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6" r:id="rId2"/>
    <p:sldId id="266" r:id="rId3"/>
    <p:sldId id="257" r:id="rId4"/>
    <p:sldId id="259" r:id="rId5"/>
    <p:sldId id="260" r:id="rId6"/>
    <p:sldId id="261" r:id="rId7"/>
    <p:sldId id="263" r:id="rId8"/>
    <p:sldId id="262"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122" d="100"/>
          <a:sy n="122" d="100"/>
        </p:scale>
        <p:origin x="9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4757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51773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06946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87953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835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84646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8559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3747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740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30804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53873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682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9083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5333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853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8484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12/7/2022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9471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12/7/2022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568410860"/>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6" r:id="rId12"/>
    <p:sldLayoutId id="2147483671" r:id="rId13"/>
    <p:sldLayoutId id="2147483672" r:id="rId14"/>
    <p:sldLayoutId id="2147483673" r:id="rId15"/>
    <p:sldLayoutId id="2147483674" r:id="rId16"/>
    <p:sldLayoutId id="2147483675" r:id="rId17"/>
  </p:sldLayoutIdLst>
  <p:hf sldNum="0" hdr="0" ftr="0" dt="0"/>
  <p:txStyles>
    <p:titleStyle>
      <a:lvl1pPr algn="ctr" defTabSz="457200" rtl="0" eaLnBrk="1" latinLnBrk="0" hangingPunct="1">
        <a:lnSpc>
          <a:spcPct val="9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10000"/>
        </a:lnSpc>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555B54-5002-4948-8B90-48936F74DAC1}"/>
              </a:ext>
            </a:extLst>
          </p:cNvPr>
          <p:cNvSpPr>
            <a:spLocks noGrp="1"/>
          </p:cNvSpPr>
          <p:nvPr>
            <p:ph type="ctrTitle"/>
          </p:nvPr>
        </p:nvSpPr>
        <p:spPr>
          <a:xfrm>
            <a:off x="935318" y="1022096"/>
            <a:ext cx="3382832" cy="3499549"/>
          </a:xfrm>
        </p:spPr>
        <p:txBody>
          <a:bodyPr>
            <a:normAutofit fontScale="90000"/>
          </a:bodyPr>
          <a:lstStyle/>
          <a:p>
            <a:pPr algn="l"/>
            <a:r>
              <a:rPr lang="en-US" sz="4200" dirty="0"/>
              <a:t>Utilizing Geospatial Analysis for United States Embassy Site Acquisitions</a:t>
            </a:r>
          </a:p>
        </p:txBody>
      </p:sp>
      <p:pic>
        <p:nvPicPr>
          <p:cNvPr id="20" name="Picture 19" descr="Text&#10;&#10;Description automatically generated">
            <a:extLst>
              <a:ext uri="{FF2B5EF4-FFF2-40B4-BE49-F238E27FC236}">
                <a16:creationId xmlns:a16="http://schemas.microsoft.com/office/drawing/2014/main" id="{E267EC62-4093-475A-80A0-64B0386AF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318" y="4652844"/>
            <a:ext cx="2866667" cy="719048"/>
          </a:xfrm>
          <a:prstGeom prst="rect">
            <a:avLst/>
          </a:prstGeom>
        </p:spPr>
      </p:pic>
      <p:pic>
        <p:nvPicPr>
          <p:cNvPr id="4" name="Picture 3" descr="Map&#10;&#10;Description automatically generated">
            <a:extLst>
              <a:ext uri="{FF2B5EF4-FFF2-40B4-BE49-F238E27FC236}">
                <a16:creationId xmlns:a16="http://schemas.microsoft.com/office/drawing/2014/main" id="{34C085F7-2265-448C-B2A4-D75013D33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972" y="0"/>
            <a:ext cx="8331139" cy="6858000"/>
          </a:xfrm>
          <a:prstGeom prst="rect">
            <a:avLst/>
          </a:prstGeom>
        </p:spPr>
      </p:pic>
    </p:spTree>
    <p:extLst>
      <p:ext uri="{BB962C8B-B14F-4D97-AF65-F5344CB8AC3E}">
        <p14:creationId xmlns:p14="http://schemas.microsoft.com/office/powerpoint/2010/main" val="235005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ECFEF-1F84-492E-BDBF-BBF7A1A862EB}"/>
              </a:ext>
            </a:extLst>
          </p:cNvPr>
          <p:cNvSpPr>
            <a:spLocks noGrp="1"/>
          </p:cNvSpPr>
          <p:nvPr>
            <p:ph type="title"/>
          </p:nvPr>
        </p:nvSpPr>
        <p:spPr>
          <a:xfrm>
            <a:off x="829819" y="590939"/>
            <a:ext cx="4525952" cy="1257300"/>
          </a:xfrm>
        </p:spPr>
        <p:txBody>
          <a:bodyPr/>
          <a:lstStyle/>
          <a:p>
            <a:r>
              <a:rPr lang="en-US" dirty="0"/>
              <a:t>Delivery of Information</a:t>
            </a:r>
          </a:p>
        </p:txBody>
      </p:sp>
      <p:sp>
        <p:nvSpPr>
          <p:cNvPr id="3" name="Content Placeholder 2">
            <a:extLst>
              <a:ext uri="{FF2B5EF4-FFF2-40B4-BE49-F238E27FC236}">
                <a16:creationId xmlns:a16="http://schemas.microsoft.com/office/drawing/2014/main" id="{D8A8D40F-DA8D-4FE0-AA94-B35D3739D14A}"/>
              </a:ext>
            </a:extLst>
          </p:cNvPr>
          <p:cNvSpPr>
            <a:spLocks noGrp="1"/>
          </p:cNvSpPr>
          <p:nvPr>
            <p:ph idx="1"/>
          </p:nvPr>
        </p:nvSpPr>
        <p:spPr>
          <a:xfrm>
            <a:off x="913795" y="2076450"/>
            <a:ext cx="4358001" cy="3714749"/>
          </a:xfrm>
        </p:spPr>
        <p:txBody>
          <a:bodyPr/>
          <a:lstStyle/>
          <a:p>
            <a:pPr marL="36900" indent="0">
              <a:buNone/>
            </a:pPr>
            <a:r>
              <a:rPr lang="en-US" dirty="0"/>
              <a:t>Once all data collection and analysis is complete, a final written report is generated with all findings, challenges, and recommendations. Finally, all data is exported to an interactive web application to provide further utility to the OBO for all studied cities after the term is over.</a:t>
            </a:r>
          </a:p>
        </p:txBody>
      </p:sp>
      <p:pic>
        <p:nvPicPr>
          <p:cNvPr id="5" name="Picture 4" descr="Map&#10;&#10;Description automatically generated">
            <a:extLst>
              <a:ext uri="{FF2B5EF4-FFF2-40B4-BE49-F238E27FC236}">
                <a16:creationId xmlns:a16="http://schemas.microsoft.com/office/drawing/2014/main" id="{421C9E9E-2248-4F83-AF2B-3CF2EC5B7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8356" y="0"/>
            <a:ext cx="6573644" cy="6858000"/>
          </a:xfrm>
          <a:prstGeom prst="rect">
            <a:avLst/>
          </a:prstGeom>
        </p:spPr>
      </p:pic>
    </p:spTree>
    <p:extLst>
      <p:ext uri="{BB962C8B-B14F-4D97-AF65-F5344CB8AC3E}">
        <p14:creationId xmlns:p14="http://schemas.microsoft.com/office/powerpoint/2010/main" val="206675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CA3E-C7BD-42C3-95AD-7223E6D8CDD8}"/>
              </a:ext>
            </a:extLst>
          </p:cNvPr>
          <p:cNvSpPr>
            <a:spLocks noGrp="1"/>
          </p:cNvSpPr>
          <p:nvPr>
            <p:ph type="title"/>
          </p:nvPr>
        </p:nvSpPr>
        <p:spPr>
          <a:xfrm>
            <a:off x="915046" y="719015"/>
            <a:ext cx="10353762" cy="970450"/>
          </a:xfrm>
        </p:spPr>
        <p:txBody>
          <a:bodyPr>
            <a:normAutofit/>
          </a:bodyPr>
          <a:lstStyle/>
          <a:p>
            <a:r>
              <a:rPr lang="en-US" sz="2800" dirty="0"/>
              <a:t>Objective: Provide suitable U.S. embassy locations to the U.S. Department of State’s Bureau of Overseas Buildings Operations (OBO)</a:t>
            </a:r>
          </a:p>
        </p:txBody>
      </p:sp>
      <p:sp>
        <p:nvSpPr>
          <p:cNvPr id="3" name="Text Placeholder 2">
            <a:extLst>
              <a:ext uri="{FF2B5EF4-FFF2-40B4-BE49-F238E27FC236}">
                <a16:creationId xmlns:a16="http://schemas.microsoft.com/office/drawing/2014/main" id="{1C087C6C-F9B7-4B15-A35B-873D06C90713}"/>
              </a:ext>
            </a:extLst>
          </p:cNvPr>
          <p:cNvSpPr>
            <a:spLocks noGrp="1"/>
          </p:cNvSpPr>
          <p:nvPr>
            <p:ph type="body" idx="1"/>
          </p:nvPr>
        </p:nvSpPr>
        <p:spPr>
          <a:xfrm>
            <a:off x="923192" y="1503558"/>
            <a:ext cx="3300984" cy="764782"/>
          </a:xfrm>
        </p:spPr>
        <p:txBody>
          <a:bodyPr/>
          <a:lstStyle/>
          <a:p>
            <a:r>
              <a:rPr lang="en-US" dirty="0"/>
              <a:t>Security Considerations</a:t>
            </a:r>
          </a:p>
        </p:txBody>
      </p:sp>
      <p:sp>
        <p:nvSpPr>
          <p:cNvPr id="4" name="Text Placeholder 3">
            <a:extLst>
              <a:ext uri="{FF2B5EF4-FFF2-40B4-BE49-F238E27FC236}">
                <a16:creationId xmlns:a16="http://schemas.microsoft.com/office/drawing/2014/main" id="{C103B120-6AE8-423D-9B04-C2B6D7D2859D}"/>
              </a:ext>
            </a:extLst>
          </p:cNvPr>
          <p:cNvSpPr>
            <a:spLocks noGrp="1"/>
          </p:cNvSpPr>
          <p:nvPr>
            <p:ph type="body" sz="half" idx="15"/>
          </p:nvPr>
        </p:nvSpPr>
        <p:spPr>
          <a:xfrm>
            <a:off x="923192" y="2364079"/>
            <a:ext cx="3300984" cy="3023088"/>
          </a:xfrm>
        </p:spPr>
        <p:txBody>
          <a:bodyPr/>
          <a:lstStyle/>
          <a:p>
            <a:pPr marL="285750" indent="-285750">
              <a:buFont typeface="Arial" panose="020B0604020202020204" pitchFamily="34" charset="0"/>
              <a:buChar char="•"/>
            </a:pPr>
            <a:r>
              <a:rPr lang="en-US" dirty="0"/>
              <a:t>Site must be large enough to accommodate desired building along with 30 meter security buffers</a:t>
            </a:r>
          </a:p>
          <a:p>
            <a:pPr marL="285750" indent="-285750">
              <a:buFont typeface="Arial" panose="020B0604020202020204" pitchFamily="34" charset="0"/>
              <a:buChar char="•"/>
            </a:pPr>
            <a:r>
              <a:rPr lang="en-US" dirty="0"/>
              <a:t>Limit proximity to security threats, such as shooting ranges and large gathering places</a:t>
            </a:r>
          </a:p>
          <a:p>
            <a:pPr marL="285750" indent="-285750">
              <a:buFont typeface="Arial" panose="020B0604020202020204" pitchFamily="34" charset="0"/>
              <a:buChar char="•"/>
            </a:pPr>
            <a:r>
              <a:rPr lang="en-US" dirty="0"/>
              <a:t>Site must front on two bidirectional streets with multiple means of egress</a:t>
            </a:r>
          </a:p>
        </p:txBody>
      </p:sp>
      <p:sp>
        <p:nvSpPr>
          <p:cNvPr id="5" name="Text Placeholder 4">
            <a:extLst>
              <a:ext uri="{FF2B5EF4-FFF2-40B4-BE49-F238E27FC236}">
                <a16:creationId xmlns:a16="http://schemas.microsoft.com/office/drawing/2014/main" id="{09113A4A-375E-4EEB-9854-88227296E7DA}"/>
              </a:ext>
            </a:extLst>
          </p:cNvPr>
          <p:cNvSpPr>
            <a:spLocks noGrp="1"/>
          </p:cNvSpPr>
          <p:nvPr>
            <p:ph type="body" sz="quarter" idx="3"/>
          </p:nvPr>
        </p:nvSpPr>
        <p:spPr/>
        <p:txBody>
          <a:bodyPr/>
          <a:lstStyle/>
          <a:p>
            <a:r>
              <a:rPr lang="en-US" dirty="0"/>
              <a:t>Protection from Natural Hazards</a:t>
            </a:r>
          </a:p>
        </p:txBody>
      </p:sp>
      <p:sp>
        <p:nvSpPr>
          <p:cNvPr id="6" name="Text Placeholder 5">
            <a:extLst>
              <a:ext uri="{FF2B5EF4-FFF2-40B4-BE49-F238E27FC236}">
                <a16:creationId xmlns:a16="http://schemas.microsoft.com/office/drawing/2014/main" id="{81303A16-80A1-44EA-9243-92203933E979}"/>
              </a:ext>
            </a:extLst>
          </p:cNvPr>
          <p:cNvSpPr>
            <a:spLocks noGrp="1"/>
          </p:cNvSpPr>
          <p:nvPr>
            <p:ph type="body" sz="half" idx="16"/>
          </p:nvPr>
        </p:nvSpPr>
        <p:spPr/>
        <p:txBody>
          <a:bodyPr/>
          <a:lstStyle/>
          <a:p>
            <a:pPr marL="285750" indent="-285750">
              <a:buFont typeface="Arial" panose="020B0604020202020204" pitchFamily="34" charset="0"/>
              <a:buChar char="•"/>
            </a:pPr>
            <a:r>
              <a:rPr lang="en-US" dirty="0"/>
              <a:t>Limit proximity to areas prone to natural hazards, such as floodplains, areas of high seismic activity, tsunami zones, wildfire zones, etc.</a:t>
            </a:r>
          </a:p>
        </p:txBody>
      </p:sp>
      <p:sp>
        <p:nvSpPr>
          <p:cNvPr id="7" name="Text Placeholder 6">
            <a:extLst>
              <a:ext uri="{FF2B5EF4-FFF2-40B4-BE49-F238E27FC236}">
                <a16:creationId xmlns:a16="http://schemas.microsoft.com/office/drawing/2014/main" id="{AC86174E-64C5-4610-A8DD-6204C0E2088D}"/>
              </a:ext>
            </a:extLst>
          </p:cNvPr>
          <p:cNvSpPr>
            <a:spLocks noGrp="1"/>
          </p:cNvSpPr>
          <p:nvPr>
            <p:ph type="body" sz="quarter" idx="13"/>
          </p:nvPr>
        </p:nvSpPr>
        <p:spPr/>
        <p:txBody>
          <a:bodyPr/>
          <a:lstStyle/>
          <a:p>
            <a:r>
              <a:rPr lang="en-US" dirty="0"/>
              <a:t>Accessible and Desirable Location</a:t>
            </a:r>
          </a:p>
        </p:txBody>
      </p:sp>
      <p:sp>
        <p:nvSpPr>
          <p:cNvPr id="8" name="Text Placeholder 7">
            <a:extLst>
              <a:ext uri="{FF2B5EF4-FFF2-40B4-BE49-F238E27FC236}">
                <a16:creationId xmlns:a16="http://schemas.microsoft.com/office/drawing/2014/main" id="{04F0FBE1-5DE4-47FF-A3A5-661050B5A2DC}"/>
              </a:ext>
            </a:extLst>
          </p:cNvPr>
          <p:cNvSpPr>
            <a:spLocks noGrp="1"/>
          </p:cNvSpPr>
          <p:nvPr>
            <p:ph type="body" sz="half" idx="17"/>
          </p:nvPr>
        </p:nvSpPr>
        <p:spPr/>
        <p:txBody>
          <a:bodyPr/>
          <a:lstStyle/>
          <a:p>
            <a:pPr marL="285750" indent="-285750">
              <a:buFont typeface="Arial" panose="020B0604020202020204" pitchFamily="34" charset="0"/>
              <a:buChar char="•"/>
            </a:pPr>
            <a:r>
              <a:rPr lang="en-US" dirty="0"/>
              <a:t>Proximity to other foreign missions</a:t>
            </a:r>
          </a:p>
          <a:p>
            <a:pPr marL="285750" indent="-285750">
              <a:buFont typeface="Arial" panose="020B0604020202020204" pitchFamily="34" charset="0"/>
              <a:buChar char="•"/>
            </a:pPr>
            <a:r>
              <a:rPr lang="en-US" dirty="0"/>
              <a:t>Proximity to host government buildings</a:t>
            </a:r>
          </a:p>
          <a:p>
            <a:pPr marL="285750" indent="-285750">
              <a:buFont typeface="Arial" panose="020B0604020202020204" pitchFamily="34" charset="0"/>
              <a:buChar char="•"/>
            </a:pPr>
            <a:r>
              <a:rPr lang="en-US" dirty="0"/>
              <a:t>Central and easily accessible location to maximize convenience for Americans abroad</a:t>
            </a:r>
          </a:p>
          <a:p>
            <a:pPr marL="285750" indent="-285750">
              <a:buFont typeface="Arial" panose="020B0604020202020204" pitchFamily="34" charset="0"/>
              <a:buChar char="•"/>
            </a:pPr>
            <a:r>
              <a:rPr lang="en-US" dirty="0"/>
              <a:t>Proximity to desirable amenities, such as upscale hotels, museums, and restaurants</a:t>
            </a:r>
          </a:p>
        </p:txBody>
      </p:sp>
    </p:spTree>
    <p:extLst>
      <p:ext uri="{BB962C8B-B14F-4D97-AF65-F5344CB8AC3E}">
        <p14:creationId xmlns:p14="http://schemas.microsoft.com/office/powerpoint/2010/main" val="800578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0E23-F4DE-4185-AA3E-6D3C7883D023}"/>
              </a:ext>
            </a:extLst>
          </p:cNvPr>
          <p:cNvSpPr>
            <a:spLocks noGrp="1"/>
          </p:cNvSpPr>
          <p:nvPr>
            <p:ph type="title"/>
          </p:nvPr>
        </p:nvSpPr>
        <p:spPr/>
        <p:txBody>
          <a:bodyPr/>
          <a:lstStyle/>
          <a:p>
            <a:r>
              <a:rPr lang="en-US" dirty="0"/>
              <a:t>Research Methods</a:t>
            </a:r>
          </a:p>
        </p:txBody>
      </p:sp>
      <p:sp>
        <p:nvSpPr>
          <p:cNvPr id="3" name="Text Placeholder 2">
            <a:extLst>
              <a:ext uri="{FF2B5EF4-FFF2-40B4-BE49-F238E27FC236}">
                <a16:creationId xmlns:a16="http://schemas.microsoft.com/office/drawing/2014/main" id="{13AECAAE-4B91-44CE-9B26-5C06320474A5}"/>
              </a:ext>
            </a:extLst>
          </p:cNvPr>
          <p:cNvSpPr>
            <a:spLocks noGrp="1"/>
          </p:cNvSpPr>
          <p:nvPr>
            <p:ph type="body" idx="1"/>
          </p:nvPr>
        </p:nvSpPr>
        <p:spPr/>
        <p:txBody>
          <a:bodyPr/>
          <a:lstStyle/>
          <a:p>
            <a:r>
              <a:rPr lang="en-US" dirty="0"/>
              <a:t>ArcGIS Living Atlas</a:t>
            </a:r>
          </a:p>
        </p:txBody>
      </p:sp>
      <p:sp>
        <p:nvSpPr>
          <p:cNvPr id="4" name="Text Placeholder 3">
            <a:extLst>
              <a:ext uri="{FF2B5EF4-FFF2-40B4-BE49-F238E27FC236}">
                <a16:creationId xmlns:a16="http://schemas.microsoft.com/office/drawing/2014/main" id="{9BF91C18-19B2-4775-96E0-3AC06A0269A7}"/>
              </a:ext>
            </a:extLst>
          </p:cNvPr>
          <p:cNvSpPr>
            <a:spLocks noGrp="1"/>
          </p:cNvSpPr>
          <p:nvPr>
            <p:ph type="body" sz="half" idx="15"/>
          </p:nvPr>
        </p:nvSpPr>
        <p:spPr/>
        <p:txBody>
          <a:bodyPr/>
          <a:lstStyle/>
          <a:p>
            <a:r>
              <a:rPr lang="en-US" dirty="0"/>
              <a:t>ESRI maintains an online “Living Atlas” containing spatial data that is available for download. By searching relevant key terms, the team has been able to locate existing data sets and examine their metadata to ensure accuracy and reliability.</a:t>
            </a:r>
          </a:p>
        </p:txBody>
      </p:sp>
      <p:sp>
        <p:nvSpPr>
          <p:cNvPr id="5" name="Text Placeholder 4">
            <a:extLst>
              <a:ext uri="{FF2B5EF4-FFF2-40B4-BE49-F238E27FC236}">
                <a16:creationId xmlns:a16="http://schemas.microsoft.com/office/drawing/2014/main" id="{64F1C552-5615-4C53-8A7C-A87DC0DBEAFF}"/>
              </a:ext>
            </a:extLst>
          </p:cNvPr>
          <p:cNvSpPr>
            <a:spLocks noGrp="1"/>
          </p:cNvSpPr>
          <p:nvPr>
            <p:ph type="body" sz="quarter" idx="3"/>
          </p:nvPr>
        </p:nvSpPr>
        <p:spPr/>
        <p:txBody>
          <a:bodyPr/>
          <a:lstStyle/>
          <a:p>
            <a:r>
              <a:rPr lang="en-US" dirty="0"/>
              <a:t>Regional and national geospatial data hubs</a:t>
            </a:r>
          </a:p>
        </p:txBody>
      </p:sp>
      <p:sp>
        <p:nvSpPr>
          <p:cNvPr id="6" name="Text Placeholder 5">
            <a:extLst>
              <a:ext uri="{FF2B5EF4-FFF2-40B4-BE49-F238E27FC236}">
                <a16:creationId xmlns:a16="http://schemas.microsoft.com/office/drawing/2014/main" id="{08AEAB2E-6D33-4326-960C-5DE60F4D5C4E}"/>
              </a:ext>
            </a:extLst>
          </p:cNvPr>
          <p:cNvSpPr>
            <a:spLocks noGrp="1"/>
          </p:cNvSpPr>
          <p:nvPr>
            <p:ph type="body" sz="half" idx="16"/>
          </p:nvPr>
        </p:nvSpPr>
        <p:spPr/>
        <p:txBody>
          <a:bodyPr/>
          <a:lstStyle/>
          <a:p>
            <a:r>
              <a:rPr lang="en-US" dirty="0"/>
              <a:t>Geospatial data hubs in host countries and regions often provide the most accurate, recent, and specific data for any given city. Much of the data acquired in each city came directly from national and municipal data hubs.</a:t>
            </a:r>
          </a:p>
        </p:txBody>
      </p:sp>
      <p:sp>
        <p:nvSpPr>
          <p:cNvPr id="7" name="Text Placeholder 6">
            <a:extLst>
              <a:ext uri="{FF2B5EF4-FFF2-40B4-BE49-F238E27FC236}">
                <a16:creationId xmlns:a16="http://schemas.microsoft.com/office/drawing/2014/main" id="{4009F3DD-53FE-46C3-861F-65C695CF083F}"/>
              </a:ext>
            </a:extLst>
          </p:cNvPr>
          <p:cNvSpPr>
            <a:spLocks noGrp="1"/>
          </p:cNvSpPr>
          <p:nvPr>
            <p:ph type="body" sz="quarter" idx="13"/>
          </p:nvPr>
        </p:nvSpPr>
        <p:spPr/>
        <p:txBody>
          <a:bodyPr/>
          <a:lstStyle/>
          <a:p>
            <a:r>
              <a:rPr lang="en-US" dirty="0"/>
              <a:t>Geocoding publicly available location data</a:t>
            </a:r>
          </a:p>
        </p:txBody>
      </p:sp>
      <p:sp>
        <p:nvSpPr>
          <p:cNvPr id="8" name="Text Placeholder 7">
            <a:extLst>
              <a:ext uri="{FF2B5EF4-FFF2-40B4-BE49-F238E27FC236}">
                <a16:creationId xmlns:a16="http://schemas.microsoft.com/office/drawing/2014/main" id="{CBC392FB-2ED2-4F22-A3A5-52BE1FBFB988}"/>
              </a:ext>
            </a:extLst>
          </p:cNvPr>
          <p:cNvSpPr>
            <a:spLocks noGrp="1"/>
          </p:cNvSpPr>
          <p:nvPr>
            <p:ph type="body" sz="half" idx="17"/>
          </p:nvPr>
        </p:nvSpPr>
        <p:spPr/>
        <p:txBody>
          <a:bodyPr/>
          <a:lstStyle/>
          <a:p>
            <a:r>
              <a:rPr lang="en-US" dirty="0"/>
              <a:t>When existing shapefiles were not available, addresses of points of interest were collected individually using Google Maps or other publicly available data sources and geocoded to create point files that could be analyzed in ArcGIS.</a:t>
            </a:r>
          </a:p>
        </p:txBody>
      </p:sp>
      <p:pic>
        <p:nvPicPr>
          <p:cNvPr id="10" name="Picture 9" descr="Logo, company name&#10;&#10;Description automatically generated">
            <a:extLst>
              <a:ext uri="{FF2B5EF4-FFF2-40B4-BE49-F238E27FC236}">
                <a16:creationId xmlns:a16="http://schemas.microsoft.com/office/drawing/2014/main" id="{3A6CF4EE-6A54-4F07-8BAA-B8B1F89BD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787" y="4436967"/>
            <a:ext cx="2741504" cy="1144724"/>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094C3FC0-0D31-4ACC-B8A5-0E35AD9DC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46" y="4436967"/>
            <a:ext cx="3558313" cy="970449"/>
          </a:xfrm>
          <a:prstGeom prst="rect">
            <a:avLst/>
          </a:prstGeom>
        </p:spPr>
      </p:pic>
      <p:pic>
        <p:nvPicPr>
          <p:cNvPr id="16" name="Picture 15" descr="Map&#10;&#10;Description automatically generated">
            <a:extLst>
              <a:ext uri="{FF2B5EF4-FFF2-40B4-BE49-F238E27FC236}">
                <a16:creationId xmlns:a16="http://schemas.microsoft.com/office/drawing/2014/main" id="{689AC9DF-6CF8-4642-85A5-C91BC6FCBA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6163" y="4433909"/>
            <a:ext cx="2781802" cy="970449"/>
          </a:xfrm>
          <a:prstGeom prst="rect">
            <a:avLst/>
          </a:prstGeom>
        </p:spPr>
      </p:pic>
    </p:spTree>
    <p:extLst>
      <p:ext uri="{BB962C8B-B14F-4D97-AF65-F5344CB8AC3E}">
        <p14:creationId xmlns:p14="http://schemas.microsoft.com/office/powerpoint/2010/main" val="316662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2784A1-B35A-4275-A4DA-7068E3EB7EB1}"/>
              </a:ext>
            </a:extLst>
          </p:cNvPr>
          <p:cNvSpPr>
            <a:spLocks noGrp="1"/>
          </p:cNvSpPr>
          <p:nvPr>
            <p:ph type="title"/>
          </p:nvPr>
        </p:nvSpPr>
        <p:spPr>
          <a:xfrm>
            <a:off x="913794" y="-1351959"/>
            <a:ext cx="3382832" cy="3499549"/>
          </a:xfrm>
        </p:spPr>
        <p:txBody>
          <a:bodyPr vert="horz" lIns="91440" tIns="45720" rIns="91440" bIns="45720" rtlCol="0" anchor="b">
            <a:normAutofit/>
          </a:bodyPr>
          <a:lstStyle/>
          <a:p>
            <a:pPr algn="l"/>
            <a:r>
              <a:rPr lang="en-US" sz="4200" dirty="0"/>
              <a:t>Base Data</a:t>
            </a:r>
          </a:p>
        </p:txBody>
      </p:sp>
      <p:pic>
        <p:nvPicPr>
          <p:cNvPr id="5" name="Picture 4" descr="Diagram&#10;&#10;Description automatically generated">
            <a:extLst>
              <a:ext uri="{FF2B5EF4-FFF2-40B4-BE49-F238E27FC236}">
                <a16:creationId xmlns:a16="http://schemas.microsoft.com/office/drawing/2014/main" id="{ACAB74E0-CE89-4D2E-9729-CFFC6E411C2F}"/>
              </a:ext>
            </a:extLst>
          </p:cNvPr>
          <p:cNvPicPr>
            <a:picLocks noChangeAspect="1"/>
          </p:cNvPicPr>
          <p:nvPr/>
        </p:nvPicPr>
        <p:blipFill rotWithShape="1">
          <a:blip r:embed="rId3">
            <a:extLst>
              <a:ext uri="{28A0092B-C50C-407E-A947-70E740481C1C}">
                <a14:useLocalDpi xmlns:a14="http://schemas.microsoft.com/office/drawing/2010/main" val="0"/>
              </a:ext>
            </a:extLst>
          </a:blip>
          <a:srcRect l="31801" r="17915" b="-1"/>
          <a:stretch/>
        </p:blipFill>
        <p:spPr>
          <a:xfrm>
            <a:off x="4654297" y="10"/>
            <a:ext cx="7537704" cy="6857990"/>
          </a:xfrm>
          <a:prstGeom prst="rect">
            <a:avLst/>
          </a:prstGeom>
        </p:spPr>
      </p:pic>
      <p:sp>
        <p:nvSpPr>
          <p:cNvPr id="3" name="Text Placeholder 2">
            <a:extLst>
              <a:ext uri="{FF2B5EF4-FFF2-40B4-BE49-F238E27FC236}">
                <a16:creationId xmlns:a16="http://schemas.microsoft.com/office/drawing/2014/main" id="{5E7BAFA0-99CD-4231-AE8F-022660505D53}"/>
              </a:ext>
            </a:extLst>
          </p:cNvPr>
          <p:cNvSpPr>
            <a:spLocks noGrp="1"/>
          </p:cNvSpPr>
          <p:nvPr>
            <p:ph type="body" sz="half" idx="2"/>
          </p:nvPr>
        </p:nvSpPr>
        <p:spPr>
          <a:xfrm>
            <a:off x="919118" y="2250055"/>
            <a:ext cx="3266383" cy="3594563"/>
          </a:xfrm>
        </p:spPr>
        <p:txBody>
          <a:bodyPr>
            <a:normAutofit/>
          </a:bodyPr>
          <a:lstStyle/>
          <a:p>
            <a:pPr algn="l"/>
            <a:r>
              <a:rPr lang="en-US" sz="2000" dirty="0"/>
              <a:t>City Boundaries</a:t>
            </a:r>
          </a:p>
          <a:p>
            <a:pPr algn="l"/>
            <a:r>
              <a:rPr lang="en-US" sz="2000" dirty="0"/>
              <a:t>Census-designated areas</a:t>
            </a:r>
          </a:p>
          <a:p>
            <a:pPr algn="l"/>
            <a:r>
              <a:rPr lang="en-US" sz="2000" dirty="0"/>
              <a:t>Parcels</a:t>
            </a:r>
          </a:p>
          <a:p>
            <a:pPr algn="l"/>
            <a:r>
              <a:rPr lang="en-US" sz="2000" dirty="0"/>
              <a:t>Roads</a:t>
            </a:r>
          </a:p>
          <a:p>
            <a:pPr algn="l"/>
            <a:r>
              <a:rPr lang="en-US" sz="2000" dirty="0"/>
              <a:t>Addresses</a:t>
            </a:r>
          </a:p>
          <a:p>
            <a:pPr algn="l"/>
            <a:r>
              <a:rPr lang="en-US" sz="2000" dirty="0"/>
              <a:t>Land Use/Zoning</a:t>
            </a:r>
          </a:p>
        </p:txBody>
      </p:sp>
    </p:spTree>
    <p:extLst>
      <p:ext uri="{BB962C8B-B14F-4D97-AF65-F5344CB8AC3E}">
        <p14:creationId xmlns:p14="http://schemas.microsoft.com/office/powerpoint/2010/main" val="3718937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8CCEB25-E2E3-481F-A03A-19767D3E7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2784A1-B35A-4275-A4DA-7068E3EB7EB1}"/>
              </a:ext>
            </a:extLst>
          </p:cNvPr>
          <p:cNvSpPr>
            <a:spLocks noGrp="1"/>
          </p:cNvSpPr>
          <p:nvPr>
            <p:ph type="title"/>
          </p:nvPr>
        </p:nvSpPr>
        <p:spPr>
          <a:xfrm>
            <a:off x="913793" y="967819"/>
            <a:ext cx="3078749" cy="970450"/>
          </a:xfrm>
        </p:spPr>
        <p:txBody>
          <a:bodyPr vert="horz" lIns="91440" tIns="45720" rIns="91440" bIns="45720" rtlCol="0" anchor="b">
            <a:normAutofit/>
          </a:bodyPr>
          <a:lstStyle/>
          <a:p>
            <a:pPr algn="l"/>
            <a:r>
              <a:rPr lang="en-US" sz="3200" dirty="0"/>
              <a:t>Points of Interest</a:t>
            </a:r>
          </a:p>
        </p:txBody>
      </p:sp>
      <p:sp>
        <p:nvSpPr>
          <p:cNvPr id="3" name="Text Placeholder 2">
            <a:extLst>
              <a:ext uri="{FF2B5EF4-FFF2-40B4-BE49-F238E27FC236}">
                <a16:creationId xmlns:a16="http://schemas.microsoft.com/office/drawing/2014/main" id="{5E7BAFA0-99CD-4231-AE8F-022660505D53}"/>
              </a:ext>
            </a:extLst>
          </p:cNvPr>
          <p:cNvSpPr>
            <a:spLocks noGrp="1"/>
          </p:cNvSpPr>
          <p:nvPr>
            <p:ph type="body" sz="half" idx="2"/>
          </p:nvPr>
        </p:nvSpPr>
        <p:spPr>
          <a:xfrm>
            <a:off x="913794" y="2189649"/>
            <a:ext cx="3078749" cy="4058751"/>
          </a:xfrm>
        </p:spPr>
        <p:txBody>
          <a:bodyPr vert="horz" lIns="91440" tIns="45720" rIns="91440" bIns="45720" rtlCol="0" anchor="t">
            <a:normAutofit/>
          </a:bodyPr>
          <a:lstStyle/>
          <a:p>
            <a:pPr algn="l"/>
            <a:r>
              <a:rPr lang="en-US" dirty="0"/>
              <a:t>Public Transportation</a:t>
            </a:r>
          </a:p>
          <a:p>
            <a:pPr algn="l"/>
            <a:r>
              <a:rPr lang="en-US" dirty="0"/>
              <a:t>Foreign Missions</a:t>
            </a:r>
          </a:p>
          <a:p>
            <a:pPr algn="l"/>
            <a:r>
              <a:rPr lang="en-US" dirty="0"/>
              <a:t>Crowd-Gathering Places</a:t>
            </a:r>
          </a:p>
          <a:p>
            <a:pPr algn="l"/>
            <a:r>
              <a:rPr lang="en-US" dirty="0"/>
              <a:t>Hotels</a:t>
            </a:r>
          </a:p>
          <a:p>
            <a:pPr algn="l"/>
            <a:r>
              <a:rPr lang="en-US" dirty="0"/>
              <a:t>Cell Towers</a:t>
            </a:r>
          </a:p>
          <a:p>
            <a:pPr algn="l"/>
            <a:r>
              <a:rPr lang="en-US" dirty="0"/>
              <a:t>Shooting Ranges</a:t>
            </a:r>
          </a:p>
          <a:p>
            <a:pPr algn="l"/>
            <a:r>
              <a:rPr lang="en-US" dirty="0"/>
              <a:t>Host Government Buildings</a:t>
            </a:r>
          </a:p>
          <a:p>
            <a:pPr algn="l"/>
            <a:r>
              <a:rPr lang="en-US" dirty="0"/>
              <a:t>Museums</a:t>
            </a:r>
          </a:p>
          <a:p>
            <a:pPr algn="l"/>
            <a:r>
              <a:rPr lang="en-US" dirty="0"/>
              <a:t>Public Services</a:t>
            </a:r>
          </a:p>
        </p:txBody>
      </p:sp>
      <p:pic>
        <p:nvPicPr>
          <p:cNvPr id="24" name="Picture 23">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8" name="Picture 7" descr="Map&#10;&#10;Description automatically generated">
            <a:extLst>
              <a:ext uri="{FF2B5EF4-FFF2-40B4-BE49-F238E27FC236}">
                <a16:creationId xmlns:a16="http://schemas.microsoft.com/office/drawing/2014/main" id="{B8D14B84-B628-4232-84FE-CB132ECBCFE8}"/>
              </a:ext>
            </a:extLst>
          </p:cNvPr>
          <p:cNvPicPr>
            <a:picLocks noChangeAspect="1"/>
          </p:cNvPicPr>
          <p:nvPr/>
        </p:nvPicPr>
        <p:blipFill rotWithShape="1">
          <a:blip r:embed="rId4">
            <a:extLst>
              <a:ext uri="{28A0092B-C50C-407E-A947-70E740481C1C}">
                <a14:useLocalDpi xmlns:a14="http://schemas.microsoft.com/office/drawing/2010/main" val="0"/>
              </a:ext>
            </a:extLst>
          </a:blip>
          <a:srcRect r="-1" b="6922"/>
          <a:stretch/>
        </p:blipFill>
        <p:spPr>
          <a:xfrm>
            <a:off x="4654295" y="10"/>
            <a:ext cx="7537705" cy="6857990"/>
          </a:xfrm>
          <a:prstGeom prst="rect">
            <a:avLst/>
          </a:prstGeom>
        </p:spPr>
      </p:pic>
    </p:spTree>
    <p:extLst>
      <p:ext uri="{BB962C8B-B14F-4D97-AF65-F5344CB8AC3E}">
        <p14:creationId xmlns:p14="http://schemas.microsoft.com/office/powerpoint/2010/main" val="376298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8CCEB25-E2E3-481F-A03A-19767D3E7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2784A1-B35A-4275-A4DA-7068E3EB7EB1}"/>
              </a:ext>
            </a:extLst>
          </p:cNvPr>
          <p:cNvSpPr>
            <a:spLocks noGrp="1"/>
          </p:cNvSpPr>
          <p:nvPr>
            <p:ph type="title"/>
          </p:nvPr>
        </p:nvSpPr>
        <p:spPr>
          <a:xfrm>
            <a:off x="913794" y="1392025"/>
            <a:ext cx="3078749" cy="970450"/>
          </a:xfrm>
        </p:spPr>
        <p:txBody>
          <a:bodyPr vert="horz" lIns="91440" tIns="45720" rIns="91440" bIns="45720" rtlCol="0" anchor="b">
            <a:normAutofit/>
          </a:bodyPr>
          <a:lstStyle/>
          <a:p>
            <a:pPr algn="l"/>
            <a:r>
              <a:rPr lang="en-US" sz="2800" dirty="0"/>
              <a:t>Socioeconomic Data</a:t>
            </a:r>
          </a:p>
        </p:txBody>
      </p:sp>
      <p:sp>
        <p:nvSpPr>
          <p:cNvPr id="3" name="Text Placeholder 2">
            <a:extLst>
              <a:ext uri="{FF2B5EF4-FFF2-40B4-BE49-F238E27FC236}">
                <a16:creationId xmlns:a16="http://schemas.microsoft.com/office/drawing/2014/main" id="{5E7BAFA0-99CD-4231-AE8F-022660505D53}"/>
              </a:ext>
            </a:extLst>
          </p:cNvPr>
          <p:cNvSpPr>
            <a:spLocks noGrp="1"/>
          </p:cNvSpPr>
          <p:nvPr>
            <p:ph type="body" sz="half" idx="2"/>
          </p:nvPr>
        </p:nvSpPr>
        <p:spPr>
          <a:xfrm>
            <a:off x="913795" y="2467740"/>
            <a:ext cx="3078749" cy="4058751"/>
          </a:xfrm>
        </p:spPr>
        <p:txBody>
          <a:bodyPr vert="horz" lIns="91440" tIns="45720" rIns="91440" bIns="45720" rtlCol="0" anchor="t">
            <a:normAutofit/>
          </a:bodyPr>
          <a:lstStyle/>
          <a:p>
            <a:pPr algn="l"/>
            <a:r>
              <a:rPr lang="en-US" dirty="0"/>
              <a:t>Population</a:t>
            </a:r>
          </a:p>
          <a:p>
            <a:pPr algn="l"/>
            <a:r>
              <a:rPr lang="en-US" dirty="0"/>
              <a:t>Crime Rates</a:t>
            </a:r>
          </a:p>
          <a:p>
            <a:pPr algn="l"/>
            <a:r>
              <a:rPr lang="en-US" dirty="0"/>
              <a:t>Income</a:t>
            </a:r>
          </a:p>
          <a:p>
            <a:pPr algn="l"/>
            <a:r>
              <a:rPr lang="en-US" dirty="0"/>
              <a:t>Housing</a:t>
            </a:r>
          </a:p>
          <a:p>
            <a:pPr algn="l"/>
            <a:r>
              <a:rPr lang="en-US" dirty="0"/>
              <a:t>Education</a:t>
            </a:r>
          </a:p>
          <a:p>
            <a:pPr algn="l"/>
            <a:r>
              <a:rPr lang="en-US" dirty="0"/>
              <a:t>Access to Services</a:t>
            </a:r>
          </a:p>
        </p:txBody>
      </p:sp>
      <p:pic>
        <p:nvPicPr>
          <p:cNvPr id="31" name="Picture 3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5" name="Picture 4" descr="Map&#10;&#10;Description automatically generated">
            <a:extLst>
              <a:ext uri="{FF2B5EF4-FFF2-40B4-BE49-F238E27FC236}">
                <a16:creationId xmlns:a16="http://schemas.microsoft.com/office/drawing/2014/main" id="{A1054196-DC45-4B64-9C54-880F0FCF3207}"/>
              </a:ext>
            </a:extLst>
          </p:cNvPr>
          <p:cNvPicPr>
            <a:picLocks noChangeAspect="1"/>
          </p:cNvPicPr>
          <p:nvPr/>
        </p:nvPicPr>
        <p:blipFill rotWithShape="1">
          <a:blip r:embed="rId4">
            <a:extLst>
              <a:ext uri="{28A0092B-C50C-407E-A947-70E740481C1C}">
                <a14:useLocalDpi xmlns:a14="http://schemas.microsoft.com/office/drawing/2010/main" val="0"/>
              </a:ext>
            </a:extLst>
          </a:blip>
          <a:srcRect t="19" r="-1" b="-1"/>
          <a:stretch/>
        </p:blipFill>
        <p:spPr>
          <a:xfrm>
            <a:off x="4654295" y="10"/>
            <a:ext cx="7537705" cy="6857990"/>
          </a:xfrm>
          <a:prstGeom prst="rect">
            <a:avLst/>
          </a:prstGeom>
        </p:spPr>
      </p:pic>
    </p:spTree>
    <p:extLst>
      <p:ext uri="{BB962C8B-B14F-4D97-AF65-F5344CB8AC3E}">
        <p14:creationId xmlns:p14="http://schemas.microsoft.com/office/powerpoint/2010/main" val="45428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8CCEB25-E2E3-481F-A03A-19767D3E7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2784A1-B35A-4275-A4DA-7068E3EB7EB1}"/>
              </a:ext>
            </a:extLst>
          </p:cNvPr>
          <p:cNvSpPr>
            <a:spLocks noGrp="1"/>
          </p:cNvSpPr>
          <p:nvPr>
            <p:ph type="title"/>
          </p:nvPr>
        </p:nvSpPr>
        <p:spPr>
          <a:xfrm>
            <a:off x="913794" y="1194062"/>
            <a:ext cx="3078749" cy="970450"/>
          </a:xfrm>
        </p:spPr>
        <p:txBody>
          <a:bodyPr vert="horz" lIns="91440" tIns="45720" rIns="91440" bIns="45720" rtlCol="0" anchor="b">
            <a:normAutofit/>
          </a:bodyPr>
          <a:lstStyle/>
          <a:p>
            <a:pPr algn="l"/>
            <a:r>
              <a:rPr lang="en-US" sz="2800" dirty="0"/>
              <a:t>Natural Hazards</a:t>
            </a:r>
          </a:p>
        </p:txBody>
      </p:sp>
      <p:sp>
        <p:nvSpPr>
          <p:cNvPr id="3" name="Text Placeholder 2">
            <a:extLst>
              <a:ext uri="{FF2B5EF4-FFF2-40B4-BE49-F238E27FC236}">
                <a16:creationId xmlns:a16="http://schemas.microsoft.com/office/drawing/2014/main" id="{5E7BAFA0-99CD-4231-AE8F-022660505D53}"/>
              </a:ext>
            </a:extLst>
          </p:cNvPr>
          <p:cNvSpPr>
            <a:spLocks noGrp="1"/>
          </p:cNvSpPr>
          <p:nvPr>
            <p:ph type="body" sz="half" idx="2"/>
          </p:nvPr>
        </p:nvSpPr>
        <p:spPr>
          <a:xfrm>
            <a:off x="913794" y="2382898"/>
            <a:ext cx="3078749" cy="4058751"/>
          </a:xfrm>
        </p:spPr>
        <p:txBody>
          <a:bodyPr vert="horz" lIns="91440" tIns="45720" rIns="91440" bIns="45720" rtlCol="0" anchor="t">
            <a:normAutofit/>
          </a:bodyPr>
          <a:lstStyle/>
          <a:p>
            <a:pPr algn="l"/>
            <a:r>
              <a:rPr lang="en-US" dirty="0"/>
              <a:t>Flooding</a:t>
            </a:r>
          </a:p>
          <a:p>
            <a:pPr algn="l"/>
            <a:r>
              <a:rPr lang="en-US" dirty="0"/>
              <a:t>Volcanic Fields</a:t>
            </a:r>
          </a:p>
          <a:p>
            <a:pPr algn="l"/>
            <a:r>
              <a:rPr lang="en-US" dirty="0"/>
              <a:t>Tsunami Evacuation Zones</a:t>
            </a:r>
          </a:p>
          <a:p>
            <a:pPr algn="l"/>
            <a:r>
              <a:rPr lang="en-US" dirty="0"/>
              <a:t>Severe Wind Zones</a:t>
            </a:r>
          </a:p>
          <a:p>
            <a:pPr algn="l"/>
            <a:r>
              <a:rPr lang="en-US" dirty="0"/>
              <a:t>Areas of Seismic Activity</a:t>
            </a:r>
          </a:p>
          <a:p>
            <a:pPr algn="l"/>
            <a:r>
              <a:rPr lang="en-US" dirty="0"/>
              <a:t>Wildfire Hazard Areas</a:t>
            </a:r>
          </a:p>
          <a:p>
            <a:pPr algn="l"/>
            <a:endParaRPr lang="en-US" dirty="0"/>
          </a:p>
        </p:txBody>
      </p:sp>
      <p:pic>
        <p:nvPicPr>
          <p:cNvPr id="38" name="Picture 37">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6" name="Picture 5" descr="Map&#10;&#10;Description automatically generated">
            <a:extLst>
              <a:ext uri="{FF2B5EF4-FFF2-40B4-BE49-F238E27FC236}">
                <a16:creationId xmlns:a16="http://schemas.microsoft.com/office/drawing/2014/main" id="{09D227B0-6820-40D6-A04D-04493A4421C6}"/>
              </a:ext>
            </a:extLst>
          </p:cNvPr>
          <p:cNvPicPr>
            <a:picLocks noChangeAspect="1"/>
          </p:cNvPicPr>
          <p:nvPr/>
        </p:nvPicPr>
        <p:blipFill rotWithShape="1">
          <a:blip r:embed="rId4">
            <a:extLst>
              <a:ext uri="{28A0092B-C50C-407E-A947-70E740481C1C}">
                <a14:useLocalDpi xmlns:a14="http://schemas.microsoft.com/office/drawing/2010/main" val="0"/>
              </a:ext>
            </a:extLst>
          </a:blip>
          <a:srcRect t="3690" r="-1" b="3706"/>
          <a:stretch/>
        </p:blipFill>
        <p:spPr>
          <a:xfrm>
            <a:off x="4654295" y="10"/>
            <a:ext cx="7537705" cy="6857990"/>
          </a:xfrm>
          <a:prstGeom prst="rect">
            <a:avLst/>
          </a:prstGeom>
        </p:spPr>
      </p:pic>
    </p:spTree>
    <p:extLst>
      <p:ext uri="{BB962C8B-B14F-4D97-AF65-F5344CB8AC3E}">
        <p14:creationId xmlns:p14="http://schemas.microsoft.com/office/powerpoint/2010/main" val="164746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B5E02-A73B-4F73-9425-B9CF191770D0}"/>
              </a:ext>
            </a:extLst>
          </p:cNvPr>
          <p:cNvSpPr>
            <a:spLocks noGrp="1"/>
          </p:cNvSpPr>
          <p:nvPr>
            <p:ph type="title"/>
          </p:nvPr>
        </p:nvSpPr>
        <p:spPr>
          <a:xfrm>
            <a:off x="728795" y="721463"/>
            <a:ext cx="3544253" cy="1044813"/>
          </a:xfrm>
        </p:spPr>
        <p:txBody>
          <a:bodyPr/>
          <a:lstStyle/>
          <a:p>
            <a:r>
              <a:rPr lang="en-US" dirty="0"/>
              <a:t>Model Builder</a:t>
            </a:r>
          </a:p>
        </p:txBody>
      </p:sp>
      <p:sp>
        <p:nvSpPr>
          <p:cNvPr id="6" name="Text Placeholder 5">
            <a:extLst>
              <a:ext uri="{FF2B5EF4-FFF2-40B4-BE49-F238E27FC236}">
                <a16:creationId xmlns:a16="http://schemas.microsoft.com/office/drawing/2014/main" id="{99FFBD90-281F-4216-8319-9AD62C1E6F68}"/>
              </a:ext>
            </a:extLst>
          </p:cNvPr>
          <p:cNvSpPr>
            <a:spLocks noGrp="1"/>
          </p:cNvSpPr>
          <p:nvPr>
            <p:ph type="body" sz="half" idx="4294967295"/>
          </p:nvPr>
        </p:nvSpPr>
        <p:spPr>
          <a:xfrm>
            <a:off x="461107" y="2038199"/>
            <a:ext cx="4079631" cy="4470400"/>
          </a:xfrm>
        </p:spPr>
        <p:txBody>
          <a:bodyPr>
            <a:normAutofit fontScale="40000" lnSpcReduction="20000"/>
          </a:bodyPr>
          <a:lstStyle/>
          <a:p>
            <a:pPr marL="36900" indent="0" algn="ctr">
              <a:buNone/>
            </a:pPr>
            <a:r>
              <a:rPr lang="en-US" sz="4800" dirty="0"/>
              <a:t>By utilizing the Model Builder function of ArcGIS Pro, we can tailor a chain of spatial analyses that will prioritize favorable qualities while avoiding unfavorable qualities. We can also create a hierarchy of importance to ensure that the most crucial decision factors are considered above anything else. When we run this customized analysis on the data we have collected, the result is a map that contains only the areas that best meet the requirements we’re searching for.</a:t>
            </a:r>
          </a:p>
          <a:p>
            <a:endParaRPr lang="en-US" dirty="0"/>
          </a:p>
        </p:txBody>
      </p:sp>
      <p:pic>
        <p:nvPicPr>
          <p:cNvPr id="11" name="Content Placeholder 10" descr="Chart&#10;&#10;Description automatically generated">
            <a:extLst>
              <a:ext uri="{FF2B5EF4-FFF2-40B4-BE49-F238E27FC236}">
                <a16:creationId xmlns:a16="http://schemas.microsoft.com/office/drawing/2014/main" id="{D6350041-4882-4884-AA1B-233E9174DCD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02289" y="0"/>
            <a:ext cx="7389711" cy="6858000"/>
          </a:xfrm>
        </p:spPr>
      </p:pic>
    </p:spTree>
    <p:extLst>
      <p:ext uri="{BB962C8B-B14F-4D97-AF65-F5344CB8AC3E}">
        <p14:creationId xmlns:p14="http://schemas.microsoft.com/office/powerpoint/2010/main" val="249066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DBEC-BB10-4199-9817-85C43728BC1F}"/>
              </a:ext>
            </a:extLst>
          </p:cNvPr>
          <p:cNvSpPr>
            <a:spLocks noGrp="1"/>
          </p:cNvSpPr>
          <p:nvPr>
            <p:ph type="title"/>
          </p:nvPr>
        </p:nvSpPr>
        <p:spPr>
          <a:xfrm>
            <a:off x="1048097" y="1055077"/>
            <a:ext cx="4588235" cy="930031"/>
          </a:xfrm>
        </p:spPr>
        <p:txBody>
          <a:bodyPr/>
          <a:lstStyle/>
          <a:p>
            <a:r>
              <a:rPr lang="en-US" dirty="0"/>
              <a:t>Weighted Overlay</a:t>
            </a:r>
          </a:p>
        </p:txBody>
      </p:sp>
      <p:sp>
        <p:nvSpPr>
          <p:cNvPr id="3" name="Content Placeholder 2">
            <a:extLst>
              <a:ext uri="{FF2B5EF4-FFF2-40B4-BE49-F238E27FC236}">
                <a16:creationId xmlns:a16="http://schemas.microsoft.com/office/drawing/2014/main" id="{D8EE140B-9F0D-4754-9769-2F8897A5282B}"/>
              </a:ext>
            </a:extLst>
          </p:cNvPr>
          <p:cNvSpPr>
            <a:spLocks noGrp="1"/>
          </p:cNvSpPr>
          <p:nvPr>
            <p:ph sz="half" idx="1"/>
          </p:nvPr>
        </p:nvSpPr>
        <p:spPr/>
        <p:txBody>
          <a:bodyPr/>
          <a:lstStyle/>
          <a:p>
            <a:pPr marL="36900" indent="0">
              <a:buNone/>
            </a:pPr>
            <a:r>
              <a:rPr lang="en-US" dirty="0"/>
              <a:t>After running the model, we are left with a Weighted Overlay, a shaded area in which all criteria are satisfied. This area will guide further visual analysis to find sites that meet remaining criteria, such as bidirectional street adjacency and vacancy. If no parcels are identified that meet all criteria, then the weighted overlay is included in the final deliverable to assist the OBO in focusing future site searches.</a:t>
            </a:r>
          </a:p>
        </p:txBody>
      </p:sp>
      <p:pic>
        <p:nvPicPr>
          <p:cNvPr id="6" name="Content Placeholder 5">
            <a:extLst>
              <a:ext uri="{FF2B5EF4-FFF2-40B4-BE49-F238E27FC236}">
                <a16:creationId xmlns:a16="http://schemas.microsoft.com/office/drawing/2014/main" id="{86E9DEE8-C8DF-44A5-A1C3-92F8D33FC51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0"/>
            <a:ext cx="7724061" cy="6858000"/>
          </a:xfrm>
        </p:spPr>
      </p:pic>
    </p:spTree>
    <p:extLst>
      <p:ext uri="{BB962C8B-B14F-4D97-AF65-F5344CB8AC3E}">
        <p14:creationId xmlns:p14="http://schemas.microsoft.com/office/powerpoint/2010/main" val="2964985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RegularSeedRightStep">
      <a:dk1>
        <a:srgbClr val="000000"/>
      </a:dk1>
      <a:lt1>
        <a:srgbClr val="FFFFFF"/>
      </a:lt1>
      <a:dk2>
        <a:srgbClr val="233A3E"/>
      </a:dk2>
      <a:lt2>
        <a:srgbClr val="E2E8E8"/>
      </a:lt2>
      <a:accent1>
        <a:srgbClr val="D93737"/>
      </a:accent1>
      <a:accent2>
        <a:srgbClr val="C76825"/>
      </a:accent2>
      <a:accent3>
        <a:srgbClr val="BBA32F"/>
      </a:accent3>
      <a:accent4>
        <a:srgbClr val="8CAF20"/>
      </a:accent4>
      <a:accent5>
        <a:srgbClr val="5DB92E"/>
      </a:accent5>
      <a:accent6>
        <a:srgbClr val="23BC2F"/>
      </a:accent6>
      <a:hlink>
        <a:srgbClr val="309191"/>
      </a:hlink>
      <a:folHlink>
        <a:srgbClr val="7F7F7F"/>
      </a:folHlink>
    </a:clrScheme>
    <a:fontScheme name="Slate">
      <a:majorFont>
        <a:latin typeface="Georgia Pro Cond Ligh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Speak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11904</TotalTime>
  <Words>565</Words>
  <Application>Microsoft Office PowerPoint</Application>
  <PresentationFormat>Widescreen</PresentationFormat>
  <Paragraphs>57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SlateVTI</vt:lpstr>
      <vt:lpstr>Utilizing Geospatial Analysis for United States Embassy Site Acquisitions</vt:lpstr>
      <vt:lpstr>Objective: Provide suitable U.S. embassy locations to the U.S. Department of State’s Bureau of Overseas Buildings Operations (OBO)</vt:lpstr>
      <vt:lpstr>Research Methods</vt:lpstr>
      <vt:lpstr>Base Data</vt:lpstr>
      <vt:lpstr>Points of Interest</vt:lpstr>
      <vt:lpstr>Socioeconomic Data</vt:lpstr>
      <vt:lpstr>Natural Hazards</vt:lpstr>
      <vt:lpstr>Model Builder</vt:lpstr>
      <vt:lpstr>Weighted Overlay</vt:lpstr>
      <vt:lpstr>Delivery of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Suitability Study of Auckland, NZ</dc:title>
  <dc:creator>David Shirley</dc:creator>
  <cp:lastModifiedBy>David Shirley</cp:lastModifiedBy>
  <cp:revision>6</cp:revision>
  <dcterms:created xsi:type="dcterms:W3CDTF">2021-09-20T18:08:07Z</dcterms:created>
  <dcterms:modified xsi:type="dcterms:W3CDTF">2022-12-07T15:01:54Z</dcterms:modified>
</cp:coreProperties>
</file>