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4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4" r:id="rId6"/>
    <p:sldMasterId id="2147483688" r:id="rId7"/>
  </p:sldMasterIdLst>
  <p:notesMasterIdLst>
    <p:notesMasterId r:id="rId30"/>
  </p:notesMasterIdLst>
  <p:sldIdLst>
    <p:sldId id="257" r:id="rId8"/>
    <p:sldId id="266" r:id="rId9"/>
    <p:sldId id="355" r:id="rId10"/>
    <p:sldId id="359" r:id="rId11"/>
    <p:sldId id="360" r:id="rId12"/>
    <p:sldId id="361" r:id="rId13"/>
    <p:sldId id="351" r:id="rId14"/>
    <p:sldId id="357" r:id="rId15"/>
    <p:sldId id="349" r:id="rId16"/>
    <p:sldId id="350" r:id="rId17"/>
    <p:sldId id="358" r:id="rId18"/>
    <p:sldId id="338" r:id="rId19"/>
    <p:sldId id="275" r:id="rId20"/>
    <p:sldId id="280" r:id="rId21"/>
    <p:sldId id="393" r:id="rId22"/>
    <p:sldId id="396" r:id="rId23"/>
    <p:sldId id="397" r:id="rId24"/>
    <p:sldId id="398" r:id="rId25"/>
    <p:sldId id="399" r:id="rId26"/>
    <p:sldId id="400" r:id="rId27"/>
    <p:sldId id="401" r:id="rId28"/>
    <p:sldId id="402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ed Lombard" initials="JL" lastIdx="1" clrIdx="0">
    <p:extLst>
      <p:ext uri="{19B8F6BF-5375-455C-9EA6-DF929625EA0E}">
        <p15:presenceInfo xmlns:p15="http://schemas.microsoft.com/office/powerpoint/2012/main" userId="S::JLombard@atlantaregional.org::2e0d4389-219c-4fff-9aeb-763b8c2268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A0A0A"/>
    <a:srgbClr val="C808BF"/>
    <a:srgbClr val="4BACC6"/>
    <a:srgbClr val="9BBB59"/>
    <a:srgbClr val="4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EABEDC-EB6C-4F0D-982D-9D74875432C0}" v="71" dt="2019-10-28T18:24:52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4465" autoAdjust="0"/>
  </p:normalViewPr>
  <p:slideViewPr>
    <p:cSldViewPr>
      <p:cViewPr varScale="1">
        <p:scale>
          <a:sx n="103" d="100"/>
          <a:sy n="103" d="100"/>
        </p:scale>
        <p:origin x="123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tlantaregion\shares\CommunityDevelopment\LAND%20USE\REGIONAL%20DEVELOPMENT%20PLAN\2020%20Plan\ugpm%20sta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atlantaregion\shares\CommunityDevelopment\LAND%20USE\REGIONAL%20DEVELOPMENT%20PLAN\2020%20Plan\ugpm%20sta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atlantaregion\shares\CommunityDevelopment\LAND%20USE\REGIONAL%20DEVELOPMENT%20PLAN\2020%20Plan\ugpm%20sta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tlantaregional-my.sharepoint.com/personal/jlombard_atlantaregional_org/Documents/centers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Sheet1!$B$26</c:f>
              <c:strCache>
                <c:ptCount val="1"/>
                <c:pt idx="0">
                  <c:v>Region 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Sheet1!$C$26:$E$26</c:f>
              <c:numCache>
                <c:formatCode>General</c:formatCode>
                <c:ptCount val="3"/>
                <c:pt idx="0">
                  <c:v>10560</c:v>
                </c:pt>
                <c:pt idx="1">
                  <c:v>11819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BD-46D7-A60E-C97E2FB944F4}"/>
            </c:ext>
          </c:extLst>
        </c:ser>
        <c:ser>
          <c:idx val="1"/>
          <c:order val="1"/>
          <c:tx>
            <c:strRef>
              <c:f>Sheet1!$B$27</c:f>
              <c:strCache>
                <c:ptCount val="1"/>
                <c:pt idx="0">
                  <c:v>Regional Employment Corridors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Sheet1!$C$27:$E$27</c:f>
              <c:numCache>
                <c:formatCode>General</c:formatCode>
                <c:ptCount val="3"/>
                <c:pt idx="0">
                  <c:v>79846.400000000009</c:v>
                </c:pt>
                <c:pt idx="1">
                  <c:v>82258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BD-46D7-A60E-C97E2FB944F4}"/>
            </c:ext>
          </c:extLst>
        </c:ser>
        <c:ser>
          <c:idx val="2"/>
          <c:order val="2"/>
          <c:tx>
            <c:strRef>
              <c:f>Sheet1!$B$28</c:f>
              <c:strCache>
                <c:ptCount val="1"/>
                <c:pt idx="0">
                  <c:v>Maturing Neighborhoods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Sheet1!$C$28:$E$28</c:f>
              <c:numCache>
                <c:formatCode>General</c:formatCode>
                <c:ptCount val="3"/>
                <c:pt idx="0">
                  <c:v>176755.20000000001</c:v>
                </c:pt>
                <c:pt idx="1">
                  <c:v>179552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BD-46D7-A60E-C97E2FB944F4}"/>
            </c:ext>
          </c:extLst>
        </c:ser>
        <c:ser>
          <c:idx val="3"/>
          <c:order val="3"/>
          <c:tx>
            <c:strRef>
              <c:f>Sheet1!$B$29</c:f>
              <c:strCache>
                <c:ptCount val="1"/>
                <c:pt idx="0">
                  <c:v>Established Suburbs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Sheet1!$C$29:$E$29</c:f>
              <c:numCache>
                <c:formatCode>General</c:formatCode>
                <c:ptCount val="3"/>
                <c:pt idx="0">
                  <c:v>716787.19999999995</c:v>
                </c:pt>
                <c:pt idx="1">
                  <c:v>562952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BD-46D7-A60E-C97E2FB944F4}"/>
            </c:ext>
          </c:extLst>
        </c:ser>
        <c:ser>
          <c:idx val="4"/>
          <c:order val="4"/>
          <c:tx>
            <c:strRef>
              <c:f>Sheet1!$B$30</c:f>
              <c:strCache>
                <c:ptCount val="1"/>
                <c:pt idx="0">
                  <c:v>Developing Suburbs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Sheet1!$C$30:$E$30</c:f>
              <c:numCache>
                <c:formatCode>General</c:formatCode>
                <c:ptCount val="3"/>
                <c:pt idx="0">
                  <c:v>1100422.4000000001</c:v>
                </c:pt>
                <c:pt idx="1">
                  <c:v>1191206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BD-46D7-A60E-C97E2FB944F4}"/>
            </c:ext>
          </c:extLst>
        </c:ser>
        <c:ser>
          <c:idx val="5"/>
          <c:order val="5"/>
          <c:tx>
            <c:strRef>
              <c:f>Sheet1!$B$31</c:f>
              <c:strCache>
                <c:ptCount val="1"/>
                <c:pt idx="0">
                  <c:v>Developing Rural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Sheet1!$C$31:$E$31</c:f>
              <c:numCache>
                <c:formatCode>General</c:formatCode>
                <c:ptCount val="3"/>
                <c:pt idx="0">
                  <c:v>299641.59999999998</c:v>
                </c:pt>
                <c:pt idx="1">
                  <c:v>286844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BD-46D7-A60E-C97E2FB944F4}"/>
            </c:ext>
          </c:extLst>
        </c:ser>
        <c:ser>
          <c:idx val="6"/>
          <c:order val="6"/>
          <c:tx>
            <c:strRef>
              <c:f>Sheet1!$B$32</c:f>
              <c:strCache>
                <c:ptCount val="1"/>
                <c:pt idx="0">
                  <c:v>Rural Areas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Sheet1!$C$32:$E$32</c:f>
              <c:numCache>
                <c:formatCode>General</c:formatCode>
                <c:ptCount val="3"/>
                <c:pt idx="0">
                  <c:v>1726054.3999999999</c:v>
                </c:pt>
                <c:pt idx="1">
                  <c:v>1798246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BD-46D7-A60E-C97E2FB944F4}"/>
            </c:ext>
          </c:extLst>
        </c:ser>
        <c:ser>
          <c:idx val="7"/>
          <c:order val="7"/>
          <c:tx>
            <c:strRef>
              <c:f>Sheet1!$B$33</c:f>
              <c:strCache>
                <c:ptCount val="1"/>
                <c:pt idx="0">
                  <c:v>Mega Corridor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Sheet1!$C$33:$E$33</c:f>
              <c:numCache>
                <c:formatCode>General</c:formatCode>
                <c:ptCount val="3"/>
                <c:pt idx="0">
                  <c:v>0</c:v>
                </c:pt>
                <c:pt idx="2">
                  <c:v>343871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BD-46D7-A60E-C97E2FB944F4}"/>
            </c:ext>
          </c:extLst>
        </c:ser>
        <c:ser>
          <c:idx val="8"/>
          <c:order val="8"/>
          <c:tx>
            <c:strRef>
              <c:f>Sheet1!$B$34</c:f>
              <c:strCache>
                <c:ptCount val="1"/>
                <c:pt idx="0">
                  <c:v>Urban Neighborhoods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Sheet1!$C$34:$E$34</c:f>
              <c:numCache>
                <c:formatCode>General</c:formatCode>
                <c:ptCount val="3"/>
                <c:pt idx="0">
                  <c:v>0</c:v>
                </c:pt>
                <c:pt idx="2">
                  <c:v>1221880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BD-46D7-A60E-C97E2FB944F4}"/>
            </c:ext>
          </c:extLst>
        </c:ser>
        <c:ser>
          <c:idx val="9"/>
          <c:order val="9"/>
          <c:tx>
            <c:strRef>
              <c:f>Sheet1!$B$35</c:f>
              <c:strCache>
                <c:ptCount val="1"/>
                <c:pt idx="0">
                  <c:v>Suburban Neighborhoods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Sheet1!$C$35:$E$35</c:f>
              <c:numCache>
                <c:formatCode>General</c:formatCode>
                <c:ptCount val="3"/>
                <c:pt idx="0">
                  <c:v>0</c:v>
                </c:pt>
                <c:pt idx="2">
                  <c:v>2193239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BBD-46D7-A60E-C97E2FB944F4}"/>
            </c:ext>
          </c:extLst>
        </c:ser>
        <c:ser>
          <c:idx val="10"/>
          <c:order val="10"/>
          <c:tx>
            <c:strRef>
              <c:f>Sheet1!$B$36</c:f>
              <c:strCache>
                <c:ptCount val="1"/>
                <c:pt idx="0">
                  <c:v>Rural Areas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Sheet1!$C$25:$E$25</c:f>
              <c:numCache>
                <c:formatCode>General</c:formatCode>
                <c:ptCount val="3"/>
                <c:pt idx="0">
                  <c:v>2019</c:v>
                </c:pt>
                <c:pt idx="1">
                  <c:v>2012</c:v>
                </c:pt>
                <c:pt idx="2">
                  <c:v>2006</c:v>
                </c:pt>
              </c:numCache>
            </c:numRef>
          </c:cat>
          <c:val>
            <c:numRef>
              <c:f>Sheet1!$C$36:$E$36</c:f>
              <c:numCache>
                <c:formatCode>General</c:formatCode>
                <c:ptCount val="3"/>
                <c:pt idx="0">
                  <c:v>0</c:v>
                </c:pt>
                <c:pt idx="2">
                  <c:v>339217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BBD-46D7-A60E-C97E2FB94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736976"/>
        <c:axId val="720332064"/>
      </c:barChart>
      <c:catAx>
        <c:axId val="81873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0332064"/>
        <c:crosses val="autoZero"/>
        <c:auto val="1"/>
        <c:lblAlgn val="ctr"/>
        <c:lblOffset val="100"/>
        <c:noMultiLvlLbl val="0"/>
      </c:catAx>
      <c:valAx>
        <c:axId val="72033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736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537958698558905E-2"/>
          <c:y val="0.10911227379472303"/>
          <c:w val="0.91251126628039425"/>
          <c:h val="0.75567585301837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1"/>
            </a:solidFill>
            <a:ln w="79375">
              <a:noFill/>
            </a:ln>
            <a:effectLst/>
          </c:spPr>
          <c:invertIfNegative val="0"/>
          <c:cat>
            <c:strRef>
              <c:f>Sheet1!$A$13:$A$19</c:f>
              <c:strCache>
                <c:ptCount val="7"/>
                <c:pt idx="0">
                  <c:v>Region Core</c:v>
                </c:pt>
                <c:pt idx="1">
                  <c:v>Regional Employment Corridors</c:v>
                </c:pt>
                <c:pt idx="2">
                  <c:v>Maturing Neighborhoods</c:v>
                </c:pt>
                <c:pt idx="3">
                  <c:v>Established Suburbs</c:v>
                </c:pt>
                <c:pt idx="4">
                  <c:v>Developing Suburbs</c:v>
                </c:pt>
                <c:pt idx="5">
                  <c:v>Developing Rural</c:v>
                </c:pt>
                <c:pt idx="6">
                  <c:v>Rural Areas</c:v>
                </c:pt>
              </c:strCache>
            </c:strRef>
          </c:cat>
          <c:val>
            <c:numRef>
              <c:f>Sheet1!$B$13:$B$19</c:f>
              <c:numCache>
                <c:formatCode>General</c:formatCode>
                <c:ptCount val="7"/>
                <c:pt idx="0">
                  <c:v>39608</c:v>
                </c:pt>
                <c:pt idx="1">
                  <c:v>71857</c:v>
                </c:pt>
                <c:pt idx="2">
                  <c:v>335101</c:v>
                </c:pt>
                <c:pt idx="3">
                  <c:v>661947</c:v>
                </c:pt>
                <c:pt idx="4">
                  <c:v>298604</c:v>
                </c:pt>
                <c:pt idx="5">
                  <c:v>30947</c:v>
                </c:pt>
                <c:pt idx="6">
                  <c:v>105693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45-4DDC-AC4A-0C9D237A7688}"/>
            </c:ext>
          </c:extLst>
        </c:ser>
        <c:ser>
          <c:idx val="1"/>
          <c:order val="1"/>
          <c:tx>
            <c:strRef>
              <c:f>Sheet1!$C$12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 w="79375">
              <a:noFill/>
            </a:ln>
            <a:effectLst/>
          </c:spPr>
          <c:invertIfNegative val="0"/>
          <c:cat>
            <c:strRef>
              <c:f>Sheet1!$A$13:$A$19</c:f>
              <c:strCache>
                <c:ptCount val="7"/>
                <c:pt idx="0">
                  <c:v>Region Core</c:v>
                </c:pt>
                <c:pt idx="1">
                  <c:v>Regional Employment Corridors</c:v>
                </c:pt>
                <c:pt idx="2">
                  <c:v>Maturing Neighborhoods</c:v>
                </c:pt>
                <c:pt idx="3">
                  <c:v>Established Suburbs</c:v>
                </c:pt>
                <c:pt idx="4">
                  <c:v>Developing Suburbs</c:v>
                </c:pt>
                <c:pt idx="5">
                  <c:v>Developing Rural</c:v>
                </c:pt>
                <c:pt idx="6">
                  <c:v>Rural Areas</c:v>
                </c:pt>
              </c:strCache>
            </c:strRef>
          </c:cat>
          <c:val>
            <c:numRef>
              <c:f>Sheet1!$C$13:$C$19</c:f>
              <c:numCache>
                <c:formatCode>General</c:formatCode>
                <c:ptCount val="7"/>
                <c:pt idx="0">
                  <c:v>52307</c:v>
                </c:pt>
                <c:pt idx="1">
                  <c:v>80443</c:v>
                </c:pt>
                <c:pt idx="2">
                  <c:v>341001</c:v>
                </c:pt>
                <c:pt idx="3">
                  <c:v>792963</c:v>
                </c:pt>
                <c:pt idx="4">
                  <c:v>461416</c:v>
                </c:pt>
                <c:pt idx="5">
                  <c:v>49128</c:v>
                </c:pt>
                <c:pt idx="6">
                  <c:v>152019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45-4DDC-AC4A-0C9D237A7688}"/>
            </c:ext>
          </c:extLst>
        </c:ser>
        <c:ser>
          <c:idx val="2"/>
          <c:order val="2"/>
          <c:tx>
            <c:strRef>
              <c:f>Sheet1!$D$12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 w="79375">
              <a:noFill/>
            </a:ln>
            <a:effectLst/>
          </c:spPr>
          <c:invertIfNegative val="0"/>
          <c:cat>
            <c:strRef>
              <c:f>Sheet1!$A$13:$A$19</c:f>
              <c:strCache>
                <c:ptCount val="7"/>
                <c:pt idx="0">
                  <c:v>Region Core</c:v>
                </c:pt>
                <c:pt idx="1">
                  <c:v>Regional Employment Corridors</c:v>
                </c:pt>
                <c:pt idx="2">
                  <c:v>Maturing Neighborhoods</c:v>
                </c:pt>
                <c:pt idx="3">
                  <c:v>Established Suburbs</c:v>
                </c:pt>
                <c:pt idx="4">
                  <c:v>Developing Suburbs</c:v>
                </c:pt>
                <c:pt idx="5">
                  <c:v>Developing Rural</c:v>
                </c:pt>
                <c:pt idx="6">
                  <c:v>Rural Areas</c:v>
                </c:pt>
              </c:strCache>
            </c:strRef>
          </c:cat>
          <c:val>
            <c:numRef>
              <c:f>Sheet1!$D$13:$D$19</c:f>
              <c:numCache>
                <c:formatCode>General</c:formatCode>
                <c:ptCount val="7"/>
                <c:pt idx="0">
                  <c:v>70461</c:v>
                </c:pt>
                <c:pt idx="1">
                  <c:v>96431</c:v>
                </c:pt>
                <c:pt idx="2">
                  <c:v>374316</c:v>
                </c:pt>
                <c:pt idx="3">
                  <c:v>872724</c:v>
                </c:pt>
                <c:pt idx="4">
                  <c:v>590894</c:v>
                </c:pt>
                <c:pt idx="5">
                  <c:v>58127</c:v>
                </c:pt>
                <c:pt idx="6">
                  <c:v>169500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45-4DDC-AC4A-0C9D237A7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0723184"/>
        <c:axId val="1756962976"/>
      </c:barChart>
      <c:catAx>
        <c:axId val="169072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6962976"/>
        <c:crosses val="autoZero"/>
        <c:auto val="1"/>
        <c:lblAlgn val="ctr"/>
        <c:lblOffset val="100"/>
        <c:noMultiLvlLbl val="0"/>
      </c:catAx>
      <c:valAx>
        <c:axId val="175696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Population</a:t>
                </a:r>
              </a:p>
            </c:rich>
          </c:tx>
          <c:layout>
            <c:manualLayout>
              <c:xMode val="edge"/>
              <c:yMode val="edge"/>
              <c:x val="4.3968437066385813E-2"/>
              <c:y val="0.308481465559399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072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498976543026473"/>
          <c:y val="0.93913334024036466"/>
          <c:w val="0.2123683949883623"/>
          <c:h val="6.086665975963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Sheet1!$C$53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1"/>
            </a:solidFill>
            <a:ln w="79375">
              <a:noFill/>
            </a:ln>
            <a:effectLst/>
          </c:spPr>
          <c:invertIfNegative val="0"/>
          <c:cat>
            <c:strRef>
              <c:f>Sheet1!$B$54:$B$60</c:f>
              <c:strCache>
                <c:ptCount val="7"/>
                <c:pt idx="0">
                  <c:v>Region Core</c:v>
                </c:pt>
                <c:pt idx="1">
                  <c:v>Regional Employment Corridors</c:v>
                </c:pt>
                <c:pt idx="2">
                  <c:v>Maturing Neighborhoods</c:v>
                </c:pt>
                <c:pt idx="3">
                  <c:v>Established Suburbs</c:v>
                </c:pt>
                <c:pt idx="4">
                  <c:v>Developing Suburbs</c:v>
                </c:pt>
                <c:pt idx="5">
                  <c:v>Developing Rural</c:v>
                </c:pt>
                <c:pt idx="6">
                  <c:v>Rural Areas</c:v>
                </c:pt>
              </c:strCache>
            </c:strRef>
          </c:cat>
          <c:val>
            <c:numRef>
              <c:f>Sheet1!$C$54:$C$60</c:f>
              <c:numCache>
                <c:formatCode>General</c:formatCode>
                <c:ptCount val="7"/>
                <c:pt idx="0">
                  <c:v>3.750757575757576</c:v>
                </c:pt>
                <c:pt idx="1">
                  <c:v>0.89994038554023714</c:v>
                </c:pt>
                <c:pt idx="2">
                  <c:v>1.895848042943008</c:v>
                </c:pt>
                <c:pt idx="3">
                  <c:v>0.92349165833318458</c:v>
                </c:pt>
                <c:pt idx="4">
                  <c:v>0.27135398188913634</c:v>
                </c:pt>
                <c:pt idx="5">
                  <c:v>0.10328005190200561</c:v>
                </c:pt>
                <c:pt idx="6">
                  <c:v>6.1233875363372096E-2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F-4E30-A57C-685A8F3A4097}"/>
            </c:ext>
          </c:extLst>
        </c:ser>
        <c:ser>
          <c:idx val="1"/>
          <c:order val="1"/>
          <c:tx>
            <c:strRef>
              <c:f>Sheet1!$D$53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 w="79375">
              <a:noFill/>
            </a:ln>
            <a:effectLst/>
          </c:spPr>
          <c:invertIfNegative val="0"/>
          <c:cat>
            <c:strRef>
              <c:f>Sheet1!$B$54:$B$60</c:f>
              <c:strCache>
                <c:ptCount val="7"/>
                <c:pt idx="0">
                  <c:v>Region Core</c:v>
                </c:pt>
                <c:pt idx="1">
                  <c:v>Regional Employment Corridors</c:v>
                </c:pt>
                <c:pt idx="2">
                  <c:v>Maturing Neighborhoods</c:v>
                </c:pt>
                <c:pt idx="3">
                  <c:v>Established Suburbs</c:v>
                </c:pt>
                <c:pt idx="4">
                  <c:v>Developing Suburbs</c:v>
                </c:pt>
                <c:pt idx="5">
                  <c:v>Developing Rural</c:v>
                </c:pt>
                <c:pt idx="6">
                  <c:v>Rural Areas</c:v>
                </c:pt>
              </c:strCache>
            </c:strRef>
          </c:cat>
          <c:val>
            <c:numRef>
              <c:f>Sheet1!$D$54:$D$60</c:f>
              <c:numCache>
                <c:formatCode>General</c:formatCode>
                <c:ptCount val="7"/>
                <c:pt idx="0">
                  <c:v>4.9533143939393938</c:v>
                </c:pt>
                <c:pt idx="1">
                  <c:v>1.0074718459442127</c:v>
                </c:pt>
                <c:pt idx="2">
                  <c:v>1.9292275418205518</c:v>
                </c:pt>
                <c:pt idx="3">
                  <c:v>1.1062739401596458</c:v>
                </c:pt>
                <c:pt idx="4">
                  <c:v>0.4193080766076735</c:v>
                </c:pt>
                <c:pt idx="5">
                  <c:v>0.16395587261581837</c:v>
                </c:pt>
                <c:pt idx="6">
                  <c:v>8.8073122144933555E-2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0F-4E30-A57C-685A8F3A4097}"/>
            </c:ext>
          </c:extLst>
        </c:ser>
        <c:ser>
          <c:idx val="2"/>
          <c:order val="2"/>
          <c:tx>
            <c:strRef>
              <c:f>Sheet1!$E$53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 w="79375">
              <a:noFill/>
            </a:ln>
            <a:effectLst/>
          </c:spPr>
          <c:invertIfNegative val="0"/>
          <c:cat>
            <c:strRef>
              <c:f>Sheet1!$B$54:$B$60</c:f>
              <c:strCache>
                <c:ptCount val="7"/>
                <c:pt idx="0">
                  <c:v>Region Core</c:v>
                </c:pt>
                <c:pt idx="1">
                  <c:v>Regional Employment Corridors</c:v>
                </c:pt>
                <c:pt idx="2">
                  <c:v>Maturing Neighborhoods</c:v>
                </c:pt>
                <c:pt idx="3">
                  <c:v>Established Suburbs</c:v>
                </c:pt>
                <c:pt idx="4">
                  <c:v>Developing Suburbs</c:v>
                </c:pt>
                <c:pt idx="5">
                  <c:v>Developing Rural</c:v>
                </c:pt>
                <c:pt idx="6">
                  <c:v>Rural Areas</c:v>
                </c:pt>
              </c:strCache>
            </c:strRef>
          </c:cat>
          <c:val>
            <c:numRef>
              <c:f>Sheet1!$E$54:$E$60</c:f>
              <c:numCache>
                <c:formatCode>General</c:formatCode>
                <c:ptCount val="7"/>
                <c:pt idx="0">
                  <c:v>6.6724431818181822</c:v>
                </c:pt>
                <c:pt idx="1">
                  <c:v>1.2077062960884897</c:v>
                </c:pt>
                <c:pt idx="2">
                  <c:v>2.1177085596350205</c:v>
                </c:pt>
                <c:pt idx="3">
                  <c:v>1.2175496437436384</c:v>
                </c:pt>
                <c:pt idx="4">
                  <c:v>0.53697016709220013</c:v>
                </c:pt>
                <c:pt idx="5">
                  <c:v>0.1939884181635661</c:v>
                </c:pt>
                <c:pt idx="6">
                  <c:v>9.8200844654722355E-2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0F-4E30-A57C-685A8F3A4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0723184"/>
        <c:axId val="1756962976"/>
      </c:barChart>
      <c:catAx>
        <c:axId val="169072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6962976"/>
        <c:crosses val="autoZero"/>
        <c:auto val="1"/>
        <c:lblAlgn val="ctr"/>
        <c:lblOffset val="100"/>
        <c:noMultiLvlLbl val="0"/>
      </c:catAx>
      <c:valAx>
        <c:axId val="175696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072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Sheet1!$A$3:$A$12</c:f>
              <c:strCache>
                <c:ptCount val="10"/>
                <c:pt idx="0">
                  <c:v>Midtown</c:v>
                </c:pt>
                <c:pt idx="1">
                  <c:v>Buckhead</c:v>
                </c:pt>
                <c:pt idx="2">
                  <c:v>West Midtown</c:v>
                </c:pt>
                <c:pt idx="3">
                  <c:v>City Center</c:v>
                </c:pt>
                <c:pt idx="4">
                  <c:v>Cumberland</c:v>
                </c:pt>
                <c:pt idx="5">
                  <c:v>Perimeter</c:v>
                </c:pt>
                <c:pt idx="6">
                  <c:v>Sandy Springs</c:v>
                </c:pt>
                <c:pt idx="7">
                  <c:v>Gwinnett</c:v>
                </c:pt>
                <c:pt idx="8">
                  <c:v>Town Center</c:v>
                </c:pt>
                <c:pt idx="9">
                  <c:v>North Point</c:v>
                </c:pt>
              </c:strCache>
            </c:str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7719</c:v>
                </c:pt>
                <c:pt idx="1">
                  <c:v>4535</c:v>
                </c:pt>
                <c:pt idx="2" formatCode="#,##0">
                  <c:v>2037</c:v>
                </c:pt>
                <c:pt idx="3">
                  <c:v>4420</c:v>
                </c:pt>
                <c:pt idx="4">
                  <c:v>5433</c:v>
                </c:pt>
                <c:pt idx="5">
                  <c:v>3521</c:v>
                </c:pt>
                <c:pt idx="6">
                  <c:v>829</c:v>
                </c:pt>
                <c:pt idx="7">
                  <c:v>10585</c:v>
                </c:pt>
                <c:pt idx="8">
                  <c:v>2344</c:v>
                </c:pt>
                <c:pt idx="9">
                  <c:v>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3-4806-A519-8FC83A34F82F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Sheet1!$A$3:$A$12</c:f>
              <c:strCache>
                <c:ptCount val="10"/>
                <c:pt idx="0">
                  <c:v>Midtown</c:v>
                </c:pt>
                <c:pt idx="1">
                  <c:v>Buckhead</c:v>
                </c:pt>
                <c:pt idx="2">
                  <c:v>West Midtown</c:v>
                </c:pt>
                <c:pt idx="3">
                  <c:v>City Center</c:v>
                </c:pt>
                <c:pt idx="4">
                  <c:v>Cumberland</c:v>
                </c:pt>
                <c:pt idx="5">
                  <c:v>Perimeter</c:v>
                </c:pt>
                <c:pt idx="6">
                  <c:v>Sandy Springs</c:v>
                </c:pt>
                <c:pt idx="7">
                  <c:v>Gwinnett</c:v>
                </c:pt>
                <c:pt idx="8">
                  <c:v>Town Center</c:v>
                </c:pt>
                <c:pt idx="9">
                  <c:v>North Point</c:v>
                </c:pt>
              </c:strCache>
            </c:str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12504</c:v>
                </c:pt>
                <c:pt idx="1">
                  <c:v>7779</c:v>
                </c:pt>
                <c:pt idx="2">
                  <c:v>5723</c:v>
                </c:pt>
                <c:pt idx="3">
                  <c:v>4678</c:v>
                </c:pt>
                <c:pt idx="4">
                  <c:v>5679</c:v>
                </c:pt>
                <c:pt idx="5">
                  <c:v>6593</c:v>
                </c:pt>
                <c:pt idx="6">
                  <c:v>961</c:v>
                </c:pt>
                <c:pt idx="7">
                  <c:v>14708</c:v>
                </c:pt>
                <c:pt idx="8">
                  <c:v>2836</c:v>
                </c:pt>
                <c:pt idx="9">
                  <c:v>1343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73-4806-A519-8FC83A34F82F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Sheet1!$A$3:$A$12</c:f>
              <c:strCache>
                <c:ptCount val="10"/>
                <c:pt idx="0">
                  <c:v>Midtown</c:v>
                </c:pt>
                <c:pt idx="1">
                  <c:v>Buckhead</c:v>
                </c:pt>
                <c:pt idx="2">
                  <c:v>West Midtown</c:v>
                </c:pt>
                <c:pt idx="3">
                  <c:v>City Center</c:v>
                </c:pt>
                <c:pt idx="4">
                  <c:v>Cumberland</c:v>
                </c:pt>
                <c:pt idx="5">
                  <c:v>Perimeter</c:v>
                </c:pt>
                <c:pt idx="6">
                  <c:v>Sandy Springs</c:v>
                </c:pt>
                <c:pt idx="7">
                  <c:v>Gwinnett</c:v>
                </c:pt>
                <c:pt idx="8">
                  <c:v>Town Center</c:v>
                </c:pt>
                <c:pt idx="9">
                  <c:v>North Point</c:v>
                </c:pt>
              </c:strCache>
            </c:strRef>
          </c:cat>
          <c:val>
            <c:numRef>
              <c:f>Sheet1!$D$3:$D$12</c:f>
              <c:numCache>
                <c:formatCode>General</c:formatCode>
                <c:ptCount val="10"/>
                <c:pt idx="0">
                  <c:v>18628</c:v>
                </c:pt>
                <c:pt idx="1">
                  <c:v>10980</c:v>
                </c:pt>
                <c:pt idx="2">
                  <c:v>7384</c:v>
                </c:pt>
                <c:pt idx="3">
                  <c:v>6449</c:v>
                </c:pt>
                <c:pt idx="4">
                  <c:v>8156</c:v>
                </c:pt>
                <c:pt idx="5">
                  <c:v>8412</c:v>
                </c:pt>
                <c:pt idx="6">
                  <c:v>1475</c:v>
                </c:pt>
                <c:pt idx="7">
                  <c:v>17247</c:v>
                </c:pt>
                <c:pt idx="8">
                  <c:v>3498</c:v>
                </c:pt>
                <c:pt idx="9">
                  <c:v>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73-4806-A519-8FC83A34F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1059952"/>
        <c:axId val="720126272"/>
      </c:barChart>
      <c:catAx>
        <c:axId val="81105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0126272"/>
        <c:crosses val="autoZero"/>
        <c:auto val="1"/>
        <c:lblAlgn val="ctr"/>
        <c:lblOffset val="100"/>
        <c:noMultiLvlLbl val="0"/>
      </c:catAx>
      <c:valAx>
        <c:axId val="72012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Housing Units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05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30T11:26:07.601" idx="1">
    <p:pos x="10" y="10"/>
    <p:text>Anna- Perhaps add the list of Priority Areas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30T11:26:07.601" idx="1">
    <p:pos x="10" y="10"/>
    <p:text>Anna- Perhaps add the list of Priority Areas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30T11:26:07.601" idx="1">
    <p:pos x="10" y="10"/>
    <p:text>Anna- Perhaps add the list of Priority Areas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30T11:26:07.601" idx="1">
    <p:pos x="10" y="10"/>
    <p:text>Anna- Perhaps add the list of Priority Areas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6/7/layout/LinearArrowProcessNumbered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>
        <a:solidFill>
          <a:schemeClr val="bg1">
            <a:alpha val="90000"/>
          </a:schemeClr>
        </a:solidFill>
        <a:ln>
          <a:noFill/>
        </a:ln>
      </dgm:spPr>
      <dgm:t>
        <a:bodyPr anchor="ctr"/>
        <a:lstStyle/>
        <a:p>
          <a:pPr algn="ctr"/>
          <a:r>
            <a:rPr lang="en-US" sz="1400" b="1" dirty="0">
              <a:solidFill>
                <a:schemeClr val="accent2"/>
              </a:solidFill>
              <a:latin typeface="Trebuchet MS" panose="020B0603020202020204" pitchFamily="34" charset="0"/>
            </a:rPr>
            <a:t>Identify Assets &amp; Challenges 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4000"/>
        </a:p>
      </dgm:t>
    </dgm:pt>
    <dgm:pt modelId="{808B76D0-8EC7-469A-93AC-7A6017188A9D}" type="sibTrans" cxnId="{C5E94186-9CB6-4C42-92B3-C546CC53A7B9}">
      <dgm:prSet phldrT="1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>
              <a:solidFill>
                <a:schemeClr val="bg2"/>
              </a:solidFill>
            </a:rPr>
            <a:t>1</a:t>
          </a:r>
          <a:endParaRPr lang="en-US" dirty="0">
            <a:solidFill>
              <a:schemeClr val="bg2"/>
            </a:solidFill>
          </a:endParaRPr>
        </a:p>
      </dgm:t>
    </dgm:pt>
    <dgm:pt modelId="{4E8D2E69-0173-4BD3-B96A-7A9C5DD12B47}">
      <dgm:prSet custT="1"/>
      <dgm:spPr>
        <a:solidFill>
          <a:schemeClr val="bg1">
            <a:alpha val="90000"/>
          </a:schemeClr>
        </a:solidFill>
        <a:ln>
          <a:noFill/>
        </a:ln>
      </dgm:spPr>
      <dgm:t>
        <a:bodyPr anchor="ctr"/>
        <a:lstStyle/>
        <a:p>
          <a:pPr algn="ctr"/>
          <a:r>
            <a:rPr lang="en-US" sz="1400" b="1" dirty="0">
              <a:solidFill>
                <a:schemeClr val="accent2"/>
              </a:solidFill>
              <a:latin typeface="Trebuchet MS" panose="020B0603020202020204" pitchFamily="34" charset="0"/>
            </a:rPr>
            <a:t>Mapping (UGPM)</a:t>
          </a: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4000"/>
        </a:p>
      </dgm:t>
    </dgm:pt>
    <dgm:pt modelId="{FEF1E80E-8A9E-4B0A-817C-2A4CFDCF3FB2}" type="sibTrans" cxnId="{0F866C41-EB5F-47BD-A2CD-A58671F15B67}">
      <dgm:prSet phldrT="2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>
              <a:solidFill>
                <a:schemeClr val="bg2"/>
              </a:solidFill>
            </a:rPr>
            <a:t>2</a:t>
          </a:r>
          <a:endParaRPr lang="en-US" dirty="0">
            <a:solidFill>
              <a:schemeClr val="bg2"/>
            </a:solidFill>
          </a:endParaRPr>
        </a:p>
      </dgm:t>
    </dgm:pt>
    <dgm:pt modelId="{93A6A030-ABAB-4EFA-B539-0FDB3E07C1EF}">
      <dgm:prSet custT="1"/>
      <dgm:spPr>
        <a:solidFill>
          <a:schemeClr val="bg1">
            <a:alpha val="90000"/>
          </a:schemeClr>
        </a:solidFill>
        <a:ln>
          <a:noFill/>
        </a:ln>
      </dgm:spPr>
      <dgm:t>
        <a:bodyPr anchor="ctr"/>
        <a:lstStyle/>
        <a:p>
          <a:pPr algn="ctr"/>
          <a:r>
            <a:rPr lang="en-US" sz="1400" b="1" dirty="0">
              <a:solidFill>
                <a:schemeClr val="accent2"/>
              </a:solidFill>
              <a:latin typeface="Trebuchet MS" panose="020B0603020202020204" pitchFamily="34" charset="0"/>
            </a:rPr>
            <a:t>Develop Work Program</a:t>
          </a: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4000"/>
        </a:p>
      </dgm:t>
    </dgm:pt>
    <dgm:pt modelId="{BFE0749E-E343-4A6F-BD09-2810EE6B4BD7}" type="sibTrans" cxnId="{4B40C8DC-6B57-4F5B-8440-7241C649700B}">
      <dgm:prSet phldrT="3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>
              <a:solidFill>
                <a:schemeClr val="bg2"/>
              </a:solidFill>
            </a:rPr>
            <a:t>3</a:t>
          </a:r>
          <a:endParaRPr lang="en-US" dirty="0">
            <a:solidFill>
              <a:schemeClr val="bg2"/>
            </a:solidFill>
          </a:endParaRPr>
        </a:p>
      </dgm:t>
    </dgm:pt>
    <dgm:pt modelId="{3C40F323-2A26-1146-9131-B2D8B599E05D}" type="pres">
      <dgm:prSet presAssocID="{D4503D04-C97E-4622-AE07-D0307CB3B4CA}" presName="linearFlow" presStyleCnt="0">
        <dgm:presLayoutVars>
          <dgm:dir/>
          <dgm:animLvl val="lvl"/>
          <dgm:resizeHandles val="exact"/>
        </dgm:presLayoutVars>
      </dgm:prSet>
      <dgm:spPr/>
    </dgm:pt>
    <dgm:pt modelId="{296CA727-22E4-1143-B024-CE111CF4A770}" type="pres">
      <dgm:prSet presAssocID="{AAC263CB-8256-4B03-92FE-1622698FB3E9}" presName="compositeNode" presStyleCnt="0"/>
      <dgm:spPr/>
    </dgm:pt>
    <dgm:pt modelId="{321FD1E3-6BBE-294B-B4C0-6DC5A435E948}" type="pres">
      <dgm:prSet presAssocID="{AAC263CB-8256-4B03-92FE-1622698FB3E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0577C9B-C730-EA49-B58D-C5D075366A14}" type="pres">
      <dgm:prSet presAssocID="{AAC263CB-8256-4B03-92FE-1622698FB3E9}" presName="parSh" presStyleCnt="0"/>
      <dgm:spPr/>
    </dgm:pt>
    <dgm:pt modelId="{8B390F72-5471-DD42-9CE3-6F37BDA74B87}" type="pres">
      <dgm:prSet presAssocID="{AAC263CB-8256-4B03-92FE-1622698FB3E9}" presName="lineNode" presStyleLbl="alignAccFollowNode1" presStyleIdx="0" presStyleCnt="9"/>
      <dgm:spPr/>
    </dgm:pt>
    <dgm:pt modelId="{B510E1DB-3720-2045-A15B-D53248B697B7}" type="pres">
      <dgm:prSet presAssocID="{AAC263CB-8256-4B03-92FE-1622698FB3E9}" presName="lineArrowNode" presStyleLbl="alignAccFollowNode1" presStyleIdx="1" presStyleCnt="9"/>
      <dgm:spPr/>
    </dgm:pt>
    <dgm:pt modelId="{CE8B700A-AC6F-0E47-AEFA-DA760C3E6A6D}" type="pres">
      <dgm:prSet presAssocID="{808B76D0-8EC7-469A-93AC-7A6017188A9D}" presName="sibTransNodeCircle" presStyleLbl="alignNode1" presStyleIdx="0" presStyleCnt="3">
        <dgm:presLayoutVars>
          <dgm:chMax val="0"/>
          <dgm:bulletEnabled/>
        </dgm:presLayoutVars>
      </dgm:prSet>
      <dgm:spPr/>
    </dgm:pt>
    <dgm:pt modelId="{FCC40D6F-EEB6-3446-88E1-B053AA67D0BA}" type="pres">
      <dgm:prSet presAssocID="{808B76D0-8EC7-469A-93AC-7A6017188A9D}" presName="spacerBetweenCircleAndCallout" presStyleCnt="0">
        <dgm:presLayoutVars/>
      </dgm:prSet>
      <dgm:spPr/>
    </dgm:pt>
    <dgm:pt modelId="{12DC819D-BB19-CE49-AFEB-155922B01406}" type="pres">
      <dgm:prSet presAssocID="{AAC263CB-8256-4B03-92FE-1622698FB3E9}" presName="nodeText" presStyleLbl="alignAccFollowNode1" presStyleIdx="2" presStyleCnt="9">
        <dgm:presLayoutVars>
          <dgm:bulletEnabled val="1"/>
        </dgm:presLayoutVars>
      </dgm:prSet>
      <dgm:spPr/>
    </dgm:pt>
    <dgm:pt modelId="{C23696F0-ABD6-D744-AF78-0E1E04C15B58}" type="pres">
      <dgm:prSet presAssocID="{808B76D0-8EC7-469A-93AC-7A6017188A9D}" presName="sibTransComposite" presStyleCnt="0"/>
      <dgm:spPr/>
    </dgm:pt>
    <dgm:pt modelId="{EC700B7C-22AD-A448-932D-B2D74EB83739}" type="pres">
      <dgm:prSet presAssocID="{4E8D2E69-0173-4BD3-B96A-7A9C5DD12B47}" presName="compositeNode" presStyleCnt="0"/>
      <dgm:spPr/>
    </dgm:pt>
    <dgm:pt modelId="{DA09631C-A7BE-7B4B-B67A-731744F53514}" type="pres">
      <dgm:prSet presAssocID="{4E8D2E69-0173-4BD3-B96A-7A9C5DD12B4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5962D1-06AA-2647-AF55-6B9872C540C1}" type="pres">
      <dgm:prSet presAssocID="{4E8D2E69-0173-4BD3-B96A-7A9C5DD12B47}" presName="parSh" presStyleCnt="0"/>
      <dgm:spPr/>
    </dgm:pt>
    <dgm:pt modelId="{4A0B88BF-91DC-214E-A662-99F2E5E1AA6F}" type="pres">
      <dgm:prSet presAssocID="{4E8D2E69-0173-4BD3-B96A-7A9C5DD12B47}" presName="lineNode" presStyleLbl="alignAccFollowNode1" presStyleIdx="3" presStyleCnt="9"/>
      <dgm:spPr/>
    </dgm:pt>
    <dgm:pt modelId="{C1172316-FFE1-2D41-82E9-8EB0F5EACF76}" type="pres">
      <dgm:prSet presAssocID="{4E8D2E69-0173-4BD3-B96A-7A9C5DD12B47}" presName="lineArrowNode" presStyleLbl="alignAccFollowNode1" presStyleIdx="4" presStyleCnt="9"/>
      <dgm:spPr/>
    </dgm:pt>
    <dgm:pt modelId="{D40ADF37-3E5B-2D42-9470-8264667346F7}" type="pres">
      <dgm:prSet presAssocID="{FEF1E80E-8A9E-4B0A-817C-2A4CFDCF3FB2}" presName="sibTransNodeCircle" presStyleLbl="alignNode1" presStyleIdx="1" presStyleCnt="3">
        <dgm:presLayoutVars>
          <dgm:chMax val="0"/>
          <dgm:bulletEnabled/>
        </dgm:presLayoutVars>
      </dgm:prSet>
      <dgm:spPr/>
    </dgm:pt>
    <dgm:pt modelId="{9A2130FA-E71D-2149-B6B5-729705DA753F}" type="pres">
      <dgm:prSet presAssocID="{FEF1E80E-8A9E-4B0A-817C-2A4CFDCF3FB2}" presName="spacerBetweenCircleAndCallout" presStyleCnt="0">
        <dgm:presLayoutVars/>
      </dgm:prSet>
      <dgm:spPr/>
    </dgm:pt>
    <dgm:pt modelId="{EA4D4141-C1BF-E74E-8ECF-933FF6EE68D4}" type="pres">
      <dgm:prSet presAssocID="{4E8D2E69-0173-4BD3-B96A-7A9C5DD12B47}" presName="nodeText" presStyleLbl="alignAccFollowNode1" presStyleIdx="5" presStyleCnt="9">
        <dgm:presLayoutVars>
          <dgm:bulletEnabled val="1"/>
        </dgm:presLayoutVars>
      </dgm:prSet>
      <dgm:spPr/>
    </dgm:pt>
    <dgm:pt modelId="{80422F12-2F31-1041-9626-1A4A27C2D252}" type="pres">
      <dgm:prSet presAssocID="{FEF1E80E-8A9E-4B0A-817C-2A4CFDCF3FB2}" presName="sibTransComposite" presStyleCnt="0"/>
      <dgm:spPr/>
    </dgm:pt>
    <dgm:pt modelId="{B400E8F3-1394-C54D-A864-8B6685A025A9}" type="pres">
      <dgm:prSet presAssocID="{93A6A030-ABAB-4EFA-B539-0FDB3E07C1EF}" presName="compositeNode" presStyleCnt="0"/>
      <dgm:spPr/>
    </dgm:pt>
    <dgm:pt modelId="{0257A0F1-83E2-5242-BBAF-4082D66272A5}" type="pres">
      <dgm:prSet presAssocID="{93A6A030-ABAB-4EFA-B539-0FDB3E07C1E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F89A7B0-A25A-A34E-9E43-6769278A1274}" type="pres">
      <dgm:prSet presAssocID="{93A6A030-ABAB-4EFA-B539-0FDB3E07C1EF}" presName="parSh" presStyleCnt="0"/>
      <dgm:spPr/>
    </dgm:pt>
    <dgm:pt modelId="{EBC17C66-42F5-8741-9366-67B899EB8470}" type="pres">
      <dgm:prSet presAssocID="{93A6A030-ABAB-4EFA-B539-0FDB3E07C1EF}" presName="lineNode" presStyleLbl="alignAccFollowNode1" presStyleIdx="6" presStyleCnt="9"/>
      <dgm:spPr/>
    </dgm:pt>
    <dgm:pt modelId="{35A0AD7D-4761-5A4E-8421-A0D0A060E3A2}" type="pres">
      <dgm:prSet presAssocID="{93A6A030-ABAB-4EFA-B539-0FDB3E07C1EF}" presName="lineArrowNode" presStyleLbl="alignAccFollowNode1" presStyleIdx="7" presStyleCnt="9"/>
      <dgm:spPr/>
    </dgm:pt>
    <dgm:pt modelId="{2E09C126-5366-AA41-9BAD-31AD467B40A9}" type="pres">
      <dgm:prSet presAssocID="{BFE0749E-E343-4A6F-BD09-2810EE6B4BD7}" presName="sibTransNodeCircle" presStyleLbl="alignNode1" presStyleIdx="2" presStyleCnt="3">
        <dgm:presLayoutVars>
          <dgm:chMax val="0"/>
          <dgm:bulletEnabled/>
        </dgm:presLayoutVars>
      </dgm:prSet>
      <dgm:spPr/>
    </dgm:pt>
    <dgm:pt modelId="{7D99A2E4-B1CC-5046-9048-90027FA547BE}" type="pres">
      <dgm:prSet presAssocID="{BFE0749E-E343-4A6F-BD09-2810EE6B4BD7}" presName="spacerBetweenCircleAndCallout" presStyleCnt="0">
        <dgm:presLayoutVars/>
      </dgm:prSet>
      <dgm:spPr/>
    </dgm:pt>
    <dgm:pt modelId="{2CCAA94D-0D9E-CB40-97A3-00A05F4F0DC2}" type="pres">
      <dgm:prSet presAssocID="{93A6A030-ABAB-4EFA-B539-0FDB3E07C1EF}" presName="nodeText" presStyleLbl="alignAccFollowNode1" presStyleIdx="8" presStyleCnt="9">
        <dgm:presLayoutVars>
          <dgm:bulletEnabled val="1"/>
        </dgm:presLayoutVars>
      </dgm:prSet>
      <dgm:spPr/>
    </dgm:pt>
  </dgm:ptLst>
  <dgm:cxnLst>
    <dgm:cxn modelId="{62985F13-79FA-BC4A-8783-3DAA0F1FAA2F}" type="presOf" srcId="{93A6A030-ABAB-4EFA-B539-0FDB3E07C1EF}" destId="{2CCAA94D-0D9E-CB40-97A3-00A05F4F0DC2}" srcOrd="0" destOrd="0" presId="urn:microsoft.com/office/officeart/2016/7/layout/LinearArrowProcessNumbered"/>
    <dgm:cxn modelId="{99426D2B-C3FB-C846-9D4D-6EE116D49815}" type="presOf" srcId="{BFE0749E-E343-4A6F-BD09-2810EE6B4BD7}" destId="{2E09C126-5366-AA41-9BAD-31AD467B40A9}" srcOrd="0" destOrd="0" presId="urn:microsoft.com/office/officeart/2016/7/layout/LinearArrowProcessNumbered"/>
    <dgm:cxn modelId="{D9F8793A-7523-F649-AD1E-5DFCA97DCCFA}" type="presOf" srcId="{FEF1E80E-8A9E-4B0A-817C-2A4CFDCF3FB2}" destId="{D40ADF37-3E5B-2D42-9470-8264667346F7}" srcOrd="0" destOrd="0" presId="urn:microsoft.com/office/officeart/2016/7/layout/LinearArrowProcessNumbered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9640184F-42CF-0441-8D18-50F45B342AD6}" type="presOf" srcId="{808B76D0-8EC7-469A-93AC-7A6017188A9D}" destId="{CE8B700A-AC6F-0E47-AEFA-DA760C3E6A6D}" srcOrd="0" destOrd="0" presId="urn:microsoft.com/office/officeart/2016/7/layout/LinearArrowProcessNumbered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42720694-3F25-164D-8BA7-13098CD1C309}" type="presOf" srcId="{4E8D2E69-0173-4BD3-B96A-7A9C5DD12B47}" destId="{EA4D4141-C1BF-E74E-8ECF-933FF6EE68D4}" srcOrd="0" destOrd="0" presId="urn:microsoft.com/office/officeart/2016/7/layout/LinearArrowProcessNumbered"/>
    <dgm:cxn modelId="{1DBFCA9C-22A6-CF4B-A1DC-84F892D316C2}" type="presOf" srcId="{AAC263CB-8256-4B03-92FE-1622698FB3E9}" destId="{12DC819D-BB19-CE49-AFEB-155922B01406}" srcOrd="0" destOrd="0" presId="urn:microsoft.com/office/officeart/2016/7/layout/LinearArrowProcessNumbered"/>
    <dgm:cxn modelId="{429BBAB5-E6F3-574F-AC79-1CB7EF13C8D7}" type="presOf" srcId="{D4503D04-C97E-4622-AE07-D0307CB3B4CA}" destId="{3C40F323-2A26-1146-9131-B2D8B599E05D}" srcOrd="0" destOrd="0" presId="urn:microsoft.com/office/officeart/2016/7/layout/LinearArrowProcessNumbered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AF33346B-FE09-2E43-B098-7822C74FDC14}" type="presParOf" srcId="{3C40F323-2A26-1146-9131-B2D8B599E05D}" destId="{296CA727-22E4-1143-B024-CE111CF4A770}" srcOrd="0" destOrd="0" presId="urn:microsoft.com/office/officeart/2016/7/layout/LinearArrowProcessNumbered"/>
    <dgm:cxn modelId="{06A584FA-9EF5-5348-A462-AB4A83E01DCB}" type="presParOf" srcId="{296CA727-22E4-1143-B024-CE111CF4A770}" destId="{321FD1E3-6BBE-294B-B4C0-6DC5A435E948}" srcOrd="0" destOrd="0" presId="urn:microsoft.com/office/officeart/2016/7/layout/LinearArrowProcessNumbered"/>
    <dgm:cxn modelId="{3DCC91DD-666F-FD47-97D0-0373CDD777BB}" type="presParOf" srcId="{296CA727-22E4-1143-B024-CE111CF4A770}" destId="{70577C9B-C730-EA49-B58D-C5D075366A14}" srcOrd="1" destOrd="0" presId="urn:microsoft.com/office/officeart/2016/7/layout/LinearArrowProcessNumbered"/>
    <dgm:cxn modelId="{4F7E7384-CB47-7A4B-A7DC-54496DEF3BF2}" type="presParOf" srcId="{70577C9B-C730-EA49-B58D-C5D075366A14}" destId="{8B390F72-5471-DD42-9CE3-6F37BDA74B87}" srcOrd="0" destOrd="0" presId="urn:microsoft.com/office/officeart/2016/7/layout/LinearArrowProcessNumbered"/>
    <dgm:cxn modelId="{EA7A12D7-4D88-1B45-AA6B-10A5D6721337}" type="presParOf" srcId="{70577C9B-C730-EA49-B58D-C5D075366A14}" destId="{B510E1DB-3720-2045-A15B-D53248B697B7}" srcOrd="1" destOrd="0" presId="urn:microsoft.com/office/officeart/2016/7/layout/LinearArrowProcessNumbered"/>
    <dgm:cxn modelId="{AB2F9F3E-06CC-A242-A5D9-205452070D3C}" type="presParOf" srcId="{70577C9B-C730-EA49-B58D-C5D075366A14}" destId="{CE8B700A-AC6F-0E47-AEFA-DA760C3E6A6D}" srcOrd="2" destOrd="0" presId="urn:microsoft.com/office/officeart/2016/7/layout/LinearArrowProcessNumbered"/>
    <dgm:cxn modelId="{5972EA4C-C3BE-4C46-B56F-882865FC2AAB}" type="presParOf" srcId="{70577C9B-C730-EA49-B58D-C5D075366A14}" destId="{FCC40D6F-EEB6-3446-88E1-B053AA67D0BA}" srcOrd="3" destOrd="0" presId="urn:microsoft.com/office/officeart/2016/7/layout/LinearArrowProcessNumbered"/>
    <dgm:cxn modelId="{AB1C3499-BBA5-2244-94C6-0DC933F2D4D2}" type="presParOf" srcId="{296CA727-22E4-1143-B024-CE111CF4A770}" destId="{12DC819D-BB19-CE49-AFEB-155922B01406}" srcOrd="2" destOrd="0" presId="urn:microsoft.com/office/officeart/2016/7/layout/LinearArrowProcessNumbered"/>
    <dgm:cxn modelId="{08F0ADDE-2970-8B4F-941B-7A991543CDC5}" type="presParOf" srcId="{3C40F323-2A26-1146-9131-B2D8B599E05D}" destId="{C23696F0-ABD6-D744-AF78-0E1E04C15B58}" srcOrd="1" destOrd="0" presId="urn:microsoft.com/office/officeart/2016/7/layout/LinearArrowProcessNumbered"/>
    <dgm:cxn modelId="{CAF410FE-C712-5841-935C-7618E7C200C3}" type="presParOf" srcId="{3C40F323-2A26-1146-9131-B2D8B599E05D}" destId="{EC700B7C-22AD-A448-932D-B2D74EB83739}" srcOrd="2" destOrd="0" presId="urn:microsoft.com/office/officeart/2016/7/layout/LinearArrowProcessNumbered"/>
    <dgm:cxn modelId="{F0045999-1782-9846-A60D-3738A61DEE2D}" type="presParOf" srcId="{EC700B7C-22AD-A448-932D-B2D74EB83739}" destId="{DA09631C-A7BE-7B4B-B67A-731744F53514}" srcOrd="0" destOrd="0" presId="urn:microsoft.com/office/officeart/2016/7/layout/LinearArrowProcessNumbered"/>
    <dgm:cxn modelId="{37EB15ED-5F22-C849-B69C-A92D19754292}" type="presParOf" srcId="{EC700B7C-22AD-A448-932D-B2D74EB83739}" destId="{325962D1-06AA-2647-AF55-6B9872C540C1}" srcOrd="1" destOrd="0" presId="urn:microsoft.com/office/officeart/2016/7/layout/LinearArrowProcessNumbered"/>
    <dgm:cxn modelId="{EA52BA3B-55B6-F04E-B877-AAFA290DD2A0}" type="presParOf" srcId="{325962D1-06AA-2647-AF55-6B9872C540C1}" destId="{4A0B88BF-91DC-214E-A662-99F2E5E1AA6F}" srcOrd="0" destOrd="0" presId="urn:microsoft.com/office/officeart/2016/7/layout/LinearArrowProcessNumbered"/>
    <dgm:cxn modelId="{BADAD535-4998-854F-95AB-8065F883495C}" type="presParOf" srcId="{325962D1-06AA-2647-AF55-6B9872C540C1}" destId="{C1172316-FFE1-2D41-82E9-8EB0F5EACF76}" srcOrd="1" destOrd="0" presId="urn:microsoft.com/office/officeart/2016/7/layout/LinearArrowProcessNumbered"/>
    <dgm:cxn modelId="{A31EA0B2-1FEC-E647-8CC7-E93E1A3BBEE4}" type="presParOf" srcId="{325962D1-06AA-2647-AF55-6B9872C540C1}" destId="{D40ADF37-3E5B-2D42-9470-8264667346F7}" srcOrd="2" destOrd="0" presId="urn:microsoft.com/office/officeart/2016/7/layout/LinearArrowProcessNumbered"/>
    <dgm:cxn modelId="{7C7AF049-07F5-3D48-B524-40B594521C0E}" type="presParOf" srcId="{325962D1-06AA-2647-AF55-6B9872C540C1}" destId="{9A2130FA-E71D-2149-B6B5-729705DA753F}" srcOrd="3" destOrd="0" presId="urn:microsoft.com/office/officeart/2016/7/layout/LinearArrowProcessNumbered"/>
    <dgm:cxn modelId="{2B704C1F-FB45-6846-8ACF-7DFD906A03FD}" type="presParOf" srcId="{EC700B7C-22AD-A448-932D-B2D74EB83739}" destId="{EA4D4141-C1BF-E74E-8ECF-933FF6EE68D4}" srcOrd="2" destOrd="0" presId="urn:microsoft.com/office/officeart/2016/7/layout/LinearArrowProcessNumbered"/>
    <dgm:cxn modelId="{1CBF126D-59DC-A749-87E9-89529DAC5CF9}" type="presParOf" srcId="{3C40F323-2A26-1146-9131-B2D8B599E05D}" destId="{80422F12-2F31-1041-9626-1A4A27C2D252}" srcOrd="3" destOrd="0" presId="urn:microsoft.com/office/officeart/2016/7/layout/LinearArrowProcessNumbered"/>
    <dgm:cxn modelId="{1CA31CC6-FF26-8C48-A4FC-D711E0756948}" type="presParOf" srcId="{3C40F323-2A26-1146-9131-B2D8B599E05D}" destId="{B400E8F3-1394-C54D-A864-8B6685A025A9}" srcOrd="4" destOrd="0" presId="urn:microsoft.com/office/officeart/2016/7/layout/LinearArrowProcessNumbered"/>
    <dgm:cxn modelId="{74717302-7DE9-224F-B1CD-76F865FDA5FE}" type="presParOf" srcId="{B400E8F3-1394-C54D-A864-8B6685A025A9}" destId="{0257A0F1-83E2-5242-BBAF-4082D66272A5}" srcOrd="0" destOrd="0" presId="urn:microsoft.com/office/officeart/2016/7/layout/LinearArrowProcessNumbered"/>
    <dgm:cxn modelId="{C5DD2B2A-FC1A-454B-B757-355679C5FDD8}" type="presParOf" srcId="{B400E8F3-1394-C54D-A864-8B6685A025A9}" destId="{7F89A7B0-A25A-A34E-9E43-6769278A1274}" srcOrd="1" destOrd="0" presId="urn:microsoft.com/office/officeart/2016/7/layout/LinearArrowProcessNumbered"/>
    <dgm:cxn modelId="{88930CF3-84F7-9843-BDE5-D5840E07F50F}" type="presParOf" srcId="{7F89A7B0-A25A-A34E-9E43-6769278A1274}" destId="{EBC17C66-42F5-8741-9366-67B899EB8470}" srcOrd="0" destOrd="0" presId="urn:microsoft.com/office/officeart/2016/7/layout/LinearArrowProcessNumbered"/>
    <dgm:cxn modelId="{3FCD1D2F-BBCE-A846-A46E-E40F1DC2FDC3}" type="presParOf" srcId="{7F89A7B0-A25A-A34E-9E43-6769278A1274}" destId="{35A0AD7D-4761-5A4E-8421-A0D0A060E3A2}" srcOrd="1" destOrd="0" presId="urn:microsoft.com/office/officeart/2016/7/layout/LinearArrowProcessNumbered"/>
    <dgm:cxn modelId="{8A7389E2-D319-C247-9F95-E95454110E5E}" type="presParOf" srcId="{7F89A7B0-A25A-A34E-9E43-6769278A1274}" destId="{2E09C126-5366-AA41-9BAD-31AD467B40A9}" srcOrd="2" destOrd="0" presId="urn:microsoft.com/office/officeart/2016/7/layout/LinearArrowProcessNumbered"/>
    <dgm:cxn modelId="{7937D3DA-C6FF-0645-9968-6895E17334D2}" type="presParOf" srcId="{7F89A7B0-A25A-A34E-9E43-6769278A1274}" destId="{7D99A2E4-B1CC-5046-9048-90027FA547BE}" srcOrd="3" destOrd="0" presId="urn:microsoft.com/office/officeart/2016/7/layout/LinearArrowProcessNumbered"/>
    <dgm:cxn modelId="{25E39B2A-D0CD-1C4C-BF9E-1BC8BDC7AAAC}" type="presParOf" srcId="{B400E8F3-1394-C54D-A864-8B6685A025A9}" destId="{2CCAA94D-0D9E-CB40-97A3-00A05F4F0DC2}" srcOrd="2" destOrd="0" presId="urn:microsoft.com/office/officeart/2016/7/layout/LinearArrowProcessNumbered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90F72-5471-DD42-9CE3-6F37BDA74B87}">
      <dsp:nvSpPr>
        <dsp:cNvPr id="0" name=""/>
        <dsp:cNvSpPr/>
      </dsp:nvSpPr>
      <dsp:spPr>
        <a:xfrm>
          <a:off x="1031504" y="723664"/>
          <a:ext cx="822790" cy="7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0E1DB-3720-2045-A15B-D53248B697B7}">
      <dsp:nvSpPr>
        <dsp:cNvPr id="0" name=""/>
        <dsp:cNvSpPr/>
      </dsp:nvSpPr>
      <dsp:spPr>
        <a:xfrm>
          <a:off x="1903662" y="654586"/>
          <a:ext cx="94620" cy="177119"/>
        </a:xfrm>
        <a:prstGeom prst="chevron">
          <a:avLst>
            <a:gd name="adj" fmla="val 9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B700A-AC6F-0E47-AEFA-DA760C3E6A6D}">
      <dsp:nvSpPr>
        <dsp:cNvPr id="0" name=""/>
        <dsp:cNvSpPr/>
      </dsp:nvSpPr>
      <dsp:spPr>
        <a:xfrm>
          <a:off x="517500" y="312545"/>
          <a:ext cx="822310" cy="822310"/>
        </a:xfrm>
        <a:prstGeom prst="ellipse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910" tIns="31910" rIns="31910" bIns="3191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solidFill>
                <a:schemeClr val="bg2"/>
              </a:solidFill>
            </a:rPr>
            <a:t>1</a:t>
          </a:r>
          <a:endParaRPr lang="en-US" sz="3900" kern="1200" dirty="0">
            <a:solidFill>
              <a:schemeClr val="bg2"/>
            </a:solidFill>
          </a:endParaRPr>
        </a:p>
      </dsp:txBody>
      <dsp:txXfrm>
        <a:off x="637925" y="432970"/>
        <a:ext cx="581460" cy="581460"/>
      </dsp:txXfrm>
    </dsp:sp>
    <dsp:sp modelId="{12DC819D-BB19-CE49-AFEB-155922B01406}">
      <dsp:nvSpPr>
        <dsp:cNvPr id="0" name=""/>
        <dsp:cNvSpPr/>
      </dsp:nvSpPr>
      <dsp:spPr>
        <a:xfrm>
          <a:off x="3016" y="1299893"/>
          <a:ext cx="185127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bg1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31" tIns="165100" rIns="146031" bIns="1651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2"/>
              </a:solidFill>
              <a:latin typeface="Trebuchet MS" panose="020B0603020202020204" pitchFamily="34" charset="0"/>
            </a:rPr>
            <a:t>Identify Assets &amp; Challenges </a:t>
          </a:r>
        </a:p>
      </dsp:txBody>
      <dsp:txXfrm>
        <a:off x="3016" y="1670149"/>
        <a:ext cx="1851278" cy="1595344"/>
      </dsp:txXfrm>
    </dsp:sp>
    <dsp:sp modelId="{4A0B88BF-91DC-214E-A662-99F2E5E1AA6F}">
      <dsp:nvSpPr>
        <dsp:cNvPr id="0" name=""/>
        <dsp:cNvSpPr/>
      </dsp:nvSpPr>
      <dsp:spPr>
        <a:xfrm>
          <a:off x="2059992" y="725063"/>
          <a:ext cx="1851278" cy="7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72316-FFE1-2D41-82E9-8EB0F5EACF76}">
      <dsp:nvSpPr>
        <dsp:cNvPr id="0" name=""/>
        <dsp:cNvSpPr/>
      </dsp:nvSpPr>
      <dsp:spPr>
        <a:xfrm>
          <a:off x="3960639" y="655750"/>
          <a:ext cx="94620" cy="178327"/>
        </a:xfrm>
        <a:prstGeom prst="chevron">
          <a:avLst>
            <a:gd name="adj" fmla="val 9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0ADF37-3E5B-2D42-9470-8264667346F7}">
      <dsp:nvSpPr>
        <dsp:cNvPr id="0" name=""/>
        <dsp:cNvSpPr/>
      </dsp:nvSpPr>
      <dsp:spPr>
        <a:xfrm>
          <a:off x="2574476" y="313944"/>
          <a:ext cx="822310" cy="822310"/>
        </a:xfrm>
        <a:prstGeom prst="ellipse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910" tIns="31910" rIns="31910" bIns="3191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solidFill>
                <a:schemeClr val="bg2"/>
              </a:solidFill>
            </a:rPr>
            <a:t>2</a:t>
          </a:r>
          <a:endParaRPr lang="en-US" sz="3900" kern="1200" dirty="0">
            <a:solidFill>
              <a:schemeClr val="bg2"/>
            </a:solidFill>
          </a:endParaRPr>
        </a:p>
      </dsp:txBody>
      <dsp:txXfrm>
        <a:off x="2694901" y="434369"/>
        <a:ext cx="581460" cy="581460"/>
      </dsp:txXfrm>
    </dsp:sp>
    <dsp:sp modelId="{EA4D4141-C1BF-E74E-8ECF-933FF6EE68D4}">
      <dsp:nvSpPr>
        <dsp:cNvPr id="0" name=""/>
        <dsp:cNvSpPr/>
      </dsp:nvSpPr>
      <dsp:spPr>
        <a:xfrm>
          <a:off x="2059992" y="1303254"/>
          <a:ext cx="185127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bg1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31" tIns="165100" rIns="146031" bIns="1651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2"/>
              </a:solidFill>
              <a:latin typeface="Trebuchet MS" panose="020B0603020202020204" pitchFamily="34" charset="0"/>
            </a:rPr>
            <a:t>Mapping (UGPM)</a:t>
          </a:r>
        </a:p>
      </dsp:txBody>
      <dsp:txXfrm>
        <a:off x="2059992" y="1673510"/>
        <a:ext cx="1851278" cy="1595344"/>
      </dsp:txXfrm>
    </dsp:sp>
    <dsp:sp modelId="{EBC17C66-42F5-8741-9366-67B899EB8470}">
      <dsp:nvSpPr>
        <dsp:cNvPr id="0" name=""/>
        <dsp:cNvSpPr/>
      </dsp:nvSpPr>
      <dsp:spPr>
        <a:xfrm>
          <a:off x="4116969" y="725063"/>
          <a:ext cx="925639" cy="7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9C126-5366-AA41-9BAD-31AD467B40A9}">
      <dsp:nvSpPr>
        <dsp:cNvPr id="0" name=""/>
        <dsp:cNvSpPr/>
      </dsp:nvSpPr>
      <dsp:spPr>
        <a:xfrm>
          <a:off x="4631453" y="313944"/>
          <a:ext cx="822310" cy="822310"/>
        </a:xfrm>
        <a:prstGeom prst="ellipse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910" tIns="31910" rIns="31910" bIns="3191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solidFill>
                <a:schemeClr val="bg2"/>
              </a:solidFill>
            </a:rPr>
            <a:t>3</a:t>
          </a:r>
          <a:endParaRPr lang="en-US" sz="3900" kern="1200" dirty="0">
            <a:solidFill>
              <a:schemeClr val="bg2"/>
            </a:solidFill>
          </a:endParaRPr>
        </a:p>
      </dsp:txBody>
      <dsp:txXfrm>
        <a:off x="4751878" y="434369"/>
        <a:ext cx="581460" cy="581460"/>
      </dsp:txXfrm>
    </dsp:sp>
    <dsp:sp modelId="{2CCAA94D-0D9E-CB40-97A3-00A05F4F0DC2}">
      <dsp:nvSpPr>
        <dsp:cNvPr id="0" name=""/>
        <dsp:cNvSpPr/>
      </dsp:nvSpPr>
      <dsp:spPr>
        <a:xfrm>
          <a:off x="4116969" y="1303254"/>
          <a:ext cx="185127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bg1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31" tIns="165100" rIns="146031" bIns="16510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2"/>
              </a:solidFill>
              <a:latin typeface="Trebuchet MS" panose="020B0603020202020204" pitchFamily="34" charset="0"/>
            </a:rPr>
            <a:t>Develop Work Program</a:t>
          </a:r>
        </a:p>
      </dsp:txBody>
      <dsp:txXfrm>
        <a:off x="4116969" y="1673510"/>
        <a:ext cx="1851278" cy="1595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0.4509</cdr:x>
      <cdr:y>0.10555</cdr:y>
    </cdr:from>
    <cdr:to>
      <cdr:x>0.49437</cdr:x>
      <cdr:y>0.51085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B4BE5496-2BA0-4EF4-9459-F4C60129E723}"/>
            </a:ext>
          </a:extLst>
        </cdr:cNvPr>
        <cdr:cNvSpPr/>
      </cdr:nvSpPr>
      <cdr:spPr>
        <a:xfrm xmlns:a="http://schemas.openxmlformats.org/drawingml/2006/main">
          <a:off x="4741507" y="575470"/>
          <a:ext cx="457113" cy="2209805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0.63708</cdr:x>
      <cdr:y>0.10885</cdr:y>
    </cdr:from>
    <cdr:to>
      <cdr:x>0.63829</cdr:x>
      <cdr:y>0.5099</cdr:y>
    </cdr:to>
    <cdr:cxnSp macro="">
      <cdr:nvCxnSpPr>
        <cdr:cNvPr id="4" name="Connector: Elbow 3">
          <a:extLst xmlns:a="http://schemas.openxmlformats.org/drawingml/2006/main">
            <a:ext uri="{FF2B5EF4-FFF2-40B4-BE49-F238E27FC236}">
              <a16:creationId xmlns:a16="http://schemas.microsoft.com/office/drawing/2014/main" id="{2BB6FC8C-162D-4F5B-80C0-FDAE08C87833}"/>
            </a:ext>
          </a:extLst>
        </cdr:cNvPr>
        <cdr:cNvCxnSpPr/>
      </cdr:nvCxnSpPr>
      <cdr:spPr>
        <a:xfrm xmlns:a="http://schemas.openxmlformats.org/drawingml/2006/main" rot="5400000">
          <a:off x="6699250" y="593487"/>
          <a:ext cx="12700" cy="2186624"/>
        </a:xfrm>
        <a:prstGeom xmlns:a="http://schemas.openxmlformats.org/drawingml/2006/main" prst="bentConnector3">
          <a:avLst/>
        </a:prstGeom>
        <a:ln xmlns:a="http://schemas.openxmlformats.org/drawingml/2006/main" w="76200">
          <a:solidFill>
            <a:schemeClr val="bg1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0.63721</cdr:x>
      <cdr:y>0.52599</cdr:y>
    </cdr:from>
    <cdr:to>
      <cdr:x>0.63842</cdr:x>
      <cdr:y>0.87211</cdr:y>
    </cdr:to>
    <cdr:cxnSp macro="">
      <cdr:nvCxnSpPr>
        <cdr:cNvPr id="5" name="Connector: Elbow 4">
          <a:extLst xmlns:a="http://schemas.openxmlformats.org/drawingml/2006/main">
            <a:ext uri="{FF2B5EF4-FFF2-40B4-BE49-F238E27FC236}">
              <a16:creationId xmlns:a16="http://schemas.microsoft.com/office/drawing/2014/main" id="{342CCAF7-E639-481A-850D-FDD0F894817E}"/>
            </a:ext>
          </a:extLst>
        </cdr:cNvPr>
        <cdr:cNvCxnSpPr/>
      </cdr:nvCxnSpPr>
      <cdr:spPr>
        <a:xfrm xmlns:a="http://schemas.openxmlformats.org/drawingml/2006/main" rot="5400000">
          <a:off x="5763453" y="3805039"/>
          <a:ext cx="1887144" cy="12700"/>
        </a:xfrm>
        <a:prstGeom xmlns:a="http://schemas.openxmlformats.org/drawingml/2006/main" prst="bentConnector3">
          <a:avLst/>
        </a:prstGeom>
        <a:ln xmlns:a="http://schemas.openxmlformats.org/drawingml/2006/main" w="76200">
          <a:solidFill>
            <a:schemeClr val="accent6">
              <a:lumMod val="75000"/>
            </a:schemeClr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8A72A-9725-44F7-AF3C-D2E8C142012E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5DBE5-EF55-4041-B375-01D197EE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 centers have seen residential growth and combined they have added over 42,000 new housing units since 2000.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5DBE5-EF55-4041-B375-01D197EED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623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22562-234D-42E2-BA84-B533466814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500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will the next 20 years look like for LCI in the region…. </a:t>
            </a:r>
          </a:p>
          <a:p>
            <a:endParaRPr lang="en-US" dirty="0"/>
          </a:p>
          <a:p>
            <a:r>
              <a:rPr lang="en-US" dirty="0"/>
              <a:t>To help with that discussion, Jon is going to moderate a panel about the emerging trends in plans to help give you ideas about topics to explore in your LCI areas and plans.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22562-234D-42E2-BA84-B533466814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21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DBE5-EF55-4041-B375-01D197EEDF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60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22562-234D-42E2-BA84-B533466814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461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in 3 jobs in the Atlanta MSA are in LCI communities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 the how long have you been involved in LCI Game</a:t>
            </a:r>
          </a:p>
          <a:p>
            <a:endParaRPr lang="en-US" dirty="0"/>
          </a:p>
          <a:p>
            <a:r>
              <a:rPr lang="en-US" dirty="0"/>
              <a:t>Close with how did this begin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22562-234D-42E2-BA84-B533466814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620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will the next 20 years look like for LCI in the region…. </a:t>
            </a:r>
          </a:p>
          <a:p>
            <a:endParaRPr lang="en-US" dirty="0"/>
          </a:p>
          <a:p>
            <a:r>
              <a:rPr lang="en-US" dirty="0"/>
              <a:t>To help with that discussion, Jon is going to moderate a panel about the emerging trends in plans to help give you ideas about topics to explore in your LCI areas and plans.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2562-234D-42E2-BA84-B533466814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22562-234D-42E2-BA84-B533466814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5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will the next 20 years look like for LCI in the region…. </a:t>
            </a:r>
          </a:p>
          <a:p>
            <a:endParaRPr lang="en-US" dirty="0"/>
          </a:p>
          <a:p>
            <a:r>
              <a:rPr lang="en-US" dirty="0"/>
              <a:t>To help with that discussion, Jon is going to moderate a panel about the emerging trends in plans to help give you ideas about topics to explore in your LCI areas and plans.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22562-234D-42E2-BA84-B533466814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60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22562-234D-42E2-BA84-B533466814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370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will the next 20 years look like for LCI in the region…. </a:t>
            </a:r>
          </a:p>
          <a:p>
            <a:endParaRPr lang="en-US" dirty="0"/>
          </a:p>
          <a:p>
            <a:r>
              <a:rPr lang="en-US" dirty="0"/>
              <a:t>To help with that discussion, Jon is going to moderate a panel about the emerging trends in plans to help give you ideas about topics to explore in your LCI areas and plans.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22562-234D-42E2-BA84-B533466814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434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96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16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98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54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26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8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87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65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2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86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88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68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65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59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60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7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67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93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9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54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63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DF00-F3D9-4E4A-B591-A3E87AA7FFE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D56-56E5-9F4E-820E-A195734D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97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633" y="1"/>
            <a:ext cx="9533467" cy="796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3251" y="132715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3251" y="366553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1251" y="132715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98616-9FDF-4F02-954B-483095C88C2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2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299630" y="1"/>
            <a:ext cx="9533460" cy="796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200" b="0" i="0" u="none" strike="noStrike" kern="0" cap="none" spc="0" baseline="0">
                <a:solidFill>
                  <a:srgbClr val="000000"/>
                </a:solidFill>
                <a:uFillTx/>
                <a:latin typeface="Franklin Gothic Medium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 txBox="1">
            <a:spLocks noGrp="1"/>
          </p:cNvSpPr>
          <p:nvPr>
            <p:ph type="tbl" idx="1"/>
          </p:nvPr>
        </p:nvSpPr>
        <p:spPr>
          <a:xfrm>
            <a:off x="603247" y="1327152"/>
            <a:ext cx="10972800" cy="452595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Rectangle 4"/>
          <p:cNvSpPr txBox="1">
            <a:spLocks noGrp="1"/>
          </p:cNvSpPr>
          <p:nvPr>
            <p:ph type="dt" sz="quarter" idx="7"/>
          </p:nvPr>
        </p:nvSpPr>
        <p:spPr>
          <a:xfrm>
            <a:off x="609600" y="6245223"/>
            <a:ext cx="2844795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>
          <a:xfrm>
            <a:off x="4165605" y="6245223"/>
            <a:ext cx="3860804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endParaRPr dirty="0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>
          <a:xfrm>
            <a:off x="8737604" y="6245223"/>
            <a:ext cx="2844795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fld id="{8ACA7D95-F5CB-4666-ADB5-0E278660C455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635913"/>
      </p:ext>
    </p:extLst>
  </p:cSld>
  <p:clrMapOvr>
    <a:masterClrMapping/>
  </p:clrMapOvr>
  <p:transition/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6DF3-4517-49EB-A259-D52700000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5E8E-D716-4729-BDE1-8EF042AB3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5C9B-BD90-44C0-B3E7-196670D1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437DB-8CBD-4572-9487-AF3FDF0D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3B79D-4A1C-457D-BC90-3702A9DB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7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7C8A-5F1E-48C3-8E4A-8D9C63E99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50E20-456A-4B1B-BE2F-9A01FDF77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92143-C643-4D6D-8175-4E5D1A31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072A4-8534-4ADB-8A59-966BBB9CC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2D100-D4E6-4888-BFD8-D66F13F0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7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6F6D-3A80-4B9F-99CF-E4CBC60A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4CD0B-90B3-4B4C-9F83-D14BE290C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B2952-5A32-46D6-A8DC-38D94324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E03DC-683B-42C9-83ED-E57DFB50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AFE19-18D4-42E2-9939-2479983A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1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F4E9-288A-430D-8677-02B74D394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15D0D-7AC7-474C-8AC5-7E5E9A337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F6780-EA76-4CCF-AF7C-1A14C2950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D1A81-BF2D-4E85-8092-A091FB9A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F47D5-1662-4AF0-ABB0-7B04A34A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2F9FA-2974-4974-898E-06DF0C07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98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FD4AB-A207-4C43-84C0-994A78197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400E5-1D06-47CF-937B-646511819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36D83-0B4C-4001-A9AE-74AF16F74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2D2C65-6E67-40CA-BF42-EE9400FA5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C5F6E5-8F30-4C6B-9801-CEE027FF3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626AEA-BB68-4A87-97CE-4F3C9E4B2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040653-3D28-4470-A3E7-D44D2ED38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16F68-9AAC-4149-BB4D-CD7C9E2F3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98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355A-3351-4B7F-A97A-1E8C3910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506A2-FD59-45EC-B096-083489A8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5B488-8E01-46D0-B107-1A8A0C1E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D8FAF-7631-4220-AC84-7578B4A8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0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9D9F92-E91E-4274-9DCD-03665CCAB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883DF-39B6-4760-AF6B-4A9443B11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78894-63B7-4325-995F-28D8DD84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8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EFAAD-26A7-4159-9FD9-D6BFE386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CC034-0A80-48DB-93EC-A95AA676A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018411-2670-4C14-BA60-A6D53094C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8BE3F-A2D2-414C-9429-67C0324F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C897B-2825-4E2D-A392-B79025B48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4240C-AC9F-4130-9C11-6903C3AA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8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D811-241B-4017-B77C-4BF5FD3D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1FD2A-4977-4EA7-90ED-E5D2206F2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287A3-F0CD-4246-AC8A-40BAD6604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D1157-472D-472B-83A3-96D7A160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61C29-27AE-4378-BF00-03E5199B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3CCF2-3D51-4414-A3BA-BBC8C491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80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DAEED-4497-4073-A630-73C2FF03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9A4C6-365A-4971-8B1D-E8393540A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2F9A6-E696-47CD-ACAE-EFB078C6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0CD3-B10B-4883-BB6D-C229D409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37486-4659-4A00-B948-3FE5CD80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11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C9BDE9-6DA5-4962-9258-0150B651A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711F8-CBF9-48CB-BF21-26E4D473A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B3EBF-9E7D-4DBD-BF99-A60B463C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623DB-7E97-4E52-A668-CD28A3B6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9C429-C6C9-4C10-81C5-C22BBA663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61E99-9962-4228-BC49-6AC3C7B3EF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05FB4-37E2-428A-A650-F78296DF9A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8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1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84DF00-F3D9-4E4A-B591-A3E87AA7FFE6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D728D56-56E5-9F4E-820E-A195734D96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F26522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11113" indent="0" algn="ctr" defTabSz="9144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rgbClr val="E76221"/>
        </a:buClr>
        <a:buFont typeface="ArialUnicodeMS" charset="0"/>
        <a:buNone/>
        <a:tabLst/>
        <a:defRPr sz="2800" kern="1200">
          <a:solidFill>
            <a:srgbClr val="58595B"/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15567E"/>
        </a:buClr>
        <a:buFont typeface="Wingdings" charset="2"/>
        <a:buChar char="§"/>
        <a:defRPr sz="2400" kern="1200">
          <a:solidFill>
            <a:srgbClr val="58595B"/>
          </a:solidFill>
          <a:latin typeface="Trebuchet MS" charset="0"/>
          <a:ea typeface="Trebuchet MS" charset="0"/>
          <a:cs typeface="Trebuchet MS" charset="0"/>
        </a:defRPr>
      </a:lvl2pPr>
      <a:lvl3pPr marL="1036638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SzPct val="75000"/>
        <a:buFont typeface="ZapfDingbatsITC" charset="0"/>
        <a:buChar char="✦"/>
        <a:tabLst/>
        <a:defRPr sz="2000" kern="1200">
          <a:solidFill>
            <a:srgbClr val="58595B"/>
          </a:solidFill>
          <a:latin typeface="Trebuchet MS" charset="0"/>
          <a:ea typeface="Trebuchet MS" charset="0"/>
          <a:cs typeface="Trebuchet MS" charset="0"/>
        </a:defRPr>
      </a:lvl3pPr>
      <a:lvl4pPr marL="1374775" indent="-33813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E76221"/>
        </a:buClr>
        <a:buSzPct val="75000"/>
        <a:buFont typeface="Wingdings" charset="2"/>
        <a:buChar char="ü"/>
        <a:tabLst/>
        <a:defRPr sz="1800" kern="1200">
          <a:solidFill>
            <a:srgbClr val="58595B"/>
          </a:solidFill>
          <a:latin typeface="Trebuchet MS" charset="0"/>
          <a:ea typeface="Trebuchet MS" charset="0"/>
          <a:cs typeface="Trebuchet MS" charset="0"/>
        </a:defRPr>
      </a:lvl4pPr>
      <a:lvl5pPr marL="1781175" marR="0" indent="-40640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SzTx/>
        <a:buFont typeface=".AppleSystemUIFont" charset="-120"/>
        <a:buChar char="–"/>
        <a:tabLst/>
        <a:defRPr sz="1800" kern="1200">
          <a:solidFill>
            <a:srgbClr val="58595B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B30BA-7B2D-483A-8DD9-CDCD7E6D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2E7A-B435-41ED-98A3-E22845868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233B5-843F-4478-B5C9-4C7229FC2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85760-A3E0-4921-95F9-B68757C84000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829A1-19EA-40D5-9798-14F80C67A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8F9AB-63D6-44FF-B676-35559482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FE14F-CAF6-4559-AE3F-C7703749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3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microsoft.com/office/2007/relationships/hdphoto" Target="../media/hdphoto2.wdp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61.svg"/><Relationship Id="rId4" Type="http://schemas.openxmlformats.org/officeDocument/2006/relationships/image" Target="../media/image57.sv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EB16C91-6C3F-4A31-93B3-5E296AE9111B}"/>
              </a:ext>
            </a:extLst>
          </p:cNvPr>
          <p:cNvSpPr txBox="1"/>
          <p:nvPr/>
        </p:nvSpPr>
        <p:spPr>
          <a:xfrm>
            <a:off x="8539065" y="6585342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Lake Lanier, Gwinnett County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D24192-BADA-412C-8D2D-39EFC266BF4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0960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Regional Development Plan Component Update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131B57-485A-4F50-BC09-6A9756A2B605}"/>
              </a:ext>
            </a:extLst>
          </p:cNvPr>
          <p:cNvSpPr txBox="1">
            <a:spLocks/>
          </p:cNvSpPr>
          <p:nvPr/>
        </p:nvSpPr>
        <p:spPr>
          <a:xfrm>
            <a:off x="0" y="5530983"/>
            <a:ext cx="12192000" cy="105435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Calibri Light"/>
              </a:rPr>
              <a:t>Jared Lombard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Calibri Light"/>
              </a:rPr>
              <a:t>October 31</a:t>
            </a:r>
            <a:r>
              <a:rPr lang="en-US" sz="1800" baseline="30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Calibri Light"/>
              </a:rPr>
              <a:t>st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Calibri Light"/>
              </a:rPr>
              <a:t>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6EEC8-657A-4099-8FF7-E6A3EFC56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22269"/>
            <a:ext cx="1281440" cy="8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80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FADC01-2788-474A-B86F-76852BCD3119}"/>
              </a:ext>
            </a:extLst>
          </p:cNvPr>
          <p:cNvSpPr txBox="1">
            <a:spLocks/>
          </p:cNvSpPr>
          <p:nvPr/>
        </p:nvSpPr>
        <p:spPr>
          <a:xfrm>
            <a:off x="870204" y="606564"/>
            <a:ext cx="104515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Residential Density by UGPM Area Type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2A4A78F0-3EF0-4AF1-858E-5C516A4BC36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2385390"/>
          <a:ext cx="11887200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9684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EC31-9B04-4FD9-9A90-50A20D2C3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Activity Center Residential Change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94E3E49A-8EF4-4B1B-BF33-AA525643E89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2535310"/>
          <a:ext cx="11887200" cy="4396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rrow: Up 4">
            <a:extLst>
              <a:ext uri="{FF2B5EF4-FFF2-40B4-BE49-F238E27FC236}">
                <a16:creationId xmlns:a16="http://schemas.microsoft.com/office/drawing/2014/main" id="{3CAAE67F-C506-477A-B3F2-E7AFB00E9DB7}"/>
              </a:ext>
            </a:extLst>
          </p:cNvPr>
          <p:cNvSpPr/>
          <p:nvPr/>
        </p:nvSpPr>
        <p:spPr>
          <a:xfrm>
            <a:off x="813834" y="2257933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141%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A079CEA-3789-4674-B98E-EAC92F8B41EC}"/>
              </a:ext>
            </a:extLst>
          </p:cNvPr>
          <p:cNvSpPr/>
          <p:nvPr/>
        </p:nvSpPr>
        <p:spPr>
          <a:xfrm>
            <a:off x="1866625" y="3017923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142%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20FD7AB6-AF67-4F18-AEFE-B51385AED31F}"/>
              </a:ext>
            </a:extLst>
          </p:cNvPr>
          <p:cNvSpPr/>
          <p:nvPr/>
        </p:nvSpPr>
        <p:spPr>
          <a:xfrm>
            <a:off x="2991441" y="3343393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262%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EFF2A053-ED31-46C4-BD5C-CC471E8C66BA}"/>
              </a:ext>
            </a:extLst>
          </p:cNvPr>
          <p:cNvSpPr/>
          <p:nvPr/>
        </p:nvSpPr>
        <p:spPr>
          <a:xfrm>
            <a:off x="4179748" y="3221262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46%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F147E798-9B16-4B99-A625-EAA9241DDBEC}"/>
              </a:ext>
            </a:extLst>
          </p:cNvPr>
          <p:cNvSpPr/>
          <p:nvPr/>
        </p:nvSpPr>
        <p:spPr>
          <a:xfrm>
            <a:off x="5214074" y="3019420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2B12A32D-41E0-4DBA-AD5D-B9C2256506A1}"/>
              </a:ext>
            </a:extLst>
          </p:cNvPr>
          <p:cNvSpPr/>
          <p:nvPr/>
        </p:nvSpPr>
        <p:spPr>
          <a:xfrm>
            <a:off x="6402381" y="3015722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139%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0E1A048F-C387-4446-8697-B2E6974F4059}"/>
              </a:ext>
            </a:extLst>
          </p:cNvPr>
          <p:cNvSpPr/>
          <p:nvPr/>
        </p:nvSpPr>
        <p:spPr>
          <a:xfrm>
            <a:off x="7569727" y="3781717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78%</a:t>
            </a: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1FEBD1BF-7C8D-4EEB-ABDC-13A2DD09AF64}"/>
              </a:ext>
            </a:extLst>
          </p:cNvPr>
          <p:cNvSpPr/>
          <p:nvPr/>
        </p:nvSpPr>
        <p:spPr>
          <a:xfrm>
            <a:off x="8458200" y="2318855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68%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77C9F884-2729-4CDD-9FA0-B73A70E58520}"/>
              </a:ext>
            </a:extLst>
          </p:cNvPr>
          <p:cNvSpPr/>
          <p:nvPr/>
        </p:nvSpPr>
        <p:spPr>
          <a:xfrm>
            <a:off x="9632159" y="3702926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49%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ECE7A265-DA85-48EC-A1B8-83F6A3F57DFF}"/>
              </a:ext>
            </a:extLst>
          </p:cNvPr>
          <p:cNvSpPr/>
          <p:nvPr/>
        </p:nvSpPr>
        <p:spPr>
          <a:xfrm>
            <a:off x="10712053" y="3825057"/>
            <a:ext cx="1079894" cy="9633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162%</a:t>
            </a:r>
          </a:p>
        </p:txBody>
      </p:sp>
    </p:spTree>
    <p:extLst>
      <p:ext uri="{BB962C8B-B14F-4D97-AF65-F5344CB8AC3E}">
        <p14:creationId xmlns:p14="http://schemas.microsoft.com/office/powerpoint/2010/main" val="1279954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2EA9-262F-4D75-8EA8-77910135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4359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2020-2025 Work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D2126-E8F0-4B72-965A-2932294DB0FF}"/>
              </a:ext>
            </a:extLst>
          </p:cNvPr>
          <p:cNvSpPr txBox="1"/>
          <p:nvPr/>
        </p:nvSpPr>
        <p:spPr>
          <a:xfrm>
            <a:off x="8534400" y="6477000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Austell CSX Intermodal Terminal, Austell, Cobb County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95DAD-73F5-4A6F-8E89-830FB20B2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91286"/>
            <a:ext cx="1281440" cy="8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8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E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2ABFB2C-2DAA-43CC-8FB9-2767047B6D2C}"/>
              </a:ext>
            </a:extLst>
          </p:cNvPr>
          <p:cNvGrpSpPr/>
          <p:nvPr/>
        </p:nvGrpSpPr>
        <p:grpSpPr>
          <a:xfrm>
            <a:off x="2362200" y="4138693"/>
            <a:ext cx="3589279" cy="1823185"/>
            <a:chOff x="1911400" y="3993491"/>
            <a:chExt cx="3828493" cy="1683310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5D362DB2-FAF9-4626-A3AB-A94542AFCF10}"/>
                </a:ext>
              </a:extLst>
            </p:cNvPr>
            <p:cNvSpPr txBox="1">
              <a:spLocks/>
            </p:cNvSpPr>
            <p:nvPr/>
          </p:nvSpPr>
          <p:spPr>
            <a:xfrm>
              <a:off x="1911400" y="3993491"/>
              <a:ext cx="3828493" cy="10132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$16.8 M</a:t>
              </a: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EF256F4-7759-4DDD-BB24-66A7F467E0F0}"/>
                </a:ext>
              </a:extLst>
            </p:cNvPr>
            <p:cNvSpPr txBox="1">
              <a:spLocks/>
            </p:cNvSpPr>
            <p:nvPr/>
          </p:nvSpPr>
          <p:spPr>
            <a:xfrm>
              <a:off x="2715819" y="5079058"/>
              <a:ext cx="2414587" cy="5977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in total study funds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5F7D75-33B3-4B31-8725-CAD3D22D6C25}"/>
              </a:ext>
            </a:extLst>
          </p:cNvPr>
          <p:cNvGrpSpPr/>
          <p:nvPr/>
        </p:nvGrpSpPr>
        <p:grpSpPr>
          <a:xfrm>
            <a:off x="6392921" y="4138692"/>
            <a:ext cx="3589279" cy="2142478"/>
            <a:chOff x="6452109" y="3933295"/>
            <a:chExt cx="2971795" cy="1999822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9827BB8E-5FAB-4A67-B1CD-19765E77A11D}"/>
                </a:ext>
              </a:extLst>
            </p:cNvPr>
            <p:cNvSpPr txBox="1">
              <a:spLocks/>
            </p:cNvSpPr>
            <p:nvPr/>
          </p:nvSpPr>
          <p:spPr>
            <a:xfrm>
              <a:off x="6452109" y="3933295"/>
              <a:ext cx="2971795" cy="10974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$237 M</a:t>
              </a: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0D3EC216-1728-4382-897C-BD0322CC12CB}"/>
                </a:ext>
              </a:extLst>
            </p:cNvPr>
            <p:cNvSpPr txBox="1">
              <a:spLocks/>
            </p:cNvSpPr>
            <p:nvPr/>
          </p:nvSpPr>
          <p:spPr>
            <a:xfrm>
              <a:off x="6467435" y="4835634"/>
              <a:ext cx="2941143" cy="10974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in transportation funds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C14D68-308E-4B92-B630-8BFFD9D62B5B}"/>
              </a:ext>
            </a:extLst>
          </p:cNvPr>
          <p:cNvGrpSpPr/>
          <p:nvPr/>
        </p:nvGrpSpPr>
        <p:grpSpPr>
          <a:xfrm>
            <a:off x="1598788" y="1793708"/>
            <a:ext cx="2888549" cy="1527789"/>
            <a:chOff x="838200" y="1708642"/>
            <a:chExt cx="3113167" cy="1527789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E990D652-25FE-46DF-AA83-F8204D9B466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708642"/>
              <a:ext cx="3113167" cy="8265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122</a:t>
              </a: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A7D88A5-F136-4729-9E01-4D094DAEA616}"/>
                </a:ext>
              </a:extLst>
            </p:cNvPr>
            <p:cNvSpPr txBox="1">
              <a:spLocks/>
            </p:cNvSpPr>
            <p:nvPr/>
          </p:nvSpPr>
          <p:spPr>
            <a:xfrm>
              <a:off x="1277424" y="2638688"/>
              <a:ext cx="2234718" cy="5977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total LCI studies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28867A-DB31-4055-9A7A-EF3A21915553}"/>
              </a:ext>
            </a:extLst>
          </p:cNvPr>
          <p:cNvGrpSpPr/>
          <p:nvPr/>
        </p:nvGrpSpPr>
        <p:grpSpPr>
          <a:xfrm>
            <a:off x="4962857" y="1796144"/>
            <a:ext cx="3113167" cy="1566885"/>
            <a:chOff x="4962853" y="1711080"/>
            <a:chExt cx="3113167" cy="1566885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9E1BDBFC-7DCE-475D-ABB1-D9E68E3E07AB}"/>
                </a:ext>
              </a:extLst>
            </p:cNvPr>
            <p:cNvSpPr txBox="1">
              <a:spLocks/>
            </p:cNvSpPr>
            <p:nvPr/>
          </p:nvSpPr>
          <p:spPr>
            <a:xfrm>
              <a:off x="4962853" y="1711080"/>
              <a:ext cx="3113167" cy="8265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142</a:t>
              </a: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AFD37883-5662-452E-8503-279E2BA65443}"/>
                </a:ext>
              </a:extLst>
            </p:cNvPr>
            <p:cNvSpPr txBox="1">
              <a:spLocks/>
            </p:cNvSpPr>
            <p:nvPr/>
          </p:nvSpPr>
          <p:spPr>
            <a:xfrm>
              <a:off x="5386290" y="2680222"/>
              <a:ext cx="2266292" cy="5977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supplemental studies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AF879-A43A-4DF3-A240-2D6624D548C7}"/>
              </a:ext>
            </a:extLst>
          </p:cNvPr>
          <p:cNvGrpSpPr/>
          <p:nvPr/>
        </p:nvGrpSpPr>
        <p:grpSpPr>
          <a:xfrm>
            <a:off x="8817150" y="1740767"/>
            <a:ext cx="3113167" cy="1534735"/>
            <a:chOff x="8240633" y="1701695"/>
            <a:chExt cx="3113167" cy="1534735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434382B1-F946-486E-A5CF-2A0568E37D36}"/>
                </a:ext>
              </a:extLst>
            </p:cNvPr>
            <p:cNvSpPr txBox="1">
              <a:spLocks/>
            </p:cNvSpPr>
            <p:nvPr/>
          </p:nvSpPr>
          <p:spPr>
            <a:xfrm>
              <a:off x="8240633" y="1701695"/>
              <a:ext cx="3113167" cy="8265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116</a:t>
              </a: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7E2D1AB5-5728-40BC-AF5B-556B6D9F314C}"/>
                </a:ext>
              </a:extLst>
            </p:cNvPr>
            <p:cNvSpPr txBox="1">
              <a:spLocks/>
            </p:cNvSpPr>
            <p:nvPr/>
          </p:nvSpPr>
          <p:spPr>
            <a:xfrm>
              <a:off x="8576081" y="2638687"/>
              <a:ext cx="2442269" cy="5977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transportation projects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</p:grpSp>
      <p:grpSp>
        <p:nvGrpSpPr>
          <p:cNvPr id="4" name="Graphic 2" descr="Classroom">
            <a:extLst>
              <a:ext uri="{FF2B5EF4-FFF2-40B4-BE49-F238E27FC236}">
                <a16:creationId xmlns:a16="http://schemas.microsoft.com/office/drawing/2014/main" id="{A1984833-A8E8-48A3-A388-88C33064F601}"/>
              </a:ext>
            </a:extLst>
          </p:cNvPr>
          <p:cNvGrpSpPr/>
          <p:nvPr/>
        </p:nvGrpSpPr>
        <p:grpSpPr>
          <a:xfrm>
            <a:off x="446132" y="1962572"/>
            <a:ext cx="1466433" cy="1466433"/>
            <a:chOff x="890686" y="1955799"/>
            <a:chExt cx="1466433" cy="1466433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161B9B5-90D9-466B-A229-35E94D959CAB}"/>
                </a:ext>
              </a:extLst>
            </p:cNvPr>
            <p:cNvSpPr/>
            <p:nvPr/>
          </p:nvSpPr>
          <p:spPr>
            <a:xfrm>
              <a:off x="1448694" y="2927311"/>
              <a:ext cx="137478" cy="137478"/>
            </a:xfrm>
            <a:custGeom>
              <a:avLst/>
              <a:gdLst>
                <a:gd name="connsiteX0" fmla="*/ 138700 w 137478"/>
                <a:gd name="connsiteY0" fmla="*/ 69350 h 137478"/>
                <a:gd name="connsiteX1" fmla="*/ 69350 w 137478"/>
                <a:gd name="connsiteY1" fmla="*/ 138700 h 137478"/>
                <a:gd name="connsiteX2" fmla="*/ 0 w 137478"/>
                <a:gd name="connsiteY2" fmla="*/ 69350 h 137478"/>
                <a:gd name="connsiteX3" fmla="*/ 69350 w 137478"/>
                <a:gd name="connsiteY3" fmla="*/ 0 h 137478"/>
                <a:gd name="connsiteX4" fmla="*/ 138700 w 137478"/>
                <a:gd name="connsiteY4" fmla="*/ 69350 h 13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478" h="137478">
                  <a:moveTo>
                    <a:pt x="138700" y="69350"/>
                  </a:moveTo>
                  <a:cubicBezTo>
                    <a:pt x="138700" y="107651"/>
                    <a:pt x="107651" y="138700"/>
                    <a:pt x="69350" y="138700"/>
                  </a:cubicBezTo>
                  <a:cubicBezTo>
                    <a:pt x="31049" y="138700"/>
                    <a:pt x="0" y="107651"/>
                    <a:pt x="0" y="69350"/>
                  </a:cubicBezTo>
                  <a:cubicBezTo>
                    <a:pt x="0" y="31049"/>
                    <a:pt x="31049" y="0"/>
                    <a:pt x="69350" y="0"/>
                  </a:cubicBezTo>
                  <a:cubicBezTo>
                    <a:pt x="107651" y="0"/>
                    <a:pt x="138700" y="31049"/>
                    <a:pt x="138700" y="69350"/>
                  </a:cubicBezTo>
                  <a:close/>
                </a:path>
              </a:pathLst>
            </a:custGeom>
            <a:grpFill/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78C079-1222-4B27-B39F-19BD19770C7A}"/>
                </a:ext>
              </a:extLst>
            </p:cNvPr>
            <p:cNvSpPr/>
            <p:nvPr/>
          </p:nvSpPr>
          <p:spPr>
            <a:xfrm>
              <a:off x="1379497" y="3085105"/>
              <a:ext cx="274956" cy="137478"/>
            </a:xfrm>
            <a:custGeom>
              <a:avLst/>
              <a:gdLst>
                <a:gd name="connsiteX0" fmla="*/ 274956 w 274956"/>
                <a:gd name="connsiteY0" fmla="*/ 138547 h 137478"/>
                <a:gd name="connsiteX1" fmla="*/ 274956 w 274956"/>
                <a:gd name="connsiteY1" fmla="*/ 69197 h 137478"/>
                <a:gd name="connsiteX2" fmla="*/ 261208 w 274956"/>
                <a:gd name="connsiteY2" fmla="*/ 41549 h 137478"/>
                <a:gd name="connsiteX3" fmla="*/ 194150 w 274956"/>
                <a:gd name="connsiteY3" fmla="*/ 8554 h 137478"/>
                <a:gd name="connsiteX4" fmla="*/ 137478 w 274956"/>
                <a:gd name="connsiteY4" fmla="*/ 0 h 137478"/>
                <a:gd name="connsiteX5" fmla="*/ 80807 w 274956"/>
                <a:gd name="connsiteY5" fmla="*/ 8554 h 137478"/>
                <a:gd name="connsiteX6" fmla="*/ 13748 w 274956"/>
                <a:gd name="connsiteY6" fmla="*/ 41549 h 137478"/>
                <a:gd name="connsiteX7" fmla="*/ 0 w 274956"/>
                <a:gd name="connsiteY7" fmla="*/ 69197 h 137478"/>
                <a:gd name="connsiteX8" fmla="*/ 0 w 274956"/>
                <a:gd name="connsiteY8" fmla="*/ 138547 h 13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956" h="137478">
                  <a:moveTo>
                    <a:pt x="274956" y="138547"/>
                  </a:moveTo>
                  <a:lnTo>
                    <a:pt x="274956" y="69197"/>
                  </a:lnTo>
                  <a:cubicBezTo>
                    <a:pt x="274730" y="58392"/>
                    <a:pt x="269689" y="48250"/>
                    <a:pt x="261208" y="41549"/>
                  </a:cubicBezTo>
                  <a:cubicBezTo>
                    <a:pt x="241280" y="26188"/>
                    <a:pt x="218479" y="14970"/>
                    <a:pt x="194150" y="8554"/>
                  </a:cubicBezTo>
                  <a:cubicBezTo>
                    <a:pt x="175786" y="2918"/>
                    <a:pt x="156687" y="34"/>
                    <a:pt x="137478" y="0"/>
                  </a:cubicBezTo>
                  <a:cubicBezTo>
                    <a:pt x="118289" y="296"/>
                    <a:pt x="99227" y="3173"/>
                    <a:pt x="80807" y="8554"/>
                  </a:cubicBezTo>
                  <a:cubicBezTo>
                    <a:pt x="56748" y="15677"/>
                    <a:pt x="34072" y="26834"/>
                    <a:pt x="13748" y="41549"/>
                  </a:cubicBezTo>
                  <a:cubicBezTo>
                    <a:pt x="5267" y="48250"/>
                    <a:pt x="226" y="58392"/>
                    <a:pt x="0" y="69197"/>
                  </a:cubicBezTo>
                  <a:lnTo>
                    <a:pt x="0" y="138547"/>
                  </a:lnTo>
                  <a:close/>
                </a:path>
              </a:pathLst>
            </a:custGeom>
            <a:grpFill/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AE55B81-3E11-4D39-89E4-2A6A2BB70438}"/>
                </a:ext>
              </a:extLst>
            </p:cNvPr>
            <p:cNvSpPr/>
            <p:nvPr/>
          </p:nvSpPr>
          <p:spPr>
            <a:xfrm>
              <a:off x="1752063" y="2927311"/>
              <a:ext cx="137478" cy="137478"/>
            </a:xfrm>
            <a:custGeom>
              <a:avLst/>
              <a:gdLst>
                <a:gd name="connsiteX0" fmla="*/ 138700 w 137478"/>
                <a:gd name="connsiteY0" fmla="*/ 69350 h 137478"/>
                <a:gd name="connsiteX1" fmla="*/ 69350 w 137478"/>
                <a:gd name="connsiteY1" fmla="*/ 138700 h 137478"/>
                <a:gd name="connsiteX2" fmla="*/ 0 w 137478"/>
                <a:gd name="connsiteY2" fmla="*/ 69350 h 137478"/>
                <a:gd name="connsiteX3" fmla="*/ 69350 w 137478"/>
                <a:gd name="connsiteY3" fmla="*/ 0 h 137478"/>
                <a:gd name="connsiteX4" fmla="*/ 138700 w 137478"/>
                <a:gd name="connsiteY4" fmla="*/ 69350 h 13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478" h="137478">
                  <a:moveTo>
                    <a:pt x="138700" y="69350"/>
                  </a:moveTo>
                  <a:cubicBezTo>
                    <a:pt x="138700" y="107651"/>
                    <a:pt x="107651" y="138700"/>
                    <a:pt x="69350" y="138700"/>
                  </a:cubicBezTo>
                  <a:cubicBezTo>
                    <a:pt x="31049" y="138700"/>
                    <a:pt x="0" y="107651"/>
                    <a:pt x="0" y="69350"/>
                  </a:cubicBezTo>
                  <a:cubicBezTo>
                    <a:pt x="0" y="31049"/>
                    <a:pt x="31049" y="0"/>
                    <a:pt x="69350" y="0"/>
                  </a:cubicBezTo>
                  <a:cubicBezTo>
                    <a:pt x="107651" y="0"/>
                    <a:pt x="138700" y="31049"/>
                    <a:pt x="138700" y="69350"/>
                  </a:cubicBezTo>
                  <a:close/>
                </a:path>
              </a:pathLst>
            </a:custGeom>
            <a:grpFill/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762857-D8C2-406C-8D64-C69E62983365}"/>
                </a:ext>
              </a:extLst>
            </p:cNvPr>
            <p:cNvSpPr/>
            <p:nvPr/>
          </p:nvSpPr>
          <p:spPr>
            <a:xfrm>
              <a:off x="1685004" y="3085105"/>
              <a:ext cx="274956" cy="137478"/>
            </a:xfrm>
            <a:custGeom>
              <a:avLst/>
              <a:gdLst>
                <a:gd name="connsiteX0" fmla="*/ 274956 w 274956"/>
                <a:gd name="connsiteY0" fmla="*/ 138547 h 137478"/>
                <a:gd name="connsiteX1" fmla="*/ 274956 w 274956"/>
                <a:gd name="connsiteY1" fmla="*/ 69197 h 137478"/>
                <a:gd name="connsiteX2" fmla="*/ 261208 w 274956"/>
                <a:gd name="connsiteY2" fmla="*/ 41549 h 137478"/>
                <a:gd name="connsiteX3" fmla="*/ 194150 w 274956"/>
                <a:gd name="connsiteY3" fmla="*/ 8554 h 137478"/>
                <a:gd name="connsiteX4" fmla="*/ 137478 w 274956"/>
                <a:gd name="connsiteY4" fmla="*/ 0 h 137478"/>
                <a:gd name="connsiteX5" fmla="*/ 80807 w 274956"/>
                <a:gd name="connsiteY5" fmla="*/ 8554 h 137478"/>
                <a:gd name="connsiteX6" fmla="*/ 13748 w 274956"/>
                <a:gd name="connsiteY6" fmla="*/ 41549 h 137478"/>
                <a:gd name="connsiteX7" fmla="*/ 0 w 274956"/>
                <a:gd name="connsiteY7" fmla="*/ 69197 h 137478"/>
                <a:gd name="connsiteX8" fmla="*/ 0 w 274956"/>
                <a:gd name="connsiteY8" fmla="*/ 138547 h 13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956" h="137478">
                  <a:moveTo>
                    <a:pt x="274956" y="138547"/>
                  </a:moveTo>
                  <a:lnTo>
                    <a:pt x="274956" y="69197"/>
                  </a:lnTo>
                  <a:cubicBezTo>
                    <a:pt x="274730" y="58392"/>
                    <a:pt x="269689" y="48250"/>
                    <a:pt x="261208" y="41549"/>
                  </a:cubicBezTo>
                  <a:cubicBezTo>
                    <a:pt x="241280" y="26188"/>
                    <a:pt x="218479" y="14970"/>
                    <a:pt x="194150" y="8554"/>
                  </a:cubicBezTo>
                  <a:cubicBezTo>
                    <a:pt x="175786" y="2918"/>
                    <a:pt x="156687" y="34"/>
                    <a:pt x="137478" y="0"/>
                  </a:cubicBezTo>
                  <a:cubicBezTo>
                    <a:pt x="118289" y="296"/>
                    <a:pt x="99227" y="3173"/>
                    <a:pt x="80807" y="8554"/>
                  </a:cubicBezTo>
                  <a:cubicBezTo>
                    <a:pt x="56748" y="15677"/>
                    <a:pt x="34072" y="26834"/>
                    <a:pt x="13748" y="41549"/>
                  </a:cubicBezTo>
                  <a:cubicBezTo>
                    <a:pt x="5267" y="48250"/>
                    <a:pt x="226" y="58392"/>
                    <a:pt x="0" y="69197"/>
                  </a:cubicBezTo>
                  <a:lnTo>
                    <a:pt x="0" y="138547"/>
                  </a:lnTo>
                  <a:close/>
                </a:path>
              </a:pathLst>
            </a:custGeom>
            <a:grpFill/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577F8A-B519-477D-A50B-4BB0B4096B3E}"/>
                </a:ext>
              </a:extLst>
            </p:cNvPr>
            <p:cNvSpPr/>
            <p:nvPr/>
          </p:nvSpPr>
          <p:spPr>
            <a:xfrm>
              <a:off x="2057570" y="2927311"/>
              <a:ext cx="137478" cy="137478"/>
            </a:xfrm>
            <a:custGeom>
              <a:avLst/>
              <a:gdLst>
                <a:gd name="connsiteX0" fmla="*/ 138700 w 137478"/>
                <a:gd name="connsiteY0" fmla="*/ 69350 h 137478"/>
                <a:gd name="connsiteX1" fmla="*/ 69350 w 137478"/>
                <a:gd name="connsiteY1" fmla="*/ 138700 h 137478"/>
                <a:gd name="connsiteX2" fmla="*/ 0 w 137478"/>
                <a:gd name="connsiteY2" fmla="*/ 69350 h 137478"/>
                <a:gd name="connsiteX3" fmla="*/ 69350 w 137478"/>
                <a:gd name="connsiteY3" fmla="*/ 0 h 137478"/>
                <a:gd name="connsiteX4" fmla="*/ 138700 w 137478"/>
                <a:gd name="connsiteY4" fmla="*/ 69350 h 13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478" h="137478">
                  <a:moveTo>
                    <a:pt x="138700" y="69350"/>
                  </a:moveTo>
                  <a:cubicBezTo>
                    <a:pt x="138700" y="107651"/>
                    <a:pt x="107651" y="138700"/>
                    <a:pt x="69350" y="138700"/>
                  </a:cubicBezTo>
                  <a:cubicBezTo>
                    <a:pt x="31049" y="138700"/>
                    <a:pt x="0" y="107651"/>
                    <a:pt x="0" y="69350"/>
                  </a:cubicBezTo>
                  <a:cubicBezTo>
                    <a:pt x="0" y="31049"/>
                    <a:pt x="31049" y="0"/>
                    <a:pt x="69350" y="0"/>
                  </a:cubicBezTo>
                  <a:cubicBezTo>
                    <a:pt x="107651" y="0"/>
                    <a:pt x="138700" y="31049"/>
                    <a:pt x="138700" y="69350"/>
                  </a:cubicBezTo>
                  <a:close/>
                </a:path>
              </a:pathLst>
            </a:custGeom>
            <a:grpFill/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656C3A-54A3-4E37-9C73-F7C4B2E244D7}"/>
                </a:ext>
              </a:extLst>
            </p:cNvPr>
            <p:cNvSpPr/>
            <p:nvPr/>
          </p:nvSpPr>
          <p:spPr>
            <a:xfrm>
              <a:off x="1990511" y="3085105"/>
              <a:ext cx="274956" cy="137478"/>
            </a:xfrm>
            <a:custGeom>
              <a:avLst/>
              <a:gdLst>
                <a:gd name="connsiteX0" fmla="*/ 274956 w 274956"/>
                <a:gd name="connsiteY0" fmla="*/ 138547 h 137478"/>
                <a:gd name="connsiteX1" fmla="*/ 274956 w 274956"/>
                <a:gd name="connsiteY1" fmla="*/ 69197 h 137478"/>
                <a:gd name="connsiteX2" fmla="*/ 261208 w 274956"/>
                <a:gd name="connsiteY2" fmla="*/ 41549 h 137478"/>
                <a:gd name="connsiteX3" fmla="*/ 194150 w 274956"/>
                <a:gd name="connsiteY3" fmla="*/ 8554 h 137478"/>
                <a:gd name="connsiteX4" fmla="*/ 137478 w 274956"/>
                <a:gd name="connsiteY4" fmla="*/ 0 h 137478"/>
                <a:gd name="connsiteX5" fmla="*/ 80807 w 274956"/>
                <a:gd name="connsiteY5" fmla="*/ 8554 h 137478"/>
                <a:gd name="connsiteX6" fmla="*/ 13748 w 274956"/>
                <a:gd name="connsiteY6" fmla="*/ 41549 h 137478"/>
                <a:gd name="connsiteX7" fmla="*/ 0 w 274956"/>
                <a:gd name="connsiteY7" fmla="*/ 69197 h 137478"/>
                <a:gd name="connsiteX8" fmla="*/ 0 w 274956"/>
                <a:gd name="connsiteY8" fmla="*/ 138547 h 13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956" h="137478">
                  <a:moveTo>
                    <a:pt x="274956" y="138547"/>
                  </a:moveTo>
                  <a:lnTo>
                    <a:pt x="274956" y="69197"/>
                  </a:lnTo>
                  <a:cubicBezTo>
                    <a:pt x="274730" y="58392"/>
                    <a:pt x="269689" y="48250"/>
                    <a:pt x="261208" y="41549"/>
                  </a:cubicBezTo>
                  <a:cubicBezTo>
                    <a:pt x="241280" y="26188"/>
                    <a:pt x="218479" y="14970"/>
                    <a:pt x="194150" y="8554"/>
                  </a:cubicBezTo>
                  <a:cubicBezTo>
                    <a:pt x="175786" y="2918"/>
                    <a:pt x="156687" y="34"/>
                    <a:pt x="137478" y="0"/>
                  </a:cubicBezTo>
                  <a:cubicBezTo>
                    <a:pt x="118289" y="296"/>
                    <a:pt x="99227" y="3173"/>
                    <a:pt x="80807" y="8554"/>
                  </a:cubicBezTo>
                  <a:cubicBezTo>
                    <a:pt x="56748" y="15677"/>
                    <a:pt x="34072" y="26834"/>
                    <a:pt x="13748" y="41549"/>
                  </a:cubicBezTo>
                  <a:cubicBezTo>
                    <a:pt x="5267" y="48250"/>
                    <a:pt x="226" y="58392"/>
                    <a:pt x="0" y="69197"/>
                  </a:cubicBezTo>
                  <a:lnTo>
                    <a:pt x="0" y="138547"/>
                  </a:lnTo>
                  <a:close/>
                </a:path>
              </a:pathLst>
            </a:custGeom>
            <a:grpFill/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952CE58-735C-4FAE-92E5-4FC367019489}"/>
                </a:ext>
              </a:extLst>
            </p:cNvPr>
            <p:cNvSpPr/>
            <p:nvPr/>
          </p:nvSpPr>
          <p:spPr>
            <a:xfrm>
              <a:off x="1128065" y="2264666"/>
              <a:ext cx="168029" cy="168029"/>
            </a:xfrm>
            <a:custGeom>
              <a:avLst/>
              <a:gdLst>
                <a:gd name="connsiteX0" fmla="*/ 181471 w 168028"/>
                <a:gd name="connsiteY0" fmla="*/ 90736 h 168028"/>
                <a:gd name="connsiteX1" fmla="*/ 90736 w 168028"/>
                <a:gd name="connsiteY1" fmla="*/ 181471 h 168028"/>
                <a:gd name="connsiteX2" fmla="*/ 0 w 168028"/>
                <a:gd name="connsiteY2" fmla="*/ 90736 h 168028"/>
                <a:gd name="connsiteX3" fmla="*/ 90736 w 168028"/>
                <a:gd name="connsiteY3" fmla="*/ 0 h 168028"/>
                <a:gd name="connsiteX4" fmla="*/ 181471 w 168028"/>
                <a:gd name="connsiteY4" fmla="*/ 90736 h 16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28" h="168028">
                  <a:moveTo>
                    <a:pt x="181471" y="90736"/>
                  </a:moveTo>
                  <a:cubicBezTo>
                    <a:pt x="181471" y="140847"/>
                    <a:pt x="140847" y="181471"/>
                    <a:pt x="90736" y="181471"/>
                  </a:cubicBezTo>
                  <a:cubicBezTo>
                    <a:pt x="40624" y="181471"/>
                    <a:pt x="0" y="140847"/>
                    <a:pt x="0" y="90736"/>
                  </a:cubicBezTo>
                  <a:cubicBezTo>
                    <a:pt x="0" y="40624"/>
                    <a:pt x="40624" y="0"/>
                    <a:pt x="90736" y="0"/>
                  </a:cubicBezTo>
                  <a:cubicBezTo>
                    <a:pt x="140847" y="0"/>
                    <a:pt x="181471" y="40624"/>
                    <a:pt x="181471" y="90736"/>
                  </a:cubicBezTo>
                  <a:close/>
                </a:path>
              </a:pathLst>
            </a:custGeom>
            <a:grpFill/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AAF8E9-0C20-4FD2-9959-8C47C50D20AD}"/>
                </a:ext>
              </a:extLst>
            </p:cNvPr>
            <p:cNvSpPr/>
            <p:nvPr/>
          </p:nvSpPr>
          <p:spPr>
            <a:xfrm>
              <a:off x="969354" y="2313782"/>
              <a:ext cx="779043" cy="962347"/>
            </a:xfrm>
            <a:custGeom>
              <a:avLst/>
              <a:gdLst>
                <a:gd name="connsiteX0" fmla="*/ 784542 w 779042"/>
                <a:gd name="connsiteY0" fmla="*/ 6639 h 962346"/>
                <a:gd name="connsiteX1" fmla="*/ 752158 w 779042"/>
                <a:gd name="connsiteY1" fmla="*/ 6639 h 962346"/>
                <a:gd name="connsiteX2" fmla="*/ 554801 w 779042"/>
                <a:gd name="connsiteY2" fmla="*/ 203996 h 962346"/>
                <a:gd name="connsiteX3" fmla="*/ 510349 w 779042"/>
                <a:gd name="connsiteY3" fmla="*/ 215300 h 962346"/>
                <a:gd name="connsiteX4" fmla="*/ 450164 w 779042"/>
                <a:gd name="connsiteY4" fmla="*/ 311688 h 962346"/>
                <a:gd name="connsiteX5" fmla="*/ 433056 w 779042"/>
                <a:gd name="connsiteY5" fmla="*/ 238824 h 962346"/>
                <a:gd name="connsiteX6" fmla="*/ 419461 w 779042"/>
                <a:gd name="connsiteY6" fmla="*/ 213773 h 962346"/>
                <a:gd name="connsiteX7" fmla="*/ 324143 w 779042"/>
                <a:gd name="connsiteY7" fmla="*/ 163975 h 962346"/>
                <a:gd name="connsiteX8" fmla="*/ 249446 w 779042"/>
                <a:gd name="connsiteY8" fmla="*/ 154963 h 962346"/>
                <a:gd name="connsiteX9" fmla="*/ 174597 w 779042"/>
                <a:gd name="connsiteY9" fmla="*/ 166266 h 962346"/>
                <a:gd name="connsiteX10" fmla="*/ 79432 w 779042"/>
                <a:gd name="connsiteY10" fmla="*/ 216064 h 962346"/>
                <a:gd name="connsiteX11" fmla="*/ 65837 w 779042"/>
                <a:gd name="connsiteY11" fmla="*/ 241116 h 962346"/>
                <a:gd name="connsiteX12" fmla="*/ 0 w 779042"/>
                <a:gd name="connsiteY12" fmla="*/ 522182 h 962346"/>
                <a:gd name="connsiteX13" fmla="*/ 45826 w 779042"/>
                <a:gd name="connsiteY13" fmla="*/ 568008 h 962346"/>
                <a:gd name="connsiteX14" fmla="*/ 88903 w 779042"/>
                <a:gd name="connsiteY14" fmla="*/ 534097 h 962346"/>
                <a:gd name="connsiteX15" fmla="*/ 136562 w 779042"/>
                <a:gd name="connsiteY15" fmla="*/ 336892 h 962346"/>
                <a:gd name="connsiteX16" fmla="*/ 136562 w 779042"/>
                <a:gd name="connsiteY16" fmla="*/ 970972 h 962346"/>
                <a:gd name="connsiteX17" fmla="*/ 226839 w 779042"/>
                <a:gd name="connsiteY17" fmla="*/ 970972 h 962346"/>
                <a:gd name="connsiteX18" fmla="*/ 226839 w 779042"/>
                <a:gd name="connsiteY18" fmla="*/ 562967 h 962346"/>
                <a:gd name="connsiteX19" fmla="*/ 272665 w 779042"/>
                <a:gd name="connsiteY19" fmla="*/ 562967 h 962346"/>
                <a:gd name="connsiteX20" fmla="*/ 272665 w 779042"/>
                <a:gd name="connsiteY20" fmla="*/ 970972 h 962346"/>
                <a:gd name="connsiteX21" fmla="*/ 362789 w 779042"/>
                <a:gd name="connsiteY21" fmla="*/ 970972 h 962346"/>
                <a:gd name="connsiteX22" fmla="*/ 362789 w 779042"/>
                <a:gd name="connsiteY22" fmla="*/ 333990 h 962346"/>
                <a:gd name="connsiteX23" fmla="*/ 379592 w 779042"/>
                <a:gd name="connsiteY23" fmla="*/ 405784 h 962346"/>
                <a:gd name="connsiteX24" fmla="*/ 388605 w 779042"/>
                <a:gd name="connsiteY24" fmla="*/ 417240 h 962346"/>
                <a:gd name="connsiteX25" fmla="*/ 449706 w 779042"/>
                <a:gd name="connsiteY25" fmla="*/ 438779 h 962346"/>
                <a:gd name="connsiteX26" fmla="*/ 486367 w 779042"/>
                <a:gd name="connsiteY26" fmla="*/ 422128 h 962346"/>
                <a:gd name="connsiteX27" fmla="*/ 579547 w 779042"/>
                <a:gd name="connsiteY27" fmla="*/ 269375 h 962346"/>
                <a:gd name="connsiteX28" fmla="*/ 585809 w 779042"/>
                <a:gd name="connsiteY28" fmla="*/ 237755 h 962346"/>
                <a:gd name="connsiteX29" fmla="*/ 784389 w 779042"/>
                <a:gd name="connsiteY29" fmla="*/ 39176 h 962346"/>
                <a:gd name="connsiteX30" fmla="*/ 784542 w 779042"/>
                <a:gd name="connsiteY30" fmla="*/ 6639 h 962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9042" h="962346">
                  <a:moveTo>
                    <a:pt x="784542" y="6639"/>
                  </a:moveTo>
                  <a:cubicBezTo>
                    <a:pt x="775561" y="-2213"/>
                    <a:pt x="761138" y="-2213"/>
                    <a:pt x="752158" y="6639"/>
                  </a:cubicBezTo>
                  <a:lnTo>
                    <a:pt x="554801" y="203996"/>
                  </a:lnTo>
                  <a:cubicBezTo>
                    <a:pt x="539029" y="199545"/>
                    <a:pt x="522079" y="203854"/>
                    <a:pt x="510349" y="215300"/>
                  </a:cubicBezTo>
                  <a:cubicBezTo>
                    <a:pt x="507141" y="218508"/>
                    <a:pt x="450164" y="311688"/>
                    <a:pt x="450164" y="311688"/>
                  </a:cubicBezTo>
                  <a:lnTo>
                    <a:pt x="433056" y="238824"/>
                  </a:lnTo>
                  <a:cubicBezTo>
                    <a:pt x="430791" y="229430"/>
                    <a:pt x="426104" y="220792"/>
                    <a:pt x="419461" y="213773"/>
                  </a:cubicBezTo>
                  <a:cubicBezTo>
                    <a:pt x="391307" y="191014"/>
                    <a:pt x="358905" y="174086"/>
                    <a:pt x="324143" y="163975"/>
                  </a:cubicBezTo>
                  <a:cubicBezTo>
                    <a:pt x="299568" y="158719"/>
                    <a:pt x="274567" y="155702"/>
                    <a:pt x="249446" y="154963"/>
                  </a:cubicBezTo>
                  <a:cubicBezTo>
                    <a:pt x="224103" y="155354"/>
                    <a:pt x="198926" y="159156"/>
                    <a:pt x="174597" y="166266"/>
                  </a:cubicBezTo>
                  <a:cubicBezTo>
                    <a:pt x="139520" y="175462"/>
                    <a:pt x="106984" y="192488"/>
                    <a:pt x="79432" y="216064"/>
                  </a:cubicBezTo>
                  <a:cubicBezTo>
                    <a:pt x="72729" y="223040"/>
                    <a:pt x="68032" y="231694"/>
                    <a:pt x="65837" y="241116"/>
                  </a:cubicBezTo>
                  <a:cubicBezTo>
                    <a:pt x="65837" y="241116"/>
                    <a:pt x="0" y="517599"/>
                    <a:pt x="0" y="522182"/>
                  </a:cubicBezTo>
                  <a:cubicBezTo>
                    <a:pt x="0" y="547492"/>
                    <a:pt x="20517" y="568008"/>
                    <a:pt x="45826" y="568008"/>
                  </a:cubicBezTo>
                  <a:cubicBezTo>
                    <a:pt x="66109" y="567487"/>
                    <a:pt x="83634" y="553690"/>
                    <a:pt x="88903" y="534097"/>
                  </a:cubicBezTo>
                  <a:lnTo>
                    <a:pt x="136562" y="336892"/>
                  </a:lnTo>
                  <a:lnTo>
                    <a:pt x="136562" y="970972"/>
                  </a:lnTo>
                  <a:lnTo>
                    <a:pt x="226839" y="970972"/>
                  </a:lnTo>
                  <a:lnTo>
                    <a:pt x="226839" y="562967"/>
                  </a:lnTo>
                  <a:lnTo>
                    <a:pt x="272665" y="562967"/>
                  </a:lnTo>
                  <a:lnTo>
                    <a:pt x="272665" y="970972"/>
                  </a:lnTo>
                  <a:lnTo>
                    <a:pt x="362789" y="970972"/>
                  </a:lnTo>
                  <a:lnTo>
                    <a:pt x="362789" y="333990"/>
                  </a:lnTo>
                  <a:lnTo>
                    <a:pt x="379592" y="405784"/>
                  </a:lnTo>
                  <a:cubicBezTo>
                    <a:pt x="380758" y="410747"/>
                    <a:pt x="384056" y="414940"/>
                    <a:pt x="388605" y="417240"/>
                  </a:cubicBezTo>
                  <a:cubicBezTo>
                    <a:pt x="406170" y="430722"/>
                    <a:pt x="427569" y="438265"/>
                    <a:pt x="449706" y="438779"/>
                  </a:cubicBezTo>
                  <a:cubicBezTo>
                    <a:pt x="464120" y="440796"/>
                    <a:pt x="478402" y="434309"/>
                    <a:pt x="486367" y="422128"/>
                  </a:cubicBezTo>
                  <a:lnTo>
                    <a:pt x="579547" y="269375"/>
                  </a:lnTo>
                  <a:cubicBezTo>
                    <a:pt x="585502" y="259984"/>
                    <a:pt x="587737" y="248707"/>
                    <a:pt x="585809" y="237755"/>
                  </a:cubicBezTo>
                  <a:lnTo>
                    <a:pt x="784389" y="39176"/>
                  </a:lnTo>
                  <a:cubicBezTo>
                    <a:pt x="793383" y="30220"/>
                    <a:pt x="793452" y="15679"/>
                    <a:pt x="784542" y="6639"/>
                  </a:cubicBezTo>
                  <a:close/>
                </a:path>
              </a:pathLst>
            </a:custGeom>
            <a:grpFill/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F69679A-A739-4DB7-864B-AECE25581ED0}"/>
                </a:ext>
              </a:extLst>
            </p:cNvPr>
            <p:cNvSpPr/>
            <p:nvPr/>
          </p:nvSpPr>
          <p:spPr>
            <a:xfrm>
              <a:off x="1257294" y="2108552"/>
              <a:ext cx="870695" cy="626289"/>
            </a:xfrm>
            <a:custGeom>
              <a:avLst/>
              <a:gdLst>
                <a:gd name="connsiteX0" fmla="*/ 809593 w 870694"/>
                <a:gd name="connsiteY0" fmla="*/ 0 h 626289"/>
                <a:gd name="connsiteX1" fmla="*/ 61101 w 870694"/>
                <a:gd name="connsiteY1" fmla="*/ 0 h 626289"/>
                <a:gd name="connsiteX2" fmla="*/ 0 w 870694"/>
                <a:gd name="connsiteY2" fmla="*/ 61101 h 626289"/>
                <a:gd name="connsiteX3" fmla="*/ 0 w 870694"/>
                <a:gd name="connsiteY3" fmla="*/ 116093 h 626289"/>
                <a:gd name="connsiteX4" fmla="*/ 61101 w 870694"/>
                <a:gd name="connsiteY4" fmla="*/ 152753 h 626289"/>
                <a:gd name="connsiteX5" fmla="*/ 61101 w 870694"/>
                <a:gd name="connsiteY5" fmla="*/ 61101 h 626289"/>
                <a:gd name="connsiteX6" fmla="*/ 809593 w 870694"/>
                <a:gd name="connsiteY6" fmla="*/ 61101 h 626289"/>
                <a:gd name="connsiteX7" fmla="*/ 809593 w 870694"/>
                <a:gd name="connsiteY7" fmla="*/ 565188 h 626289"/>
                <a:gd name="connsiteX8" fmla="*/ 288246 w 870694"/>
                <a:gd name="connsiteY8" fmla="*/ 565188 h 626289"/>
                <a:gd name="connsiteX9" fmla="*/ 250974 w 870694"/>
                <a:gd name="connsiteY9" fmla="*/ 626289 h 626289"/>
                <a:gd name="connsiteX10" fmla="*/ 809593 w 870694"/>
                <a:gd name="connsiteY10" fmla="*/ 626289 h 626289"/>
                <a:gd name="connsiteX11" fmla="*/ 870695 w 870694"/>
                <a:gd name="connsiteY11" fmla="*/ 565188 h 626289"/>
                <a:gd name="connsiteX12" fmla="*/ 870695 w 870694"/>
                <a:gd name="connsiteY12" fmla="*/ 61101 h 626289"/>
                <a:gd name="connsiteX13" fmla="*/ 809593 w 870694"/>
                <a:gd name="connsiteY13" fmla="*/ 0 h 6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694" h="626289">
                  <a:moveTo>
                    <a:pt x="809593" y="0"/>
                  </a:moveTo>
                  <a:lnTo>
                    <a:pt x="61101" y="0"/>
                  </a:lnTo>
                  <a:cubicBezTo>
                    <a:pt x="27357" y="0"/>
                    <a:pt x="0" y="27357"/>
                    <a:pt x="0" y="61101"/>
                  </a:cubicBezTo>
                  <a:lnTo>
                    <a:pt x="0" y="116093"/>
                  </a:lnTo>
                  <a:cubicBezTo>
                    <a:pt x="23356" y="122450"/>
                    <a:pt x="44500" y="135138"/>
                    <a:pt x="61101" y="152753"/>
                  </a:cubicBezTo>
                  <a:lnTo>
                    <a:pt x="61101" y="61101"/>
                  </a:lnTo>
                  <a:lnTo>
                    <a:pt x="809593" y="61101"/>
                  </a:lnTo>
                  <a:lnTo>
                    <a:pt x="809593" y="565188"/>
                  </a:lnTo>
                  <a:lnTo>
                    <a:pt x="288246" y="565188"/>
                  </a:lnTo>
                  <a:lnTo>
                    <a:pt x="250974" y="626289"/>
                  </a:lnTo>
                  <a:lnTo>
                    <a:pt x="809593" y="626289"/>
                  </a:lnTo>
                  <a:cubicBezTo>
                    <a:pt x="843338" y="626289"/>
                    <a:pt x="870695" y="598932"/>
                    <a:pt x="870695" y="565188"/>
                  </a:cubicBezTo>
                  <a:lnTo>
                    <a:pt x="870695" y="61101"/>
                  </a:lnTo>
                  <a:cubicBezTo>
                    <a:pt x="870695" y="27357"/>
                    <a:pt x="843338" y="0"/>
                    <a:pt x="809593" y="0"/>
                  </a:cubicBezTo>
                  <a:close/>
                </a:path>
              </a:pathLst>
            </a:custGeom>
            <a:grpFill/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471831B-D76E-42E6-AC42-CE525A859573}"/>
              </a:ext>
            </a:extLst>
          </p:cNvPr>
          <p:cNvSpPr/>
          <p:nvPr/>
        </p:nvSpPr>
        <p:spPr>
          <a:xfrm>
            <a:off x="0" y="39105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56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phic 26" descr="Hammer">
            <a:extLst>
              <a:ext uri="{FF2B5EF4-FFF2-40B4-BE49-F238E27FC236}">
                <a16:creationId xmlns:a16="http://schemas.microsoft.com/office/drawing/2014/main" id="{5F61879B-F12C-46B1-8D40-94595F3DF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3612" y="2090479"/>
            <a:ext cx="914400" cy="914400"/>
          </a:xfrm>
          <a:prstGeom prst="rect">
            <a:avLst/>
          </a:prstGeom>
        </p:spPr>
      </p:pic>
      <p:pic>
        <p:nvPicPr>
          <p:cNvPr id="29" name="Graphic 28" descr="Traffic cone">
            <a:extLst>
              <a:ext uri="{FF2B5EF4-FFF2-40B4-BE49-F238E27FC236}">
                <a16:creationId xmlns:a16="http://schemas.microsoft.com/office/drawing/2014/main" id="{1A85CF78-E34B-4DCE-A697-0AC39F5B2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5499" y="2149757"/>
            <a:ext cx="914400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69CDA72-2186-4358-B4D2-FDBD52E2AFAF}"/>
              </a:ext>
            </a:extLst>
          </p:cNvPr>
          <p:cNvSpPr txBox="1">
            <a:spLocks/>
          </p:cNvSpPr>
          <p:nvPr/>
        </p:nvSpPr>
        <p:spPr>
          <a:xfrm>
            <a:off x="479087" y="418852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  <a:ea typeface="+mj-ea"/>
                <a:cs typeface="+mj-cs"/>
              </a:rPr>
              <a:t>LCI By the Numbers</a:t>
            </a:r>
          </a:p>
        </p:txBody>
      </p:sp>
    </p:spTree>
    <p:extLst>
      <p:ext uri="{BB962C8B-B14F-4D97-AF65-F5344CB8AC3E}">
        <p14:creationId xmlns:p14="http://schemas.microsoft.com/office/powerpoint/2010/main" val="298865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E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C8F398-F4F8-411E-A1BE-530B3CDEDC43}"/>
              </a:ext>
            </a:extLst>
          </p:cNvPr>
          <p:cNvSpPr/>
          <p:nvPr/>
        </p:nvSpPr>
        <p:spPr>
          <a:xfrm>
            <a:off x="0" y="363445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56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9CDA72-2186-4358-B4D2-FDBD52E2AFAF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  <a:ea typeface="+mj-ea"/>
                <a:cs typeface="+mj-cs"/>
              </a:rPr>
              <a:t>LCI By the Numbers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C14D68-308E-4B92-B630-8BFFD9D62B5B}"/>
              </a:ext>
            </a:extLst>
          </p:cNvPr>
          <p:cNvGrpSpPr/>
          <p:nvPr/>
        </p:nvGrpSpPr>
        <p:grpSpPr>
          <a:xfrm>
            <a:off x="1867049" y="1741361"/>
            <a:ext cx="3510475" cy="1636171"/>
            <a:chOff x="466581" y="1611188"/>
            <a:chExt cx="3510475" cy="1636170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E990D652-25FE-46DF-AA83-F8204D9B4666}"/>
                </a:ext>
              </a:extLst>
            </p:cNvPr>
            <p:cNvSpPr txBox="1">
              <a:spLocks/>
            </p:cNvSpPr>
            <p:nvPr/>
          </p:nvSpPr>
          <p:spPr>
            <a:xfrm>
              <a:off x="466581" y="1611188"/>
              <a:ext cx="3510475" cy="8265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166,000</a:t>
              </a: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A7D88A5-F136-4729-9E01-4D094DAEA616}"/>
                </a:ext>
              </a:extLst>
            </p:cNvPr>
            <p:cNvSpPr txBox="1">
              <a:spLocks/>
            </p:cNvSpPr>
            <p:nvPr/>
          </p:nvSpPr>
          <p:spPr>
            <a:xfrm>
              <a:off x="1078770" y="2649615"/>
              <a:ext cx="2234718" cy="5977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population increase from 2000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28867A-DB31-4055-9A7A-EF3A21915553}"/>
              </a:ext>
            </a:extLst>
          </p:cNvPr>
          <p:cNvGrpSpPr/>
          <p:nvPr/>
        </p:nvGrpSpPr>
        <p:grpSpPr>
          <a:xfrm>
            <a:off x="7422361" y="1614939"/>
            <a:ext cx="3510475" cy="1808796"/>
            <a:chOff x="5626099" y="2429757"/>
            <a:chExt cx="3113167" cy="1808796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9E1BDBFC-7DCE-475D-ABB1-D9E68E3E07AB}"/>
                </a:ext>
              </a:extLst>
            </p:cNvPr>
            <p:cNvSpPr txBox="1">
              <a:spLocks/>
            </p:cNvSpPr>
            <p:nvPr/>
          </p:nvSpPr>
          <p:spPr>
            <a:xfrm>
              <a:off x="5626099" y="2429757"/>
              <a:ext cx="3113167" cy="8265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107,000</a:t>
              </a: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AFD37883-5662-452E-8503-279E2BA65443}"/>
                </a:ext>
              </a:extLst>
            </p:cNvPr>
            <p:cNvSpPr txBox="1">
              <a:spLocks/>
            </p:cNvSpPr>
            <p:nvPr/>
          </p:nvSpPr>
          <p:spPr>
            <a:xfrm>
              <a:off x="5935050" y="3640810"/>
              <a:ext cx="2266292" cy="5977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new housing units from 2000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AF879-A43A-4DF3-A240-2D6624D548C7}"/>
              </a:ext>
            </a:extLst>
          </p:cNvPr>
          <p:cNvGrpSpPr/>
          <p:nvPr/>
        </p:nvGrpSpPr>
        <p:grpSpPr>
          <a:xfrm>
            <a:off x="2238673" y="4145671"/>
            <a:ext cx="3113167" cy="1534735"/>
            <a:chOff x="8240633" y="1701695"/>
            <a:chExt cx="3113167" cy="1534735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434382B1-F946-486E-A5CF-2A0568E37D36}"/>
                </a:ext>
              </a:extLst>
            </p:cNvPr>
            <p:cNvSpPr txBox="1">
              <a:spLocks/>
            </p:cNvSpPr>
            <p:nvPr/>
          </p:nvSpPr>
          <p:spPr>
            <a:xfrm>
              <a:off x="8240633" y="1701695"/>
              <a:ext cx="3113167" cy="8265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62,000</a:t>
              </a: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7E2D1AB5-5728-40BC-AF5B-556B6D9F314C}"/>
                </a:ext>
              </a:extLst>
            </p:cNvPr>
            <p:cNvSpPr txBox="1">
              <a:spLocks/>
            </p:cNvSpPr>
            <p:nvPr/>
          </p:nvSpPr>
          <p:spPr>
            <a:xfrm>
              <a:off x="8576081" y="2638687"/>
              <a:ext cx="2442269" cy="5977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businesses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F451E1-57BF-4601-B5A3-674AB536A1E3}"/>
              </a:ext>
            </a:extLst>
          </p:cNvPr>
          <p:cNvGrpSpPr/>
          <p:nvPr/>
        </p:nvGrpSpPr>
        <p:grpSpPr>
          <a:xfrm>
            <a:off x="7252041" y="4145671"/>
            <a:ext cx="3510475" cy="1517879"/>
            <a:chOff x="9029327" y="1701695"/>
            <a:chExt cx="3113167" cy="1517879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86582600-156D-4402-8EC0-1593F253C7D6}"/>
                </a:ext>
              </a:extLst>
            </p:cNvPr>
            <p:cNvSpPr txBox="1">
              <a:spLocks/>
            </p:cNvSpPr>
            <p:nvPr/>
          </p:nvSpPr>
          <p:spPr>
            <a:xfrm>
              <a:off x="9029327" y="1701695"/>
              <a:ext cx="3113167" cy="8265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955,000</a:t>
              </a:r>
              <a:b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18AC2444-6CF8-4D81-A93D-045007E1740B}"/>
                </a:ext>
              </a:extLst>
            </p:cNvPr>
            <p:cNvSpPr txBox="1">
              <a:spLocks/>
            </p:cNvSpPr>
            <p:nvPr/>
          </p:nvSpPr>
          <p:spPr>
            <a:xfrm>
              <a:off x="9364776" y="2621831"/>
              <a:ext cx="2442269" cy="5977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  <a:t>employees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rPr>
              </a:b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endParaRPr>
            </a:p>
          </p:txBody>
        </p:sp>
      </p:grpSp>
      <p:pic>
        <p:nvPicPr>
          <p:cNvPr id="3" name="Graphic 2" descr="Group success">
            <a:extLst>
              <a:ext uri="{FF2B5EF4-FFF2-40B4-BE49-F238E27FC236}">
                <a16:creationId xmlns:a16="http://schemas.microsoft.com/office/drawing/2014/main" id="{93DCC293-9324-42A4-A23F-B8C6214EA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74" y="2017325"/>
            <a:ext cx="1391879" cy="1391879"/>
          </a:xfrm>
          <a:prstGeom prst="rect">
            <a:avLst/>
          </a:prstGeom>
        </p:spPr>
      </p:pic>
      <p:pic>
        <p:nvPicPr>
          <p:cNvPr id="5" name="Graphic 4" descr="House">
            <a:extLst>
              <a:ext uri="{FF2B5EF4-FFF2-40B4-BE49-F238E27FC236}">
                <a16:creationId xmlns:a16="http://schemas.microsoft.com/office/drawing/2014/main" id="{2B12C81F-1FFC-4B2F-890A-65C0420E7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1095" y="1831063"/>
            <a:ext cx="1546964" cy="1546964"/>
          </a:xfrm>
          <a:prstGeom prst="rect">
            <a:avLst/>
          </a:prstGeom>
        </p:spPr>
      </p:pic>
      <p:pic>
        <p:nvPicPr>
          <p:cNvPr id="9" name="Graphic 8" descr="Business Growth">
            <a:extLst>
              <a:ext uri="{FF2B5EF4-FFF2-40B4-BE49-F238E27FC236}">
                <a16:creationId xmlns:a16="http://schemas.microsoft.com/office/drawing/2014/main" id="{B301B738-877E-4CB6-98D1-4E4C552395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5539" y="4244379"/>
            <a:ext cx="1396500" cy="1396500"/>
          </a:xfrm>
          <a:prstGeom prst="rect">
            <a:avLst/>
          </a:prstGeom>
        </p:spPr>
      </p:pic>
      <p:pic>
        <p:nvPicPr>
          <p:cNvPr id="11" name="Graphic 10" descr="Briefcase">
            <a:extLst>
              <a:ext uri="{FF2B5EF4-FFF2-40B4-BE49-F238E27FC236}">
                <a16:creationId xmlns:a16="http://schemas.microsoft.com/office/drawing/2014/main" id="{68669C7D-6DB4-48E3-B7CE-5A1E43DEF7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6088" y="3987616"/>
            <a:ext cx="1692789" cy="16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5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AB002C-4374-4DC7-B3AF-3C183BA4182D}"/>
              </a:ext>
            </a:extLst>
          </p:cNvPr>
          <p:cNvSpPr/>
          <p:nvPr/>
        </p:nvSpPr>
        <p:spPr>
          <a:xfrm>
            <a:off x="0" y="363445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>
              <a:solidFill>
                <a:srgbClr val="15567E"/>
              </a:solidFill>
              <a:latin typeface="Calibri" panose="020F050202020403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6B984E-CB6F-4D35-9A5C-5FF58F3491E8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Neutraface 2 Text Demi" panose="020B0703020202020102" pitchFamily="34" charset="0"/>
              </a:rPr>
              <a:t>LCI  Work Program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CB9B5-4D2A-434D-BF14-0B33310B17BE}"/>
              </a:ext>
            </a:extLst>
          </p:cNvPr>
          <p:cNvSpPr/>
          <p:nvPr/>
        </p:nvSpPr>
        <p:spPr>
          <a:xfrm>
            <a:off x="533400" y="1981200"/>
            <a:ext cx="11582400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4" indent="-22858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prstClr val="black"/>
                </a:solidFill>
                <a:latin typeface="Neutraface 2 Text Demi" panose="020B0703020202020102" pitchFamily="34" charset="0"/>
              </a:rPr>
              <a:t>Continue the LCI program to 2050 with $2 million per year in study funds</a:t>
            </a:r>
            <a:br>
              <a:rPr lang="en-US" sz="4400" dirty="0">
                <a:solidFill>
                  <a:prstClr val="black"/>
                </a:solidFill>
                <a:latin typeface="Neutraface 2 Text Demi" panose="020B0703020202020102" pitchFamily="34" charset="0"/>
              </a:rPr>
            </a:br>
            <a:endParaRPr lang="en-US" sz="4400" dirty="0">
              <a:solidFill>
                <a:prstClr val="black"/>
              </a:solidFill>
              <a:latin typeface="Neutraface 2 Text Demi" panose="020B0703020202020102" pitchFamily="34" charset="0"/>
            </a:endParaRPr>
          </a:p>
          <a:p>
            <a:pPr marL="228584" indent="-228584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prstClr val="black"/>
                </a:solidFill>
                <a:latin typeface="Neutraface 2 Text Demi" panose="020B0703020202020102" pitchFamily="34" charset="0"/>
              </a:rPr>
              <a:t>Add $100 million in transportation funds in LCI funds from 2040-2050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defTabSz="914332">
              <a:defRPr/>
            </a:pPr>
            <a:endParaRPr lang="en-US" sz="3200" dirty="0">
              <a:solidFill>
                <a:prstClr val="black"/>
              </a:solidFill>
              <a:latin typeface="Neutra Text Book" panose="02000600030000020004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F5F03-CB90-4724-85A8-FD918A243EBC}"/>
              </a:ext>
            </a:extLst>
          </p:cNvPr>
          <p:cNvSpPr txBox="1"/>
          <p:nvPr/>
        </p:nvSpPr>
        <p:spPr>
          <a:xfrm rot="19154934">
            <a:off x="8934305" y="4831714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223697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E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75BE760-30A8-406B-A8AE-FD1F4F7BF514}"/>
              </a:ext>
            </a:extLst>
          </p:cNvPr>
          <p:cNvGrpSpPr/>
          <p:nvPr/>
        </p:nvGrpSpPr>
        <p:grpSpPr>
          <a:xfrm>
            <a:off x="446132" y="2141532"/>
            <a:ext cx="4079155" cy="1774922"/>
            <a:chOff x="446132" y="1793708"/>
            <a:chExt cx="4041205" cy="163529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8C14D68-308E-4B92-B630-8BFFD9D62B5B}"/>
                </a:ext>
              </a:extLst>
            </p:cNvPr>
            <p:cNvGrpSpPr/>
            <p:nvPr/>
          </p:nvGrpSpPr>
          <p:grpSpPr>
            <a:xfrm>
              <a:off x="1598788" y="1793708"/>
              <a:ext cx="2888549" cy="1527789"/>
              <a:chOff x="838200" y="1708642"/>
              <a:chExt cx="3113167" cy="1527789"/>
            </a:xfrm>
          </p:grpSpPr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E990D652-25FE-46DF-AA83-F8204D9B46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08642"/>
                <a:ext cx="3113167" cy="8265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endParaRPr>
              </a:p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  <a:t>3</a:t>
                </a:r>
                <a:b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</a:b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endParaRPr>
              </a:p>
            </p:txBody>
          </p: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1A7D88A5-F136-4729-9E01-4D094DAEA6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7424" y="2638688"/>
                <a:ext cx="2234718" cy="5977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  <a:t>CDAP Projects</a:t>
                </a:r>
              </a:p>
            </p:txBody>
          </p:sp>
        </p:grpSp>
        <p:grpSp>
          <p:nvGrpSpPr>
            <p:cNvPr id="4" name="Graphic 2" descr="Classroom">
              <a:extLst>
                <a:ext uri="{FF2B5EF4-FFF2-40B4-BE49-F238E27FC236}">
                  <a16:creationId xmlns:a16="http://schemas.microsoft.com/office/drawing/2014/main" id="{A1984833-A8E8-48A3-A388-88C33064F601}"/>
                </a:ext>
              </a:extLst>
            </p:cNvPr>
            <p:cNvGrpSpPr/>
            <p:nvPr/>
          </p:nvGrpSpPr>
          <p:grpSpPr>
            <a:xfrm>
              <a:off x="446132" y="1962572"/>
              <a:ext cx="1466433" cy="1466433"/>
              <a:chOff x="890686" y="1955799"/>
              <a:chExt cx="1466433" cy="1466433"/>
            </a:xfrm>
            <a:solidFill>
              <a:schemeClr val="bg1"/>
            </a:solidFill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161B9B5-90D9-466B-A229-35E94D959CAB}"/>
                  </a:ext>
                </a:extLst>
              </p:cNvPr>
              <p:cNvSpPr/>
              <p:nvPr/>
            </p:nvSpPr>
            <p:spPr>
              <a:xfrm>
                <a:off x="1448694" y="2927311"/>
                <a:ext cx="137478" cy="137478"/>
              </a:xfrm>
              <a:custGeom>
                <a:avLst/>
                <a:gdLst>
                  <a:gd name="connsiteX0" fmla="*/ 138700 w 137478"/>
                  <a:gd name="connsiteY0" fmla="*/ 69350 h 137478"/>
                  <a:gd name="connsiteX1" fmla="*/ 69350 w 137478"/>
                  <a:gd name="connsiteY1" fmla="*/ 138700 h 137478"/>
                  <a:gd name="connsiteX2" fmla="*/ 0 w 137478"/>
                  <a:gd name="connsiteY2" fmla="*/ 69350 h 137478"/>
                  <a:gd name="connsiteX3" fmla="*/ 69350 w 137478"/>
                  <a:gd name="connsiteY3" fmla="*/ 0 h 137478"/>
                  <a:gd name="connsiteX4" fmla="*/ 138700 w 137478"/>
                  <a:gd name="connsiteY4" fmla="*/ 69350 h 1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78" h="137478">
                    <a:moveTo>
                      <a:pt x="138700" y="69350"/>
                    </a:moveTo>
                    <a:cubicBezTo>
                      <a:pt x="138700" y="107651"/>
                      <a:pt x="107651" y="138700"/>
                      <a:pt x="69350" y="138700"/>
                    </a:cubicBezTo>
                    <a:cubicBezTo>
                      <a:pt x="31049" y="138700"/>
                      <a:pt x="0" y="107651"/>
                      <a:pt x="0" y="69350"/>
                    </a:cubicBezTo>
                    <a:cubicBezTo>
                      <a:pt x="0" y="31049"/>
                      <a:pt x="31049" y="0"/>
                      <a:pt x="69350" y="0"/>
                    </a:cubicBezTo>
                    <a:cubicBezTo>
                      <a:pt x="107651" y="0"/>
                      <a:pt x="138700" y="31049"/>
                      <a:pt x="138700" y="69350"/>
                    </a:cubicBez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78C079-1222-4B27-B39F-19BD19770C7A}"/>
                  </a:ext>
                </a:extLst>
              </p:cNvPr>
              <p:cNvSpPr/>
              <p:nvPr/>
            </p:nvSpPr>
            <p:spPr>
              <a:xfrm>
                <a:off x="1379497" y="3085105"/>
                <a:ext cx="274956" cy="137478"/>
              </a:xfrm>
              <a:custGeom>
                <a:avLst/>
                <a:gdLst>
                  <a:gd name="connsiteX0" fmla="*/ 274956 w 274956"/>
                  <a:gd name="connsiteY0" fmla="*/ 138547 h 137478"/>
                  <a:gd name="connsiteX1" fmla="*/ 274956 w 274956"/>
                  <a:gd name="connsiteY1" fmla="*/ 69197 h 137478"/>
                  <a:gd name="connsiteX2" fmla="*/ 261208 w 274956"/>
                  <a:gd name="connsiteY2" fmla="*/ 41549 h 137478"/>
                  <a:gd name="connsiteX3" fmla="*/ 194150 w 274956"/>
                  <a:gd name="connsiteY3" fmla="*/ 8554 h 137478"/>
                  <a:gd name="connsiteX4" fmla="*/ 137478 w 274956"/>
                  <a:gd name="connsiteY4" fmla="*/ 0 h 137478"/>
                  <a:gd name="connsiteX5" fmla="*/ 80807 w 274956"/>
                  <a:gd name="connsiteY5" fmla="*/ 8554 h 137478"/>
                  <a:gd name="connsiteX6" fmla="*/ 13748 w 274956"/>
                  <a:gd name="connsiteY6" fmla="*/ 41549 h 137478"/>
                  <a:gd name="connsiteX7" fmla="*/ 0 w 274956"/>
                  <a:gd name="connsiteY7" fmla="*/ 69197 h 137478"/>
                  <a:gd name="connsiteX8" fmla="*/ 0 w 274956"/>
                  <a:gd name="connsiteY8" fmla="*/ 138547 h 1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56" h="137478">
                    <a:moveTo>
                      <a:pt x="274956" y="138547"/>
                    </a:moveTo>
                    <a:lnTo>
                      <a:pt x="274956" y="69197"/>
                    </a:lnTo>
                    <a:cubicBezTo>
                      <a:pt x="274730" y="58392"/>
                      <a:pt x="269689" y="48250"/>
                      <a:pt x="261208" y="41549"/>
                    </a:cubicBezTo>
                    <a:cubicBezTo>
                      <a:pt x="241280" y="26188"/>
                      <a:pt x="218479" y="14970"/>
                      <a:pt x="194150" y="8554"/>
                    </a:cubicBezTo>
                    <a:cubicBezTo>
                      <a:pt x="175786" y="2918"/>
                      <a:pt x="156687" y="34"/>
                      <a:pt x="137478" y="0"/>
                    </a:cubicBezTo>
                    <a:cubicBezTo>
                      <a:pt x="118289" y="296"/>
                      <a:pt x="99227" y="3173"/>
                      <a:pt x="80807" y="8554"/>
                    </a:cubicBezTo>
                    <a:cubicBezTo>
                      <a:pt x="56748" y="15677"/>
                      <a:pt x="34072" y="26834"/>
                      <a:pt x="13748" y="41549"/>
                    </a:cubicBezTo>
                    <a:cubicBezTo>
                      <a:pt x="5267" y="48250"/>
                      <a:pt x="226" y="58392"/>
                      <a:pt x="0" y="69197"/>
                    </a:cubicBezTo>
                    <a:lnTo>
                      <a:pt x="0" y="138547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AE55B81-3E11-4D39-89E4-2A6A2BB70438}"/>
                  </a:ext>
                </a:extLst>
              </p:cNvPr>
              <p:cNvSpPr/>
              <p:nvPr/>
            </p:nvSpPr>
            <p:spPr>
              <a:xfrm>
                <a:off x="1752063" y="2927311"/>
                <a:ext cx="137478" cy="137478"/>
              </a:xfrm>
              <a:custGeom>
                <a:avLst/>
                <a:gdLst>
                  <a:gd name="connsiteX0" fmla="*/ 138700 w 137478"/>
                  <a:gd name="connsiteY0" fmla="*/ 69350 h 137478"/>
                  <a:gd name="connsiteX1" fmla="*/ 69350 w 137478"/>
                  <a:gd name="connsiteY1" fmla="*/ 138700 h 137478"/>
                  <a:gd name="connsiteX2" fmla="*/ 0 w 137478"/>
                  <a:gd name="connsiteY2" fmla="*/ 69350 h 137478"/>
                  <a:gd name="connsiteX3" fmla="*/ 69350 w 137478"/>
                  <a:gd name="connsiteY3" fmla="*/ 0 h 137478"/>
                  <a:gd name="connsiteX4" fmla="*/ 138700 w 137478"/>
                  <a:gd name="connsiteY4" fmla="*/ 69350 h 1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78" h="137478">
                    <a:moveTo>
                      <a:pt x="138700" y="69350"/>
                    </a:moveTo>
                    <a:cubicBezTo>
                      <a:pt x="138700" y="107651"/>
                      <a:pt x="107651" y="138700"/>
                      <a:pt x="69350" y="138700"/>
                    </a:cubicBezTo>
                    <a:cubicBezTo>
                      <a:pt x="31049" y="138700"/>
                      <a:pt x="0" y="107651"/>
                      <a:pt x="0" y="69350"/>
                    </a:cubicBezTo>
                    <a:cubicBezTo>
                      <a:pt x="0" y="31049"/>
                      <a:pt x="31049" y="0"/>
                      <a:pt x="69350" y="0"/>
                    </a:cubicBezTo>
                    <a:cubicBezTo>
                      <a:pt x="107651" y="0"/>
                      <a:pt x="138700" y="31049"/>
                      <a:pt x="138700" y="69350"/>
                    </a:cubicBez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9762857-D8C2-406C-8D64-C69E62983365}"/>
                  </a:ext>
                </a:extLst>
              </p:cNvPr>
              <p:cNvSpPr/>
              <p:nvPr/>
            </p:nvSpPr>
            <p:spPr>
              <a:xfrm>
                <a:off x="1685004" y="3085105"/>
                <a:ext cx="274956" cy="137478"/>
              </a:xfrm>
              <a:custGeom>
                <a:avLst/>
                <a:gdLst>
                  <a:gd name="connsiteX0" fmla="*/ 274956 w 274956"/>
                  <a:gd name="connsiteY0" fmla="*/ 138547 h 137478"/>
                  <a:gd name="connsiteX1" fmla="*/ 274956 w 274956"/>
                  <a:gd name="connsiteY1" fmla="*/ 69197 h 137478"/>
                  <a:gd name="connsiteX2" fmla="*/ 261208 w 274956"/>
                  <a:gd name="connsiteY2" fmla="*/ 41549 h 137478"/>
                  <a:gd name="connsiteX3" fmla="*/ 194150 w 274956"/>
                  <a:gd name="connsiteY3" fmla="*/ 8554 h 137478"/>
                  <a:gd name="connsiteX4" fmla="*/ 137478 w 274956"/>
                  <a:gd name="connsiteY4" fmla="*/ 0 h 137478"/>
                  <a:gd name="connsiteX5" fmla="*/ 80807 w 274956"/>
                  <a:gd name="connsiteY5" fmla="*/ 8554 h 137478"/>
                  <a:gd name="connsiteX6" fmla="*/ 13748 w 274956"/>
                  <a:gd name="connsiteY6" fmla="*/ 41549 h 137478"/>
                  <a:gd name="connsiteX7" fmla="*/ 0 w 274956"/>
                  <a:gd name="connsiteY7" fmla="*/ 69197 h 137478"/>
                  <a:gd name="connsiteX8" fmla="*/ 0 w 274956"/>
                  <a:gd name="connsiteY8" fmla="*/ 138547 h 1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56" h="137478">
                    <a:moveTo>
                      <a:pt x="274956" y="138547"/>
                    </a:moveTo>
                    <a:lnTo>
                      <a:pt x="274956" y="69197"/>
                    </a:lnTo>
                    <a:cubicBezTo>
                      <a:pt x="274730" y="58392"/>
                      <a:pt x="269689" y="48250"/>
                      <a:pt x="261208" y="41549"/>
                    </a:cubicBezTo>
                    <a:cubicBezTo>
                      <a:pt x="241280" y="26188"/>
                      <a:pt x="218479" y="14970"/>
                      <a:pt x="194150" y="8554"/>
                    </a:cubicBezTo>
                    <a:cubicBezTo>
                      <a:pt x="175786" y="2918"/>
                      <a:pt x="156687" y="34"/>
                      <a:pt x="137478" y="0"/>
                    </a:cubicBezTo>
                    <a:cubicBezTo>
                      <a:pt x="118289" y="296"/>
                      <a:pt x="99227" y="3173"/>
                      <a:pt x="80807" y="8554"/>
                    </a:cubicBezTo>
                    <a:cubicBezTo>
                      <a:pt x="56748" y="15677"/>
                      <a:pt x="34072" y="26834"/>
                      <a:pt x="13748" y="41549"/>
                    </a:cubicBezTo>
                    <a:cubicBezTo>
                      <a:pt x="5267" y="48250"/>
                      <a:pt x="226" y="58392"/>
                      <a:pt x="0" y="69197"/>
                    </a:cubicBezTo>
                    <a:lnTo>
                      <a:pt x="0" y="138547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1577F8A-B519-477D-A50B-4BB0B4096B3E}"/>
                  </a:ext>
                </a:extLst>
              </p:cNvPr>
              <p:cNvSpPr/>
              <p:nvPr/>
            </p:nvSpPr>
            <p:spPr>
              <a:xfrm>
                <a:off x="2057570" y="2927311"/>
                <a:ext cx="137478" cy="137478"/>
              </a:xfrm>
              <a:custGeom>
                <a:avLst/>
                <a:gdLst>
                  <a:gd name="connsiteX0" fmla="*/ 138700 w 137478"/>
                  <a:gd name="connsiteY0" fmla="*/ 69350 h 137478"/>
                  <a:gd name="connsiteX1" fmla="*/ 69350 w 137478"/>
                  <a:gd name="connsiteY1" fmla="*/ 138700 h 137478"/>
                  <a:gd name="connsiteX2" fmla="*/ 0 w 137478"/>
                  <a:gd name="connsiteY2" fmla="*/ 69350 h 137478"/>
                  <a:gd name="connsiteX3" fmla="*/ 69350 w 137478"/>
                  <a:gd name="connsiteY3" fmla="*/ 0 h 137478"/>
                  <a:gd name="connsiteX4" fmla="*/ 138700 w 137478"/>
                  <a:gd name="connsiteY4" fmla="*/ 69350 h 1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78" h="137478">
                    <a:moveTo>
                      <a:pt x="138700" y="69350"/>
                    </a:moveTo>
                    <a:cubicBezTo>
                      <a:pt x="138700" y="107651"/>
                      <a:pt x="107651" y="138700"/>
                      <a:pt x="69350" y="138700"/>
                    </a:cubicBezTo>
                    <a:cubicBezTo>
                      <a:pt x="31049" y="138700"/>
                      <a:pt x="0" y="107651"/>
                      <a:pt x="0" y="69350"/>
                    </a:cubicBezTo>
                    <a:cubicBezTo>
                      <a:pt x="0" y="31049"/>
                      <a:pt x="31049" y="0"/>
                      <a:pt x="69350" y="0"/>
                    </a:cubicBezTo>
                    <a:cubicBezTo>
                      <a:pt x="107651" y="0"/>
                      <a:pt x="138700" y="31049"/>
                      <a:pt x="138700" y="69350"/>
                    </a:cubicBez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E656C3A-54A3-4E37-9C73-F7C4B2E244D7}"/>
                  </a:ext>
                </a:extLst>
              </p:cNvPr>
              <p:cNvSpPr/>
              <p:nvPr/>
            </p:nvSpPr>
            <p:spPr>
              <a:xfrm>
                <a:off x="1990511" y="3085105"/>
                <a:ext cx="274956" cy="137478"/>
              </a:xfrm>
              <a:custGeom>
                <a:avLst/>
                <a:gdLst>
                  <a:gd name="connsiteX0" fmla="*/ 274956 w 274956"/>
                  <a:gd name="connsiteY0" fmla="*/ 138547 h 137478"/>
                  <a:gd name="connsiteX1" fmla="*/ 274956 w 274956"/>
                  <a:gd name="connsiteY1" fmla="*/ 69197 h 137478"/>
                  <a:gd name="connsiteX2" fmla="*/ 261208 w 274956"/>
                  <a:gd name="connsiteY2" fmla="*/ 41549 h 137478"/>
                  <a:gd name="connsiteX3" fmla="*/ 194150 w 274956"/>
                  <a:gd name="connsiteY3" fmla="*/ 8554 h 137478"/>
                  <a:gd name="connsiteX4" fmla="*/ 137478 w 274956"/>
                  <a:gd name="connsiteY4" fmla="*/ 0 h 137478"/>
                  <a:gd name="connsiteX5" fmla="*/ 80807 w 274956"/>
                  <a:gd name="connsiteY5" fmla="*/ 8554 h 137478"/>
                  <a:gd name="connsiteX6" fmla="*/ 13748 w 274956"/>
                  <a:gd name="connsiteY6" fmla="*/ 41549 h 137478"/>
                  <a:gd name="connsiteX7" fmla="*/ 0 w 274956"/>
                  <a:gd name="connsiteY7" fmla="*/ 69197 h 137478"/>
                  <a:gd name="connsiteX8" fmla="*/ 0 w 274956"/>
                  <a:gd name="connsiteY8" fmla="*/ 138547 h 1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56" h="137478">
                    <a:moveTo>
                      <a:pt x="274956" y="138547"/>
                    </a:moveTo>
                    <a:lnTo>
                      <a:pt x="274956" y="69197"/>
                    </a:lnTo>
                    <a:cubicBezTo>
                      <a:pt x="274730" y="58392"/>
                      <a:pt x="269689" y="48250"/>
                      <a:pt x="261208" y="41549"/>
                    </a:cubicBezTo>
                    <a:cubicBezTo>
                      <a:pt x="241280" y="26188"/>
                      <a:pt x="218479" y="14970"/>
                      <a:pt x="194150" y="8554"/>
                    </a:cubicBezTo>
                    <a:cubicBezTo>
                      <a:pt x="175786" y="2918"/>
                      <a:pt x="156687" y="34"/>
                      <a:pt x="137478" y="0"/>
                    </a:cubicBezTo>
                    <a:cubicBezTo>
                      <a:pt x="118289" y="296"/>
                      <a:pt x="99227" y="3173"/>
                      <a:pt x="80807" y="8554"/>
                    </a:cubicBezTo>
                    <a:cubicBezTo>
                      <a:pt x="56748" y="15677"/>
                      <a:pt x="34072" y="26834"/>
                      <a:pt x="13748" y="41549"/>
                    </a:cubicBezTo>
                    <a:cubicBezTo>
                      <a:pt x="5267" y="48250"/>
                      <a:pt x="226" y="58392"/>
                      <a:pt x="0" y="69197"/>
                    </a:cubicBezTo>
                    <a:lnTo>
                      <a:pt x="0" y="138547"/>
                    </a:ln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952CE58-735C-4FAE-92E5-4FC367019489}"/>
                  </a:ext>
                </a:extLst>
              </p:cNvPr>
              <p:cNvSpPr/>
              <p:nvPr/>
            </p:nvSpPr>
            <p:spPr>
              <a:xfrm>
                <a:off x="1128065" y="2264666"/>
                <a:ext cx="168029" cy="168029"/>
              </a:xfrm>
              <a:custGeom>
                <a:avLst/>
                <a:gdLst>
                  <a:gd name="connsiteX0" fmla="*/ 181471 w 168028"/>
                  <a:gd name="connsiteY0" fmla="*/ 90736 h 168028"/>
                  <a:gd name="connsiteX1" fmla="*/ 90736 w 168028"/>
                  <a:gd name="connsiteY1" fmla="*/ 181471 h 168028"/>
                  <a:gd name="connsiteX2" fmla="*/ 0 w 168028"/>
                  <a:gd name="connsiteY2" fmla="*/ 90736 h 168028"/>
                  <a:gd name="connsiteX3" fmla="*/ 90736 w 168028"/>
                  <a:gd name="connsiteY3" fmla="*/ 0 h 168028"/>
                  <a:gd name="connsiteX4" fmla="*/ 181471 w 168028"/>
                  <a:gd name="connsiteY4" fmla="*/ 90736 h 168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28" h="168028">
                    <a:moveTo>
                      <a:pt x="181471" y="90736"/>
                    </a:moveTo>
                    <a:cubicBezTo>
                      <a:pt x="181471" y="140847"/>
                      <a:pt x="140847" y="181471"/>
                      <a:pt x="90736" y="181471"/>
                    </a:cubicBezTo>
                    <a:cubicBezTo>
                      <a:pt x="40624" y="181471"/>
                      <a:pt x="0" y="140847"/>
                      <a:pt x="0" y="90736"/>
                    </a:cubicBezTo>
                    <a:cubicBezTo>
                      <a:pt x="0" y="40624"/>
                      <a:pt x="40624" y="0"/>
                      <a:pt x="90736" y="0"/>
                    </a:cubicBezTo>
                    <a:cubicBezTo>
                      <a:pt x="140847" y="0"/>
                      <a:pt x="181471" y="40624"/>
                      <a:pt x="181471" y="90736"/>
                    </a:cubicBez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EAAF8E9-0C20-4FD2-9959-8C47C50D20AD}"/>
                  </a:ext>
                </a:extLst>
              </p:cNvPr>
              <p:cNvSpPr/>
              <p:nvPr/>
            </p:nvSpPr>
            <p:spPr>
              <a:xfrm>
                <a:off x="969354" y="2313782"/>
                <a:ext cx="779043" cy="962347"/>
              </a:xfrm>
              <a:custGeom>
                <a:avLst/>
                <a:gdLst>
                  <a:gd name="connsiteX0" fmla="*/ 784542 w 779042"/>
                  <a:gd name="connsiteY0" fmla="*/ 6639 h 962346"/>
                  <a:gd name="connsiteX1" fmla="*/ 752158 w 779042"/>
                  <a:gd name="connsiteY1" fmla="*/ 6639 h 962346"/>
                  <a:gd name="connsiteX2" fmla="*/ 554801 w 779042"/>
                  <a:gd name="connsiteY2" fmla="*/ 203996 h 962346"/>
                  <a:gd name="connsiteX3" fmla="*/ 510349 w 779042"/>
                  <a:gd name="connsiteY3" fmla="*/ 215300 h 962346"/>
                  <a:gd name="connsiteX4" fmla="*/ 450164 w 779042"/>
                  <a:gd name="connsiteY4" fmla="*/ 311688 h 962346"/>
                  <a:gd name="connsiteX5" fmla="*/ 433056 w 779042"/>
                  <a:gd name="connsiteY5" fmla="*/ 238824 h 962346"/>
                  <a:gd name="connsiteX6" fmla="*/ 419461 w 779042"/>
                  <a:gd name="connsiteY6" fmla="*/ 213773 h 962346"/>
                  <a:gd name="connsiteX7" fmla="*/ 324143 w 779042"/>
                  <a:gd name="connsiteY7" fmla="*/ 163975 h 962346"/>
                  <a:gd name="connsiteX8" fmla="*/ 249446 w 779042"/>
                  <a:gd name="connsiteY8" fmla="*/ 154963 h 962346"/>
                  <a:gd name="connsiteX9" fmla="*/ 174597 w 779042"/>
                  <a:gd name="connsiteY9" fmla="*/ 166266 h 962346"/>
                  <a:gd name="connsiteX10" fmla="*/ 79432 w 779042"/>
                  <a:gd name="connsiteY10" fmla="*/ 216064 h 962346"/>
                  <a:gd name="connsiteX11" fmla="*/ 65837 w 779042"/>
                  <a:gd name="connsiteY11" fmla="*/ 241116 h 962346"/>
                  <a:gd name="connsiteX12" fmla="*/ 0 w 779042"/>
                  <a:gd name="connsiteY12" fmla="*/ 522182 h 962346"/>
                  <a:gd name="connsiteX13" fmla="*/ 45826 w 779042"/>
                  <a:gd name="connsiteY13" fmla="*/ 568008 h 962346"/>
                  <a:gd name="connsiteX14" fmla="*/ 88903 w 779042"/>
                  <a:gd name="connsiteY14" fmla="*/ 534097 h 962346"/>
                  <a:gd name="connsiteX15" fmla="*/ 136562 w 779042"/>
                  <a:gd name="connsiteY15" fmla="*/ 336892 h 962346"/>
                  <a:gd name="connsiteX16" fmla="*/ 136562 w 779042"/>
                  <a:gd name="connsiteY16" fmla="*/ 970972 h 962346"/>
                  <a:gd name="connsiteX17" fmla="*/ 226839 w 779042"/>
                  <a:gd name="connsiteY17" fmla="*/ 970972 h 962346"/>
                  <a:gd name="connsiteX18" fmla="*/ 226839 w 779042"/>
                  <a:gd name="connsiteY18" fmla="*/ 562967 h 962346"/>
                  <a:gd name="connsiteX19" fmla="*/ 272665 w 779042"/>
                  <a:gd name="connsiteY19" fmla="*/ 562967 h 962346"/>
                  <a:gd name="connsiteX20" fmla="*/ 272665 w 779042"/>
                  <a:gd name="connsiteY20" fmla="*/ 970972 h 962346"/>
                  <a:gd name="connsiteX21" fmla="*/ 362789 w 779042"/>
                  <a:gd name="connsiteY21" fmla="*/ 970972 h 962346"/>
                  <a:gd name="connsiteX22" fmla="*/ 362789 w 779042"/>
                  <a:gd name="connsiteY22" fmla="*/ 333990 h 962346"/>
                  <a:gd name="connsiteX23" fmla="*/ 379592 w 779042"/>
                  <a:gd name="connsiteY23" fmla="*/ 405784 h 962346"/>
                  <a:gd name="connsiteX24" fmla="*/ 388605 w 779042"/>
                  <a:gd name="connsiteY24" fmla="*/ 417240 h 962346"/>
                  <a:gd name="connsiteX25" fmla="*/ 449706 w 779042"/>
                  <a:gd name="connsiteY25" fmla="*/ 438779 h 962346"/>
                  <a:gd name="connsiteX26" fmla="*/ 486367 w 779042"/>
                  <a:gd name="connsiteY26" fmla="*/ 422128 h 962346"/>
                  <a:gd name="connsiteX27" fmla="*/ 579547 w 779042"/>
                  <a:gd name="connsiteY27" fmla="*/ 269375 h 962346"/>
                  <a:gd name="connsiteX28" fmla="*/ 585809 w 779042"/>
                  <a:gd name="connsiteY28" fmla="*/ 237755 h 962346"/>
                  <a:gd name="connsiteX29" fmla="*/ 784389 w 779042"/>
                  <a:gd name="connsiteY29" fmla="*/ 39176 h 962346"/>
                  <a:gd name="connsiteX30" fmla="*/ 784542 w 779042"/>
                  <a:gd name="connsiteY30" fmla="*/ 6639 h 96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9042" h="962346">
                    <a:moveTo>
                      <a:pt x="784542" y="6639"/>
                    </a:moveTo>
                    <a:cubicBezTo>
                      <a:pt x="775561" y="-2213"/>
                      <a:pt x="761138" y="-2213"/>
                      <a:pt x="752158" y="6639"/>
                    </a:cubicBezTo>
                    <a:lnTo>
                      <a:pt x="554801" y="203996"/>
                    </a:lnTo>
                    <a:cubicBezTo>
                      <a:pt x="539029" y="199545"/>
                      <a:pt x="522079" y="203854"/>
                      <a:pt x="510349" y="215300"/>
                    </a:cubicBezTo>
                    <a:cubicBezTo>
                      <a:pt x="507141" y="218508"/>
                      <a:pt x="450164" y="311688"/>
                      <a:pt x="450164" y="311688"/>
                    </a:cubicBezTo>
                    <a:lnTo>
                      <a:pt x="433056" y="238824"/>
                    </a:lnTo>
                    <a:cubicBezTo>
                      <a:pt x="430791" y="229430"/>
                      <a:pt x="426104" y="220792"/>
                      <a:pt x="419461" y="213773"/>
                    </a:cubicBezTo>
                    <a:cubicBezTo>
                      <a:pt x="391307" y="191014"/>
                      <a:pt x="358905" y="174086"/>
                      <a:pt x="324143" y="163975"/>
                    </a:cubicBezTo>
                    <a:cubicBezTo>
                      <a:pt x="299568" y="158719"/>
                      <a:pt x="274567" y="155702"/>
                      <a:pt x="249446" y="154963"/>
                    </a:cubicBezTo>
                    <a:cubicBezTo>
                      <a:pt x="224103" y="155354"/>
                      <a:pt x="198926" y="159156"/>
                      <a:pt x="174597" y="166266"/>
                    </a:cubicBezTo>
                    <a:cubicBezTo>
                      <a:pt x="139520" y="175462"/>
                      <a:pt x="106984" y="192488"/>
                      <a:pt x="79432" y="216064"/>
                    </a:cubicBezTo>
                    <a:cubicBezTo>
                      <a:pt x="72729" y="223040"/>
                      <a:pt x="68032" y="231694"/>
                      <a:pt x="65837" y="241116"/>
                    </a:cubicBezTo>
                    <a:cubicBezTo>
                      <a:pt x="65837" y="241116"/>
                      <a:pt x="0" y="517599"/>
                      <a:pt x="0" y="522182"/>
                    </a:cubicBezTo>
                    <a:cubicBezTo>
                      <a:pt x="0" y="547492"/>
                      <a:pt x="20517" y="568008"/>
                      <a:pt x="45826" y="568008"/>
                    </a:cubicBezTo>
                    <a:cubicBezTo>
                      <a:pt x="66109" y="567487"/>
                      <a:pt x="83634" y="553690"/>
                      <a:pt x="88903" y="534097"/>
                    </a:cubicBezTo>
                    <a:lnTo>
                      <a:pt x="136562" y="336892"/>
                    </a:lnTo>
                    <a:lnTo>
                      <a:pt x="136562" y="970972"/>
                    </a:lnTo>
                    <a:lnTo>
                      <a:pt x="226839" y="970972"/>
                    </a:lnTo>
                    <a:lnTo>
                      <a:pt x="226839" y="562967"/>
                    </a:lnTo>
                    <a:lnTo>
                      <a:pt x="272665" y="562967"/>
                    </a:lnTo>
                    <a:lnTo>
                      <a:pt x="272665" y="970972"/>
                    </a:lnTo>
                    <a:lnTo>
                      <a:pt x="362789" y="970972"/>
                    </a:lnTo>
                    <a:lnTo>
                      <a:pt x="362789" y="333990"/>
                    </a:lnTo>
                    <a:lnTo>
                      <a:pt x="379592" y="405784"/>
                    </a:lnTo>
                    <a:cubicBezTo>
                      <a:pt x="380758" y="410747"/>
                      <a:pt x="384056" y="414940"/>
                      <a:pt x="388605" y="417240"/>
                    </a:cubicBezTo>
                    <a:cubicBezTo>
                      <a:pt x="406170" y="430722"/>
                      <a:pt x="427569" y="438265"/>
                      <a:pt x="449706" y="438779"/>
                    </a:cubicBezTo>
                    <a:cubicBezTo>
                      <a:pt x="464120" y="440796"/>
                      <a:pt x="478402" y="434309"/>
                      <a:pt x="486367" y="422128"/>
                    </a:cubicBezTo>
                    <a:lnTo>
                      <a:pt x="579547" y="269375"/>
                    </a:lnTo>
                    <a:cubicBezTo>
                      <a:pt x="585502" y="259984"/>
                      <a:pt x="587737" y="248707"/>
                      <a:pt x="585809" y="237755"/>
                    </a:cubicBezTo>
                    <a:lnTo>
                      <a:pt x="784389" y="39176"/>
                    </a:lnTo>
                    <a:cubicBezTo>
                      <a:pt x="793383" y="30220"/>
                      <a:pt x="793452" y="15679"/>
                      <a:pt x="784542" y="6639"/>
                    </a:cubicBez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F69679A-A739-4DB7-864B-AECE25581ED0}"/>
                  </a:ext>
                </a:extLst>
              </p:cNvPr>
              <p:cNvSpPr/>
              <p:nvPr/>
            </p:nvSpPr>
            <p:spPr>
              <a:xfrm>
                <a:off x="1257294" y="2108552"/>
                <a:ext cx="870695" cy="626289"/>
              </a:xfrm>
              <a:custGeom>
                <a:avLst/>
                <a:gdLst>
                  <a:gd name="connsiteX0" fmla="*/ 809593 w 870694"/>
                  <a:gd name="connsiteY0" fmla="*/ 0 h 626289"/>
                  <a:gd name="connsiteX1" fmla="*/ 61101 w 870694"/>
                  <a:gd name="connsiteY1" fmla="*/ 0 h 626289"/>
                  <a:gd name="connsiteX2" fmla="*/ 0 w 870694"/>
                  <a:gd name="connsiteY2" fmla="*/ 61101 h 626289"/>
                  <a:gd name="connsiteX3" fmla="*/ 0 w 870694"/>
                  <a:gd name="connsiteY3" fmla="*/ 116093 h 626289"/>
                  <a:gd name="connsiteX4" fmla="*/ 61101 w 870694"/>
                  <a:gd name="connsiteY4" fmla="*/ 152753 h 626289"/>
                  <a:gd name="connsiteX5" fmla="*/ 61101 w 870694"/>
                  <a:gd name="connsiteY5" fmla="*/ 61101 h 626289"/>
                  <a:gd name="connsiteX6" fmla="*/ 809593 w 870694"/>
                  <a:gd name="connsiteY6" fmla="*/ 61101 h 626289"/>
                  <a:gd name="connsiteX7" fmla="*/ 809593 w 870694"/>
                  <a:gd name="connsiteY7" fmla="*/ 565188 h 626289"/>
                  <a:gd name="connsiteX8" fmla="*/ 288246 w 870694"/>
                  <a:gd name="connsiteY8" fmla="*/ 565188 h 626289"/>
                  <a:gd name="connsiteX9" fmla="*/ 250974 w 870694"/>
                  <a:gd name="connsiteY9" fmla="*/ 626289 h 626289"/>
                  <a:gd name="connsiteX10" fmla="*/ 809593 w 870694"/>
                  <a:gd name="connsiteY10" fmla="*/ 626289 h 626289"/>
                  <a:gd name="connsiteX11" fmla="*/ 870695 w 870694"/>
                  <a:gd name="connsiteY11" fmla="*/ 565188 h 626289"/>
                  <a:gd name="connsiteX12" fmla="*/ 870695 w 870694"/>
                  <a:gd name="connsiteY12" fmla="*/ 61101 h 626289"/>
                  <a:gd name="connsiteX13" fmla="*/ 809593 w 870694"/>
                  <a:gd name="connsiteY13" fmla="*/ 0 h 62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0694" h="626289">
                    <a:moveTo>
                      <a:pt x="809593" y="0"/>
                    </a:moveTo>
                    <a:lnTo>
                      <a:pt x="61101" y="0"/>
                    </a:lnTo>
                    <a:cubicBezTo>
                      <a:pt x="27357" y="0"/>
                      <a:pt x="0" y="27357"/>
                      <a:pt x="0" y="61101"/>
                    </a:cubicBezTo>
                    <a:lnTo>
                      <a:pt x="0" y="116093"/>
                    </a:lnTo>
                    <a:cubicBezTo>
                      <a:pt x="23356" y="122450"/>
                      <a:pt x="44500" y="135138"/>
                      <a:pt x="61101" y="152753"/>
                    </a:cubicBezTo>
                    <a:lnTo>
                      <a:pt x="61101" y="61101"/>
                    </a:lnTo>
                    <a:lnTo>
                      <a:pt x="809593" y="61101"/>
                    </a:lnTo>
                    <a:lnTo>
                      <a:pt x="809593" y="565188"/>
                    </a:lnTo>
                    <a:lnTo>
                      <a:pt x="288246" y="565188"/>
                    </a:lnTo>
                    <a:lnTo>
                      <a:pt x="250974" y="626289"/>
                    </a:lnTo>
                    <a:lnTo>
                      <a:pt x="809593" y="626289"/>
                    </a:lnTo>
                    <a:cubicBezTo>
                      <a:pt x="843338" y="626289"/>
                      <a:pt x="870695" y="598932"/>
                      <a:pt x="870695" y="565188"/>
                    </a:cubicBezTo>
                    <a:lnTo>
                      <a:pt x="870695" y="61101"/>
                    </a:lnTo>
                    <a:cubicBezTo>
                      <a:pt x="870695" y="27357"/>
                      <a:pt x="843338" y="0"/>
                      <a:pt x="809593" y="0"/>
                    </a:cubicBezTo>
                    <a:close/>
                  </a:path>
                </a:pathLst>
              </a:custGeom>
              <a:grpFill/>
              <a:ln w="151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471831B-D76E-42E6-AC42-CE525A859573}"/>
              </a:ext>
            </a:extLst>
          </p:cNvPr>
          <p:cNvSpPr/>
          <p:nvPr/>
        </p:nvSpPr>
        <p:spPr>
          <a:xfrm>
            <a:off x="0" y="39105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56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9CDA72-2186-4358-B4D2-FDBD52E2AFAF}"/>
              </a:ext>
            </a:extLst>
          </p:cNvPr>
          <p:cNvSpPr txBox="1">
            <a:spLocks/>
          </p:cNvSpPr>
          <p:nvPr/>
        </p:nvSpPr>
        <p:spPr>
          <a:xfrm>
            <a:off x="459488" y="428346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  <a:ea typeface="+mj-ea"/>
                <a:cs typeface="+mj-cs"/>
              </a:rPr>
              <a:t>ARC Aerotropolis Implementation since 2015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0AE7E6-B624-46E1-8D10-01504951BA1D}"/>
              </a:ext>
            </a:extLst>
          </p:cNvPr>
          <p:cNvGrpSpPr/>
          <p:nvPr/>
        </p:nvGrpSpPr>
        <p:grpSpPr>
          <a:xfrm>
            <a:off x="609600" y="4460917"/>
            <a:ext cx="3657600" cy="1682787"/>
            <a:chOff x="4529702" y="1969707"/>
            <a:chExt cx="3741077" cy="14819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C28867A-DB31-4055-9A7A-EF3A21915553}"/>
                </a:ext>
              </a:extLst>
            </p:cNvPr>
            <p:cNvGrpSpPr/>
            <p:nvPr/>
          </p:nvGrpSpPr>
          <p:grpSpPr>
            <a:xfrm>
              <a:off x="5157612" y="1969707"/>
              <a:ext cx="3113167" cy="1481965"/>
              <a:chOff x="5157608" y="1884643"/>
              <a:chExt cx="3113167" cy="1481965"/>
            </a:xfrm>
          </p:grpSpPr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9E1BDBFC-7DCE-475D-ABB1-D9E68E3E0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57608" y="1884643"/>
                <a:ext cx="3113167" cy="8265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endParaRPr>
              </a:p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  <a:t>6</a:t>
                </a:r>
                <a:b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</a:b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endParaRPr>
              </a:p>
            </p:txBody>
          </p:sp>
          <p:sp>
            <p:nvSpPr>
              <p:cNvPr id="22" name="Title 1">
                <a:extLst>
                  <a:ext uri="{FF2B5EF4-FFF2-40B4-BE49-F238E27FC236}">
                    <a16:creationId xmlns:a16="http://schemas.microsoft.com/office/drawing/2014/main" id="{AFD37883-5662-452E-8503-279E2BA654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81139" y="2768865"/>
                <a:ext cx="2689731" cy="5977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  <a:t>Comprehensive Plans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</a:b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3" name="Graphic 2" descr="Drawing compass">
              <a:extLst>
                <a:ext uri="{FF2B5EF4-FFF2-40B4-BE49-F238E27FC236}">
                  <a16:creationId xmlns:a16="http://schemas.microsoft.com/office/drawing/2014/main" id="{8318DEC4-18AB-4BB7-AA65-D23363BD0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29702" y="2246217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03E45D-5C05-4068-86E8-28550B0E3674}"/>
              </a:ext>
            </a:extLst>
          </p:cNvPr>
          <p:cNvGrpSpPr/>
          <p:nvPr/>
        </p:nvGrpSpPr>
        <p:grpSpPr>
          <a:xfrm>
            <a:off x="8655484" y="1885882"/>
            <a:ext cx="3536516" cy="1600901"/>
            <a:chOff x="8443948" y="1971593"/>
            <a:chExt cx="3512683" cy="149368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AEAF879-A43A-4DF3-A240-2D6624D548C7}"/>
                </a:ext>
              </a:extLst>
            </p:cNvPr>
            <p:cNvGrpSpPr/>
            <p:nvPr/>
          </p:nvGrpSpPr>
          <p:grpSpPr>
            <a:xfrm>
              <a:off x="8843464" y="1971593"/>
              <a:ext cx="3113167" cy="1493681"/>
              <a:chOff x="8240633" y="1701695"/>
              <a:chExt cx="3113167" cy="1493681"/>
            </a:xfrm>
          </p:grpSpPr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434382B1-F946-486E-A5CF-2A0568E37D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40633" y="1701695"/>
                <a:ext cx="3113167" cy="8265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endParaRPr>
              </a:p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  <a:t>5</a:t>
                </a:r>
                <a:b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</a:b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endParaRPr>
              </a:p>
            </p:txBody>
          </p: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7E2D1AB5-5728-40BC-AF5B-556B6D9F31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22100" y="2597633"/>
                <a:ext cx="2442269" cy="5977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  <a:t>LCI  Studies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</a:b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26" name="Graphic 25" descr="City">
              <a:extLst>
                <a:ext uri="{FF2B5EF4-FFF2-40B4-BE49-F238E27FC236}">
                  <a16:creationId xmlns:a16="http://schemas.microsoft.com/office/drawing/2014/main" id="{964476DE-6709-4857-BF97-230F648C3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43948" y="2119150"/>
              <a:ext cx="1041467" cy="104146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89E64E-5572-446F-BF58-B08D61C89103}"/>
              </a:ext>
            </a:extLst>
          </p:cNvPr>
          <p:cNvGrpSpPr/>
          <p:nvPr/>
        </p:nvGrpSpPr>
        <p:grpSpPr>
          <a:xfrm>
            <a:off x="8412045" y="4336460"/>
            <a:ext cx="4155558" cy="1771841"/>
            <a:chOff x="4524492" y="1955162"/>
            <a:chExt cx="3758101" cy="149651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4B3D2E9-8D4E-45AB-86BC-E24F38E46B73}"/>
                </a:ext>
              </a:extLst>
            </p:cNvPr>
            <p:cNvGrpSpPr/>
            <p:nvPr/>
          </p:nvGrpSpPr>
          <p:grpSpPr>
            <a:xfrm>
              <a:off x="5169426" y="1955162"/>
              <a:ext cx="3113167" cy="1496510"/>
              <a:chOff x="5169422" y="1870098"/>
              <a:chExt cx="3113167" cy="1496510"/>
            </a:xfrm>
          </p:grpSpPr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3280BC0E-4BC0-48AE-B119-0FA2E9B8C3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9422" y="1870098"/>
                <a:ext cx="3113167" cy="8265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 Text Bold" panose="02000800040000020004" pitchFamily="50" charset="0"/>
                  <a:ea typeface="+mj-ea"/>
                  <a:cs typeface="+mj-cs"/>
                </a:endParaRPr>
              </a:p>
            </p:txBody>
          </p:sp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ACE7C62F-E4C3-4438-B9E8-422BC030E9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81139" y="2161153"/>
                <a:ext cx="2689731" cy="120545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332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tra Text Bold" panose="02000800040000020004" pitchFamily="50" charset="0"/>
                    <a:ea typeface="+mj-ea"/>
                    <a:cs typeface="+mj-cs"/>
                  </a:rPr>
                  <a:t>Staff Assistance </a:t>
                </a:r>
              </a:p>
            </p:txBody>
          </p:sp>
        </p:grpSp>
        <p:pic>
          <p:nvPicPr>
            <p:cNvPr id="42" name="Graphic 41" descr="Boardroom">
              <a:extLst>
                <a:ext uri="{FF2B5EF4-FFF2-40B4-BE49-F238E27FC236}">
                  <a16:creationId xmlns:a16="http://schemas.microsoft.com/office/drawing/2014/main" id="{6D50B840-D64A-416A-816C-E04968517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24492" y="2287333"/>
              <a:ext cx="914400" cy="853988"/>
            </a:xfrm>
            <a:prstGeom prst="rect">
              <a:avLst/>
            </a:prstGeom>
          </p:spPr>
        </p:pic>
      </p:grpSp>
      <p:pic>
        <p:nvPicPr>
          <p:cNvPr id="37" name="Graphic 36" descr="Waterfall scene">
            <a:extLst>
              <a:ext uri="{FF2B5EF4-FFF2-40B4-BE49-F238E27FC236}">
                <a16:creationId xmlns:a16="http://schemas.microsoft.com/office/drawing/2014/main" id="{0B1A2F61-43E4-4870-A1A0-35FE78A384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70964" y="2388269"/>
            <a:ext cx="1098514" cy="1098514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EF475FA5-9B72-426D-9AA3-04EBC1110266}"/>
              </a:ext>
            </a:extLst>
          </p:cNvPr>
          <p:cNvSpPr txBox="1">
            <a:spLocks/>
          </p:cNvSpPr>
          <p:nvPr/>
        </p:nvSpPr>
        <p:spPr>
          <a:xfrm>
            <a:off x="5437848" y="2261804"/>
            <a:ext cx="2974197" cy="142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rPr>
              <a:t>Finding the Flint</a:t>
            </a:r>
          </a:p>
        </p:txBody>
      </p:sp>
      <p:pic>
        <p:nvPicPr>
          <p:cNvPr id="47" name="Graphic 46" descr="Truck">
            <a:extLst>
              <a:ext uri="{FF2B5EF4-FFF2-40B4-BE49-F238E27FC236}">
                <a16:creationId xmlns:a16="http://schemas.microsoft.com/office/drawing/2014/main" id="{6EC327D8-91B6-43D2-9C33-8BD256B7C4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35640" y="5062133"/>
            <a:ext cx="1098513" cy="1098513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D93E0798-F626-4325-B181-D3ABA5F3150C}"/>
              </a:ext>
            </a:extLst>
          </p:cNvPr>
          <p:cNvSpPr txBox="1">
            <a:spLocks/>
          </p:cNvSpPr>
          <p:nvPr/>
        </p:nvSpPr>
        <p:spPr>
          <a:xfrm>
            <a:off x="5295927" y="5002417"/>
            <a:ext cx="2974197" cy="1427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rPr>
              <a:t>Freight Cluster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 Text Bold" panose="02000800040000020004" pitchFamily="50" charset="0"/>
                <a:ea typeface="+mj-ea"/>
                <a:cs typeface="+mj-cs"/>
              </a:rPr>
              <a:t>Study</a:t>
            </a:r>
          </a:p>
        </p:txBody>
      </p:sp>
    </p:spTree>
    <p:extLst>
      <p:ext uri="{BB962C8B-B14F-4D97-AF65-F5344CB8AC3E}">
        <p14:creationId xmlns:p14="http://schemas.microsoft.com/office/powerpoint/2010/main" val="393676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AB002C-4374-4DC7-B3AF-3C183BA4182D}"/>
              </a:ext>
            </a:extLst>
          </p:cNvPr>
          <p:cNvSpPr/>
          <p:nvPr/>
        </p:nvSpPr>
        <p:spPr>
          <a:xfrm>
            <a:off x="0" y="363445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56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6B984E-CB6F-4D35-9A5C-5FF58F3491E8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Neutraface 2 Text Demi" panose="020B0703020202020102" pitchFamily="34" charset="0"/>
              </a:rPr>
              <a:t>ARC Aerotropolis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  <a:ea typeface="+mj-ea"/>
                <a:cs typeface="+mj-cs"/>
              </a:rPr>
              <a:t>Work Program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CB9B5-4D2A-434D-BF14-0B33310B17BE}"/>
              </a:ext>
            </a:extLst>
          </p:cNvPr>
          <p:cNvSpPr/>
          <p:nvPr/>
        </p:nvSpPr>
        <p:spPr>
          <a:xfrm>
            <a:off x="533400" y="1981200"/>
            <a:ext cx="11582400" cy="3150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4" marR="0" lvl="0" indent="-22858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Continue supporting the Alliance and communities with Technical Assistance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  <a:p>
            <a:pPr marL="228584" marR="0" lvl="0" indent="-22858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Partner on an updated Blueprint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 Text Book" panose="02000600030000020004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71CC8-DB47-424D-910D-40DB9E226210}"/>
              </a:ext>
            </a:extLst>
          </p:cNvPr>
          <p:cNvSpPr txBox="1"/>
          <p:nvPr/>
        </p:nvSpPr>
        <p:spPr>
          <a:xfrm rot="19154934">
            <a:off x="8934305" y="4831714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614207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E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471831B-D76E-42E6-AC42-CE525A859573}"/>
              </a:ext>
            </a:extLst>
          </p:cNvPr>
          <p:cNvSpPr/>
          <p:nvPr/>
        </p:nvSpPr>
        <p:spPr>
          <a:xfrm>
            <a:off x="0" y="39105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56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9CDA72-2186-4358-B4D2-FDBD52E2AFAF}"/>
              </a:ext>
            </a:extLst>
          </p:cNvPr>
          <p:cNvSpPr txBox="1">
            <a:spLocks/>
          </p:cNvSpPr>
          <p:nvPr/>
        </p:nvSpPr>
        <p:spPr>
          <a:xfrm>
            <a:off x="459488" y="428346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  <a:ea typeface="+mj-ea"/>
                <a:cs typeface="+mj-cs"/>
              </a:rPr>
              <a:t>ARC Regional Housing 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70A47-EA18-4737-ADCA-36E62627B179}"/>
              </a:ext>
            </a:extLst>
          </p:cNvPr>
          <p:cNvSpPr txBox="1"/>
          <p:nvPr/>
        </p:nvSpPr>
        <p:spPr>
          <a:xfrm>
            <a:off x="681037" y="1600200"/>
            <a:ext cx="105156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u="sng" dirty="0">
                <a:solidFill>
                  <a:schemeClr val="bg1"/>
                </a:solidFill>
              </a:rPr>
              <a:t>Strategy Framework</a:t>
            </a:r>
            <a:r>
              <a:rPr lang="en-US" sz="2800" dirty="0">
                <a:solidFill>
                  <a:schemeClr val="bg1"/>
                </a:solidFill>
              </a:rPr>
              <a:t>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Six Strategies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100 Local Government Tactics   ​</a:t>
            </a:r>
          </a:p>
          <a:p>
            <a:pPr fontAlgn="base"/>
            <a:r>
              <a:rPr lang="en-US" sz="2800" dirty="0">
                <a:solidFill>
                  <a:schemeClr val="bg1"/>
                </a:solidFill>
              </a:rPr>
              <a:t>​</a:t>
            </a:r>
          </a:p>
          <a:p>
            <a:pPr fontAlgn="base"/>
            <a:r>
              <a:rPr lang="en-US" sz="2800" b="1" u="sng" dirty="0">
                <a:solidFill>
                  <a:schemeClr val="bg1"/>
                </a:solidFill>
              </a:rPr>
              <a:t>Housing Subareas</a:t>
            </a:r>
            <a:r>
              <a:rPr lang="en-US" sz="2800" dirty="0">
                <a:solidFill>
                  <a:schemeClr val="bg1"/>
                </a:solidFill>
              </a:rPr>
              <a:t>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10 Sub Areas identified through outreach and research</a:t>
            </a:r>
          </a:p>
          <a:p>
            <a:pPr fontAlgn="base"/>
            <a:r>
              <a:rPr lang="en-US" sz="2800" dirty="0">
                <a:solidFill>
                  <a:schemeClr val="bg1"/>
                </a:solidFill>
              </a:rPr>
              <a:t> ​</a:t>
            </a:r>
          </a:p>
          <a:p>
            <a:pPr fontAlgn="base"/>
            <a:r>
              <a:rPr lang="en-US" sz="2800" b="1" u="sng" dirty="0">
                <a:solidFill>
                  <a:schemeClr val="bg1"/>
                </a:solidFill>
              </a:rPr>
              <a:t>Online Tool</a:t>
            </a:r>
            <a:r>
              <a:rPr lang="en-US" sz="2800" dirty="0">
                <a:solidFill>
                  <a:schemeClr val="bg1"/>
                </a:solidFill>
              </a:rPr>
              <a:t>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Interactive Map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Recommended Strategies and Tactics by Subarea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Dashboard with Performance Measures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14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AB002C-4374-4DC7-B3AF-3C183BA4182D}"/>
              </a:ext>
            </a:extLst>
          </p:cNvPr>
          <p:cNvSpPr/>
          <p:nvPr/>
        </p:nvSpPr>
        <p:spPr>
          <a:xfrm>
            <a:off x="0" y="363445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56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6B984E-CB6F-4D35-9A5C-5FF58F3491E8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Neutraface 2 Text Demi" panose="020B0703020202020102" pitchFamily="34" charset="0"/>
              </a:rPr>
              <a:t>ARC Regional Housing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  <a:ea typeface="+mj-ea"/>
                <a:cs typeface="+mj-cs"/>
              </a:rPr>
              <a:t> Work Program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CB9B5-4D2A-434D-BF14-0B33310B17BE}"/>
              </a:ext>
            </a:extLst>
          </p:cNvPr>
          <p:cNvSpPr/>
          <p:nvPr/>
        </p:nvSpPr>
        <p:spPr>
          <a:xfrm>
            <a:off x="533400" y="1981200"/>
            <a:ext cx="11582400" cy="501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4" marR="0" lvl="0" indent="-22858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Provide Technical Assistance to local governments on strategies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  <a:p>
            <a:pPr marL="228584" marR="0" lvl="0" indent="-22858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Continue to update Online Tool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  <a:p>
            <a:pPr marL="228584" marR="0" lvl="0" indent="-22858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Neutraface 2 Text Demi" panose="020B0703020202020102" pitchFamily="34" charset="0"/>
              </a:rPr>
              <a:t>Develop a Housing-Transportation Program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  <a:p>
            <a:pPr marL="228584" marR="0" lvl="0" indent="-22858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 Text Book" panose="02000600030000020004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21241-AFEB-48EB-B0C1-BDAD74313776}"/>
              </a:ext>
            </a:extLst>
          </p:cNvPr>
          <p:cNvSpPr txBox="1"/>
          <p:nvPr/>
        </p:nvSpPr>
        <p:spPr>
          <a:xfrm rot="19154934">
            <a:off x="8994503" y="3439437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5338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5CD91-F5B7-D446-9C8C-8E7FD1C4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485" y="0"/>
            <a:ext cx="75855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855" y="473893"/>
            <a:ext cx="6176776" cy="14859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Schedule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07AA5F-8072-9541-85CB-0C9A4C1EBC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0" y="-27991"/>
            <a:ext cx="4379956" cy="328496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6" name="Content Placeholder 2" descr="Linear process SmartArt graphic">
            <a:extLst>
              <a:ext uri="{FF2B5EF4-FFF2-40B4-BE49-F238E27FC236}">
                <a16:creationId xmlns:a16="http://schemas.microsoft.com/office/drawing/2014/main" id="{331726FD-249E-4EF7-80AF-0F3F058533F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487137" y="2059757"/>
          <a:ext cx="6176962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C5BEBDB-DF98-4368-9D3D-8562C916FD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5575" r="5133"/>
          <a:stretch/>
        </p:blipFill>
        <p:spPr>
          <a:xfrm>
            <a:off x="0" y="3601024"/>
            <a:ext cx="4379976" cy="32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8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E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471831B-D76E-42E6-AC42-CE525A859573}"/>
              </a:ext>
            </a:extLst>
          </p:cNvPr>
          <p:cNvSpPr/>
          <p:nvPr/>
        </p:nvSpPr>
        <p:spPr>
          <a:xfrm>
            <a:off x="0" y="39105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56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9CDA72-2186-4358-B4D2-FDBD52E2AFAF}"/>
              </a:ext>
            </a:extLst>
          </p:cNvPr>
          <p:cNvSpPr txBox="1">
            <a:spLocks/>
          </p:cNvSpPr>
          <p:nvPr/>
        </p:nvSpPr>
        <p:spPr>
          <a:xfrm>
            <a:off x="459488" y="428346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  <a:ea typeface="+mj-ea"/>
                <a:cs typeface="+mj-cs"/>
              </a:rPr>
              <a:t>ARC TOD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70A47-EA18-4737-ADCA-36E62627B179}"/>
              </a:ext>
            </a:extLst>
          </p:cNvPr>
          <p:cNvSpPr txBox="1"/>
          <p:nvPr/>
        </p:nvSpPr>
        <p:spPr>
          <a:xfrm>
            <a:off x="1600200" y="1326969"/>
            <a:ext cx="9596437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Developed TOD Plans at East </a:t>
            </a:r>
            <a:r>
              <a:rPr lang="en-US" sz="3200" dirty="0">
                <a:solidFill>
                  <a:schemeClr val="bg1"/>
                </a:solidFill>
                <a:latin typeface="Neutraface 2 Text Demi" panose="020B0703020202020102" pitchFamily="34" charset="0"/>
              </a:rPr>
              <a:t>Lake, Kensington Station, East Point, Edgewood-Candler Park and West 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latin typeface="Neutraface 2 Text Demi" panose="020B0703020202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Neutraface 2 Text Demi" panose="020B0703020202020102" pitchFamily="34" charset="0"/>
              </a:rPr>
              <a:t>Conducted Housing and Economic Development Research at TOD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latin typeface="Neutraface 2 Text Demi" panose="020B0703020202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Neutraface 2 Text Demi" panose="020B0703020202020102" pitchFamily="34" charset="0"/>
              </a:rPr>
              <a:t>Currently working on BRT Land Use Study in Gwinnett County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latin typeface="Neutraface 2 Text Demi" panose="020B0703020202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Neutraface 2 Text Demi" panose="020B0703020202020102" pitchFamily="34" charset="0"/>
              </a:rPr>
              <a:t>$42 million in LCI funds to TOD supporting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Neutraface 2 Text Book" panose="020B0503020202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Neutraface 2 Text Book" panose="020B0503020202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Neutraface 2 Text Book" panose="020B0503020202020102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2 Text Book" panose="020B0503020202020102" pitchFamily="34" charset="0"/>
              </a:rPr>
              <a:t> </a:t>
            </a:r>
          </a:p>
        </p:txBody>
      </p:sp>
      <p:pic>
        <p:nvPicPr>
          <p:cNvPr id="4" name="Graphic 3" descr="Customer review">
            <a:extLst>
              <a:ext uri="{FF2B5EF4-FFF2-40B4-BE49-F238E27FC236}">
                <a16:creationId xmlns:a16="http://schemas.microsoft.com/office/drawing/2014/main" id="{38023C75-DE2A-4A19-A008-27CE2711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488" y="1828800"/>
            <a:ext cx="914400" cy="914400"/>
          </a:xfrm>
          <a:prstGeom prst="rect">
            <a:avLst/>
          </a:prstGeom>
        </p:spPr>
      </p:pic>
      <p:pic>
        <p:nvPicPr>
          <p:cNvPr id="6" name="Graphic 5" descr="City">
            <a:extLst>
              <a:ext uri="{FF2B5EF4-FFF2-40B4-BE49-F238E27FC236}">
                <a16:creationId xmlns:a16="http://schemas.microsoft.com/office/drawing/2014/main" id="{0972C4B5-BFAF-4810-B742-244DE904F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488" y="3431298"/>
            <a:ext cx="914400" cy="914400"/>
          </a:xfrm>
          <a:prstGeom prst="rect">
            <a:avLst/>
          </a:prstGeom>
        </p:spPr>
      </p:pic>
      <p:pic>
        <p:nvPicPr>
          <p:cNvPr id="9" name="Graphic 8" descr="Bus">
            <a:extLst>
              <a:ext uri="{FF2B5EF4-FFF2-40B4-BE49-F238E27FC236}">
                <a16:creationId xmlns:a16="http://schemas.microsoft.com/office/drawing/2014/main" id="{D07ACF59-63D3-437F-AC34-583068CD9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488" y="4854456"/>
            <a:ext cx="914400" cy="914400"/>
          </a:xfrm>
          <a:prstGeom prst="rect">
            <a:avLst/>
          </a:prstGeom>
        </p:spPr>
      </p:pic>
      <p:pic>
        <p:nvPicPr>
          <p:cNvPr id="11" name="Graphic 10" descr="Cement truck">
            <a:extLst>
              <a:ext uri="{FF2B5EF4-FFF2-40B4-BE49-F238E27FC236}">
                <a16:creationId xmlns:a16="http://schemas.microsoft.com/office/drawing/2014/main" id="{099944FD-1670-4DE6-9239-86092E967D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488" y="60097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23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AB002C-4374-4DC7-B3AF-3C183BA4182D}"/>
              </a:ext>
            </a:extLst>
          </p:cNvPr>
          <p:cNvSpPr/>
          <p:nvPr/>
        </p:nvSpPr>
        <p:spPr>
          <a:xfrm>
            <a:off x="0" y="363445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56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6B984E-CB6F-4D35-9A5C-5FF58F3491E8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Neutraface 2 Text Demi" panose="020B0703020202020102" pitchFamily="34" charset="0"/>
              </a:rPr>
              <a:t>ARC TOD Work Program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CB9B5-4D2A-434D-BF14-0B33310B17BE}"/>
              </a:ext>
            </a:extLst>
          </p:cNvPr>
          <p:cNvSpPr/>
          <p:nvPr/>
        </p:nvSpPr>
        <p:spPr>
          <a:xfrm>
            <a:off x="533400" y="1981200"/>
            <a:ext cx="11582400" cy="4276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4" marR="0" lvl="0" indent="-22858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Develop a TOD/Transit Access Program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  <a:p>
            <a:pPr marL="228584" marR="0" lvl="0" indent="-22858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  <a:t>Assist Local Governments in Road Safety Audits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+mn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Demi" panose="020B0703020202020102" pitchFamily="34" charset="0"/>
              <a:ea typeface="+mn-ea"/>
              <a:cs typeface="+mn-cs"/>
            </a:endParaRPr>
          </a:p>
          <a:p>
            <a:pPr marL="228584" marR="0" lvl="0" indent="-22858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 Text Book" panose="02000600030000020004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21241-AFEB-48EB-B0C1-BDAD74313776}"/>
              </a:ext>
            </a:extLst>
          </p:cNvPr>
          <p:cNvSpPr txBox="1"/>
          <p:nvPr/>
        </p:nvSpPr>
        <p:spPr>
          <a:xfrm rot="19154934">
            <a:off x="9050947" y="5029289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26705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5CD91-F5B7-D446-9C8C-8E7FD1C4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485" y="0"/>
            <a:ext cx="75855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855" y="473893"/>
            <a:ext cx="6176776" cy="14859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Upcoming Schedule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07AA5F-8072-9541-85CB-0C9A4C1EBC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0" y="-27991"/>
            <a:ext cx="4379956" cy="328496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2" descr="Linear process SmartArt graphic">
            <a:extLst>
              <a:ext uri="{FF2B5EF4-FFF2-40B4-BE49-F238E27FC236}">
                <a16:creationId xmlns:a16="http://schemas.microsoft.com/office/drawing/2014/main" id="{73AE7E3A-B7F8-49C7-90BC-255D6CA9999F}"/>
              </a:ext>
            </a:extLst>
          </p:cNvPr>
          <p:cNvGrpSpPr/>
          <p:nvPr/>
        </p:nvGrpSpPr>
        <p:grpSpPr>
          <a:xfrm>
            <a:off x="5486400" y="2286000"/>
            <a:ext cx="6176962" cy="3581400"/>
            <a:chOff x="5486400" y="2286000"/>
            <a:chExt cx="6176962" cy="3581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E06152-13D1-4CC8-B551-FFFDC95D4D0E}"/>
                </a:ext>
              </a:extLst>
            </p:cNvPr>
            <p:cNvSpPr/>
            <p:nvPr/>
          </p:nvSpPr>
          <p:spPr>
            <a:xfrm>
              <a:off x="5486400" y="2286000"/>
              <a:ext cx="6176962" cy="3581400"/>
            </a:xfrm>
            <a:prstGeom prst="rect">
              <a:avLst/>
            </a:prstGeom>
            <a:noFill/>
          </p:spPr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E9F42A-6A8F-4ADC-A113-9743599E6AFC}"/>
                </a:ext>
              </a:extLst>
            </p:cNvPr>
            <p:cNvSpPr/>
            <p:nvPr/>
          </p:nvSpPr>
          <p:spPr>
            <a:xfrm>
              <a:off x="6517904" y="3009664"/>
              <a:ext cx="822790" cy="71"/>
            </a:xfrm>
            <a:prstGeom prst="rect">
              <a:avLst/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D15EB5A0-BD7E-4C9D-BF10-2358CC1A458B}"/>
                </a:ext>
              </a:extLst>
            </p:cNvPr>
            <p:cNvSpPr/>
            <p:nvPr/>
          </p:nvSpPr>
          <p:spPr>
            <a:xfrm>
              <a:off x="7390062" y="2940586"/>
              <a:ext cx="94620" cy="177119"/>
            </a:xfrm>
            <a:prstGeom prst="chevron">
              <a:avLst>
                <a:gd name="adj" fmla="val 90000"/>
              </a:avLst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C6D53-8E75-426E-BB90-4DE3E3AE8693}"/>
                </a:ext>
              </a:extLst>
            </p:cNvPr>
            <p:cNvSpPr/>
            <p:nvPr/>
          </p:nvSpPr>
          <p:spPr>
            <a:xfrm>
              <a:off x="5892478" y="2335094"/>
              <a:ext cx="1152113" cy="1210984"/>
            </a:xfrm>
            <a:custGeom>
              <a:avLst/>
              <a:gdLst>
                <a:gd name="connsiteX0" fmla="*/ 0 w 822310"/>
                <a:gd name="connsiteY0" fmla="*/ 411155 h 822310"/>
                <a:gd name="connsiteX1" fmla="*/ 411155 w 822310"/>
                <a:gd name="connsiteY1" fmla="*/ 0 h 822310"/>
                <a:gd name="connsiteX2" fmla="*/ 822310 w 822310"/>
                <a:gd name="connsiteY2" fmla="*/ 411155 h 822310"/>
                <a:gd name="connsiteX3" fmla="*/ 411155 w 822310"/>
                <a:gd name="connsiteY3" fmla="*/ 822310 h 822310"/>
                <a:gd name="connsiteX4" fmla="*/ 0 w 822310"/>
                <a:gd name="connsiteY4" fmla="*/ 411155 h 82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310" h="822310">
                  <a:moveTo>
                    <a:pt x="0" y="411155"/>
                  </a:moveTo>
                  <a:cubicBezTo>
                    <a:pt x="0" y="184080"/>
                    <a:pt x="184080" y="0"/>
                    <a:pt x="411155" y="0"/>
                  </a:cubicBezTo>
                  <a:cubicBezTo>
                    <a:pt x="638230" y="0"/>
                    <a:pt x="822310" y="184080"/>
                    <a:pt x="822310" y="411155"/>
                  </a:cubicBezTo>
                  <a:cubicBezTo>
                    <a:pt x="822310" y="638230"/>
                    <a:pt x="638230" y="822310"/>
                    <a:pt x="411155" y="822310"/>
                  </a:cubicBezTo>
                  <a:cubicBezTo>
                    <a:pt x="184080" y="822310"/>
                    <a:pt x="0" y="638230"/>
                    <a:pt x="0" y="411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335" tIns="152335" rIns="152335" bIns="152335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bg2"/>
                  </a:solidFill>
                </a:rPr>
                <a:t>Nov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1629E1-54B9-449C-89E3-EDE1AA50615B}"/>
                </a:ext>
              </a:extLst>
            </p:cNvPr>
            <p:cNvSpPr/>
            <p:nvPr/>
          </p:nvSpPr>
          <p:spPr>
            <a:xfrm>
              <a:off x="5489416" y="3585893"/>
              <a:ext cx="1851278" cy="1965600"/>
            </a:xfrm>
            <a:custGeom>
              <a:avLst/>
              <a:gdLst>
                <a:gd name="connsiteX0" fmla="*/ 0 w 1851278"/>
                <a:gd name="connsiteY0" fmla="*/ 370256 h 1965600"/>
                <a:gd name="connsiteX1" fmla="*/ 555383 w 1851278"/>
                <a:gd name="connsiteY1" fmla="*/ 370256 h 1965600"/>
                <a:gd name="connsiteX2" fmla="*/ 555383 w 1851278"/>
                <a:gd name="connsiteY2" fmla="*/ 370256 h 1965600"/>
                <a:gd name="connsiteX3" fmla="*/ 555383 w 1851278"/>
                <a:gd name="connsiteY3" fmla="*/ 370256 h 1965600"/>
                <a:gd name="connsiteX4" fmla="*/ 925639 w 1851278"/>
                <a:gd name="connsiteY4" fmla="*/ 0 h 1965600"/>
                <a:gd name="connsiteX5" fmla="*/ 1295895 w 1851278"/>
                <a:gd name="connsiteY5" fmla="*/ 370256 h 1965600"/>
                <a:gd name="connsiteX6" fmla="*/ 1295895 w 1851278"/>
                <a:gd name="connsiteY6" fmla="*/ 370256 h 1965600"/>
                <a:gd name="connsiteX7" fmla="*/ 1295895 w 1851278"/>
                <a:gd name="connsiteY7" fmla="*/ 370256 h 1965600"/>
                <a:gd name="connsiteX8" fmla="*/ 1851278 w 1851278"/>
                <a:gd name="connsiteY8" fmla="*/ 370256 h 1965600"/>
                <a:gd name="connsiteX9" fmla="*/ 1851278 w 1851278"/>
                <a:gd name="connsiteY9" fmla="*/ 1965600 h 1965600"/>
                <a:gd name="connsiteX10" fmla="*/ 0 w 1851278"/>
                <a:gd name="connsiteY10" fmla="*/ 1965600 h 1965600"/>
                <a:gd name="connsiteX11" fmla="*/ 0 w 1851278"/>
                <a:gd name="connsiteY11" fmla="*/ 370256 h 19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278" h="1965600">
                  <a:moveTo>
                    <a:pt x="0" y="370256"/>
                  </a:moveTo>
                  <a:lnTo>
                    <a:pt x="555383" y="370256"/>
                  </a:lnTo>
                  <a:lnTo>
                    <a:pt x="555383" y="370256"/>
                  </a:lnTo>
                  <a:lnTo>
                    <a:pt x="555383" y="370256"/>
                  </a:lnTo>
                  <a:lnTo>
                    <a:pt x="925639" y="0"/>
                  </a:lnTo>
                  <a:lnTo>
                    <a:pt x="1295895" y="370256"/>
                  </a:lnTo>
                  <a:lnTo>
                    <a:pt x="1295895" y="370256"/>
                  </a:lnTo>
                  <a:lnTo>
                    <a:pt x="1295895" y="370256"/>
                  </a:lnTo>
                  <a:lnTo>
                    <a:pt x="1851278" y="370256"/>
                  </a:lnTo>
                  <a:lnTo>
                    <a:pt x="1851278" y="1965600"/>
                  </a:lnTo>
                  <a:lnTo>
                    <a:pt x="0" y="1965600"/>
                  </a:lnTo>
                  <a:lnTo>
                    <a:pt x="0" y="370256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031" tIns="535356" rIns="146031" bIns="1651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Draft Plan Review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F3E6EF-0620-4321-81B5-92BB755F9761}"/>
                </a:ext>
              </a:extLst>
            </p:cNvPr>
            <p:cNvSpPr/>
            <p:nvPr/>
          </p:nvSpPr>
          <p:spPr>
            <a:xfrm>
              <a:off x="7546392" y="3011063"/>
              <a:ext cx="1851278" cy="72"/>
            </a:xfrm>
            <a:prstGeom prst="rect">
              <a:avLst/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080133E1-CF7C-4D0A-BD3F-5C5D9332F716}"/>
                </a:ext>
              </a:extLst>
            </p:cNvPr>
            <p:cNvSpPr/>
            <p:nvPr/>
          </p:nvSpPr>
          <p:spPr>
            <a:xfrm>
              <a:off x="9447039" y="2941750"/>
              <a:ext cx="94620" cy="178327"/>
            </a:xfrm>
            <a:prstGeom prst="chevron">
              <a:avLst>
                <a:gd name="adj" fmla="val 90000"/>
              </a:avLst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BD09035-90AC-40C8-AD80-53F65386F54B}"/>
                </a:ext>
              </a:extLst>
            </p:cNvPr>
            <p:cNvSpPr/>
            <p:nvPr/>
          </p:nvSpPr>
          <p:spPr>
            <a:xfrm>
              <a:off x="7884280" y="2433686"/>
              <a:ext cx="1152113" cy="1138352"/>
            </a:xfrm>
            <a:custGeom>
              <a:avLst/>
              <a:gdLst>
                <a:gd name="connsiteX0" fmla="*/ 0 w 822310"/>
                <a:gd name="connsiteY0" fmla="*/ 411155 h 822310"/>
                <a:gd name="connsiteX1" fmla="*/ 411155 w 822310"/>
                <a:gd name="connsiteY1" fmla="*/ 0 h 822310"/>
                <a:gd name="connsiteX2" fmla="*/ 822310 w 822310"/>
                <a:gd name="connsiteY2" fmla="*/ 411155 h 822310"/>
                <a:gd name="connsiteX3" fmla="*/ 411155 w 822310"/>
                <a:gd name="connsiteY3" fmla="*/ 822310 h 822310"/>
                <a:gd name="connsiteX4" fmla="*/ 0 w 822310"/>
                <a:gd name="connsiteY4" fmla="*/ 411155 h 82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310" h="822310">
                  <a:moveTo>
                    <a:pt x="0" y="411155"/>
                  </a:moveTo>
                  <a:cubicBezTo>
                    <a:pt x="0" y="184080"/>
                    <a:pt x="184080" y="0"/>
                    <a:pt x="411155" y="0"/>
                  </a:cubicBezTo>
                  <a:cubicBezTo>
                    <a:pt x="638230" y="0"/>
                    <a:pt x="822310" y="184080"/>
                    <a:pt x="822310" y="411155"/>
                  </a:cubicBezTo>
                  <a:cubicBezTo>
                    <a:pt x="822310" y="638230"/>
                    <a:pt x="638230" y="822310"/>
                    <a:pt x="411155" y="822310"/>
                  </a:cubicBezTo>
                  <a:cubicBezTo>
                    <a:pt x="184080" y="822310"/>
                    <a:pt x="0" y="638230"/>
                    <a:pt x="0" y="411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335" tIns="152335" rIns="152335" bIns="152335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bg2"/>
                  </a:solidFill>
                </a:rPr>
                <a:t>Dec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ECC340F-5994-4F0F-8914-38050D195409}"/>
                </a:ext>
              </a:extLst>
            </p:cNvPr>
            <p:cNvSpPr/>
            <p:nvPr/>
          </p:nvSpPr>
          <p:spPr>
            <a:xfrm>
              <a:off x="7546392" y="3589254"/>
              <a:ext cx="1851278" cy="1965600"/>
            </a:xfrm>
            <a:custGeom>
              <a:avLst/>
              <a:gdLst>
                <a:gd name="connsiteX0" fmla="*/ 0 w 1851278"/>
                <a:gd name="connsiteY0" fmla="*/ 370256 h 1965600"/>
                <a:gd name="connsiteX1" fmla="*/ 555383 w 1851278"/>
                <a:gd name="connsiteY1" fmla="*/ 370256 h 1965600"/>
                <a:gd name="connsiteX2" fmla="*/ 555383 w 1851278"/>
                <a:gd name="connsiteY2" fmla="*/ 370256 h 1965600"/>
                <a:gd name="connsiteX3" fmla="*/ 555383 w 1851278"/>
                <a:gd name="connsiteY3" fmla="*/ 370256 h 1965600"/>
                <a:gd name="connsiteX4" fmla="*/ 925639 w 1851278"/>
                <a:gd name="connsiteY4" fmla="*/ 0 h 1965600"/>
                <a:gd name="connsiteX5" fmla="*/ 1295895 w 1851278"/>
                <a:gd name="connsiteY5" fmla="*/ 370256 h 1965600"/>
                <a:gd name="connsiteX6" fmla="*/ 1295895 w 1851278"/>
                <a:gd name="connsiteY6" fmla="*/ 370256 h 1965600"/>
                <a:gd name="connsiteX7" fmla="*/ 1295895 w 1851278"/>
                <a:gd name="connsiteY7" fmla="*/ 370256 h 1965600"/>
                <a:gd name="connsiteX8" fmla="*/ 1851278 w 1851278"/>
                <a:gd name="connsiteY8" fmla="*/ 370256 h 1965600"/>
                <a:gd name="connsiteX9" fmla="*/ 1851278 w 1851278"/>
                <a:gd name="connsiteY9" fmla="*/ 1965600 h 1965600"/>
                <a:gd name="connsiteX10" fmla="*/ 0 w 1851278"/>
                <a:gd name="connsiteY10" fmla="*/ 1965600 h 1965600"/>
                <a:gd name="connsiteX11" fmla="*/ 0 w 1851278"/>
                <a:gd name="connsiteY11" fmla="*/ 370256 h 19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278" h="1965600">
                  <a:moveTo>
                    <a:pt x="0" y="370256"/>
                  </a:moveTo>
                  <a:lnTo>
                    <a:pt x="555383" y="370256"/>
                  </a:lnTo>
                  <a:lnTo>
                    <a:pt x="555383" y="370256"/>
                  </a:lnTo>
                  <a:lnTo>
                    <a:pt x="555383" y="370256"/>
                  </a:lnTo>
                  <a:lnTo>
                    <a:pt x="925639" y="0"/>
                  </a:lnTo>
                  <a:lnTo>
                    <a:pt x="1295895" y="370256"/>
                  </a:lnTo>
                  <a:lnTo>
                    <a:pt x="1295895" y="370256"/>
                  </a:lnTo>
                  <a:lnTo>
                    <a:pt x="1295895" y="370256"/>
                  </a:lnTo>
                  <a:lnTo>
                    <a:pt x="1851278" y="370256"/>
                  </a:lnTo>
                  <a:lnTo>
                    <a:pt x="1851278" y="1965600"/>
                  </a:lnTo>
                  <a:lnTo>
                    <a:pt x="0" y="1965600"/>
                  </a:lnTo>
                  <a:lnTo>
                    <a:pt x="0" y="370256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031" tIns="535356" rIns="146031" bIns="1651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Regional Review Period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9F79FE-DFB1-4664-8F65-A55F9515CECA}"/>
                </a:ext>
              </a:extLst>
            </p:cNvPr>
            <p:cNvSpPr/>
            <p:nvPr/>
          </p:nvSpPr>
          <p:spPr>
            <a:xfrm>
              <a:off x="9603369" y="3011063"/>
              <a:ext cx="925639" cy="72"/>
            </a:xfrm>
            <a:prstGeom prst="rect">
              <a:avLst/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F36BE1-3C1F-47C5-B11F-BAC83BB140C1}"/>
                </a:ext>
              </a:extLst>
            </p:cNvPr>
            <p:cNvSpPr/>
            <p:nvPr/>
          </p:nvSpPr>
          <p:spPr>
            <a:xfrm>
              <a:off x="9974741" y="2466084"/>
              <a:ext cx="1152113" cy="1087160"/>
            </a:xfrm>
            <a:custGeom>
              <a:avLst/>
              <a:gdLst>
                <a:gd name="connsiteX0" fmla="*/ 0 w 822310"/>
                <a:gd name="connsiteY0" fmla="*/ 411155 h 822310"/>
                <a:gd name="connsiteX1" fmla="*/ 411155 w 822310"/>
                <a:gd name="connsiteY1" fmla="*/ 0 h 822310"/>
                <a:gd name="connsiteX2" fmla="*/ 822310 w 822310"/>
                <a:gd name="connsiteY2" fmla="*/ 411155 h 822310"/>
                <a:gd name="connsiteX3" fmla="*/ 411155 w 822310"/>
                <a:gd name="connsiteY3" fmla="*/ 822310 h 822310"/>
                <a:gd name="connsiteX4" fmla="*/ 0 w 822310"/>
                <a:gd name="connsiteY4" fmla="*/ 411155 h 82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310" h="822310">
                  <a:moveTo>
                    <a:pt x="0" y="411155"/>
                  </a:moveTo>
                  <a:cubicBezTo>
                    <a:pt x="0" y="184080"/>
                    <a:pt x="184080" y="0"/>
                    <a:pt x="411155" y="0"/>
                  </a:cubicBezTo>
                  <a:cubicBezTo>
                    <a:pt x="638230" y="0"/>
                    <a:pt x="822310" y="184080"/>
                    <a:pt x="822310" y="411155"/>
                  </a:cubicBezTo>
                  <a:cubicBezTo>
                    <a:pt x="822310" y="638230"/>
                    <a:pt x="638230" y="822310"/>
                    <a:pt x="411155" y="822310"/>
                  </a:cubicBezTo>
                  <a:cubicBezTo>
                    <a:pt x="184080" y="822310"/>
                    <a:pt x="0" y="638230"/>
                    <a:pt x="0" y="411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335" tIns="152335" rIns="152335" bIns="152335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solidFill>
                    <a:schemeClr val="bg2"/>
                  </a:solidFill>
                </a:rPr>
                <a:t>Feb</a:t>
              </a:r>
              <a:endParaRPr lang="en-US" sz="2800" kern="1200" dirty="0">
                <a:solidFill>
                  <a:schemeClr val="bg2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4E5C95D-0EBC-44EB-B7FC-DAFC3531BB7A}"/>
                </a:ext>
              </a:extLst>
            </p:cNvPr>
            <p:cNvSpPr/>
            <p:nvPr/>
          </p:nvSpPr>
          <p:spPr>
            <a:xfrm>
              <a:off x="9603369" y="3589254"/>
              <a:ext cx="1851278" cy="1965600"/>
            </a:xfrm>
            <a:custGeom>
              <a:avLst/>
              <a:gdLst>
                <a:gd name="connsiteX0" fmla="*/ 0 w 1851278"/>
                <a:gd name="connsiteY0" fmla="*/ 370256 h 1965600"/>
                <a:gd name="connsiteX1" fmla="*/ 555383 w 1851278"/>
                <a:gd name="connsiteY1" fmla="*/ 370256 h 1965600"/>
                <a:gd name="connsiteX2" fmla="*/ 555383 w 1851278"/>
                <a:gd name="connsiteY2" fmla="*/ 370256 h 1965600"/>
                <a:gd name="connsiteX3" fmla="*/ 555383 w 1851278"/>
                <a:gd name="connsiteY3" fmla="*/ 370256 h 1965600"/>
                <a:gd name="connsiteX4" fmla="*/ 925639 w 1851278"/>
                <a:gd name="connsiteY4" fmla="*/ 0 h 1965600"/>
                <a:gd name="connsiteX5" fmla="*/ 1295895 w 1851278"/>
                <a:gd name="connsiteY5" fmla="*/ 370256 h 1965600"/>
                <a:gd name="connsiteX6" fmla="*/ 1295895 w 1851278"/>
                <a:gd name="connsiteY6" fmla="*/ 370256 h 1965600"/>
                <a:gd name="connsiteX7" fmla="*/ 1295895 w 1851278"/>
                <a:gd name="connsiteY7" fmla="*/ 370256 h 1965600"/>
                <a:gd name="connsiteX8" fmla="*/ 1851278 w 1851278"/>
                <a:gd name="connsiteY8" fmla="*/ 370256 h 1965600"/>
                <a:gd name="connsiteX9" fmla="*/ 1851278 w 1851278"/>
                <a:gd name="connsiteY9" fmla="*/ 1965600 h 1965600"/>
                <a:gd name="connsiteX10" fmla="*/ 0 w 1851278"/>
                <a:gd name="connsiteY10" fmla="*/ 1965600 h 1965600"/>
                <a:gd name="connsiteX11" fmla="*/ 0 w 1851278"/>
                <a:gd name="connsiteY11" fmla="*/ 370256 h 19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278" h="1965600">
                  <a:moveTo>
                    <a:pt x="0" y="370256"/>
                  </a:moveTo>
                  <a:lnTo>
                    <a:pt x="555383" y="370256"/>
                  </a:lnTo>
                  <a:lnTo>
                    <a:pt x="555383" y="370256"/>
                  </a:lnTo>
                  <a:lnTo>
                    <a:pt x="555383" y="370256"/>
                  </a:lnTo>
                  <a:lnTo>
                    <a:pt x="925639" y="0"/>
                  </a:lnTo>
                  <a:lnTo>
                    <a:pt x="1295895" y="370256"/>
                  </a:lnTo>
                  <a:lnTo>
                    <a:pt x="1295895" y="370256"/>
                  </a:lnTo>
                  <a:lnTo>
                    <a:pt x="1295895" y="370256"/>
                  </a:lnTo>
                  <a:lnTo>
                    <a:pt x="1851278" y="370256"/>
                  </a:lnTo>
                  <a:lnTo>
                    <a:pt x="1851278" y="1965600"/>
                  </a:lnTo>
                  <a:lnTo>
                    <a:pt x="0" y="1965600"/>
                  </a:lnTo>
                  <a:lnTo>
                    <a:pt x="0" y="370256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6031" tIns="535356" rIns="146031" bIns="16510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Adoption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C5BEBDB-DF98-4368-9D3D-8562C916FD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5575" r="5133"/>
          <a:stretch/>
        </p:blipFill>
        <p:spPr>
          <a:xfrm>
            <a:off x="0" y="3601024"/>
            <a:ext cx="4379976" cy="32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47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FD6E-CC28-46BE-866C-933C4DFAB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5075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>
                <a:latin typeface="+mj-lt"/>
              </a:rPr>
              <a:t>Purpose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6EB5D-6226-431B-8DEA-D70E36928CB3}"/>
              </a:ext>
            </a:extLst>
          </p:cNvPr>
          <p:cNvSpPr txBox="1"/>
          <p:nvPr/>
        </p:nvSpPr>
        <p:spPr>
          <a:xfrm>
            <a:off x="762000" y="1905000"/>
            <a:ext cx="10515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 the growth vision of the region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Provides policy guidance for ARC programs and programing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Provides input into the Regional Forecast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Provides recommendations to local governments about future growth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44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CFB22-AC1B-4D00-BF7B-B360E53E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627715-DE4D-4880-BB66-93FFCEA36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5" y="0"/>
            <a:ext cx="508672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23E61B-3CDA-488F-85E3-645376297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327" y="274638"/>
            <a:ext cx="616267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87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83F6D-C3E5-41FF-B8E3-95C5FC4A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"/>
            <a:ext cx="10972800" cy="1143000"/>
          </a:xfrm>
        </p:spPr>
        <p:txBody>
          <a:bodyPr/>
          <a:lstStyle/>
          <a:p>
            <a:r>
              <a:rPr lang="en-US" dirty="0"/>
              <a:t>Regional Assets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D56A4-196E-4444-8A4D-9151E249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838200"/>
            <a:ext cx="11049000" cy="6019800"/>
          </a:xfrm>
        </p:spPr>
        <p:txBody>
          <a:bodyPr>
            <a:normAutofit fontScale="55000" lnSpcReduction="20000"/>
          </a:bodyPr>
          <a:lstStyle/>
          <a:p>
            <a:r>
              <a:rPr lang="en-US" sz="4200" b="1" dirty="0">
                <a:latin typeface="Neutraface 2 Text Demi" panose="020B0703020202020102" pitchFamily="34" charset="0"/>
              </a:rPr>
              <a:t>The region is a global business hub. The continued investment in infrastructure, workforce, and quality of life will continue to ensure its success. </a:t>
            </a:r>
            <a:br>
              <a:rPr lang="en-US" sz="4200" b="1" dirty="0">
                <a:latin typeface="Neutraface 2 Text Demi" panose="020B0703020202020102" pitchFamily="34" charset="0"/>
              </a:rPr>
            </a:br>
            <a:endParaRPr lang="en-US" sz="4200" b="1" dirty="0">
              <a:latin typeface="Neutraface 2 Text Demi" panose="020B0703020202020102" pitchFamily="34" charset="0"/>
            </a:endParaRPr>
          </a:p>
          <a:p>
            <a:r>
              <a:rPr lang="en-US" sz="4200" b="1" dirty="0">
                <a:latin typeface="Neutraface 2 Text Demi" panose="020B0703020202020102" pitchFamily="34" charset="0"/>
              </a:rPr>
              <a:t>To ensure the region’s economic success, everyone must be prepared to advance in a productive career.</a:t>
            </a:r>
            <a:br>
              <a:rPr lang="en-US" sz="4200" b="1" dirty="0">
                <a:latin typeface="Neutraface 2 Text Demi" panose="020B0703020202020102" pitchFamily="34" charset="0"/>
              </a:rPr>
            </a:br>
            <a:endParaRPr lang="en-US" sz="4200" dirty="0">
              <a:latin typeface="Neutraface 2 Text Demi" panose="020B0703020202020102" pitchFamily="34" charset="0"/>
            </a:endParaRPr>
          </a:p>
          <a:p>
            <a:r>
              <a:rPr lang="en-US" sz="4200" b="1" dirty="0">
                <a:latin typeface="Neutraface 2 Text Demi" panose="020B0703020202020102" pitchFamily="34" charset="0"/>
              </a:rPr>
              <a:t>The Atlanta region has successfully managed its limited water resources. Continuing the good stewardship will require conservation, new technology, and greater awareness.  </a:t>
            </a:r>
            <a:br>
              <a:rPr lang="en-US" sz="4200" b="1" dirty="0">
                <a:latin typeface="Neutraface 2 Text Demi" panose="020B0703020202020102" pitchFamily="34" charset="0"/>
              </a:rPr>
            </a:br>
            <a:endParaRPr lang="en-US" sz="4200" b="1" dirty="0">
              <a:latin typeface="Neutraface 2 Text Demi" panose="020B0703020202020102" pitchFamily="34" charset="0"/>
            </a:endParaRPr>
          </a:p>
          <a:p>
            <a:r>
              <a:rPr lang="en-US" sz="4200" b="1" dirty="0">
                <a:latin typeface="Neutraface 2 Text Demi" panose="020B0703020202020102" pitchFamily="34" charset="0"/>
              </a:rPr>
              <a:t>Market and land use factors are limiting housing opportunities and choice in the region.</a:t>
            </a:r>
            <a:br>
              <a:rPr lang="en-US" sz="4200" b="1" dirty="0">
                <a:latin typeface="Neutraface 2 Text Demi" panose="020B0703020202020102" pitchFamily="34" charset="0"/>
              </a:rPr>
            </a:br>
            <a:endParaRPr lang="en-US" sz="4200" b="1" dirty="0">
              <a:latin typeface="Neutraface 2 Text Demi" panose="020B0703020202020102" pitchFamily="34" charset="0"/>
            </a:endParaRPr>
          </a:p>
          <a:p>
            <a:r>
              <a:rPr lang="en-US" sz="4200" b="1" dirty="0">
                <a:latin typeface="Neutraface 2 Text Demi" panose="020B0703020202020102" pitchFamily="34" charset="0"/>
              </a:rPr>
              <a:t>The region has strong but limited transit options. With the creation of a regional transit authority, significant coordination and prioritization will be required to maximize transit options</a:t>
            </a:r>
            <a:r>
              <a:rPr lang="en-US" sz="4200" dirty="0">
                <a:latin typeface="Neutraface 2 Text Demi" panose="020B0703020202020102" pitchFamily="34" charset="0"/>
              </a:rPr>
              <a:t>.</a:t>
            </a:r>
            <a:br>
              <a:rPr lang="en-US" sz="4200" dirty="0">
                <a:latin typeface="Neutraface 2 Text Demi" panose="020B0703020202020102" pitchFamily="34" charset="0"/>
              </a:rPr>
            </a:br>
            <a:endParaRPr lang="en-US" sz="4200" dirty="0">
              <a:latin typeface="Neutraface 2 Text Demi" panose="020B0703020202020102" pitchFamily="34" charset="0"/>
            </a:endParaRPr>
          </a:p>
          <a:p>
            <a:r>
              <a:rPr lang="en-US" sz="4200" b="1" dirty="0">
                <a:latin typeface="Neutraface 2 Text Demi" panose="020B0703020202020102" pitchFamily="34" charset="0"/>
              </a:rPr>
              <a:t>Funding to for transportation has increased in recent years but the need for transportation investments continues.</a:t>
            </a:r>
            <a:br>
              <a:rPr lang="en-US" sz="3400" b="1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phic 4" descr="Upward trend">
            <a:extLst>
              <a:ext uri="{FF2B5EF4-FFF2-40B4-BE49-F238E27FC236}">
                <a16:creationId xmlns:a16="http://schemas.microsoft.com/office/drawing/2014/main" id="{56A21524-35D2-4463-A8F9-0F9C5141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501" y="746233"/>
            <a:ext cx="617483" cy="617483"/>
          </a:xfrm>
          <a:prstGeom prst="rect">
            <a:avLst/>
          </a:prstGeom>
        </p:spPr>
      </p:pic>
      <p:pic>
        <p:nvPicPr>
          <p:cNvPr id="7" name="Graphic 6" descr="Person eating">
            <a:extLst>
              <a:ext uri="{FF2B5EF4-FFF2-40B4-BE49-F238E27FC236}">
                <a16:creationId xmlns:a16="http://schemas.microsoft.com/office/drawing/2014/main" id="{054971F8-E5DC-42BC-8F7C-0634CD64D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604" y="1721069"/>
            <a:ext cx="520262" cy="520262"/>
          </a:xfrm>
          <a:prstGeom prst="rect">
            <a:avLst/>
          </a:prstGeom>
        </p:spPr>
      </p:pic>
      <p:pic>
        <p:nvPicPr>
          <p:cNvPr id="11" name="Graphic 10" descr="Water">
            <a:extLst>
              <a:ext uri="{FF2B5EF4-FFF2-40B4-BE49-F238E27FC236}">
                <a16:creationId xmlns:a16="http://schemas.microsoft.com/office/drawing/2014/main" id="{1B3CDAF6-8855-436C-950D-F316375D4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170" y="2487882"/>
            <a:ext cx="759815" cy="759815"/>
          </a:xfrm>
          <a:prstGeom prst="rect">
            <a:avLst/>
          </a:prstGeom>
        </p:spPr>
      </p:pic>
      <p:pic>
        <p:nvPicPr>
          <p:cNvPr id="13" name="Graphic 12" descr="House">
            <a:extLst>
              <a:ext uri="{FF2B5EF4-FFF2-40B4-BE49-F238E27FC236}">
                <a16:creationId xmlns:a16="http://schemas.microsoft.com/office/drawing/2014/main" id="{EDFB6DCC-C370-489A-9E3F-E4E501676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1223" y="3613326"/>
            <a:ext cx="638503" cy="638503"/>
          </a:xfrm>
          <a:prstGeom prst="rect">
            <a:avLst/>
          </a:prstGeom>
        </p:spPr>
      </p:pic>
      <p:pic>
        <p:nvPicPr>
          <p:cNvPr id="15" name="Graphic 14" descr="Train">
            <a:extLst>
              <a:ext uri="{FF2B5EF4-FFF2-40B4-BE49-F238E27FC236}">
                <a16:creationId xmlns:a16="http://schemas.microsoft.com/office/drawing/2014/main" id="{95C77D1F-CB99-45A8-9B39-11133AE449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3170" y="4685500"/>
            <a:ext cx="638503" cy="638503"/>
          </a:xfrm>
          <a:prstGeom prst="rect">
            <a:avLst/>
          </a:prstGeom>
        </p:spPr>
      </p:pic>
      <p:pic>
        <p:nvPicPr>
          <p:cNvPr id="17" name="Graphic 16" descr="Dump truck">
            <a:extLst>
              <a:ext uri="{FF2B5EF4-FFF2-40B4-BE49-F238E27FC236}">
                <a16:creationId xmlns:a16="http://schemas.microsoft.com/office/drawing/2014/main" id="{DBDC4F38-88DD-4AD1-9110-2F98CA642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2466" y="56819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5093-C552-4120-AAC5-6F5F009FB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Assets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FE5A9-7B55-47EE-8BAF-043488CFC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52600"/>
            <a:ext cx="10972800" cy="4525963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b="1" dirty="0">
                <a:latin typeface="Neutraface 2 Text Demi" panose="020B0703020202020102" pitchFamily="34" charset="0"/>
              </a:rPr>
              <a:t>Metro communities will have to overcome more frequent environmental shocks and stressors to their infrastructure and residents.</a:t>
            </a:r>
            <a:br>
              <a:rPr lang="en-US" b="1" dirty="0">
                <a:latin typeface="Neutraface 2 Text Demi" panose="020B0703020202020102" pitchFamily="34" charset="0"/>
              </a:rPr>
            </a:br>
            <a:endParaRPr lang="en-US" dirty="0">
              <a:latin typeface="Neutraface 2 Text Demi" panose="020B0703020202020102" pitchFamily="34" charset="0"/>
            </a:endParaRPr>
          </a:p>
          <a:p>
            <a:r>
              <a:rPr lang="en-US" b="1" dirty="0">
                <a:latin typeface="Neutraface 2 Text Demi" panose="020B0703020202020102" pitchFamily="34" charset="0"/>
              </a:rPr>
              <a:t>A person’s race too often determines economic opportunity.</a:t>
            </a:r>
            <a:br>
              <a:rPr lang="en-US" b="1" dirty="0">
                <a:latin typeface="Neutraface 2 Text Demi" panose="020B0703020202020102" pitchFamily="34" charset="0"/>
              </a:rPr>
            </a:br>
            <a:endParaRPr lang="en-US" dirty="0">
              <a:latin typeface="Neutraface 2 Text Demi" panose="020B0703020202020102" pitchFamily="34" charset="0"/>
            </a:endParaRPr>
          </a:p>
          <a:p>
            <a:r>
              <a:rPr lang="en-US" b="1" dirty="0">
                <a:latin typeface="Neutraface 2 Text Demi" panose="020B0703020202020102" pitchFamily="34" charset="0"/>
              </a:rPr>
              <a:t>Hartsfield-Jackson International Airport is the largest economic asset in the region and its continued success will require the region to coordinate land use, transportation, and economic development. </a:t>
            </a:r>
            <a:br>
              <a:rPr lang="en-US" b="1" dirty="0">
                <a:latin typeface="Neutraface 2 Text Demi" panose="020B0703020202020102" pitchFamily="34" charset="0"/>
              </a:rPr>
            </a:br>
            <a:endParaRPr lang="en-US" dirty="0">
              <a:latin typeface="Neutraface 2 Text Demi" panose="020B0703020202020102" pitchFamily="34" charset="0"/>
            </a:endParaRPr>
          </a:p>
          <a:p>
            <a:r>
              <a:rPr lang="en-US" b="1" dirty="0">
                <a:latin typeface="Neutraface 2 Text Demi" panose="020B0703020202020102" pitchFamily="34" charset="0"/>
              </a:rPr>
              <a:t>Older adults need to have opportunities for active living and ongoing participation in civic life.</a:t>
            </a:r>
            <a:br>
              <a:rPr lang="en-US" b="1" dirty="0">
                <a:latin typeface="Neutraface 2 Text Demi" panose="020B0703020202020102" pitchFamily="34" charset="0"/>
              </a:rPr>
            </a:br>
            <a:endParaRPr lang="en-US" b="1" dirty="0">
              <a:latin typeface="Neutraface 2 Text Demi" panose="020B0703020202020102" pitchFamily="34" charset="0"/>
            </a:endParaRPr>
          </a:p>
          <a:p>
            <a:r>
              <a:rPr lang="en-US" b="1" dirty="0">
                <a:latin typeface="Neutraface 2 Text Demi" panose="020B0703020202020102" pitchFamily="34" charset="0"/>
              </a:rPr>
              <a:t>Recognizing that place matters will help build a stronger regional and local identity.</a:t>
            </a:r>
            <a:endParaRPr lang="en-US" dirty="0">
              <a:latin typeface="Neutraface 2 Text Demi" panose="020B0703020202020102" pitchFamily="34" charset="0"/>
            </a:endParaRPr>
          </a:p>
          <a:p>
            <a:endParaRPr lang="en-US" dirty="0"/>
          </a:p>
        </p:txBody>
      </p:sp>
      <p:pic>
        <p:nvPicPr>
          <p:cNvPr id="5" name="Graphic 4" descr="Lightning">
            <a:extLst>
              <a:ext uri="{FF2B5EF4-FFF2-40B4-BE49-F238E27FC236}">
                <a16:creationId xmlns:a16="http://schemas.microsoft.com/office/drawing/2014/main" id="{847FDD43-5B8C-49AA-AE35-A3D1E49BA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700" y="2057400"/>
            <a:ext cx="685800" cy="685800"/>
          </a:xfrm>
          <a:prstGeom prst="rect">
            <a:avLst/>
          </a:prstGeom>
        </p:spPr>
      </p:pic>
      <p:pic>
        <p:nvPicPr>
          <p:cNvPr id="7" name="Graphic 6" descr="Money">
            <a:extLst>
              <a:ext uri="{FF2B5EF4-FFF2-40B4-BE49-F238E27FC236}">
                <a16:creationId xmlns:a16="http://schemas.microsoft.com/office/drawing/2014/main" id="{41B014A0-D9AA-4869-8011-5FF4D9595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819" y="2865438"/>
            <a:ext cx="563562" cy="563562"/>
          </a:xfrm>
          <a:prstGeom prst="rect">
            <a:avLst/>
          </a:prstGeom>
        </p:spPr>
      </p:pic>
      <p:pic>
        <p:nvPicPr>
          <p:cNvPr id="9" name="Graphic 8" descr="Airplane">
            <a:extLst>
              <a:ext uri="{FF2B5EF4-FFF2-40B4-BE49-F238E27FC236}">
                <a16:creationId xmlns:a16="http://schemas.microsoft.com/office/drawing/2014/main" id="{F58AA639-4067-47BB-B512-05F6EF79A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4800" y="3710781"/>
            <a:ext cx="609600" cy="609600"/>
          </a:xfrm>
          <a:prstGeom prst="rect">
            <a:avLst/>
          </a:prstGeom>
        </p:spPr>
      </p:pic>
      <p:pic>
        <p:nvPicPr>
          <p:cNvPr id="11" name="Graphic 10" descr="Man with cane">
            <a:extLst>
              <a:ext uri="{FF2B5EF4-FFF2-40B4-BE49-F238E27FC236}">
                <a16:creationId xmlns:a16="http://schemas.microsoft.com/office/drawing/2014/main" id="{76B383A0-339E-4FB6-84F8-506625B9F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7819" y="4602162"/>
            <a:ext cx="609600" cy="609600"/>
          </a:xfrm>
          <a:prstGeom prst="rect">
            <a:avLst/>
          </a:prstGeom>
        </p:spPr>
      </p:pic>
      <p:pic>
        <p:nvPicPr>
          <p:cNvPr id="13" name="Graphic 12" descr="City">
            <a:extLst>
              <a:ext uri="{FF2B5EF4-FFF2-40B4-BE49-F238E27FC236}">
                <a16:creationId xmlns:a16="http://schemas.microsoft.com/office/drawing/2014/main" id="{4168E87E-2191-49CB-8906-B3396A9103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8481" y="5493543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0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3502-F4D6-4930-BE26-D68FB2DC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BBD1DD-6A0E-424D-B0CD-A50EE6F94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9455727" cy="6118412"/>
          </a:xfrm>
        </p:spPr>
      </p:pic>
    </p:spTree>
    <p:extLst>
      <p:ext uri="{BB962C8B-B14F-4D97-AF65-F5344CB8AC3E}">
        <p14:creationId xmlns:p14="http://schemas.microsoft.com/office/powerpoint/2010/main" val="561385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64A74-54CA-481F-9ACB-D86658D7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UGPM Area Comparisons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F4E273A-7333-48F7-89AB-4CF4D21BAC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594787"/>
              </p:ext>
            </p:extLst>
          </p:nvPr>
        </p:nvGraphicFramePr>
        <p:xfrm>
          <a:off x="914400" y="1253330"/>
          <a:ext cx="10515600" cy="5452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B3DDF8FA-D865-449F-ADFC-23D61B9DEEC5}"/>
              </a:ext>
            </a:extLst>
          </p:cNvPr>
          <p:cNvSpPr/>
          <p:nvPr/>
        </p:nvSpPr>
        <p:spPr>
          <a:xfrm>
            <a:off x="8993156" y="1828799"/>
            <a:ext cx="381000" cy="381000"/>
          </a:xfrm>
          <a:prstGeom prst="leftBrace">
            <a:avLst>
              <a:gd name="adj1" fmla="val 8333"/>
              <a:gd name="adj2" fmla="val 426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9BC7F66-776C-44C1-A1BD-1F369967C717}"/>
              </a:ext>
            </a:extLst>
          </p:cNvPr>
          <p:cNvSpPr/>
          <p:nvPr/>
        </p:nvSpPr>
        <p:spPr>
          <a:xfrm>
            <a:off x="5645798" y="4027091"/>
            <a:ext cx="412102" cy="1981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8C76F9C1-3F18-4CFE-8A47-DDAECF897E1C}"/>
              </a:ext>
            </a:extLst>
          </p:cNvPr>
          <p:cNvSpPr/>
          <p:nvPr/>
        </p:nvSpPr>
        <p:spPr>
          <a:xfrm>
            <a:off x="8876523" y="2219911"/>
            <a:ext cx="609600" cy="242829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5C63A-285B-42C9-9741-765C0350098A}"/>
              </a:ext>
            </a:extLst>
          </p:cNvPr>
          <p:cNvSpPr txBox="1"/>
          <p:nvPr/>
        </p:nvSpPr>
        <p:spPr>
          <a:xfrm>
            <a:off x="6078894" y="277348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49%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7EA68-7BA8-4EAD-B8BE-6CB57E85854C}"/>
              </a:ext>
            </a:extLst>
          </p:cNvPr>
          <p:cNvSpPr txBox="1"/>
          <p:nvPr/>
        </p:nvSpPr>
        <p:spPr>
          <a:xfrm>
            <a:off x="8495523" y="184046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821C2-64F5-447F-B881-13C0CF8CFE1E}"/>
              </a:ext>
            </a:extLst>
          </p:cNvPr>
          <p:cNvSpPr txBox="1"/>
          <p:nvPr/>
        </p:nvSpPr>
        <p:spPr>
          <a:xfrm>
            <a:off x="6096000" y="48330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A0A0A"/>
                </a:solidFill>
              </a:rPr>
              <a:t>44%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B9B06-AC8D-471D-B26C-C653D645AA6E}"/>
              </a:ext>
            </a:extLst>
          </p:cNvPr>
          <p:cNvSpPr txBox="1"/>
          <p:nvPr/>
        </p:nvSpPr>
        <p:spPr>
          <a:xfrm>
            <a:off x="8352454" y="338459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A0A0A"/>
                </a:solidFill>
              </a:rPr>
              <a:t>54%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9BEDFD-37F9-4423-8F70-BF5160BFAF00}"/>
              </a:ext>
            </a:extLst>
          </p:cNvPr>
          <p:cNvSpPr txBox="1"/>
          <p:nvPr/>
        </p:nvSpPr>
        <p:spPr>
          <a:xfrm>
            <a:off x="7050832" y="270785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A0A0A"/>
                </a:solidFill>
              </a:rPr>
              <a:t>51%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A6D89C-07F0-451C-B82C-BC55CCDDA1D5}"/>
              </a:ext>
            </a:extLst>
          </p:cNvPr>
          <p:cNvSpPr txBox="1"/>
          <p:nvPr/>
        </p:nvSpPr>
        <p:spPr>
          <a:xfrm>
            <a:off x="7055497" y="4876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9525">
                  <a:noFill/>
                </a:ln>
                <a:solidFill>
                  <a:srgbClr val="0A0A0A"/>
                </a:solidFill>
              </a:rPr>
              <a:t>43</a:t>
            </a:r>
            <a:r>
              <a:rPr lang="en-US" dirty="0">
                <a:solidFill>
                  <a:srgbClr val="0A0A0A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9491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5B4F39-B076-44F6-A37D-5ECB29747CB9}"/>
              </a:ext>
            </a:extLst>
          </p:cNvPr>
          <p:cNvSpPr txBox="1">
            <a:spLocks/>
          </p:cNvSpPr>
          <p:nvPr/>
        </p:nvSpPr>
        <p:spPr>
          <a:xfrm>
            <a:off x="870204" y="606564"/>
            <a:ext cx="104515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Population by UGPM Area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B38A69D3-8C54-4F51-9F90-D9B66662556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2124486"/>
          <a:ext cx="11963400" cy="465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11660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2.24"/>
  <p:tag name="PPTVERSION" val="15"/>
  <p:tag name="TPOS" val="2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59595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68EF7AE79ACD42B42C1878C8BA3870" ma:contentTypeVersion="9" ma:contentTypeDescription="Create a new document." ma:contentTypeScope="" ma:versionID="da4cb2fe65c5aac7d935404e569509aa">
  <xsd:schema xmlns:xsd="http://www.w3.org/2001/XMLSchema" xmlns:xs="http://www.w3.org/2001/XMLSchema" xmlns:p="http://schemas.microsoft.com/office/2006/metadata/properties" xmlns:ns3="e7891b10-0020-4576-ae53-6ff935fec285" xmlns:ns4="205a15d5-560c-4f63-b2d6-c30ed6d6466a" targetNamespace="http://schemas.microsoft.com/office/2006/metadata/properties" ma:root="true" ma:fieldsID="819966be65dbdfe124d33f26a845de3c" ns3:_="" ns4:_="">
    <xsd:import namespace="e7891b10-0020-4576-ae53-6ff935fec285"/>
    <xsd:import namespace="205a15d5-560c-4f63-b2d6-c30ed6d6466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91b10-0020-4576-ae53-6ff935fec2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a15d5-560c-4f63-b2d6-c30ed6d64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AC4E1CD-12C3-4F2E-B540-1BF16AE1F5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585E99-A450-4202-92F8-7EEC607302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891b10-0020-4576-ae53-6ff935fec285"/>
    <ds:schemaRef ds:uri="205a15d5-560c-4f63-b2d6-c30ed6d646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2B422B-A14F-4C46-92A3-5C4280D2B0CD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e7891b10-0020-4576-ae53-6ff935fec285"/>
    <ds:schemaRef ds:uri="205a15d5-560c-4f63-b2d6-c30ed6d6466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585</Words>
  <Application>Microsoft Office PowerPoint</Application>
  <PresentationFormat>Widescreen</PresentationFormat>
  <Paragraphs>172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.AppleSystemUIFont</vt:lpstr>
      <vt:lpstr>Arial</vt:lpstr>
      <vt:lpstr>ArialUnicodeMS</vt:lpstr>
      <vt:lpstr>Calibri</vt:lpstr>
      <vt:lpstr>Calibri Light</vt:lpstr>
      <vt:lpstr>Franklin Gothic Medium</vt:lpstr>
      <vt:lpstr>Neutra Text Bold</vt:lpstr>
      <vt:lpstr>Neutra Text Book</vt:lpstr>
      <vt:lpstr>Neutraface 2 Text Book</vt:lpstr>
      <vt:lpstr>Neutraface 2 Text Demi</vt:lpstr>
      <vt:lpstr>Tahoma</vt:lpstr>
      <vt:lpstr>Trebuchet MS</vt:lpstr>
      <vt:lpstr>Wingdings</vt:lpstr>
      <vt:lpstr>ZapfDingbatsITC</vt:lpstr>
      <vt:lpstr>Office Theme</vt:lpstr>
      <vt:lpstr>1_Office Theme</vt:lpstr>
      <vt:lpstr>3_Office Theme</vt:lpstr>
      <vt:lpstr>2_Office Theme</vt:lpstr>
      <vt:lpstr>PowerPoint Presentation</vt:lpstr>
      <vt:lpstr>Schedule</vt:lpstr>
      <vt:lpstr>Purpose </vt:lpstr>
      <vt:lpstr>PowerPoint Presentation</vt:lpstr>
      <vt:lpstr>Regional Assets and Challenges</vt:lpstr>
      <vt:lpstr>Regional Assets and Challenges</vt:lpstr>
      <vt:lpstr>PowerPoint Presentation</vt:lpstr>
      <vt:lpstr>UGPM Area Comparisons </vt:lpstr>
      <vt:lpstr>PowerPoint Presentation</vt:lpstr>
      <vt:lpstr>PowerPoint Presentation</vt:lpstr>
      <vt:lpstr>Activity Center Residential Change</vt:lpstr>
      <vt:lpstr>Proposed 2020-2025 Work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Upcoming 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Jared Lombard</dc:creator>
  <cp:lastModifiedBy>Jared Lombard</cp:lastModifiedBy>
  <cp:revision>2</cp:revision>
  <dcterms:created xsi:type="dcterms:W3CDTF">2019-09-11T17:42:04Z</dcterms:created>
  <dcterms:modified xsi:type="dcterms:W3CDTF">2019-10-28T18:38:18Z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0x0101003B68EF7AE79ACD42B42C1878C8BA3870</vt:lpwstr>
  </property>
</Properties>
</file>