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1" r:id="rId5"/>
    <p:sldId id="262" r:id="rId6"/>
    <p:sldId id="259" r:id="rId7"/>
    <p:sldId id="260" r:id="rId8"/>
    <p:sldId id="258" r:id="rId9"/>
    <p:sldId id="263" r:id="rId10"/>
    <p:sldId id="273" r:id="rId11"/>
    <p:sldId id="264" r:id="rId12"/>
    <p:sldId id="267" r:id="rId13"/>
    <p:sldId id="265" r:id="rId14"/>
    <p:sldId id="266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2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ABA788-018F-44B3-983A-A71069F75D5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A4BC19-F915-4575-A9AF-65A1B1B095A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localgovtemplates2.esri.com/campusplacefinder/default.htm" TargetMode="External"/><Relationship Id="rId3" Type="http://schemas.openxmlformats.org/officeDocument/2006/relationships/hyperlink" Target="http://localgovtemplates2.esri.com/InfrastructureDashboard/index.html" TargetMode="External"/><Relationship Id="rId7" Type="http://schemas.openxmlformats.org/officeDocument/2006/relationships/hyperlink" Target="http://localgovtemplates2.esri.com/LUPublicComment/default.htm" TargetMode="External"/><Relationship Id="rId2" Type="http://schemas.openxmlformats.org/officeDocument/2006/relationships/hyperlink" Target="http://www.arcgis.com/home/webmap/viewer.html?webmap=015455255b3b43a082e2b9891baacc3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calgovtemplates2.esri.com/PublicSafetyCOP/index.html" TargetMode="External"/><Relationship Id="rId5" Type="http://schemas.openxmlformats.org/officeDocument/2006/relationships/hyperlink" Target="http://localgovtemplates2.esri.com/electionpollingplace/" TargetMode="External"/><Relationship Id="rId4" Type="http://schemas.openxmlformats.org/officeDocument/2006/relationships/hyperlink" Target="http://localgovtemplates.esri.com/TaxParcelViewer/index.html" TargetMode="External"/><Relationship Id="rId9" Type="http://schemas.openxmlformats.org/officeDocument/2006/relationships/hyperlink" Target="http://www.arcgis.com/home/webmap/viewer.html?webmap=e915a8f9926543618f91a9e8dfefa3d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1" t="12018" r="2091" b="7709"/>
          <a:stretch/>
        </p:blipFill>
        <p:spPr bwMode="auto">
          <a:xfrm>
            <a:off x="2732314" y="1466835"/>
            <a:ext cx="6400800" cy="536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Government Information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2" t="20292" r="11886" b="11590"/>
          <a:stretch/>
        </p:blipFill>
        <p:spPr bwMode="auto">
          <a:xfrm>
            <a:off x="1143000" y="1828800"/>
            <a:ext cx="3429000" cy="4297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6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Parcel Fabric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 Fabric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Maintains dimensions of each parcel separately</a:t>
            </a:r>
          </a:p>
          <a:p>
            <a:r>
              <a:rPr lang="en-US" dirty="0" smtClean="0"/>
              <a:t>Strict topology rules</a:t>
            </a:r>
          </a:p>
          <a:p>
            <a:r>
              <a:rPr lang="en-US" dirty="0" smtClean="0"/>
              <a:t>Uses least squares adjustment and control points for spatial accuracy</a:t>
            </a:r>
          </a:p>
          <a:p>
            <a:r>
              <a:rPr lang="en-US" dirty="0" smtClean="0"/>
              <a:t>Lines are used to create polygons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Coincidental boundaries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95400" y="1443335"/>
            <a:ext cx="7314456" cy="3895130"/>
            <a:chOff x="1295400" y="2057400"/>
            <a:chExt cx="7314456" cy="3895130"/>
          </a:xfrm>
        </p:grpSpPr>
        <p:sp>
          <p:nvSpPr>
            <p:cNvPr id="4" name="Rectangle 3"/>
            <p:cNvSpPr/>
            <p:nvPr/>
          </p:nvSpPr>
          <p:spPr>
            <a:xfrm>
              <a:off x="1295400" y="2057400"/>
              <a:ext cx="1752600" cy="2667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5400000">
              <a:off x="2081540" y="3129290"/>
              <a:ext cx="1409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87 </a:t>
              </a:r>
              <a:r>
                <a:rPr lang="en-US" sz="2800" b="1" dirty="0" err="1" smtClean="0"/>
                <a:t>ft</a:t>
              </a:r>
              <a:endParaRPr lang="en-US" sz="28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00600" y="2057400"/>
              <a:ext cx="3809256" cy="2895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4357360" y="3001383"/>
              <a:ext cx="1409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8</a:t>
              </a:r>
              <a:r>
                <a:rPr lang="en-US" sz="2800" b="1" dirty="0" smtClean="0"/>
                <a:t>2 </a:t>
              </a:r>
              <a:r>
                <a:rPr lang="en-US" sz="2800" b="1" dirty="0" err="1" smtClean="0"/>
                <a:t>ft</a:t>
              </a:r>
              <a:endParaRPr lang="en-US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200" y="50292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Same line from different surveys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H="1" flipV="1">
              <a:off x="3124200" y="3810000"/>
              <a:ext cx="762000" cy="1219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V="1">
              <a:off x="3886200" y="3810000"/>
              <a:ext cx="762000" cy="1219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1676400" y="3036957"/>
              <a:ext cx="848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45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3102114"/>
              <a:ext cx="848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46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95400" y="5715000"/>
            <a:ext cx="731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Adjustments are based on accuracy of data</a:t>
            </a:r>
          </a:p>
        </p:txBody>
      </p:sp>
    </p:spTree>
    <p:extLst>
      <p:ext uri="{BB962C8B-B14F-4D97-AF65-F5344CB8AC3E}">
        <p14:creationId xmlns:p14="http://schemas.microsoft.com/office/powerpoint/2010/main" val="3331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the Parcel Fabric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accuracy is critical</a:t>
            </a:r>
          </a:p>
          <a:p>
            <a:pPr lvl="1"/>
            <a:r>
              <a:rPr lang="en-US" dirty="0" smtClean="0"/>
              <a:t>Parcels in the same layer have different levels of accuracy</a:t>
            </a:r>
          </a:p>
          <a:p>
            <a:pPr lvl="1"/>
            <a:r>
              <a:rPr lang="en-US" dirty="0" smtClean="0"/>
              <a:t>Accuracy needs to get better with new accurate data</a:t>
            </a:r>
          </a:p>
          <a:p>
            <a:r>
              <a:rPr lang="en-US" dirty="0" smtClean="0"/>
              <a:t>Layer has good topology before import</a:t>
            </a:r>
          </a:p>
          <a:p>
            <a:r>
              <a:rPr lang="en-US" dirty="0" smtClean="0"/>
              <a:t>Each parcel needs to preserve its original geometry and history</a:t>
            </a:r>
          </a:p>
          <a:p>
            <a:r>
              <a:rPr lang="en-US" dirty="0" smtClean="0"/>
              <a:t>You aren’t in a hurry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u="sng" dirty="0" smtClean="0"/>
              <a:t>not</a:t>
            </a:r>
            <a:r>
              <a:rPr lang="en-US" dirty="0" smtClean="0"/>
              <a:t> to use the Fabric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adjustments are required</a:t>
            </a:r>
          </a:p>
          <a:p>
            <a:r>
              <a:rPr lang="en-US" dirty="0" smtClean="0"/>
              <a:t>Original data isn’t clean</a:t>
            </a:r>
          </a:p>
          <a:p>
            <a:r>
              <a:rPr lang="en-US" dirty="0" smtClean="0"/>
              <a:t>You need easy access to parcel layer</a:t>
            </a:r>
          </a:p>
          <a:p>
            <a:r>
              <a:rPr lang="en-US" dirty="0" smtClean="0"/>
              <a:t>No ground control points</a:t>
            </a:r>
          </a:p>
          <a:p>
            <a:r>
              <a:rPr lang="en-US" dirty="0" smtClean="0"/>
              <a:t>What’s a COGO?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3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" y="22034"/>
            <a:ext cx="9135737" cy="68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165771" cy="687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774371" y="20574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" y="21116"/>
            <a:ext cx="9115845" cy="683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5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data sharing between local governments and regional, state, and federal agencies</a:t>
            </a:r>
          </a:p>
          <a:p>
            <a:r>
              <a:rPr lang="en-US" dirty="0" smtClean="0"/>
              <a:t>Modern data structure following national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DeKalb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Migrated legacy data out of old data model</a:t>
            </a:r>
          </a:p>
          <a:p>
            <a:r>
              <a:rPr lang="en-US" dirty="0" smtClean="0"/>
              <a:t>Internal web maps using new data model</a:t>
            </a:r>
          </a:p>
          <a:p>
            <a:r>
              <a:rPr lang="en-US" dirty="0" smtClean="0"/>
              <a:t>Received initial delivery of data from parcel conversion</a:t>
            </a:r>
          </a:p>
          <a:p>
            <a:r>
              <a:rPr lang="en-US" dirty="0" smtClean="0"/>
              <a:t>Testing fabric with work flows</a:t>
            </a:r>
          </a:p>
          <a:p>
            <a:r>
              <a:rPr lang="en-US" dirty="0" smtClean="0"/>
              <a:t>Waiting on </a:t>
            </a:r>
            <a:r>
              <a:rPr lang="en-US" dirty="0" err="1" smtClean="0"/>
              <a:t>ArcMap</a:t>
            </a:r>
            <a:r>
              <a:rPr lang="en-US" dirty="0" smtClean="0"/>
              <a:t> 10.1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</a:t>
            </a:r>
            <a:r>
              <a:rPr lang="en-US" baseline="0" dirty="0" smtClean="0"/>
              <a:t>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1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9140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Plug-in Maps and Apps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 store for ArcGIS</a:t>
            </a:r>
          </a:p>
          <a:p>
            <a:r>
              <a:rPr lang="en-US" dirty="0" smtClean="0"/>
              <a:t>Support from ESRI</a:t>
            </a:r>
          </a:p>
          <a:p>
            <a:pPr lvl="1"/>
            <a:r>
              <a:rPr lang="en-US" dirty="0" smtClean="0"/>
              <a:t>Apps and model move to latest release</a:t>
            </a:r>
          </a:p>
          <a:p>
            <a:r>
              <a:rPr lang="en-US" dirty="0" smtClean="0"/>
              <a:t>Many organizations with same structure</a:t>
            </a:r>
          </a:p>
          <a:p>
            <a:pPr lvl="1"/>
            <a:r>
              <a:rPr lang="en-US" dirty="0" smtClean="0"/>
              <a:t>Shared enhancements</a:t>
            </a:r>
          </a:p>
          <a:p>
            <a:pPr lvl="1"/>
            <a:r>
              <a:rPr lang="en-US" dirty="0" smtClean="0"/>
              <a:t>Shared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customizations</a:t>
            </a:r>
          </a:p>
          <a:p>
            <a:r>
              <a:rPr lang="en-US" dirty="0" smtClean="0"/>
              <a:t>Adds complexity</a:t>
            </a:r>
          </a:p>
          <a:p>
            <a:r>
              <a:rPr lang="en-US" dirty="0" smtClean="0"/>
              <a:t>Requires ArcGIS Server</a:t>
            </a:r>
          </a:p>
          <a:p>
            <a:r>
              <a:rPr lang="en-US" dirty="0" smtClean="0"/>
              <a:t>Tables and fields </a:t>
            </a:r>
            <a:r>
              <a:rPr lang="en-US" dirty="0" err="1" smtClean="0"/>
              <a:t>irellevant</a:t>
            </a:r>
            <a:r>
              <a:rPr lang="en-US" dirty="0" smtClean="0"/>
              <a:t> for Atlanta area</a:t>
            </a:r>
          </a:p>
          <a:p>
            <a:r>
              <a:rPr lang="en-US" dirty="0" smtClean="0"/>
              <a:t>You must do it the ESRI way</a:t>
            </a:r>
          </a:p>
        </p:txBody>
      </p:sp>
    </p:spTree>
    <p:extLst>
      <p:ext uri="{BB962C8B-B14F-4D97-AF65-F5344CB8AC3E}">
        <p14:creationId xmlns:p14="http://schemas.microsoft.com/office/powerpoint/2010/main" val="37550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version requires ArcGIS 10</a:t>
            </a:r>
          </a:p>
          <a:p>
            <a:r>
              <a:rPr lang="en-US" dirty="0" smtClean="0"/>
              <a:t>Download layer package and load into </a:t>
            </a:r>
            <a:r>
              <a:rPr lang="en-US" dirty="0" err="1" smtClean="0"/>
              <a:t>geodatabase</a:t>
            </a:r>
            <a:endParaRPr lang="en-US" dirty="0" smtClean="0"/>
          </a:p>
          <a:p>
            <a:r>
              <a:rPr lang="en-US" dirty="0" smtClean="0"/>
              <a:t>Create temporary staging tables</a:t>
            </a:r>
          </a:p>
          <a:p>
            <a:r>
              <a:rPr lang="en-US" dirty="0" smtClean="0"/>
              <a:t>Load data into staging tables and format for loading</a:t>
            </a:r>
          </a:p>
          <a:p>
            <a:r>
              <a:rPr lang="en-US" dirty="0" smtClean="0"/>
              <a:t>Load data from staging tables into local government </a:t>
            </a:r>
            <a:r>
              <a:rPr lang="en-US" dirty="0" err="1" smtClean="0"/>
              <a:t>geodatabase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7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Apps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600" kern="1200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+mn-lt"/>
                <a:ea typeface="+mn-ea"/>
                <a:cs typeface="+mn-cs"/>
                <a:hlinkClick r:id="rId2"/>
              </a:rPr>
              <a:t>Local Government </a:t>
            </a:r>
            <a:r>
              <a:rPr kumimoji="0" lang="en-US" sz="2600" kern="1200" dirty="0" err="1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+mn-lt"/>
                <a:ea typeface="+mn-ea"/>
                <a:cs typeface="+mn-cs"/>
                <a:hlinkClick r:id="rId2"/>
              </a:rPr>
              <a:t>basemaps</a:t>
            </a:r>
            <a:endParaRPr kumimoji="0" lang="en-US" sz="2600" kern="1200" dirty="0" smtClean="0">
              <a:solidFill>
                <a:schemeClr val="tx2">
                  <a:shade val="30000"/>
                  <a:satMod val="1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0" lang="en-US" sz="2600" kern="1200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Infrastructure </a:t>
            </a:r>
            <a:endParaRPr kumimoji="0" lang="en-US" sz="2600" kern="1200" dirty="0" smtClean="0">
              <a:solidFill>
                <a:schemeClr val="tx2">
                  <a:shade val="30000"/>
                  <a:satMod val="1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0" lang="en-US" sz="2600" kern="1200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+mn-lt"/>
                <a:ea typeface="+mn-ea"/>
                <a:cs typeface="+mn-cs"/>
                <a:hlinkClick r:id="rId4"/>
              </a:rPr>
              <a:t>Land Records</a:t>
            </a:r>
          </a:p>
          <a:p>
            <a:r>
              <a:rPr kumimoji="0" lang="en-US" sz="2600" kern="1200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Elections </a:t>
            </a:r>
            <a:endParaRPr kumimoji="0" lang="en-US" sz="2600" kern="1200" dirty="0" smtClean="0">
              <a:solidFill>
                <a:schemeClr val="tx2">
                  <a:shade val="30000"/>
                  <a:satMod val="1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0" lang="en-US" sz="2600" kern="1200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Public Safety</a:t>
            </a:r>
            <a:endParaRPr kumimoji="0" lang="en-US" sz="2600" kern="1200" dirty="0" smtClean="0">
              <a:solidFill>
                <a:schemeClr val="tx2">
                  <a:shade val="30000"/>
                  <a:satMod val="1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0" lang="en-US" sz="2600" kern="1200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+mn-lt"/>
                <a:ea typeface="+mn-ea"/>
                <a:cs typeface="+mn-cs"/>
                <a:hlinkClick r:id="rId7"/>
              </a:rPr>
              <a:t>Planning and Development</a:t>
            </a:r>
            <a:endParaRPr kumimoji="0" lang="en-US" sz="2600" kern="1200" dirty="0" smtClean="0">
              <a:solidFill>
                <a:schemeClr val="tx2">
                  <a:shade val="30000"/>
                  <a:satMod val="1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0" lang="en-US" sz="2600" kern="1200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+mn-lt"/>
                <a:ea typeface="+mn-ea"/>
                <a:cs typeface="+mn-cs"/>
                <a:hlinkClick r:id="rId8"/>
              </a:rPr>
              <a:t>Facilities and Campus </a:t>
            </a:r>
            <a:endParaRPr kumimoji="0" lang="en-US" sz="2600" kern="1200" dirty="0" smtClean="0">
              <a:solidFill>
                <a:schemeClr val="tx2">
                  <a:shade val="30000"/>
                  <a:satMod val="1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0" lang="en-US" sz="2600" kern="1200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+mn-lt"/>
                <a:ea typeface="+mn-ea"/>
                <a:cs typeface="+mn-cs"/>
                <a:hlinkClick r:id="rId9"/>
              </a:rPr>
              <a:t>Public Works</a:t>
            </a:r>
            <a:endParaRPr kumimoji="0" lang="en-US" sz="2600" kern="1200" dirty="0" smtClean="0">
              <a:solidFill>
                <a:schemeClr val="tx2">
                  <a:shade val="30000"/>
                  <a:satMod val="1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806</TotalTime>
  <Words>302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Local Government Information Model</vt:lpstr>
      <vt:lpstr>Why?</vt:lpstr>
      <vt:lpstr>Election App</vt:lpstr>
      <vt:lpstr>Property Value</vt:lpstr>
      <vt:lpstr>Service Request</vt:lpstr>
      <vt:lpstr>Advantages</vt:lpstr>
      <vt:lpstr>Disadvantages</vt:lpstr>
      <vt:lpstr>Transition</vt:lpstr>
      <vt:lpstr>Example Apps</vt:lpstr>
      <vt:lpstr>The Parcel Fabric</vt:lpstr>
      <vt:lpstr>Parcel Fabric</vt:lpstr>
      <vt:lpstr>Coincidental boundaries</vt:lpstr>
      <vt:lpstr>When to use the Parcel Fabric</vt:lpstr>
      <vt:lpstr>When not to use the Fabric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DeKalb Today?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Data Model</dc:title>
  <dc:creator>Lucky, Thomas</dc:creator>
  <cp:lastModifiedBy>Lucky, Thomas</cp:lastModifiedBy>
  <cp:revision>34</cp:revision>
  <dcterms:created xsi:type="dcterms:W3CDTF">2012-06-01T12:28:32Z</dcterms:created>
  <dcterms:modified xsi:type="dcterms:W3CDTF">2012-06-06T12:54:53Z</dcterms:modified>
</cp:coreProperties>
</file>