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258" r:id="rId5"/>
    <p:sldId id="261" r:id="rId6"/>
    <p:sldId id="277" r:id="rId7"/>
    <p:sldId id="294" r:id="rId8"/>
    <p:sldId id="295" r:id="rId9"/>
    <p:sldId id="296" r:id="rId10"/>
    <p:sldId id="297" r:id="rId11"/>
    <p:sldId id="298" r:id="rId12"/>
    <p:sldId id="262" r:id="rId13"/>
    <p:sldId id="274" r:id="rId14"/>
    <p:sldId id="275" r:id="rId15"/>
    <p:sldId id="276" r:id="rId16"/>
    <p:sldId id="263" r:id="rId17"/>
    <p:sldId id="299" r:id="rId18"/>
    <p:sldId id="266" r:id="rId19"/>
    <p:sldId id="279" r:id="rId20"/>
    <p:sldId id="278" r:id="rId21"/>
    <p:sldId id="270" r:id="rId22"/>
    <p:sldId id="271" r:id="rId23"/>
    <p:sldId id="300"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yla Bellows" initials="LB" lastIdx="7" clrIdx="0">
    <p:extLst>
      <p:ext uri="{19B8F6BF-5375-455C-9EA6-DF929625EA0E}">
        <p15:presenceInfo xmlns:p15="http://schemas.microsoft.com/office/powerpoint/2012/main" userId="S-1-5-21-1645522239-1708537768-842925246-333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3497" autoAdjust="0"/>
  </p:normalViewPr>
  <p:slideViewPr>
    <p:cSldViewPr snapToGrid="0">
      <p:cViewPr varScale="1">
        <p:scale>
          <a:sx n="106" d="100"/>
          <a:sy n="106" d="100"/>
        </p:scale>
        <p:origin x="1668" y="6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yo\Desktop\Copy%20of%20Summary%20Forecasts%20for%20Oct.%202019%20Regional%20Snapshot%20(0000000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atlantaregion\shares\research\Forecasting\Forecasts\S16\MC\Summary_forecasts_ayo.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yo\Desktop\Copy%20of%20Summary%20Forecasts%20for%20Oct.%202019%20Regional%20Snapshot%20(0000000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atlantaregion\shares\research\Forecasting\Forecasts\S16\MC\Summary_forecasts_ayo.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yo\AppData\Local\Microsoft\Windows\INetCache\Content.Outlook\FA0WQBQ3\summary_forecast_charts_ay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000" b="0" i="0" u="none" strike="noStrike" kern="1200" spc="0" baseline="0">
                <a:solidFill>
                  <a:prstClr val="black">
                    <a:lumMod val="65000"/>
                    <a:lumOff val="35000"/>
                  </a:prstClr>
                </a:solidFill>
                <a:latin typeface="+mn-lt"/>
                <a:ea typeface="+mn-ea"/>
                <a:cs typeface="+mn-cs"/>
              </a:defRPr>
            </a:pPr>
            <a:r>
              <a:rPr lang="en-US" sz="1100" b="1" i="0" u="none" strike="noStrike" kern="1200" baseline="0" dirty="0">
                <a:solidFill>
                  <a:prstClr val="black"/>
                </a:solidFill>
                <a:latin typeface="+mn-lt"/>
                <a:ea typeface="+mn-ea"/>
                <a:cs typeface="+mn-cs"/>
              </a:rPr>
              <a:t>Population &amp; Employment Comparative Forecast</a:t>
            </a:r>
          </a:p>
        </c:rich>
      </c:tx>
      <c:layout>
        <c:manualLayout>
          <c:xMode val="edge"/>
          <c:yMode val="edge"/>
          <c:x val="0.32547634048266322"/>
          <c:y val="2.5322109192125023E-2"/>
        </c:manualLayout>
      </c:layout>
      <c:overlay val="0"/>
      <c:spPr>
        <a:noFill/>
        <a:ln>
          <a:noFill/>
        </a:ln>
        <a:effectLst/>
      </c:spPr>
      <c:txPr>
        <a:bodyPr rot="0" spcFirstLastPara="1" vertOverflow="ellipsis" vert="horz" wrap="square" anchor="ctr" anchorCtr="1"/>
        <a:lstStyle/>
        <a:p>
          <a:pPr algn="ctr" rtl="0">
            <a:defRPr sz="10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lineChart>
        <c:grouping val="standard"/>
        <c:varyColors val="0"/>
        <c:ser>
          <c:idx val="0"/>
          <c:order val="0"/>
          <c:tx>
            <c:strRef>
              <c:f>Region_Totals_TimeSeries!$A$9</c:f>
              <c:strCache>
                <c:ptCount val="1"/>
                <c:pt idx="0">
                  <c:v>Total Population</c:v>
                </c:pt>
              </c:strCache>
            </c:strRef>
          </c:tx>
          <c:spPr>
            <a:ln w="28575" cap="rnd">
              <a:solidFill>
                <a:schemeClr val="accent1"/>
              </a:solidFill>
              <a:round/>
            </a:ln>
            <a:effectLst/>
          </c:spPr>
          <c:marker>
            <c:symbol val="none"/>
          </c:marker>
          <c:cat>
            <c:numRef>
              <c:f>Region_Totals_TimeSeries!$B$8:$AK$8</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Region_Totals_TimeSeries!$B$9:$AK$9</c:f>
              <c:numCache>
                <c:formatCode>General</c:formatCode>
                <c:ptCount val="36"/>
                <c:pt idx="0">
                  <c:v>5721011</c:v>
                </c:pt>
                <c:pt idx="1">
                  <c:v>5701712</c:v>
                </c:pt>
                <c:pt idx="2">
                  <c:v>5812315</c:v>
                </c:pt>
                <c:pt idx="3">
                  <c:v>5894411</c:v>
                </c:pt>
                <c:pt idx="4">
                  <c:v>6063786</c:v>
                </c:pt>
                <c:pt idx="5">
                  <c:v>6268127</c:v>
                </c:pt>
                <c:pt idx="6">
                  <c:v>6336900</c:v>
                </c:pt>
                <c:pt idx="7">
                  <c:v>6434724</c:v>
                </c:pt>
                <c:pt idx="8">
                  <c:v>6544480</c:v>
                </c:pt>
                <c:pt idx="9">
                  <c:v>6654326</c:v>
                </c:pt>
                <c:pt idx="10">
                  <c:v>6858931</c:v>
                </c:pt>
                <c:pt idx="11">
                  <c:v>6926078</c:v>
                </c:pt>
                <c:pt idx="12">
                  <c:v>6994279</c:v>
                </c:pt>
                <c:pt idx="13">
                  <c:v>7064822</c:v>
                </c:pt>
                <c:pt idx="14">
                  <c:v>7137568</c:v>
                </c:pt>
                <c:pt idx="15">
                  <c:v>7209888</c:v>
                </c:pt>
                <c:pt idx="16">
                  <c:v>7282120</c:v>
                </c:pt>
                <c:pt idx="17">
                  <c:v>7354480</c:v>
                </c:pt>
                <c:pt idx="18">
                  <c:v>7427122</c:v>
                </c:pt>
                <c:pt idx="19">
                  <c:v>7500091</c:v>
                </c:pt>
                <c:pt idx="20">
                  <c:v>7573556</c:v>
                </c:pt>
                <c:pt idx="21">
                  <c:v>7647156</c:v>
                </c:pt>
                <c:pt idx="22">
                  <c:v>7720962</c:v>
                </c:pt>
                <c:pt idx="23">
                  <c:v>7794562</c:v>
                </c:pt>
                <c:pt idx="24">
                  <c:v>7867862</c:v>
                </c:pt>
                <c:pt idx="25">
                  <c:v>7941149</c:v>
                </c:pt>
                <c:pt idx="26">
                  <c:v>8013852</c:v>
                </c:pt>
                <c:pt idx="27">
                  <c:v>8086329</c:v>
                </c:pt>
                <c:pt idx="28">
                  <c:v>8158158</c:v>
                </c:pt>
                <c:pt idx="29">
                  <c:v>8229459</c:v>
                </c:pt>
                <c:pt idx="30">
                  <c:v>8306978</c:v>
                </c:pt>
                <c:pt idx="31">
                  <c:v>8374975</c:v>
                </c:pt>
                <c:pt idx="32">
                  <c:v>8441483</c:v>
                </c:pt>
                <c:pt idx="33">
                  <c:v>8506263</c:v>
                </c:pt>
                <c:pt idx="34">
                  <c:v>8570059</c:v>
                </c:pt>
                <c:pt idx="35">
                  <c:v>8632705</c:v>
                </c:pt>
              </c:numCache>
            </c:numRef>
          </c:val>
          <c:smooth val="0"/>
          <c:extLst>
            <c:ext xmlns:c16="http://schemas.microsoft.com/office/drawing/2014/chart" uri="{C3380CC4-5D6E-409C-BE32-E72D297353CC}">
              <c16:uniqueId val="{00000000-97F7-433A-B606-583DDD69B847}"/>
            </c:ext>
          </c:extLst>
        </c:ser>
        <c:ser>
          <c:idx val="1"/>
          <c:order val="1"/>
          <c:tx>
            <c:strRef>
              <c:f>Region_Totals_TimeSeries!$A$10</c:f>
              <c:strCache>
                <c:ptCount val="1"/>
                <c:pt idx="0">
                  <c:v>Total Employment</c:v>
                </c:pt>
              </c:strCache>
            </c:strRef>
          </c:tx>
          <c:spPr>
            <a:ln w="28575" cap="rnd">
              <a:solidFill>
                <a:schemeClr val="accent2"/>
              </a:solidFill>
              <a:round/>
            </a:ln>
            <a:effectLst/>
          </c:spPr>
          <c:marker>
            <c:symbol val="none"/>
          </c:marker>
          <c:cat>
            <c:numRef>
              <c:f>Region_Totals_TimeSeries!$B$8:$AK$8</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Region_Totals_TimeSeries!$B$10:$AK$10</c:f>
              <c:numCache>
                <c:formatCode>General</c:formatCode>
                <c:ptCount val="36"/>
                <c:pt idx="0">
                  <c:v>3562350</c:v>
                </c:pt>
                <c:pt idx="1">
                  <c:v>3615713</c:v>
                </c:pt>
                <c:pt idx="2">
                  <c:v>3684088</c:v>
                </c:pt>
                <c:pt idx="3">
                  <c:v>3739067</c:v>
                </c:pt>
                <c:pt idx="4">
                  <c:v>3809535</c:v>
                </c:pt>
                <c:pt idx="5">
                  <c:v>3841718</c:v>
                </c:pt>
                <c:pt idx="6">
                  <c:v>3852374</c:v>
                </c:pt>
                <c:pt idx="7">
                  <c:v>3855130</c:v>
                </c:pt>
                <c:pt idx="8">
                  <c:v>3871311</c:v>
                </c:pt>
                <c:pt idx="9">
                  <c:v>3888873</c:v>
                </c:pt>
                <c:pt idx="10">
                  <c:v>3925549</c:v>
                </c:pt>
                <c:pt idx="11">
                  <c:v>3946195</c:v>
                </c:pt>
                <c:pt idx="12">
                  <c:v>3964244</c:v>
                </c:pt>
                <c:pt idx="13">
                  <c:v>3988598</c:v>
                </c:pt>
                <c:pt idx="14">
                  <c:v>4014968</c:v>
                </c:pt>
                <c:pt idx="15">
                  <c:v>4042662</c:v>
                </c:pt>
                <c:pt idx="16">
                  <c:v>4073241</c:v>
                </c:pt>
                <c:pt idx="17">
                  <c:v>4102003</c:v>
                </c:pt>
                <c:pt idx="18">
                  <c:v>4129161</c:v>
                </c:pt>
                <c:pt idx="19">
                  <c:v>4157725</c:v>
                </c:pt>
                <c:pt idx="20">
                  <c:v>4187406</c:v>
                </c:pt>
                <c:pt idx="21">
                  <c:v>4217329</c:v>
                </c:pt>
                <c:pt idx="22">
                  <c:v>4252124</c:v>
                </c:pt>
                <c:pt idx="23">
                  <c:v>4286827</c:v>
                </c:pt>
                <c:pt idx="24">
                  <c:v>4320973</c:v>
                </c:pt>
                <c:pt idx="25">
                  <c:v>4355987</c:v>
                </c:pt>
                <c:pt idx="26">
                  <c:v>4387397</c:v>
                </c:pt>
                <c:pt idx="27">
                  <c:v>4423436</c:v>
                </c:pt>
                <c:pt idx="28">
                  <c:v>4459088</c:v>
                </c:pt>
                <c:pt idx="29">
                  <c:v>4495373</c:v>
                </c:pt>
                <c:pt idx="30">
                  <c:v>4532825</c:v>
                </c:pt>
                <c:pt idx="31">
                  <c:v>4573710</c:v>
                </c:pt>
                <c:pt idx="32">
                  <c:v>4615063</c:v>
                </c:pt>
                <c:pt idx="33">
                  <c:v>4652199</c:v>
                </c:pt>
                <c:pt idx="34">
                  <c:v>4697603</c:v>
                </c:pt>
                <c:pt idx="35">
                  <c:v>4740468</c:v>
                </c:pt>
              </c:numCache>
            </c:numRef>
          </c:val>
          <c:smooth val="0"/>
          <c:extLst>
            <c:ext xmlns:c16="http://schemas.microsoft.com/office/drawing/2014/chart" uri="{C3380CC4-5D6E-409C-BE32-E72D297353CC}">
              <c16:uniqueId val="{00000001-97F7-433A-B606-583DDD69B847}"/>
            </c:ext>
          </c:extLst>
        </c:ser>
        <c:dLbls>
          <c:showLegendKey val="0"/>
          <c:showVal val="0"/>
          <c:showCatName val="0"/>
          <c:showSerName val="0"/>
          <c:showPercent val="0"/>
          <c:showBubbleSize val="0"/>
        </c:dLbls>
        <c:smooth val="0"/>
        <c:axId val="95819503"/>
        <c:axId val="95824079"/>
      </c:lineChart>
      <c:catAx>
        <c:axId val="9581950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baseline="0" dirty="0">
                    <a:solidFill>
                      <a:prstClr val="black"/>
                    </a:solidFill>
                    <a:latin typeface="+mn-lt"/>
                    <a:ea typeface="+mn-ea"/>
                    <a:cs typeface="+mn-cs"/>
                  </a:rPr>
                  <a:t>Year</a:t>
                </a:r>
              </a:p>
            </c:rich>
          </c:tx>
          <c:layout>
            <c:manualLayout>
              <c:xMode val="edge"/>
              <c:yMode val="edge"/>
              <c:x val="0.48096707413117601"/>
              <c:y val="0.8731639255428081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24079"/>
        <c:crosses val="autoZero"/>
        <c:auto val="1"/>
        <c:lblAlgn val="ctr"/>
        <c:lblOffset val="100"/>
        <c:noMultiLvlLbl val="0"/>
      </c:catAx>
      <c:valAx>
        <c:axId val="95824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spc="0" baseline="0" dirty="0">
                    <a:solidFill>
                      <a:prstClr val="black"/>
                    </a:solidFill>
                    <a:latin typeface="+mn-lt"/>
                    <a:ea typeface="+mn-ea"/>
                    <a:cs typeface="+mn-cs"/>
                  </a:rPr>
                  <a:t>Population/ Employment</a:t>
                </a:r>
              </a:p>
            </c:rich>
          </c:tx>
          <c:layout>
            <c:manualLayout>
              <c:xMode val="edge"/>
              <c:yMode val="edge"/>
              <c:x val="1.6955268312569705E-2"/>
              <c:y val="0.2857789439683533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19503"/>
        <c:crosses val="autoZero"/>
        <c:crossBetween val="between"/>
      </c:valAx>
      <c:spPr>
        <a:noFill/>
        <a:ln>
          <a:noFill/>
        </a:ln>
        <a:effectLst/>
      </c:spPr>
    </c:plotArea>
    <c:legend>
      <c:legendPos val="b"/>
      <c:layout>
        <c:manualLayout>
          <c:xMode val="edge"/>
          <c:yMode val="edge"/>
          <c:x val="0.33768182765412758"/>
          <c:y val="0.93001217144951021"/>
          <c:w val="0.32463622332260877"/>
          <c:h val="4.747928704637867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8575">
      <a:solidFill>
        <a:schemeClr val="tx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White (Non-Hispanic) Population</a:t>
            </a:r>
          </a:p>
        </c:rich>
      </c:tx>
      <c:layout>
        <c:manualLayout>
          <c:xMode val="edge"/>
          <c:yMode val="edge"/>
          <c:x val="0.37910335860795186"/>
          <c:y val="2.04580520877682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County_by_race!$F$1</c:f>
              <c:strCache>
                <c:ptCount val="1"/>
                <c:pt idx="0">
                  <c:v>White NH</c:v>
                </c:pt>
              </c:strCache>
            </c:strRef>
          </c:tx>
          <c:spPr>
            <a:solidFill>
              <a:schemeClr val="accent1"/>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County_by_race!$F$2:$F$22</c:f>
              <c:numCache>
                <c:formatCode>General</c:formatCode>
                <c:ptCount val="21"/>
                <c:pt idx="0">
                  <c:v>54889</c:v>
                </c:pt>
                <c:pt idx="1">
                  <c:v>78485</c:v>
                </c:pt>
                <c:pt idx="2">
                  <c:v>81712</c:v>
                </c:pt>
                <c:pt idx="3">
                  <c:v>188441</c:v>
                </c:pt>
                <c:pt idx="4">
                  <c:v>34656</c:v>
                </c:pt>
                <c:pt idx="5">
                  <c:v>390436</c:v>
                </c:pt>
                <c:pt idx="6">
                  <c:v>99058</c:v>
                </c:pt>
                <c:pt idx="7">
                  <c:v>21680</c:v>
                </c:pt>
                <c:pt idx="8">
                  <c:v>217212</c:v>
                </c:pt>
                <c:pt idx="9">
                  <c:v>60330</c:v>
                </c:pt>
                <c:pt idx="10">
                  <c:v>70164</c:v>
                </c:pt>
                <c:pt idx="11">
                  <c:v>156923</c:v>
                </c:pt>
                <c:pt idx="12">
                  <c:v>403931</c:v>
                </c:pt>
                <c:pt idx="13">
                  <c:v>346905</c:v>
                </c:pt>
                <c:pt idx="14">
                  <c:v>118772</c:v>
                </c:pt>
                <c:pt idx="15">
                  <c:v>100192</c:v>
                </c:pt>
                <c:pt idx="16">
                  <c:v>50848</c:v>
                </c:pt>
                <c:pt idx="17">
                  <c:v>109954</c:v>
                </c:pt>
                <c:pt idx="18">
                  <c:v>30745</c:v>
                </c:pt>
                <c:pt idx="19">
                  <c:v>37851</c:v>
                </c:pt>
                <c:pt idx="20">
                  <c:v>66892</c:v>
                </c:pt>
              </c:numCache>
            </c:numRef>
          </c:val>
          <c:extLst>
            <c:ext xmlns:c16="http://schemas.microsoft.com/office/drawing/2014/chart" uri="{C3380CC4-5D6E-409C-BE32-E72D297353CC}">
              <c16:uniqueId val="{00000000-44D0-4BDE-844E-A292E82DE19D}"/>
            </c:ext>
          </c:extLst>
        </c:ser>
        <c:ser>
          <c:idx val="1"/>
          <c:order val="1"/>
          <c:tx>
            <c:strRef>
              <c:f>County_by_race!$M$1</c:f>
              <c:strCache>
                <c:ptCount val="1"/>
                <c:pt idx="0">
                  <c:v>Change White Population, 2015-2050</c:v>
                </c:pt>
              </c:strCache>
            </c:strRef>
          </c:tx>
          <c:spPr>
            <a:solidFill>
              <a:schemeClr val="accent2"/>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County_by_race!$M$2:$M$22</c:f>
              <c:numCache>
                <c:formatCode>General</c:formatCode>
                <c:ptCount val="21"/>
                <c:pt idx="0">
                  <c:v>25815</c:v>
                </c:pt>
                <c:pt idx="1">
                  <c:v>-36182</c:v>
                </c:pt>
                <c:pt idx="2">
                  <c:v>11393</c:v>
                </c:pt>
                <c:pt idx="3">
                  <c:v>108419</c:v>
                </c:pt>
                <c:pt idx="4">
                  <c:v>-26480</c:v>
                </c:pt>
                <c:pt idx="5">
                  <c:v>-58178</c:v>
                </c:pt>
                <c:pt idx="6">
                  <c:v>34169</c:v>
                </c:pt>
                <c:pt idx="7">
                  <c:v>9068</c:v>
                </c:pt>
                <c:pt idx="8">
                  <c:v>23851</c:v>
                </c:pt>
                <c:pt idx="9">
                  <c:v>-33677</c:v>
                </c:pt>
                <c:pt idx="10">
                  <c:v>-12662</c:v>
                </c:pt>
                <c:pt idx="11">
                  <c:v>24113</c:v>
                </c:pt>
                <c:pt idx="12">
                  <c:v>12493</c:v>
                </c:pt>
                <c:pt idx="13">
                  <c:v>-78101</c:v>
                </c:pt>
                <c:pt idx="14">
                  <c:v>29524</c:v>
                </c:pt>
                <c:pt idx="15">
                  <c:v>-38341</c:v>
                </c:pt>
                <c:pt idx="16">
                  <c:v>-17906</c:v>
                </c:pt>
                <c:pt idx="17">
                  <c:v>-4883</c:v>
                </c:pt>
                <c:pt idx="18">
                  <c:v>-22215</c:v>
                </c:pt>
                <c:pt idx="19">
                  <c:v>-700</c:v>
                </c:pt>
                <c:pt idx="20">
                  <c:v>12392</c:v>
                </c:pt>
              </c:numCache>
            </c:numRef>
          </c:val>
          <c:extLst>
            <c:ext xmlns:c16="http://schemas.microsoft.com/office/drawing/2014/chart" uri="{C3380CC4-5D6E-409C-BE32-E72D297353CC}">
              <c16:uniqueId val="{00000001-44D0-4BDE-844E-A292E82DE19D}"/>
            </c:ext>
          </c:extLst>
        </c:ser>
        <c:dLbls>
          <c:showLegendKey val="0"/>
          <c:showVal val="0"/>
          <c:showCatName val="0"/>
          <c:showSerName val="0"/>
          <c:showPercent val="0"/>
          <c:showBubbleSize val="0"/>
        </c:dLbls>
        <c:gapWidth val="150"/>
        <c:overlap val="100"/>
        <c:axId val="1844080751"/>
        <c:axId val="1844085327"/>
      </c:barChart>
      <c:catAx>
        <c:axId val="184408075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44085327"/>
        <c:crosses val="autoZero"/>
        <c:auto val="1"/>
        <c:lblAlgn val="ctr"/>
        <c:lblOffset val="100"/>
        <c:noMultiLvlLbl val="0"/>
      </c:catAx>
      <c:valAx>
        <c:axId val="1844085327"/>
        <c:scaling>
          <c:orientation val="minMax"/>
          <c:min val="-1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44080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County_by_race!$M$35</c:f>
              <c:strCache>
                <c:ptCount val="1"/>
                <c:pt idx="0">
                  <c:v>Black NH</c:v>
                </c:pt>
              </c:strCache>
            </c:strRef>
          </c:tx>
          <c:spPr>
            <a:solidFill>
              <a:schemeClr val="accent1"/>
            </a:solidFill>
            <a:ln>
              <a:noFill/>
            </a:ln>
            <a:effectLst/>
          </c:spPr>
          <c:invertIfNegative val="0"/>
          <c:cat>
            <c:strRef>
              <c:f>County_by_race!$L$36:$L$56</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County_by_race!$M$36:$M$56</c:f>
              <c:numCache>
                <c:formatCode>0.0%</c:formatCode>
                <c:ptCount val="21"/>
                <c:pt idx="0">
                  <c:v>-5.1128077861720134E-4</c:v>
                </c:pt>
                <c:pt idx="1">
                  <c:v>0.1686236833921875</c:v>
                </c:pt>
                <c:pt idx="2">
                  <c:v>7.144653056548711E-3</c:v>
                </c:pt>
                <c:pt idx="3">
                  <c:v>-1.5324988980018245E-2</c:v>
                </c:pt>
                <c:pt idx="4">
                  <c:v>-6.4036446936720837E-2</c:v>
                </c:pt>
                <c:pt idx="5">
                  <c:v>8.3962300534064227E-2</c:v>
                </c:pt>
                <c:pt idx="6">
                  <c:v>1.3303402764758471E-2</c:v>
                </c:pt>
                <c:pt idx="7">
                  <c:v>-4.7046519657576429E-3</c:v>
                </c:pt>
                <c:pt idx="8">
                  <c:v>-9.771307194414719E-2</c:v>
                </c:pt>
                <c:pt idx="9">
                  <c:v>8.632197542793385E-2</c:v>
                </c:pt>
                <c:pt idx="10">
                  <c:v>5.1422146092548998E-2</c:v>
                </c:pt>
                <c:pt idx="11">
                  <c:v>1.8124937916531011E-2</c:v>
                </c:pt>
                <c:pt idx="12">
                  <c:v>-1.0908356421493015E-2</c:v>
                </c:pt>
                <c:pt idx="13">
                  <c:v>1.3578978657020846E-2</c:v>
                </c:pt>
                <c:pt idx="14">
                  <c:v>-2.10692655170698E-2</c:v>
                </c:pt>
                <c:pt idx="15">
                  <c:v>0.12318691469474774</c:v>
                </c:pt>
                <c:pt idx="16">
                  <c:v>0.11144522767332343</c:v>
                </c:pt>
                <c:pt idx="17">
                  <c:v>0.15435267158931285</c:v>
                </c:pt>
                <c:pt idx="18">
                  <c:v>7.8048692056248647E-2</c:v>
                </c:pt>
                <c:pt idx="19">
                  <c:v>8.0872671995855239E-2</c:v>
                </c:pt>
                <c:pt idx="20">
                  <c:v>4.0865186677743748E-2</c:v>
                </c:pt>
              </c:numCache>
            </c:numRef>
          </c:val>
          <c:extLst>
            <c:ext xmlns:c16="http://schemas.microsoft.com/office/drawing/2014/chart" uri="{C3380CC4-5D6E-409C-BE32-E72D297353CC}">
              <c16:uniqueId val="{00000000-0C32-4EBB-818F-5FEFA42D4F78}"/>
            </c:ext>
          </c:extLst>
        </c:ser>
        <c:ser>
          <c:idx val="1"/>
          <c:order val="1"/>
          <c:tx>
            <c:strRef>
              <c:f>County_by_race!$N$35</c:f>
              <c:strCache>
                <c:ptCount val="1"/>
                <c:pt idx="0">
                  <c:v>Hispanic</c:v>
                </c:pt>
              </c:strCache>
            </c:strRef>
          </c:tx>
          <c:spPr>
            <a:solidFill>
              <a:schemeClr val="accent2"/>
            </a:solidFill>
            <a:ln>
              <a:noFill/>
            </a:ln>
            <a:effectLst/>
          </c:spPr>
          <c:invertIfNegative val="0"/>
          <c:cat>
            <c:strRef>
              <c:f>County_by_race!$L$36:$L$56</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County_by_race!$N$36:$N$56</c:f>
              <c:numCache>
                <c:formatCode>0.0%</c:formatCode>
                <c:ptCount val="21"/>
                <c:pt idx="0">
                  <c:v>3.5300083778533053E-2</c:v>
                </c:pt>
                <c:pt idx="1">
                  <c:v>0.21163037421405356</c:v>
                </c:pt>
                <c:pt idx="2">
                  <c:v>6.0696620977292615E-2</c:v>
                </c:pt>
                <c:pt idx="3">
                  <c:v>5.2390428447120899E-2</c:v>
                </c:pt>
                <c:pt idx="4">
                  <c:v>0.13378823545405719</c:v>
                </c:pt>
                <c:pt idx="5">
                  <c:v>8.0799878953046828E-2</c:v>
                </c:pt>
                <c:pt idx="6">
                  <c:v>5.9387801816499539E-2</c:v>
                </c:pt>
                <c:pt idx="7">
                  <c:v>-7.3371470456505342E-3</c:v>
                </c:pt>
                <c:pt idx="8">
                  <c:v>9.8158633032603276E-2</c:v>
                </c:pt>
                <c:pt idx="9">
                  <c:v>9.7957148749296383E-2</c:v>
                </c:pt>
                <c:pt idx="10">
                  <c:v>7.4551730895285148E-2</c:v>
                </c:pt>
                <c:pt idx="11">
                  <c:v>0.25054938529957682</c:v>
                </c:pt>
                <c:pt idx="12">
                  <c:v>8.7453642432635079E-2</c:v>
                </c:pt>
                <c:pt idx="13">
                  <c:v>7.2811774242429017E-2</c:v>
                </c:pt>
                <c:pt idx="14">
                  <c:v>0.13752229698976076</c:v>
                </c:pt>
                <c:pt idx="15">
                  <c:v>8.0280001180823901E-2</c:v>
                </c:pt>
                <c:pt idx="16">
                  <c:v>7.2785525898611217E-2</c:v>
                </c:pt>
                <c:pt idx="17">
                  <c:v>6.6275811257506423E-2</c:v>
                </c:pt>
                <c:pt idx="18">
                  <c:v>9.5525142815721165E-2</c:v>
                </c:pt>
                <c:pt idx="19">
                  <c:v>3.6016558602650246E-2</c:v>
                </c:pt>
                <c:pt idx="20">
                  <c:v>4.8902045702590574E-2</c:v>
                </c:pt>
              </c:numCache>
            </c:numRef>
          </c:val>
          <c:extLst>
            <c:ext xmlns:c16="http://schemas.microsoft.com/office/drawing/2014/chart" uri="{C3380CC4-5D6E-409C-BE32-E72D297353CC}">
              <c16:uniqueId val="{00000001-0C32-4EBB-818F-5FEFA42D4F78}"/>
            </c:ext>
          </c:extLst>
        </c:ser>
        <c:ser>
          <c:idx val="2"/>
          <c:order val="2"/>
          <c:tx>
            <c:strRef>
              <c:f>County_by_race!$O$35</c:f>
              <c:strCache>
                <c:ptCount val="1"/>
                <c:pt idx="0">
                  <c:v>Other NH</c:v>
                </c:pt>
              </c:strCache>
            </c:strRef>
          </c:tx>
          <c:spPr>
            <a:solidFill>
              <a:schemeClr val="accent3"/>
            </a:solidFill>
            <a:ln>
              <a:noFill/>
            </a:ln>
            <a:effectLst/>
          </c:spPr>
          <c:invertIfNegative val="0"/>
          <c:cat>
            <c:strRef>
              <c:f>County_by_race!$L$36:$L$56</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County_by_race!$O$36:$O$56</c:f>
              <c:numCache>
                <c:formatCode>0.0%</c:formatCode>
                <c:ptCount val="21"/>
                <c:pt idx="0">
                  <c:v>2.4426444730935748E-2</c:v>
                </c:pt>
                <c:pt idx="1">
                  <c:v>0.12711878458211601</c:v>
                </c:pt>
                <c:pt idx="2">
                  <c:v>5.0189323704108821E-2</c:v>
                </c:pt>
                <c:pt idx="3">
                  <c:v>-3.024947465287527E-2</c:v>
                </c:pt>
                <c:pt idx="4">
                  <c:v>3.5949477199616872E-2</c:v>
                </c:pt>
                <c:pt idx="5">
                  <c:v>4.1129804007026385E-2</c:v>
                </c:pt>
                <c:pt idx="6">
                  <c:v>2.3342522061008536E-2</c:v>
                </c:pt>
                <c:pt idx="7">
                  <c:v>-1.9513328508567754E-2</c:v>
                </c:pt>
                <c:pt idx="8">
                  <c:v>5.6931686788207536E-2</c:v>
                </c:pt>
                <c:pt idx="9">
                  <c:v>0.10593112359908313</c:v>
                </c:pt>
                <c:pt idx="10">
                  <c:v>0.11771649210492599</c:v>
                </c:pt>
                <c:pt idx="11">
                  <c:v>5.889717692162405E-2</c:v>
                </c:pt>
                <c:pt idx="12">
                  <c:v>4.0515368570273158E-2</c:v>
                </c:pt>
                <c:pt idx="13">
                  <c:v>0.11981113959326029</c:v>
                </c:pt>
                <c:pt idx="14">
                  <c:v>-2.8487962628101011E-2</c:v>
                </c:pt>
                <c:pt idx="15">
                  <c:v>8.9722973868005845E-2</c:v>
                </c:pt>
                <c:pt idx="16">
                  <c:v>8.3382480197847678E-2</c:v>
                </c:pt>
                <c:pt idx="17">
                  <c:v>8.6602489447123385E-2</c:v>
                </c:pt>
                <c:pt idx="18">
                  <c:v>9.6904478581839454E-2</c:v>
                </c:pt>
                <c:pt idx="19">
                  <c:v>6.7951452612051821E-2</c:v>
                </c:pt>
                <c:pt idx="20">
                  <c:v>3.8295951320958553E-2</c:v>
                </c:pt>
              </c:numCache>
            </c:numRef>
          </c:val>
          <c:extLst>
            <c:ext xmlns:c16="http://schemas.microsoft.com/office/drawing/2014/chart" uri="{C3380CC4-5D6E-409C-BE32-E72D297353CC}">
              <c16:uniqueId val="{00000002-0C32-4EBB-818F-5FEFA42D4F78}"/>
            </c:ext>
          </c:extLst>
        </c:ser>
        <c:ser>
          <c:idx val="3"/>
          <c:order val="3"/>
          <c:tx>
            <c:strRef>
              <c:f>County_by_race!$P$35</c:f>
              <c:strCache>
                <c:ptCount val="1"/>
                <c:pt idx="0">
                  <c:v>White NH</c:v>
                </c:pt>
              </c:strCache>
            </c:strRef>
          </c:tx>
          <c:spPr>
            <a:solidFill>
              <a:schemeClr val="accent4"/>
            </a:solidFill>
            <a:ln>
              <a:noFill/>
            </a:ln>
            <a:effectLst/>
          </c:spPr>
          <c:invertIfNegative val="0"/>
          <c:cat>
            <c:strRef>
              <c:f>County_by_race!$L$36:$L$56</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County_by_race!$P$36:$P$56</c:f>
              <c:numCache>
                <c:formatCode>0.0%</c:formatCode>
                <c:ptCount val="21"/>
                <c:pt idx="0">
                  <c:v>-5.9228515609317745E-2</c:v>
                </c:pt>
                <c:pt idx="1">
                  <c:v>-0.50737284218835699</c:v>
                </c:pt>
                <c:pt idx="2">
                  <c:v>-0.11803059773795022</c:v>
                </c:pt>
                <c:pt idx="3">
                  <c:v>-6.8159648142274154E-3</c:v>
                </c:pt>
                <c:pt idx="4">
                  <c:v>-0.10569872122006387</c:v>
                </c:pt>
                <c:pt idx="5">
                  <c:v>-0.2058919834941374</c:v>
                </c:pt>
                <c:pt idx="6">
                  <c:v>-9.6038377004762365E-2</c:v>
                </c:pt>
                <c:pt idx="7">
                  <c:v>3.1555127519976023E-2</c:v>
                </c:pt>
                <c:pt idx="8">
                  <c:v>-5.7378235997475241E-2</c:v>
                </c:pt>
                <c:pt idx="9">
                  <c:v>-0.29021024777631338</c:v>
                </c:pt>
                <c:pt idx="10">
                  <c:v>-0.24368358552256708</c:v>
                </c:pt>
                <c:pt idx="11">
                  <c:v>-0.32757150013773179</c:v>
                </c:pt>
                <c:pt idx="12">
                  <c:v>-0.11706096537847949</c:v>
                </c:pt>
                <c:pt idx="13">
                  <c:v>-0.20620300878465619</c:v>
                </c:pt>
                <c:pt idx="14">
                  <c:v>-8.7965068844589989E-2</c:v>
                </c:pt>
                <c:pt idx="15">
                  <c:v>-0.29318529706797658</c:v>
                </c:pt>
                <c:pt idx="16">
                  <c:v>-0.26761026360079399</c:v>
                </c:pt>
                <c:pt idx="17">
                  <c:v>-0.30723097229394264</c:v>
                </c:pt>
                <c:pt idx="18">
                  <c:v>-0.27047831345380935</c:v>
                </c:pt>
                <c:pt idx="19">
                  <c:v>-0.18484068321055735</c:v>
                </c:pt>
                <c:pt idx="20">
                  <c:v>-0.12806318370129288</c:v>
                </c:pt>
              </c:numCache>
            </c:numRef>
          </c:val>
          <c:extLst>
            <c:ext xmlns:c16="http://schemas.microsoft.com/office/drawing/2014/chart" uri="{C3380CC4-5D6E-409C-BE32-E72D297353CC}">
              <c16:uniqueId val="{00000003-0C32-4EBB-818F-5FEFA42D4F78}"/>
            </c:ext>
          </c:extLst>
        </c:ser>
        <c:dLbls>
          <c:showLegendKey val="0"/>
          <c:showVal val="0"/>
          <c:showCatName val="0"/>
          <c:showSerName val="0"/>
          <c:showPercent val="0"/>
          <c:showBubbleSize val="0"/>
        </c:dLbls>
        <c:gapWidth val="36"/>
        <c:overlap val="-27"/>
        <c:axId val="1426489664"/>
        <c:axId val="724062768"/>
      </c:barChart>
      <c:catAx>
        <c:axId val="1426489664"/>
        <c:scaling>
          <c:orientation val="minMax"/>
        </c:scaling>
        <c:delete val="0"/>
        <c:axPos val="b"/>
        <c:majorGridlines>
          <c:spPr>
            <a:ln w="12700" cap="flat" cmpd="sng" algn="ctr">
              <a:solidFill>
                <a:schemeClr val="tx1"/>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4062768"/>
        <c:crosses val="autoZero"/>
        <c:auto val="1"/>
        <c:lblAlgn val="ctr"/>
        <c:lblOffset val="100"/>
        <c:noMultiLvlLbl val="0"/>
      </c:catAx>
      <c:valAx>
        <c:axId val="724062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6489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Ages 0 –</a:t>
            </a:r>
            <a:r>
              <a:rPr lang="en-US" sz="1100" b="1" i="1" baseline="0" dirty="0"/>
              <a:t> 22 Population</a:t>
            </a:r>
            <a:endParaRPr lang="en-US" sz="1100" b="1" i="1" dirty="0"/>
          </a:p>
        </c:rich>
      </c:tx>
      <c:layout>
        <c:manualLayout>
          <c:xMode val="edge"/>
          <c:yMode val="edge"/>
          <c:x val="0.41494208891587542"/>
          <c:y val="1.769146776728336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County_by_age!$C$1</c:f>
              <c:strCache>
                <c:ptCount val="1"/>
                <c:pt idx="0">
                  <c:v>Age 0 - 22</c:v>
                </c:pt>
              </c:strCache>
            </c:strRef>
          </c:tx>
          <c:spPr>
            <a:solidFill>
              <a:schemeClr val="accent1"/>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County_by_age!$C$2:$C$22</c:f>
              <c:numCache>
                <c:formatCode>General</c:formatCode>
                <c:ptCount val="21"/>
                <c:pt idx="0">
                  <c:v>24515</c:v>
                </c:pt>
                <c:pt idx="1">
                  <c:v>31584</c:v>
                </c:pt>
                <c:pt idx="2">
                  <c:v>38810</c:v>
                </c:pt>
                <c:pt idx="3">
                  <c:v>74087</c:v>
                </c:pt>
                <c:pt idx="4">
                  <c:v>96174</c:v>
                </c:pt>
                <c:pt idx="5">
                  <c:v>228598</c:v>
                </c:pt>
                <c:pt idx="6">
                  <c:v>43468</c:v>
                </c:pt>
                <c:pt idx="7">
                  <c:v>6165</c:v>
                </c:pt>
                <c:pt idx="8">
                  <c:v>217938</c:v>
                </c:pt>
                <c:pt idx="9">
                  <c:v>46652</c:v>
                </c:pt>
                <c:pt idx="10">
                  <c:v>33677</c:v>
                </c:pt>
                <c:pt idx="11">
                  <c:v>71854</c:v>
                </c:pt>
                <c:pt idx="12">
                  <c:v>305795</c:v>
                </c:pt>
                <c:pt idx="13">
                  <c:v>305619</c:v>
                </c:pt>
                <c:pt idx="14">
                  <c:v>62778</c:v>
                </c:pt>
                <c:pt idx="15">
                  <c:v>72751</c:v>
                </c:pt>
                <c:pt idx="16">
                  <c:v>35766</c:v>
                </c:pt>
                <c:pt idx="17">
                  <c:v>51018</c:v>
                </c:pt>
                <c:pt idx="18">
                  <c:v>28448</c:v>
                </c:pt>
                <c:pt idx="19">
                  <c:v>19046</c:v>
                </c:pt>
                <c:pt idx="20">
                  <c:v>27853</c:v>
                </c:pt>
              </c:numCache>
            </c:numRef>
          </c:val>
          <c:extLst>
            <c:ext xmlns:c16="http://schemas.microsoft.com/office/drawing/2014/chart" uri="{C3380CC4-5D6E-409C-BE32-E72D297353CC}">
              <c16:uniqueId val="{00000000-842C-4A03-8E7C-ECBBB8DC11E5}"/>
            </c:ext>
          </c:extLst>
        </c:ser>
        <c:ser>
          <c:idx val="1"/>
          <c:order val="1"/>
          <c:tx>
            <c:strRef>
              <c:f>County_by_age!$R$1</c:f>
              <c:strCache>
                <c:ptCount val="1"/>
                <c:pt idx="0">
                  <c:v>Age 0-22 Change</c:v>
                </c:pt>
              </c:strCache>
            </c:strRef>
          </c:tx>
          <c:spPr>
            <a:solidFill>
              <a:schemeClr val="accent2"/>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County_by_age!$R$2:$R$22</c:f>
              <c:numCache>
                <c:formatCode>0</c:formatCode>
                <c:ptCount val="21"/>
                <c:pt idx="0">
                  <c:v>5649</c:v>
                </c:pt>
                <c:pt idx="1">
                  <c:v>14494</c:v>
                </c:pt>
                <c:pt idx="2">
                  <c:v>3587</c:v>
                </c:pt>
                <c:pt idx="3">
                  <c:v>15578</c:v>
                </c:pt>
                <c:pt idx="4">
                  <c:v>15327</c:v>
                </c:pt>
                <c:pt idx="5">
                  <c:v>39420</c:v>
                </c:pt>
                <c:pt idx="6">
                  <c:v>8053</c:v>
                </c:pt>
                <c:pt idx="7">
                  <c:v>821</c:v>
                </c:pt>
                <c:pt idx="8">
                  <c:v>70173</c:v>
                </c:pt>
                <c:pt idx="9">
                  <c:v>7745</c:v>
                </c:pt>
                <c:pt idx="10">
                  <c:v>-4963</c:v>
                </c:pt>
                <c:pt idx="11">
                  <c:v>37219</c:v>
                </c:pt>
                <c:pt idx="12">
                  <c:v>70887</c:v>
                </c:pt>
                <c:pt idx="13">
                  <c:v>72075</c:v>
                </c:pt>
                <c:pt idx="14">
                  <c:v>12469</c:v>
                </c:pt>
                <c:pt idx="15">
                  <c:v>15516</c:v>
                </c:pt>
                <c:pt idx="16">
                  <c:v>3643</c:v>
                </c:pt>
                <c:pt idx="17">
                  <c:v>11741</c:v>
                </c:pt>
                <c:pt idx="18">
                  <c:v>357</c:v>
                </c:pt>
                <c:pt idx="19">
                  <c:v>7305</c:v>
                </c:pt>
                <c:pt idx="20">
                  <c:v>5462</c:v>
                </c:pt>
              </c:numCache>
            </c:numRef>
          </c:val>
          <c:extLst>
            <c:ext xmlns:c16="http://schemas.microsoft.com/office/drawing/2014/chart" uri="{C3380CC4-5D6E-409C-BE32-E72D297353CC}">
              <c16:uniqueId val="{00000001-842C-4A03-8E7C-ECBBB8DC11E5}"/>
            </c:ext>
          </c:extLst>
        </c:ser>
        <c:dLbls>
          <c:showLegendKey val="0"/>
          <c:showVal val="0"/>
          <c:showCatName val="0"/>
          <c:showSerName val="0"/>
          <c:showPercent val="0"/>
          <c:showBubbleSize val="0"/>
        </c:dLbls>
        <c:gapWidth val="150"/>
        <c:overlap val="100"/>
        <c:axId val="1824799743"/>
        <c:axId val="1824806399"/>
      </c:barChart>
      <c:catAx>
        <c:axId val="182479974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24806399"/>
        <c:crosses val="autoZero"/>
        <c:auto val="1"/>
        <c:lblAlgn val="ctr"/>
        <c:lblOffset val="100"/>
        <c:noMultiLvlLbl val="0"/>
      </c:catAx>
      <c:valAx>
        <c:axId val="1824806399"/>
        <c:scaling>
          <c:orientation val="minMax"/>
          <c:max val="4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1.588267133025251E-2"/>
              <c:y val="0.3830457670482904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24799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0" i="0" u="none" strike="noStrike" kern="1200" spc="0" baseline="0">
                <a:solidFill>
                  <a:prstClr val="black"/>
                </a:solidFill>
                <a:latin typeface="+mn-lt"/>
                <a:ea typeface="+mn-ea"/>
                <a:cs typeface="+mn-cs"/>
              </a:defRPr>
            </a:pPr>
            <a:r>
              <a:rPr lang="en-US" sz="1100" b="1" i="1" u="none" strike="noStrike" kern="1200" spc="0" baseline="0" dirty="0">
                <a:solidFill>
                  <a:prstClr val="black"/>
                </a:solidFill>
                <a:latin typeface="+mn-lt"/>
                <a:ea typeface="+mn-ea"/>
                <a:cs typeface="+mn-cs"/>
              </a:rPr>
              <a:t>Ages 23 – 38 Population</a:t>
            </a:r>
          </a:p>
        </c:rich>
      </c:tx>
      <c:layout>
        <c:manualLayout>
          <c:xMode val="edge"/>
          <c:yMode val="edge"/>
          <c:x val="0.41897375328083986"/>
          <c:y val="1.7365002133999784E-2"/>
        </c:manualLayout>
      </c:layout>
      <c:overlay val="0"/>
      <c:spPr>
        <a:noFill/>
        <a:ln>
          <a:noFill/>
        </a:ln>
        <a:effectLst/>
      </c:spPr>
      <c:txPr>
        <a:bodyPr rot="0" spcFirstLastPara="1" vertOverflow="ellipsis" vert="horz" wrap="square" anchor="ctr" anchorCtr="1"/>
        <a:lstStyle/>
        <a:p>
          <a:pPr algn="ctr" rtl="0">
            <a:defRPr sz="1400" b="0" i="0" u="none" strike="noStrike" kern="1200" spc="0" baseline="0">
              <a:solidFill>
                <a:prstClr val="black"/>
              </a:solidFill>
              <a:latin typeface="+mn-lt"/>
              <a:ea typeface="+mn-ea"/>
              <a:cs typeface="+mn-cs"/>
            </a:defRPr>
          </a:pPr>
          <a:endParaRPr lang="en-US"/>
        </a:p>
      </c:txPr>
    </c:title>
    <c:autoTitleDeleted val="0"/>
    <c:plotArea>
      <c:layout/>
      <c:barChart>
        <c:barDir val="col"/>
        <c:grouping val="stacked"/>
        <c:varyColors val="0"/>
        <c:ser>
          <c:idx val="0"/>
          <c:order val="0"/>
          <c:tx>
            <c:strRef>
              <c:f>County_by_age!$D$1</c:f>
              <c:strCache>
                <c:ptCount val="1"/>
                <c:pt idx="0">
                  <c:v>Age 23 - 38</c:v>
                </c:pt>
              </c:strCache>
            </c:strRef>
          </c:tx>
          <c:spPr>
            <a:solidFill>
              <a:schemeClr val="accent1"/>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County_by_age!$D$2:$D$22</c:f>
              <c:numCache>
                <c:formatCode>General</c:formatCode>
                <c:ptCount val="21"/>
                <c:pt idx="0">
                  <c:v>17547</c:v>
                </c:pt>
                <c:pt idx="1">
                  <c:v>21433</c:v>
                </c:pt>
                <c:pt idx="2">
                  <c:v>24939</c:v>
                </c:pt>
                <c:pt idx="3">
                  <c:v>46347</c:v>
                </c:pt>
                <c:pt idx="4">
                  <c:v>65281</c:v>
                </c:pt>
                <c:pt idx="5">
                  <c:v>170374</c:v>
                </c:pt>
                <c:pt idx="6">
                  <c:v>27647</c:v>
                </c:pt>
                <c:pt idx="7">
                  <c:v>4278</c:v>
                </c:pt>
                <c:pt idx="8">
                  <c:v>189189</c:v>
                </c:pt>
                <c:pt idx="9">
                  <c:v>29107</c:v>
                </c:pt>
                <c:pt idx="10">
                  <c:v>15966</c:v>
                </c:pt>
                <c:pt idx="11">
                  <c:v>37115</c:v>
                </c:pt>
                <c:pt idx="12">
                  <c:v>256653</c:v>
                </c:pt>
                <c:pt idx="13">
                  <c:v>195769</c:v>
                </c:pt>
                <c:pt idx="14">
                  <c:v>40392</c:v>
                </c:pt>
                <c:pt idx="15">
                  <c:v>42792</c:v>
                </c:pt>
                <c:pt idx="16">
                  <c:v>21151</c:v>
                </c:pt>
                <c:pt idx="17">
                  <c:v>32076</c:v>
                </c:pt>
                <c:pt idx="18">
                  <c:v>16919</c:v>
                </c:pt>
                <c:pt idx="19">
                  <c:v>13301</c:v>
                </c:pt>
                <c:pt idx="20">
                  <c:v>17001</c:v>
                </c:pt>
              </c:numCache>
            </c:numRef>
          </c:val>
          <c:extLst>
            <c:ext xmlns:c16="http://schemas.microsoft.com/office/drawing/2014/chart" uri="{C3380CC4-5D6E-409C-BE32-E72D297353CC}">
              <c16:uniqueId val="{00000000-63BA-4AEC-BE92-E6BE2CC34FBE}"/>
            </c:ext>
          </c:extLst>
        </c:ser>
        <c:ser>
          <c:idx val="1"/>
          <c:order val="1"/>
          <c:tx>
            <c:strRef>
              <c:f>County_by_age!$S$1</c:f>
              <c:strCache>
                <c:ptCount val="1"/>
                <c:pt idx="0">
                  <c:v>Age 23-38 Change</c:v>
                </c:pt>
              </c:strCache>
            </c:strRef>
          </c:tx>
          <c:spPr>
            <a:solidFill>
              <a:schemeClr val="accent2"/>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County_by_age!$S$2:$S$22</c:f>
              <c:numCache>
                <c:formatCode>0</c:formatCode>
                <c:ptCount val="21"/>
                <c:pt idx="0">
                  <c:v>5396</c:v>
                </c:pt>
                <c:pt idx="1">
                  <c:v>9211</c:v>
                </c:pt>
                <c:pt idx="2">
                  <c:v>5673</c:v>
                </c:pt>
                <c:pt idx="3">
                  <c:v>22513</c:v>
                </c:pt>
                <c:pt idx="4">
                  <c:v>15324</c:v>
                </c:pt>
                <c:pt idx="5">
                  <c:v>33125</c:v>
                </c:pt>
                <c:pt idx="6">
                  <c:v>10163</c:v>
                </c:pt>
                <c:pt idx="7">
                  <c:v>1443</c:v>
                </c:pt>
                <c:pt idx="8">
                  <c:v>23461</c:v>
                </c:pt>
                <c:pt idx="9">
                  <c:v>7427</c:v>
                </c:pt>
                <c:pt idx="10">
                  <c:v>7784</c:v>
                </c:pt>
                <c:pt idx="11">
                  <c:v>39136</c:v>
                </c:pt>
                <c:pt idx="12">
                  <c:v>51976</c:v>
                </c:pt>
                <c:pt idx="13">
                  <c:v>86020</c:v>
                </c:pt>
                <c:pt idx="14">
                  <c:v>13776</c:v>
                </c:pt>
                <c:pt idx="15">
                  <c:v>25047</c:v>
                </c:pt>
                <c:pt idx="16">
                  <c:v>6321</c:v>
                </c:pt>
                <c:pt idx="17">
                  <c:v>14785</c:v>
                </c:pt>
                <c:pt idx="18">
                  <c:v>4160</c:v>
                </c:pt>
                <c:pt idx="19">
                  <c:v>5505</c:v>
                </c:pt>
                <c:pt idx="20">
                  <c:v>6765</c:v>
                </c:pt>
              </c:numCache>
            </c:numRef>
          </c:val>
          <c:extLst>
            <c:ext xmlns:c16="http://schemas.microsoft.com/office/drawing/2014/chart" uri="{C3380CC4-5D6E-409C-BE32-E72D297353CC}">
              <c16:uniqueId val="{00000001-63BA-4AEC-BE92-E6BE2CC34FBE}"/>
            </c:ext>
          </c:extLst>
        </c:ser>
        <c:dLbls>
          <c:showLegendKey val="0"/>
          <c:showVal val="0"/>
          <c:showCatName val="0"/>
          <c:showSerName val="0"/>
          <c:showPercent val="0"/>
          <c:showBubbleSize val="0"/>
        </c:dLbls>
        <c:gapWidth val="150"/>
        <c:overlap val="100"/>
        <c:axId val="1824808895"/>
        <c:axId val="1824798495"/>
      </c:barChart>
      <c:catAx>
        <c:axId val="1824808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4798495"/>
        <c:crosses val="autoZero"/>
        <c:auto val="1"/>
        <c:lblAlgn val="ctr"/>
        <c:lblOffset val="100"/>
        <c:noMultiLvlLbl val="0"/>
      </c:catAx>
      <c:valAx>
        <c:axId val="1824798495"/>
        <c:scaling>
          <c:orientation val="minMax"/>
          <c:max val="4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spc="0" baseline="0" dirty="0">
                    <a:solidFill>
                      <a:prstClr val="black"/>
                    </a:solidFill>
                    <a:latin typeface="+mn-lt"/>
                    <a:ea typeface="+mn-ea"/>
                    <a:cs typeface="+mn-cs"/>
                  </a:rPr>
                  <a:t>Population</a:t>
                </a:r>
              </a:p>
            </c:rich>
          </c:tx>
          <c:layout>
            <c:manualLayout>
              <c:xMode val="edge"/>
              <c:yMode val="edge"/>
              <c:x val="1.2686785044596197E-2"/>
              <c:y val="0.4237765919194862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48088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8575">
      <a:solidFill>
        <a:schemeClr val="tx1"/>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Ages 39 – 54 Population</a:t>
            </a:r>
          </a:p>
        </c:rich>
      </c:tx>
      <c:layout>
        <c:manualLayout>
          <c:xMode val="edge"/>
          <c:yMode val="edge"/>
          <c:x val="0.419244094488189"/>
          <c:y val="2.003318347873468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County_by_age!$E$1</c:f>
              <c:strCache>
                <c:ptCount val="1"/>
                <c:pt idx="0">
                  <c:v>Age 39 - 54</c:v>
                </c:pt>
              </c:strCache>
            </c:strRef>
          </c:tx>
          <c:spPr>
            <a:solidFill>
              <a:schemeClr val="accent1"/>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County_by_age!$E$2:$E$22</c:f>
              <c:numCache>
                <c:formatCode>General</c:formatCode>
                <c:ptCount val="21"/>
                <c:pt idx="0">
                  <c:v>16398</c:v>
                </c:pt>
                <c:pt idx="1">
                  <c:v>23546</c:v>
                </c:pt>
                <c:pt idx="2">
                  <c:v>23253</c:v>
                </c:pt>
                <c:pt idx="3">
                  <c:v>57638</c:v>
                </c:pt>
                <c:pt idx="4">
                  <c:v>59537</c:v>
                </c:pt>
                <c:pt idx="5">
                  <c:v>173847</c:v>
                </c:pt>
                <c:pt idx="6">
                  <c:v>32887</c:v>
                </c:pt>
                <c:pt idx="7">
                  <c:v>5219</c:v>
                </c:pt>
                <c:pt idx="8">
                  <c:v>163775</c:v>
                </c:pt>
                <c:pt idx="9">
                  <c:v>33879</c:v>
                </c:pt>
                <c:pt idx="10">
                  <c:v>25919</c:v>
                </c:pt>
                <c:pt idx="11">
                  <c:v>57516</c:v>
                </c:pt>
                <c:pt idx="12">
                  <c:v>229053</c:v>
                </c:pt>
                <c:pt idx="13">
                  <c:v>216718</c:v>
                </c:pt>
                <c:pt idx="14">
                  <c:v>41757</c:v>
                </c:pt>
                <c:pt idx="15">
                  <c:v>53912</c:v>
                </c:pt>
                <c:pt idx="16">
                  <c:v>24007</c:v>
                </c:pt>
                <c:pt idx="17">
                  <c:v>38140</c:v>
                </c:pt>
                <c:pt idx="18">
                  <c:v>20155</c:v>
                </c:pt>
                <c:pt idx="19">
                  <c:v>12904</c:v>
                </c:pt>
                <c:pt idx="20">
                  <c:v>20107</c:v>
                </c:pt>
              </c:numCache>
            </c:numRef>
          </c:val>
          <c:extLst>
            <c:ext xmlns:c16="http://schemas.microsoft.com/office/drawing/2014/chart" uri="{C3380CC4-5D6E-409C-BE32-E72D297353CC}">
              <c16:uniqueId val="{00000000-FA32-47A1-BB1C-8E9D09B9EE6C}"/>
            </c:ext>
          </c:extLst>
        </c:ser>
        <c:ser>
          <c:idx val="1"/>
          <c:order val="1"/>
          <c:tx>
            <c:strRef>
              <c:f>County_by_age!$T$1</c:f>
              <c:strCache>
                <c:ptCount val="1"/>
                <c:pt idx="0">
                  <c:v>Age 39-54 Change</c:v>
                </c:pt>
              </c:strCache>
            </c:strRef>
          </c:tx>
          <c:spPr>
            <a:solidFill>
              <a:schemeClr val="accent2"/>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County_by_age!$T$2:$T$22</c:f>
              <c:numCache>
                <c:formatCode>0</c:formatCode>
                <c:ptCount val="21"/>
                <c:pt idx="0">
                  <c:v>9880</c:v>
                </c:pt>
                <c:pt idx="1">
                  <c:v>9419</c:v>
                </c:pt>
                <c:pt idx="2">
                  <c:v>8257</c:v>
                </c:pt>
                <c:pt idx="3">
                  <c:v>23095</c:v>
                </c:pt>
                <c:pt idx="4">
                  <c:v>26298</c:v>
                </c:pt>
                <c:pt idx="5">
                  <c:v>37134</c:v>
                </c:pt>
                <c:pt idx="6">
                  <c:v>13008</c:v>
                </c:pt>
                <c:pt idx="7">
                  <c:v>1505</c:v>
                </c:pt>
                <c:pt idx="8">
                  <c:v>23105</c:v>
                </c:pt>
                <c:pt idx="9">
                  <c:v>7265</c:v>
                </c:pt>
                <c:pt idx="10">
                  <c:v>9728</c:v>
                </c:pt>
                <c:pt idx="11">
                  <c:v>44844</c:v>
                </c:pt>
                <c:pt idx="12">
                  <c:v>73267</c:v>
                </c:pt>
                <c:pt idx="13">
                  <c:v>102373</c:v>
                </c:pt>
                <c:pt idx="14">
                  <c:v>17165</c:v>
                </c:pt>
                <c:pt idx="15">
                  <c:v>30441</c:v>
                </c:pt>
                <c:pt idx="16">
                  <c:v>9112</c:v>
                </c:pt>
                <c:pt idx="17">
                  <c:v>19795</c:v>
                </c:pt>
                <c:pt idx="18">
                  <c:v>5086</c:v>
                </c:pt>
                <c:pt idx="19">
                  <c:v>6370</c:v>
                </c:pt>
                <c:pt idx="20">
                  <c:v>7454</c:v>
                </c:pt>
              </c:numCache>
            </c:numRef>
          </c:val>
          <c:extLst>
            <c:ext xmlns:c16="http://schemas.microsoft.com/office/drawing/2014/chart" uri="{C3380CC4-5D6E-409C-BE32-E72D297353CC}">
              <c16:uniqueId val="{00000001-FA32-47A1-BB1C-8E9D09B9EE6C}"/>
            </c:ext>
          </c:extLst>
        </c:ser>
        <c:dLbls>
          <c:showLegendKey val="0"/>
          <c:showVal val="0"/>
          <c:showCatName val="0"/>
          <c:showSerName val="0"/>
          <c:showPercent val="0"/>
          <c:showBubbleSize val="0"/>
        </c:dLbls>
        <c:gapWidth val="150"/>
        <c:overlap val="100"/>
        <c:axId val="1710687743"/>
        <c:axId val="1710683167"/>
      </c:barChart>
      <c:catAx>
        <c:axId val="1710687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710683167"/>
        <c:crosses val="autoZero"/>
        <c:auto val="1"/>
        <c:lblAlgn val="ctr"/>
        <c:lblOffset val="100"/>
        <c:noMultiLvlLbl val="0"/>
      </c:catAx>
      <c:valAx>
        <c:axId val="1710683167"/>
        <c:scaling>
          <c:orientation val="minMax"/>
          <c:max val="4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1.2874916042825943E-2"/>
              <c:y val="0.4083998443877867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710687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Ages 55 – 74 Population</a:t>
            </a:r>
          </a:p>
        </c:rich>
      </c:tx>
      <c:layout>
        <c:manualLayout>
          <c:xMode val="edge"/>
          <c:yMode val="edge"/>
          <c:x val="0.41897375328083986"/>
          <c:y val="1.75243247973845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County_by_age!$F$1</c:f>
              <c:strCache>
                <c:ptCount val="1"/>
                <c:pt idx="0">
                  <c:v>Age 55 - 74</c:v>
                </c:pt>
              </c:strCache>
            </c:strRef>
          </c:tx>
          <c:spPr>
            <a:solidFill>
              <a:schemeClr val="accent1"/>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County_by_age!$F$2:$F$22</c:f>
              <c:numCache>
                <c:formatCode>General</c:formatCode>
                <c:ptCount val="21"/>
                <c:pt idx="0">
                  <c:v>13783</c:v>
                </c:pt>
                <c:pt idx="1">
                  <c:v>21277</c:v>
                </c:pt>
                <c:pt idx="2">
                  <c:v>21867</c:v>
                </c:pt>
                <c:pt idx="3">
                  <c:v>47871</c:v>
                </c:pt>
                <c:pt idx="4">
                  <c:v>45204</c:v>
                </c:pt>
                <c:pt idx="5">
                  <c:v>139015</c:v>
                </c:pt>
                <c:pt idx="6">
                  <c:v>28089</c:v>
                </c:pt>
                <c:pt idx="7">
                  <c:v>6278</c:v>
                </c:pt>
                <c:pt idx="8">
                  <c:v>134428</c:v>
                </c:pt>
                <c:pt idx="9">
                  <c:v>25944</c:v>
                </c:pt>
                <c:pt idx="10">
                  <c:v>28057</c:v>
                </c:pt>
                <c:pt idx="11">
                  <c:v>37231</c:v>
                </c:pt>
                <c:pt idx="12">
                  <c:v>175995</c:v>
                </c:pt>
                <c:pt idx="13">
                  <c:v>149966</c:v>
                </c:pt>
                <c:pt idx="14">
                  <c:v>37735</c:v>
                </c:pt>
                <c:pt idx="15">
                  <c:v>39982</c:v>
                </c:pt>
                <c:pt idx="16">
                  <c:v>19839</c:v>
                </c:pt>
                <c:pt idx="17">
                  <c:v>25873</c:v>
                </c:pt>
                <c:pt idx="18">
                  <c:v>19090</c:v>
                </c:pt>
                <c:pt idx="19">
                  <c:v>14788</c:v>
                </c:pt>
                <c:pt idx="20">
                  <c:v>18613</c:v>
                </c:pt>
              </c:numCache>
            </c:numRef>
          </c:val>
          <c:extLst>
            <c:ext xmlns:c16="http://schemas.microsoft.com/office/drawing/2014/chart" uri="{C3380CC4-5D6E-409C-BE32-E72D297353CC}">
              <c16:uniqueId val="{00000000-FB03-4809-9839-EB71133CEF7C}"/>
            </c:ext>
          </c:extLst>
        </c:ser>
        <c:ser>
          <c:idx val="1"/>
          <c:order val="1"/>
          <c:tx>
            <c:strRef>
              <c:f>County_by_age!$U$1</c:f>
              <c:strCache>
                <c:ptCount val="1"/>
                <c:pt idx="0">
                  <c:v>Age 55-74 Change</c:v>
                </c:pt>
              </c:strCache>
            </c:strRef>
          </c:tx>
          <c:spPr>
            <a:solidFill>
              <a:schemeClr val="accent2"/>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County_by_age!$U$2:$U$22</c:f>
              <c:numCache>
                <c:formatCode>0</c:formatCode>
                <c:ptCount val="21"/>
                <c:pt idx="0">
                  <c:v>14544</c:v>
                </c:pt>
                <c:pt idx="1">
                  <c:v>15267</c:v>
                </c:pt>
                <c:pt idx="2">
                  <c:v>12582</c:v>
                </c:pt>
                <c:pt idx="3">
                  <c:v>31982</c:v>
                </c:pt>
                <c:pt idx="4">
                  <c:v>36911</c:v>
                </c:pt>
                <c:pt idx="5">
                  <c:v>75880</c:v>
                </c:pt>
                <c:pt idx="6">
                  <c:v>19320</c:v>
                </c:pt>
                <c:pt idx="7">
                  <c:v>1019</c:v>
                </c:pt>
                <c:pt idx="8">
                  <c:v>86051</c:v>
                </c:pt>
                <c:pt idx="9">
                  <c:v>11820</c:v>
                </c:pt>
                <c:pt idx="10">
                  <c:v>2410</c:v>
                </c:pt>
                <c:pt idx="11">
                  <c:v>51248</c:v>
                </c:pt>
                <c:pt idx="12">
                  <c:v>160628</c:v>
                </c:pt>
                <c:pt idx="13">
                  <c:v>162609</c:v>
                </c:pt>
                <c:pt idx="14">
                  <c:v>21148</c:v>
                </c:pt>
                <c:pt idx="15">
                  <c:v>42063</c:v>
                </c:pt>
                <c:pt idx="16">
                  <c:v>14242</c:v>
                </c:pt>
                <c:pt idx="17">
                  <c:v>29421</c:v>
                </c:pt>
                <c:pt idx="18">
                  <c:v>3964</c:v>
                </c:pt>
                <c:pt idx="19">
                  <c:v>4383</c:v>
                </c:pt>
                <c:pt idx="20">
                  <c:v>9165</c:v>
                </c:pt>
              </c:numCache>
            </c:numRef>
          </c:val>
          <c:extLst>
            <c:ext xmlns:c16="http://schemas.microsoft.com/office/drawing/2014/chart" uri="{C3380CC4-5D6E-409C-BE32-E72D297353CC}">
              <c16:uniqueId val="{00000001-FB03-4809-9839-EB71133CEF7C}"/>
            </c:ext>
          </c:extLst>
        </c:ser>
        <c:dLbls>
          <c:showLegendKey val="0"/>
          <c:showVal val="0"/>
          <c:showCatName val="0"/>
          <c:showSerName val="0"/>
          <c:showPercent val="0"/>
          <c:showBubbleSize val="0"/>
        </c:dLbls>
        <c:gapWidth val="219"/>
        <c:overlap val="100"/>
        <c:axId val="1682090255"/>
        <c:axId val="1682091919"/>
      </c:barChart>
      <c:catAx>
        <c:axId val="1682090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682091919"/>
        <c:crosses val="autoZero"/>
        <c:auto val="1"/>
        <c:lblAlgn val="ctr"/>
        <c:lblOffset val="100"/>
        <c:noMultiLvlLbl val="0"/>
      </c:catAx>
      <c:valAx>
        <c:axId val="16820919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sz="1000" b="0" i="0" u="none" strike="noStrike" kern="1200" baseline="0">
                    <a:solidFill>
                      <a:prstClr val="black"/>
                    </a:solidFill>
                    <a:latin typeface="+mn-lt"/>
                    <a:ea typeface="+mn-ea"/>
                    <a:cs typeface="+mn-cs"/>
                  </a:defRPr>
                </a:pPr>
                <a:r>
                  <a:rPr lang="en-US" sz="1000" b="0" i="0" u="none" strike="noStrike" kern="1200" baseline="0" dirty="0">
                    <a:solidFill>
                      <a:prstClr val="black"/>
                    </a:solidFill>
                    <a:latin typeface="+mn-lt"/>
                    <a:ea typeface="+mn-ea"/>
                    <a:cs typeface="+mn-cs"/>
                  </a:rPr>
                  <a:t>Population</a:t>
                </a:r>
              </a:p>
            </c:rich>
          </c:tx>
          <c:layout>
            <c:manualLayout>
              <c:xMode val="edge"/>
              <c:yMode val="edge"/>
              <c:x val="9.9184650529794867E-3"/>
              <c:y val="0.39564235190005764"/>
            </c:manualLayout>
          </c:layout>
          <c:overlay val="0"/>
          <c:spPr>
            <a:noFill/>
            <a:ln>
              <a:noFill/>
            </a:ln>
            <a:effectLst/>
          </c:spPr>
          <c:txPr>
            <a:bodyPr rot="-5400000" spcFirstLastPara="1" vertOverflow="ellipsis" vert="horz" wrap="square" anchor="ctr" anchorCtr="1"/>
            <a:lstStyle/>
            <a:p>
              <a:pPr algn="ctr" rtl="0">
                <a:defRPr sz="1000" b="0" i="0" u="none" strike="noStrike" kern="1200" baseline="0">
                  <a:solidFill>
                    <a:prstClr val="black"/>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682090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Ages 75+ Population</a:t>
            </a:r>
          </a:p>
        </c:rich>
      </c:tx>
      <c:layout>
        <c:manualLayout>
          <c:xMode val="edge"/>
          <c:yMode val="edge"/>
          <c:x val="0.43002307524059491"/>
          <c:y val="1.751589552959332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County_by_age!$G$1</c:f>
              <c:strCache>
                <c:ptCount val="1"/>
                <c:pt idx="0">
                  <c:v>Age 75+</c:v>
                </c:pt>
              </c:strCache>
            </c:strRef>
          </c:tx>
          <c:spPr>
            <a:solidFill>
              <a:schemeClr val="accent1"/>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County_by_age!$G$2:$G$22</c:f>
              <c:numCache>
                <c:formatCode>General</c:formatCode>
                <c:ptCount val="21"/>
                <c:pt idx="0">
                  <c:v>3127</c:v>
                </c:pt>
                <c:pt idx="1">
                  <c:v>4907</c:v>
                </c:pt>
                <c:pt idx="2">
                  <c:v>5676</c:v>
                </c:pt>
                <c:pt idx="3">
                  <c:v>9956</c:v>
                </c:pt>
                <c:pt idx="4">
                  <c:v>7759</c:v>
                </c:pt>
                <c:pt idx="5">
                  <c:v>29499</c:v>
                </c:pt>
                <c:pt idx="6">
                  <c:v>6337</c:v>
                </c:pt>
                <c:pt idx="7">
                  <c:v>1361</c:v>
                </c:pt>
                <c:pt idx="8">
                  <c:v>29543</c:v>
                </c:pt>
                <c:pt idx="9">
                  <c:v>5152</c:v>
                </c:pt>
                <c:pt idx="10">
                  <c:v>7093</c:v>
                </c:pt>
                <c:pt idx="11">
                  <c:v>8719</c:v>
                </c:pt>
                <c:pt idx="12">
                  <c:v>43069</c:v>
                </c:pt>
                <c:pt idx="13">
                  <c:v>27751</c:v>
                </c:pt>
                <c:pt idx="14">
                  <c:v>10876</c:v>
                </c:pt>
                <c:pt idx="15">
                  <c:v>8301</c:v>
                </c:pt>
                <c:pt idx="16">
                  <c:v>4711</c:v>
                </c:pt>
                <c:pt idx="17">
                  <c:v>5132</c:v>
                </c:pt>
                <c:pt idx="18">
                  <c:v>4243</c:v>
                </c:pt>
                <c:pt idx="19">
                  <c:v>4011</c:v>
                </c:pt>
                <c:pt idx="20">
                  <c:v>4823</c:v>
                </c:pt>
              </c:numCache>
            </c:numRef>
          </c:val>
          <c:extLst>
            <c:ext xmlns:c16="http://schemas.microsoft.com/office/drawing/2014/chart" uri="{C3380CC4-5D6E-409C-BE32-E72D297353CC}">
              <c16:uniqueId val="{00000000-8226-4247-9EFC-2E6F00A1CF17}"/>
            </c:ext>
          </c:extLst>
        </c:ser>
        <c:ser>
          <c:idx val="1"/>
          <c:order val="1"/>
          <c:tx>
            <c:strRef>
              <c:f>County_by_age!$V$1</c:f>
              <c:strCache>
                <c:ptCount val="1"/>
                <c:pt idx="0">
                  <c:v>Age 75+ Change</c:v>
                </c:pt>
              </c:strCache>
            </c:strRef>
          </c:tx>
          <c:spPr>
            <a:solidFill>
              <a:schemeClr val="accent2"/>
            </a:solidFill>
            <a:ln>
              <a:noFill/>
            </a:ln>
            <a:effectLst/>
          </c:spPr>
          <c:invertIfNegative val="0"/>
          <c:cat>
            <c:strRef>
              <c:f>County_by_age!$A$2:$A$22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County_by_age!$V$2:$V$22</c:f>
              <c:numCache>
                <c:formatCode>0</c:formatCode>
                <c:ptCount val="21"/>
                <c:pt idx="0">
                  <c:v>9789</c:v>
                </c:pt>
                <c:pt idx="1">
                  <c:v>13791</c:v>
                </c:pt>
                <c:pt idx="2">
                  <c:v>11749</c:v>
                </c:pt>
                <c:pt idx="3">
                  <c:v>45754</c:v>
                </c:pt>
                <c:pt idx="4">
                  <c:v>25190</c:v>
                </c:pt>
                <c:pt idx="5">
                  <c:v>108904</c:v>
                </c:pt>
                <c:pt idx="6">
                  <c:v>26066</c:v>
                </c:pt>
                <c:pt idx="7">
                  <c:v>3873</c:v>
                </c:pt>
                <c:pt idx="8">
                  <c:v>74359</c:v>
                </c:pt>
                <c:pt idx="9">
                  <c:v>17490</c:v>
                </c:pt>
                <c:pt idx="10">
                  <c:v>21744</c:v>
                </c:pt>
                <c:pt idx="11">
                  <c:v>55471</c:v>
                </c:pt>
                <c:pt idx="12">
                  <c:v>105977</c:v>
                </c:pt>
                <c:pt idx="13">
                  <c:v>165843</c:v>
                </c:pt>
                <c:pt idx="14">
                  <c:v>23984</c:v>
                </c:pt>
                <c:pt idx="15">
                  <c:v>39640</c:v>
                </c:pt>
                <c:pt idx="16">
                  <c:v>14797</c:v>
                </c:pt>
                <c:pt idx="17">
                  <c:v>25194</c:v>
                </c:pt>
                <c:pt idx="18">
                  <c:v>10506</c:v>
                </c:pt>
                <c:pt idx="19">
                  <c:v>3864</c:v>
                </c:pt>
                <c:pt idx="20">
                  <c:v>8873</c:v>
                </c:pt>
              </c:numCache>
            </c:numRef>
          </c:val>
          <c:extLst>
            <c:ext xmlns:c16="http://schemas.microsoft.com/office/drawing/2014/chart" uri="{C3380CC4-5D6E-409C-BE32-E72D297353CC}">
              <c16:uniqueId val="{00000001-8226-4247-9EFC-2E6F00A1CF17}"/>
            </c:ext>
          </c:extLst>
        </c:ser>
        <c:dLbls>
          <c:showLegendKey val="0"/>
          <c:showVal val="0"/>
          <c:showCatName val="0"/>
          <c:showSerName val="0"/>
          <c:showPercent val="0"/>
          <c:showBubbleSize val="0"/>
        </c:dLbls>
        <c:gapWidth val="150"/>
        <c:overlap val="100"/>
        <c:axId val="1878771199"/>
        <c:axId val="1878778687"/>
      </c:barChart>
      <c:catAx>
        <c:axId val="1878771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78778687"/>
        <c:crosses val="autoZero"/>
        <c:auto val="1"/>
        <c:lblAlgn val="ctr"/>
        <c:lblOffset val="100"/>
        <c:noMultiLvlLbl val="0"/>
      </c:catAx>
      <c:valAx>
        <c:axId val="1878778687"/>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1.4614319043452903E-2"/>
              <c:y val="0.3936737518420926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78771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County_by_age!$B$34</c:f>
              <c:strCache>
                <c:ptCount val="1"/>
                <c:pt idx="0">
                  <c:v>% Age 0-22</c:v>
                </c:pt>
              </c:strCache>
            </c:strRef>
          </c:tx>
          <c:spPr>
            <a:solidFill>
              <a:schemeClr val="accent1"/>
            </a:solidFill>
            <a:ln>
              <a:noFill/>
            </a:ln>
            <a:effectLst/>
          </c:spPr>
          <c:invertIfNegative val="0"/>
          <c:cat>
            <c:strRef>
              <c:f>County_by_age!$A$35:$A$55</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County_by_age!$B$35:$B$55</c:f>
              <c:numCache>
                <c:formatCode>0.0%</c:formatCode>
                <c:ptCount val="21"/>
                <c:pt idx="0">
                  <c:v>-7.5204010954849521E-2</c:v>
                </c:pt>
                <c:pt idx="1">
                  <c:v>-2.8013317942499061E-2</c:v>
                </c:pt>
                <c:pt idx="2">
                  <c:v>-6.7724375453950048E-2</c:v>
                </c:pt>
                <c:pt idx="3">
                  <c:v>-7.4841519396980111E-2</c:v>
                </c:pt>
                <c:pt idx="4">
                  <c:v>-6.7343707794663976E-2</c:v>
                </c:pt>
                <c:pt idx="5">
                  <c:v>-4.9605165085609748E-2</c:v>
                </c:pt>
                <c:pt idx="6">
                  <c:v>-7.442029000314937E-2</c:v>
                </c:pt>
                <c:pt idx="7">
                  <c:v>-4.6015703242815037E-2</c:v>
                </c:pt>
                <c:pt idx="8">
                  <c:v>-1.1877053858048492E-2</c:v>
                </c:pt>
                <c:pt idx="9">
                  <c:v>-4.8880901370373597E-2</c:v>
                </c:pt>
                <c:pt idx="10">
                  <c:v>-0.10940220027861361</c:v>
                </c:pt>
                <c:pt idx="11">
                  <c:v>-9.0545468908984433E-2</c:v>
                </c:pt>
                <c:pt idx="12">
                  <c:v>-4.6925751306717556E-2</c:v>
                </c:pt>
                <c:pt idx="13">
                  <c:v>-8.6776438388291188E-2</c:v>
                </c:pt>
                <c:pt idx="14">
                  <c:v>-5.7612750476400743E-2</c:v>
                </c:pt>
                <c:pt idx="15">
                  <c:v>-9.5848854631764652E-2</c:v>
                </c:pt>
                <c:pt idx="16">
                  <c:v>-8.2512071916539531E-2</c:v>
                </c:pt>
                <c:pt idx="17">
                  <c:v>-8.7229004435565444E-2</c:v>
                </c:pt>
                <c:pt idx="18">
                  <c:v>-6.5088032315951116E-2</c:v>
                </c:pt>
                <c:pt idx="19">
                  <c:v>-9.3031054130076618E-3</c:v>
                </c:pt>
                <c:pt idx="20">
                  <c:v>-5.0928313072956533E-2</c:v>
                </c:pt>
              </c:numCache>
            </c:numRef>
          </c:val>
          <c:extLst>
            <c:ext xmlns:c16="http://schemas.microsoft.com/office/drawing/2014/chart" uri="{C3380CC4-5D6E-409C-BE32-E72D297353CC}">
              <c16:uniqueId val="{00000000-6E7D-473C-8787-EA691B0657C6}"/>
            </c:ext>
          </c:extLst>
        </c:ser>
        <c:ser>
          <c:idx val="1"/>
          <c:order val="1"/>
          <c:tx>
            <c:strRef>
              <c:f>County_by_age!$C$34</c:f>
              <c:strCache>
                <c:ptCount val="1"/>
                <c:pt idx="0">
                  <c:v>% Age 23-38</c:v>
                </c:pt>
              </c:strCache>
            </c:strRef>
          </c:tx>
          <c:spPr>
            <a:solidFill>
              <a:schemeClr val="accent2"/>
            </a:solidFill>
            <a:ln>
              <a:noFill/>
            </a:ln>
            <a:effectLst/>
          </c:spPr>
          <c:invertIfNegative val="0"/>
          <c:cat>
            <c:strRef>
              <c:f>County_by_age!$A$35:$A$55</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County_by_age!$C$35:$C$55</c:f>
              <c:numCache>
                <c:formatCode>0.0%</c:formatCode>
                <c:ptCount val="21"/>
                <c:pt idx="0">
                  <c:v>-4.2615157448387536E-2</c:v>
                </c:pt>
                <c:pt idx="1">
                  <c:v>-2.2797474986112842E-2</c:v>
                </c:pt>
                <c:pt idx="2">
                  <c:v>-2.1983380072438441E-2</c:v>
                </c:pt>
                <c:pt idx="3">
                  <c:v>-1.2755315927157174E-2</c:v>
                </c:pt>
                <c:pt idx="4">
                  <c:v>-3.3191788427929941E-2</c:v>
                </c:pt>
                <c:pt idx="5">
                  <c:v>-3.3354853911881227E-2</c:v>
                </c:pt>
                <c:pt idx="6">
                  <c:v>-2.3890948715134142E-2</c:v>
                </c:pt>
                <c:pt idx="7">
                  <c:v>-4.6090653912509438E-3</c:v>
                </c:pt>
                <c:pt idx="8">
                  <c:v>-4.7320593017291274E-2</c:v>
                </c:pt>
                <c:pt idx="9">
                  <c:v>-1.7017053399694254E-2</c:v>
                </c:pt>
                <c:pt idx="10">
                  <c:v>1.6897782545312157E-2</c:v>
                </c:pt>
                <c:pt idx="11">
                  <c:v>-1.5534582434585664E-3</c:v>
                </c:pt>
                <c:pt idx="12">
                  <c:v>-4.448837273666148E-2</c:v>
                </c:pt>
                <c:pt idx="13">
                  <c:v>-2.8745482037733527E-2</c:v>
                </c:pt>
                <c:pt idx="14">
                  <c:v>-1.6672570796466751E-2</c:v>
                </c:pt>
                <c:pt idx="15">
                  <c:v>-1.3401374688445905E-2</c:v>
                </c:pt>
                <c:pt idx="16">
                  <c:v>-2.1667021159755245E-2</c:v>
                </c:pt>
                <c:pt idx="17">
                  <c:v>-2.560097959268684E-2</c:v>
                </c:pt>
                <c:pt idx="18">
                  <c:v>-3.7525883034880692E-3</c:v>
                </c:pt>
                <c:pt idx="19">
                  <c:v>-2.0864024348585253E-3</c:v>
                </c:pt>
                <c:pt idx="20">
                  <c:v>-3.879973351775784E-3</c:v>
                </c:pt>
              </c:numCache>
            </c:numRef>
          </c:val>
          <c:extLst>
            <c:ext xmlns:c16="http://schemas.microsoft.com/office/drawing/2014/chart" uri="{C3380CC4-5D6E-409C-BE32-E72D297353CC}">
              <c16:uniqueId val="{00000001-6E7D-473C-8787-EA691B0657C6}"/>
            </c:ext>
          </c:extLst>
        </c:ser>
        <c:ser>
          <c:idx val="2"/>
          <c:order val="2"/>
          <c:tx>
            <c:strRef>
              <c:f>County_by_age!$D$34</c:f>
              <c:strCache>
                <c:ptCount val="1"/>
                <c:pt idx="0">
                  <c:v>% Age 39-54</c:v>
                </c:pt>
              </c:strCache>
            </c:strRef>
          </c:tx>
          <c:spPr>
            <a:solidFill>
              <a:schemeClr val="accent3"/>
            </a:solidFill>
            <a:ln>
              <a:noFill/>
            </a:ln>
            <a:effectLst/>
          </c:spPr>
          <c:invertIfNegative val="0"/>
          <c:cat>
            <c:strRef>
              <c:f>County_by_age!$A$35:$A$55</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County_by_age!$D$35:$D$55</c:f>
              <c:numCache>
                <c:formatCode>0.0%</c:formatCode>
                <c:ptCount val="21"/>
                <c:pt idx="0">
                  <c:v>2.7661570979198302E-4</c:v>
                </c:pt>
                <c:pt idx="1">
                  <c:v>-2.9289744783838029E-2</c:v>
                </c:pt>
                <c:pt idx="2">
                  <c:v>-1.5222923571971136E-3</c:v>
                </c:pt>
                <c:pt idx="3">
                  <c:v>-2.8942566748617726E-2</c:v>
                </c:pt>
                <c:pt idx="4">
                  <c:v>1.082877429736756E-3</c:v>
                </c:pt>
                <c:pt idx="5">
                  <c:v>-3.0816228080357527E-2</c:v>
                </c:pt>
                <c:pt idx="6">
                  <c:v>-2.4146381367751296E-2</c:v>
                </c:pt>
                <c:pt idx="7">
                  <c:v>-1.3613565080573098E-2</c:v>
                </c:pt>
                <c:pt idx="8">
                  <c:v>-3.8201620044572365E-2</c:v>
                </c:pt>
                <c:pt idx="9">
                  <c:v>-2.6974577315817344E-2</c:v>
                </c:pt>
                <c:pt idx="10">
                  <c:v>7.7019966168567489E-3</c:v>
                </c:pt>
                <c:pt idx="11">
                  <c:v>-3.8296470500271906E-2</c:v>
                </c:pt>
                <c:pt idx="12">
                  <c:v>-2.1459141832997436E-2</c:v>
                </c:pt>
                <c:pt idx="13">
                  <c:v>-2.7007125195881443E-2</c:v>
                </c:pt>
                <c:pt idx="14">
                  <c:v>-6.8720743718483357E-3</c:v>
                </c:pt>
                <c:pt idx="15">
                  <c:v>-1.9893110002727449E-2</c:v>
                </c:pt>
                <c:pt idx="16">
                  <c:v>-1.1978067816874161E-2</c:v>
                </c:pt>
                <c:pt idx="17">
                  <c:v>-2.1692417215956245E-2</c:v>
                </c:pt>
                <c:pt idx="18">
                  <c:v>-3.3161315467765962E-3</c:v>
                </c:pt>
                <c:pt idx="19">
                  <c:v>9.2278643279242178E-3</c:v>
                </c:pt>
                <c:pt idx="20">
                  <c:v>-8.9255679116547471E-3</c:v>
                </c:pt>
              </c:numCache>
            </c:numRef>
          </c:val>
          <c:extLst>
            <c:ext xmlns:c16="http://schemas.microsoft.com/office/drawing/2014/chart" uri="{C3380CC4-5D6E-409C-BE32-E72D297353CC}">
              <c16:uniqueId val="{00000002-6E7D-473C-8787-EA691B0657C6}"/>
            </c:ext>
          </c:extLst>
        </c:ser>
        <c:ser>
          <c:idx val="3"/>
          <c:order val="3"/>
          <c:tx>
            <c:strRef>
              <c:f>County_by_age!$E$34</c:f>
              <c:strCache>
                <c:ptCount val="1"/>
                <c:pt idx="0">
                  <c:v>% Age 55-74</c:v>
                </c:pt>
              </c:strCache>
            </c:strRef>
          </c:tx>
          <c:spPr>
            <a:solidFill>
              <a:schemeClr val="accent4"/>
            </a:solidFill>
            <a:ln>
              <a:noFill/>
            </a:ln>
            <a:effectLst/>
          </c:spPr>
          <c:invertIfNegative val="0"/>
          <c:cat>
            <c:strRef>
              <c:f>County_by_age!$A$35:$A$55</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County_by_age!$E$35:$E$55</c:f>
              <c:numCache>
                <c:formatCode>0.0%</c:formatCode>
                <c:ptCount val="21"/>
                <c:pt idx="0">
                  <c:v>5.1958223944022941E-2</c:v>
                </c:pt>
                <c:pt idx="1">
                  <c:v>1.449400339382631E-2</c:v>
                </c:pt>
                <c:pt idx="2">
                  <c:v>2.937027701545758E-2</c:v>
                </c:pt>
                <c:pt idx="3">
                  <c:v>1.0112958342115674E-2</c:v>
                </c:pt>
                <c:pt idx="4">
                  <c:v>4.3936160484983083E-2</c:v>
                </c:pt>
                <c:pt idx="5">
                  <c:v>1.994814091055766E-2</c:v>
                </c:pt>
                <c:pt idx="6">
                  <c:v>1.7554885244912027E-2</c:v>
                </c:pt>
                <c:pt idx="7">
                  <c:v>-4.1135280201315044E-2</c:v>
                </c:pt>
                <c:pt idx="8">
                  <c:v>3.4933042558235206E-2</c:v>
                </c:pt>
                <c:pt idx="9">
                  <c:v>1.1848211518784818E-2</c:v>
                </c:pt>
                <c:pt idx="10">
                  <c:v>-4.6748263411054924E-2</c:v>
                </c:pt>
                <c:pt idx="11">
                  <c:v>2.5669123452254639E-2</c:v>
                </c:pt>
                <c:pt idx="12">
                  <c:v>5.4327266727572959E-2</c:v>
                </c:pt>
                <c:pt idx="13">
                  <c:v>4.3118953528979986E-2</c:v>
                </c:pt>
                <c:pt idx="14">
                  <c:v>1.3771115582531718E-2</c:v>
                </c:pt>
                <c:pt idx="15">
                  <c:v>3.7852516532962371E-2</c:v>
                </c:pt>
                <c:pt idx="16">
                  <c:v>3.3802208545708062E-2</c:v>
                </c:pt>
                <c:pt idx="17">
                  <c:v>4.8453272125946495E-2</c:v>
                </c:pt>
                <c:pt idx="18">
                  <c:v>-1.0696633857278676E-2</c:v>
                </c:pt>
                <c:pt idx="19">
                  <c:v>-2.131260935963597E-2</c:v>
                </c:pt>
                <c:pt idx="20">
                  <c:v>9.6960962839279241E-3</c:v>
                </c:pt>
              </c:numCache>
            </c:numRef>
          </c:val>
          <c:extLst>
            <c:ext xmlns:c16="http://schemas.microsoft.com/office/drawing/2014/chart" uri="{C3380CC4-5D6E-409C-BE32-E72D297353CC}">
              <c16:uniqueId val="{00000003-6E7D-473C-8787-EA691B0657C6}"/>
            </c:ext>
          </c:extLst>
        </c:ser>
        <c:ser>
          <c:idx val="4"/>
          <c:order val="4"/>
          <c:tx>
            <c:strRef>
              <c:f>County_by_age!$F$34</c:f>
              <c:strCache>
                <c:ptCount val="1"/>
                <c:pt idx="0">
                  <c:v>% Age 75+</c:v>
                </c:pt>
              </c:strCache>
            </c:strRef>
          </c:tx>
          <c:spPr>
            <a:solidFill>
              <a:srgbClr val="FFC000"/>
            </a:solidFill>
            <a:ln>
              <a:noFill/>
            </a:ln>
            <a:effectLst/>
          </c:spPr>
          <c:invertIfNegative val="0"/>
          <c:cat>
            <c:strRef>
              <c:f>County_by_age!$A$35:$A$55</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County_by_age!$F$35:$F$55</c:f>
              <c:numCache>
                <c:formatCode>0.0%</c:formatCode>
                <c:ptCount val="21"/>
                <c:pt idx="0">
                  <c:v>6.5584328749422188E-2</c:v>
                </c:pt>
                <c:pt idx="1">
                  <c:v>6.5612597570466863E-2</c:v>
                </c:pt>
                <c:pt idx="2">
                  <c:v>6.1866165057089084E-2</c:v>
                </c:pt>
                <c:pt idx="3">
                  <c:v>0.10642644373063931</c:v>
                </c:pt>
                <c:pt idx="4">
                  <c:v>5.5516458307874078E-2</c:v>
                </c:pt>
                <c:pt idx="5">
                  <c:v>9.3828106167290787E-2</c:v>
                </c:pt>
                <c:pt idx="6">
                  <c:v>0.10490738520361852</c:v>
                </c:pt>
                <c:pt idx="7">
                  <c:v>0.10534232774131463</c:v>
                </c:pt>
                <c:pt idx="8">
                  <c:v>6.2466224361676967E-2</c:v>
                </c:pt>
                <c:pt idx="9">
                  <c:v>8.102432056710035E-2</c:v>
                </c:pt>
                <c:pt idx="10">
                  <c:v>0.13155068452749963</c:v>
                </c:pt>
                <c:pt idx="11">
                  <c:v>0.10472627420046024</c:v>
                </c:pt>
                <c:pt idx="12">
                  <c:v>5.8545999148803526E-2</c:v>
                </c:pt>
                <c:pt idx="13">
                  <c:v>9.9410765610614751E-2</c:v>
                </c:pt>
                <c:pt idx="14">
                  <c:v>6.7386280062184084E-2</c:v>
                </c:pt>
                <c:pt idx="15">
                  <c:v>9.1290822789975606E-2</c:v>
                </c:pt>
                <c:pt idx="16">
                  <c:v>8.2348441506911341E-2</c:v>
                </c:pt>
                <c:pt idx="17">
                  <c:v>8.6073078970932471E-2</c:v>
                </c:pt>
                <c:pt idx="18">
                  <c:v>8.285338602349443E-2</c:v>
                </c:pt>
                <c:pt idx="19">
                  <c:v>2.3463321289468861E-2</c:v>
                </c:pt>
                <c:pt idx="20">
                  <c:v>5.4037758052459105E-2</c:v>
                </c:pt>
              </c:numCache>
            </c:numRef>
          </c:val>
          <c:extLst>
            <c:ext xmlns:c16="http://schemas.microsoft.com/office/drawing/2014/chart" uri="{C3380CC4-5D6E-409C-BE32-E72D297353CC}">
              <c16:uniqueId val="{00000004-6E7D-473C-8787-EA691B0657C6}"/>
            </c:ext>
          </c:extLst>
        </c:ser>
        <c:dLbls>
          <c:showLegendKey val="0"/>
          <c:showVal val="0"/>
          <c:showCatName val="0"/>
          <c:showSerName val="0"/>
          <c:showPercent val="0"/>
          <c:showBubbleSize val="0"/>
        </c:dLbls>
        <c:gapWidth val="0"/>
        <c:overlap val="-27"/>
        <c:axId val="1603473792"/>
        <c:axId val="1726183088"/>
      </c:barChart>
      <c:catAx>
        <c:axId val="1603473792"/>
        <c:scaling>
          <c:orientation val="minMax"/>
        </c:scaling>
        <c:delete val="0"/>
        <c:axPos val="b"/>
        <c:majorGridlines>
          <c:spPr>
            <a:ln w="15875" cap="flat" cmpd="sng" algn="ctr">
              <a:solidFill>
                <a:schemeClr val="tx1"/>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26183088"/>
        <c:crosses val="autoZero"/>
        <c:auto val="1"/>
        <c:lblAlgn val="ctr"/>
        <c:lblOffset val="100"/>
        <c:noMultiLvlLbl val="0"/>
      </c:catAx>
      <c:valAx>
        <c:axId val="17261830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3473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dirty="0"/>
              <a:t>2015 - 2050 Change in Employment by Industry </a:t>
            </a:r>
          </a:p>
          <a:p>
            <a:pPr>
              <a:defRPr/>
            </a:pPr>
            <a:r>
              <a:rPr lang="en-US" sz="1100" dirty="0"/>
              <a:t>(sorted by Total Employment in 2015)</a:t>
            </a:r>
          </a:p>
        </c:rich>
      </c:tx>
      <c:layout>
        <c:manualLayout>
          <c:xMode val="edge"/>
          <c:yMode val="edge"/>
          <c:x val="0.32341079840753967"/>
          <c:y val="1.46035291325457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bar"/>
        <c:grouping val="stacked"/>
        <c:varyColors val="0"/>
        <c:ser>
          <c:idx val="0"/>
          <c:order val="0"/>
          <c:tx>
            <c:strRef>
              <c:f>'Region Employment_with NE'!$D$29</c:f>
              <c:strCache>
                <c:ptCount val="1"/>
                <c:pt idx="0">
                  <c:v>2015</c:v>
                </c:pt>
              </c:strCache>
            </c:strRef>
          </c:tx>
          <c:spPr>
            <a:solidFill>
              <a:schemeClr val="accent1"/>
            </a:solidFill>
            <a:ln>
              <a:noFill/>
            </a:ln>
            <a:effectLst/>
          </c:spPr>
          <c:invertIfNegative val="0"/>
          <c:cat>
            <c:strRef>
              <c:f>'Region Employment_with NE'!$C$30:$C$49</c:f>
              <c:strCache>
                <c:ptCount val="20"/>
                <c:pt idx="0">
                  <c:v>Forestry, Fishing, and Related Activities</c:v>
                </c:pt>
                <c:pt idx="1">
                  <c:v>Mining</c:v>
                </c:pt>
                <c:pt idx="2">
                  <c:v>Utilities</c:v>
                </c:pt>
                <c:pt idx="3">
                  <c:v>Management of Companies and Enterprises</c:v>
                </c:pt>
                <c:pt idx="4">
                  <c:v>Arts, Entertainment, and Recreation</c:v>
                </c:pt>
                <c:pt idx="5">
                  <c:v>Information</c:v>
                </c:pt>
                <c:pt idx="6">
                  <c:v>Government</c:v>
                </c:pt>
                <c:pt idx="7">
                  <c:v>Transportation and Warehousing</c:v>
                </c:pt>
                <c:pt idx="8">
                  <c:v>Real Estate and Rental and Leasing</c:v>
                </c:pt>
                <c:pt idx="9">
                  <c:v>Wholesale Trade</c:v>
                </c:pt>
                <c:pt idx="10">
                  <c:v>Manufacturing</c:v>
                </c:pt>
                <c:pt idx="11">
                  <c:v>Finance and Insurance</c:v>
                </c:pt>
                <c:pt idx="12">
                  <c:v>Construction</c:v>
                </c:pt>
                <c:pt idx="13">
                  <c:v>Other Services, except Public Administration</c:v>
                </c:pt>
                <c:pt idx="14">
                  <c:v>Accommodation and Food Services</c:v>
                </c:pt>
                <c:pt idx="15">
                  <c:v>Educational services; private</c:v>
                </c:pt>
                <c:pt idx="16">
                  <c:v>Professional, Scientific, and Technical Services</c:v>
                </c:pt>
                <c:pt idx="17">
                  <c:v>Health Care and Social Assistance</c:v>
                </c:pt>
                <c:pt idx="18">
                  <c:v>Administrative and Waste Management Services</c:v>
                </c:pt>
                <c:pt idx="19">
                  <c:v>Retail Trade</c:v>
                </c:pt>
              </c:strCache>
            </c:strRef>
          </c:cat>
          <c:val>
            <c:numRef>
              <c:f>'Region Employment_with NE'!$D$30:$D$49</c:f>
              <c:numCache>
                <c:formatCode>General</c:formatCode>
                <c:ptCount val="20"/>
                <c:pt idx="0">
                  <c:v>2819</c:v>
                </c:pt>
                <c:pt idx="1">
                  <c:v>4587</c:v>
                </c:pt>
                <c:pt idx="2">
                  <c:v>14297</c:v>
                </c:pt>
                <c:pt idx="3">
                  <c:v>58174</c:v>
                </c:pt>
                <c:pt idx="4">
                  <c:v>77139</c:v>
                </c:pt>
                <c:pt idx="5">
                  <c:v>106095</c:v>
                </c:pt>
                <c:pt idx="6">
                  <c:v>140239</c:v>
                </c:pt>
                <c:pt idx="7">
                  <c:v>171463</c:v>
                </c:pt>
                <c:pt idx="8">
                  <c:v>173878</c:v>
                </c:pt>
                <c:pt idx="9">
                  <c:v>175821</c:v>
                </c:pt>
                <c:pt idx="10">
                  <c:v>182116</c:v>
                </c:pt>
                <c:pt idx="11">
                  <c:v>185405</c:v>
                </c:pt>
                <c:pt idx="12">
                  <c:v>189587</c:v>
                </c:pt>
                <c:pt idx="13">
                  <c:v>222754</c:v>
                </c:pt>
                <c:pt idx="14">
                  <c:v>263085</c:v>
                </c:pt>
                <c:pt idx="15">
                  <c:v>287074</c:v>
                </c:pt>
                <c:pt idx="16">
                  <c:v>306459</c:v>
                </c:pt>
                <c:pt idx="17">
                  <c:v>323251</c:v>
                </c:pt>
                <c:pt idx="18">
                  <c:v>327924</c:v>
                </c:pt>
                <c:pt idx="19">
                  <c:v>350183</c:v>
                </c:pt>
              </c:numCache>
            </c:numRef>
          </c:val>
          <c:extLst>
            <c:ext xmlns:c16="http://schemas.microsoft.com/office/drawing/2014/chart" uri="{C3380CC4-5D6E-409C-BE32-E72D297353CC}">
              <c16:uniqueId val="{00000000-AAF2-4917-906A-16F0370D6D86}"/>
            </c:ext>
          </c:extLst>
        </c:ser>
        <c:ser>
          <c:idx val="1"/>
          <c:order val="1"/>
          <c:tx>
            <c:strRef>
              <c:f>'Region Employment_with NE'!$F$29</c:f>
              <c:strCache>
                <c:ptCount val="1"/>
                <c:pt idx="0">
                  <c:v>Change, 2015 - 2050</c:v>
                </c:pt>
              </c:strCache>
            </c:strRef>
          </c:tx>
          <c:spPr>
            <a:solidFill>
              <a:schemeClr val="accent2"/>
            </a:solidFill>
            <a:ln>
              <a:noFill/>
            </a:ln>
            <a:effectLst/>
          </c:spPr>
          <c:invertIfNegative val="0"/>
          <c:cat>
            <c:strRef>
              <c:f>'Region Employment_with NE'!$C$30:$C$49</c:f>
              <c:strCache>
                <c:ptCount val="20"/>
                <c:pt idx="0">
                  <c:v>Forestry, Fishing, and Related Activities</c:v>
                </c:pt>
                <c:pt idx="1">
                  <c:v>Mining</c:v>
                </c:pt>
                <c:pt idx="2">
                  <c:v>Utilities</c:v>
                </c:pt>
                <c:pt idx="3">
                  <c:v>Management of Companies and Enterprises</c:v>
                </c:pt>
                <c:pt idx="4">
                  <c:v>Arts, Entertainment, and Recreation</c:v>
                </c:pt>
                <c:pt idx="5">
                  <c:v>Information</c:v>
                </c:pt>
                <c:pt idx="6">
                  <c:v>Government</c:v>
                </c:pt>
                <c:pt idx="7">
                  <c:v>Transportation and Warehousing</c:v>
                </c:pt>
                <c:pt idx="8">
                  <c:v>Real Estate and Rental and Leasing</c:v>
                </c:pt>
                <c:pt idx="9">
                  <c:v>Wholesale Trade</c:v>
                </c:pt>
                <c:pt idx="10">
                  <c:v>Manufacturing</c:v>
                </c:pt>
                <c:pt idx="11">
                  <c:v>Finance and Insurance</c:v>
                </c:pt>
                <c:pt idx="12">
                  <c:v>Construction</c:v>
                </c:pt>
                <c:pt idx="13">
                  <c:v>Other Services, except Public Administration</c:v>
                </c:pt>
                <c:pt idx="14">
                  <c:v>Accommodation and Food Services</c:v>
                </c:pt>
                <c:pt idx="15">
                  <c:v>Educational services; private</c:v>
                </c:pt>
                <c:pt idx="16">
                  <c:v>Professional, Scientific, and Technical Services</c:v>
                </c:pt>
                <c:pt idx="17">
                  <c:v>Health Care and Social Assistance</c:v>
                </c:pt>
                <c:pt idx="18">
                  <c:v>Administrative and Waste Management Services</c:v>
                </c:pt>
                <c:pt idx="19">
                  <c:v>Retail Trade</c:v>
                </c:pt>
              </c:strCache>
            </c:strRef>
          </c:cat>
          <c:val>
            <c:numRef>
              <c:f>'Region Employment_with NE'!$F$30:$F$49</c:f>
              <c:numCache>
                <c:formatCode>General</c:formatCode>
                <c:ptCount val="20"/>
                <c:pt idx="0">
                  <c:v>826</c:v>
                </c:pt>
                <c:pt idx="1">
                  <c:v>1125</c:v>
                </c:pt>
                <c:pt idx="2">
                  <c:v>-8270</c:v>
                </c:pt>
                <c:pt idx="3">
                  <c:v>14431</c:v>
                </c:pt>
                <c:pt idx="4">
                  <c:v>12189</c:v>
                </c:pt>
                <c:pt idx="5">
                  <c:v>40433</c:v>
                </c:pt>
                <c:pt idx="6">
                  <c:v>27091</c:v>
                </c:pt>
                <c:pt idx="7">
                  <c:v>23196</c:v>
                </c:pt>
                <c:pt idx="8">
                  <c:v>25951</c:v>
                </c:pt>
                <c:pt idx="9">
                  <c:v>63020</c:v>
                </c:pt>
                <c:pt idx="10">
                  <c:v>-18649</c:v>
                </c:pt>
                <c:pt idx="11">
                  <c:v>82587</c:v>
                </c:pt>
                <c:pt idx="12">
                  <c:v>131037</c:v>
                </c:pt>
                <c:pt idx="13">
                  <c:v>30950</c:v>
                </c:pt>
                <c:pt idx="14">
                  <c:v>48833</c:v>
                </c:pt>
                <c:pt idx="15">
                  <c:v>52125</c:v>
                </c:pt>
                <c:pt idx="16">
                  <c:v>167892</c:v>
                </c:pt>
                <c:pt idx="17">
                  <c:v>238711</c:v>
                </c:pt>
                <c:pt idx="18">
                  <c:v>123697</c:v>
                </c:pt>
                <c:pt idx="19">
                  <c:v>120943</c:v>
                </c:pt>
              </c:numCache>
            </c:numRef>
          </c:val>
          <c:extLst>
            <c:ext xmlns:c16="http://schemas.microsoft.com/office/drawing/2014/chart" uri="{C3380CC4-5D6E-409C-BE32-E72D297353CC}">
              <c16:uniqueId val="{00000001-AAF2-4917-906A-16F0370D6D86}"/>
            </c:ext>
          </c:extLst>
        </c:ser>
        <c:dLbls>
          <c:showLegendKey val="0"/>
          <c:showVal val="0"/>
          <c:showCatName val="0"/>
          <c:showSerName val="0"/>
          <c:showPercent val="0"/>
          <c:showBubbleSize val="0"/>
        </c:dLbls>
        <c:gapWidth val="150"/>
        <c:overlap val="100"/>
        <c:axId val="1249775264"/>
        <c:axId val="1252090944"/>
      </c:barChart>
      <c:catAx>
        <c:axId val="1249775264"/>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252090944"/>
        <c:crosses val="autoZero"/>
        <c:auto val="1"/>
        <c:lblAlgn val="ctr"/>
        <c:lblOffset val="100"/>
        <c:noMultiLvlLbl val="0"/>
      </c:catAx>
      <c:valAx>
        <c:axId val="12520909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249775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Change in Total Population By Race/Ethnicity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County_by_race!$B$29</c:f>
              <c:strCache>
                <c:ptCount val="1"/>
                <c:pt idx="0">
                  <c:v>Black</c:v>
                </c:pt>
              </c:strCache>
            </c:strRef>
          </c:tx>
          <c:spPr>
            <a:solidFill>
              <a:schemeClr val="accent1"/>
            </a:solidFill>
            <a:ln>
              <a:noFill/>
            </a:ln>
            <a:effectLst/>
          </c:spPr>
          <c:invertIfNegative val="0"/>
          <c:cat>
            <c:strRef>
              <c:f>County_by_race!$A$30</c:f>
              <c:strCache>
                <c:ptCount val="1"/>
                <c:pt idx="0">
                  <c:v>2015-2050</c:v>
                </c:pt>
              </c:strCache>
            </c:strRef>
          </c:cat>
          <c:val>
            <c:numRef>
              <c:f>County_by_race!$B$30</c:f>
              <c:numCache>
                <c:formatCode>General</c:formatCode>
                <c:ptCount val="1"/>
                <c:pt idx="0">
                  <c:v>1019502</c:v>
                </c:pt>
              </c:numCache>
            </c:numRef>
          </c:val>
          <c:extLst>
            <c:ext xmlns:c16="http://schemas.microsoft.com/office/drawing/2014/chart" uri="{C3380CC4-5D6E-409C-BE32-E72D297353CC}">
              <c16:uniqueId val="{00000000-3C96-4F6E-B9DF-1C0FDDE5EB9E}"/>
            </c:ext>
          </c:extLst>
        </c:ser>
        <c:ser>
          <c:idx val="1"/>
          <c:order val="1"/>
          <c:tx>
            <c:strRef>
              <c:f>County_by_race!$C$29</c:f>
              <c:strCache>
                <c:ptCount val="1"/>
                <c:pt idx="0">
                  <c:v>Hispanic</c:v>
                </c:pt>
              </c:strCache>
            </c:strRef>
          </c:tx>
          <c:spPr>
            <a:solidFill>
              <a:schemeClr val="accent2"/>
            </a:solidFill>
            <a:ln>
              <a:noFill/>
            </a:ln>
            <a:effectLst/>
          </c:spPr>
          <c:invertIfNegative val="0"/>
          <c:cat>
            <c:strRef>
              <c:f>County_by_race!$A$30</c:f>
              <c:strCache>
                <c:ptCount val="1"/>
                <c:pt idx="0">
                  <c:v>2015-2050</c:v>
                </c:pt>
              </c:strCache>
            </c:strRef>
          </c:cat>
          <c:val>
            <c:numRef>
              <c:f>County_by_race!$C$30</c:f>
              <c:numCache>
                <c:formatCode>General</c:formatCode>
                <c:ptCount val="1"/>
                <c:pt idx="0">
                  <c:v>1160506</c:v>
                </c:pt>
              </c:numCache>
            </c:numRef>
          </c:val>
          <c:extLst>
            <c:ext xmlns:c16="http://schemas.microsoft.com/office/drawing/2014/chart" uri="{C3380CC4-5D6E-409C-BE32-E72D297353CC}">
              <c16:uniqueId val="{00000001-3C96-4F6E-B9DF-1C0FDDE5EB9E}"/>
            </c:ext>
          </c:extLst>
        </c:ser>
        <c:ser>
          <c:idx val="2"/>
          <c:order val="2"/>
          <c:tx>
            <c:strRef>
              <c:f>County_by_race!$D$29</c:f>
              <c:strCache>
                <c:ptCount val="1"/>
                <c:pt idx="0">
                  <c:v>Other</c:v>
                </c:pt>
              </c:strCache>
            </c:strRef>
          </c:tx>
          <c:spPr>
            <a:solidFill>
              <a:schemeClr val="accent3"/>
            </a:solidFill>
            <a:ln>
              <a:noFill/>
            </a:ln>
            <a:effectLst/>
          </c:spPr>
          <c:invertIfNegative val="0"/>
          <c:cat>
            <c:strRef>
              <c:f>County_by_race!$A$30</c:f>
              <c:strCache>
                <c:ptCount val="1"/>
                <c:pt idx="0">
                  <c:v>2015-2050</c:v>
                </c:pt>
              </c:strCache>
            </c:strRef>
          </c:cat>
          <c:val>
            <c:numRef>
              <c:f>County_by_race!$D$30</c:f>
              <c:numCache>
                <c:formatCode>General</c:formatCode>
                <c:ptCount val="1"/>
                <c:pt idx="0">
                  <c:v>769762</c:v>
                </c:pt>
              </c:numCache>
            </c:numRef>
          </c:val>
          <c:extLst>
            <c:ext xmlns:c16="http://schemas.microsoft.com/office/drawing/2014/chart" uri="{C3380CC4-5D6E-409C-BE32-E72D297353CC}">
              <c16:uniqueId val="{00000002-3C96-4F6E-B9DF-1C0FDDE5EB9E}"/>
            </c:ext>
          </c:extLst>
        </c:ser>
        <c:ser>
          <c:idx val="3"/>
          <c:order val="3"/>
          <c:tx>
            <c:strRef>
              <c:f>County_by_race!$E$29</c:f>
              <c:strCache>
                <c:ptCount val="1"/>
                <c:pt idx="0">
                  <c:v>White</c:v>
                </c:pt>
              </c:strCache>
            </c:strRef>
          </c:tx>
          <c:spPr>
            <a:solidFill>
              <a:schemeClr val="accent4"/>
            </a:solidFill>
            <a:ln>
              <a:noFill/>
            </a:ln>
            <a:effectLst/>
          </c:spPr>
          <c:invertIfNegative val="0"/>
          <c:cat>
            <c:strRef>
              <c:f>County_by_race!$A$30</c:f>
              <c:strCache>
                <c:ptCount val="1"/>
                <c:pt idx="0">
                  <c:v>2015-2050</c:v>
                </c:pt>
              </c:strCache>
            </c:strRef>
          </c:cat>
          <c:val>
            <c:numRef>
              <c:f>County_by_race!$E$30</c:f>
              <c:numCache>
                <c:formatCode>General</c:formatCode>
                <c:ptCount val="1"/>
                <c:pt idx="0">
                  <c:v>-38088</c:v>
                </c:pt>
              </c:numCache>
            </c:numRef>
          </c:val>
          <c:extLst>
            <c:ext xmlns:c16="http://schemas.microsoft.com/office/drawing/2014/chart" uri="{C3380CC4-5D6E-409C-BE32-E72D297353CC}">
              <c16:uniqueId val="{00000003-3C96-4F6E-B9DF-1C0FDDE5EB9E}"/>
            </c:ext>
          </c:extLst>
        </c:ser>
        <c:dLbls>
          <c:showLegendKey val="0"/>
          <c:showVal val="0"/>
          <c:showCatName val="0"/>
          <c:showSerName val="0"/>
          <c:showPercent val="0"/>
          <c:showBubbleSize val="0"/>
        </c:dLbls>
        <c:gapWidth val="219"/>
        <c:overlap val="-27"/>
        <c:axId val="1057143920"/>
        <c:axId val="1054517184"/>
      </c:barChart>
      <c:catAx>
        <c:axId val="105714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54517184"/>
        <c:crosses val="autoZero"/>
        <c:auto val="1"/>
        <c:lblAlgn val="ctr"/>
        <c:lblOffset val="100"/>
        <c:noMultiLvlLbl val="0"/>
      </c:catAx>
      <c:valAx>
        <c:axId val="1054517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57143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Shares of Population by Race/Ethnicity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Race!$A$27</c:f>
              <c:strCache>
                <c:ptCount val="1"/>
                <c:pt idx="0">
                  <c:v>2015</c:v>
                </c:pt>
              </c:strCache>
            </c:strRef>
          </c:tx>
          <c:spPr>
            <a:solidFill>
              <a:schemeClr val="accent1"/>
            </a:solidFill>
            <a:ln>
              <a:noFill/>
            </a:ln>
            <a:effectLst/>
          </c:spPr>
          <c:invertIfNegative val="0"/>
          <c:cat>
            <c:strRef>
              <c:f>Race!$B$26:$E$26</c:f>
              <c:strCache>
                <c:ptCount val="4"/>
                <c:pt idx="0">
                  <c:v>% Black</c:v>
                </c:pt>
                <c:pt idx="1">
                  <c:v>% Hispanic</c:v>
                </c:pt>
                <c:pt idx="2">
                  <c:v>% Other</c:v>
                </c:pt>
                <c:pt idx="3">
                  <c:v>% White</c:v>
                </c:pt>
              </c:strCache>
            </c:strRef>
          </c:cat>
          <c:val>
            <c:numRef>
              <c:f>Race!$B$27:$E$27</c:f>
              <c:numCache>
                <c:formatCode>0.0%</c:formatCode>
                <c:ptCount val="4"/>
                <c:pt idx="0">
                  <c:v>0.32810075002477707</c:v>
                </c:pt>
                <c:pt idx="1">
                  <c:v>0.11622665993825217</c:v>
                </c:pt>
                <c:pt idx="2">
                  <c:v>8.0219038208456508E-2</c:v>
                </c:pt>
                <c:pt idx="3">
                  <c:v>0.47545372662279445</c:v>
                </c:pt>
              </c:numCache>
            </c:numRef>
          </c:val>
          <c:extLst>
            <c:ext xmlns:c16="http://schemas.microsoft.com/office/drawing/2014/chart" uri="{C3380CC4-5D6E-409C-BE32-E72D297353CC}">
              <c16:uniqueId val="{00000000-BBA2-49E6-B870-DA01E650590F}"/>
            </c:ext>
          </c:extLst>
        </c:ser>
        <c:ser>
          <c:idx val="1"/>
          <c:order val="1"/>
          <c:tx>
            <c:strRef>
              <c:f>Race!$A$28</c:f>
              <c:strCache>
                <c:ptCount val="1"/>
                <c:pt idx="0">
                  <c:v>2050</c:v>
                </c:pt>
              </c:strCache>
            </c:strRef>
          </c:tx>
          <c:spPr>
            <a:solidFill>
              <a:schemeClr val="accent2"/>
            </a:solidFill>
            <a:ln>
              <a:noFill/>
            </a:ln>
            <a:effectLst/>
          </c:spPr>
          <c:invertIfNegative val="0"/>
          <c:cat>
            <c:strRef>
              <c:f>Race!$B$26:$E$26</c:f>
              <c:strCache>
                <c:ptCount val="4"/>
                <c:pt idx="0">
                  <c:v>% Black</c:v>
                </c:pt>
                <c:pt idx="1">
                  <c:v>% Hispanic</c:v>
                </c:pt>
                <c:pt idx="2">
                  <c:v>% Other</c:v>
                </c:pt>
                <c:pt idx="3">
                  <c:v>% White</c:v>
                </c:pt>
              </c:strCache>
            </c:strRef>
          </c:cat>
          <c:val>
            <c:numRef>
              <c:f>Race!$B$28:$E$28</c:f>
              <c:numCache>
                <c:formatCode>0.0%</c:formatCode>
                <c:ptCount val="4"/>
                <c:pt idx="0">
                  <c:v>0.33553488632864781</c:v>
                </c:pt>
                <c:pt idx="1">
                  <c:v>0.21145658585836588</c:v>
                </c:pt>
                <c:pt idx="2">
                  <c:v>0.14233054015351407</c:v>
                </c:pt>
                <c:pt idx="3">
                  <c:v>0.31067798765947224</c:v>
                </c:pt>
              </c:numCache>
            </c:numRef>
          </c:val>
          <c:extLst>
            <c:ext xmlns:c16="http://schemas.microsoft.com/office/drawing/2014/chart" uri="{C3380CC4-5D6E-409C-BE32-E72D297353CC}">
              <c16:uniqueId val="{00000001-BBA2-49E6-B870-DA01E650590F}"/>
            </c:ext>
          </c:extLst>
        </c:ser>
        <c:dLbls>
          <c:showLegendKey val="0"/>
          <c:showVal val="0"/>
          <c:showCatName val="0"/>
          <c:showSerName val="0"/>
          <c:showPercent val="0"/>
          <c:showBubbleSize val="0"/>
        </c:dLbls>
        <c:gapWidth val="182"/>
        <c:axId val="2046898783"/>
        <c:axId val="1958333119"/>
      </c:barChart>
      <c:catAx>
        <c:axId val="2046898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58333119"/>
        <c:crosses val="autoZero"/>
        <c:auto val="1"/>
        <c:lblAlgn val="ctr"/>
        <c:lblOffset val="100"/>
        <c:noMultiLvlLbl val="0"/>
      </c:catAx>
      <c:valAx>
        <c:axId val="1958333119"/>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6898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976893640037225E-2"/>
          <c:y val="7.089370041552373E-2"/>
          <c:w val="0.87581699228783216"/>
          <c:h val="0.80005075975242179"/>
        </c:manualLayout>
      </c:layout>
      <c:barChart>
        <c:barDir val="col"/>
        <c:grouping val="clustered"/>
        <c:varyColors val="0"/>
        <c:ser>
          <c:idx val="0"/>
          <c:order val="0"/>
          <c:tx>
            <c:strRef>
              <c:f>'S16_ County_Age'!$M$62</c:f>
              <c:strCache>
                <c:ptCount val="1"/>
                <c:pt idx="0">
                  <c:v>2015</c:v>
                </c:pt>
              </c:strCache>
            </c:strRef>
          </c:tx>
          <c:spPr>
            <a:solidFill>
              <a:srgbClr val="FCAE3A"/>
            </a:solidFill>
            <a:ln>
              <a:noFill/>
            </a:ln>
            <a:effectLst/>
          </c:spPr>
          <c:invertIfNegative val="0"/>
          <c:cat>
            <c:strRef>
              <c:f>'S16_ County_Age'!$N$61:$R$61</c:f>
              <c:strCache>
                <c:ptCount val="5"/>
                <c:pt idx="0">
                  <c:v>% Ages 0-22</c:v>
                </c:pt>
                <c:pt idx="1">
                  <c:v>% Ages 23-38 </c:v>
                </c:pt>
                <c:pt idx="2">
                  <c:v>% Ages 39-54 </c:v>
                </c:pt>
                <c:pt idx="3">
                  <c:v>% Ages 55 - 74 </c:v>
                </c:pt>
                <c:pt idx="4">
                  <c:v>% 75+</c:v>
                </c:pt>
              </c:strCache>
            </c:strRef>
          </c:cat>
          <c:val>
            <c:numRef>
              <c:f>'S16_ County_Age'!$N$62:$R$62</c:f>
              <c:numCache>
                <c:formatCode>0.0%</c:formatCode>
                <c:ptCount val="5"/>
                <c:pt idx="0">
                  <c:v>0.31857935599144976</c:v>
                </c:pt>
                <c:pt idx="1">
                  <c:v>0.22465906812624553</c:v>
                </c:pt>
                <c:pt idx="2">
                  <c:v>0.23250558336629662</c:v>
                </c:pt>
                <c:pt idx="3">
                  <c:v>0.18369567896303643</c:v>
                </c:pt>
                <c:pt idx="4">
                  <c:v>4.0560313552971669E-2</c:v>
                </c:pt>
              </c:numCache>
            </c:numRef>
          </c:val>
          <c:extLst>
            <c:ext xmlns:c16="http://schemas.microsoft.com/office/drawing/2014/chart" uri="{C3380CC4-5D6E-409C-BE32-E72D297353CC}">
              <c16:uniqueId val="{00000000-C274-4EBB-BB48-B7AFA551CEB9}"/>
            </c:ext>
          </c:extLst>
        </c:ser>
        <c:ser>
          <c:idx val="1"/>
          <c:order val="1"/>
          <c:tx>
            <c:strRef>
              <c:f>'S16_ County_Age'!$M$63</c:f>
              <c:strCache>
                <c:ptCount val="1"/>
                <c:pt idx="0">
                  <c:v>2050</c:v>
                </c:pt>
              </c:strCache>
            </c:strRef>
          </c:tx>
          <c:spPr>
            <a:solidFill>
              <a:srgbClr val="042E5F"/>
            </a:solidFill>
            <a:ln>
              <a:solidFill>
                <a:schemeClr val="tx1"/>
              </a:solidFill>
            </a:ln>
            <a:effectLst/>
          </c:spPr>
          <c:invertIfNegative val="0"/>
          <c:cat>
            <c:strRef>
              <c:f>'S16_ County_Age'!$N$61:$R$61</c:f>
              <c:strCache>
                <c:ptCount val="5"/>
                <c:pt idx="0">
                  <c:v>% Ages 0-22</c:v>
                </c:pt>
                <c:pt idx="1">
                  <c:v>% Ages 23-38 </c:v>
                </c:pt>
                <c:pt idx="2">
                  <c:v>% Ages 39-54 </c:v>
                </c:pt>
                <c:pt idx="3">
                  <c:v>% Ages 55 - 74 </c:v>
                </c:pt>
                <c:pt idx="4">
                  <c:v>% 75+</c:v>
                </c:pt>
              </c:strCache>
            </c:strRef>
          </c:cat>
          <c:val>
            <c:numRef>
              <c:f>'S16_ County_Age'!$N$63:$R$63</c:f>
              <c:numCache>
                <c:formatCode>0.0%</c:formatCode>
                <c:ptCount val="5"/>
                <c:pt idx="0">
                  <c:v>0.25684624058260375</c:v>
                </c:pt>
                <c:pt idx="1">
                  <c:v>0.19387887489119851</c:v>
                </c:pt>
                <c:pt idx="2">
                  <c:v>0.21083140442601117</c:v>
                </c:pt>
                <c:pt idx="3">
                  <c:v>0.21671786350819339</c:v>
                </c:pt>
                <c:pt idx="4">
                  <c:v>0.12172561659199319</c:v>
                </c:pt>
              </c:numCache>
            </c:numRef>
          </c:val>
          <c:extLst>
            <c:ext xmlns:c16="http://schemas.microsoft.com/office/drawing/2014/chart" uri="{C3380CC4-5D6E-409C-BE32-E72D297353CC}">
              <c16:uniqueId val="{00000001-C274-4EBB-BB48-B7AFA551CEB9}"/>
            </c:ext>
          </c:extLst>
        </c:ser>
        <c:dLbls>
          <c:showLegendKey val="0"/>
          <c:showVal val="0"/>
          <c:showCatName val="0"/>
          <c:showSerName val="0"/>
          <c:showPercent val="0"/>
          <c:showBubbleSize val="0"/>
        </c:dLbls>
        <c:gapWidth val="182"/>
        <c:axId val="1711593536"/>
        <c:axId val="450639088"/>
      </c:barChart>
      <c:catAx>
        <c:axId val="171159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50639088"/>
        <c:crosses val="autoZero"/>
        <c:auto val="1"/>
        <c:lblAlgn val="ctr"/>
        <c:lblOffset val="100"/>
        <c:noMultiLvlLbl val="0"/>
      </c:catAx>
      <c:valAx>
        <c:axId val="4506390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1159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Sheet1!$A$28</c:f>
              <c:strCache>
                <c:ptCount val="1"/>
                <c:pt idx="0">
                  <c:v>2015</c:v>
                </c:pt>
              </c:strCache>
            </c:strRef>
          </c:tx>
          <c:spPr>
            <a:solidFill>
              <a:srgbClr val="FCAE3A"/>
            </a:solidFill>
            <a:ln>
              <a:noFill/>
            </a:ln>
            <a:effectLst/>
          </c:spPr>
          <c:invertIfNegative val="0"/>
          <c:cat>
            <c:strRef>
              <c:f>Sheet1!$B$27:$F$27</c:f>
              <c:strCache>
                <c:ptCount val="5"/>
                <c:pt idx="0">
                  <c:v>Ages 0-22 </c:v>
                </c:pt>
                <c:pt idx="1">
                  <c:v>Ages 23-38 </c:v>
                </c:pt>
                <c:pt idx="2">
                  <c:v>Ages 39-54 </c:v>
                </c:pt>
                <c:pt idx="3">
                  <c:v>Ages 55 - 74 </c:v>
                </c:pt>
                <c:pt idx="4">
                  <c:v>Ages 75+</c:v>
                </c:pt>
              </c:strCache>
            </c:strRef>
          </c:cat>
          <c:val>
            <c:numRef>
              <c:f>Sheet1!$B$28:$F$28</c:f>
              <c:numCache>
                <c:formatCode>_(* #,##0_);_(* \(#,##0\);_(* "-"??_);_(@_)</c:formatCode>
                <c:ptCount val="5"/>
                <c:pt idx="0">
                  <c:v>1822596</c:v>
                </c:pt>
                <c:pt idx="1">
                  <c:v>1285277</c:v>
                </c:pt>
                <c:pt idx="2">
                  <c:v>1330167</c:v>
                </c:pt>
                <c:pt idx="3">
                  <c:v>1050925</c:v>
                </c:pt>
                <c:pt idx="4">
                  <c:v>232046</c:v>
                </c:pt>
              </c:numCache>
            </c:numRef>
          </c:val>
          <c:extLst>
            <c:ext xmlns:c16="http://schemas.microsoft.com/office/drawing/2014/chart" uri="{C3380CC4-5D6E-409C-BE32-E72D297353CC}">
              <c16:uniqueId val="{00000000-8883-4088-85DE-08F4BAF14AF5}"/>
            </c:ext>
          </c:extLst>
        </c:ser>
        <c:ser>
          <c:idx val="1"/>
          <c:order val="1"/>
          <c:tx>
            <c:strRef>
              <c:f>Sheet1!$A$29</c:f>
              <c:strCache>
                <c:ptCount val="1"/>
                <c:pt idx="0">
                  <c:v>2050</c:v>
                </c:pt>
              </c:strCache>
            </c:strRef>
          </c:tx>
          <c:spPr>
            <a:solidFill>
              <a:srgbClr val="042E5F"/>
            </a:solidFill>
            <a:ln>
              <a:solidFill>
                <a:schemeClr val="tx1"/>
              </a:solidFill>
            </a:ln>
            <a:effectLst/>
          </c:spPr>
          <c:invertIfNegative val="0"/>
          <c:cat>
            <c:strRef>
              <c:f>Sheet1!$B$27:$F$27</c:f>
              <c:strCache>
                <c:ptCount val="5"/>
                <c:pt idx="0">
                  <c:v>Ages 0-22 </c:v>
                </c:pt>
                <c:pt idx="1">
                  <c:v>Ages 23-38 </c:v>
                </c:pt>
                <c:pt idx="2">
                  <c:v>Ages 39-54 </c:v>
                </c:pt>
                <c:pt idx="3">
                  <c:v>Ages 55 - 74 </c:v>
                </c:pt>
                <c:pt idx="4">
                  <c:v>Ages 75+</c:v>
                </c:pt>
              </c:strCache>
            </c:strRef>
          </c:cat>
          <c:val>
            <c:numRef>
              <c:f>Sheet1!$B$29:$F$29</c:f>
              <c:numCache>
                <c:formatCode>_(* #,##0_);_(* \(#,##0\);_(* "-"??_);_(@_)</c:formatCode>
                <c:ptCount val="5"/>
                <c:pt idx="0">
                  <c:v>2217275</c:v>
                </c:pt>
                <c:pt idx="1">
                  <c:v>1673697</c:v>
                </c:pt>
                <c:pt idx="2">
                  <c:v>1820043</c:v>
                </c:pt>
                <c:pt idx="3">
                  <c:v>1870859</c:v>
                </c:pt>
                <c:pt idx="4">
                  <c:v>1050820</c:v>
                </c:pt>
              </c:numCache>
            </c:numRef>
          </c:val>
          <c:extLst>
            <c:ext xmlns:c16="http://schemas.microsoft.com/office/drawing/2014/chart" uri="{C3380CC4-5D6E-409C-BE32-E72D297353CC}">
              <c16:uniqueId val="{00000001-8883-4088-85DE-08F4BAF14AF5}"/>
            </c:ext>
          </c:extLst>
        </c:ser>
        <c:dLbls>
          <c:showLegendKey val="0"/>
          <c:showVal val="0"/>
          <c:showCatName val="0"/>
          <c:showSerName val="0"/>
          <c:showPercent val="0"/>
          <c:showBubbleSize val="0"/>
        </c:dLbls>
        <c:gapWidth val="219"/>
        <c:overlap val="-27"/>
        <c:axId val="1594394896"/>
        <c:axId val="1559873456"/>
      </c:barChart>
      <c:catAx>
        <c:axId val="159439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59873456"/>
        <c:crosses val="autoZero"/>
        <c:auto val="1"/>
        <c:lblAlgn val="ctr"/>
        <c:lblOffset val="100"/>
        <c:noMultiLvlLbl val="0"/>
      </c:catAx>
      <c:valAx>
        <c:axId val="155987345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94394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dirty="0"/>
              <a:t>Total Population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1119557946043228"/>
          <c:y val="9.5331729206073773E-2"/>
          <c:w val="0.8710494292516715"/>
          <c:h val="0.66578062437015995"/>
        </c:manualLayout>
      </c:layout>
      <c:barChart>
        <c:barDir val="col"/>
        <c:grouping val="stacked"/>
        <c:varyColors val="0"/>
        <c:ser>
          <c:idx val="0"/>
          <c:order val="0"/>
          <c:tx>
            <c:strRef>
              <c:f>County_by_race!$B$1</c:f>
              <c:strCache>
                <c:ptCount val="1"/>
                <c:pt idx="0">
                  <c:v>2015 Totals</c:v>
                </c:pt>
              </c:strCache>
            </c:strRef>
          </c:tx>
          <c:spPr>
            <a:solidFill>
              <a:schemeClr val="accent1"/>
            </a:solidFill>
            <a:ln>
              <a:noFill/>
            </a:ln>
            <a:effectLst/>
          </c:spPr>
          <c:invertIfNegative val="0"/>
          <c:dLbls>
            <c:delete val="1"/>
          </c:dLbls>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County_by_race!$B$2:$B$22</c:f>
              <c:numCache>
                <c:formatCode>General</c:formatCode>
                <c:ptCount val="21"/>
                <c:pt idx="0">
                  <c:v>75370</c:v>
                </c:pt>
                <c:pt idx="1">
                  <c:v>102747</c:v>
                </c:pt>
                <c:pt idx="2">
                  <c:v>114545</c:v>
                </c:pt>
                <c:pt idx="3">
                  <c:v>235899</c:v>
                </c:pt>
                <c:pt idx="4">
                  <c:v>273955</c:v>
                </c:pt>
                <c:pt idx="5">
                  <c:v>741333</c:v>
                </c:pt>
                <c:pt idx="6">
                  <c:v>138428</c:v>
                </c:pt>
                <c:pt idx="7">
                  <c:v>23301</c:v>
                </c:pt>
                <c:pt idx="8">
                  <c:v>734873</c:v>
                </c:pt>
                <c:pt idx="9">
                  <c:v>140734</c:v>
                </c:pt>
                <c:pt idx="10">
                  <c:v>110712</c:v>
                </c:pt>
                <c:pt idx="11">
                  <c:v>212435</c:v>
                </c:pt>
                <c:pt idx="12">
                  <c:v>1010565</c:v>
                </c:pt>
                <c:pt idx="13">
                  <c:v>895823</c:v>
                </c:pt>
                <c:pt idx="14">
                  <c:v>193538</c:v>
                </c:pt>
                <c:pt idx="15">
                  <c:v>217738</c:v>
                </c:pt>
                <c:pt idx="16">
                  <c:v>105474</c:v>
                </c:pt>
                <c:pt idx="17">
                  <c:v>152239</c:v>
                </c:pt>
                <c:pt idx="18">
                  <c:v>88855</c:v>
                </c:pt>
                <c:pt idx="19">
                  <c:v>64050</c:v>
                </c:pt>
                <c:pt idx="20">
                  <c:v>88397</c:v>
                </c:pt>
              </c:numCache>
            </c:numRef>
          </c:val>
          <c:extLst>
            <c:ext xmlns:c16="http://schemas.microsoft.com/office/drawing/2014/chart" uri="{C3380CC4-5D6E-409C-BE32-E72D297353CC}">
              <c16:uniqueId val="{00000000-D148-4792-AB6B-15ADB558EB08}"/>
            </c:ext>
          </c:extLst>
        </c:ser>
        <c:ser>
          <c:idx val="1"/>
          <c:order val="1"/>
          <c:tx>
            <c:strRef>
              <c:f>County_by_race!$I$1</c:f>
              <c:strCache>
                <c:ptCount val="1"/>
                <c:pt idx="0">
                  <c:v>Change Total Population, 2015-2050</c:v>
                </c:pt>
              </c:strCache>
            </c:strRef>
          </c:tx>
          <c:spPr>
            <a:solidFill>
              <a:schemeClr val="accent2"/>
            </a:solidFill>
            <a:ln>
              <a:noFill/>
            </a:ln>
            <a:effectLst/>
          </c:spPr>
          <c:invertIfNegative val="0"/>
          <c:dLbls>
            <c:delete val="1"/>
          </c:dLbls>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County_by_race!$I$2:$I$22</c:f>
              <c:numCache>
                <c:formatCode>General</c:formatCode>
                <c:ptCount val="21"/>
                <c:pt idx="0">
                  <c:v>45258</c:v>
                </c:pt>
                <c:pt idx="1">
                  <c:v>62181</c:v>
                </c:pt>
                <c:pt idx="2">
                  <c:v>41847</c:v>
                </c:pt>
                <c:pt idx="3">
                  <c:v>138922</c:v>
                </c:pt>
                <c:pt idx="4">
                  <c:v>119050</c:v>
                </c:pt>
                <c:pt idx="5">
                  <c:v>294463</c:v>
                </c:pt>
                <c:pt idx="6">
                  <c:v>76609</c:v>
                </c:pt>
                <c:pt idx="7">
                  <c:v>8662</c:v>
                </c:pt>
                <c:pt idx="8">
                  <c:v>277149</c:v>
                </c:pt>
                <c:pt idx="9">
                  <c:v>51747</c:v>
                </c:pt>
                <c:pt idx="10">
                  <c:v>36703</c:v>
                </c:pt>
                <c:pt idx="11">
                  <c:v>227918</c:v>
                </c:pt>
                <c:pt idx="12">
                  <c:v>462735</c:v>
                </c:pt>
                <c:pt idx="13">
                  <c:v>588919</c:v>
                </c:pt>
                <c:pt idx="14">
                  <c:v>88542</c:v>
                </c:pt>
                <c:pt idx="15">
                  <c:v>152707</c:v>
                </c:pt>
                <c:pt idx="16">
                  <c:v>48116</c:v>
                </c:pt>
                <c:pt idx="17">
                  <c:v>100935</c:v>
                </c:pt>
                <c:pt idx="18">
                  <c:v>24073</c:v>
                </c:pt>
                <c:pt idx="19">
                  <c:v>27428</c:v>
                </c:pt>
                <c:pt idx="20">
                  <c:v>37719</c:v>
                </c:pt>
              </c:numCache>
            </c:numRef>
          </c:val>
          <c:extLst>
            <c:ext xmlns:c16="http://schemas.microsoft.com/office/drawing/2014/chart" uri="{C3380CC4-5D6E-409C-BE32-E72D297353CC}">
              <c16:uniqueId val="{00000001-D148-4792-AB6B-15ADB558EB08}"/>
            </c:ext>
          </c:extLst>
        </c:ser>
        <c:dLbls>
          <c:dLblPos val="ctr"/>
          <c:showLegendKey val="0"/>
          <c:showVal val="1"/>
          <c:showCatName val="0"/>
          <c:showSerName val="0"/>
          <c:showPercent val="0"/>
          <c:showBubbleSize val="0"/>
        </c:dLbls>
        <c:gapWidth val="150"/>
        <c:overlap val="100"/>
        <c:axId val="1542860975"/>
        <c:axId val="1542870959"/>
      </c:barChart>
      <c:catAx>
        <c:axId val="154286097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County</a:t>
                </a:r>
              </a:p>
            </c:rich>
          </c:tx>
          <c:layout>
            <c:manualLayout>
              <c:xMode val="edge"/>
              <c:yMode val="edge"/>
              <c:x val="0.47410170077929009"/>
              <c:y val="0.8671417074883821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542870959"/>
        <c:crosses val="autoZero"/>
        <c:auto val="1"/>
        <c:lblAlgn val="ctr"/>
        <c:lblOffset val="100"/>
        <c:noMultiLvlLbl val="0"/>
      </c:catAx>
      <c:valAx>
        <c:axId val="15428709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1.235983719564053E-2"/>
              <c:y val="0.3475758008511035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542860975"/>
        <c:crosses val="autoZero"/>
        <c:crossBetween val="between"/>
      </c:valAx>
      <c:spPr>
        <a:noFill/>
        <a:ln w="25400">
          <a:noFill/>
        </a:ln>
        <a:effectLst/>
      </c:spPr>
    </c:plotArea>
    <c:legend>
      <c:legendPos val="b"/>
      <c:layout>
        <c:manualLayout>
          <c:xMode val="edge"/>
          <c:yMode val="edge"/>
          <c:x val="0.31899279978657386"/>
          <c:y val="0.92695017062388241"/>
          <c:w val="0.36201440042685235"/>
          <c:h val="4.764130905230220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Black (Non-Hispanic) Population</a:t>
            </a:r>
          </a:p>
        </c:rich>
      </c:tx>
      <c:layout>
        <c:manualLayout>
          <c:xMode val="edge"/>
          <c:yMode val="edge"/>
          <c:x val="0.38136779860782316"/>
          <c:y val="2.05115226630543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County_by_race!$C$1</c:f>
              <c:strCache>
                <c:ptCount val="1"/>
                <c:pt idx="0">
                  <c:v>Black NH</c:v>
                </c:pt>
              </c:strCache>
            </c:strRef>
          </c:tx>
          <c:spPr>
            <a:solidFill>
              <a:schemeClr val="accent1"/>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County_by_race!$C$2:$C$22</c:f>
              <c:numCache>
                <c:formatCode>General</c:formatCode>
                <c:ptCount val="21"/>
                <c:pt idx="0">
                  <c:v>8531</c:v>
                </c:pt>
                <c:pt idx="1">
                  <c:v>11577</c:v>
                </c:pt>
                <c:pt idx="2">
                  <c:v>21385</c:v>
                </c:pt>
                <c:pt idx="3">
                  <c:v>14517</c:v>
                </c:pt>
                <c:pt idx="4">
                  <c:v>182609</c:v>
                </c:pt>
                <c:pt idx="5">
                  <c:v>198821</c:v>
                </c:pt>
                <c:pt idx="6">
                  <c:v>24443</c:v>
                </c:pt>
                <c:pt idx="7">
                  <c:v>192</c:v>
                </c:pt>
                <c:pt idx="8">
                  <c:v>390800</c:v>
                </c:pt>
                <c:pt idx="9">
                  <c:v>61175</c:v>
                </c:pt>
                <c:pt idx="10">
                  <c:v>24637</c:v>
                </c:pt>
                <c:pt idx="11">
                  <c:v>7404</c:v>
                </c:pt>
                <c:pt idx="12">
                  <c:v>437887</c:v>
                </c:pt>
                <c:pt idx="13">
                  <c:v>233767</c:v>
                </c:pt>
                <c:pt idx="14">
                  <c:v>14392</c:v>
                </c:pt>
                <c:pt idx="15">
                  <c:v>89692</c:v>
                </c:pt>
                <c:pt idx="16">
                  <c:v>45510</c:v>
                </c:pt>
                <c:pt idx="17">
                  <c:v>27959</c:v>
                </c:pt>
                <c:pt idx="18">
                  <c:v>45371</c:v>
                </c:pt>
                <c:pt idx="19">
                  <c:v>21416</c:v>
                </c:pt>
                <c:pt idx="20">
                  <c:v>14983</c:v>
                </c:pt>
              </c:numCache>
            </c:numRef>
          </c:val>
          <c:extLst>
            <c:ext xmlns:c16="http://schemas.microsoft.com/office/drawing/2014/chart" uri="{C3380CC4-5D6E-409C-BE32-E72D297353CC}">
              <c16:uniqueId val="{00000000-644B-493A-8372-28437ED3DF80}"/>
            </c:ext>
          </c:extLst>
        </c:ser>
        <c:ser>
          <c:idx val="1"/>
          <c:order val="1"/>
          <c:tx>
            <c:strRef>
              <c:f>County_by_race!$J$1</c:f>
              <c:strCache>
                <c:ptCount val="1"/>
                <c:pt idx="0">
                  <c:v>Change Black Population, 2015-2050</c:v>
                </c:pt>
              </c:strCache>
            </c:strRef>
          </c:tx>
          <c:spPr>
            <a:solidFill>
              <a:schemeClr val="accent2"/>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County_by_race!$J$2:$J$22</c:f>
              <c:numCache>
                <c:formatCode>General</c:formatCode>
                <c:ptCount val="21"/>
                <c:pt idx="0">
                  <c:v>5061</c:v>
                </c:pt>
                <c:pt idx="1">
                  <c:v>34817</c:v>
                </c:pt>
                <c:pt idx="2">
                  <c:v>8930</c:v>
                </c:pt>
                <c:pt idx="3">
                  <c:v>2805</c:v>
                </c:pt>
                <c:pt idx="4">
                  <c:v>54188</c:v>
                </c:pt>
                <c:pt idx="5">
                  <c:v>165941</c:v>
                </c:pt>
                <c:pt idx="6">
                  <c:v>16388</c:v>
                </c:pt>
                <c:pt idx="7">
                  <c:v>-79</c:v>
                </c:pt>
                <c:pt idx="8">
                  <c:v>48498</c:v>
                </c:pt>
                <c:pt idx="9">
                  <c:v>39109</c:v>
                </c:pt>
                <c:pt idx="10">
                  <c:v>15748</c:v>
                </c:pt>
                <c:pt idx="11">
                  <c:v>15925</c:v>
                </c:pt>
                <c:pt idx="12">
                  <c:v>184436</c:v>
                </c:pt>
                <c:pt idx="13">
                  <c:v>173841</c:v>
                </c:pt>
                <c:pt idx="14">
                  <c:v>641</c:v>
                </c:pt>
                <c:pt idx="15">
                  <c:v>108538</c:v>
                </c:pt>
                <c:pt idx="16">
                  <c:v>37878</c:v>
                </c:pt>
                <c:pt idx="17">
                  <c:v>57615</c:v>
                </c:pt>
                <c:pt idx="18">
                  <c:v>21106</c:v>
                </c:pt>
                <c:pt idx="19">
                  <c:v>16569</c:v>
                </c:pt>
                <c:pt idx="20">
                  <c:v>11547</c:v>
                </c:pt>
              </c:numCache>
            </c:numRef>
          </c:val>
          <c:extLst>
            <c:ext xmlns:c16="http://schemas.microsoft.com/office/drawing/2014/chart" uri="{C3380CC4-5D6E-409C-BE32-E72D297353CC}">
              <c16:uniqueId val="{00000001-644B-493A-8372-28437ED3DF80}"/>
            </c:ext>
          </c:extLst>
        </c:ser>
        <c:dLbls>
          <c:showLegendKey val="0"/>
          <c:showVal val="0"/>
          <c:showCatName val="0"/>
          <c:showSerName val="0"/>
          <c:showPercent val="0"/>
          <c:showBubbleSize val="0"/>
        </c:dLbls>
        <c:gapWidth val="150"/>
        <c:overlap val="100"/>
        <c:axId val="1824798495"/>
        <c:axId val="1824798911"/>
      </c:barChart>
      <c:catAx>
        <c:axId val="182479849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24798911"/>
        <c:crosses val="autoZero"/>
        <c:auto val="1"/>
        <c:lblAlgn val="ctr"/>
        <c:lblOffset val="100"/>
        <c:noMultiLvlLbl val="0"/>
      </c:catAx>
      <c:valAx>
        <c:axId val="1824798911"/>
        <c:scaling>
          <c:orientation val="minMax"/>
          <c:max val="5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9.6812285895551183E-3"/>
              <c:y val="0.3825847309114587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24798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Hispanic</a:t>
            </a:r>
            <a:r>
              <a:rPr lang="en-US" sz="1100" i="1" dirty="0"/>
              <a:t> </a:t>
            </a:r>
            <a:r>
              <a:rPr lang="en-US" sz="1100" b="1" i="1" dirty="0"/>
              <a:t>Population</a:t>
            </a:r>
          </a:p>
        </c:rich>
      </c:tx>
      <c:layout>
        <c:manualLayout>
          <c:xMode val="edge"/>
          <c:yMode val="edge"/>
          <c:x val="0.41509684553319726"/>
          <c:y val="1.757136508720913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County_by_race!$D$1</c:f>
              <c:strCache>
                <c:ptCount val="1"/>
                <c:pt idx="0">
                  <c:v>Hispanic</c:v>
                </c:pt>
              </c:strCache>
            </c:strRef>
          </c:tx>
          <c:spPr>
            <a:solidFill>
              <a:schemeClr val="accent1"/>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County_by_race!$D$2:$D$22</c:f>
              <c:numCache>
                <c:formatCode>General</c:formatCode>
                <c:ptCount val="21"/>
                <c:pt idx="0">
                  <c:v>7582</c:v>
                </c:pt>
                <c:pt idx="1">
                  <c:v>9300</c:v>
                </c:pt>
                <c:pt idx="2">
                  <c:v>7819</c:v>
                </c:pt>
                <c:pt idx="3">
                  <c:v>24121</c:v>
                </c:pt>
                <c:pt idx="4">
                  <c:v>36445</c:v>
                </c:pt>
                <c:pt idx="5">
                  <c:v>95967</c:v>
                </c:pt>
                <c:pt idx="6">
                  <c:v>9536</c:v>
                </c:pt>
                <c:pt idx="7">
                  <c:v>916</c:v>
                </c:pt>
                <c:pt idx="8">
                  <c:v>66072</c:v>
                </c:pt>
                <c:pt idx="9">
                  <c:v>13090</c:v>
                </c:pt>
                <c:pt idx="10">
                  <c:v>8286</c:v>
                </c:pt>
                <c:pt idx="11">
                  <c:v>22170</c:v>
                </c:pt>
                <c:pt idx="12">
                  <c:v>78058</c:v>
                </c:pt>
                <c:pt idx="13">
                  <c:v>185726</c:v>
                </c:pt>
                <c:pt idx="14">
                  <c:v>54396</c:v>
                </c:pt>
                <c:pt idx="15">
                  <c:v>14827</c:v>
                </c:pt>
                <c:pt idx="16">
                  <c:v>5732</c:v>
                </c:pt>
                <c:pt idx="17">
                  <c:v>9185</c:v>
                </c:pt>
                <c:pt idx="18">
                  <c:v>9082</c:v>
                </c:pt>
                <c:pt idx="19">
                  <c:v>2936</c:v>
                </c:pt>
                <c:pt idx="20">
                  <c:v>3688</c:v>
                </c:pt>
              </c:numCache>
            </c:numRef>
          </c:val>
          <c:extLst>
            <c:ext xmlns:c16="http://schemas.microsoft.com/office/drawing/2014/chart" uri="{C3380CC4-5D6E-409C-BE32-E72D297353CC}">
              <c16:uniqueId val="{00000000-C983-4301-9ED0-F09E64D9FDEB}"/>
            </c:ext>
          </c:extLst>
        </c:ser>
        <c:ser>
          <c:idx val="1"/>
          <c:order val="1"/>
          <c:tx>
            <c:strRef>
              <c:f>County_by_race!$K$1</c:f>
              <c:strCache>
                <c:ptCount val="1"/>
                <c:pt idx="0">
                  <c:v>Change Hispanic Population, 2015-2050</c:v>
                </c:pt>
              </c:strCache>
            </c:strRef>
          </c:tx>
          <c:spPr>
            <a:solidFill>
              <a:schemeClr val="accent2"/>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County_by_race!$K$2:$K$22</c:f>
              <c:numCache>
                <c:formatCode>General</c:formatCode>
                <c:ptCount val="21"/>
                <c:pt idx="0">
                  <c:v>8811</c:v>
                </c:pt>
                <c:pt idx="1">
                  <c:v>40532</c:v>
                </c:pt>
                <c:pt idx="2">
                  <c:v>12349</c:v>
                </c:pt>
                <c:pt idx="3">
                  <c:v>33842</c:v>
                </c:pt>
                <c:pt idx="4">
                  <c:v>68417</c:v>
                </c:pt>
                <c:pt idx="5">
                  <c:v>121811</c:v>
                </c:pt>
                <c:pt idx="6">
                  <c:v>18048</c:v>
                </c:pt>
                <c:pt idx="7">
                  <c:v>106</c:v>
                </c:pt>
                <c:pt idx="8">
                  <c:v>124257</c:v>
                </c:pt>
                <c:pt idx="9">
                  <c:v>23668</c:v>
                </c:pt>
                <c:pt idx="10">
                  <c:v>13737</c:v>
                </c:pt>
                <c:pt idx="11">
                  <c:v>134116</c:v>
                </c:pt>
                <c:pt idx="12">
                  <c:v>164588</c:v>
                </c:pt>
                <c:pt idx="13">
                  <c:v>230204</c:v>
                </c:pt>
                <c:pt idx="14">
                  <c:v>63678</c:v>
                </c:pt>
                <c:pt idx="15">
                  <c:v>40138</c:v>
                </c:pt>
                <c:pt idx="16">
                  <c:v>13794</c:v>
                </c:pt>
                <c:pt idx="17">
                  <c:v>22869</c:v>
                </c:pt>
                <c:pt idx="18">
                  <c:v>13248</c:v>
                </c:pt>
                <c:pt idx="19">
                  <c:v>4552</c:v>
                </c:pt>
                <c:pt idx="20">
                  <c:v>7741</c:v>
                </c:pt>
              </c:numCache>
            </c:numRef>
          </c:val>
          <c:extLst>
            <c:ext xmlns:c16="http://schemas.microsoft.com/office/drawing/2014/chart" uri="{C3380CC4-5D6E-409C-BE32-E72D297353CC}">
              <c16:uniqueId val="{00000001-C983-4301-9ED0-F09E64D9FDEB}"/>
            </c:ext>
          </c:extLst>
        </c:ser>
        <c:dLbls>
          <c:showLegendKey val="0"/>
          <c:showVal val="0"/>
          <c:showCatName val="0"/>
          <c:showSerName val="0"/>
          <c:showPercent val="0"/>
          <c:showBubbleSize val="0"/>
        </c:dLbls>
        <c:gapWidth val="150"/>
        <c:overlap val="100"/>
        <c:axId val="1710680671"/>
        <c:axId val="1844060783"/>
      </c:barChart>
      <c:catAx>
        <c:axId val="1710680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44060783"/>
        <c:crosses val="autoZero"/>
        <c:auto val="1"/>
        <c:lblAlgn val="ctr"/>
        <c:lblOffset val="100"/>
        <c:noMultiLvlLbl val="0"/>
      </c:catAx>
      <c:valAx>
        <c:axId val="18440607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b="0" dirty="0"/>
                  <a:t>Population</a:t>
                </a:r>
              </a:p>
            </c:rich>
          </c:tx>
          <c:layout>
            <c:manualLayout>
              <c:xMode val="edge"/>
              <c:yMode val="edge"/>
              <c:x val="1.442736773088916E-2"/>
              <c:y val="0.3798139738236965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7106806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100" b="1" i="1" dirty="0"/>
              <a:t>Other (Non-Hispanic) Population (includes Asian)</a:t>
            </a:r>
          </a:p>
        </c:rich>
      </c:tx>
      <c:layout>
        <c:manualLayout>
          <c:xMode val="edge"/>
          <c:yMode val="edge"/>
          <c:x val="0.37966353164187816"/>
          <c:y val="1.464282669898348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stacked"/>
        <c:varyColors val="0"/>
        <c:ser>
          <c:idx val="0"/>
          <c:order val="0"/>
          <c:tx>
            <c:strRef>
              <c:f>County_by_race!$E$1</c:f>
              <c:strCache>
                <c:ptCount val="1"/>
                <c:pt idx="0">
                  <c:v>Other NH</c:v>
                </c:pt>
              </c:strCache>
            </c:strRef>
          </c:tx>
          <c:spPr>
            <a:solidFill>
              <a:schemeClr val="accent1"/>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County_by_race!$E$2:$E$22</c:f>
              <c:numCache>
                <c:formatCode>General</c:formatCode>
                <c:ptCount val="21"/>
                <c:pt idx="0">
                  <c:v>4369</c:v>
                </c:pt>
                <c:pt idx="1">
                  <c:v>3385</c:v>
                </c:pt>
                <c:pt idx="2">
                  <c:v>3629</c:v>
                </c:pt>
                <c:pt idx="3">
                  <c:v>8820</c:v>
                </c:pt>
                <c:pt idx="4">
                  <c:v>20245</c:v>
                </c:pt>
                <c:pt idx="5">
                  <c:v>56109</c:v>
                </c:pt>
                <c:pt idx="6">
                  <c:v>5391</c:v>
                </c:pt>
                <c:pt idx="7">
                  <c:v>513</c:v>
                </c:pt>
                <c:pt idx="8">
                  <c:v>60789</c:v>
                </c:pt>
                <c:pt idx="9">
                  <c:v>6139</c:v>
                </c:pt>
                <c:pt idx="10">
                  <c:v>7625</c:v>
                </c:pt>
                <c:pt idx="11">
                  <c:v>25938</c:v>
                </c:pt>
                <c:pt idx="12">
                  <c:v>90690</c:v>
                </c:pt>
                <c:pt idx="13">
                  <c:v>129426</c:v>
                </c:pt>
                <c:pt idx="14">
                  <c:v>5978</c:v>
                </c:pt>
                <c:pt idx="15">
                  <c:v>13026</c:v>
                </c:pt>
                <c:pt idx="16">
                  <c:v>3383</c:v>
                </c:pt>
                <c:pt idx="17">
                  <c:v>5141</c:v>
                </c:pt>
                <c:pt idx="18">
                  <c:v>3657</c:v>
                </c:pt>
                <c:pt idx="19">
                  <c:v>1847</c:v>
                </c:pt>
                <c:pt idx="20">
                  <c:v>2834</c:v>
                </c:pt>
              </c:numCache>
            </c:numRef>
          </c:val>
          <c:extLst>
            <c:ext xmlns:c16="http://schemas.microsoft.com/office/drawing/2014/chart" uri="{C3380CC4-5D6E-409C-BE32-E72D297353CC}">
              <c16:uniqueId val="{00000000-2F2D-4557-B116-CFE804864665}"/>
            </c:ext>
          </c:extLst>
        </c:ser>
        <c:ser>
          <c:idx val="1"/>
          <c:order val="1"/>
          <c:tx>
            <c:strRef>
              <c:f>County_by_race!$L$1</c:f>
              <c:strCache>
                <c:ptCount val="1"/>
                <c:pt idx="0">
                  <c:v>Change Other Population, 2015-2050</c:v>
                </c:pt>
              </c:strCache>
            </c:strRef>
          </c:tx>
          <c:spPr>
            <a:solidFill>
              <a:schemeClr val="accent2"/>
            </a:solidFill>
            <a:ln>
              <a:noFill/>
            </a:ln>
            <a:effectLst/>
          </c:spPr>
          <c:invertIfNegative val="0"/>
          <c:cat>
            <c:strRef>
              <c:f>County_by_race!$A$2:$A$22</c:f>
              <c:strCache>
                <c:ptCount val="21"/>
                <c:pt idx="0">
                  <c:v>Barrow</c:v>
                </c:pt>
                <c:pt idx="1">
                  <c:v>Bartow</c:v>
                </c:pt>
                <c:pt idx="2">
                  <c:v>Carroll</c:v>
                </c:pt>
                <c:pt idx="3">
                  <c:v>Cherokee</c:v>
                </c:pt>
                <c:pt idx="4">
                  <c:v>Clayton</c:v>
                </c:pt>
                <c:pt idx="5">
                  <c:v>Cobb</c:v>
                </c:pt>
                <c:pt idx="6">
                  <c:v>Coweta</c:v>
                </c:pt>
                <c:pt idx="7">
                  <c:v>Dawson</c:v>
                </c:pt>
                <c:pt idx="8">
                  <c:v>DeKalb</c:v>
                </c:pt>
                <c:pt idx="9">
                  <c:v>Douglas</c:v>
                </c:pt>
                <c:pt idx="10">
                  <c:v>Fayette</c:v>
                </c:pt>
                <c:pt idx="11">
                  <c:v>Forsyth</c:v>
                </c:pt>
                <c:pt idx="12">
                  <c:v>Fulton</c:v>
                </c:pt>
                <c:pt idx="13">
                  <c:v>Gwinnett</c:v>
                </c:pt>
                <c:pt idx="14">
                  <c:v>Hall</c:v>
                </c:pt>
                <c:pt idx="15">
                  <c:v>Henry</c:v>
                </c:pt>
                <c:pt idx="16">
                  <c:v>Newton</c:v>
                </c:pt>
                <c:pt idx="17">
                  <c:v>Paulding</c:v>
                </c:pt>
                <c:pt idx="18">
                  <c:v>Rockdale</c:v>
                </c:pt>
                <c:pt idx="19">
                  <c:v>Spalding</c:v>
                </c:pt>
                <c:pt idx="20">
                  <c:v>Walton</c:v>
                </c:pt>
              </c:strCache>
            </c:strRef>
          </c:cat>
          <c:val>
            <c:numRef>
              <c:f>County_by_race!$L$2:$L$22</c:f>
              <c:numCache>
                <c:formatCode>General</c:formatCode>
                <c:ptCount val="21"/>
                <c:pt idx="0">
                  <c:v>5570</c:v>
                </c:pt>
                <c:pt idx="1">
                  <c:v>23014</c:v>
                </c:pt>
                <c:pt idx="2">
                  <c:v>9175</c:v>
                </c:pt>
                <c:pt idx="3">
                  <c:v>-6144</c:v>
                </c:pt>
                <c:pt idx="4">
                  <c:v>22926</c:v>
                </c:pt>
                <c:pt idx="5">
                  <c:v>64889</c:v>
                </c:pt>
                <c:pt idx="6">
                  <c:v>8003</c:v>
                </c:pt>
                <c:pt idx="7">
                  <c:v>-433</c:v>
                </c:pt>
                <c:pt idx="8">
                  <c:v>80542</c:v>
                </c:pt>
                <c:pt idx="9">
                  <c:v>22647</c:v>
                </c:pt>
                <c:pt idx="10">
                  <c:v>19881</c:v>
                </c:pt>
                <c:pt idx="11">
                  <c:v>53764</c:v>
                </c:pt>
                <c:pt idx="12">
                  <c:v>101218</c:v>
                </c:pt>
                <c:pt idx="13">
                  <c:v>262974</c:v>
                </c:pt>
                <c:pt idx="14">
                  <c:v>-5301</c:v>
                </c:pt>
                <c:pt idx="15">
                  <c:v>42373</c:v>
                </c:pt>
                <c:pt idx="16">
                  <c:v>14350</c:v>
                </c:pt>
                <c:pt idx="17">
                  <c:v>25334</c:v>
                </c:pt>
                <c:pt idx="18">
                  <c:v>11934</c:v>
                </c:pt>
                <c:pt idx="19">
                  <c:v>7007</c:v>
                </c:pt>
                <c:pt idx="20">
                  <c:v>6039</c:v>
                </c:pt>
              </c:numCache>
            </c:numRef>
          </c:val>
          <c:extLst>
            <c:ext xmlns:c16="http://schemas.microsoft.com/office/drawing/2014/chart" uri="{C3380CC4-5D6E-409C-BE32-E72D297353CC}">
              <c16:uniqueId val="{00000001-2F2D-4557-B116-CFE804864665}"/>
            </c:ext>
          </c:extLst>
        </c:ser>
        <c:dLbls>
          <c:showLegendKey val="0"/>
          <c:showVal val="0"/>
          <c:showCatName val="0"/>
          <c:showSerName val="0"/>
          <c:showPercent val="0"/>
          <c:showBubbleSize val="0"/>
        </c:dLbls>
        <c:gapWidth val="150"/>
        <c:overlap val="100"/>
        <c:axId val="1706051135"/>
        <c:axId val="1706042815"/>
      </c:barChart>
      <c:catAx>
        <c:axId val="170605113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706042815"/>
        <c:crosses val="autoZero"/>
        <c:auto val="1"/>
        <c:lblAlgn val="ctr"/>
        <c:lblOffset val="50"/>
        <c:noMultiLvlLbl val="0"/>
      </c:catAx>
      <c:valAx>
        <c:axId val="1706042815"/>
        <c:scaling>
          <c:orientation val="minMax"/>
          <c:max val="5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sz="1000" b="0" i="0" u="none" strike="noStrike" kern="1200" baseline="0" dirty="0">
                    <a:solidFill>
                      <a:prstClr val="black"/>
                    </a:solidFill>
                    <a:latin typeface="+mn-lt"/>
                    <a:ea typeface="+mn-ea"/>
                    <a:cs typeface="+mn-cs"/>
                  </a:rPr>
                  <a:t>Population</a:t>
                </a:r>
              </a:p>
            </c:rich>
          </c:tx>
          <c:layout>
            <c:manualLayout>
              <c:xMode val="edge"/>
              <c:yMode val="edge"/>
              <c:x val="1.2886410032079323E-2"/>
              <c:y val="0.3645127331790337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706051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6CAE67-7A0A-4310-9B9B-A241041FA40B}" type="datetimeFigureOut">
              <a:rPr lang="en-US" smtClean="0"/>
              <a:t>10/8/2019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508B3-761A-498E-B883-ECE30933B8CA}" type="slidenum">
              <a:rPr lang="en-US" smtClean="0"/>
              <a:t>‹#›</a:t>
            </a:fld>
            <a:endParaRPr lang="en-US" dirty="0"/>
          </a:p>
        </p:txBody>
      </p:sp>
    </p:spTree>
    <p:extLst>
      <p:ext uri="{BB962C8B-B14F-4D97-AF65-F5344CB8AC3E}">
        <p14:creationId xmlns:p14="http://schemas.microsoft.com/office/powerpoint/2010/main" val="3553630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8508B3-761A-498E-B883-ECE30933B8CA}" type="slidenum">
              <a:rPr lang="en-US" smtClean="0"/>
              <a:t>17</a:t>
            </a:fld>
            <a:endParaRPr lang="en-US" dirty="0"/>
          </a:p>
        </p:txBody>
      </p:sp>
    </p:spTree>
    <p:extLst>
      <p:ext uri="{BB962C8B-B14F-4D97-AF65-F5344CB8AC3E}">
        <p14:creationId xmlns:p14="http://schemas.microsoft.com/office/powerpoint/2010/main" val="130124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2F8852-132F-F44C-A95F-8677B834469C}" type="datetimeFigureOut">
              <a:rPr lang="en-US" smtClean="0">
                <a:solidFill>
                  <a:prstClr val="black">
                    <a:tint val="75000"/>
                  </a:prstClr>
                </a:solidFill>
              </a:rPr>
              <a:pPr/>
              <a:t>10/8/2019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9D8AAD0-044D-214D-97ED-EE805C25B4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207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4993" y="0"/>
            <a:ext cx="7694023" cy="818606"/>
          </a:xfrm>
        </p:spPr>
        <p:txBody>
          <a:bodyPr>
            <a:normAutofit/>
          </a:bodyPr>
          <a:lstStyle>
            <a:lvl1pPr>
              <a:defRPr sz="3600" b="1">
                <a:solidFill>
                  <a:srgbClr val="FFC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F8852-132F-F44C-A95F-8677B834469C}" type="datetimeFigureOut">
              <a:rPr lang="en-US" smtClean="0">
                <a:solidFill>
                  <a:prstClr val="black">
                    <a:tint val="75000"/>
                  </a:prstClr>
                </a:solidFill>
              </a:rPr>
              <a:pPr/>
              <a:t>10/8/2019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9D8AAD0-044D-214D-97ED-EE805C25B4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937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2F8852-132F-F44C-A95F-8677B834469C}" type="datetimeFigureOut">
              <a:rPr lang="en-US" smtClean="0">
                <a:solidFill>
                  <a:prstClr val="black">
                    <a:tint val="75000"/>
                  </a:prstClr>
                </a:solidFill>
              </a:rPr>
              <a:pPr/>
              <a:t>10/8/2019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9D8AAD0-044D-214D-97ED-EE805C25B4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434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F8852-132F-F44C-A95F-8677B834469C}" type="datetimeFigureOut">
              <a:rPr lang="en-US" smtClean="0">
                <a:solidFill>
                  <a:prstClr val="black">
                    <a:tint val="75000"/>
                  </a:prstClr>
                </a:solidFill>
              </a:rPr>
              <a:pPr/>
              <a:t>10/8/2019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9D8AAD0-044D-214D-97ED-EE805C25B4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8172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fld id="{482F8852-132F-F44C-A95F-8677B834469C}" type="datetimeFigureOut">
              <a:rPr lang="en-US" smtClean="0">
                <a:solidFill>
                  <a:prstClr val="black">
                    <a:tint val="75000"/>
                  </a:prstClr>
                </a:solidFill>
              </a:rPr>
              <a:pPr defTabSz="342900"/>
              <a:t>10/8/2019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n-US" dirty="0">
              <a:solidFill>
                <a:prstClr val="black">
                  <a:tint val="75000"/>
                </a:prstClr>
              </a:solidFill>
            </a:endParaRPr>
          </a:p>
        </p:txBody>
      </p:sp>
      <p:pic>
        <p:nvPicPr>
          <p:cNvPr id="7" name="Picture 6" descr="RegionalSnapshotTemplate.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B9D8AAD0-044D-214D-97ED-EE805C25B43B}" type="slidenum">
              <a:rPr lang="en-US" smtClean="0">
                <a:solidFill>
                  <a:prstClr val="black">
                    <a:tint val="75000"/>
                  </a:prstClr>
                </a:solidFill>
              </a:rPr>
              <a:pPr defTabSz="342900"/>
              <a:t>‹#›</a:t>
            </a:fld>
            <a:endParaRPr lang="en-US" dirty="0">
              <a:solidFill>
                <a:prstClr val="black">
                  <a:tint val="75000"/>
                </a:prstClr>
              </a:solidFill>
            </a:endParaRPr>
          </a:p>
        </p:txBody>
      </p:sp>
    </p:spTree>
    <p:extLst>
      <p:ext uri="{BB962C8B-B14F-4D97-AF65-F5344CB8AC3E}">
        <p14:creationId xmlns:p14="http://schemas.microsoft.com/office/powerpoint/2010/main" val="3393659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nc/3.0/" TargetMode="External"/><Relationship Id="rId3" Type="http://schemas.microsoft.com/office/2007/relationships/hdphoto" Target="../media/hdphoto1.wdp"/><Relationship Id="rId7" Type="http://schemas.openxmlformats.org/officeDocument/2006/relationships/hyperlink" Target="https://creativecommons.org/licenses/by/3.0/"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fabiusmaximus.com/2012/10/13/forecast-romeny-president-election-43983/" TargetMode="External"/><Relationship Id="rId5" Type="http://schemas.openxmlformats.org/officeDocument/2006/relationships/hyperlink" Target="mailto:cdegiulio@atlantaregional.org" TargetMode="External"/><Relationship Id="rId4" Type="http://schemas.openxmlformats.org/officeDocument/2006/relationships/hyperlink" Target="http://sassy-stock.deviantart.com/art/Crystal-Ball-Magic-Stock-61440604" TargetMode="External"/><Relationship Id="rId9" Type="http://schemas.openxmlformats.org/officeDocument/2006/relationships/hyperlink" Target="http://ttoes.wordpress.com/tag/sales-tax/" TargetMode="Externa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object, bubble, table, cup&#10;&#10;Description automatically generated">
            <a:extLst>
              <a:ext uri="{FF2B5EF4-FFF2-40B4-BE49-F238E27FC236}">
                <a16:creationId xmlns:a16="http://schemas.microsoft.com/office/drawing/2014/main" id="{76C9AD42-AA6D-4EF0-80E5-5A5E05473165}"/>
              </a:ext>
            </a:extLst>
          </p:cNvPr>
          <p:cNvPicPr>
            <a:picLocks noChangeAspect="1"/>
          </p:cNvPicPr>
          <p:nvPr/>
        </p:nvPicPr>
        <p:blipFill rotWithShape="1">
          <a:blip r:embed="rId2">
            <a:extLst>
              <a:ext uri="{BEBA8EAE-BF5A-486C-A8C5-ECC9F3942E4B}">
                <a14:imgProps xmlns:a14="http://schemas.microsoft.com/office/drawing/2010/main">
                  <a14:imgLayer r:embed="rId3">
                    <a14:imgEffect>
                      <a14:artisticChalkSketch/>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rcRect t="8797" b="2543"/>
          <a:stretch/>
        </p:blipFill>
        <p:spPr>
          <a:xfrm>
            <a:off x="0" y="-35721"/>
            <a:ext cx="9144000" cy="6189916"/>
          </a:xfrm>
          <a:prstGeom prst="rect">
            <a:avLst/>
          </a:prstGeom>
        </p:spPr>
      </p:pic>
      <p:sp>
        <p:nvSpPr>
          <p:cNvPr id="6" name="Rectangle 5"/>
          <p:cNvSpPr/>
          <p:nvPr/>
        </p:nvSpPr>
        <p:spPr>
          <a:xfrm>
            <a:off x="0" y="2026763"/>
            <a:ext cx="9144000" cy="1996237"/>
          </a:xfrm>
          <a:prstGeom prst="rect">
            <a:avLst/>
          </a:prstGeom>
          <a:solidFill>
            <a:srgbClr val="FFFFFF">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142999" y="6154195"/>
            <a:ext cx="6858000" cy="529403"/>
          </a:xfrm>
        </p:spPr>
        <p:txBody>
          <a:bodyPr>
            <a:normAutofit fontScale="92500" lnSpcReduction="20000"/>
          </a:bodyPr>
          <a:lstStyle/>
          <a:p>
            <a:r>
              <a:rPr lang="en-US" sz="1050" dirty="0">
                <a:solidFill>
                  <a:sysClr val="windowText" lastClr="000000"/>
                </a:solidFill>
              </a:rPr>
              <a:t>Atlanta Regional Commission</a:t>
            </a:r>
          </a:p>
          <a:p>
            <a:r>
              <a:rPr lang="en-US" sz="1050" dirty="0">
                <a:solidFill>
                  <a:sysClr val="windowText" lastClr="000000"/>
                </a:solidFill>
              </a:rPr>
              <a:t>For more information, contact:</a:t>
            </a:r>
          </a:p>
          <a:p>
            <a:r>
              <a:rPr lang="en-US" sz="1050" dirty="0">
                <a:solidFill>
                  <a:sysClr val="windowText" lastClr="000000"/>
                </a:solidFill>
                <a:hlinkClick r:id="rId5"/>
              </a:rPr>
              <a:t>mcarnathan@atlantaregional.org</a:t>
            </a:r>
            <a:r>
              <a:rPr lang="en-US" sz="1050" dirty="0">
                <a:solidFill>
                  <a:sysClr val="windowText" lastClr="000000"/>
                </a:solidFill>
              </a:rPr>
              <a:t> </a:t>
            </a:r>
          </a:p>
        </p:txBody>
      </p:sp>
      <p:sp>
        <p:nvSpPr>
          <p:cNvPr id="4" name="TextBox 3"/>
          <p:cNvSpPr txBox="1"/>
          <p:nvPr/>
        </p:nvSpPr>
        <p:spPr>
          <a:xfrm>
            <a:off x="391883" y="2375988"/>
            <a:ext cx="8421375" cy="1508105"/>
          </a:xfrm>
          <a:prstGeom prst="rect">
            <a:avLst/>
          </a:prstGeom>
          <a:noFill/>
        </p:spPr>
        <p:txBody>
          <a:bodyPr wrap="square" rtlCol="0">
            <a:spAutoFit/>
          </a:bodyPr>
          <a:lstStyle/>
          <a:p>
            <a:pPr algn="ctr" defTabSz="342900"/>
            <a:r>
              <a:rPr lang="en-US" sz="3600" b="1" dirty="0">
                <a:solidFill>
                  <a:prstClr val="black"/>
                </a:solidFill>
              </a:rPr>
              <a:t>Gazing The Crystal Ball</a:t>
            </a:r>
            <a:r>
              <a:rPr lang="en-US" sz="3200" b="1" dirty="0">
                <a:solidFill>
                  <a:prstClr val="black"/>
                </a:solidFill>
              </a:rPr>
              <a:t>:</a:t>
            </a:r>
            <a:endParaRPr lang="en-US" sz="3200" b="1" i="1" dirty="0">
              <a:solidFill>
                <a:prstClr val="black"/>
              </a:solidFill>
            </a:endParaRPr>
          </a:p>
          <a:p>
            <a:pPr algn="ctr" defTabSz="342900"/>
            <a:r>
              <a:rPr lang="en-US" sz="2800" b="1" i="1" dirty="0">
                <a:solidFill>
                  <a:prstClr val="black"/>
                </a:solidFill>
              </a:rPr>
              <a:t>Exploring ARC Forecasts And Future Race and Age Trends</a:t>
            </a:r>
            <a:endParaRPr lang="en-US" sz="3600" b="1" dirty="0">
              <a:solidFill>
                <a:prstClr val="black"/>
              </a:solidFill>
            </a:endParaRPr>
          </a:p>
        </p:txBody>
      </p:sp>
      <p:sp>
        <p:nvSpPr>
          <p:cNvPr id="2" name="TextBox 1">
            <a:extLst>
              <a:ext uri="{FF2B5EF4-FFF2-40B4-BE49-F238E27FC236}">
                <a16:creationId xmlns:a16="http://schemas.microsoft.com/office/drawing/2014/main" id="{D04265F0-AA00-46F2-846B-51A0ADC4BE36}"/>
              </a:ext>
            </a:extLst>
          </p:cNvPr>
          <p:cNvSpPr txBox="1"/>
          <p:nvPr/>
        </p:nvSpPr>
        <p:spPr>
          <a:xfrm>
            <a:off x="3698280" y="5860681"/>
            <a:ext cx="1808583" cy="646331"/>
          </a:xfrm>
          <a:prstGeom prst="rect">
            <a:avLst/>
          </a:prstGeom>
          <a:noFill/>
        </p:spPr>
        <p:txBody>
          <a:bodyPr wrap="square" rtlCol="0">
            <a:spAutoFit/>
          </a:bodyPr>
          <a:lstStyle/>
          <a:p>
            <a:pPr algn="ctr"/>
            <a:r>
              <a:rPr lang="en-US" b="1" dirty="0"/>
              <a:t>October 2019</a:t>
            </a:r>
          </a:p>
          <a:p>
            <a:endParaRPr lang="en-US" b="1" dirty="0"/>
          </a:p>
        </p:txBody>
      </p:sp>
      <p:sp>
        <p:nvSpPr>
          <p:cNvPr id="9" name="TextBox 8">
            <a:extLst>
              <a:ext uri="{FF2B5EF4-FFF2-40B4-BE49-F238E27FC236}">
                <a16:creationId xmlns:a16="http://schemas.microsoft.com/office/drawing/2014/main" id="{BFACA044-FF3D-4D45-94D0-C6210A0CC4CC}"/>
              </a:ext>
            </a:extLst>
          </p:cNvPr>
          <p:cNvSpPr txBox="1"/>
          <p:nvPr/>
        </p:nvSpPr>
        <p:spPr>
          <a:xfrm>
            <a:off x="-1250295" y="7192520"/>
            <a:ext cx="7251700" cy="230832"/>
          </a:xfrm>
          <a:prstGeom prst="rect">
            <a:avLst/>
          </a:prstGeom>
          <a:noFill/>
        </p:spPr>
        <p:txBody>
          <a:bodyPr wrap="square" rtlCol="0">
            <a:spAutoFit/>
          </a:bodyPr>
          <a:lstStyle/>
          <a:p>
            <a:r>
              <a:rPr lang="en-US" sz="900">
                <a:hlinkClick r:id="rId6" tooltip="http://fabiusmaximus.com/2012/10/13/forecast-romeny-president-election-43983/"/>
              </a:rPr>
              <a:t>This Photo</a:t>
            </a:r>
            <a:r>
              <a:rPr lang="en-US" sz="900"/>
              <a:t> by Unknown Author is licensed under </a:t>
            </a:r>
            <a:r>
              <a:rPr lang="en-US" sz="900">
                <a:hlinkClick r:id="rId7" tooltip="https://creativecommons.org/licenses/by/3.0/"/>
              </a:rPr>
              <a:t>CC BY</a:t>
            </a:r>
            <a:endParaRPr lang="en-US" sz="900"/>
          </a:p>
        </p:txBody>
      </p:sp>
      <p:sp>
        <p:nvSpPr>
          <p:cNvPr id="12" name="TextBox 11">
            <a:extLst>
              <a:ext uri="{FF2B5EF4-FFF2-40B4-BE49-F238E27FC236}">
                <a16:creationId xmlns:a16="http://schemas.microsoft.com/office/drawing/2014/main" id="{7A93F0B1-8C38-4FE4-9F38-783CFB4D4121}"/>
              </a:ext>
            </a:extLst>
          </p:cNvPr>
          <p:cNvSpPr txBox="1"/>
          <p:nvPr/>
        </p:nvSpPr>
        <p:spPr>
          <a:xfrm>
            <a:off x="-920676" y="9336420"/>
            <a:ext cx="6892462" cy="230832"/>
          </a:xfrm>
          <a:prstGeom prst="rect">
            <a:avLst/>
          </a:prstGeom>
          <a:noFill/>
        </p:spPr>
        <p:txBody>
          <a:bodyPr wrap="square" rtlCol="0">
            <a:spAutoFit/>
          </a:bodyPr>
          <a:lstStyle/>
          <a:p>
            <a:r>
              <a:rPr lang="en-US" sz="900">
                <a:hlinkClick r:id="rId4" tooltip="http://sassy-stock.deviantart.com/art/Crystal-Ball-Magic-Stock-61440604"/>
              </a:rPr>
              <a:t>This Photo</a:t>
            </a:r>
            <a:r>
              <a:rPr lang="en-US" sz="900"/>
              <a:t> by Unknown Author is licensed under </a:t>
            </a:r>
            <a:r>
              <a:rPr lang="en-US" sz="900">
                <a:hlinkClick r:id="rId8" tooltip="https://creativecommons.org/licenses/by-nc/3.0/"/>
              </a:rPr>
              <a:t>CC BY-NC</a:t>
            </a:r>
            <a:endParaRPr lang="en-US" sz="900"/>
          </a:p>
        </p:txBody>
      </p:sp>
      <p:sp>
        <p:nvSpPr>
          <p:cNvPr id="15" name="TextBox 14">
            <a:extLst>
              <a:ext uri="{FF2B5EF4-FFF2-40B4-BE49-F238E27FC236}">
                <a16:creationId xmlns:a16="http://schemas.microsoft.com/office/drawing/2014/main" id="{1D0BFD15-5281-4B13-8187-21C7AE38BA97}"/>
              </a:ext>
            </a:extLst>
          </p:cNvPr>
          <p:cNvSpPr txBox="1"/>
          <p:nvPr/>
        </p:nvSpPr>
        <p:spPr>
          <a:xfrm>
            <a:off x="-1896445" y="9486420"/>
            <a:ext cx="9144000" cy="230832"/>
          </a:xfrm>
          <a:prstGeom prst="rect">
            <a:avLst/>
          </a:prstGeom>
          <a:noFill/>
        </p:spPr>
        <p:txBody>
          <a:bodyPr wrap="square" rtlCol="0">
            <a:spAutoFit/>
          </a:bodyPr>
          <a:lstStyle/>
          <a:p>
            <a:r>
              <a:rPr lang="en-US" sz="900">
                <a:hlinkClick r:id="rId9" tooltip="http://ttoes.wordpress.com/tag/sales-tax/"/>
              </a:rPr>
              <a:t>This Photo</a:t>
            </a:r>
            <a:r>
              <a:rPr lang="en-US" sz="900"/>
              <a:t> by Unknown Author is licensed under </a:t>
            </a:r>
            <a:r>
              <a:rPr lang="en-US" sz="900">
                <a:hlinkClick r:id="rId7" tooltip="https://creativecommons.org/licenses/by/3.0/"/>
              </a:rPr>
              <a:t>CC BY</a:t>
            </a:r>
            <a:endParaRPr lang="en-US" sz="900"/>
          </a:p>
        </p:txBody>
      </p:sp>
    </p:spTree>
    <p:extLst>
      <p:ext uri="{BB962C8B-B14F-4D97-AF65-F5344CB8AC3E}">
        <p14:creationId xmlns:p14="http://schemas.microsoft.com/office/powerpoint/2010/main" val="186474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53743681"/>
              </p:ext>
            </p:extLst>
          </p:nvPr>
        </p:nvGraphicFramePr>
        <p:xfrm>
          <a:off x="466928" y="914399"/>
          <a:ext cx="8239327" cy="433853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1913641" y="118468"/>
            <a:ext cx="7146879"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Race/Ethnicity Trends: Black Populations </a:t>
            </a:r>
          </a:p>
          <a:p>
            <a:r>
              <a:rPr lang="en-US" sz="2400" b="1" dirty="0">
                <a:ln w="0"/>
                <a:solidFill>
                  <a:srgbClr val="FFC000"/>
                </a:solidFill>
                <a:latin typeface="+mn-lt"/>
              </a:rPr>
              <a:t>(Total Change) </a:t>
            </a:r>
          </a:p>
        </p:txBody>
      </p:sp>
      <p:sp>
        <p:nvSpPr>
          <p:cNvPr id="6" name="Title 1"/>
          <p:cNvSpPr txBox="1">
            <a:spLocks/>
          </p:cNvSpPr>
          <p:nvPr/>
        </p:nvSpPr>
        <p:spPr>
          <a:xfrm>
            <a:off x="83479" y="5511539"/>
            <a:ext cx="8977041" cy="618488"/>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1400" dirty="0"/>
              <a:t>Black populations in Cobb, Gwinnett, and Henry counties are projected to grow faster than those in all other counties between now and 2050. Within the next 30 years, Cobb is projected to add about 166,000 Black residents and Gwinnett is slated to add another 174,000, while Henry is forecast add another 108,000 Black residents.</a:t>
            </a:r>
          </a:p>
        </p:txBody>
      </p:sp>
    </p:spTree>
    <p:extLst>
      <p:ext uri="{BB962C8B-B14F-4D97-AF65-F5344CB8AC3E}">
        <p14:creationId xmlns:p14="http://schemas.microsoft.com/office/powerpoint/2010/main" val="380570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537047618"/>
              </p:ext>
            </p:extLst>
          </p:nvPr>
        </p:nvGraphicFramePr>
        <p:xfrm>
          <a:off x="103695" y="914400"/>
          <a:ext cx="8592834" cy="49679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90EA84F9-C3E0-42CA-A3D6-89D5634DD698}"/>
              </a:ext>
            </a:extLst>
          </p:cNvPr>
          <p:cNvSpPr txBox="1">
            <a:spLocks/>
          </p:cNvSpPr>
          <p:nvPr/>
        </p:nvSpPr>
        <p:spPr>
          <a:xfrm>
            <a:off x="1913641" y="118468"/>
            <a:ext cx="7146879"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Race/Ethnicity Trends: Hispanic Populations </a:t>
            </a:r>
          </a:p>
          <a:p>
            <a:r>
              <a:rPr lang="en-US" sz="2400" b="1" dirty="0">
                <a:ln w="0"/>
                <a:solidFill>
                  <a:srgbClr val="FFC000"/>
                </a:solidFill>
                <a:latin typeface="+mn-lt"/>
              </a:rPr>
              <a:t>(Total Change) </a:t>
            </a:r>
          </a:p>
        </p:txBody>
      </p:sp>
    </p:spTree>
    <p:extLst>
      <p:ext uri="{BB962C8B-B14F-4D97-AF65-F5344CB8AC3E}">
        <p14:creationId xmlns:p14="http://schemas.microsoft.com/office/powerpoint/2010/main" val="16638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124595830"/>
              </p:ext>
            </p:extLst>
          </p:nvPr>
        </p:nvGraphicFramePr>
        <p:xfrm>
          <a:off x="466928" y="914400"/>
          <a:ext cx="8229600" cy="4328809"/>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82117" y="5447958"/>
            <a:ext cx="8977041" cy="587366"/>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1200" dirty="0"/>
              <a:t>The region’s population that is identified as Other (two or more races, Asian, Native American, Alaskan/Pacific Islander) in our forecasting model is projected to grow fastest in Cobb, DeKalb, Fulton, and Gwinnett. In Gwinnett county, the population that identifies as “Other” is projected to more than triple within the next 30 years, growing from 129,000 to over 392,000.</a:t>
            </a:r>
          </a:p>
        </p:txBody>
      </p:sp>
      <p:sp>
        <p:nvSpPr>
          <p:cNvPr id="5" name="Title 1">
            <a:extLst>
              <a:ext uri="{FF2B5EF4-FFF2-40B4-BE49-F238E27FC236}">
                <a16:creationId xmlns:a16="http://schemas.microsoft.com/office/drawing/2014/main" id="{B71F8258-A40C-4CA9-B913-AA8932491280}"/>
              </a:ext>
            </a:extLst>
          </p:cNvPr>
          <p:cNvSpPr txBox="1">
            <a:spLocks/>
          </p:cNvSpPr>
          <p:nvPr/>
        </p:nvSpPr>
        <p:spPr>
          <a:xfrm>
            <a:off x="1913641" y="118468"/>
            <a:ext cx="7146879"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Race/Ethnicity Trends: “Other” Populations </a:t>
            </a:r>
          </a:p>
          <a:p>
            <a:r>
              <a:rPr lang="en-US" sz="2400" b="1" dirty="0">
                <a:ln w="0"/>
                <a:solidFill>
                  <a:srgbClr val="FFC000"/>
                </a:solidFill>
                <a:latin typeface="+mn-lt"/>
              </a:rPr>
              <a:t>(Total Change) </a:t>
            </a:r>
          </a:p>
        </p:txBody>
      </p:sp>
    </p:spTree>
    <p:extLst>
      <p:ext uri="{BB962C8B-B14F-4D97-AF65-F5344CB8AC3E}">
        <p14:creationId xmlns:p14="http://schemas.microsoft.com/office/powerpoint/2010/main" val="3261369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317856593"/>
              </p:ext>
            </p:extLst>
          </p:nvPr>
        </p:nvGraphicFramePr>
        <p:xfrm>
          <a:off x="466928" y="914400"/>
          <a:ext cx="8229600" cy="4328809"/>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txBox="1">
            <a:spLocks/>
          </p:cNvSpPr>
          <p:nvPr/>
        </p:nvSpPr>
        <p:spPr>
          <a:xfrm>
            <a:off x="82118" y="5469353"/>
            <a:ext cx="8977041" cy="587366"/>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1400" dirty="0"/>
              <a:t>Roughly half of the region’s counties will experience a decline in overall White population between 2015 and 2050, which is a continuation of trend over the past decade, or so.</a:t>
            </a:r>
          </a:p>
        </p:txBody>
      </p:sp>
      <p:sp>
        <p:nvSpPr>
          <p:cNvPr id="5" name="Title 1">
            <a:extLst>
              <a:ext uri="{FF2B5EF4-FFF2-40B4-BE49-F238E27FC236}">
                <a16:creationId xmlns:a16="http://schemas.microsoft.com/office/drawing/2014/main" id="{EC7FF7A7-D8C7-4C1F-88EF-786B7297B784}"/>
              </a:ext>
            </a:extLst>
          </p:cNvPr>
          <p:cNvSpPr txBox="1">
            <a:spLocks/>
          </p:cNvSpPr>
          <p:nvPr/>
        </p:nvSpPr>
        <p:spPr>
          <a:xfrm>
            <a:off x="1913641" y="118468"/>
            <a:ext cx="7146879"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Race/Ethnicity Trends: White Populations </a:t>
            </a:r>
          </a:p>
          <a:p>
            <a:r>
              <a:rPr lang="en-US" sz="2400" b="1" dirty="0">
                <a:ln w="0"/>
                <a:solidFill>
                  <a:srgbClr val="FFC000"/>
                </a:solidFill>
                <a:latin typeface="+mn-lt"/>
              </a:rPr>
              <a:t>(Total Change) </a:t>
            </a:r>
          </a:p>
        </p:txBody>
      </p:sp>
    </p:spTree>
    <p:extLst>
      <p:ext uri="{BB962C8B-B14F-4D97-AF65-F5344CB8AC3E}">
        <p14:creationId xmlns:p14="http://schemas.microsoft.com/office/powerpoint/2010/main" val="313561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D580-916B-462B-BA88-9503838134A0}"/>
              </a:ext>
            </a:extLst>
          </p:cNvPr>
          <p:cNvSpPr>
            <a:spLocks noGrp="1"/>
          </p:cNvSpPr>
          <p:nvPr>
            <p:ph type="title"/>
          </p:nvPr>
        </p:nvSpPr>
        <p:spPr>
          <a:xfrm>
            <a:off x="1819373" y="0"/>
            <a:ext cx="7189643" cy="818606"/>
          </a:xfrm>
        </p:spPr>
        <p:txBody>
          <a:bodyPr>
            <a:normAutofit fontScale="90000"/>
          </a:bodyPr>
          <a:lstStyle/>
          <a:p>
            <a:r>
              <a:rPr lang="en-US" sz="3200" dirty="0"/>
              <a:t>Change in Share of Race/Ethnicity, 2015-2050</a:t>
            </a:r>
          </a:p>
        </p:txBody>
      </p:sp>
      <p:graphicFrame>
        <p:nvGraphicFramePr>
          <p:cNvPr id="4" name="Chart 3">
            <a:extLst>
              <a:ext uri="{FF2B5EF4-FFF2-40B4-BE49-F238E27FC236}">
                <a16:creationId xmlns:a16="http://schemas.microsoft.com/office/drawing/2014/main" id="{AFFDEF5D-B77B-42F6-8013-916EEED21223}"/>
              </a:ext>
            </a:extLst>
          </p:cNvPr>
          <p:cNvGraphicFramePr>
            <a:graphicFrameLocks/>
          </p:cNvGraphicFramePr>
          <p:nvPr>
            <p:extLst>
              <p:ext uri="{D42A27DB-BD31-4B8C-83A1-F6EECF244321}">
                <p14:modId xmlns:p14="http://schemas.microsoft.com/office/powerpoint/2010/main" val="1425361351"/>
              </p:ext>
            </p:extLst>
          </p:nvPr>
        </p:nvGraphicFramePr>
        <p:xfrm>
          <a:off x="157162" y="1074655"/>
          <a:ext cx="8851853" cy="51070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1877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71467" y="74647"/>
            <a:ext cx="634297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Age Trends: Ages 0-22</a:t>
            </a:r>
          </a:p>
          <a:p>
            <a:r>
              <a:rPr lang="en-US" sz="2400" b="1" dirty="0">
                <a:ln w="0"/>
                <a:solidFill>
                  <a:srgbClr val="FFC000"/>
                </a:solidFill>
                <a:latin typeface="+mn-lt"/>
              </a:rPr>
              <a:t>(Total Change)</a:t>
            </a:r>
          </a:p>
        </p:txBody>
      </p:sp>
      <p:graphicFrame>
        <p:nvGraphicFramePr>
          <p:cNvPr id="11" name="Chart 10"/>
          <p:cNvGraphicFramePr>
            <a:graphicFrameLocks/>
          </p:cNvGraphicFramePr>
          <p:nvPr>
            <p:extLst>
              <p:ext uri="{D42A27DB-BD31-4B8C-83A1-F6EECF244321}">
                <p14:modId xmlns:p14="http://schemas.microsoft.com/office/powerpoint/2010/main" val="2874205785"/>
              </p:ext>
            </p:extLst>
          </p:nvPr>
        </p:nvGraphicFramePr>
        <p:xfrm>
          <a:off x="0" y="945775"/>
          <a:ext cx="9144000" cy="504967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3F655C93-541C-48DC-9158-8F65CF1F10A8}"/>
              </a:ext>
            </a:extLst>
          </p:cNvPr>
          <p:cNvSpPr txBox="1">
            <a:spLocks/>
          </p:cNvSpPr>
          <p:nvPr/>
        </p:nvSpPr>
        <p:spPr>
          <a:xfrm>
            <a:off x="0" y="6601840"/>
            <a:ext cx="8977041" cy="276632"/>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n-US" sz="1000" i="1" dirty="0"/>
              <a:t>Note: This age cohort can be considered, for this research, as “Generation Z” today.</a:t>
            </a:r>
          </a:p>
        </p:txBody>
      </p:sp>
    </p:spTree>
    <p:extLst>
      <p:ext uri="{BB962C8B-B14F-4D97-AF65-F5344CB8AC3E}">
        <p14:creationId xmlns:p14="http://schemas.microsoft.com/office/powerpoint/2010/main" val="284609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559711873"/>
              </p:ext>
            </p:extLst>
          </p:nvPr>
        </p:nvGraphicFramePr>
        <p:xfrm>
          <a:off x="0" y="904671"/>
          <a:ext cx="9144000" cy="519447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CC29C943-F718-4EC2-B518-5E1853521EE6}"/>
              </a:ext>
            </a:extLst>
          </p:cNvPr>
          <p:cNvSpPr txBox="1">
            <a:spLocks/>
          </p:cNvSpPr>
          <p:nvPr/>
        </p:nvSpPr>
        <p:spPr>
          <a:xfrm>
            <a:off x="1971467" y="74647"/>
            <a:ext cx="634297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Age Trends: Ages 23-38</a:t>
            </a:r>
          </a:p>
          <a:p>
            <a:r>
              <a:rPr lang="en-US" sz="2400" b="1" dirty="0">
                <a:ln w="0"/>
                <a:solidFill>
                  <a:srgbClr val="FFC000"/>
                </a:solidFill>
                <a:latin typeface="+mn-lt"/>
              </a:rPr>
              <a:t>(Total Change)</a:t>
            </a:r>
          </a:p>
        </p:txBody>
      </p:sp>
      <p:sp>
        <p:nvSpPr>
          <p:cNvPr id="8" name="Title 1">
            <a:extLst>
              <a:ext uri="{FF2B5EF4-FFF2-40B4-BE49-F238E27FC236}">
                <a16:creationId xmlns:a16="http://schemas.microsoft.com/office/drawing/2014/main" id="{8B657F0B-9C04-40BF-AD2A-BC76477E3F9B}"/>
              </a:ext>
            </a:extLst>
          </p:cNvPr>
          <p:cNvSpPr txBox="1">
            <a:spLocks/>
          </p:cNvSpPr>
          <p:nvPr/>
        </p:nvSpPr>
        <p:spPr>
          <a:xfrm>
            <a:off x="0" y="6601840"/>
            <a:ext cx="8977041" cy="276632"/>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n-US" sz="1000" i="1" dirty="0"/>
              <a:t>Note: This age cohort can be considered, for this research, as “Millennials” today.</a:t>
            </a:r>
          </a:p>
        </p:txBody>
      </p:sp>
    </p:spTree>
    <p:extLst>
      <p:ext uri="{BB962C8B-B14F-4D97-AF65-F5344CB8AC3E}">
        <p14:creationId xmlns:p14="http://schemas.microsoft.com/office/powerpoint/2010/main" val="91438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2118" y="5469353"/>
            <a:ext cx="8977041" cy="587366"/>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endParaRPr lang="en-US" sz="1200" dirty="0"/>
          </a:p>
        </p:txBody>
      </p:sp>
      <p:graphicFrame>
        <p:nvGraphicFramePr>
          <p:cNvPr id="10" name="Chart 9"/>
          <p:cNvGraphicFramePr>
            <a:graphicFrameLocks/>
          </p:cNvGraphicFramePr>
          <p:nvPr>
            <p:extLst>
              <p:ext uri="{D42A27DB-BD31-4B8C-83A1-F6EECF244321}">
                <p14:modId xmlns:p14="http://schemas.microsoft.com/office/powerpoint/2010/main" val="1589491773"/>
              </p:ext>
            </p:extLst>
          </p:nvPr>
        </p:nvGraphicFramePr>
        <p:xfrm>
          <a:off x="0" y="914401"/>
          <a:ext cx="9144000" cy="514231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DDF6B7BC-3C6A-4D85-9190-E1AABC11CDFB}"/>
              </a:ext>
            </a:extLst>
          </p:cNvPr>
          <p:cNvSpPr txBox="1">
            <a:spLocks/>
          </p:cNvSpPr>
          <p:nvPr/>
        </p:nvSpPr>
        <p:spPr>
          <a:xfrm>
            <a:off x="1971467" y="74647"/>
            <a:ext cx="634297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Age Trends: Ages 39-54</a:t>
            </a:r>
          </a:p>
          <a:p>
            <a:r>
              <a:rPr lang="en-US" sz="2400" b="1" dirty="0">
                <a:ln w="0"/>
                <a:solidFill>
                  <a:srgbClr val="FFC000"/>
                </a:solidFill>
                <a:latin typeface="+mn-lt"/>
              </a:rPr>
              <a:t>(Total Change)</a:t>
            </a:r>
          </a:p>
        </p:txBody>
      </p:sp>
      <p:sp>
        <p:nvSpPr>
          <p:cNvPr id="9" name="Title 1">
            <a:extLst>
              <a:ext uri="{FF2B5EF4-FFF2-40B4-BE49-F238E27FC236}">
                <a16:creationId xmlns:a16="http://schemas.microsoft.com/office/drawing/2014/main" id="{0BD62FE3-4713-480B-9053-44349503681E}"/>
              </a:ext>
            </a:extLst>
          </p:cNvPr>
          <p:cNvSpPr txBox="1">
            <a:spLocks/>
          </p:cNvSpPr>
          <p:nvPr/>
        </p:nvSpPr>
        <p:spPr>
          <a:xfrm>
            <a:off x="0" y="6601840"/>
            <a:ext cx="8977041" cy="276632"/>
          </a:xfrm>
          <a:prstGeom prst="rect">
            <a:avLst/>
          </a:prstGeom>
          <a:ln w="6350">
            <a:noFill/>
          </a:ln>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n-US" sz="1000" i="1" dirty="0"/>
              <a:t>Note: This age cohort can be considered, for this research, as “Generation X” today</a:t>
            </a:r>
          </a:p>
        </p:txBody>
      </p:sp>
    </p:spTree>
    <p:extLst>
      <p:ext uri="{BB962C8B-B14F-4D97-AF65-F5344CB8AC3E}">
        <p14:creationId xmlns:p14="http://schemas.microsoft.com/office/powerpoint/2010/main" val="3330672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877305766"/>
              </p:ext>
            </p:extLst>
          </p:nvPr>
        </p:nvGraphicFramePr>
        <p:xfrm>
          <a:off x="0" y="904673"/>
          <a:ext cx="9144000" cy="511905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CE81A16D-8F36-431B-AFAE-A09F0CF20AAF}"/>
              </a:ext>
            </a:extLst>
          </p:cNvPr>
          <p:cNvSpPr txBox="1">
            <a:spLocks/>
          </p:cNvSpPr>
          <p:nvPr/>
        </p:nvSpPr>
        <p:spPr>
          <a:xfrm>
            <a:off x="1971467" y="74647"/>
            <a:ext cx="634297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Age Trends: Ages 55-74</a:t>
            </a:r>
          </a:p>
          <a:p>
            <a:r>
              <a:rPr lang="en-US" sz="2400" b="1" dirty="0">
                <a:ln w="0"/>
                <a:solidFill>
                  <a:srgbClr val="FFC000"/>
                </a:solidFill>
                <a:latin typeface="+mn-lt"/>
              </a:rPr>
              <a:t>(Total Change)</a:t>
            </a:r>
          </a:p>
        </p:txBody>
      </p:sp>
    </p:spTree>
    <p:extLst>
      <p:ext uri="{BB962C8B-B14F-4D97-AF65-F5344CB8AC3E}">
        <p14:creationId xmlns:p14="http://schemas.microsoft.com/office/powerpoint/2010/main" val="389315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297033032"/>
              </p:ext>
            </p:extLst>
          </p:nvPr>
        </p:nvGraphicFramePr>
        <p:xfrm>
          <a:off x="0" y="902585"/>
          <a:ext cx="9144000" cy="516827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C62442D9-CB45-4F61-8852-2002CA25ED02}"/>
              </a:ext>
            </a:extLst>
          </p:cNvPr>
          <p:cNvSpPr txBox="1">
            <a:spLocks/>
          </p:cNvSpPr>
          <p:nvPr/>
        </p:nvSpPr>
        <p:spPr>
          <a:xfrm>
            <a:off x="1971467" y="74647"/>
            <a:ext cx="634297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Age Trends: Ages 75+</a:t>
            </a:r>
          </a:p>
          <a:p>
            <a:r>
              <a:rPr lang="en-US" sz="2400" b="1" dirty="0">
                <a:ln w="0"/>
                <a:solidFill>
                  <a:srgbClr val="FFC000"/>
                </a:solidFill>
                <a:latin typeface="+mn-lt"/>
              </a:rPr>
              <a:t>(Total Change)</a:t>
            </a:r>
          </a:p>
        </p:txBody>
      </p:sp>
    </p:spTree>
    <p:extLst>
      <p:ext uri="{BB962C8B-B14F-4D97-AF65-F5344CB8AC3E}">
        <p14:creationId xmlns:p14="http://schemas.microsoft.com/office/powerpoint/2010/main" val="3999042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1852"/>
          </a:xfrm>
        </p:spPr>
        <p:txBody>
          <a:bodyPr>
            <a:normAutofit/>
            <a:scene3d>
              <a:camera prst="orthographicFront"/>
              <a:lightRig rig="soft" dir="t">
                <a:rot lat="0" lon="0" rev="15600000"/>
              </a:lightRig>
            </a:scene3d>
            <a:sp3d extrusionH="57150" prstMaterial="softEdge">
              <a:bevelT w="25400" h="38100"/>
            </a:sp3d>
          </a:bodyPr>
          <a:lstStyle/>
          <a:p>
            <a:r>
              <a:rPr lang="en-US" sz="3600" b="1" dirty="0">
                <a:ln/>
                <a:solidFill>
                  <a:srgbClr val="FFC000"/>
                </a:solidFill>
                <a:latin typeface="+mn-lt"/>
              </a:rPr>
              <a:t>The Highlights</a:t>
            </a:r>
          </a:p>
        </p:txBody>
      </p:sp>
      <p:sp>
        <p:nvSpPr>
          <p:cNvPr id="3" name="Content Placeholder 2"/>
          <p:cNvSpPr>
            <a:spLocks noGrp="1"/>
          </p:cNvSpPr>
          <p:nvPr>
            <p:ph idx="1"/>
          </p:nvPr>
        </p:nvSpPr>
        <p:spPr>
          <a:xfrm>
            <a:off x="457200" y="1417638"/>
            <a:ext cx="8229600" cy="4525963"/>
          </a:xfrm>
        </p:spPr>
        <p:txBody>
          <a:bodyPr>
            <a:normAutofit/>
          </a:bodyPr>
          <a:lstStyle/>
          <a:p>
            <a:r>
              <a:rPr lang="en-US" sz="2000" dirty="0"/>
              <a:t>ARC forecasts the region to add around 2.9 million new residents between 2015 and 2050, which will bring the 21-county area’s total population to 8.6 million by 2050.</a:t>
            </a:r>
            <a:br>
              <a:rPr lang="en-US" sz="2000" dirty="0"/>
            </a:br>
            <a:endParaRPr lang="en-US" sz="2000" dirty="0"/>
          </a:p>
          <a:p>
            <a:r>
              <a:rPr lang="en-US" sz="2000" dirty="0"/>
              <a:t>The region’s growing diversity will continue. The share of people of color will grow significantly, while the share of White population will decline from around 47 percent today to 31 percent by 2050.</a:t>
            </a:r>
            <a:br>
              <a:rPr lang="en-US" sz="2000" dirty="0"/>
            </a:br>
            <a:endParaRPr lang="en-US" sz="2000" dirty="0"/>
          </a:p>
          <a:p>
            <a:r>
              <a:rPr lang="en-US" sz="2000" dirty="0"/>
              <a:t>ARC forecasts that there will be more than a million resident aged 75 and older by 2050, making this age cohort the fastest growing in the region.</a:t>
            </a:r>
            <a:br>
              <a:rPr lang="en-US" sz="2000" dirty="0"/>
            </a:br>
            <a:endParaRPr lang="en-US" sz="2000" dirty="0"/>
          </a:p>
          <a:p>
            <a:r>
              <a:rPr lang="en-US" sz="2000" dirty="0"/>
              <a:t>Gwinnett will surpass Fulton as the region’s most populous county by 2050.</a:t>
            </a:r>
          </a:p>
        </p:txBody>
      </p:sp>
    </p:spTree>
    <p:extLst>
      <p:ext uri="{BB962C8B-B14F-4D97-AF65-F5344CB8AC3E}">
        <p14:creationId xmlns:p14="http://schemas.microsoft.com/office/powerpoint/2010/main" val="2841752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A32BC-13A6-496D-A709-FD0394912AFA}"/>
              </a:ext>
            </a:extLst>
          </p:cNvPr>
          <p:cNvSpPr>
            <a:spLocks noGrp="1"/>
          </p:cNvSpPr>
          <p:nvPr>
            <p:ph type="title"/>
          </p:nvPr>
        </p:nvSpPr>
        <p:spPr/>
        <p:txBody>
          <a:bodyPr>
            <a:normAutofit/>
          </a:bodyPr>
          <a:lstStyle/>
          <a:p>
            <a:r>
              <a:rPr lang="en-US" sz="3200" dirty="0"/>
              <a:t>Change in Share of Age Cohorts</a:t>
            </a:r>
          </a:p>
        </p:txBody>
      </p:sp>
      <p:graphicFrame>
        <p:nvGraphicFramePr>
          <p:cNvPr id="4" name="Chart 3">
            <a:extLst>
              <a:ext uri="{FF2B5EF4-FFF2-40B4-BE49-F238E27FC236}">
                <a16:creationId xmlns:a16="http://schemas.microsoft.com/office/drawing/2014/main" id="{AE006A2B-3A9C-4A06-B1A9-3C18A7EAB407}"/>
              </a:ext>
            </a:extLst>
          </p:cNvPr>
          <p:cNvGraphicFramePr>
            <a:graphicFrameLocks/>
          </p:cNvGraphicFramePr>
          <p:nvPr>
            <p:extLst>
              <p:ext uri="{D42A27DB-BD31-4B8C-83A1-F6EECF244321}">
                <p14:modId xmlns:p14="http://schemas.microsoft.com/office/powerpoint/2010/main" val="2075095645"/>
              </p:ext>
            </p:extLst>
          </p:nvPr>
        </p:nvGraphicFramePr>
        <p:xfrm>
          <a:off x="0" y="1197203"/>
          <a:ext cx="9144000" cy="4930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192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43148" y="14183"/>
            <a:ext cx="6735244" cy="67873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latin typeface="+mn-lt"/>
              </a:rPr>
              <a:t>Metro Atlanta Employment by Sector</a:t>
            </a:r>
          </a:p>
        </p:txBody>
      </p:sp>
      <p:graphicFrame>
        <p:nvGraphicFramePr>
          <p:cNvPr id="5" name="Chart 4">
            <a:extLst>
              <a:ext uri="{FF2B5EF4-FFF2-40B4-BE49-F238E27FC236}">
                <a16:creationId xmlns:a16="http://schemas.microsoft.com/office/drawing/2014/main" id="{4BA407CC-8D2A-42CB-B8E2-2836B6EB86BD}"/>
              </a:ext>
            </a:extLst>
          </p:cNvPr>
          <p:cNvGraphicFramePr>
            <a:graphicFrameLocks/>
          </p:cNvGraphicFramePr>
          <p:nvPr>
            <p:extLst>
              <p:ext uri="{D42A27DB-BD31-4B8C-83A1-F6EECF244321}">
                <p14:modId xmlns:p14="http://schemas.microsoft.com/office/powerpoint/2010/main" val="662858515"/>
              </p:ext>
            </p:extLst>
          </p:nvPr>
        </p:nvGraphicFramePr>
        <p:xfrm>
          <a:off x="79109" y="829559"/>
          <a:ext cx="8929907" cy="52717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964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27717704"/>
              </p:ext>
            </p:extLst>
          </p:nvPr>
        </p:nvGraphicFramePr>
        <p:xfrm>
          <a:off x="245097" y="842437"/>
          <a:ext cx="8738647" cy="5105875"/>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2044880" y="77821"/>
            <a:ext cx="6573825"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dirty="0">
                <a:ln w="0"/>
                <a:solidFill>
                  <a:srgbClr val="FFC000"/>
                </a:solidFill>
                <a:effectLst>
                  <a:outerShdw blurRad="38100" dist="25400" dir="5400000" algn="ctr" rotWithShape="0">
                    <a:srgbClr val="6E747A">
                      <a:alpha val="43000"/>
                    </a:srgbClr>
                  </a:outerShdw>
                </a:effectLst>
              </a:rPr>
              <a:t>2015 – 2050 Population and Employment Forecast</a:t>
            </a:r>
          </a:p>
        </p:txBody>
      </p:sp>
    </p:spTree>
    <p:extLst>
      <p:ext uri="{BB962C8B-B14F-4D97-AF65-F5344CB8AC3E}">
        <p14:creationId xmlns:p14="http://schemas.microsoft.com/office/powerpoint/2010/main" val="311140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044880" y="77821"/>
            <a:ext cx="6573825"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dirty="0">
                <a:ln w="0"/>
                <a:solidFill>
                  <a:srgbClr val="FFC000"/>
                </a:solidFill>
                <a:effectLst>
                  <a:outerShdw blurRad="38100" dist="25400" dir="5400000" algn="ctr" rotWithShape="0">
                    <a:srgbClr val="6E747A">
                      <a:alpha val="43000"/>
                    </a:srgbClr>
                  </a:outerShdw>
                </a:effectLst>
              </a:rPr>
              <a:t>Population Growth Driven by People of Color </a:t>
            </a:r>
          </a:p>
        </p:txBody>
      </p:sp>
      <p:graphicFrame>
        <p:nvGraphicFramePr>
          <p:cNvPr id="8" name="Chart 7">
            <a:extLst>
              <a:ext uri="{FF2B5EF4-FFF2-40B4-BE49-F238E27FC236}">
                <a16:creationId xmlns:a16="http://schemas.microsoft.com/office/drawing/2014/main" id="{4D3C9692-C4F2-40D6-9CD1-89C4B5339154}"/>
              </a:ext>
            </a:extLst>
          </p:cNvPr>
          <p:cNvGraphicFramePr>
            <a:graphicFrameLocks/>
          </p:cNvGraphicFramePr>
          <p:nvPr>
            <p:extLst>
              <p:ext uri="{D42A27DB-BD31-4B8C-83A1-F6EECF244321}">
                <p14:modId xmlns:p14="http://schemas.microsoft.com/office/powerpoint/2010/main" val="3980000981"/>
              </p:ext>
            </p:extLst>
          </p:nvPr>
        </p:nvGraphicFramePr>
        <p:xfrm>
          <a:off x="160256" y="801281"/>
          <a:ext cx="8900264" cy="5316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804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188F1A9-1D69-469B-9B49-E2CC71E54ED2}"/>
              </a:ext>
            </a:extLst>
          </p:cNvPr>
          <p:cNvGraphicFramePr>
            <a:graphicFrameLocks/>
          </p:cNvGraphicFramePr>
          <p:nvPr>
            <p:extLst>
              <p:ext uri="{D42A27DB-BD31-4B8C-83A1-F6EECF244321}">
                <p14:modId xmlns:p14="http://schemas.microsoft.com/office/powerpoint/2010/main" val="1567500522"/>
              </p:ext>
            </p:extLst>
          </p:nvPr>
        </p:nvGraphicFramePr>
        <p:xfrm>
          <a:off x="83478" y="737101"/>
          <a:ext cx="8862559" cy="549401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2044880" y="77821"/>
            <a:ext cx="6573825"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effectLst>
                  <a:outerShdw blurRad="38100" dist="25400" dir="5400000" algn="ctr" rotWithShape="0">
                    <a:srgbClr val="6E747A">
                      <a:alpha val="43000"/>
                    </a:srgbClr>
                  </a:outerShdw>
                </a:effectLst>
              </a:rPr>
              <a:t>Shares of White Population Decrease</a:t>
            </a:r>
          </a:p>
        </p:txBody>
      </p:sp>
    </p:spTree>
    <p:extLst>
      <p:ext uri="{BB962C8B-B14F-4D97-AF65-F5344CB8AC3E}">
        <p14:creationId xmlns:p14="http://schemas.microsoft.com/office/powerpoint/2010/main" val="145975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6BECC250-9CF6-4D1F-B6AB-133919C781AB}"/>
              </a:ext>
            </a:extLst>
          </p:cNvPr>
          <p:cNvGraphicFramePr>
            <a:graphicFrameLocks/>
          </p:cNvGraphicFramePr>
          <p:nvPr>
            <p:extLst>
              <p:ext uri="{D42A27DB-BD31-4B8C-83A1-F6EECF244321}">
                <p14:modId xmlns:p14="http://schemas.microsoft.com/office/powerpoint/2010/main" val="558735954"/>
              </p:ext>
            </p:extLst>
          </p:nvPr>
        </p:nvGraphicFramePr>
        <p:xfrm>
          <a:off x="128615" y="633641"/>
          <a:ext cx="8977041" cy="442855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2044880" y="77821"/>
            <a:ext cx="6573825"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800" b="1" dirty="0">
                <a:ln w="0"/>
                <a:solidFill>
                  <a:srgbClr val="FFC000"/>
                </a:solidFill>
              </a:rPr>
              <a:t>We’re Getting Older…</a:t>
            </a:r>
          </a:p>
        </p:txBody>
      </p:sp>
    </p:spTree>
    <p:extLst>
      <p:ext uri="{BB962C8B-B14F-4D97-AF65-F5344CB8AC3E}">
        <p14:creationId xmlns:p14="http://schemas.microsoft.com/office/powerpoint/2010/main" val="157839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044880" y="77821"/>
            <a:ext cx="6573825"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400" b="1" dirty="0">
                <a:ln w="0"/>
                <a:solidFill>
                  <a:srgbClr val="FFC000"/>
                </a:solidFill>
              </a:rPr>
              <a:t>… But All Age Cohorts are Adding Population</a:t>
            </a:r>
          </a:p>
        </p:txBody>
      </p:sp>
      <p:graphicFrame>
        <p:nvGraphicFramePr>
          <p:cNvPr id="5" name="Chart 4">
            <a:extLst>
              <a:ext uri="{FF2B5EF4-FFF2-40B4-BE49-F238E27FC236}">
                <a16:creationId xmlns:a16="http://schemas.microsoft.com/office/drawing/2014/main" id="{2FADA620-79B9-4873-B23C-7D99F228B743}"/>
              </a:ext>
            </a:extLst>
          </p:cNvPr>
          <p:cNvGraphicFramePr>
            <a:graphicFrameLocks/>
          </p:cNvGraphicFramePr>
          <p:nvPr>
            <p:extLst>
              <p:ext uri="{D42A27DB-BD31-4B8C-83A1-F6EECF244321}">
                <p14:modId xmlns:p14="http://schemas.microsoft.com/office/powerpoint/2010/main" val="4196211169"/>
              </p:ext>
            </p:extLst>
          </p:nvPr>
        </p:nvGraphicFramePr>
        <p:xfrm>
          <a:off x="91602" y="838929"/>
          <a:ext cx="9052398" cy="5081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503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767C-BAFD-4E03-AA73-141E8B903C14}"/>
              </a:ext>
            </a:extLst>
          </p:cNvPr>
          <p:cNvSpPr>
            <a:spLocks noGrp="1"/>
          </p:cNvSpPr>
          <p:nvPr>
            <p:ph type="title"/>
          </p:nvPr>
        </p:nvSpPr>
        <p:spPr>
          <a:xfrm>
            <a:off x="1545995" y="0"/>
            <a:ext cx="7140803" cy="754065"/>
          </a:xfrm>
        </p:spPr>
        <p:txBody>
          <a:bodyPr/>
          <a:lstStyle/>
          <a:p>
            <a:r>
              <a:rPr lang="en-US" b="1" dirty="0">
                <a:solidFill>
                  <a:srgbClr val="FFC000"/>
                </a:solidFill>
              </a:rPr>
              <a:t>County Level Forecasts</a:t>
            </a:r>
          </a:p>
        </p:txBody>
      </p:sp>
      <p:graphicFrame>
        <p:nvGraphicFramePr>
          <p:cNvPr id="4" name="Table 3">
            <a:extLst>
              <a:ext uri="{FF2B5EF4-FFF2-40B4-BE49-F238E27FC236}">
                <a16:creationId xmlns:a16="http://schemas.microsoft.com/office/drawing/2014/main" id="{D035A3B2-3F77-44C1-B088-688E6B95583F}"/>
              </a:ext>
            </a:extLst>
          </p:cNvPr>
          <p:cNvGraphicFramePr>
            <a:graphicFrameLocks noGrp="1"/>
          </p:cNvGraphicFramePr>
          <p:nvPr>
            <p:extLst>
              <p:ext uri="{D42A27DB-BD31-4B8C-83A1-F6EECF244321}">
                <p14:modId xmlns:p14="http://schemas.microsoft.com/office/powerpoint/2010/main" val="4235497049"/>
              </p:ext>
            </p:extLst>
          </p:nvPr>
        </p:nvGraphicFramePr>
        <p:xfrm>
          <a:off x="0" y="891878"/>
          <a:ext cx="9085440" cy="5234280"/>
        </p:xfrm>
        <a:graphic>
          <a:graphicData uri="http://schemas.openxmlformats.org/drawingml/2006/table">
            <a:tbl>
              <a:tblPr/>
              <a:tblGrid>
                <a:gridCol w="1297920">
                  <a:extLst>
                    <a:ext uri="{9D8B030D-6E8A-4147-A177-3AD203B41FA5}">
                      <a16:colId xmlns:a16="http://schemas.microsoft.com/office/drawing/2014/main" val="2346810290"/>
                    </a:ext>
                  </a:extLst>
                </a:gridCol>
                <a:gridCol w="1297920">
                  <a:extLst>
                    <a:ext uri="{9D8B030D-6E8A-4147-A177-3AD203B41FA5}">
                      <a16:colId xmlns:a16="http://schemas.microsoft.com/office/drawing/2014/main" val="3645639735"/>
                    </a:ext>
                  </a:extLst>
                </a:gridCol>
                <a:gridCol w="1297920">
                  <a:extLst>
                    <a:ext uri="{9D8B030D-6E8A-4147-A177-3AD203B41FA5}">
                      <a16:colId xmlns:a16="http://schemas.microsoft.com/office/drawing/2014/main" val="1517293423"/>
                    </a:ext>
                  </a:extLst>
                </a:gridCol>
                <a:gridCol w="1297920">
                  <a:extLst>
                    <a:ext uri="{9D8B030D-6E8A-4147-A177-3AD203B41FA5}">
                      <a16:colId xmlns:a16="http://schemas.microsoft.com/office/drawing/2014/main" val="1538557631"/>
                    </a:ext>
                  </a:extLst>
                </a:gridCol>
                <a:gridCol w="1297920">
                  <a:extLst>
                    <a:ext uri="{9D8B030D-6E8A-4147-A177-3AD203B41FA5}">
                      <a16:colId xmlns:a16="http://schemas.microsoft.com/office/drawing/2014/main" val="150754752"/>
                    </a:ext>
                  </a:extLst>
                </a:gridCol>
                <a:gridCol w="1297920">
                  <a:extLst>
                    <a:ext uri="{9D8B030D-6E8A-4147-A177-3AD203B41FA5}">
                      <a16:colId xmlns:a16="http://schemas.microsoft.com/office/drawing/2014/main" val="38452112"/>
                    </a:ext>
                  </a:extLst>
                </a:gridCol>
                <a:gridCol w="1297920">
                  <a:extLst>
                    <a:ext uri="{9D8B030D-6E8A-4147-A177-3AD203B41FA5}">
                      <a16:colId xmlns:a16="http://schemas.microsoft.com/office/drawing/2014/main" val="2487996183"/>
                    </a:ext>
                  </a:extLst>
                </a:gridCol>
              </a:tblGrid>
              <a:tr h="197520">
                <a:tc>
                  <a:txBody>
                    <a:bodyPr/>
                    <a:lstStyle/>
                    <a:p>
                      <a:pPr algn="l" fontAlgn="b"/>
                      <a:r>
                        <a:rPr lang="en-US" sz="1200" b="0" i="0" u="none" strike="noStrike">
                          <a:solidFill>
                            <a:srgbClr val="000000"/>
                          </a:solidFill>
                          <a:effectLst/>
                          <a:latin typeface="Calibri" panose="020F0502020204030204" pitchFamily="34" charset="0"/>
                        </a:rPr>
                        <a:t>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a:solidFill>
                            <a:srgbClr val="000000"/>
                          </a:solidFill>
                          <a:effectLst/>
                          <a:latin typeface="Calibri" panose="020F0502020204030204" pitchFamily="34" charset="0"/>
                        </a:rPr>
                        <a:t>2015</a:t>
                      </a:r>
                    </a:p>
                  </a:txBody>
                  <a:tcPr marL="3481" marR="3481" marT="34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b"/>
                      <a:r>
                        <a:rPr lang="en-US" sz="1200" b="1" i="0" u="none" strike="noStrike">
                          <a:solidFill>
                            <a:srgbClr val="000000"/>
                          </a:solidFill>
                          <a:effectLst/>
                          <a:latin typeface="Calibri" panose="020F0502020204030204" pitchFamily="34" charset="0"/>
                        </a:rPr>
                        <a:t>2050</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3224423"/>
                  </a:ext>
                </a:extLst>
              </a:tr>
              <a:tr h="777200">
                <a:tc>
                  <a:txBody>
                    <a:bodyPr/>
                    <a:lstStyle/>
                    <a:p>
                      <a:pPr algn="ctr" fontAlgn="b"/>
                      <a:r>
                        <a:rPr lang="en-US" sz="1200" b="0" i="0" u="none" strike="noStrike">
                          <a:solidFill>
                            <a:srgbClr val="000000"/>
                          </a:solidFill>
                          <a:effectLst/>
                          <a:latin typeface="Calibri" panose="020F0502020204030204" pitchFamily="34" charset="0"/>
                        </a:rPr>
                        <a:t>County</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(From the Forecast Model)</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ARC Scenario 1: Slower Regional Growth</a:t>
                      </a:r>
                    </a:p>
                  </a:txBody>
                  <a:tcPr marL="3481" marR="3481" marT="3481"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ARC Scenario 2: Higher Regional Growth</a:t>
                      </a:r>
                    </a:p>
                  </a:txBody>
                  <a:tcPr marL="3481" marR="3481" marT="3481"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1" i="0" u="sng" strike="noStrike" dirty="0">
                          <a:solidFill>
                            <a:srgbClr val="000000"/>
                          </a:solidFill>
                          <a:effectLst/>
                          <a:latin typeface="Calibri" panose="020F0502020204030204" pitchFamily="34" charset="0"/>
                        </a:rPr>
                        <a:t>ARC Scenario 3: The Preferred Scenario</a:t>
                      </a:r>
                    </a:p>
                  </a:txBody>
                  <a:tcPr marL="3481" marR="3481" marT="3481"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200" b="0" i="0" u="none" strike="noStrike">
                          <a:solidFill>
                            <a:srgbClr val="000000"/>
                          </a:solidFill>
                          <a:effectLst/>
                          <a:latin typeface="Calibri" panose="020F0502020204030204" pitchFamily="34" charset="0"/>
                        </a:rPr>
                        <a:t>Other Forecasts: GA Office of Planning and Budget</a:t>
                      </a:r>
                    </a:p>
                  </a:txBody>
                  <a:tcPr marL="3481" marR="3481" marT="3481"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a:solidFill>
                            <a:srgbClr val="000000"/>
                          </a:solidFill>
                          <a:effectLst/>
                          <a:latin typeface="Calibri" panose="020F0502020204030204" pitchFamily="34" charset="0"/>
                        </a:rPr>
                        <a:t>Other Forecasts: Woods and Poole</a:t>
                      </a:r>
                    </a:p>
                  </a:txBody>
                  <a:tcPr marL="3481" marR="3481" marT="34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000256"/>
                  </a:ext>
                </a:extLst>
              </a:tr>
              <a:tr h="193226">
                <a:tc>
                  <a:txBody>
                    <a:bodyPr/>
                    <a:lstStyle/>
                    <a:p>
                      <a:pPr algn="l" fontAlgn="b"/>
                      <a:r>
                        <a:rPr lang="en-US" sz="1200" b="0" i="0" u="none" strike="noStrike">
                          <a:solidFill>
                            <a:srgbClr val="000000"/>
                          </a:solidFill>
                          <a:effectLst/>
                          <a:latin typeface="Calibri" panose="020F0502020204030204" pitchFamily="34" charset="0"/>
                        </a:rPr>
                        <a:t>Barrow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75,400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alibri" panose="020F0502020204030204" pitchFamily="34" charset="0"/>
                        </a:rPr>
                        <a:t>                    115,206 </a:t>
                      </a:r>
                    </a:p>
                  </a:txBody>
                  <a:tcPr marL="3481" marR="3481" marT="348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alibri" panose="020F0502020204030204" pitchFamily="34" charset="0"/>
                        </a:rPr>
                        <a:t>                    128,193 </a:t>
                      </a:r>
                    </a:p>
                  </a:txBody>
                  <a:tcPr marL="3481" marR="3481" marT="348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alibri" panose="020F0502020204030204" pitchFamily="34" charset="0"/>
                        </a:rPr>
                        <a:t>                    120,600 </a:t>
                      </a:r>
                    </a:p>
                  </a:txBody>
                  <a:tcPr marL="3481" marR="3481" marT="348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156,132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alibri" panose="020F0502020204030204" pitchFamily="34" charset="0"/>
                        </a:rPr>
                        <a:t>                    140,889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50374277"/>
                  </a:ext>
                </a:extLst>
              </a:tr>
              <a:tr h="193226">
                <a:tc>
                  <a:txBody>
                    <a:bodyPr/>
                    <a:lstStyle/>
                    <a:p>
                      <a:pPr algn="l" fontAlgn="b"/>
                      <a:r>
                        <a:rPr lang="en-US" sz="1200" b="0" i="0" u="none" strike="noStrike">
                          <a:solidFill>
                            <a:srgbClr val="000000"/>
                          </a:solidFill>
                          <a:effectLst/>
                          <a:latin typeface="Calibri" panose="020F0502020204030204" pitchFamily="34" charset="0"/>
                        </a:rPr>
                        <a:t>Bartow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102,700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138,635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153,540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164,900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132,050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134,704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23417688"/>
                  </a:ext>
                </a:extLst>
              </a:tr>
              <a:tr h="193226">
                <a:tc>
                  <a:txBody>
                    <a:bodyPr/>
                    <a:lstStyle/>
                    <a:p>
                      <a:pPr algn="l" fontAlgn="b"/>
                      <a:r>
                        <a:rPr lang="en-US" sz="1200" b="0" i="0" u="none" strike="noStrike">
                          <a:solidFill>
                            <a:srgbClr val="000000"/>
                          </a:solidFill>
                          <a:effectLst/>
                          <a:latin typeface="Calibri" panose="020F0502020204030204" pitchFamily="34" charset="0"/>
                        </a:rPr>
                        <a:t>Carroll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114,500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149,671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165,565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156,400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155,840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163,533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60792021"/>
                  </a:ext>
                </a:extLst>
              </a:tr>
              <a:tr h="193226">
                <a:tc>
                  <a:txBody>
                    <a:bodyPr/>
                    <a:lstStyle/>
                    <a:p>
                      <a:pPr algn="l" fontAlgn="b"/>
                      <a:r>
                        <a:rPr lang="en-US" sz="1200" b="0" i="0" u="none" strike="noStrike">
                          <a:solidFill>
                            <a:srgbClr val="000000"/>
                          </a:solidFill>
                          <a:effectLst/>
                          <a:latin typeface="Calibri" panose="020F0502020204030204" pitchFamily="34" charset="0"/>
                        </a:rPr>
                        <a:t>Cherokee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235,900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357,950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400,426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374,800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430,047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456,974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39723170"/>
                  </a:ext>
                </a:extLst>
              </a:tr>
              <a:tr h="193226">
                <a:tc>
                  <a:txBody>
                    <a:bodyPr/>
                    <a:lstStyle/>
                    <a:p>
                      <a:pPr algn="l" fontAlgn="b"/>
                      <a:r>
                        <a:rPr lang="en-US" sz="1200" b="0" i="0" u="none" strike="noStrike">
                          <a:solidFill>
                            <a:srgbClr val="000000"/>
                          </a:solidFill>
                          <a:effectLst/>
                          <a:latin typeface="Calibri" panose="020F0502020204030204" pitchFamily="34" charset="0"/>
                        </a:rPr>
                        <a:t>Clayton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274,000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383,786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405,143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393,000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454,670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365,207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00356639"/>
                  </a:ext>
                </a:extLst>
              </a:tr>
              <a:tr h="193226">
                <a:tc>
                  <a:txBody>
                    <a:bodyPr/>
                    <a:lstStyle/>
                    <a:p>
                      <a:pPr algn="l" fontAlgn="b"/>
                      <a:r>
                        <a:rPr lang="en-US" sz="1200" b="0" i="0" u="none" strike="noStrike">
                          <a:solidFill>
                            <a:srgbClr val="000000"/>
                          </a:solidFill>
                          <a:effectLst/>
                          <a:latin typeface="Calibri" panose="020F0502020204030204" pitchFamily="34" charset="0"/>
                        </a:rPr>
                        <a:t>Cobb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741,300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1,108,929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1,192,977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1,035,800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956,370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1,243,853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50864493"/>
                  </a:ext>
                </a:extLst>
              </a:tr>
              <a:tr h="193226">
                <a:tc>
                  <a:txBody>
                    <a:bodyPr/>
                    <a:lstStyle/>
                    <a:p>
                      <a:pPr algn="l" fontAlgn="b"/>
                      <a:r>
                        <a:rPr lang="en-US" sz="1200" b="0" i="0" u="none" strike="noStrike">
                          <a:solidFill>
                            <a:srgbClr val="000000"/>
                          </a:solidFill>
                          <a:effectLst/>
                          <a:latin typeface="Calibri" panose="020F0502020204030204" pitchFamily="34" charset="0"/>
                        </a:rPr>
                        <a:t>Coweta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138,400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205,073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228,760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215,000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215,851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236,722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31379949"/>
                  </a:ext>
                </a:extLst>
              </a:tr>
              <a:tr h="193226">
                <a:tc>
                  <a:txBody>
                    <a:bodyPr/>
                    <a:lstStyle/>
                    <a:p>
                      <a:pPr algn="l" fontAlgn="b"/>
                      <a:r>
                        <a:rPr lang="en-US" sz="1200" b="0" i="0" u="none" strike="noStrike">
                          <a:solidFill>
                            <a:srgbClr val="000000"/>
                          </a:solidFill>
                          <a:effectLst/>
                          <a:latin typeface="Calibri" panose="020F0502020204030204" pitchFamily="34" charset="0"/>
                        </a:rPr>
                        <a:t>Dawson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23,300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30,314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34,225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32,000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37,334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48,868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7181901"/>
                  </a:ext>
                </a:extLst>
              </a:tr>
              <a:tr h="193226">
                <a:tc>
                  <a:txBody>
                    <a:bodyPr/>
                    <a:lstStyle/>
                    <a:p>
                      <a:pPr algn="l" fontAlgn="b"/>
                      <a:r>
                        <a:rPr lang="en-US" sz="1200" b="0" i="0" u="none" strike="noStrike">
                          <a:solidFill>
                            <a:srgbClr val="000000"/>
                          </a:solidFill>
                          <a:effectLst/>
                          <a:latin typeface="Calibri" panose="020F0502020204030204" pitchFamily="34" charset="0"/>
                        </a:rPr>
                        <a:t>DeKalb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734,900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1,043,994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1,136,144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1,012,000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874,221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854,309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23391786"/>
                  </a:ext>
                </a:extLst>
              </a:tr>
              <a:tr h="193226">
                <a:tc>
                  <a:txBody>
                    <a:bodyPr/>
                    <a:lstStyle/>
                    <a:p>
                      <a:pPr algn="l" fontAlgn="b"/>
                      <a:r>
                        <a:rPr lang="en-US" sz="1200" b="0" i="0" u="none" strike="noStrike">
                          <a:solidFill>
                            <a:srgbClr val="000000"/>
                          </a:solidFill>
                          <a:effectLst/>
                          <a:latin typeface="Calibri" panose="020F0502020204030204" pitchFamily="34" charset="0"/>
                        </a:rPr>
                        <a:t>Douglas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140,700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185,312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202,557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192,500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230,150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252,948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8642720"/>
                  </a:ext>
                </a:extLst>
              </a:tr>
              <a:tr h="193226">
                <a:tc>
                  <a:txBody>
                    <a:bodyPr/>
                    <a:lstStyle/>
                    <a:p>
                      <a:pPr algn="l" fontAlgn="b"/>
                      <a:r>
                        <a:rPr lang="en-US" sz="1200" b="0" i="0" u="none" strike="noStrike">
                          <a:solidFill>
                            <a:srgbClr val="000000"/>
                          </a:solidFill>
                          <a:effectLst/>
                          <a:latin typeface="Calibri" panose="020F0502020204030204" pitchFamily="34" charset="0"/>
                        </a:rPr>
                        <a:t>Fayette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110,700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141,736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155,555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147,400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147,721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220,108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2824815"/>
                  </a:ext>
                </a:extLst>
              </a:tr>
              <a:tr h="193226">
                <a:tc>
                  <a:txBody>
                    <a:bodyPr/>
                    <a:lstStyle/>
                    <a:p>
                      <a:pPr algn="l" fontAlgn="b"/>
                      <a:r>
                        <a:rPr lang="en-US" sz="1200" b="0" i="0" u="none" strike="noStrike">
                          <a:solidFill>
                            <a:srgbClr val="000000"/>
                          </a:solidFill>
                          <a:effectLst/>
                          <a:latin typeface="Calibri" panose="020F0502020204030204" pitchFamily="34" charset="0"/>
                        </a:rPr>
                        <a:t>Forsyth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212,400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403,949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441,769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440,400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542,479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477,205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2062029"/>
                  </a:ext>
                </a:extLst>
              </a:tr>
              <a:tr h="193226">
                <a:tc>
                  <a:txBody>
                    <a:bodyPr/>
                    <a:lstStyle/>
                    <a:p>
                      <a:pPr algn="l" fontAlgn="b"/>
                      <a:r>
                        <a:rPr lang="en-US" sz="1200" b="0" i="0" u="none" strike="noStrike">
                          <a:solidFill>
                            <a:srgbClr val="000000"/>
                          </a:solidFill>
                          <a:effectLst/>
                          <a:latin typeface="Calibri" panose="020F0502020204030204" pitchFamily="34" charset="0"/>
                        </a:rPr>
                        <a:t>Fulton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1,010,600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1,450,518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1,578,299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1,473,300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1,368,783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1,250,579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1247920"/>
                  </a:ext>
                </a:extLst>
              </a:tr>
              <a:tr h="193226">
                <a:tc>
                  <a:txBody>
                    <a:bodyPr/>
                    <a:lstStyle/>
                    <a:p>
                      <a:pPr algn="l" fontAlgn="b"/>
                      <a:r>
                        <a:rPr lang="en-US" sz="1200" b="0" i="0" u="none" strike="noStrike">
                          <a:solidFill>
                            <a:srgbClr val="000000"/>
                          </a:solidFill>
                          <a:effectLst/>
                          <a:latin typeface="Calibri" panose="020F0502020204030204" pitchFamily="34" charset="0"/>
                        </a:rPr>
                        <a:t>Gwinnett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895,800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1,331,977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1,448,358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1,484,700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1,448,350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1,885,749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62784104"/>
                  </a:ext>
                </a:extLst>
              </a:tr>
              <a:tr h="193226">
                <a:tc>
                  <a:txBody>
                    <a:bodyPr/>
                    <a:lstStyle/>
                    <a:p>
                      <a:pPr algn="l" fontAlgn="b"/>
                      <a:r>
                        <a:rPr lang="en-US" sz="1200" b="0" i="0" u="none" strike="noStrike">
                          <a:solidFill>
                            <a:srgbClr val="000000"/>
                          </a:solidFill>
                          <a:effectLst/>
                          <a:latin typeface="Calibri" panose="020F0502020204030204" pitchFamily="34" charset="0"/>
                        </a:rPr>
                        <a:t>Hall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193,500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270,921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297,414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282,100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282,030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286,460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5563217"/>
                  </a:ext>
                </a:extLst>
              </a:tr>
              <a:tr h="193226">
                <a:tc>
                  <a:txBody>
                    <a:bodyPr/>
                    <a:lstStyle/>
                    <a:p>
                      <a:pPr algn="l" fontAlgn="b"/>
                      <a:r>
                        <a:rPr lang="en-US" sz="1200" b="0" i="0" u="none" strike="noStrike">
                          <a:solidFill>
                            <a:srgbClr val="000000"/>
                          </a:solidFill>
                          <a:effectLst/>
                          <a:latin typeface="Calibri" panose="020F0502020204030204" pitchFamily="34" charset="0"/>
                        </a:rPr>
                        <a:t>Henry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217,700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296,864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329,316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370,400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424,550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545,716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60024033"/>
                  </a:ext>
                </a:extLst>
              </a:tr>
              <a:tr h="193226">
                <a:tc>
                  <a:txBody>
                    <a:bodyPr/>
                    <a:lstStyle/>
                    <a:p>
                      <a:pPr algn="l" fontAlgn="b"/>
                      <a:r>
                        <a:rPr lang="en-US" sz="1200" b="0" i="0" u="none" strike="noStrike">
                          <a:solidFill>
                            <a:srgbClr val="000000"/>
                          </a:solidFill>
                          <a:effectLst/>
                          <a:latin typeface="Calibri" panose="020F0502020204030204" pitchFamily="34" charset="0"/>
                        </a:rPr>
                        <a:t>Newton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105,500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148,165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161,052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153,600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169,547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152,861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5695304"/>
                  </a:ext>
                </a:extLst>
              </a:tr>
              <a:tr h="193226">
                <a:tc>
                  <a:txBody>
                    <a:bodyPr/>
                    <a:lstStyle/>
                    <a:p>
                      <a:pPr algn="l" fontAlgn="b"/>
                      <a:r>
                        <a:rPr lang="en-US" sz="1200" b="0" i="0" u="none" strike="noStrike">
                          <a:solidFill>
                            <a:srgbClr val="000000"/>
                          </a:solidFill>
                          <a:effectLst/>
                          <a:latin typeface="Calibri" panose="020F0502020204030204" pitchFamily="34" charset="0"/>
                        </a:rPr>
                        <a:t>Paulding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152,200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243,231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267,163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253,200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276,134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365,547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2208355"/>
                  </a:ext>
                </a:extLst>
              </a:tr>
              <a:tr h="193226">
                <a:tc>
                  <a:txBody>
                    <a:bodyPr/>
                    <a:lstStyle/>
                    <a:p>
                      <a:pPr algn="l" fontAlgn="b"/>
                      <a:r>
                        <a:rPr lang="en-US" sz="1200" b="0" i="0" u="none" strike="noStrike">
                          <a:solidFill>
                            <a:srgbClr val="000000"/>
                          </a:solidFill>
                          <a:effectLst/>
                          <a:latin typeface="Calibri" panose="020F0502020204030204" pitchFamily="34" charset="0"/>
                        </a:rPr>
                        <a:t>Rockdale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88,900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109,255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118,315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112,900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136,858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127,099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0054623"/>
                  </a:ext>
                </a:extLst>
              </a:tr>
              <a:tr h="193226">
                <a:tc>
                  <a:txBody>
                    <a:bodyPr/>
                    <a:lstStyle/>
                    <a:p>
                      <a:pPr algn="l" fontAlgn="b"/>
                      <a:r>
                        <a:rPr lang="en-US" sz="1200" b="0" i="0" u="none" strike="noStrike">
                          <a:solidFill>
                            <a:srgbClr val="000000"/>
                          </a:solidFill>
                          <a:effectLst/>
                          <a:latin typeface="Calibri" panose="020F0502020204030204" pitchFamily="34" charset="0"/>
                        </a:rPr>
                        <a:t>Spalding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64,100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87,641 </a:t>
                      </a:r>
                    </a:p>
                  </a:txBody>
                  <a:tcPr marL="3481" marR="3481" marT="348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96,716 </a:t>
                      </a:r>
                    </a:p>
                  </a:txBody>
                  <a:tcPr marL="3481" marR="3481" marT="3481"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91,500 </a:t>
                      </a:r>
                    </a:p>
                  </a:txBody>
                  <a:tcPr marL="3481" marR="3481" marT="3481"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82,325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76,021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6445923"/>
                  </a:ext>
                </a:extLst>
              </a:tr>
              <a:tr h="197520">
                <a:tc>
                  <a:txBody>
                    <a:bodyPr/>
                    <a:lstStyle/>
                    <a:p>
                      <a:pPr algn="l" fontAlgn="b"/>
                      <a:r>
                        <a:rPr lang="en-US" sz="1200" b="0" i="0" u="none" strike="noStrike">
                          <a:solidFill>
                            <a:srgbClr val="000000"/>
                          </a:solidFill>
                          <a:effectLst/>
                          <a:latin typeface="Calibri" panose="020F0502020204030204" pitchFamily="34" charset="0"/>
                        </a:rPr>
                        <a:t>Walton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88,400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119,767 </a:t>
                      </a:r>
                    </a:p>
                  </a:txBody>
                  <a:tcPr marL="3481" marR="3481" marT="348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134,878 </a:t>
                      </a:r>
                    </a:p>
                  </a:txBody>
                  <a:tcPr marL="3481" marR="3481" marT="348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126,100 </a:t>
                      </a:r>
                    </a:p>
                  </a:txBody>
                  <a:tcPr marL="3481" marR="3481" marT="348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                    140,803 </a:t>
                      </a:r>
                    </a:p>
                  </a:txBody>
                  <a:tcPr marL="3481" marR="3481" marT="348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137,008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960023"/>
                  </a:ext>
                </a:extLst>
              </a:tr>
              <a:tr h="197520">
                <a:tc>
                  <a:txBody>
                    <a:bodyPr/>
                    <a:lstStyle/>
                    <a:p>
                      <a:pPr algn="l" fontAlgn="b"/>
                      <a:r>
                        <a:rPr lang="en-US" sz="1200" b="1" i="0" u="none" strike="noStrike">
                          <a:solidFill>
                            <a:srgbClr val="000000"/>
                          </a:solidFill>
                          <a:effectLst/>
                          <a:latin typeface="Calibri" panose="020F0502020204030204" pitchFamily="34" charset="0"/>
                        </a:rPr>
                        <a:t>21-County Total</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5,721,000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8,322,894 </a:t>
                      </a:r>
                    </a:p>
                  </a:txBody>
                  <a:tcPr marL="3481" marR="3481" marT="348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9,076,365 </a:t>
                      </a:r>
                    </a:p>
                  </a:txBody>
                  <a:tcPr marL="3481" marR="3481" marT="348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8,632,700 </a:t>
                      </a:r>
                    </a:p>
                  </a:txBody>
                  <a:tcPr marL="3481" marR="3481" marT="348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a:solidFill>
                            <a:srgbClr val="000000"/>
                          </a:solidFill>
                          <a:effectLst/>
                          <a:latin typeface="Calibri" panose="020F0502020204030204" pitchFamily="34" charset="0"/>
                        </a:rPr>
                        <a:t>                8,662,245 </a:t>
                      </a:r>
                    </a:p>
                  </a:txBody>
                  <a:tcPr marL="3481" marR="3481" marT="348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                9,422,360 </a:t>
                      </a:r>
                    </a:p>
                  </a:txBody>
                  <a:tcPr marL="3481" marR="3481" marT="34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286228"/>
                  </a:ext>
                </a:extLst>
              </a:tr>
            </a:tbl>
          </a:graphicData>
        </a:graphic>
      </p:graphicFrame>
    </p:spTree>
    <p:extLst>
      <p:ext uri="{BB962C8B-B14F-4D97-AF65-F5344CB8AC3E}">
        <p14:creationId xmlns:p14="http://schemas.microsoft.com/office/powerpoint/2010/main" val="323855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262401281"/>
              </p:ext>
            </p:extLst>
          </p:nvPr>
        </p:nvGraphicFramePr>
        <p:xfrm>
          <a:off x="94268" y="857791"/>
          <a:ext cx="8861195" cy="5137656"/>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a:xfrm>
            <a:off x="1941922" y="93172"/>
            <a:ext cx="7013542" cy="651546"/>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2800" b="1" dirty="0">
                <a:ln w="0"/>
                <a:solidFill>
                  <a:srgbClr val="FFC000"/>
                </a:solidFill>
              </a:rPr>
              <a:t>2015 – 2050 Population Forecasts by County</a:t>
            </a:r>
          </a:p>
        </p:txBody>
      </p:sp>
    </p:spTree>
    <p:extLst>
      <p:ext uri="{BB962C8B-B14F-4D97-AF65-F5344CB8AC3E}">
        <p14:creationId xmlns:p14="http://schemas.microsoft.com/office/powerpoint/2010/main" val="381573408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2E43AEAC9300746A99A9D406F169D97" ma:contentTypeVersion="10" ma:contentTypeDescription="Create a new document." ma:contentTypeScope="" ma:versionID="caede8cd396ada6ee7be7da182b80336">
  <xsd:schema xmlns:xsd="http://www.w3.org/2001/XMLSchema" xmlns:xs="http://www.w3.org/2001/XMLSchema" xmlns:p="http://schemas.microsoft.com/office/2006/metadata/properties" xmlns:ns3="07f1f0e0-c647-4590-bc4e-60af73765f99" xmlns:ns4="2c007b10-e0db-4c89-81ff-f9a5dec75642" targetNamespace="http://schemas.microsoft.com/office/2006/metadata/properties" ma:root="true" ma:fieldsID="8d721b5a752813381e346affc780f499" ns3:_="" ns4:_="">
    <xsd:import namespace="07f1f0e0-c647-4590-bc4e-60af73765f99"/>
    <xsd:import namespace="2c007b10-e0db-4c89-81ff-f9a5dec7564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Tag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f1f0e0-c647-4590-bc4e-60af73765f9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007b10-e0db-4c89-81ff-f9a5dec7564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89AC49-1A27-4EAE-9813-568CEF1BEC77}">
  <ds:schemaRefs>
    <ds:schemaRef ds:uri="2c007b10-e0db-4c89-81ff-f9a5dec75642"/>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07f1f0e0-c647-4590-bc4e-60af73765f99"/>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85C9678-DCA2-4702-BC5E-46701ECEC0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f1f0e0-c647-4590-bc4e-60af73765f99"/>
    <ds:schemaRef ds:uri="2c007b10-e0db-4c89-81ff-f9a5dec756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42A9BF-EB00-4427-9659-3F50EFD11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16430</TotalTime>
  <Words>902</Words>
  <Application>Microsoft Office PowerPoint</Application>
  <PresentationFormat>On-screen Show (4:3)</PresentationFormat>
  <Paragraphs>241</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2_Office Theme</vt:lpstr>
      <vt:lpstr>PowerPoint Presentation</vt:lpstr>
      <vt:lpstr>The Highlights</vt:lpstr>
      <vt:lpstr>PowerPoint Presentation</vt:lpstr>
      <vt:lpstr>PowerPoint Presentation</vt:lpstr>
      <vt:lpstr>PowerPoint Presentation</vt:lpstr>
      <vt:lpstr>PowerPoint Presentation</vt:lpstr>
      <vt:lpstr>PowerPoint Presentation</vt:lpstr>
      <vt:lpstr>County Level Forecasts</vt:lpstr>
      <vt:lpstr>PowerPoint Presentation</vt:lpstr>
      <vt:lpstr>PowerPoint Presentation</vt:lpstr>
      <vt:lpstr>PowerPoint Presentation</vt:lpstr>
      <vt:lpstr>PowerPoint Presentation</vt:lpstr>
      <vt:lpstr>PowerPoint Presentation</vt:lpstr>
      <vt:lpstr>Change in Share of Race/Ethnicity, 2015-2050</vt:lpstr>
      <vt:lpstr>PowerPoint Presentation</vt:lpstr>
      <vt:lpstr>PowerPoint Presentation</vt:lpstr>
      <vt:lpstr>PowerPoint Presentation</vt:lpstr>
      <vt:lpstr>PowerPoint Presentation</vt:lpstr>
      <vt:lpstr>PowerPoint Presentation</vt:lpstr>
      <vt:lpstr>Change in Share of Age Cohorts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Audrey Spiegel</dc:creator>
  <cp:lastModifiedBy>Mike Carnathan</cp:lastModifiedBy>
  <cp:revision>397</cp:revision>
  <dcterms:created xsi:type="dcterms:W3CDTF">2015-04-29T19:35:19Z</dcterms:created>
  <dcterms:modified xsi:type="dcterms:W3CDTF">2019-10-08T17:05:56Z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0x010100D2E43AEAC9300746A99A9D406F169D97</vt:lpwstr>
  </property>
</Properties>
</file>