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347" r:id="rId4"/>
    <p:sldId id="348" r:id="rId5"/>
    <p:sldId id="346" r:id="rId6"/>
    <p:sldId id="260" r:id="rId7"/>
    <p:sldId id="349" r:id="rId8"/>
    <p:sldId id="350" r:id="rId9"/>
    <p:sldId id="292" r:id="rId10"/>
    <p:sldId id="259" r:id="rId11"/>
    <p:sldId id="293" r:id="rId12"/>
    <p:sldId id="295" r:id="rId13"/>
    <p:sldId id="327" r:id="rId14"/>
    <p:sldId id="342" r:id="rId15"/>
    <p:sldId id="343" r:id="rId16"/>
    <p:sldId id="344" r:id="rId17"/>
    <p:sldId id="328" r:id="rId18"/>
    <p:sldId id="324" r:id="rId19"/>
    <p:sldId id="310" r:id="rId20"/>
    <p:sldId id="33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F495-6024-414C-8C24-2E6485B37AD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8DB3-6AFD-4C61-9B56-B2A72CB5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6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5EDE9-C013-DD43-9340-F65E5951414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8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271463"/>
            <a:ext cx="7775575" cy="559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7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D296-625D-4DEE-B052-B4092738018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4C90-E177-4E43-9DED-761E902C0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5507" y="274638"/>
            <a:ext cx="6187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506" y="1600201"/>
            <a:ext cx="6187061" cy="416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506" y="57610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02ED4B-31B2-9C47-9EC0-D21AA36C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6704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610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6859DCB-CA2E-5943-B515-822478674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5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santo@atlantaregiona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315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 Overview of the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/>
              <a:t>Metropolitan River Protection Act </a:t>
            </a:r>
            <a:r>
              <a:rPr lang="en-US" sz="3600" b="1" dirty="0" smtClean="0"/>
              <a:t>  and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Chattahoochee Corridor </a:t>
            </a:r>
            <a:r>
              <a:rPr lang="en-US" sz="3600" b="1" dirty="0" smtClean="0"/>
              <a:t>Plan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5575" cy="795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Act Requirements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51817" y="1676400"/>
            <a:ext cx="8296275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 smtClean="0"/>
              <a:t>Regional Commission must develop, adopt and implement a Corridor Plan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1400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 smtClean="0"/>
              <a:t>Proposed land-disturbing activity subject to review under Plan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 smtClean="0"/>
              <a:t>Sets </a:t>
            </a:r>
            <a:r>
              <a:rPr lang="en-US" altLang="en-US" sz="2400" dirty="0"/>
              <a:t>development standards </a:t>
            </a:r>
            <a:r>
              <a:rPr lang="en-US" altLang="en-US" sz="2400" dirty="0" smtClean="0"/>
              <a:t>in Corridor</a:t>
            </a:r>
          </a:p>
          <a:p>
            <a:pPr lvl="1">
              <a:lnSpc>
                <a:spcPct val="80000"/>
              </a:lnSpc>
              <a:defRPr/>
            </a:pPr>
            <a:endParaRPr lang="en-US" alt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 smtClean="0"/>
              <a:t>Standards </a:t>
            </a:r>
            <a:r>
              <a:rPr lang="en-US" altLang="en-US" sz="2400" dirty="0"/>
              <a:t>must be met for consistency with </a:t>
            </a:r>
            <a:r>
              <a:rPr lang="en-US" altLang="en-US" sz="2400" dirty="0" smtClean="0"/>
              <a:t>Plan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endParaRPr lang="en-US" altLang="en-US" sz="3100" dirty="0" smtClean="0"/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1600" dirty="0"/>
          </a:p>
          <a:p>
            <a:pPr eaLnBrk="1" hangingPunct="1">
              <a:lnSpc>
                <a:spcPct val="110000"/>
              </a:lnSpc>
              <a:defRPr/>
            </a:pPr>
            <a:endParaRPr lang="en-US" altLang="en-US" dirty="0" smtClean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5575" cy="8715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Plan Standards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762875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Vulnerability Standards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 smtClean="0"/>
              <a:t>Limit land disturbance and impervious surface based on land conditions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Floodplain Standards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 smtClean="0"/>
              <a:t>Balance cut and fill, height limits in river floodplain 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Buffer Zone Standards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 smtClean="0"/>
              <a:t>50-foot undisturbed buffer, 150-foot impervious setback along river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 smtClean="0"/>
              <a:t>35-foot undisturbed buffer along tributary streams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5575" cy="87153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Review Process</a:t>
            </a:r>
            <a:endParaRPr lang="en-US" alt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762875" cy="3657600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11200" dirty="0"/>
              <a:t>Applications must meet all applicable </a:t>
            </a:r>
            <a:r>
              <a:rPr lang="en-US" altLang="en-US" sz="11200" dirty="0" smtClean="0"/>
              <a:t>standards </a:t>
            </a:r>
            <a:r>
              <a:rPr lang="en-US" altLang="en-US" sz="11200" dirty="0"/>
              <a:t>to be consistent with </a:t>
            </a:r>
            <a:r>
              <a:rPr lang="en-US" altLang="en-US" sz="11200" dirty="0" smtClean="0"/>
              <a:t>Plan</a:t>
            </a:r>
          </a:p>
          <a:p>
            <a:endParaRPr lang="en-US" altLang="en-US" sz="8000" dirty="0" smtClean="0"/>
          </a:p>
          <a:p>
            <a:r>
              <a:rPr lang="en-US" altLang="en-US" sz="11200" dirty="0"/>
              <a:t>ARC reviews </a:t>
            </a:r>
            <a:r>
              <a:rPr lang="en-US" altLang="en-US" sz="11200" dirty="0" smtClean="0"/>
              <a:t>an application </a:t>
            </a:r>
            <a:r>
              <a:rPr lang="en-US" altLang="en-US" sz="11200" dirty="0"/>
              <a:t>and makes a finding </a:t>
            </a:r>
            <a:r>
              <a:rPr lang="en-US" altLang="en-US" sz="11200" dirty="0" smtClean="0"/>
              <a:t> </a:t>
            </a:r>
          </a:p>
          <a:p>
            <a:endParaRPr lang="en-US" altLang="en-US" sz="8000" dirty="0"/>
          </a:p>
          <a:p>
            <a:r>
              <a:rPr lang="en-US" altLang="en-US" sz="11200" dirty="0" smtClean="0"/>
              <a:t>Can be consistent or inconsistent with the Plan</a:t>
            </a:r>
          </a:p>
          <a:p>
            <a:endParaRPr lang="en-US" altLang="en-US" sz="8000" dirty="0"/>
          </a:p>
          <a:p>
            <a:r>
              <a:rPr lang="en-US" altLang="en-US" sz="11200" dirty="0"/>
              <a:t>Local government votes on whether to approve ARC finding</a:t>
            </a:r>
          </a:p>
          <a:p>
            <a:pPr marL="0" indent="0">
              <a:buNone/>
            </a:pPr>
            <a:r>
              <a:rPr lang="en-US" altLang="en-US" sz="11200" dirty="0"/>
              <a:t/>
            </a:r>
            <a:br>
              <a:rPr lang="en-US" altLang="en-US" sz="11200" dirty="0"/>
            </a:br>
            <a:endParaRPr lang="en-US" altLang="en-US" sz="11200" dirty="0"/>
          </a:p>
          <a:p>
            <a:pPr marL="0" indent="0">
              <a:buNone/>
            </a:pP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5575" cy="871538"/>
          </a:xfrm>
        </p:spPr>
        <p:txBody>
          <a:bodyPr>
            <a:normAutofit/>
          </a:bodyPr>
          <a:lstStyle/>
          <a:p>
            <a:r>
              <a:rPr lang="en-US" sz="3600" dirty="0"/>
              <a:t>Consistent Findings</a:t>
            </a:r>
            <a:endParaRPr lang="en-US" alt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762875" cy="3733800"/>
          </a:xfrm>
        </p:spPr>
        <p:txBody>
          <a:bodyPr>
            <a:normAutofit/>
          </a:bodyPr>
          <a:lstStyle/>
          <a:p>
            <a:r>
              <a:rPr lang="en-US" sz="2800" dirty="0"/>
              <a:t>Consistent with Plan</a:t>
            </a:r>
          </a:p>
          <a:p>
            <a:pPr lvl="1"/>
            <a:r>
              <a:rPr lang="en-US" sz="2400" dirty="0"/>
              <a:t>Meets all applicable Plan </a:t>
            </a:r>
            <a:r>
              <a:rPr lang="en-US" sz="2400" dirty="0" smtClean="0"/>
              <a:t>standards</a:t>
            </a:r>
            <a:endParaRPr lang="en-US" sz="2400" dirty="0"/>
          </a:p>
          <a:p>
            <a:pPr lvl="1"/>
            <a:endParaRPr lang="en-US" sz="1400" dirty="0"/>
          </a:p>
          <a:p>
            <a:r>
              <a:rPr lang="en-US" sz="2800" dirty="0"/>
              <a:t>Equivalent to a Consistent Project</a:t>
            </a:r>
          </a:p>
          <a:p>
            <a:pPr lvl="1"/>
            <a:r>
              <a:rPr lang="en-US" sz="2400" dirty="0"/>
              <a:t>Cannot meet all </a:t>
            </a:r>
            <a:r>
              <a:rPr lang="en-US" sz="2400" dirty="0" smtClean="0"/>
              <a:t>standards </a:t>
            </a:r>
            <a:r>
              <a:rPr lang="en-US" sz="2400" dirty="0"/>
              <a:t>due to pre-existing conditions and provides measures to offset </a:t>
            </a:r>
            <a:r>
              <a:rPr lang="en-US" sz="2400" dirty="0" smtClean="0"/>
              <a:t>problem</a:t>
            </a:r>
          </a:p>
          <a:p>
            <a:endParaRPr lang="en-US" sz="1400" dirty="0" smtClean="0"/>
          </a:p>
          <a:p>
            <a:r>
              <a:rPr lang="en-US" sz="2800" dirty="0" smtClean="0"/>
              <a:t>Both handled administratively</a:t>
            </a:r>
            <a:endParaRPr lang="en-US" sz="2800" dirty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5575" cy="871538"/>
          </a:xfrm>
        </p:spPr>
        <p:txBody>
          <a:bodyPr>
            <a:normAutofit/>
          </a:bodyPr>
          <a:lstStyle/>
          <a:p>
            <a:r>
              <a:rPr lang="en-US" sz="3600" dirty="0"/>
              <a:t>Inconsistent Findings</a:t>
            </a:r>
            <a:endParaRPr lang="en-US" alt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762875" cy="4360518"/>
          </a:xfrm>
        </p:spPr>
        <p:txBody>
          <a:bodyPr>
            <a:normAutofit/>
          </a:bodyPr>
          <a:lstStyle/>
          <a:p>
            <a:r>
              <a:rPr lang="en-US" sz="2800" dirty="0"/>
              <a:t>Inconsistent with Plan:</a:t>
            </a:r>
          </a:p>
          <a:p>
            <a:endParaRPr lang="en-US" sz="1500" dirty="0"/>
          </a:p>
          <a:p>
            <a:pPr lvl="1"/>
            <a:r>
              <a:rPr lang="en-US" sz="2400" dirty="0"/>
              <a:t>Recommendations can be attached to </a:t>
            </a:r>
            <a:r>
              <a:rPr lang="en-US" sz="2400" dirty="0" smtClean="0"/>
              <a:t>finding</a:t>
            </a:r>
          </a:p>
          <a:p>
            <a:pPr lvl="1"/>
            <a:endParaRPr lang="en-US" sz="1000" dirty="0"/>
          </a:p>
          <a:p>
            <a:pPr lvl="1"/>
            <a:r>
              <a:rPr lang="en-US" sz="2400" dirty="0" smtClean="0"/>
              <a:t>Recommendations must </a:t>
            </a:r>
            <a:r>
              <a:rPr lang="en-US" sz="2400" dirty="0"/>
              <a:t>bring proposal into consistency or equivalent </a:t>
            </a:r>
            <a:r>
              <a:rPr lang="en-US" sz="2400" dirty="0" smtClean="0"/>
              <a:t>consistency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include “No build</a:t>
            </a:r>
            <a:r>
              <a:rPr lang="en-US" sz="2400" dirty="0" smtClean="0"/>
              <a:t>” recommendation</a:t>
            </a:r>
          </a:p>
          <a:p>
            <a:pPr lvl="1"/>
            <a:endParaRPr lang="en-US" sz="1000" dirty="0"/>
          </a:p>
          <a:p>
            <a:pPr lvl="1"/>
            <a:r>
              <a:rPr lang="en-US" sz="2400" dirty="0"/>
              <a:t>Finding </a:t>
            </a:r>
            <a:r>
              <a:rPr lang="en-US" sz="2400" dirty="0" smtClean="0"/>
              <a:t>presented </a:t>
            </a:r>
            <a:r>
              <a:rPr lang="en-US" sz="2400" dirty="0"/>
              <a:t>to CRC and Board as resolution</a:t>
            </a:r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5575" cy="8715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Inconsistent Review Procedure</a:t>
            </a:r>
            <a:endParaRPr lang="en-US" alt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0445" y="2257589"/>
            <a:ext cx="8380445" cy="3822872"/>
          </a:xfrm>
        </p:spPr>
        <p:txBody>
          <a:bodyPr>
            <a:normAutofit/>
          </a:bodyPr>
          <a:lstStyle/>
          <a:p>
            <a:r>
              <a:rPr lang="en-US" sz="2800" dirty="0"/>
              <a:t>CRC, then full Board, must vote on </a:t>
            </a:r>
            <a:r>
              <a:rPr lang="en-US" sz="2800" dirty="0" smtClean="0"/>
              <a:t>resolution </a:t>
            </a:r>
          </a:p>
          <a:p>
            <a:endParaRPr lang="en-US" sz="1200" dirty="0" smtClean="0"/>
          </a:p>
          <a:p>
            <a:r>
              <a:rPr lang="en-US" sz="2800" dirty="0" smtClean="0"/>
              <a:t>Per Section V.H.3. Of ARC’s MRPA Rules and Regulations</a:t>
            </a:r>
            <a:endParaRPr lang="en-US" sz="2800" dirty="0"/>
          </a:p>
          <a:p>
            <a:endParaRPr lang="en-US" sz="1200" dirty="0"/>
          </a:p>
          <a:p>
            <a:r>
              <a:rPr lang="en-US" sz="2800" dirty="0" smtClean="0"/>
              <a:t>Local </a:t>
            </a:r>
            <a:r>
              <a:rPr lang="en-US" sz="2800" dirty="0"/>
              <a:t>government </a:t>
            </a:r>
            <a:r>
              <a:rPr lang="en-US" sz="2800" dirty="0" smtClean="0"/>
              <a:t>can override recommendations</a:t>
            </a:r>
          </a:p>
          <a:p>
            <a:endParaRPr lang="en-US" sz="1000" dirty="0" smtClean="0"/>
          </a:p>
          <a:p>
            <a:pPr lvl="1"/>
            <a:r>
              <a:rPr lang="en-US" sz="2400" dirty="0" smtClean="0"/>
              <a:t> Must </a:t>
            </a:r>
            <a:r>
              <a:rPr lang="en-US" sz="2400" dirty="0"/>
              <a:t>follow </a:t>
            </a:r>
            <a:r>
              <a:rPr lang="en-US" sz="2400" dirty="0" smtClean="0"/>
              <a:t>process </a:t>
            </a:r>
            <a:r>
              <a:rPr lang="en-US" sz="2400" dirty="0"/>
              <a:t>specified in </a:t>
            </a:r>
            <a:r>
              <a:rPr lang="en-US" sz="2400" dirty="0" smtClean="0"/>
              <a:t>the Act </a:t>
            </a:r>
            <a:endParaRPr lang="en-US" sz="2600" dirty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5575" cy="871538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After the Review</a:t>
            </a:r>
            <a:endParaRPr lang="en-US" alt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64780"/>
            <a:ext cx="7762875" cy="3726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Local governments monitor development activity </a:t>
            </a:r>
            <a:endParaRPr lang="en-US" alt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Changes to </a:t>
            </a:r>
            <a:r>
              <a:rPr lang="en-US" altLang="en-US" sz="2800" dirty="0" smtClean="0"/>
              <a:t>design </a:t>
            </a:r>
            <a:r>
              <a:rPr lang="en-US" altLang="en-US" sz="2800" dirty="0"/>
              <a:t>are possible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Must remain within approved total limits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5575" cy="8715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In Summary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762875" cy="436051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Act and Plan have been in place for 44 years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 smtClean="0"/>
              <a:t>Have continued to work as Region has grown and circumstances have changed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 smtClean="0"/>
              <a:t>Have withstood several legal challenges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Allow for development while protecting the land and water resources of the river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Have helped to protect our most valuable natural resource and will continue to do so in the future</a:t>
            </a:r>
            <a:endParaRPr lang="en-US" altLang="en-US" sz="2400" dirty="0" smtClean="0"/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9" y="838200"/>
            <a:ext cx="6910917" cy="5183188"/>
          </a:xfrm>
          <a:noFill/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6763" y="272534"/>
            <a:ext cx="38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Water on the Chattahoochee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5575" cy="871538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ARC Contact Info</a:t>
            </a:r>
            <a:endParaRPr lang="en-US" altLang="en-US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762875" cy="4360518"/>
          </a:xfrm>
        </p:spPr>
        <p:txBody>
          <a:bodyPr>
            <a:normAutofit/>
          </a:bodyPr>
          <a:lstStyle/>
          <a:p>
            <a:pPr algn="ctr">
              <a:buFont typeface="Monotype Sorts" pitchFamily="2" charset="2"/>
              <a:buNone/>
            </a:pPr>
            <a:r>
              <a:rPr lang="en-US" altLang="en-US" sz="2800" dirty="0"/>
              <a:t>Jim Santo</a:t>
            </a:r>
          </a:p>
          <a:p>
            <a:endParaRPr lang="en-US" altLang="en-US" sz="2800" dirty="0"/>
          </a:p>
          <a:p>
            <a:r>
              <a:rPr lang="en-US" altLang="en-US" sz="2800" dirty="0"/>
              <a:t>Email: </a:t>
            </a:r>
            <a:r>
              <a:rPr lang="en-US" altLang="en-US" sz="2800" dirty="0">
                <a:hlinkClick r:id="rId2"/>
              </a:rPr>
              <a:t>jsanto@atlantaregional.com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Phone: 404-463-3258</a:t>
            </a:r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557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Why Protect the Chattahoochee?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991475" cy="381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It provides over 50% of the Region’s water supply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 dirty="0"/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It provides recreation for millions of visitors per year</a:t>
            </a:r>
            <a:br>
              <a:rPr lang="en-US" altLang="en-US" sz="2800" dirty="0"/>
            </a:br>
            <a:endParaRPr lang="en-US" altLang="en-US" sz="1400" dirty="0"/>
          </a:p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It is a major trout </a:t>
            </a:r>
            <a:r>
              <a:rPr lang="en-US" altLang="en-US" sz="2800" dirty="0" smtClean="0"/>
              <a:t>fishery</a:t>
            </a:r>
          </a:p>
          <a:p>
            <a:pPr>
              <a:lnSpc>
                <a:spcPct val="90000"/>
              </a:lnSpc>
              <a:defRPr/>
            </a:pPr>
            <a:endParaRPr lang="en-US" altLang="en-US" sz="1400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800" dirty="0" smtClean="0"/>
              <a:t>It is green space in a rapidly urbanizing area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557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What Are the Issues?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51658"/>
            <a:ext cx="7991475" cy="416145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800" dirty="0" smtClean="0"/>
              <a:t>Growth along the river became a concern in the late 1960s and early 1970s</a:t>
            </a:r>
          </a:p>
          <a:p>
            <a:pPr marL="457200" indent="-457200">
              <a:lnSpc>
                <a:spcPct val="90000"/>
              </a:lnSpc>
            </a:pPr>
            <a:endParaRPr lang="en-US" altLang="en-US" sz="1400" dirty="0" smtClean="0"/>
          </a:p>
          <a:p>
            <a:pPr marL="457200" indent="-457200">
              <a:lnSpc>
                <a:spcPct val="90000"/>
              </a:lnSpc>
            </a:pPr>
            <a:r>
              <a:rPr lang="en-US" altLang="en-US" sz="2800" dirty="0" smtClean="0"/>
              <a:t>Increasing </a:t>
            </a:r>
            <a:r>
              <a:rPr lang="en-US" altLang="en-US" sz="2800" dirty="0"/>
              <a:t>development and activity stress the river and the surrounding lands</a:t>
            </a:r>
          </a:p>
          <a:p>
            <a:pPr marL="457200" indent="-457200">
              <a:lnSpc>
                <a:spcPct val="90000"/>
              </a:lnSpc>
            </a:pPr>
            <a:endParaRPr lang="en-US" altLang="en-US" sz="1400" dirty="0" smtClean="0"/>
          </a:p>
          <a:p>
            <a:pPr marL="457200" indent="-457200">
              <a:lnSpc>
                <a:spcPct val="90000"/>
              </a:lnSpc>
            </a:pPr>
            <a:r>
              <a:rPr lang="en-US" altLang="en-US" sz="2800" dirty="0" smtClean="0"/>
              <a:t>This activity can lead to increased runoff, erosion and pollution</a:t>
            </a:r>
          </a:p>
          <a:p>
            <a:pPr marL="457200" indent="-457200">
              <a:lnSpc>
                <a:spcPct val="90000"/>
              </a:lnSpc>
            </a:pPr>
            <a:endParaRPr lang="en-US" altLang="en-US" sz="1400" dirty="0"/>
          </a:p>
          <a:p>
            <a:pPr marL="457200" indent="-457200">
              <a:lnSpc>
                <a:spcPct val="90000"/>
              </a:lnSpc>
            </a:pPr>
            <a:r>
              <a:rPr lang="en-US" altLang="en-US" sz="2800" dirty="0" smtClean="0"/>
              <a:t>Protection </a:t>
            </a:r>
            <a:r>
              <a:rPr lang="en-US" altLang="en-US" sz="2800" smtClean="0"/>
              <a:t>measures </a:t>
            </a:r>
            <a:r>
              <a:rPr lang="en-US" altLang="en-US" sz="2800" smtClean="0"/>
              <a:t>are needed </a:t>
            </a:r>
            <a:r>
              <a:rPr lang="en-US" altLang="en-US" sz="2800" dirty="0" smtClean="0"/>
              <a:t>to prevent these problems and preserve water quality</a:t>
            </a:r>
          </a:p>
          <a:p>
            <a:pPr marL="457200" indent="-457200">
              <a:lnSpc>
                <a:spcPct val="90000"/>
              </a:lnSpc>
            </a:pPr>
            <a:endParaRPr lang="en-US" altLang="en-US" sz="1400" dirty="0"/>
          </a:p>
          <a:p>
            <a:pPr marL="857250" lvl="1" indent="-457200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17218"/>
            <a:ext cx="7061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304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Fishing and Wading at Jones Bridge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4" name="Picture 3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228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Chattahoochee River near Rogers Bridge</a:t>
            </a:r>
            <a:endParaRPr lang="en-US" dirty="0"/>
          </a:p>
        </p:txBody>
      </p:sp>
      <p:pic>
        <p:nvPicPr>
          <p:cNvPr id="8" name="Picture 2" descr="\\atlantaregion\shares\WaterBD\2014 WATER DISTRICT ACTIVITIES\Education and Public Awareness\Calendar Photo Contest\Entries\Evans_Kathleen_HoochAfterAStorm.jpg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16520"/>
            <a:ext cx="4593331" cy="52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Chattahoochee Corridor Study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92967" y="1571367"/>
            <a:ext cx="8305800" cy="43880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endParaRPr lang="en-US" altLang="en-US" sz="2500" dirty="0" smtClean="0"/>
          </a:p>
          <a:p>
            <a:pPr marL="0" indent="0">
              <a:buNone/>
              <a:defRPr/>
            </a:pPr>
            <a:endParaRPr lang="en-US" altLang="en-US" sz="2500" dirty="0" smtClean="0"/>
          </a:p>
          <a:p>
            <a:pPr>
              <a:defRPr/>
            </a:pPr>
            <a:r>
              <a:rPr lang="en-US" sz="5100" dirty="0"/>
              <a:t>In 1972 ARC </a:t>
            </a:r>
            <a:r>
              <a:rPr lang="en-US" sz="5100" dirty="0" smtClean="0"/>
              <a:t>conducted </a:t>
            </a:r>
            <a:r>
              <a:rPr lang="en-US" sz="5100" dirty="0"/>
              <a:t>a </a:t>
            </a:r>
            <a:r>
              <a:rPr lang="en-US" sz="5100" dirty="0" smtClean="0"/>
              <a:t>study </a:t>
            </a:r>
            <a:r>
              <a:rPr lang="en-US" sz="5100" dirty="0"/>
              <a:t>of the </a:t>
            </a:r>
            <a:r>
              <a:rPr lang="en-US" sz="5100" dirty="0" smtClean="0"/>
              <a:t>river </a:t>
            </a:r>
            <a:r>
              <a:rPr lang="en-US" sz="5100" dirty="0"/>
              <a:t>and the surrounding </a:t>
            </a:r>
            <a:r>
              <a:rPr lang="en-US" sz="5100" dirty="0" smtClean="0"/>
              <a:t>lands </a:t>
            </a:r>
          </a:p>
          <a:p>
            <a:pPr>
              <a:defRPr/>
            </a:pPr>
            <a:endParaRPr lang="en-US" sz="2800" dirty="0"/>
          </a:p>
          <a:p>
            <a:pPr lvl="1">
              <a:defRPr/>
            </a:pPr>
            <a:r>
              <a:rPr lang="en-US" altLang="en-US" sz="4400" dirty="0" smtClean="0"/>
              <a:t>Looked at the river’s issues and their causes</a:t>
            </a:r>
          </a:p>
          <a:p>
            <a:pPr>
              <a:defRPr/>
            </a:pPr>
            <a:endParaRPr lang="en-US" altLang="en-US" sz="2200" dirty="0"/>
          </a:p>
          <a:p>
            <a:pPr lvl="1">
              <a:defRPr/>
            </a:pPr>
            <a:r>
              <a:rPr lang="en-US" altLang="en-US" sz="4400" dirty="0" smtClean="0"/>
              <a:t>Developed a plan for protecting the river and its resources by working with the existing natural conditions</a:t>
            </a:r>
          </a:p>
          <a:p>
            <a:pPr>
              <a:defRPr/>
            </a:pPr>
            <a:endParaRPr lang="en-US" altLang="en-US" sz="2200" dirty="0"/>
          </a:p>
          <a:p>
            <a:pPr lvl="1">
              <a:defRPr/>
            </a:pPr>
            <a:r>
              <a:rPr lang="en-US" altLang="en-US" sz="4400" dirty="0" smtClean="0"/>
              <a:t>Identified possible lands for protection and sites for public access</a:t>
            </a:r>
          </a:p>
          <a:p>
            <a:pPr>
              <a:defRPr/>
            </a:pPr>
            <a:endParaRPr lang="en-US" altLang="en-US" sz="3600" dirty="0" smtClean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dirty="0" smtClean="0"/>
              <a:t>Study Led to Legislation</a:t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391400" cy="3886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Metropolitan River Protection </a:t>
            </a:r>
            <a:r>
              <a:rPr lang="en-US" altLang="en-US" sz="2800" dirty="0" smtClean="0"/>
              <a:t>Act</a:t>
            </a:r>
          </a:p>
          <a:p>
            <a:endParaRPr lang="en-US" altLang="en-US" sz="2400" dirty="0"/>
          </a:p>
          <a:p>
            <a:pPr>
              <a:defRPr/>
            </a:pPr>
            <a:r>
              <a:rPr lang="en-US" sz="2800" dirty="0" smtClean="0"/>
              <a:t>Adopted </a:t>
            </a:r>
            <a:r>
              <a:rPr lang="en-US" sz="2800" dirty="0"/>
              <a:t>in </a:t>
            </a:r>
            <a:r>
              <a:rPr lang="en-US" sz="2800" dirty="0" smtClean="0"/>
              <a:t>1973</a:t>
            </a:r>
          </a:p>
          <a:p>
            <a:pPr>
              <a:defRPr/>
            </a:pPr>
            <a:endParaRPr lang="en-US" sz="2800" dirty="0"/>
          </a:p>
          <a:p>
            <a:pPr>
              <a:lnSpc>
                <a:spcPct val="80000"/>
              </a:lnSpc>
              <a:defRPr/>
            </a:pPr>
            <a:r>
              <a:rPr lang="en-US" altLang="en-US" sz="2800" dirty="0" smtClean="0"/>
              <a:t>Established </a:t>
            </a:r>
            <a:r>
              <a:rPr lang="en-US" altLang="en-US" sz="2800" dirty="0"/>
              <a:t>the Chattahoochee River Corridor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5575" cy="9477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Chattahoochee River Corridor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03300" y="2425528"/>
            <a:ext cx="7686675" cy="289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en-US" sz="2800" dirty="0" smtClean="0"/>
              <a:t>2000 feet on both sides of the Chattahoochee 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altLang="en-US" sz="1200" dirty="0" smtClean="0"/>
          </a:p>
          <a:p>
            <a:pPr>
              <a:lnSpc>
                <a:spcPct val="85000"/>
              </a:lnSpc>
              <a:defRPr/>
            </a:pPr>
            <a:r>
              <a:rPr lang="en-US" altLang="en-US" sz="2800" dirty="0" smtClean="0"/>
              <a:t>From Buford Dam to </a:t>
            </a:r>
            <a:r>
              <a:rPr lang="en-US" altLang="en-US" sz="2800" dirty="0"/>
              <a:t>downstream limits of Fulton and Douglas Counties </a:t>
            </a:r>
            <a:endParaRPr lang="en-US" altLang="en-US" sz="1200" dirty="0" smtClean="0"/>
          </a:p>
          <a:p>
            <a:pPr eaLnBrk="1" hangingPunct="1">
              <a:lnSpc>
                <a:spcPct val="85000"/>
              </a:lnSpc>
              <a:defRPr/>
            </a:pPr>
            <a:endParaRPr lang="en-US" altLang="en-US" sz="1200" dirty="0"/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en-US" sz="2800" dirty="0" smtClean="0"/>
              <a:t>Includes parts of five counties (including Forsyth) and thirteen cities (including South Fulton)</a:t>
            </a:r>
            <a:endParaRPr lang="en-US" altLang="en-US" sz="2800" dirty="0"/>
          </a:p>
          <a:p>
            <a:pPr eaLnBrk="1" hangingPunct="1">
              <a:lnSpc>
                <a:spcPct val="85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5000"/>
              </a:lnSpc>
              <a:defRPr/>
            </a:pPr>
            <a:endParaRPr lang="en-US" altLang="en-US" sz="2800" dirty="0"/>
          </a:p>
          <a:p>
            <a:pPr marL="0" indent="0" eaLnBrk="1" hangingPunct="1">
              <a:lnSpc>
                <a:spcPct val="85000"/>
              </a:lnSpc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5000"/>
              </a:lnSpc>
              <a:defRPr/>
            </a:pPr>
            <a:endParaRPr lang="en-US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ARC logo_Go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5" name="Picture 4" descr="left side_Page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1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0616"/>
            <a:ext cx="4933604" cy="4933604"/>
          </a:xfrm>
        </p:spPr>
      </p:pic>
      <p:sp>
        <p:nvSpPr>
          <p:cNvPr id="15362" name="Title 3"/>
          <p:cNvSpPr>
            <a:spLocks noGrp="1"/>
          </p:cNvSpPr>
          <p:nvPr>
            <p:ph type="title" idx="4294967295"/>
          </p:nvPr>
        </p:nvSpPr>
        <p:spPr>
          <a:xfrm>
            <a:off x="409402" y="416866"/>
            <a:ext cx="8382000" cy="793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0" dirty="0" smtClean="0">
                <a:cs typeface="Arial" charset="0"/>
              </a:rPr>
              <a:t>The Chattahoochee River Corridor</a:t>
            </a:r>
          </a:p>
        </p:txBody>
      </p:sp>
      <p:pic>
        <p:nvPicPr>
          <p:cNvPr id="5" name="Picture 4" descr="ARC logo_G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08" y="6113118"/>
            <a:ext cx="1371600" cy="624361"/>
          </a:xfrm>
          <a:prstGeom prst="rect">
            <a:avLst/>
          </a:prstGeom>
        </p:spPr>
      </p:pic>
      <p:pic>
        <p:nvPicPr>
          <p:cNvPr id="7" name="Picture 6" descr="left side_Page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485</Words>
  <Application>Microsoft Office PowerPoint</Application>
  <PresentationFormat>On-screen Show (4:3)</PresentationFormat>
  <Paragraphs>131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Monotype Sorts</vt:lpstr>
      <vt:lpstr>Office Theme</vt:lpstr>
      <vt:lpstr>1_Office Theme</vt:lpstr>
      <vt:lpstr>An Overview of the  Metropolitan River Protection Act   and Chattahoochee Corridor Plan </vt:lpstr>
      <vt:lpstr>Why Protect the Chattahoochee?</vt:lpstr>
      <vt:lpstr>What Are the Issues?</vt:lpstr>
      <vt:lpstr>PowerPoint Presentation</vt:lpstr>
      <vt:lpstr>PowerPoint Presentation</vt:lpstr>
      <vt:lpstr>Chattahoochee Corridor Study</vt:lpstr>
      <vt:lpstr> Study Led to Legislation </vt:lpstr>
      <vt:lpstr>Chattahoochee River Corridor</vt:lpstr>
      <vt:lpstr>The Chattahoochee River Corridor</vt:lpstr>
      <vt:lpstr>Act Requirements </vt:lpstr>
      <vt:lpstr>Plan Standards</vt:lpstr>
      <vt:lpstr>Review Process</vt:lpstr>
      <vt:lpstr>Consistent Findings</vt:lpstr>
      <vt:lpstr>Inconsistent Findings</vt:lpstr>
      <vt:lpstr>Inconsistent Review Procedure</vt:lpstr>
      <vt:lpstr>After the Review</vt:lpstr>
      <vt:lpstr>In Summary</vt:lpstr>
      <vt:lpstr>PowerPoint Presentation</vt:lpstr>
      <vt:lpstr>ARC Contact Info</vt:lpstr>
    </vt:vector>
  </TitlesOfParts>
  <Company>ARC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the  Chattahoochee River</dc:title>
  <dc:creator>Neela Ram</dc:creator>
  <cp:lastModifiedBy>Jim Santo</cp:lastModifiedBy>
  <cp:revision>103</cp:revision>
  <dcterms:created xsi:type="dcterms:W3CDTF">2015-03-10T13:31:07Z</dcterms:created>
  <dcterms:modified xsi:type="dcterms:W3CDTF">2017-03-15T15:39:29Z</dcterms:modified>
</cp:coreProperties>
</file>