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7" r:id="rId5"/>
    <p:sldId id="268" r:id="rId6"/>
    <p:sldId id="269" r:id="rId7"/>
    <p:sldId id="278" r:id="rId8"/>
    <p:sldId id="276" r:id="rId9"/>
    <p:sldId id="279" r:id="rId10"/>
    <p:sldId id="277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Contributor" initials="GC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0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25T00:36:02.017" idx="1">
    <p:pos x="10" y="10"/>
    <p:text>Please place a "DONE" block on the "Five new staff..." bullet.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25T00:37:27.780" idx="2">
    <p:pos x="10" y="10"/>
    <p:text>Remove the CATLYST bullet on this slide, since it is also on the next.</p:text>
    <p:extLst>
      <p:ext uri="{C676402C-5697-4E1C-873F-D02D1690AC5C}">
        <p15:threadingInfo xmlns:p15="http://schemas.microsoft.com/office/powerpoint/2012/main" timeZoneBias="0"/>
      </p:ext>
    </p:extLst>
  </p:cm>
  <p:cm authorId="1" dt="2017-07-25T00:39:01.378" idx="4">
    <p:pos x="106" y="106"/>
    <p:text>'Tip" should be all caps "TIP"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25T00:38:17.172" idx="3">
    <p:pos x="10" y="10"/>
    <p:text>Remove the TIP Amendment bullet and video.  Keep the CATLYST bullet and video.</p:text>
    <p:extLst>
      <p:ext uri="{C676402C-5697-4E1C-873F-D02D1690AC5C}">
        <p15:threadingInfo xmlns:p15="http://schemas.microsoft.com/office/powerpoint/2012/main" timeZoneBias="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9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2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0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0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7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38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1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BC90F-73DA-4A9E-A9AB-0FE9FF049893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9FB98-835A-4C85-8BDF-221692F5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comments" Target="../comments/comment3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7070"/>
            <a:ext cx="7142205" cy="657698"/>
          </a:xfrm>
        </p:spPr>
        <p:txBody>
          <a:bodyPr anchor="ctr">
            <a:normAutofit/>
          </a:bodyPr>
          <a:lstStyle/>
          <a:p>
            <a:r>
              <a:rPr lang="en-US" sz="3600" dirty="0"/>
              <a:t>July 26,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673157"/>
            <a:ext cx="12192000" cy="1828800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  <p:extLst>
              <p:ext uri="{D42A27DB-BD31-4B8C-83A1-F6EECF244321}">
                <p14:modId xmlns:p14="http://schemas.microsoft.com/office/powerpoint/2010/main" val="332955709"/>
              </p:ext>
            </p:extLst>
          </p:nvPr>
        </p:nvSpPr>
        <p:spPr>
          <a:xfrm>
            <a:off x="0" y="2114306"/>
            <a:ext cx="12192000" cy="925456"/>
          </a:xfrm>
        </p:spPr>
        <p:txBody>
          <a:bodyPr anchor="ctr">
            <a:noAutofit/>
          </a:bodyPr>
          <a:lstStyle/>
          <a:p>
            <a:pPr>
              <a:lnSpc>
                <a:spcPts val="5860"/>
              </a:lnSpc>
            </a:pPr>
            <a:r>
              <a:rPr lang="en-US" sz="4800" dirty="0"/>
              <a:t>2017 Highlights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4800" dirty="0"/>
              <a:t>and Look Ahead</a:t>
            </a:r>
          </a:p>
        </p:txBody>
      </p:sp>
    </p:spTree>
    <p:extLst>
      <p:ext uri="{BB962C8B-B14F-4D97-AF65-F5344CB8AC3E}">
        <p14:creationId xmlns:p14="http://schemas.microsoft.com/office/powerpoint/2010/main" val="369900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898661946"/>
              </p:ext>
            </p:extLst>
          </p:nvPr>
        </p:nvSpPr>
        <p:spPr>
          <a:xfrm>
            <a:off x="371475" y="1743075"/>
            <a:ext cx="11328400" cy="41553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000" dirty="0"/>
              <a:t>Integrated communications process</a:t>
            </a:r>
          </a:p>
          <a:p>
            <a:pPr>
              <a:spcAft>
                <a:spcPts val="1200"/>
              </a:spcAft>
            </a:pPr>
            <a:r>
              <a:rPr lang="en-US" sz="3000" dirty="0"/>
              <a:t>Growing digital strategy capacity</a:t>
            </a:r>
          </a:p>
          <a:p>
            <a:r>
              <a:rPr lang="en-US" sz="3000" dirty="0" smtClean="0"/>
              <a:t>2018 </a:t>
            </a:r>
            <a:r>
              <a:rPr lang="en-US" sz="3000" dirty="0"/>
              <a:t>Work Program &amp; Budget</a:t>
            </a:r>
          </a:p>
          <a:p>
            <a:r>
              <a:rPr lang="en-US" sz="3000" dirty="0"/>
              <a:t>Classification &amp; Compensation Study</a:t>
            </a:r>
          </a:p>
          <a:p>
            <a:pPr>
              <a:spcAft>
                <a:spcPts val="1200"/>
              </a:spcAft>
            </a:pPr>
            <a:r>
              <a:rPr lang="en-US" sz="3000" dirty="0"/>
              <a:t>ARC Board Citizen Member Elections (August/Sept, December)</a:t>
            </a:r>
          </a:p>
          <a:p>
            <a:pPr>
              <a:spcAft>
                <a:spcPts val="1200"/>
              </a:spcAft>
            </a:pPr>
            <a:r>
              <a:rPr lang="en-US" sz="3000" dirty="0"/>
              <a:t>ARC Chairman Election (nominations October,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000" dirty="0"/>
              <a:t>election December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Operates Efficiently</a:t>
            </a:r>
          </a:p>
        </p:txBody>
      </p:sp>
    </p:spTree>
    <p:extLst>
      <p:ext uri="{BB962C8B-B14F-4D97-AF65-F5344CB8AC3E}">
        <p14:creationId xmlns:p14="http://schemas.microsoft.com/office/powerpoint/2010/main" val="195483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565995074"/>
              </p:ext>
            </p:extLst>
          </p:nvPr>
        </p:nvSpPr>
        <p:spPr>
          <a:xfrm>
            <a:off x="838200" y="1820562"/>
            <a:ext cx="10515600" cy="4356401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464820" indent="-464820">
              <a:spcAft>
                <a:spcPts val="1200"/>
              </a:spcAft>
            </a:pPr>
            <a:r>
              <a:rPr lang="en-US" dirty="0"/>
              <a:t>Six new county commission chairmen/CEO,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maybe a seventh by year’s end.</a:t>
            </a:r>
            <a:endParaRPr lang="en-US"/>
          </a:p>
          <a:p>
            <a:pPr marL="464820" indent="-464820">
              <a:spcAft>
                <a:spcPts val="1200"/>
              </a:spcAft>
            </a:pPr>
            <a:r>
              <a:rPr lang="en-US" dirty="0"/>
              <a:t>Five new staff leadership members: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(3 retirements, 2 resignations)		</a:t>
            </a:r>
          </a:p>
          <a:p>
            <a:pPr marL="464820" indent="-464820">
              <a:spcAft>
                <a:spcPts val="1200"/>
              </a:spcAft>
            </a:pPr>
            <a:r>
              <a:rPr lang="en-US" dirty="0"/>
              <a:t>New office location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 Year of Transitions…</a:t>
            </a:r>
          </a:p>
        </p:txBody>
      </p:sp>
      <p:sp>
        <p:nvSpPr>
          <p:cNvPr id="8" name="Rectangle 7"/>
          <p:cNvSpPr/>
          <p:nvPr/>
        </p:nvSpPr>
        <p:spPr>
          <a:xfrm rot="21328846">
            <a:off x="8260545" y="1859932"/>
            <a:ext cx="909291" cy="3289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DONE</a:t>
            </a:r>
          </a:p>
        </p:txBody>
      </p:sp>
      <p:sp>
        <p:nvSpPr>
          <p:cNvPr id="9" name="Rectangle 8"/>
          <p:cNvSpPr/>
          <p:nvPr/>
        </p:nvSpPr>
        <p:spPr>
          <a:xfrm rot="21328846">
            <a:off x="4487615" y="3966820"/>
            <a:ext cx="909291" cy="3289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DONE</a:t>
            </a:r>
          </a:p>
        </p:txBody>
      </p:sp>
      <p:sp>
        <p:nvSpPr>
          <p:cNvPr id="11" name="Rectangle 10"/>
          <p:cNvSpPr/>
          <p:nvPr/>
        </p:nvSpPr>
        <p:spPr>
          <a:xfrm rot="21328846">
            <a:off x="7048500" y="3076575"/>
            <a:ext cx="909291" cy="3289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DONE</a:t>
            </a:r>
          </a:p>
        </p:txBody>
      </p:sp>
    </p:spTree>
    <p:extLst>
      <p:ext uri="{BB962C8B-B14F-4D97-AF65-F5344CB8AC3E}">
        <p14:creationId xmlns:p14="http://schemas.microsoft.com/office/powerpoint/2010/main" val="208985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777" y="1820561"/>
            <a:ext cx="10515600" cy="4318971"/>
          </a:xfrm>
        </p:spPr>
        <p:txBody>
          <a:bodyPr>
            <a:normAutofit/>
          </a:bodyPr>
          <a:lstStyle/>
          <a:p>
            <a:pPr marL="465138" indent="-455613">
              <a:spcAft>
                <a:spcPts val="1200"/>
              </a:spcAft>
            </a:pPr>
            <a:r>
              <a:rPr lang="en-US" dirty="0"/>
              <a:t>Regular annual financial audit</a:t>
            </a:r>
          </a:p>
          <a:p>
            <a:pPr marL="465138" indent="-455613">
              <a:spcAft>
                <a:spcPts val="1200"/>
              </a:spcAft>
            </a:pPr>
            <a:r>
              <a:rPr lang="en-US" dirty="0"/>
              <a:t>FTA Triennial Review</a:t>
            </a:r>
          </a:p>
          <a:p>
            <a:pPr marL="465138" indent="-455613">
              <a:spcAft>
                <a:spcPts val="1200"/>
              </a:spcAft>
            </a:pPr>
            <a:r>
              <a:rPr lang="en-US" dirty="0"/>
              <a:t>DOAA audit of regional commissions</a:t>
            </a:r>
          </a:p>
        </p:txBody>
      </p:sp>
      <p:sp>
        <p:nvSpPr>
          <p:cNvPr id="11" name="Rectangle 10"/>
          <p:cNvSpPr/>
          <p:nvPr/>
        </p:nvSpPr>
        <p:spPr>
          <a:xfrm rot="21283513">
            <a:off x="4645098" y="2531105"/>
            <a:ext cx="2006627" cy="380169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PROGRESS</a:t>
            </a:r>
          </a:p>
        </p:txBody>
      </p:sp>
      <p:sp>
        <p:nvSpPr>
          <p:cNvPr id="12" name="Rectangle 11"/>
          <p:cNvSpPr/>
          <p:nvPr/>
        </p:nvSpPr>
        <p:spPr>
          <a:xfrm rot="21328846">
            <a:off x="6003672" y="1777544"/>
            <a:ext cx="909291" cy="336368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 Year of Transitions…</a:t>
            </a:r>
          </a:p>
        </p:txBody>
      </p:sp>
      <p:sp>
        <p:nvSpPr>
          <p:cNvPr id="15" name="Rectangle 14"/>
          <p:cNvSpPr/>
          <p:nvPr/>
        </p:nvSpPr>
        <p:spPr>
          <a:xfrm rot="21283513">
            <a:off x="7005238" y="3144824"/>
            <a:ext cx="2006627" cy="380169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40348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13" y="1750979"/>
            <a:ext cx="10967366" cy="5415740"/>
          </a:xfrm>
        </p:spPr>
        <p:txBody>
          <a:bodyPr>
            <a:noAutofit/>
          </a:bodyPr>
          <a:lstStyle/>
          <a:p>
            <a:pPr marL="687388" indent="-677863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Maintain ARC’s position as a regional leader.</a:t>
            </a:r>
          </a:p>
          <a:p>
            <a:pPr marL="687388" indent="-677863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Operate in ways relevant to state legislators, local governments, regional communities, and other strategic partners.</a:t>
            </a:r>
          </a:p>
          <a:p>
            <a:pPr marL="687388" indent="-677863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Deliver positive impact, aligned with our mission and values, in areas where ARC has a presence.</a:t>
            </a:r>
          </a:p>
          <a:p>
            <a:pPr marL="687388" indent="-677863">
              <a:lnSpc>
                <a:spcPct val="100000"/>
              </a:lnSpc>
              <a:spcAft>
                <a:spcPts val="800"/>
              </a:spcAft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Drive organizational operations, which are efficient, adaptive and well governed.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Strategic Framework Objectives</a:t>
            </a:r>
          </a:p>
        </p:txBody>
      </p:sp>
    </p:spTree>
    <p:extLst>
      <p:ext uri="{BB962C8B-B14F-4D97-AF65-F5344CB8AC3E}">
        <p14:creationId xmlns:p14="http://schemas.microsoft.com/office/powerpoint/2010/main" val="126833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632326355"/>
              </p:ext>
            </p:extLst>
          </p:nvPr>
        </p:nvSpPr>
        <p:spPr>
          <a:xfrm>
            <a:off x="838199" y="1820562"/>
            <a:ext cx="10952285" cy="41054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64820" indent="-455295">
              <a:spcAft>
                <a:spcPts val="1200"/>
              </a:spcAft>
            </a:pPr>
            <a:r>
              <a:rPr lang="en-US" dirty="0"/>
              <a:t>LINK/LINK Forward 2018 Preparation</a:t>
            </a:r>
            <a:endParaRPr lang="en-US"/>
          </a:p>
          <a:p>
            <a:pPr marL="464820" indent="-455295">
              <a:spcAft>
                <a:spcPts val="1200"/>
              </a:spcAft>
            </a:pPr>
            <a:r>
              <a:rPr lang="en-US" dirty="0"/>
              <a:t>Regional Leadership Institute 2017</a:t>
            </a:r>
          </a:p>
          <a:p>
            <a:pPr marL="464820" indent="-455295">
              <a:spcAft>
                <a:spcPts val="1200"/>
              </a:spcAft>
            </a:pPr>
            <a:r>
              <a:rPr lang="en-US" i="1" dirty="0"/>
              <a:t>Connect ATL: The Future of Mobility summit – September 22</a:t>
            </a:r>
          </a:p>
          <a:p>
            <a:pPr marL="464820" indent="-455295">
              <a:spcAft>
                <a:spcPts val="1200"/>
              </a:spcAft>
            </a:pPr>
            <a:r>
              <a:rPr lang="en-US" dirty="0"/>
              <a:t>Homeland Security Coordinated SWAT Training Exercise and National Sports Events Prep </a:t>
            </a:r>
          </a:p>
          <a:p>
            <a:pPr marL="464820" indent="-455295">
              <a:spcAft>
                <a:spcPts val="1200"/>
              </a:spcAft>
            </a:pPr>
            <a:r>
              <a:rPr lang="en-US" dirty="0"/>
              <a:t>Transformation Alliance Administration MOU</a:t>
            </a:r>
            <a:endParaRPr dirty="0">
              <a:solidFill>
                <a:schemeClr val="tx1"/>
              </a:solidFill>
            </a:endParaRPr>
          </a:p>
          <a:p>
            <a:pPr marL="464820" indent="-455295">
              <a:spcAft>
                <a:spcPts val="1200"/>
              </a:spcAft>
            </a:pPr>
            <a:r>
              <a:rPr lang="en-US" dirty="0"/>
              <a:t>MORPC Peer Review (August 15-17)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as a Regional Leader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31179" y="1139268"/>
            <a:ext cx="2314833" cy="5851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2017 YTD Highlights</a:t>
            </a:r>
          </a:p>
        </p:txBody>
      </p:sp>
    </p:spTree>
    <p:extLst>
      <p:ext uri="{BB962C8B-B14F-4D97-AF65-F5344CB8AC3E}">
        <p14:creationId xmlns:p14="http://schemas.microsoft.com/office/powerpoint/2010/main" val="268011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3051536383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 Fulton County Transit Master Plan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 </a:t>
            </a:r>
            <a:r>
              <a:rPr lang="en-US" sz="3200" dirty="0" smtClean="0"/>
              <a:t>TIP </a:t>
            </a:r>
            <a:r>
              <a:rPr lang="en-US" sz="3200" dirty="0"/>
              <a:t>Amendment #3 – GDOT Funds Request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 </a:t>
            </a:r>
            <a:r>
              <a:rPr lang="en-US" sz="3200" dirty="0" err="1"/>
              <a:t>Aerotropolis</a:t>
            </a:r>
            <a:r>
              <a:rPr lang="en-US" sz="3200" dirty="0"/>
              <a:t> Workforce Collective – first training cohort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 State of the Region Breakfast – November 3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Supports the Region’s Stakeholders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31179" y="1139268"/>
            <a:ext cx="2314833" cy="5851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2017 YTD Highlights</a:t>
            </a:r>
          </a:p>
        </p:txBody>
      </p:sp>
    </p:spTree>
    <p:extLst>
      <p:ext uri="{BB962C8B-B14F-4D97-AF65-F5344CB8AC3E}">
        <p14:creationId xmlns:p14="http://schemas.microsoft.com/office/powerpoint/2010/main" val="332475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422011922"/>
              </p:ext>
            </p:extLst>
          </p:nvPr>
        </p:nvSpPr>
        <p:spPr>
          <a:xfrm>
            <a:off x="838200" y="1819072"/>
            <a:ext cx="10515600" cy="43578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C</a:t>
            </a:r>
            <a:r>
              <a:rPr lang="en-US" b="1" dirty="0"/>
              <a:t>ATL</a:t>
            </a:r>
            <a:r>
              <a:rPr lang="en-US" dirty="0"/>
              <a:t>YST (Economic Competitiveness Strategy) Update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Supports the Region’s Stakeholders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31179" y="1139268"/>
            <a:ext cx="2314833" cy="5851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2017 YTD Highlights</a:t>
            </a:r>
          </a:p>
        </p:txBody>
      </p:sp>
      <p:pic>
        <p:nvPicPr>
          <p:cNvPr id="9" name="Catlyst Economic Development_01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7184" y="2522099"/>
            <a:ext cx="7037556" cy="395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0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2673583755"/>
              </p:ext>
            </p:extLst>
          </p:nvPr>
        </p:nvSpPr>
        <p:spPr>
          <a:xfrm>
            <a:off x="762000" y="1819072"/>
            <a:ext cx="10515600" cy="48632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New Voices Global Advisory Panel Completion (Fall)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Workforce </a:t>
            </a:r>
            <a:r>
              <a:rPr lang="en-US" dirty="0"/>
              <a:t>Solutions Transportation Construction Initiative</a:t>
            </a:r>
            <a:endParaRPr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Aging </a:t>
            </a:r>
            <a:r>
              <a:rPr lang="en-US" dirty="0"/>
              <a:t>Services Central Intake &amp; Assessment </a:t>
            </a:r>
            <a:endParaRPr dirty="0">
              <a:solidFill>
                <a:schemeClr val="tx1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US" dirty="0" smtClean="0"/>
              <a:t>MARC </a:t>
            </a:r>
            <a:r>
              <a:rPr lang="en-US" dirty="0"/>
              <a:t>2017-2018</a:t>
            </a:r>
            <a:endParaRPr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Learn4Life </a:t>
            </a:r>
            <a:r>
              <a:rPr lang="en-US" dirty="0"/>
              <a:t>CAN (Change Action Network) #1</a:t>
            </a:r>
            <a:endParaRPr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Arts </a:t>
            </a:r>
            <a:r>
              <a:rPr lang="en-US" dirty="0"/>
              <a:t>Plan Update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has a Positive Impact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31179" y="1139268"/>
            <a:ext cx="2314833" cy="5851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2017 YTD Highlights</a:t>
            </a:r>
          </a:p>
        </p:txBody>
      </p:sp>
    </p:spTree>
    <p:extLst>
      <p:ext uri="{BB962C8B-B14F-4D97-AF65-F5344CB8AC3E}">
        <p14:creationId xmlns:p14="http://schemas.microsoft.com/office/powerpoint/2010/main" val="60966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19073"/>
            <a:ext cx="10515600" cy="25552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Our programs impact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three </a:t>
            </a:r>
            <a:r>
              <a:rPr lang="en-US" dirty="0"/>
              <a:t>key drivers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change: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63443"/>
            <a:ext cx="12192000" cy="942843"/>
          </a:xfrm>
          <a:prstGeom prst="rect">
            <a:avLst/>
          </a:prstGeom>
          <a:solidFill>
            <a:srgbClr val="155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67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7308" y="365126"/>
            <a:ext cx="11384691" cy="949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sz="3600" dirty="0"/>
              <a:t>ARC has a Positive Impact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31179" y="1139268"/>
            <a:ext cx="2314833" cy="585101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2017 YTD Highlights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64" y="1742335"/>
            <a:ext cx="4966366" cy="47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</TotalTime>
  <Words>258</Words>
  <Application>Microsoft Macintosh PowerPoint</Application>
  <PresentationFormat>Widescreen</PresentationFormat>
  <Paragraphs>57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Tahoma</vt:lpstr>
      <vt:lpstr>Office Theme</vt:lpstr>
      <vt:lpstr>2017 Highlights  and Look Ahead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Work Plan Update</dc:title>
  <dc:creator>Doug Hooker</dc:creator>
  <cp:lastModifiedBy>Barry Golivesky</cp:lastModifiedBy>
  <cp:revision>59</cp:revision>
  <cp:lastPrinted>2017-07-24T20:14:24Z</cp:lastPrinted>
  <dcterms:created xsi:type="dcterms:W3CDTF">2017-04-24T18:40:02Z</dcterms:created>
  <dcterms:modified xsi:type="dcterms:W3CDTF">2017-07-25T14:35:47Z</dcterms:modified>
</cp:coreProperties>
</file>