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37" r:id="rId2"/>
    <p:sldId id="284" r:id="rId3"/>
    <p:sldId id="419" r:id="rId4"/>
    <p:sldId id="434" r:id="rId5"/>
    <p:sldId id="428" r:id="rId6"/>
    <p:sldId id="361" r:id="rId7"/>
    <p:sldId id="493" r:id="rId8"/>
    <p:sldId id="445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70">
          <p15:clr>
            <a:srgbClr val="A4A3A4"/>
          </p15:clr>
        </p15:guide>
        <p15:guide id="2" pos="54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nan, Stacy (CFPB)" initials="SC" lastIdx="5" clrIdx="0"/>
  <p:cmAuthor id="1" name="Duane, Jenefer (CFPB)" initials="DJ(" lastIdx="3" clrIdx="1"/>
  <p:cmAuthor id="2" name="Deal, Christopher (CFPB)" initials="CJD" lastIdx="3" clrIdx="2"/>
  <p:cmAuthor id="3" name="Parkhurst, Kate (CFPB)" initials="KP" lastIdx="1" clrIdx="3"/>
  <p:cmAuthor id="4" name="Karp, Naomi (CFPB)" initials="KN(" lastIdx="0" clrIdx="4"/>
  <p:cmAuthor id="5" name="Agarwal, Anglee (CFPB)" initials="AA" lastIdx="2" clrIdx="5"/>
  <p:cmAuthor id="6" name="Blunt, Shanell (CFPB)" initials="BS(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4527" autoAdjust="0"/>
  </p:normalViewPr>
  <p:slideViewPr>
    <p:cSldViewPr snapToGrid="0" snapToObjects="1">
      <p:cViewPr varScale="1">
        <p:scale>
          <a:sx n="95" d="100"/>
          <a:sy n="95" d="100"/>
        </p:scale>
        <p:origin x="1008" y="60"/>
      </p:cViewPr>
      <p:guideLst>
        <p:guide orient="horz" pos="4070"/>
        <p:guide pos="54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 snapToGrid="0" snapToObjects="1"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CA97C3-C405-524D-9CBE-0BC0D8901EF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E3284D-1414-D044-813C-490EC2E1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49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11BCE4-DA71-794C-BB20-C7FCCBD5454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AF53EF-993C-FF42-8B62-CEF57763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3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 webinar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80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 webinar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98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 webinar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48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Experts consulted:</a:t>
            </a:r>
          </a:p>
          <a:p>
            <a:r>
              <a:rPr lang="en-US" dirty="0"/>
              <a:t>Natalie</a:t>
            </a:r>
            <a:r>
              <a:rPr lang="en-US" baseline="0" dirty="0"/>
              <a:t> Thomas, State Legal Services Developer, Division of Aging Services, Georgia Department of Human Services</a:t>
            </a:r>
          </a:p>
          <a:p>
            <a:r>
              <a:rPr lang="en-US" baseline="0" dirty="0"/>
              <a:t>Jamie F. Clark -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Jamie Clark, a member of the Alabama and Georgia Bars, has been practicing law for over twenty-five years, specializing in all areas of elder law, and special needs law, including estate planning, probate of wills, guardianships/conservatorships. </a:t>
            </a:r>
          </a:p>
          <a:p>
            <a:endParaRPr lang="en-US" baseline="0" dirty="0"/>
          </a:p>
          <a:p>
            <a:r>
              <a:rPr lang="en-US" baseline="0" dirty="0"/>
              <a:t>Jeffrey Williamson 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Jeffrey L. Williamson is the founder of J. L. Williamson Law Group, LLC. The firm specializes in elder law, asset protection, tax planning, and tax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controversey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/>
          </a:p>
          <a:p>
            <a:r>
              <a:rPr lang="en-US" baseline="0" dirty="0"/>
              <a:t>Jim Swain 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Swain Law Firm is dedicated to assisting Veterans, Elders and their families with Estate Planning, Wills, Trusts, and VA Pension and Benefits for both the Veteran and Surviving Spouse. </a:t>
            </a:r>
            <a:endParaRPr lang="en-US" baseline="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74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 webinar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97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 webinar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7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 webinar</a:t>
            </a:r>
          </a:p>
          <a:p>
            <a:endParaRPr lang="en-US" dirty="0"/>
          </a:p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5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8"/>
          <p:cNvSpPr>
            <a:spLocks noChangeArrowheads="1"/>
          </p:cNvSpPr>
          <p:nvPr userDrawn="1"/>
        </p:nvSpPr>
        <p:spPr bwMode="auto">
          <a:xfrm>
            <a:off x="0" y="-3509"/>
            <a:ext cx="9152930" cy="5491759"/>
          </a:xfrm>
          <a:custGeom>
            <a:avLst/>
            <a:gdLst>
              <a:gd name="T0" fmla="*/ 0 w 13004800"/>
              <a:gd name="T1" fmla="*/ 0 h 7810500"/>
              <a:gd name="T2" fmla="*/ 13274121 w 13004800"/>
              <a:gd name="T3" fmla="*/ 0 h 7810500"/>
              <a:gd name="T4" fmla="*/ 13274121 w 13004800"/>
              <a:gd name="T5" fmla="*/ 6261100 h 7810500"/>
              <a:gd name="T6" fmla="*/ 0 w 13004800"/>
              <a:gd name="T7" fmla="*/ 7810500 h 7810500"/>
              <a:gd name="T8" fmla="*/ 0 w 13004800"/>
              <a:gd name="T9" fmla="*/ 0 h 7810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7810500"/>
              <a:gd name="T17" fmla="*/ 13004800 w 13004800"/>
              <a:gd name="T18" fmla="*/ 7810500 h 7810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7810500">
                <a:moveTo>
                  <a:pt x="0" y="0"/>
                </a:moveTo>
                <a:lnTo>
                  <a:pt x="13004800" y="0"/>
                </a:lnTo>
                <a:lnTo>
                  <a:pt x="13004800" y="6261100"/>
                </a:lnTo>
                <a:lnTo>
                  <a:pt x="0" y="7810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81" tIns="32140" rIns="64281" bIns="32140"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36222" y="1731245"/>
            <a:ext cx="8102635" cy="1956280"/>
          </a:xfrm>
          <a:prstGeom prst="rect">
            <a:avLst/>
          </a:prstGeom>
        </p:spPr>
        <p:txBody>
          <a:bodyPr vert="horz" lIns="64291" tIns="32146" rIns="64291" bIns="32146"/>
          <a:lstStyle>
            <a:lvl1pPr algn="l">
              <a:defRPr sz="400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536222" y="3695002"/>
            <a:ext cx="3200449" cy="342554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marR="0" indent="0" algn="l" defTabSz="642915" rtl="0" eaLnBrk="1" fontAlgn="base" latinLnBrk="0" hangingPunct="1">
              <a:lnSpc>
                <a:spcPts val="1406"/>
              </a:lnSpc>
              <a:spcBef>
                <a:spcPts val="703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200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94" y="428119"/>
            <a:ext cx="6400354" cy="218800"/>
          </a:xfrm>
          <a:prstGeom prst="rect">
            <a:avLst/>
          </a:prstGeom>
        </p:spPr>
        <p:txBody>
          <a:bodyPr lIns="64284" tIns="32142" rIns="64284" bIns="32142">
            <a:spAutoFit/>
          </a:bodyPr>
          <a:lstStyle>
            <a:lvl1pPr marL="0" marR="0" indent="0" algn="l" defTabSz="642915" rtl="0" eaLnBrk="1" fontAlgn="base" latinLnBrk="0" hangingPunct="1">
              <a:lnSpc>
                <a:spcPct val="100000"/>
              </a:lnSpc>
              <a:spcBef>
                <a:spcPts val="2109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1000" b="1" cap="none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3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306485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53641" y="274637"/>
            <a:ext cx="8036720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173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5414523" y="1370100"/>
            <a:ext cx="3175841" cy="4060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1500"/>
              </a:spcBef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descriptive text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1" hasCustomPrompt="1"/>
          </p:nvPr>
        </p:nvSpPr>
        <p:spPr>
          <a:xfrm>
            <a:off x="572256" y="1370099"/>
            <a:ext cx="4517885" cy="40600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Insert chart here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2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-16375" y="2"/>
            <a:ext cx="9144000" cy="685799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3471" y="6112080"/>
            <a:ext cx="4233097" cy="528224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200" i="1" baseline="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</a:lstStyle>
          <a:p>
            <a:r>
              <a:rPr lang="en-US" sz="1200" dirty="0"/>
              <a:t>Source: Add source here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5494465" y="564185"/>
            <a:ext cx="3175841" cy="7056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lnSpc>
                <a:spcPts val="2200"/>
              </a:lnSpc>
              <a:spcBef>
                <a:spcPts val="1500"/>
              </a:spcBef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chart title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2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2"/>
            <a:ext cx="9144000" cy="685799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07471" y="6112080"/>
            <a:ext cx="4233097" cy="528224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1200" i="1" baseline="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</a:lstStyle>
          <a:p>
            <a:r>
              <a:rPr lang="en-US" sz="1200" dirty="0"/>
              <a:t>Source: Add source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85021" y="564185"/>
            <a:ext cx="3175841" cy="7056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1500"/>
              </a:spcBef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412368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2"/>
            <a:ext cx="9144000" cy="685799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85021" y="6112080"/>
            <a:ext cx="5074757" cy="528224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200" i="1" baseline="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</a:lstStyle>
          <a:p>
            <a:r>
              <a:rPr lang="en-US" sz="1200" dirty="0"/>
              <a:t>Source: Add source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85021" y="517967"/>
            <a:ext cx="8150979" cy="5282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1500"/>
              </a:spcBef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chart title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2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934" y="6173787"/>
            <a:ext cx="1608989" cy="3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903109" y="2996623"/>
            <a:ext cx="7309555" cy="475281"/>
          </a:xfrm>
          <a:prstGeom prst="rect">
            <a:avLst/>
          </a:prstGeom>
        </p:spPr>
        <p:txBody>
          <a:bodyPr wrap="square" lIns="64284" tIns="32142" rIns="64284" bIns="32142">
            <a:spAutoFit/>
          </a:bodyPr>
          <a:lstStyle>
            <a:lvl1pPr marL="0" marR="0" indent="0" algn="l" defTabSz="642915" rtl="0" eaLnBrk="1" fontAlgn="base" latinLnBrk="0" hangingPunct="1">
              <a:lnSpc>
                <a:spcPct val="140000"/>
              </a:lnSpc>
              <a:spcBef>
                <a:spcPts val="2109"/>
              </a:spcBef>
              <a:spcAft>
                <a:spcPts val="1406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2000" cap="none" baseline="0">
                <a:solidFill>
                  <a:srgbClr val="050606"/>
                </a:solidFill>
              </a:defRPr>
            </a:lvl1pPr>
            <a:lvl2pPr marL="3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>
              <a:lnSpc>
                <a:spcPct val="140000"/>
              </a:lnSpc>
              <a:spcAft>
                <a:spcPts val="200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903110" y="2383034"/>
            <a:ext cx="7309554" cy="613589"/>
          </a:xfrm>
          <a:prstGeom prst="rect">
            <a:avLst/>
          </a:prstGeom>
        </p:spPr>
        <p:txBody>
          <a:bodyPr lIns="64284" tIns="32142" rIns="64284" bIns="32142"/>
          <a:lstStyle>
            <a:lvl1pPr algn="l">
              <a:defRPr sz="2800" baseline="0">
                <a:solidFill>
                  <a:srgbClr val="3FAE2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173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56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ra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8"/>
          <p:cNvSpPr>
            <a:spLocks noChangeArrowheads="1"/>
          </p:cNvSpPr>
          <p:nvPr userDrawn="1"/>
        </p:nvSpPr>
        <p:spPr bwMode="auto">
          <a:xfrm>
            <a:off x="0" y="-3509"/>
            <a:ext cx="9152930" cy="5491759"/>
          </a:xfrm>
          <a:custGeom>
            <a:avLst/>
            <a:gdLst>
              <a:gd name="T0" fmla="*/ 0 w 13004800"/>
              <a:gd name="T1" fmla="*/ 0 h 7810500"/>
              <a:gd name="T2" fmla="*/ 13274121 w 13004800"/>
              <a:gd name="T3" fmla="*/ 0 h 7810500"/>
              <a:gd name="T4" fmla="*/ 13274121 w 13004800"/>
              <a:gd name="T5" fmla="*/ 6261100 h 7810500"/>
              <a:gd name="T6" fmla="*/ 0 w 13004800"/>
              <a:gd name="T7" fmla="*/ 7810500 h 7810500"/>
              <a:gd name="T8" fmla="*/ 0 w 13004800"/>
              <a:gd name="T9" fmla="*/ 0 h 7810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7810500"/>
              <a:gd name="T17" fmla="*/ 13004800 w 13004800"/>
              <a:gd name="T18" fmla="*/ 7810500 h 7810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7810500">
                <a:moveTo>
                  <a:pt x="0" y="0"/>
                </a:moveTo>
                <a:lnTo>
                  <a:pt x="13004800" y="0"/>
                </a:lnTo>
                <a:lnTo>
                  <a:pt x="13004800" y="6261100"/>
                </a:lnTo>
                <a:lnTo>
                  <a:pt x="0" y="7810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81" tIns="32140" rIns="64281" bIns="32140"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36222" y="1731245"/>
            <a:ext cx="8102635" cy="1956280"/>
          </a:xfrm>
          <a:prstGeom prst="rect">
            <a:avLst/>
          </a:prstGeom>
        </p:spPr>
        <p:txBody>
          <a:bodyPr vert="horz" lIns="64291" tIns="32146" rIns="64291" bIns="32146"/>
          <a:lstStyle>
            <a:lvl1pPr algn="l">
              <a:defRPr sz="400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536222" y="3695002"/>
            <a:ext cx="3200449" cy="342554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marR="0" indent="0" algn="l" defTabSz="642915" rtl="0" eaLnBrk="1" fontAlgn="base" latinLnBrk="0" hangingPunct="1">
              <a:lnSpc>
                <a:spcPts val="1406"/>
              </a:lnSpc>
              <a:spcBef>
                <a:spcPts val="703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200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94" y="428119"/>
            <a:ext cx="6400354" cy="218800"/>
          </a:xfrm>
          <a:prstGeom prst="rect">
            <a:avLst/>
          </a:prstGeom>
        </p:spPr>
        <p:txBody>
          <a:bodyPr lIns="64284" tIns="32142" rIns="64284" bIns="32142">
            <a:spAutoFit/>
          </a:bodyPr>
          <a:lstStyle>
            <a:lvl1pPr marL="0" marR="0" indent="0" algn="l" defTabSz="642915" rtl="0" eaLnBrk="1" fontAlgn="base" latinLnBrk="0" hangingPunct="1">
              <a:lnSpc>
                <a:spcPct val="100000"/>
              </a:lnSpc>
              <a:spcBef>
                <a:spcPts val="2109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1000" b="1" cap="none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3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MONTH, DAY YEAR</a:t>
            </a:r>
          </a:p>
        </p:txBody>
      </p:sp>
      <p:sp>
        <p:nvSpPr>
          <p:cNvPr id="2" name="TextBox 1"/>
          <p:cNvSpPr txBox="1"/>
          <p:nvPr userDrawn="1"/>
        </p:nvSpPr>
        <p:spPr>
          <a:xfrm rot="717706">
            <a:off x="6622504" y="5425274"/>
            <a:ext cx="18891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dirty="0">
                <a:latin typeface="Arial"/>
                <a:cs typeface="Arial"/>
              </a:rPr>
              <a:t>DRAFT</a:t>
            </a:r>
          </a:p>
          <a:p>
            <a:pPr algn="ctr"/>
            <a:r>
              <a:rPr lang="en-US" sz="1400" b="0" i="0" dirty="0">
                <a:latin typeface="Arial"/>
                <a:cs typeface="Arial"/>
              </a:rPr>
              <a:t>3/8/2013</a:t>
            </a:r>
          </a:p>
          <a:p>
            <a:pPr algn="ctr"/>
            <a:r>
              <a:rPr lang="en-US" sz="1400" b="0" i="0" dirty="0">
                <a:latin typeface="Arial"/>
                <a:cs typeface="Arial"/>
              </a:rPr>
              <a:t>4:00 pm</a:t>
            </a:r>
          </a:p>
        </p:txBody>
      </p:sp>
      <p:sp>
        <p:nvSpPr>
          <p:cNvPr id="3" name="Rectangle 2"/>
          <p:cNvSpPr/>
          <p:nvPr userDrawn="1"/>
        </p:nvSpPr>
        <p:spPr>
          <a:xfrm rot="717706">
            <a:off x="6895383" y="5290121"/>
            <a:ext cx="1395870" cy="1070620"/>
          </a:xfrm>
          <a:prstGeom prst="rect">
            <a:avLst/>
          </a:prstGeom>
          <a:noFill/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90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External (not for discuss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8"/>
          <p:cNvSpPr>
            <a:spLocks noChangeArrowheads="1"/>
          </p:cNvSpPr>
          <p:nvPr userDrawn="1"/>
        </p:nvSpPr>
        <p:spPr bwMode="auto">
          <a:xfrm>
            <a:off x="0" y="-3509"/>
            <a:ext cx="9152930" cy="5491759"/>
          </a:xfrm>
          <a:custGeom>
            <a:avLst/>
            <a:gdLst>
              <a:gd name="T0" fmla="*/ 0 w 13004800"/>
              <a:gd name="T1" fmla="*/ 0 h 7810500"/>
              <a:gd name="T2" fmla="*/ 13274121 w 13004800"/>
              <a:gd name="T3" fmla="*/ 0 h 7810500"/>
              <a:gd name="T4" fmla="*/ 13274121 w 13004800"/>
              <a:gd name="T5" fmla="*/ 6261100 h 7810500"/>
              <a:gd name="T6" fmla="*/ 0 w 13004800"/>
              <a:gd name="T7" fmla="*/ 7810500 h 7810500"/>
              <a:gd name="T8" fmla="*/ 0 w 13004800"/>
              <a:gd name="T9" fmla="*/ 0 h 7810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7810500"/>
              <a:gd name="T17" fmla="*/ 13004800 w 13004800"/>
              <a:gd name="T18" fmla="*/ 7810500 h 7810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7810500">
                <a:moveTo>
                  <a:pt x="0" y="0"/>
                </a:moveTo>
                <a:lnTo>
                  <a:pt x="13004800" y="0"/>
                </a:lnTo>
                <a:lnTo>
                  <a:pt x="13004800" y="6261100"/>
                </a:lnTo>
                <a:lnTo>
                  <a:pt x="0" y="7810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81" tIns="32140" rIns="64281" bIns="32140"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36222" y="1731245"/>
            <a:ext cx="8102635" cy="1956280"/>
          </a:xfrm>
          <a:prstGeom prst="rect">
            <a:avLst/>
          </a:prstGeom>
        </p:spPr>
        <p:txBody>
          <a:bodyPr vert="horz" lIns="64291" tIns="32146" rIns="64291" bIns="32146"/>
          <a:lstStyle>
            <a:lvl1pPr algn="l">
              <a:defRPr sz="400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536222" y="3695002"/>
            <a:ext cx="3200449" cy="342554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marR="0" indent="0" algn="l" defTabSz="642915" rtl="0" eaLnBrk="1" fontAlgn="base" latinLnBrk="0" hangingPunct="1">
              <a:lnSpc>
                <a:spcPts val="1406"/>
              </a:lnSpc>
              <a:spcBef>
                <a:spcPts val="703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200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94" y="428119"/>
            <a:ext cx="6400354" cy="218800"/>
          </a:xfrm>
          <a:prstGeom prst="rect">
            <a:avLst/>
          </a:prstGeom>
        </p:spPr>
        <p:txBody>
          <a:bodyPr lIns="64284" tIns="32142" rIns="64284" bIns="32142">
            <a:spAutoFit/>
          </a:bodyPr>
          <a:lstStyle>
            <a:lvl1pPr marL="0" marR="0" indent="0" algn="l" defTabSz="642915" rtl="0" eaLnBrk="1" fontAlgn="base" latinLnBrk="0" hangingPunct="1">
              <a:lnSpc>
                <a:spcPct val="100000"/>
              </a:lnSpc>
              <a:spcBef>
                <a:spcPts val="2109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1000" b="1" cap="none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3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MONTH, DAY YEAR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65440" y="5862831"/>
            <a:ext cx="4073418" cy="755730"/>
          </a:xfrm>
          <a:prstGeom prst="rect">
            <a:avLst/>
          </a:prstGeom>
          <a:ln w="3175" cmpd="sng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algn="l"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Note: This document was used in support of a live discussion.</a:t>
            </a:r>
          </a:p>
          <a:p>
            <a:r>
              <a:rPr lang="en-US" dirty="0"/>
              <a:t>As such, it does not necessarily express the entirety of that discussion or the relative emphasis of topics therein.</a:t>
            </a:r>
          </a:p>
        </p:txBody>
      </p:sp>
    </p:spTree>
    <p:extLst>
      <p:ext uri="{BB962C8B-B14F-4D97-AF65-F5344CB8AC3E}">
        <p14:creationId xmlns:p14="http://schemas.microsoft.com/office/powerpoint/2010/main" val="3666062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Internal sensitive and pre-decis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8"/>
          <p:cNvSpPr>
            <a:spLocks noChangeArrowheads="1"/>
          </p:cNvSpPr>
          <p:nvPr userDrawn="1"/>
        </p:nvSpPr>
        <p:spPr bwMode="auto">
          <a:xfrm>
            <a:off x="0" y="-3509"/>
            <a:ext cx="9152930" cy="5491759"/>
          </a:xfrm>
          <a:custGeom>
            <a:avLst/>
            <a:gdLst>
              <a:gd name="T0" fmla="*/ 0 w 13004800"/>
              <a:gd name="T1" fmla="*/ 0 h 7810500"/>
              <a:gd name="T2" fmla="*/ 13274121 w 13004800"/>
              <a:gd name="T3" fmla="*/ 0 h 7810500"/>
              <a:gd name="T4" fmla="*/ 13274121 w 13004800"/>
              <a:gd name="T5" fmla="*/ 6261100 h 7810500"/>
              <a:gd name="T6" fmla="*/ 0 w 13004800"/>
              <a:gd name="T7" fmla="*/ 7810500 h 7810500"/>
              <a:gd name="T8" fmla="*/ 0 w 13004800"/>
              <a:gd name="T9" fmla="*/ 0 h 7810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7810500"/>
              <a:gd name="T17" fmla="*/ 13004800 w 13004800"/>
              <a:gd name="T18" fmla="*/ 7810500 h 7810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7810500">
                <a:moveTo>
                  <a:pt x="0" y="0"/>
                </a:moveTo>
                <a:lnTo>
                  <a:pt x="13004800" y="0"/>
                </a:lnTo>
                <a:lnTo>
                  <a:pt x="13004800" y="6261100"/>
                </a:lnTo>
                <a:lnTo>
                  <a:pt x="0" y="7810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81" tIns="32140" rIns="64281" bIns="32140"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36222" y="1731245"/>
            <a:ext cx="8102635" cy="1956280"/>
          </a:xfrm>
          <a:prstGeom prst="rect">
            <a:avLst/>
          </a:prstGeom>
        </p:spPr>
        <p:txBody>
          <a:bodyPr vert="horz" lIns="64291" tIns="32146" rIns="64291" bIns="32146"/>
          <a:lstStyle>
            <a:lvl1pPr algn="l">
              <a:defRPr sz="400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536222" y="3695002"/>
            <a:ext cx="3200449" cy="342554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marR="0" indent="0" algn="l" defTabSz="642915" rtl="0" eaLnBrk="1" fontAlgn="base" latinLnBrk="0" hangingPunct="1">
              <a:lnSpc>
                <a:spcPts val="1406"/>
              </a:lnSpc>
              <a:spcBef>
                <a:spcPts val="703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200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94" y="428119"/>
            <a:ext cx="6400354" cy="218800"/>
          </a:xfrm>
          <a:prstGeom prst="rect">
            <a:avLst/>
          </a:prstGeom>
        </p:spPr>
        <p:txBody>
          <a:bodyPr lIns="64284" tIns="32142" rIns="64284" bIns="32142">
            <a:spAutoFit/>
          </a:bodyPr>
          <a:lstStyle>
            <a:lvl1pPr marL="0" marR="0" indent="0" algn="l" defTabSz="642915" rtl="0" eaLnBrk="1" fontAlgn="base" latinLnBrk="0" hangingPunct="1">
              <a:lnSpc>
                <a:spcPct val="100000"/>
              </a:lnSpc>
              <a:spcBef>
                <a:spcPts val="2109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1000" b="1" cap="none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3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MONTH, DAY YEAR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4115" y="6037290"/>
            <a:ext cx="2854742" cy="545508"/>
          </a:xfrm>
          <a:prstGeom prst="rect">
            <a:avLst/>
          </a:prstGeom>
        </p:spPr>
        <p:txBody>
          <a:bodyPr/>
          <a:lstStyle>
            <a:lvl1pPr algn="l">
              <a:defRPr sz="1200" b="1" i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SENSITIVE/PRE-DECISIONAL</a:t>
            </a:r>
          </a:p>
          <a:p>
            <a:r>
              <a:rPr lang="en-US" dirty="0"/>
              <a:t>NOT FOR EXTERNAL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1513457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Internal supervisory or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8"/>
          <p:cNvSpPr>
            <a:spLocks noChangeArrowheads="1"/>
          </p:cNvSpPr>
          <p:nvPr userDrawn="1"/>
        </p:nvSpPr>
        <p:spPr bwMode="auto">
          <a:xfrm>
            <a:off x="0" y="-3509"/>
            <a:ext cx="9152930" cy="5491759"/>
          </a:xfrm>
          <a:custGeom>
            <a:avLst/>
            <a:gdLst>
              <a:gd name="T0" fmla="*/ 0 w 13004800"/>
              <a:gd name="T1" fmla="*/ 0 h 7810500"/>
              <a:gd name="T2" fmla="*/ 13274121 w 13004800"/>
              <a:gd name="T3" fmla="*/ 0 h 7810500"/>
              <a:gd name="T4" fmla="*/ 13274121 w 13004800"/>
              <a:gd name="T5" fmla="*/ 6261100 h 7810500"/>
              <a:gd name="T6" fmla="*/ 0 w 13004800"/>
              <a:gd name="T7" fmla="*/ 7810500 h 7810500"/>
              <a:gd name="T8" fmla="*/ 0 w 13004800"/>
              <a:gd name="T9" fmla="*/ 0 h 7810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7810500"/>
              <a:gd name="T17" fmla="*/ 13004800 w 13004800"/>
              <a:gd name="T18" fmla="*/ 7810500 h 7810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7810500">
                <a:moveTo>
                  <a:pt x="0" y="0"/>
                </a:moveTo>
                <a:lnTo>
                  <a:pt x="13004800" y="0"/>
                </a:lnTo>
                <a:lnTo>
                  <a:pt x="13004800" y="6261100"/>
                </a:lnTo>
                <a:lnTo>
                  <a:pt x="0" y="7810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81" tIns="32140" rIns="64281" bIns="32140"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36222" y="1731245"/>
            <a:ext cx="8102635" cy="1956280"/>
          </a:xfrm>
          <a:prstGeom prst="rect">
            <a:avLst/>
          </a:prstGeom>
        </p:spPr>
        <p:txBody>
          <a:bodyPr vert="horz" lIns="64291" tIns="32146" rIns="64291" bIns="32146"/>
          <a:lstStyle>
            <a:lvl1pPr algn="l">
              <a:defRPr sz="400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536222" y="3695002"/>
            <a:ext cx="3200449" cy="342554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marR="0" indent="0" algn="l" defTabSz="642915" rtl="0" eaLnBrk="1" fontAlgn="base" latinLnBrk="0" hangingPunct="1">
              <a:lnSpc>
                <a:spcPts val="1406"/>
              </a:lnSpc>
              <a:spcBef>
                <a:spcPts val="703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200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94" y="428119"/>
            <a:ext cx="6400354" cy="218800"/>
          </a:xfrm>
          <a:prstGeom prst="rect">
            <a:avLst/>
          </a:prstGeom>
        </p:spPr>
        <p:txBody>
          <a:bodyPr lIns="64284" tIns="32142" rIns="64284" bIns="32142">
            <a:spAutoFit/>
          </a:bodyPr>
          <a:lstStyle>
            <a:lvl1pPr marL="0" marR="0" indent="0" algn="l" defTabSz="642915" rtl="0" eaLnBrk="1" fontAlgn="base" latinLnBrk="0" hangingPunct="1">
              <a:lnSpc>
                <a:spcPct val="100000"/>
              </a:lnSpc>
              <a:spcBef>
                <a:spcPts val="2109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1000" b="1" cap="none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3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MONTH, DAY YEAR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4536" y="6041569"/>
            <a:ext cx="3599877" cy="545508"/>
          </a:xfrm>
          <a:prstGeom prst="rect">
            <a:avLst/>
          </a:prstGeom>
        </p:spPr>
        <p:txBody>
          <a:bodyPr/>
          <a:lstStyle>
            <a:lvl1pPr algn="l">
              <a:defRPr sz="1200" b="1" i="0">
                <a:ln>
                  <a:noFill/>
                </a:ln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CONFIDENTIAL SUPERVISORY INFORMATION</a:t>
            </a:r>
          </a:p>
          <a:p>
            <a:r>
              <a:rPr lang="en-US" dirty="0"/>
              <a:t>NOT FOR PUBLIC DISTRIBUTION</a:t>
            </a:r>
          </a:p>
        </p:txBody>
      </p:sp>
    </p:spTree>
    <p:extLst>
      <p:ext uri="{BB962C8B-B14F-4D97-AF65-F5344CB8AC3E}">
        <p14:creationId xmlns:p14="http://schemas.microsoft.com/office/powerpoint/2010/main" val="2850409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(low 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fpb_PPT_background_greentyp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335"/>
            <a:ext cx="9154499" cy="709473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3641" y="2164953"/>
            <a:ext cx="8036720" cy="743347"/>
          </a:xfrm>
        </p:spPr>
        <p:txBody>
          <a:bodyPr>
            <a:normAutofit/>
          </a:bodyPr>
          <a:lstStyle>
            <a:lvl1pPr>
              <a:defRPr sz="4000" b="0">
                <a:solidFill>
                  <a:srgbClr val="10182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8800" y="2895600"/>
            <a:ext cx="8031561" cy="5207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3484E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06" y="4459681"/>
            <a:ext cx="2779395" cy="94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w 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0500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94" y="587544"/>
            <a:ext cx="6400354" cy="218800"/>
          </a:xfrm>
          <a:prstGeom prst="rect">
            <a:avLst/>
          </a:prstGeom>
        </p:spPr>
        <p:txBody>
          <a:bodyPr lIns="64284" tIns="32142" rIns="64284" bIns="32142">
            <a:spAutoFit/>
          </a:bodyPr>
          <a:lstStyle>
            <a:lvl1pPr marL="0" marR="0" indent="0" algn="l" defTabSz="642915" rtl="0" eaLnBrk="1" fontAlgn="base" latinLnBrk="0" hangingPunct="1">
              <a:lnSpc>
                <a:spcPct val="100000"/>
              </a:lnSpc>
              <a:spcBef>
                <a:spcPts val="2109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1000" b="1" cap="none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3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MONTH, DAY YEAR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36222" y="2081276"/>
            <a:ext cx="8102635" cy="1956280"/>
          </a:xfrm>
          <a:prstGeom prst="rect">
            <a:avLst/>
          </a:prstGeom>
        </p:spPr>
        <p:txBody>
          <a:bodyPr vert="horz" lIns="64291" tIns="32146" rIns="64291" bIns="32146"/>
          <a:lstStyle>
            <a:lvl1pPr algn="l">
              <a:defRPr sz="40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1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536222" y="4045033"/>
            <a:ext cx="3200449" cy="342554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marR="0" indent="0" algn="l" defTabSz="642915" rtl="0" eaLnBrk="1" fontAlgn="base" latinLnBrk="0" hangingPunct="1">
              <a:lnSpc>
                <a:spcPts val="1406"/>
              </a:lnSpc>
              <a:spcBef>
                <a:spcPts val="703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200" baseline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934" y="6173787"/>
            <a:ext cx="1608989" cy="3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4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173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53641" y="274637"/>
            <a:ext cx="8036720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 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50183"/>
            <a:ext cx="813316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934" y="6173787"/>
            <a:ext cx="1608989" cy="3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>
          <a:xfrm>
            <a:off x="903112" y="2300174"/>
            <a:ext cx="7309556" cy="880064"/>
          </a:xfrm>
          <a:prstGeom prst="rect">
            <a:avLst/>
          </a:prstGeom>
        </p:spPr>
        <p:txBody>
          <a:bodyPr lIns="64251" tIns="32125" rIns="64251" bIns="32125"/>
          <a:lstStyle>
            <a:lvl1pPr algn="l">
              <a:lnSpc>
                <a:spcPts val="5000"/>
              </a:lnSpc>
              <a:spcBef>
                <a:spcPts val="7500"/>
              </a:spcBef>
              <a:spcAft>
                <a:spcPts val="0"/>
              </a:spcAft>
              <a:defRPr sz="4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03112" y="3202725"/>
            <a:ext cx="7309555" cy="717193"/>
          </a:xfrm>
          <a:prstGeom prst="rect">
            <a:avLst/>
          </a:prstGeom>
        </p:spPr>
        <p:txBody>
          <a:bodyPr wrap="square" lIns="64251" tIns="32125" rIns="64251" bIns="32125">
            <a:spAutoFit/>
          </a:bodyPr>
          <a:lstStyle>
            <a:lvl1pPr marL="0" indent="0" algn="l">
              <a:lnSpc>
                <a:spcPts val="5000"/>
              </a:lnSpc>
              <a:spcBef>
                <a:spcPts val="2109"/>
              </a:spcBef>
              <a:buClr>
                <a:schemeClr val="tx2"/>
              </a:buClr>
              <a:buSzPct val="100000"/>
              <a:buFontTx/>
              <a:buNone/>
              <a:defRPr sz="4600" cap="none" baseline="0">
                <a:solidFill>
                  <a:srgbClr val="050606"/>
                </a:solidFill>
              </a:defRPr>
            </a:lvl1pPr>
            <a:lvl2pPr marL="321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6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8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5018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5018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53641" y="274637"/>
            <a:ext cx="8036720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 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3124200" y="6173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4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3644" y="1844849"/>
            <a:ext cx="3847345" cy="3951288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 baseline="0"/>
            </a:lvl2pPr>
            <a:lvl3pPr>
              <a:spcBef>
                <a:spcPts val="10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41504" y="1325098"/>
            <a:ext cx="3848856" cy="39502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Georgia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41504" y="1844849"/>
            <a:ext cx="3848856" cy="3951288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53641" y="274637"/>
            <a:ext cx="8036720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124200" y="6173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1325098"/>
            <a:ext cx="3848856" cy="39502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Georgia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1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53641" y="274637"/>
            <a:ext cx="8036720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173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1" y="0"/>
            <a:ext cx="9144000" cy="68580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5847160" y="63261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5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173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53641" y="274637"/>
            <a:ext cx="8036720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 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53643" y="1350183"/>
            <a:ext cx="8036719" cy="4525963"/>
          </a:xfrm>
          <a:prstGeom prst="rect">
            <a:avLst/>
          </a:prstGeom>
        </p:spPr>
        <p:txBody>
          <a:bodyPr/>
          <a:lstStyle>
            <a:lvl1pPr marL="452628" indent="-457200">
              <a:buFont typeface="+mj-lt"/>
              <a:buAutoNum type="arabicPeriod"/>
              <a:defRPr sz="2000"/>
            </a:lvl1pPr>
            <a:lvl2pPr marL="800100" indent="-342900">
              <a:spcBef>
                <a:spcPts val="1000"/>
              </a:spcBef>
              <a:buSzPct val="100000"/>
              <a:buFont typeface="+mj-lt"/>
              <a:buAutoNum type="alphaLcPeriod"/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9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173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4760" y="6173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53641" y="274637"/>
            <a:ext cx="8036720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13"/>
          <p:cNvCxnSpPr>
            <a:cxnSpLocks noChangeShapeType="1"/>
          </p:cNvCxnSpPr>
          <p:nvPr userDrawn="1"/>
        </p:nvCxnSpPr>
        <p:spPr bwMode="auto">
          <a:xfrm>
            <a:off x="553644" y="1017984"/>
            <a:ext cx="8036719" cy="0"/>
          </a:xfrm>
          <a:prstGeom prst="line">
            <a:avLst/>
          </a:prstGeom>
          <a:noFill/>
          <a:ln w="25400">
            <a:solidFill>
              <a:srgbClr val="50B7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553641" y="1340182"/>
            <a:ext cx="8036720" cy="429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1" name="Picture 10" descr="CFPB_Horizontal_RGB_CG9.jp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34" y="6173788"/>
            <a:ext cx="1629951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3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9" r:id="rId9"/>
    <p:sldLayoutId id="2147483658" r:id="rId10"/>
    <p:sldLayoutId id="2147483657" r:id="rId11"/>
    <p:sldLayoutId id="2147483661" r:id="rId12"/>
    <p:sldLayoutId id="2147483662" r:id="rId13"/>
    <p:sldLayoutId id="2147483660" r:id="rId14"/>
    <p:sldLayoutId id="2147483666" r:id="rId15"/>
    <p:sldLayoutId id="2147483667" r:id="rId16"/>
    <p:sldLayoutId id="2147483669" r:id="rId17"/>
    <p:sldLayoutId id="2147483670" r:id="rId18"/>
    <p:sldLayoutId id="2147483671" r:id="rId1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7472" algn="l" defTabSz="457200" rtl="0" eaLnBrk="1" latinLnBrk="0" hangingPunct="1">
        <a:lnSpc>
          <a:spcPts val="2600"/>
        </a:lnSpc>
        <a:spcBef>
          <a:spcPts val="1000"/>
        </a:spcBef>
        <a:buClr>
          <a:schemeClr val="tx2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buClr>
          <a:schemeClr val="tx2"/>
        </a:buClr>
        <a:buSzPct val="50000"/>
        <a:buFont typeface="Wingdings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merfinance.gov/managing-someone-elses-mone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amara.sieckman@cfpb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olderamericans@cfpb.gov" TargetMode="External"/><Relationship Id="rId4" Type="http://schemas.openxmlformats.org/officeDocument/2006/relationships/hyperlink" Target="mailto:naomi.karp@cfpb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Managing Someone Else’s Money in Georgia:</a:t>
            </a:r>
            <a:br>
              <a:rPr lang="en-US" sz="2800" b="1" dirty="0"/>
            </a:br>
            <a:r>
              <a:rPr lang="en-US" sz="2800" b="1" dirty="0"/>
              <a:t>Help for Financial Caregivers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8800" y="2895599"/>
            <a:ext cx="8031561" cy="95292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September 14, 2017</a:t>
            </a:r>
          </a:p>
        </p:txBody>
      </p:sp>
    </p:spTree>
    <p:extLst>
      <p:ext uri="{BB962C8B-B14F-4D97-AF65-F5344CB8AC3E}">
        <p14:creationId xmlns:p14="http://schemas.microsoft.com/office/powerpoint/2010/main" val="14140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Someone Else’s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-342900"/>
            <a:r>
              <a:rPr lang="en-US" sz="2400" dirty="0"/>
              <a:t>CFPB INITIATIVE:   </a:t>
            </a:r>
          </a:p>
          <a:p>
            <a:pPr lvl="1"/>
            <a:r>
              <a:rPr lang="en-US" sz="2400" dirty="0"/>
              <a:t>Released a set of national guides called </a:t>
            </a:r>
            <a:r>
              <a:rPr lang="en-US" sz="2400" b="1" dirty="0"/>
              <a:t>Managing Someone Else’s Money </a:t>
            </a:r>
            <a:r>
              <a:rPr lang="en-US" sz="2400" dirty="0"/>
              <a:t>in 2013</a:t>
            </a:r>
          </a:p>
          <a:p>
            <a:pPr lvl="1"/>
            <a:r>
              <a:rPr lang="en-US" sz="2400" dirty="0"/>
              <a:t>User-friendly “how-to” guides for  four types of fiduciaries:  agents under powers of attorney; guardians; trustees; Social Security representative payees and VA  fiduciaries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22636EB-ADE8-A646-A11D-FED0A955D1A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7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these guides designed to assist?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Anyone named to manage money or property for</a:t>
            </a:r>
          </a:p>
          <a:p>
            <a:pPr marL="0" indent="0">
              <a:buNone/>
            </a:pPr>
            <a:r>
              <a:rPr lang="en-US" sz="2800" dirty="0"/>
              <a:t>someone else</a:t>
            </a:r>
          </a:p>
          <a:p>
            <a:pPr marL="857250" lvl="1" indent="-457200"/>
            <a:r>
              <a:rPr lang="en-US" sz="2600" dirty="0"/>
              <a:t>Agents under Power of Attorney</a:t>
            </a:r>
          </a:p>
          <a:p>
            <a:pPr marL="857250" lvl="1" indent="-457200"/>
            <a:r>
              <a:rPr lang="en-US" sz="2600" dirty="0"/>
              <a:t>Court-Appointed Conservators</a:t>
            </a:r>
          </a:p>
          <a:p>
            <a:pPr marL="857250" lvl="1" indent="-457200"/>
            <a:r>
              <a:rPr lang="en-US" sz="2600" dirty="0"/>
              <a:t>Representative Payees and VA Fiduciaries</a:t>
            </a:r>
          </a:p>
          <a:p>
            <a:pPr marL="857250" lvl="1" indent="-457200"/>
            <a:r>
              <a:rPr lang="en-US" sz="2600" dirty="0"/>
              <a:t>Trustees under a Revocable Living Trust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22636EB-ADE8-A646-A11D-FED0A955D1A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9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the guides?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Walk fiduciaries through their duties</a:t>
            </a:r>
          </a:p>
          <a:p>
            <a:r>
              <a:rPr lang="en-US" sz="2400" dirty="0"/>
              <a:t>Tell them how to watch out for scams and financial exploitation and what to do if their loved one is a victim </a:t>
            </a:r>
          </a:p>
          <a:p>
            <a:r>
              <a:rPr lang="en-US" sz="2400" dirty="0"/>
              <a:t>Tell them where to go for help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22636EB-ADE8-A646-A11D-FED0A955D1A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guides:  how are they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Each state has unique laws and practices</a:t>
            </a:r>
          </a:p>
          <a:p>
            <a:endParaRPr lang="en-US" dirty="0"/>
          </a:p>
          <a:p>
            <a:r>
              <a:rPr lang="en-US" dirty="0"/>
              <a:t>Examples of state-specific information about laws and practices:</a:t>
            </a:r>
          </a:p>
          <a:p>
            <a:pPr lvl="1"/>
            <a:r>
              <a:rPr lang="en-US" b="1" dirty="0"/>
              <a:t>Georgia</a:t>
            </a:r>
            <a:r>
              <a:rPr lang="en-US" dirty="0"/>
              <a:t> law requires that conservators (guardians of property) make a plan for managing the money and property, and file it with the court.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“Where to go for help”</a:t>
            </a:r>
          </a:p>
          <a:p>
            <a:pPr lvl="1"/>
            <a:r>
              <a:rPr lang="en-US" dirty="0"/>
              <a:t>Filled with state and local agencies and service providers for timely, nearby help for financial caregivers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22636EB-ADE8-A646-A11D-FED0A955D1A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3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can get the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-342900"/>
            <a:r>
              <a:rPr lang="en-US" sz="2400" dirty="0"/>
              <a:t>Available for download</a:t>
            </a:r>
          </a:p>
          <a:p>
            <a:r>
              <a:rPr lang="en-US" sz="2400" dirty="0"/>
              <a:t>Free single and bulk orders </a:t>
            </a:r>
          </a:p>
          <a:p>
            <a:r>
              <a:rPr lang="en-US" sz="2400" dirty="0"/>
              <a:t>Links for downloading and ordering are at the Managing Someone Else’s Money landing page:  </a:t>
            </a:r>
            <a:r>
              <a:rPr lang="en-US" sz="2400" dirty="0">
                <a:hlinkClick r:id="rId3"/>
              </a:rPr>
              <a:t>www.consumerfinance.gov/managing-someone-elses-money</a:t>
            </a:r>
            <a:r>
              <a:rPr lang="en-US" sz="2400" dirty="0"/>
              <a:t> </a:t>
            </a:r>
          </a:p>
          <a:p>
            <a:r>
              <a:rPr lang="en-US" sz="2400" dirty="0"/>
              <a:t>Individuals who cannot access the internet:  call Consumer Response at 855-411-CFPB (2372) </a:t>
            </a:r>
          </a:p>
          <a:p>
            <a:pPr marL="0" indent="0">
              <a:buNone/>
            </a:pPr>
            <a:r>
              <a:rPr lang="en-US" sz="2200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22636EB-ADE8-A646-A11D-FED0A955D1A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9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Dissemination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Who are the audiences?</a:t>
            </a:r>
          </a:p>
          <a:p>
            <a:pPr lvl="1"/>
            <a:r>
              <a:rPr lang="en-US" dirty="0"/>
              <a:t>Financial caregivers – the four types of fiduciaries</a:t>
            </a:r>
          </a:p>
          <a:p>
            <a:pPr lvl="1"/>
            <a:r>
              <a:rPr lang="en-US" dirty="0"/>
              <a:t>Adults who have planned ahead and named fiduciaries</a:t>
            </a:r>
          </a:p>
          <a:p>
            <a:r>
              <a:rPr lang="en-US" dirty="0"/>
              <a:t>Who may want to distribute the guides?</a:t>
            </a:r>
          </a:p>
          <a:p>
            <a:pPr lvl="1"/>
            <a:r>
              <a:rPr lang="en-US" dirty="0"/>
              <a:t>Aging services providers</a:t>
            </a:r>
          </a:p>
          <a:p>
            <a:pPr lvl="1"/>
            <a:r>
              <a:rPr lang="en-US" dirty="0"/>
              <a:t>Professionals who serve older adults and their fiduciaries (e.g. elder law and T&amp;E attorneys, financial advisers, accountants)</a:t>
            </a:r>
          </a:p>
          <a:p>
            <a:pPr lvl="1"/>
            <a:r>
              <a:rPr lang="en-US" dirty="0"/>
              <a:t>Financial services providers (e.g. banks, credit unions, broker-dealers)</a:t>
            </a:r>
          </a:p>
          <a:p>
            <a:pPr lvl="1"/>
            <a:r>
              <a:rPr lang="en-US" dirty="0"/>
              <a:t>APS and other government agencies</a:t>
            </a:r>
          </a:p>
          <a:p>
            <a:pPr lvl="1"/>
            <a:r>
              <a:rPr lang="en-US" dirty="0"/>
              <a:t>Congregate care facilities</a:t>
            </a:r>
          </a:p>
          <a:p>
            <a:pPr lvl="1"/>
            <a:r>
              <a:rPr lang="en-US" dirty="0"/>
              <a:t>And….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22636EB-ADE8-A646-A11D-FED0A955D1A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5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Tami Sieckman, </a:t>
            </a:r>
            <a:r>
              <a:rPr lang="en-US" sz="2800" dirty="0">
                <a:hlinkClick r:id="rId3"/>
              </a:rPr>
              <a:t>tamara.sieckman@cfpb.gov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Naomi Karp, </a:t>
            </a:r>
            <a:r>
              <a:rPr lang="en-US" sz="2800" dirty="0">
                <a:hlinkClick r:id="rId4"/>
              </a:rPr>
              <a:t>naomi.karp@cfpb.gov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Office for Older Americans, </a:t>
            </a:r>
            <a:r>
              <a:rPr lang="en-US" sz="2800" dirty="0">
                <a:hlinkClick r:id="rId5"/>
              </a:rPr>
              <a:t>olderamericans@cfpb.gov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22636EB-ADE8-A646-A11D-FED0A955D1A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0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01820"/>
      </a:dk1>
      <a:lt1>
        <a:srgbClr val="FFFFFF"/>
      </a:lt1>
      <a:dk2>
        <a:srgbClr val="299D37"/>
      </a:dk2>
      <a:lt2>
        <a:srgbClr val="9FCC7E"/>
      </a:lt2>
      <a:accent1>
        <a:srgbClr val="CDCEC9"/>
      </a:accent1>
      <a:accent2>
        <a:srgbClr val="473D37"/>
      </a:accent2>
      <a:accent3>
        <a:srgbClr val="33363A"/>
      </a:accent3>
      <a:accent4>
        <a:srgbClr val="0A5797"/>
      </a:accent4>
      <a:accent5>
        <a:srgbClr val="E7832B"/>
      </a:accent5>
      <a:accent6>
        <a:srgbClr val="C93220"/>
      </a:accent6>
      <a:hlink>
        <a:srgbClr val="299D37"/>
      </a:hlink>
      <a:folHlink>
        <a:srgbClr val="0A579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29551</TotalTime>
  <Words>490</Words>
  <Application>Microsoft Office PowerPoint</Application>
  <PresentationFormat>On-screen Show (4:3)</PresentationFormat>
  <Paragraphs>81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Gill Sans</vt:lpstr>
      <vt:lpstr>Wingdings</vt:lpstr>
      <vt:lpstr>ヒラギノ角ゴ ProN W3</vt:lpstr>
      <vt:lpstr>Office Theme</vt:lpstr>
      <vt:lpstr>Managing Someone Else’s Money in Georgia: Help for Financial Caregivers</vt:lpstr>
      <vt:lpstr>Managing Someone Else’s Money</vt:lpstr>
      <vt:lpstr>Who are these guides designed to assist?</vt:lpstr>
      <vt:lpstr>What’s in the guides?</vt:lpstr>
      <vt:lpstr>State guides:  how are they different?</vt:lpstr>
      <vt:lpstr>How you can get the guides</vt:lpstr>
      <vt:lpstr>Dissemination ideas</vt:lpstr>
      <vt:lpstr>How to 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CFPB User</dc:creator>
  <cp:lastModifiedBy>Kim Yawn</cp:lastModifiedBy>
  <cp:revision>309</cp:revision>
  <cp:lastPrinted>2017-01-12T16:55:26Z</cp:lastPrinted>
  <dcterms:created xsi:type="dcterms:W3CDTF">2012-11-19T20:41:22Z</dcterms:created>
  <dcterms:modified xsi:type="dcterms:W3CDTF">2017-09-13T16:07:42Z</dcterms:modified>
</cp:coreProperties>
</file>