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70" r:id="rId11"/>
    <p:sldId id="272" r:id="rId12"/>
    <p:sldId id="271" r:id="rId13"/>
    <p:sldId id="265" r:id="rId14"/>
    <p:sldId id="266" r:id="rId15"/>
    <p:sldId id="267" r:id="rId16"/>
    <p:sldId id="275" r:id="rId17"/>
    <p:sldId id="274" r:id="rId18"/>
    <p:sldId id="273" r:id="rId19"/>
    <p:sldId id="268" r:id="rId20"/>
    <p:sldId id="264" r:id="rId21"/>
    <p:sldId id="276" r:id="rId22"/>
  </p:sldIdLst>
  <p:sldSz cx="36576000" cy="20574000"/>
  <p:notesSz cx="6858000" cy="9144000"/>
  <p:embeddedFontLst>
    <p:embeddedFont>
      <p:font typeface="BrauerNeue-Bold" charset="0"/>
      <p:regular r:id="rId24"/>
    </p:embeddedFont>
    <p:embeddedFont>
      <p:font typeface="BrauerNeue-Regular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Whitney" panose="020B060402020202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1" autoAdjust="0"/>
    <p:restoredTop sz="89424" autoAdjust="0"/>
  </p:normalViewPr>
  <p:slideViewPr>
    <p:cSldViewPr snapToGrid="0">
      <p:cViewPr varScale="1">
        <p:scale>
          <a:sx n="33" d="100"/>
          <a:sy n="33" d="100"/>
        </p:scale>
        <p:origin x="540" y="114"/>
      </p:cViewPr>
      <p:guideLst/>
    </p:cSldViewPr>
  </p:slideViewPr>
  <p:outlineViewPr>
    <p:cViewPr>
      <p:scale>
        <a:sx n="33" d="100"/>
        <a:sy n="33" d="100"/>
      </p:scale>
      <p:origin x="0" y="-56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31BE0-1FF8-4EE5-BCF1-315741821953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526A-AC92-4741-9FDC-F9B19E7BC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7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83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7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24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3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0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66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7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6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20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06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9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9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8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3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8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9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526A-AC92-4741-9FDC-F9B19E7BC3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0080" y="5059681"/>
            <a:ext cx="13106400" cy="5571808"/>
          </a:xfrm>
        </p:spPr>
        <p:txBody>
          <a:bodyPr anchor="b"/>
          <a:lstStyle>
            <a:lvl1pPr algn="l"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0080" y="10907714"/>
            <a:ext cx="27432000" cy="4967286"/>
          </a:xfrm>
        </p:spPr>
        <p:txBody>
          <a:bodyPr/>
          <a:lstStyle>
            <a:lvl1pPr marL="0" indent="0" algn="l">
              <a:buNone/>
              <a:defRPr sz="9600" baseline="0">
                <a:solidFill>
                  <a:schemeClr val="bg1"/>
                </a:solidFill>
                <a:latin typeface="BrauerNeue-Regular" pitchFamily="50" charset="0"/>
              </a:defRPr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72048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0A17F92-4071-424F-A492-8906526A3B18}" type="datetimeFigureOut">
              <a:rPr lang="en-US" smtClean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D001-218B-482A-A8B3-9F737A72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1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0A17F92-4071-424F-A492-8906526A3B18}" type="datetimeFigureOut">
              <a:rPr lang="en-US" smtClean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D001-218B-482A-A8B3-9F737A72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6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09696" y="7162801"/>
            <a:ext cx="30276800" cy="5571808"/>
          </a:xfrm>
        </p:spPr>
        <p:txBody>
          <a:bodyPr anchor="ctr"/>
          <a:lstStyle>
            <a:lvl1pPr algn="ctr"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</p:spTree>
    <p:extLst>
      <p:ext uri="{BB962C8B-B14F-4D97-AF65-F5344CB8AC3E}">
        <p14:creationId xmlns:p14="http://schemas.microsoft.com/office/powerpoint/2010/main" val="406962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09696" y="7162801"/>
            <a:ext cx="30276800" cy="5571808"/>
          </a:xfrm>
        </p:spPr>
        <p:txBody>
          <a:bodyPr anchor="ctr"/>
          <a:lstStyle>
            <a:lvl1pPr algn="ctr"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</p:spTree>
    <p:extLst>
      <p:ext uri="{BB962C8B-B14F-4D97-AF65-F5344CB8AC3E}">
        <p14:creationId xmlns:p14="http://schemas.microsoft.com/office/powerpoint/2010/main" val="359186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09696" y="7162801"/>
            <a:ext cx="30276800" cy="5571808"/>
          </a:xfrm>
        </p:spPr>
        <p:txBody>
          <a:bodyPr anchor="ctr"/>
          <a:lstStyle>
            <a:lvl1pPr algn="ctr"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Header</a:t>
            </a:r>
          </a:p>
        </p:txBody>
      </p:sp>
    </p:spTree>
    <p:extLst>
      <p:ext uri="{BB962C8B-B14F-4D97-AF65-F5344CB8AC3E}">
        <p14:creationId xmlns:p14="http://schemas.microsoft.com/office/powerpoint/2010/main" val="321185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095377"/>
            <a:ext cx="31546800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5476875"/>
            <a:ext cx="31546800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19069052"/>
            <a:ext cx="82296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7F92-4071-424F-A492-8906526A3B18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19069052"/>
            <a:ext cx="123444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19069052"/>
            <a:ext cx="82296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D001-218B-482A-A8B3-9F737A726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3" r:id="rId4"/>
    <p:sldLayoutId id="2147483664" r:id="rId5"/>
    <p:sldLayoutId id="2147483665" r:id="rId6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arcgis.com/en/projects/extract-roof-forms-for-municipal-developmen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rcgis.com/apps/solutions/index.html?solution=8a2f72c3b9404e16818317a1e95aaac9&amp;sortField=relevance&amp;sortOrder=desc#home" TargetMode="External"/><Relationship Id="rId4" Type="http://schemas.openxmlformats.org/officeDocument/2006/relationships/hyperlink" Target="https://storymaps.arcgis.com/stories/f988bfdb6baa43d49156ba91facb300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0080" y="5059681"/>
            <a:ext cx="17911752" cy="5571808"/>
          </a:xfrm>
        </p:spPr>
        <p:txBody>
          <a:bodyPr>
            <a:normAutofit/>
          </a:bodyPr>
          <a:lstStyle/>
          <a:p>
            <a:r>
              <a:rPr lang="en-US" b="1" dirty="0"/>
              <a:t>Sandy Springs Takes Shape in 3D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Tyler Lents and Bridget Lawlor</a:t>
            </a:r>
          </a:p>
          <a:p>
            <a:r>
              <a:rPr lang="en-US" dirty="0"/>
              <a:t>March 1, 2023</a:t>
            </a:r>
          </a:p>
        </p:txBody>
      </p:sp>
    </p:spTree>
    <p:extLst>
      <p:ext uri="{BB962C8B-B14F-4D97-AF65-F5344CB8AC3E}">
        <p14:creationId xmlns:p14="http://schemas.microsoft.com/office/powerpoint/2010/main" val="58064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1B21-D3C0-2778-4E41-62B0DCAA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F2B-C556-F407-926E-D0350B6A4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4B6D88-E0D7-5E79-87B4-72DB9064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" y="0"/>
            <a:ext cx="36494901" cy="20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9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1B21-D3C0-2778-4E41-62B0DCAA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F2B-C556-F407-926E-D0350B6A4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324EBC-035E-C949-708D-0986B706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7" y="-391886"/>
            <a:ext cx="35976425" cy="228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2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CF9F-199D-B29D-CF77-7E9E5900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ArcGIS Urban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7D000-CCFE-73BC-BF8C-56DF3B22E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80EE1-3B8E-4BFA-773D-62947AFF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20" y="4742880"/>
            <a:ext cx="28049572" cy="158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7F6B-7BE6-706E-B0DC-2AA9FEED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ArcGIS Urban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CEE3-ABF3-8CA2-70A2-3AF5D5D5C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9169743" cy="13054014"/>
          </a:xfrm>
        </p:spPr>
        <p:txBody>
          <a:bodyPr>
            <a:normAutofit/>
          </a:bodyPr>
          <a:lstStyle/>
          <a:p>
            <a:r>
              <a:rPr lang="en-US" dirty="0"/>
              <a:t>Publish buildings and trees using the solutions provided in the 3D </a:t>
            </a:r>
            <a:r>
              <a:rPr lang="en-US" dirty="0" err="1"/>
              <a:t>Basemap</a:t>
            </a:r>
            <a:r>
              <a:rPr lang="en-US" dirty="0"/>
              <a:t>.</a:t>
            </a:r>
          </a:p>
          <a:p>
            <a:r>
              <a:rPr lang="en-US" dirty="0"/>
              <a:t>Add the trees and buildings to a Scene in ArcGIS Online.</a:t>
            </a:r>
          </a:p>
          <a:p>
            <a:r>
              <a:rPr lang="en-US" dirty="0"/>
              <a:t>In ArcGIS Urban, select </a:t>
            </a:r>
            <a:r>
              <a:rPr lang="en-US" i="1" dirty="0"/>
              <a:t>Create a new model </a:t>
            </a:r>
            <a:r>
              <a:rPr lang="en-US" dirty="0"/>
              <a:t>and choose your city. </a:t>
            </a:r>
          </a:p>
          <a:p>
            <a:r>
              <a:rPr lang="en-US" dirty="0"/>
              <a:t>Click </a:t>
            </a:r>
            <a:r>
              <a:rPr lang="en-US" i="1" dirty="0"/>
              <a:t>Create Urban Model. </a:t>
            </a:r>
            <a:endParaRPr lang="en-US" dirty="0"/>
          </a:p>
          <a:p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C74DE-BA97-DF4B-6DE4-D6A00DB0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8071" y="3083721"/>
            <a:ext cx="8592346" cy="53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7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2312-372C-DB4D-EC50-853B1736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Setup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62188-5214-824E-3098-B7201A36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20455128" cy="13054014"/>
          </a:xfrm>
        </p:spPr>
        <p:txBody>
          <a:bodyPr/>
          <a:lstStyle/>
          <a:p>
            <a:r>
              <a:rPr lang="en-US" dirty="0"/>
              <a:t>By default, Urban uses OpenStreetMap trees and buildings. </a:t>
            </a:r>
          </a:p>
          <a:p>
            <a:r>
              <a:rPr lang="en-US" dirty="0"/>
              <a:t>Customize the Urban model to use 3D trees and buildings generated in the 3D </a:t>
            </a:r>
            <a:r>
              <a:rPr lang="en-US" dirty="0" err="1"/>
              <a:t>Basemaps</a:t>
            </a:r>
            <a:r>
              <a:rPr lang="en-US" dirty="0"/>
              <a:t> solution. </a:t>
            </a:r>
          </a:p>
          <a:p>
            <a:r>
              <a:rPr lang="en-US" dirty="0"/>
              <a:t>Also, other layers can be added to the </a:t>
            </a:r>
            <a:r>
              <a:rPr lang="en-US" i="1" dirty="0"/>
              <a:t>Custom base layers </a:t>
            </a:r>
            <a:r>
              <a:rPr lang="en-US" dirty="0"/>
              <a:t>section. </a:t>
            </a:r>
          </a:p>
          <a:p>
            <a:pPr lvl="1"/>
            <a:r>
              <a:rPr lang="en-US" dirty="0"/>
              <a:t>Zoning</a:t>
            </a:r>
          </a:p>
          <a:p>
            <a:pPr lvl="1"/>
            <a:r>
              <a:rPr lang="en-US" dirty="0"/>
              <a:t>Aerial Imagery</a:t>
            </a:r>
          </a:p>
          <a:p>
            <a:pPr lvl="1"/>
            <a:r>
              <a:rPr lang="en-US" dirty="0"/>
              <a:t>Future Land 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035FF-0D4D-EA4A-5A56-B7B95860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9728" y="2571423"/>
            <a:ext cx="12472416" cy="5891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BE156-2A09-B2A9-DE00-F606BE105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3481" y="8943071"/>
            <a:ext cx="12557460" cy="5891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95041-579C-B1A4-5E28-961E998ED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3481" y="14834997"/>
            <a:ext cx="4300426" cy="5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95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3DDC-274E-1203-AEF3-DFA1E028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Mixed Use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16586-F593-66B1-B3B6-320811A82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8845784" cy="130540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Urban was used to simulate a proposed development near City Hall. </a:t>
            </a:r>
          </a:p>
          <a:p>
            <a:r>
              <a:rPr lang="en-US" dirty="0"/>
              <a:t>Development consists of residential, retail/restaurant, office, parking, and hotel space. </a:t>
            </a:r>
          </a:p>
          <a:p>
            <a:r>
              <a:rPr lang="en-US" dirty="0"/>
              <a:t>This can help the public visualize proposed development in 3D concepts and encourage engagement by allowing the public to leave feedback on projects. </a:t>
            </a:r>
          </a:p>
          <a:p>
            <a:r>
              <a:rPr lang="en-US" dirty="0"/>
              <a:t>Urban scenarios can be imported into </a:t>
            </a:r>
            <a:r>
              <a:rPr lang="en-US" dirty="0" err="1"/>
              <a:t>CityEngine</a:t>
            </a:r>
            <a:r>
              <a:rPr lang="en-US" dirty="0"/>
              <a:t> to add detail and synced back to Urban.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E91FB-3000-251F-9576-A8AB66807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9755" y="4609595"/>
            <a:ext cx="15313423" cy="139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10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AD60-362C-0488-F987-043BB6CE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5329-E5D4-28F8-206B-CDA849818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D9B70-07DB-817E-0AED-E6BE8C1D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2" y="0"/>
            <a:ext cx="42774673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0460-A9E7-EB09-01A8-075E7385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E241-96A0-80C6-48D7-102867E17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CE7B75-1466-3E16-6A72-8381E506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8" y="513876"/>
            <a:ext cx="36021568" cy="191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4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1691-1097-93AC-657C-1F3A3C41E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7F24F-BDE8-88D2-8CC1-EEBA8D272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03836-2395-202D-93FD-30D28FBF0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" y="1326928"/>
            <a:ext cx="35890202" cy="179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C760-9E99-1C51-13C1-9A23C07B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 and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65B6-0F2D-DE57-D78A-3F15C443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5283543" cy="13054014"/>
          </a:xfrm>
        </p:spPr>
        <p:txBody>
          <a:bodyPr/>
          <a:lstStyle/>
          <a:p>
            <a:r>
              <a:rPr lang="en-US" dirty="0"/>
              <a:t>Metrics dashboard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Households</a:t>
            </a:r>
          </a:p>
          <a:p>
            <a:pPr lvl="1"/>
            <a:r>
              <a:rPr lang="en-US" dirty="0"/>
              <a:t>Energy usage</a:t>
            </a:r>
          </a:p>
          <a:p>
            <a:pPr lvl="1"/>
            <a:r>
              <a:rPr lang="en-US" dirty="0"/>
              <a:t>Emissions</a:t>
            </a:r>
          </a:p>
          <a:p>
            <a:r>
              <a:rPr lang="en-US" dirty="0"/>
              <a:t>3D for another redevelopment</a:t>
            </a:r>
          </a:p>
          <a:p>
            <a:r>
              <a:rPr lang="en-US" dirty="0"/>
              <a:t>Use Drone2Map to create LoD3 (mesh)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7B161-F90C-9867-0F13-0333B94AA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3" y="4907414"/>
            <a:ext cx="18744619" cy="123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9298-5E37-010B-7328-6363F5E2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Sandy Springs Takes Shape in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C1ED6-FBF7-FD28-7904-726269703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Creating our Digital Twin</a:t>
            </a:r>
          </a:p>
          <a:p>
            <a:r>
              <a:rPr lang="en-US" dirty="0"/>
              <a:t>Extruding building footprints</a:t>
            </a:r>
          </a:p>
          <a:p>
            <a:r>
              <a:rPr lang="en-US" dirty="0"/>
              <a:t>Roof segmentation</a:t>
            </a:r>
          </a:p>
          <a:p>
            <a:r>
              <a:rPr lang="en-US" dirty="0"/>
              <a:t>Vegetation generation</a:t>
            </a:r>
          </a:p>
          <a:p>
            <a:pPr marL="0" indent="0">
              <a:buNone/>
            </a:pPr>
            <a:r>
              <a:rPr lang="en-US" dirty="0"/>
              <a:t>ArcGIS Urban</a:t>
            </a:r>
          </a:p>
          <a:p>
            <a:r>
              <a:rPr lang="en-US" dirty="0"/>
              <a:t>New study area</a:t>
            </a:r>
          </a:p>
          <a:p>
            <a:r>
              <a:rPr lang="en-US" dirty="0"/>
              <a:t>Development scenario</a:t>
            </a:r>
          </a:p>
          <a:p>
            <a:pPr marL="0" indent="0">
              <a:buNone/>
            </a:pPr>
            <a:r>
              <a:rPr lang="en-US" dirty="0"/>
              <a:t>Future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930A8-E839-E95C-C33A-B95B096F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058" y="5072065"/>
            <a:ext cx="20250102" cy="1090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DD055-B874-1CA8-84D3-4AA9B265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058" y="5072064"/>
            <a:ext cx="20479498" cy="115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919A-D92F-9776-1D2D-A8E0F1843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D389F-32D7-2479-714E-16939EA98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Extract roof forms for municipal development | Learn ArcGIS</a:t>
            </a:r>
            <a:endParaRPr lang="en-US" dirty="0"/>
          </a:p>
          <a:p>
            <a:r>
              <a:rPr lang="en-US" dirty="0">
                <a:hlinkClick r:id="rId4"/>
              </a:rPr>
              <a:t>Getting to know the 3D </a:t>
            </a:r>
            <a:r>
              <a:rPr lang="en-US" dirty="0" err="1">
                <a:hlinkClick r:id="rId4"/>
              </a:rPr>
              <a:t>Basemaps</a:t>
            </a:r>
            <a:r>
              <a:rPr lang="en-US" dirty="0">
                <a:hlinkClick r:id="rId4"/>
              </a:rPr>
              <a:t> solution (arcgis.com)</a:t>
            </a:r>
            <a:endParaRPr lang="en-US" dirty="0"/>
          </a:p>
          <a:p>
            <a:r>
              <a:rPr lang="en-US" dirty="0">
                <a:hlinkClick r:id="rId5"/>
              </a:rPr>
              <a:t>3D </a:t>
            </a:r>
            <a:r>
              <a:rPr lang="en-US" dirty="0" err="1">
                <a:hlinkClick r:id="rId5"/>
              </a:rPr>
              <a:t>Basemaps</a:t>
            </a:r>
            <a:r>
              <a:rPr lang="en-US" dirty="0">
                <a:hlinkClick r:id="rId5"/>
              </a:rPr>
              <a:t> - ArcGIS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36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B245-C81F-7CD1-45DD-D34490400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376154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Level of Detail 0-3</a:t>
            </a:r>
          </a:p>
          <a:p>
            <a:r>
              <a:rPr lang="en-US"/>
              <a:t>Roof segmentation</a:t>
            </a:r>
          </a:p>
          <a:p>
            <a:r>
              <a:rPr lang="en-US"/>
              <a:t>Generating buildings</a:t>
            </a:r>
          </a:p>
          <a:p>
            <a:r>
              <a:rPr lang="en-US"/>
              <a:t>Tree extraction using LiDAR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0E2F9-C4D6-6967-87EA-E4555390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420" y="763967"/>
            <a:ext cx="10375900" cy="6231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88658-E40A-B359-5530-95F8AE7CC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671" y="3569456"/>
            <a:ext cx="9280259" cy="6418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275F9-D09F-7489-8D36-291E9BFC6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8420" y="7959732"/>
            <a:ext cx="13010824" cy="6144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71179-442E-FF7D-A1B2-180913BEC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088" y="11850214"/>
            <a:ext cx="9591842" cy="5587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CBBA6-29EF-8DEA-B060-F9964D1EE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8420" y="14923519"/>
            <a:ext cx="10634132" cy="48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LoD</a:t>
            </a:r>
            <a:r>
              <a:rPr lang="en-US" dirty="0"/>
              <a:t> – Level of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983291"/>
            <a:ext cx="14046200" cy="14201242"/>
          </a:xfrm>
        </p:spPr>
        <p:txBody>
          <a:bodyPr>
            <a:normAutofit/>
          </a:bodyPr>
          <a:lstStyle/>
          <a:p>
            <a:r>
              <a:rPr lang="en-US" dirty="0"/>
              <a:t>LoD0 – flat, 2D</a:t>
            </a:r>
          </a:p>
          <a:p>
            <a:r>
              <a:rPr lang="en-US" dirty="0"/>
              <a:t>LoD1 – extrude buildings based on heights, look like Lego</a:t>
            </a:r>
          </a:p>
          <a:p>
            <a:r>
              <a:rPr lang="en-US" dirty="0"/>
              <a:t>LoD2 – segment roof lines</a:t>
            </a:r>
          </a:p>
          <a:p>
            <a:r>
              <a:rPr lang="en-US" dirty="0"/>
              <a:t>LoD3 – 3D mesh, Google Earth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91528-CFCE-7049-D13C-8A4244CF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0611" y="5487984"/>
            <a:ext cx="8712693" cy="5075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DB741-88D9-2E93-DF57-D438FC774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706" y="5487984"/>
            <a:ext cx="8712693" cy="501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62058-5541-E2A2-D9C9-50AAADCC2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0611" y="10956385"/>
            <a:ext cx="8712693" cy="5075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84DD29-0BBA-43A4-4592-171E9B9CD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0707" y="10956385"/>
            <a:ext cx="8712692" cy="50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to LoD2?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required tools are part of the 3D </a:t>
            </a:r>
            <a:r>
              <a:rPr lang="en-US" dirty="0" err="1"/>
              <a:t>Basemaps</a:t>
            </a:r>
            <a:r>
              <a:rPr lang="en-US" dirty="0"/>
              <a:t> Solution from Esri</a:t>
            </a:r>
          </a:p>
          <a:p>
            <a:pPr lvl="1"/>
            <a:r>
              <a:rPr lang="en-US" dirty="0"/>
              <a:t>Terrain and surface model</a:t>
            </a:r>
          </a:p>
          <a:p>
            <a:pPr lvl="1"/>
            <a:r>
              <a:rPr lang="en-US" dirty="0"/>
              <a:t>Segment roof lines</a:t>
            </a:r>
          </a:p>
          <a:p>
            <a:pPr lvl="1"/>
            <a:r>
              <a:rPr lang="en-US" dirty="0"/>
              <a:t>Create </a:t>
            </a:r>
            <a:r>
              <a:rPr lang="en-US" dirty="0" err="1"/>
              <a:t>multipatch</a:t>
            </a:r>
            <a:endParaRPr lang="en-US" dirty="0"/>
          </a:p>
          <a:p>
            <a:pPr lvl="1"/>
            <a:r>
              <a:rPr lang="en-US" dirty="0"/>
              <a:t>Create trees</a:t>
            </a:r>
          </a:p>
          <a:p>
            <a:pPr marL="13716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B1BE9-3552-D525-4CCB-D64939CA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204" y="9305924"/>
            <a:ext cx="8338408" cy="922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86CD2-DB0A-E718-2F69-D397052E0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986" y="9305925"/>
            <a:ext cx="7258079" cy="92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1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Terrain and Surface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599" y="4630208"/>
            <a:ext cx="25617691" cy="130540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LAS dataset + building footprints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surface </a:t>
            </a:r>
            <a:r>
              <a:rPr lang="en-US" dirty="0" err="1"/>
              <a:t>rasters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DSM, DTM and </a:t>
            </a:r>
            <a:r>
              <a:rPr lang="en-US" dirty="0" err="1"/>
              <a:t>nDSM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85C38-452D-0247-0D05-F149D79A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34" y="9404114"/>
            <a:ext cx="15921882" cy="956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23FC4-B746-A004-6DB1-15E82586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1516" y="9404114"/>
            <a:ext cx="13825216" cy="9562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475FE-B50C-A4C3-1C5C-9689BE2A9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0897" y="919021"/>
            <a:ext cx="5725469" cy="187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Roof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6518467" cy="13054014"/>
          </a:xfrm>
        </p:spPr>
        <p:txBody>
          <a:bodyPr>
            <a:normAutofit/>
          </a:bodyPr>
          <a:lstStyle/>
          <a:p>
            <a:r>
              <a:rPr lang="en-US" dirty="0"/>
              <a:t>In the </a:t>
            </a:r>
            <a:r>
              <a:rPr lang="en-US" i="1" u="sng" dirty="0"/>
              <a:t>Preprocess Building Footprints </a:t>
            </a:r>
            <a:r>
              <a:rPr lang="en-US" dirty="0"/>
              <a:t>task, going through the steps will attempt to automatically segment the roof parts. </a:t>
            </a:r>
          </a:p>
          <a:p>
            <a:r>
              <a:rPr lang="en-US" dirty="0"/>
              <a:t>In order to better determine where there may be inaccuracies in the building and roof shapes, run the </a:t>
            </a:r>
            <a:r>
              <a:rPr lang="en-US" i="1" u="sng" dirty="0"/>
              <a:t>Review Buildings </a:t>
            </a:r>
            <a:r>
              <a:rPr lang="en-US" dirty="0"/>
              <a:t>task.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A6C17-48CB-60EE-C7E1-EB13DCDD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443" y="11548533"/>
            <a:ext cx="15642221" cy="7387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B6A2E-A61F-56C3-CC17-C1581B51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3704" y="1095377"/>
            <a:ext cx="12467696" cy="95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7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Multipatch</a:t>
            </a:r>
            <a:r>
              <a:rPr lang="en-US" dirty="0"/>
              <a:t>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7432867" cy="13054014"/>
          </a:xfrm>
        </p:spPr>
        <p:txBody>
          <a:bodyPr/>
          <a:lstStyle/>
          <a:p>
            <a:r>
              <a:rPr lang="en-US" dirty="0"/>
              <a:t>After the roof forms have been segmented, you can adjust their heights and roof type to more accurately match the real building if needed. </a:t>
            </a:r>
          </a:p>
          <a:p>
            <a:r>
              <a:rPr lang="en-US" dirty="0"/>
              <a:t>There are several different roof types to choose from. Flat, Gable, and Hip were most frequently used.</a:t>
            </a:r>
          </a:p>
          <a:p>
            <a:r>
              <a:rPr lang="en-US" dirty="0"/>
              <a:t>The buildings can be adjusted in both the Scene and Map viewers.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7AA23-B53B-D152-3E14-0FF6D683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117" y="12395200"/>
            <a:ext cx="14905816" cy="613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F13A7-432D-C37E-C8CA-7E129C08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8529" y="7145887"/>
            <a:ext cx="6676496" cy="4857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C578E-C5EE-3FE2-B36C-63A653F7C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1958" y="7140427"/>
            <a:ext cx="5766375" cy="4863455"/>
          </a:xfrm>
          <a:prstGeom prst="rect">
            <a:avLst/>
          </a:prstGeom>
        </p:spPr>
      </p:pic>
      <p:pic>
        <p:nvPicPr>
          <p:cNvPr id="1026" name="Picture 2" descr="Roof form examples">
            <a:extLst>
              <a:ext uri="{FF2B5EF4-FFF2-40B4-BE49-F238E27FC236}">
                <a16:creationId xmlns:a16="http://schemas.microsoft.com/office/drawing/2014/main" id="{1EF24227-7C3D-42AC-1873-D2FB1EFC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629" y="2043111"/>
            <a:ext cx="11301001" cy="39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3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FA61-CC8F-F67A-6607-1AC620DE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9172-1118-B40E-69A9-B463255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5476875"/>
            <a:ext cx="15516225" cy="130540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the LAS dataset to extract vegetation. Vegetation classes are 3, 4, and 5. </a:t>
            </a:r>
          </a:p>
          <a:p>
            <a:r>
              <a:rPr lang="en-US" dirty="0"/>
              <a:t>Can use either Surface Analysis or Cluster Analysis depending on LAS quality and level of accuracy desired. </a:t>
            </a:r>
          </a:p>
          <a:p>
            <a:r>
              <a:rPr lang="en-US" dirty="0"/>
              <a:t>Under the Layer section in the Map tab, select </a:t>
            </a:r>
            <a:r>
              <a:rPr lang="en-US" i="1" dirty="0"/>
              <a:t>Add Preset </a:t>
            </a:r>
            <a:r>
              <a:rPr lang="en-US" dirty="0"/>
              <a:t>and add the points generated from the analysis. Change the Type to Genus or Name to change the tree appearances.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C1B54-D0FD-9309-13EA-73A0EF7E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753" y="2508329"/>
            <a:ext cx="5154783" cy="16882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987CD-B71A-FD16-7BC2-A38DA4455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063" y="8296823"/>
            <a:ext cx="11437202" cy="5255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C6442-2D15-9528-93AF-232CC638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6063" y="2508329"/>
            <a:ext cx="6397029" cy="5272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61B3F-F18A-4CBD-A132-65F04A9F8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6063" y="14113802"/>
            <a:ext cx="11437202" cy="52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BrauerNeue-Bold"/>
        <a:ea typeface=""/>
        <a:cs typeface=""/>
      </a:majorFont>
      <a:minorFont>
        <a:latin typeface="Whitne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166F326-F6F4-4B96-8B2A-E8D9BBDFD42B}" vid="{7879EA9E-DB19-4763-9016-B233EC0F3F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CityCouncil_11022018</Template>
  <TotalTime>8087</TotalTime>
  <Words>570</Words>
  <Application>Microsoft Office PowerPoint</Application>
  <PresentationFormat>Custom</PresentationFormat>
  <Paragraphs>95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Whitney</vt:lpstr>
      <vt:lpstr>BrauerNeue-Regular</vt:lpstr>
      <vt:lpstr>BrauerNeue-Bold</vt:lpstr>
      <vt:lpstr>Arial</vt:lpstr>
      <vt:lpstr>Office Theme</vt:lpstr>
      <vt:lpstr>Sandy Springs Takes Shape in 3D</vt:lpstr>
      <vt:lpstr>Sandy Springs Takes Shape in 3D</vt:lpstr>
      <vt:lpstr>Digital Twin</vt:lpstr>
      <vt:lpstr>LoD – Level of Detail</vt:lpstr>
      <vt:lpstr>How do we get to LoD2?</vt:lpstr>
      <vt:lpstr>Terrain and Surface Model</vt:lpstr>
      <vt:lpstr>Segment Roof Lines</vt:lpstr>
      <vt:lpstr>Multipatch Buildings</vt:lpstr>
      <vt:lpstr>Trees</vt:lpstr>
      <vt:lpstr>PowerPoint Presentation</vt:lpstr>
      <vt:lpstr>PowerPoint Presentation</vt:lpstr>
      <vt:lpstr>ArcGIS Urban</vt:lpstr>
      <vt:lpstr>Setting Up ArcGIS Urban</vt:lpstr>
      <vt:lpstr>Urban Setup Cont.</vt:lpstr>
      <vt:lpstr>Proposed Mixed Use Development</vt:lpstr>
      <vt:lpstr>PowerPoint Presentation</vt:lpstr>
      <vt:lpstr>PowerPoint Presentation</vt:lpstr>
      <vt:lpstr>PowerPoint Presentation</vt:lpstr>
      <vt:lpstr>Future Plans and Projects</vt:lpstr>
      <vt:lpstr>References and Resources</vt:lpstr>
      <vt:lpstr>Thank you! Questions?</vt:lpstr>
    </vt:vector>
  </TitlesOfParts>
  <Company>City of Sandy Springs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Sanders, Langdon</dc:creator>
  <cp:lastModifiedBy>Lawlor, Bridget</cp:lastModifiedBy>
  <cp:revision>245</cp:revision>
  <dcterms:created xsi:type="dcterms:W3CDTF">2018-10-29T20:13:07Z</dcterms:created>
  <dcterms:modified xsi:type="dcterms:W3CDTF">2023-02-28T15:42:32Z</dcterms:modified>
</cp:coreProperties>
</file>