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8" r:id="rId4"/>
  </p:sldMasterIdLst>
  <p:notesMasterIdLst>
    <p:notesMasterId r:id="rId61"/>
  </p:notesMasterIdLst>
  <p:sldIdLst>
    <p:sldId id="441" r:id="rId5"/>
    <p:sldId id="449" r:id="rId6"/>
    <p:sldId id="8092" r:id="rId7"/>
    <p:sldId id="7980" r:id="rId8"/>
    <p:sldId id="8009" r:id="rId9"/>
    <p:sldId id="2147376466" r:id="rId10"/>
    <p:sldId id="8095" r:id="rId11"/>
    <p:sldId id="2147376458" r:id="rId12"/>
    <p:sldId id="8105" r:id="rId13"/>
    <p:sldId id="2147376467" r:id="rId14"/>
    <p:sldId id="2147376475" r:id="rId15"/>
    <p:sldId id="2147376477" r:id="rId16"/>
    <p:sldId id="2147376476" r:id="rId17"/>
    <p:sldId id="2147376471" r:id="rId18"/>
    <p:sldId id="8010" r:id="rId19"/>
    <p:sldId id="2147376472" r:id="rId20"/>
    <p:sldId id="8073" r:id="rId21"/>
    <p:sldId id="2147376462" r:id="rId22"/>
    <p:sldId id="8101" r:id="rId23"/>
    <p:sldId id="2147376474" r:id="rId24"/>
    <p:sldId id="2147376428" r:id="rId25"/>
    <p:sldId id="8096" r:id="rId26"/>
    <p:sldId id="2147376478" r:id="rId27"/>
    <p:sldId id="2147376482" r:id="rId28"/>
    <p:sldId id="8097" r:id="rId29"/>
    <p:sldId id="2147376481" r:id="rId30"/>
    <p:sldId id="2147376483" r:id="rId31"/>
    <p:sldId id="2147376485" r:id="rId32"/>
    <p:sldId id="2147376479" r:id="rId33"/>
    <p:sldId id="2147376429" r:id="rId34"/>
    <p:sldId id="2147376484" r:id="rId35"/>
    <p:sldId id="2147376486" r:id="rId36"/>
    <p:sldId id="2147376487" r:id="rId37"/>
    <p:sldId id="2147376480" r:id="rId38"/>
    <p:sldId id="8011" r:id="rId39"/>
    <p:sldId id="557" r:id="rId40"/>
    <p:sldId id="2147376452" r:id="rId41"/>
    <p:sldId id="2147376450" r:id="rId42"/>
    <p:sldId id="2147376454" r:id="rId43"/>
    <p:sldId id="2147376453" r:id="rId44"/>
    <p:sldId id="8038" r:id="rId45"/>
    <p:sldId id="2147376455" r:id="rId46"/>
    <p:sldId id="2147376456" r:id="rId47"/>
    <p:sldId id="2147376421" r:id="rId48"/>
    <p:sldId id="2147376422" r:id="rId49"/>
    <p:sldId id="2147376425" r:id="rId50"/>
    <p:sldId id="2147376426" r:id="rId51"/>
    <p:sldId id="2147376468" r:id="rId52"/>
    <p:sldId id="2147376465" r:id="rId53"/>
    <p:sldId id="2147376469" r:id="rId54"/>
    <p:sldId id="8098" r:id="rId55"/>
    <p:sldId id="2147376470" r:id="rId56"/>
    <p:sldId id="8099" r:id="rId57"/>
    <p:sldId id="8100" r:id="rId58"/>
    <p:sldId id="444" r:id="rId59"/>
    <p:sldId id="8107" r:id="rId6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60FDBF-43EA-8979-5BD8-4070B6C15E9C}" name="Natalie Lee" initials="NL" userId="S::Natalie.Lee@dca.ga.gov::0b1520d1-5a0b-4b48-a088-5b3fc1e368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5E7"/>
    <a:srgbClr val="95177D"/>
    <a:srgbClr val="94A088"/>
    <a:srgbClr val="17958E"/>
    <a:srgbClr val="001D35"/>
    <a:srgbClr val="336699"/>
    <a:srgbClr val="5680AD"/>
    <a:srgbClr val="000000"/>
    <a:srgbClr val="41AEB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944825-07FD-4BCD-85FD-867D952ED70A}" v="5340" dt="2023-12-07T16:02:31.707"/>
    <p1510:client id="{F4578F88-CE07-452F-B77C-B92F0FC493C9}" v="1987" dt="2023-12-07T16:11:26.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8132" autoAdjust="0"/>
  </p:normalViewPr>
  <p:slideViewPr>
    <p:cSldViewPr snapToGrid="0">
      <p:cViewPr varScale="1">
        <p:scale>
          <a:sx n="67" d="100"/>
          <a:sy n="67" d="100"/>
        </p:scale>
        <p:origin x="138"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0"/>
        <c:ser>
          <c:idx val="0"/>
          <c:order val="0"/>
          <c:tx>
            <c:strRef>
              <c:f>Sheet1!$B$1</c:f>
              <c:strCache>
                <c:ptCount val="1"/>
                <c:pt idx="0">
                  <c:v>% of Total </c:v>
                </c:pt>
              </c:strCache>
            </c:strRef>
          </c:tx>
          <c:spPr>
            <a:solidFill>
              <a:schemeClr val="accent1"/>
            </a:solidFill>
            <a:ln w="19050">
              <a:solidFill>
                <a:schemeClr val="lt1"/>
              </a:solidFill>
            </a:ln>
            <a:effectLst/>
          </c:spPr>
          <c:dPt>
            <c:idx val="0"/>
            <c:bubble3D val="0"/>
            <c:extLst>
              <c:ext xmlns:c16="http://schemas.microsoft.com/office/drawing/2014/chart" uri="{C3380CC4-5D6E-409C-BE32-E72D297353CC}">
                <c16:uniqueId val="{00000000-FDB4-4B28-AB85-1352384F33D1}"/>
              </c:ext>
            </c:extLst>
          </c:dPt>
          <c:dPt>
            <c:idx val="1"/>
            <c:bubble3D val="0"/>
            <c:spPr>
              <a:solidFill>
                <a:schemeClr val="accent1"/>
              </a:solidFill>
              <a:ln w="19050">
                <a:solidFill>
                  <a:schemeClr val="lt1"/>
                </a:solidFill>
              </a:ln>
              <a:effectLst>
                <a:outerShdw blurRad="50800" dist="50800" algn="ctr" rotWithShape="0">
                  <a:srgbClr val="000000">
                    <a:alpha val="43137"/>
                  </a:srgbClr>
                </a:outerShdw>
              </a:effectLst>
            </c:spPr>
            <c:extLst>
              <c:ext xmlns:c16="http://schemas.microsoft.com/office/drawing/2014/chart" uri="{C3380CC4-5D6E-409C-BE32-E72D297353CC}">
                <c16:uniqueId val="{00000002-FDB4-4B28-AB85-1352384F33D1}"/>
              </c:ext>
            </c:extLst>
          </c:dPt>
          <c:dPt>
            <c:idx val="2"/>
            <c:bubble3D val="0"/>
            <c:extLst>
              <c:ext xmlns:c16="http://schemas.microsoft.com/office/drawing/2014/chart" uri="{C3380CC4-5D6E-409C-BE32-E72D297353CC}">
                <c16:uniqueId val="{00000003-FDB4-4B28-AB85-1352384F33D1}"/>
              </c:ext>
            </c:extLst>
          </c:dPt>
          <c:dPt>
            <c:idx val="3"/>
            <c:bubble3D val="0"/>
            <c:extLst>
              <c:ext xmlns:c16="http://schemas.microsoft.com/office/drawing/2014/chart" uri="{C3380CC4-5D6E-409C-BE32-E72D297353CC}">
                <c16:uniqueId val="{00000004-FDB4-4B28-AB85-1352384F33D1}"/>
              </c:ext>
            </c:extLst>
          </c:dPt>
          <c:dPt>
            <c:idx val="4"/>
            <c:bubble3D val="0"/>
            <c:extLst>
              <c:ext xmlns:c16="http://schemas.microsoft.com/office/drawing/2014/chart" uri="{C3380CC4-5D6E-409C-BE32-E72D297353CC}">
                <c16:uniqueId val="{00000005-FDB4-4B28-AB85-1352384F33D1}"/>
              </c:ext>
            </c:extLst>
          </c:dPt>
          <c:dPt>
            <c:idx val="5"/>
            <c:bubble3D val="0"/>
            <c:extLst>
              <c:ext xmlns:c16="http://schemas.microsoft.com/office/drawing/2014/chart" uri="{C3380CC4-5D6E-409C-BE32-E72D297353CC}">
                <c16:uniqueId val="{00000006-FDB4-4B28-AB85-1352384F33D1}"/>
              </c:ext>
            </c:extLst>
          </c:dPt>
          <c:dPt>
            <c:idx val="6"/>
            <c:bubble3D val="0"/>
            <c:extLst>
              <c:ext xmlns:c16="http://schemas.microsoft.com/office/drawing/2014/chart" uri="{C3380CC4-5D6E-409C-BE32-E72D297353CC}">
                <c16:uniqueId val="{00000007-FDB4-4B28-AB85-1352384F33D1}"/>
              </c:ext>
            </c:extLst>
          </c:dPt>
          <c:dPt>
            <c:idx val="7"/>
            <c:bubble3D val="0"/>
            <c:extLst>
              <c:ext xmlns:c16="http://schemas.microsoft.com/office/drawing/2014/chart" uri="{C3380CC4-5D6E-409C-BE32-E72D297353CC}">
                <c16:uniqueId val="{00000008-FDB4-4B28-AB85-1352384F33D1}"/>
              </c:ext>
            </c:extLst>
          </c:dPt>
          <c:dPt>
            <c:idx val="8"/>
            <c:bubble3D val="0"/>
            <c:extLst>
              <c:ext xmlns:c16="http://schemas.microsoft.com/office/drawing/2014/chart" uri="{C3380CC4-5D6E-409C-BE32-E72D297353CC}">
                <c16:uniqueId val="{00000009-FDB4-4B28-AB85-1352384F33D1}"/>
              </c:ext>
            </c:extLst>
          </c:dPt>
          <c:cat>
            <c:strRef>
              <c:f>Sheet1!$A$2:$A$10</c:f>
              <c:strCache>
                <c:ptCount val="8"/>
                <c:pt idx="0">
                  <c:v>county government </c:v>
                </c:pt>
                <c:pt idx="1">
                  <c:v>city/town government</c:v>
                </c:pt>
                <c:pt idx="2">
                  <c:v>regional commission</c:v>
                </c:pt>
                <c:pt idx="3">
                  <c:v>state government</c:v>
                </c:pt>
                <c:pt idx="4">
                  <c:v>federal government </c:v>
                </c:pt>
                <c:pt idx="5">
                  <c:v>k-12 public and higher education</c:v>
                </c:pt>
                <c:pt idx="6">
                  <c:v>consolidated/unified government</c:v>
                </c:pt>
                <c:pt idx="7">
                  <c:v>local government authority</c:v>
                </c:pt>
              </c:strCache>
            </c:strRef>
          </c:cat>
          <c:val>
            <c:numRef>
              <c:f>Sheet1!$B$2:$B$10</c:f>
              <c:numCache>
                <c:formatCode>General</c:formatCode>
                <c:ptCount val="9"/>
                <c:pt idx="0">
                  <c:v>30</c:v>
                </c:pt>
                <c:pt idx="1">
                  <c:v>18</c:v>
                </c:pt>
                <c:pt idx="2">
                  <c:v>7</c:v>
                </c:pt>
                <c:pt idx="3">
                  <c:v>18</c:v>
                </c:pt>
                <c:pt idx="4">
                  <c:v>9</c:v>
                </c:pt>
                <c:pt idx="5">
                  <c:v>10</c:v>
                </c:pt>
                <c:pt idx="6">
                  <c:v>5</c:v>
                </c:pt>
                <c:pt idx="7">
                  <c:v>2</c:v>
                </c:pt>
              </c:numCache>
            </c:numRef>
          </c:val>
          <c:extLst>
            <c:ext xmlns:c16="http://schemas.microsoft.com/office/drawing/2014/chart" uri="{C3380CC4-5D6E-409C-BE32-E72D297353CC}">
              <c16:uniqueId val="{0000000A-FDB4-4B28-AB85-1352384F33D1}"/>
            </c:ext>
          </c:extLst>
        </c:ser>
        <c:dLbls>
          <c:showLegendKey val="0"/>
          <c:showVal val="0"/>
          <c:showCatName val="0"/>
          <c:showSerName val="0"/>
          <c:showPercent val="0"/>
          <c:showBubbleSize val="0"/>
          <c:showLeaderLines val="1"/>
        </c:dLbls>
        <c:firstSliceAng val="24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886A09-57BD-4A37-B51A-E0AD1C4E567C}" type="doc">
      <dgm:prSet loTypeId="urn:microsoft.com/office/officeart/2008/layout/AlternatingHexagons" loCatId="list" qsTypeId="urn:microsoft.com/office/officeart/2005/8/quickstyle/simple1" qsCatId="simple" csTypeId="urn:microsoft.com/office/officeart/2005/8/colors/accent1_4" csCatId="accent1" phldr="1"/>
      <dgm:spPr/>
      <dgm:t>
        <a:bodyPr/>
        <a:lstStyle/>
        <a:p>
          <a:endParaRPr lang="en-US"/>
        </a:p>
      </dgm:t>
    </dgm:pt>
    <dgm:pt modelId="{F41B13FD-9769-4EFD-BFFE-A313EB3A72F2}">
      <dgm:prSet phldrT="[Text]" custT="1"/>
      <dgm:spPr/>
      <dgm:t>
        <a:bodyPr/>
        <a:lstStyle/>
        <a:p>
          <a:r>
            <a:rPr lang="en-US" sz="1400" dirty="0"/>
            <a:t>Axim/</a:t>
          </a:r>
        </a:p>
        <a:p>
          <a:r>
            <a:rPr lang="en-US" sz="1400" dirty="0" err="1"/>
            <a:t>NV5</a:t>
          </a:r>
          <a:endParaRPr lang="en-US" sz="1400" dirty="0"/>
        </a:p>
      </dgm:t>
    </dgm:pt>
    <dgm:pt modelId="{73357F92-A668-4B15-A21E-72D9319256D4}" type="parTrans" cxnId="{A5D85631-AE2C-4665-BBEA-5565F17175A9}">
      <dgm:prSet/>
      <dgm:spPr/>
      <dgm:t>
        <a:bodyPr/>
        <a:lstStyle/>
        <a:p>
          <a:endParaRPr lang="en-US"/>
        </a:p>
      </dgm:t>
    </dgm:pt>
    <dgm:pt modelId="{808C2361-0EF1-4F8B-9BEE-3AD21DF92252}" type="sibTrans" cxnId="{A5D85631-AE2C-4665-BBEA-5565F17175A9}">
      <dgm:prSet custT="1"/>
      <dgm:spPr/>
      <dgm:t>
        <a:bodyPr/>
        <a:lstStyle/>
        <a:p>
          <a:r>
            <a:rPr lang="en-US" sz="1400"/>
            <a:t>1Spatial</a:t>
          </a:r>
        </a:p>
      </dgm:t>
    </dgm:pt>
    <dgm:pt modelId="{EFBA6B43-82DA-44EF-A98A-755974335F1A}">
      <dgm:prSet phldrT="[Text]" custT="1"/>
      <dgm:spPr/>
      <dgm:t>
        <a:bodyPr/>
        <a:lstStyle/>
        <a:p>
          <a:r>
            <a:rPr lang="en-US" sz="1400" dirty="0"/>
            <a:t>GARC</a:t>
          </a:r>
        </a:p>
      </dgm:t>
    </dgm:pt>
    <dgm:pt modelId="{9A6A7A62-3CF9-4335-9A95-3191326CC7B4}" type="parTrans" cxnId="{DD0616C6-DBB5-4404-BC90-E5CA574384E5}">
      <dgm:prSet/>
      <dgm:spPr/>
      <dgm:t>
        <a:bodyPr/>
        <a:lstStyle/>
        <a:p>
          <a:endParaRPr lang="en-US"/>
        </a:p>
      </dgm:t>
    </dgm:pt>
    <dgm:pt modelId="{4E76CDB4-3DA8-4171-A5B9-532F071C72A6}" type="sibTrans" cxnId="{DD0616C6-DBB5-4404-BC90-E5CA574384E5}">
      <dgm:prSet custT="1"/>
      <dgm:spPr/>
      <dgm:t>
        <a:bodyPr/>
        <a:lstStyle/>
        <a:p>
          <a:r>
            <a:rPr lang="en-US" sz="1400" dirty="0"/>
            <a:t>Esri</a:t>
          </a:r>
        </a:p>
      </dgm:t>
    </dgm:pt>
    <dgm:pt modelId="{4BE5C0F3-E08E-4592-A139-FE5F91A15386}">
      <dgm:prSet custT="1"/>
      <dgm:spPr/>
      <dgm:t>
        <a:bodyPr/>
        <a:lstStyle/>
        <a:p>
          <a:r>
            <a:rPr lang="en-US" sz="1400" dirty="0"/>
            <a:t>GAC</a:t>
          </a:r>
        </a:p>
      </dgm:t>
    </dgm:pt>
    <dgm:pt modelId="{CD9C1C10-B390-4E6D-9287-D0C4E0BCDED6}" type="parTrans" cxnId="{BDF1DDF6-8FA5-4C79-BABC-AD9ED81C8216}">
      <dgm:prSet/>
      <dgm:spPr/>
      <dgm:t>
        <a:bodyPr/>
        <a:lstStyle/>
        <a:p>
          <a:endParaRPr lang="en-US"/>
        </a:p>
      </dgm:t>
    </dgm:pt>
    <dgm:pt modelId="{79C8EEB8-37DB-4E3B-B868-63C5EB0C7148}" type="sibTrans" cxnId="{BDF1DDF6-8FA5-4C79-BABC-AD9ED81C8216}">
      <dgm:prSet custT="1"/>
      <dgm:spPr/>
      <dgm:t>
        <a:bodyPr/>
        <a:lstStyle/>
        <a:p>
          <a:r>
            <a:rPr lang="en-US" sz="1400" dirty="0"/>
            <a:t>Sanborn/</a:t>
          </a:r>
        </a:p>
        <a:p>
          <a:r>
            <a:rPr lang="en-US" sz="1400" dirty="0" err="1"/>
            <a:t>Vexcel</a:t>
          </a:r>
          <a:endParaRPr lang="en-US" sz="1400" dirty="0"/>
        </a:p>
      </dgm:t>
    </dgm:pt>
    <dgm:pt modelId="{B285C17E-9D94-4519-9E28-03AD10B1D9F4}">
      <dgm:prSet phldrT="[Text]" custT="1"/>
      <dgm:spPr/>
      <dgm:t>
        <a:bodyPr/>
        <a:lstStyle/>
        <a:p>
          <a:r>
            <a:rPr lang="en-US" sz="1100" dirty="0"/>
            <a:t>… and many more</a:t>
          </a:r>
        </a:p>
      </dgm:t>
    </dgm:pt>
    <dgm:pt modelId="{0A208D2A-E1DB-4452-A41E-6C1A3EB857CA}" type="parTrans" cxnId="{86CBDA36-0D87-4AB7-AC3B-DD1AC310D573}">
      <dgm:prSet/>
      <dgm:spPr/>
      <dgm:t>
        <a:bodyPr/>
        <a:lstStyle/>
        <a:p>
          <a:endParaRPr lang="en-US"/>
        </a:p>
      </dgm:t>
    </dgm:pt>
    <dgm:pt modelId="{540878C1-E2EC-457D-921F-EA1417894F9E}" type="sibTrans" cxnId="{86CBDA36-0D87-4AB7-AC3B-DD1AC310D573}">
      <dgm:prSet/>
      <dgm:spPr/>
      <dgm:t>
        <a:bodyPr/>
        <a:lstStyle/>
        <a:p>
          <a:r>
            <a:rPr lang="en-US" dirty="0" err="1"/>
            <a:t>Dataprise</a:t>
          </a:r>
          <a:endParaRPr lang="en-US" dirty="0"/>
        </a:p>
      </dgm:t>
    </dgm:pt>
    <dgm:pt modelId="{0252049C-6C78-4FB6-9231-08590FFB999F}">
      <dgm:prSet phldrT="[Text]" custT="1"/>
      <dgm:spPr/>
      <dgm:t>
        <a:bodyPr/>
        <a:lstStyle/>
        <a:p>
          <a:r>
            <a:rPr lang="en-US" sz="1400" dirty="0"/>
            <a:t>AppGeo</a:t>
          </a:r>
        </a:p>
      </dgm:t>
    </dgm:pt>
    <dgm:pt modelId="{970A88FE-3BF6-4F2B-9D0B-87EDFEF3C302}" type="sibTrans" cxnId="{A1D9B17A-6926-44C6-8603-A90DE249D9FB}">
      <dgm:prSet custT="1"/>
      <dgm:spPr/>
      <dgm:t>
        <a:bodyPr/>
        <a:lstStyle/>
        <a:p>
          <a:r>
            <a:rPr lang="en-US" sz="1400"/>
            <a:t>DCA</a:t>
          </a:r>
        </a:p>
      </dgm:t>
    </dgm:pt>
    <dgm:pt modelId="{72F891A0-1D4A-49FE-833F-9AB82B96F984}" type="parTrans" cxnId="{A1D9B17A-6926-44C6-8603-A90DE249D9FB}">
      <dgm:prSet/>
      <dgm:spPr/>
      <dgm:t>
        <a:bodyPr/>
        <a:lstStyle/>
        <a:p>
          <a:endParaRPr lang="en-US"/>
        </a:p>
      </dgm:t>
    </dgm:pt>
    <dgm:pt modelId="{85B51642-2117-456A-8F8C-CA1364DD26A6}" type="pres">
      <dgm:prSet presAssocID="{9B886A09-57BD-4A37-B51A-E0AD1C4E567C}" presName="Name0" presStyleCnt="0">
        <dgm:presLayoutVars>
          <dgm:chMax/>
          <dgm:chPref/>
          <dgm:dir/>
          <dgm:animLvl val="lvl"/>
        </dgm:presLayoutVars>
      </dgm:prSet>
      <dgm:spPr/>
    </dgm:pt>
    <dgm:pt modelId="{E21A5E30-C2EE-4402-B9CD-6EAC8E1C7EB3}" type="pres">
      <dgm:prSet presAssocID="{F41B13FD-9769-4EFD-BFFE-A313EB3A72F2}" presName="composite" presStyleCnt="0"/>
      <dgm:spPr/>
    </dgm:pt>
    <dgm:pt modelId="{7E4D954D-E47E-4C6B-BFD3-9DB8885042D5}" type="pres">
      <dgm:prSet presAssocID="{F41B13FD-9769-4EFD-BFFE-A313EB3A72F2}" presName="Parent1" presStyleLbl="node1" presStyleIdx="0" presStyleCnt="10">
        <dgm:presLayoutVars>
          <dgm:chMax val="1"/>
          <dgm:chPref val="1"/>
          <dgm:bulletEnabled val="1"/>
        </dgm:presLayoutVars>
      </dgm:prSet>
      <dgm:spPr/>
    </dgm:pt>
    <dgm:pt modelId="{BDFFED44-9F15-4592-ABB3-73FB3161BAE9}" type="pres">
      <dgm:prSet presAssocID="{F41B13FD-9769-4EFD-BFFE-A313EB3A72F2}" presName="Childtext1" presStyleLbl="revTx" presStyleIdx="0" presStyleCnt="5">
        <dgm:presLayoutVars>
          <dgm:chMax val="0"/>
          <dgm:chPref val="0"/>
          <dgm:bulletEnabled val="1"/>
        </dgm:presLayoutVars>
      </dgm:prSet>
      <dgm:spPr/>
    </dgm:pt>
    <dgm:pt modelId="{D06FE142-9FC2-4BE6-9F10-E37FDDDBD997}" type="pres">
      <dgm:prSet presAssocID="{F41B13FD-9769-4EFD-BFFE-A313EB3A72F2}" presName="BalanceSpacing" presStyleCnt="0"/>
      <dgm:spPr/>
    </dgm:pt>
    <dgm:pt modelId="{8D694371-F62D-43D4-BF8D-5918010634BE}" type="pres">
      <dgm:prSet presAssocID="{F41B13FD-9769-4EFD-BFFE-A313EB3A72F2}" presName="BalanceSpacing1" presStyleCnt="0"/>
      <dgm:spPr/>
    </dgm:pt>
    <dgm:pt modelId="{C03F18C4-7C01-4CEE-8B3C-58AB762ABF6D}" type="pres">
      <dgm:prSet presAssocID="{808C2361-0EF1-4F8B-9BEE-3AD21DF92252}" presName="Accent1Text" presStyleLbl="node1" presStyleIdx="1" presStyleCnt="10"/>
      <dgm:spPr/>
    </dgm:pt>
    <dgm:pt modelId="{95BACE8B-2941-4090-9F43-402BA98972DF}" type="pres">
      <dgm:prSet presAssocID="{808C2361-0EF1-4F8B-9BEE-3AD21DF92252}" presName="spaceBetweenRectangles" presStyleCnt="0"/>
      <dgm:spPr/>
    </dgm:pt>
    <dgm:pt modelId="{18C7C183-691D-48C9-B99F-9F2F709EB5A7}" type="pres">
      <dgm:prSet presAssocID="{0252049C-6C78-4FB6-9231-08590FFB999F}" presName="composite" presStyleCnt="0"/>
      <dgm:spPr/>
    </dgm:pt>
    <dgm:pt modelId="{6ECF31DE-A800-47A6-9277-845608ADA7A5}" type="pres">
      <dgm:prSet presAssocID="{0252049C-6C78-4FB6-9231-08590FFB999F}" presName="Parent1" presStyleLbl="node1" presStyleIdx="2" presStyleCnt="10">
        <dgm:presLayoutVars>
          <dgm:chMax val="1"/>
          <dgm:chPref val="1"/>
          <dgm:bulletEnabled val="1"/>
        </dgm:presLayoutVars>
      </dgm:prSet>
      <dgm:spPr/>
    </dgm:pt>
    <dgm:pt modelId="{74281DE4-5010-419E-B49C-291D1DC5E28D}" type="pres">
      <dgm:prSet presAssocID="{0252049C-6C78-4FB6-9231-08590FFB999F}" presName="Childtext1" presStyleLbl="revTx" presStyleIdx="1" presStyleCnt="5">
        <dgm:presLayoutVars>
          <dgm:chMax val="0"/>
          <dgm:chPref val="0"/>
          <dgm:bulletEnabled val="1"/>
        </dgm:presLayoutVars>
      </dgm:prSet>
      <dgm:spPr/>
    </dgm:pt>
    <dgm:pt modelId="{953BF1F5-84F3-463B-A31B-3FCE0D1B9837}" type="pres">
      <dgm:prSet presAssocID="{0252049C-6C78-4FB6-9231-08590FFB999F}" presName="BalanceSpacing" presStyleCnt="0"/>
      <dgm:spPr/>
    </dgm:pt>
    <dgm:pt modelId="{1915483F-372C-4A69-B44A-476EA8E81563}" type="pres">
      <dgm:prSet presAssocID="{0252049C-6C78-4FB6-9231-08590FFB999F}" presName="BalanceSpacing1" presStyleCnt="0"/>
      <dgm:spPr/>
    </dgm:pt>
    <dgm:pt modelId="{571FB257-394A-4963-B891-205249F2762A}" type="pres">
      <dgm:prSet presAssocID="{970A88FE-3BF6-4F2B-9D0B-87EDFEF3C302}" presName="Accent1Text" presStyleLbl="node1" presStyleIdx="3" presStyleCnt="10"/>
      <dgm:spPr/>
    </dgm:pt>
    <dgm:pt modelId="{9D05EC09-81D1-49FC-8ACC-5E3DD41BEB28}" type="pres">
      <dgm:prSet presAssocID="{970A88FE-3BF6-4F2B-9D0B-87EDFEF3C302}" presName="spaceBetweenRectangles" presStyleCnt="0"/>
      <dgm:spPr/>
    </dgm:pt>
    <dgm:pt modelId="{AC42B927-7F5F-41A5-B38D-8761A7CC897D}" type="pres">
      <dgm:prSet presAssocID="{4BE5C0F3-E08E-4592-A139-FE5F91A15386}" presName="composite" presStyleCnt="0"/>
      <dgm:spPr/>
    </dgm:pt>
    <dgm:pt modelId="{C4CE754B-1706-4446-89AF-4985714AE24D}" type="pres">
      <dgm:prSet presAssocID="{4BE5C0F3-E08E-4592-A139-FE5F91A15386}" presName="Parent1" presStyleLbl="node1" presStyleIdx="4" presStyleCnt="10">
        <dgm:presLayoutVars>
          <dgm:chMax val="1"/>
          <dgm:chPref val="1"/>
          <dgm:bulletEnabled val="1"/>
        </dgm:presLayoutVars>
      </dgm:prSet>
      <dgm:spPr/>
    </dgm:pt>
    <dgm:pt modelId="{60A6FB22-CC0B-4778-B0A6-0013CBCD8FF6}" type="pres">
      <dgm:prSet presAssocID="{4BE5C0F3-E08E-4592-A139-FE5F91A15386}" presName="Childtext1" presStyleLbl="revTx" presStyleIdx="2" presStyleCnt="5">
        <dgm:presLayoutVars>
          <dgm:chMax val="0"/>
          <dgm:chPref val="0"/>
          <dgm:bulletEnabled val="1"/>
        </dgm:presLayoutVars>
      </dgm:prSet>
      <dgm:spPr/>
    </dgm:pt>
    <dgm:pt modelId="{A3A9F42D-E472-4DB7-9D72-3F9652CF704D}" type="pres">
      <dgm:prSet presAssocID="{4BE5C0F3-E08E-4592-A139-FE5F91A15386}" presName="BalanceSpacing" presStyleCnt="0"/>
      <dgm:spPr/>
    </dgm:pt>
    <dgm:pt modelId="{C9FBD2E6-DAC3-45C6-BDF8-7D98660EF525}" type="pres">
      <dgm:prSet presAssocID="{4BE5C0F3-E08E-4592-A139-FE5F91A15386}" presName="BalanceSpacing1" presStyleCnt="0"/>
      <dgm:spPr/>
    </dgm:pt>
    <dgm:pt modelId="{E1A126B9-3178-4E9B-9932-1DFC354F5E1E}" type="pres">
      <dgm:prSet presAssocID="{79C8EEB8-37DB-4E3B-B868-63C5EB0C7148}" presName="Accent1Text" presStyleLbl="node1" presStyleIdx="5" presStyleCnt="10"/>
      <dgm:spPr/>
    </dgm:pt>
    <dgm:pt modelId="{5BA6D3B4-EB01-4C77-B332-579821A6316A}" type="pres">
      <dgm:prSet presAssocID="{79C8EEB8-37DB-4E3B-B868-63C5EB0C7148}" presName="spaceBetweenRectangles" presStyleCnt="0"/>
      <dgm:spPr/>
    </dgm:pt>
    <dgm:pt modelId="{2703FBF2-E160-4B45-BA70-2052802D6879}" type="pres">
      <dgm:prSet presAssocID="{EFBA6B43-82DA-44EF-A98A-755974335F1A}" presName="composite" presStyleCnt="0"/>
      <dgm:spPr/>
    </dgm:pt>
    <dgm:pt modelId="{6B336C29-8621-4DFE-9DD9-E97D98716B15}" type="pres">
      <dgm:prSet presAssocID="{EFBA6B43-82DA-44EF-A98A-755974335F1A}" presName="Parent1" presStyleLbl="node1" presStyleIdx="6" presStyleCnt="10">
        <dgm:presLayoutVars>
          <dgm:chMax val="1"/>
          <dgm:chPref val="1"/>
          <dgm:bulletEnabled val="1"/>
        </dgm:presLayoutVars>
      </dgm:prSet>
      <dgm:spPr/>
    </dgm:pt>
    <dgm:pt modelId="{E3E9555B-EB9A-4313-A3CC-4F6EADB021E7}" type="pres">
      <dgm:prSet presAssocID="{EFBA6B43-82DA-44EF-A98A-755974335F1A}" presName="Childtext1" presStyleLbl="revTx" presStyleIdx="3" presStyleCnt="5" custLinFactY="41439" custLinFactNeighborX="-40133" custLinFactNeighborY="100000">
        <dgm:presLayoutVars>
          <dgm:chMax val="0"/>
          <dgm:chPref val="0"/>
          <dgm:bulletEnabled val="1"/>
        </dgm:presLayoutVars>
      </dgm:prSet>
      <dgm:spPr/>
    </dgm:pt>
    <dgm:pt modelId="{8FE57263-3C3C-4BF0-8631-22C666290DF4}" type="pres">
      <dgm:prSet presAssocID="{EFBA6B43-82DA-44EF-A98A-755974335F1A}" presName="BalanceSpacing" presStyleCnt="0"/>
      <dgm:spPr/>
    </dgm:pt>
    <dgm:pt modelId="{BFF5772C-68BD-4D33-B509-4B40A80A574E}" type="pres">
      <dgm:prSet presAssocID="{EFBA6B43-82DA-44EF-A98A-755974335F1A}" presName="BalanceSpacing1" presStyleCnt="0"/>
      <dgm:spPr/>
    </dgm:pt>
    <dgm:pt modelId="{ABE10457-AE4C-44C2-A196-8C7B9C7C1D70}" type="pres">
      <dgm:prSet presAssocID="{4E76CDB4-3DA8-4171-A5B9-532F071C72A6}" presName="Accent1Text" presStyleLbl="node1" presStyleIdx="7" presStyleCnt="10"/>
      <dgm:spPr/>
    </dgm:pt>
    <dgm:pt modelId="{8BE06154-EED5-4774-B63D-4D7404C652B7}" type="pres">
      <dgm:prSet presAssocID="{4E76CDB4-3DA8-4171-A5B9-532F071C72A6}" presName="spaceBetweenRectangles" presStyleCnt="0"/>
      <dgm:spPr/>
    </dgm:pt>
    <dgm:pt modelId="{5497AAF4-7662-4F49-9BC2-E0BA3AD73159}" type="pres">
      <dgm:prSet presAssocID="{B285C17E-9D94-4519-9E28-03AD10B1D9F4}" presName="composite" presStyleCnt="0"/>
      <dgm:spPr/>
    </dgm:pt>
    <dgm:pt modelId="{A03C8293-2EA2-4EE0-B860-92E5F29A3201}" type="pres">
      <dgm:prSet presAssocID="{B285C17E-9D94-4519-9E28-03AD10B1D9F4}" presName="Parent1" presStyleLbl="node1" presStyleIdx="8" presStyleCnt="10">
        <dgm:presLayoutVars>
          <dgm:chMax val="1"/>
          <dgm:chPref val="1"/>
          <dgm:bulletEnabled val="1"/>
        </dgm:presLayoutVars>
      </dgm:prSet>
      <dgm:spPr/>
    </dgm:pt>
    <dgm:pt modelId="{FB066579-5963-45E8-88C6-ABDDCD4EEE31}" type="pres">
      <dgm:prSet presAssocID="{B285C17E-9D94-4519-9E28-03AD10B1D9F4}" presName="Childtext1" presStyleLbl="revTx" presStyleIdx="4" presStyleCnt="5">
        <dgm:presLayoutVars>
          <dgm:chMax val="0"/>
          <dgm:chPref val="0"/>
          <dgm:bulletEnabled val="1"/>
        </dgm:presLayoutVars>
      </dgm:prSet>
      <dgm:spPr/>
    </dgm:pt>
    <dgm:pt modelId="{CE35F8D9-50F9-4DF3-BF6A-E024AE46F099}" type="pres">
      <dgm:prSet presAssocID="{B285C17E-9D94-4519-9E28-03AD10B1D9F4}" presName="BalanceSpacing" presStyleCnt="0"/>
      <dgm:spPr/>
    </dgm:pt>
    <dgm:pt modelId="{DF5E1FF2-278E-4833-ACCD-5A97C18B489B}" type="pres">
      <dgm:prSet presAssocID="{B285C17E-9D94-4519-9E28-03AD10B1D9F4}" presName="BalanceSpacing1" presStyleCnt="0"/>
      <dgm:spPr/>
    </dgm:pt>
    <dgm:pt modelId="{B64B4442-A0D7-4C27-8FC3-40BB1B2052F1}" type="pres">
      <dgm:prSet presAssocID="{540878C1-E2EC-457D-921F-EA1417894F9E}" presName="Accent1Text" presStyleLbl="node1" presStyleIdx="9" presStyleCnt="10"/>
      <dgm:spPr/>
    </dgm:pt>
  </dgm:ptLst>
  <dgm:cxnLst>
    <dgm:cxn modelId="{66B5CB00-3936-4C71-B899-7D14AC6B6AE4}" type="presOf" srcId="{808C2361-0EF1-4F8B-9BEE-3AD21DF92252}" destId="{C03F18C4-7C01-4CEE-8B3C-58AB762ABF6D}" srcOrd="0" destOrd="0" presId="urn:microsoft.com/office/officeart/2008/layout/AlternatingHexagons"/>
    <dgm:cxn modelId="{B375580A-DDA5-4913-8552-36C80DD6FAC7}" type="presOf" srcId="{B285C17E-9D94-4519-9E28-03AD10B1D9F4}" destId="{A03C8293-2EA2-4EE0-B860-92E5F29A3201}" srcOrd="0" destOrd="0" presId="urn:microsoft.com/office/officeart/2008/layout/AlternatingHexagons"/>
    <dgm:cxn modelId="{EC8C1A18-72A8-439A-B5FF-AB36DD147A1B}" type="presOf" srcId="{9B886A09-57BD-4A37-B51A-E0AD1C4E567C}" destId="{85B51642-2117-456A-8F8C-CA1364DD26A6}" srcOrd="0" destOrd="0" presId="urn:microsoft.com/office/officeart/2008/layout/AlternatingHexagons"/>
    <dgm:cxn modelId="{A5D85631-AE2C-4665-BBEA-5565F17175A9}" srcId="{9B886A09-57BD-4A37-B51A-E0AD1C4E567C}" destId="{F41B13FD-9769-4EFD-BFFE-A313EB3A72F2}" srcOrd="0" destOrd="0" parTransId="{73357F92-A668-4B15-A21E-72D9319256D4}" sibTransId="{808C2361-0EF1-4F8B-9BEE-3AD21DF92252}"/>
    <dgm:cxn modelId="{86CBDA36-0D87-4AB7-AC3B-DD1AC310D573}" srcId="{9B886A09-57BD-4A37-B51A-E0AD1C4E567C}" destId="{B285C17E-9D94-4519-9E28-03AD10B1D9F4}" srcOrd="4" destOrd="0" parTransId="{0A208D2A-E1DB-4452-A41E-6C1A3EB857CA}" sibTransId="{540878C1-E2EC-457D-921F-EA1417894F9E}"/>
    <dgm:cxn modelId="{14DEF465-70DB-4919-8203-20EB600626AE}" type="presOf" srcId="{EFBA6B43-82DA-44EF-A98A-755974335F1A}" destId="{6B336C29-8621-4DFE-9DD9-E97D98716B15}" srcOrd="0" destOrd="0" presId="urn:microsoft.com/office/officeart/2008/layout/AlternatingHexagons"/>
    <dgm:cxn modelId="{BBD9B34A-14F0-43F6-9781-F436DE36F103}" type="presOf" srcId="{0252049C-6C78-4FB6-9231-08590FFB999F}" destId="{6ECF31DE-A800-47A6-9277-845608ADA7A5}" srcOrd="0" destOrd="0" presId="urn:microsoft.com/office/officeart/2008/layout/AlternatingHexagons"/>
    <dgm:cxn modelId="{A1D9B17A-6926-44C6-8603-A90DE249D9FB}" srcId="{9B886A09-57BD-4A37-B51A-E0AD1C4E567C}" destId="{0252049C-6C78-4FB6-9231-08590FFB999F}" srcOrd="1" destOrd="0" parTransId="{72F891A0-1D4A-49FE-833F-9AB82B96F984}" sibTransId="{970A88FE-3BF6-4F2B-9D0B-87EDFEF3C302}"/>
    <dgm:cxn modelId="{955FA9A2-05FC-41CD-9396-94BDEB483667}" type="presOf" srcId="{79C8EEB8-37DB-4E3B-B868-63C5EB0C7148}" destId="{E1A126B9-3178-4E9B-9932-1DFC354F5E1E}" srcOrd="0" destOrd="0" presId="urn:microsoft.com/office/officeart/2008/layout/AlternatingHexagons"/>
    <dgm:cxn modelId="{0259D8A2-CFA2-4064-97DA-C80DC068CA8A}" type="presOf" srcId="{4BE5C0F3-E08E-4592-A139-FE5F91A15386}" destId="{C4CE754B-1706-4446-89AF-4985714AE24D}" srcOrd="0" destOrd="0" presId="urn:microsoft.com/office/officeart/2008/layout/AlternatingHexagons"/>
    <dgm:cxn modelId="{8E66AFA5-0EA0-41E1-8170-5D976BA773CC}" type="presOf" srcId="{540878C1-E2EC-457D-921F-EA1417894F9E}" destId="{B64B4442-A0D7-4C27-8FC3-40BB1B2052F1}" srcOrd="0" destOrd="0" presId="urn:microsoft.com/office/officeart/2008/layout/AlternatingHexagons"/>
    <dgm:cxn modelId="{763DF8A7-56E9-40FC-946F-28309EA7DEA7}" type="presOf" srcId="{4E76CDB4-3DA8-4171-A5B9-532F071C72A6}" destId="{ABE10457-AE4C-44C2-A196-8C7B9C7C1D70}" srcOrd="0" destOrd="0" presId="urn:microsoft.com/office/officeart/2008/layout/AlternatingHexagons"/>
    <dgm:cxn modelId="{DD0616C6-DBB5-4404-BC90-E5CA574384E5}" srcId="{9B886A09-57BD-4A37-B51A-E0AD1C4E567C}" destId="{EFBA6B43-82DA-44EF-A98A-755974335F1A}" srcOrd="3" destOrd="0" parTransId="{9A6A7A62-3CF9-4335-9A95-3191326CC7B4}" sibTransId="{4E76CDB4-3DA8-4171-A5B9-532F071C72A6}"/>
    <dgm:cxn modelId="{B33026EE-4999-4FA3-A57A-ABAE3CA9A415}" type="presOf" srcId="{F41B13FD-9769-4EFD-BFFE-A313EB3A72F2}" destId="{7E4D954D-E47E-4C6B-BFD3-9DB8885042D5}" srcOrd="0" destOrd="0" presId="urn:microsoft.com/office/officeart/2008/layout/AlternatingHexagons"/>
    <dgm:cxn modelId="{142A32D3-054D-479F-A510-47550B9E27E0}" type="presOf" srcId="{970A88FE-3BF6-4F2B-9D0B-87EDFEF3C302}" destId="{571FB257-394A-4963-B891-205249F2762A}" srcOrd="0" destOrd="0" presId="urn:microsoft.com/office/officeart/2008/layout/AlternatingHexagons"/>
    <dgm:cxn modelId="{BDF1DDF6-8FA5-4C79-BABC-AD9ED81C8216}" srcId="{9B886A09-57BD-4A37-B51A-E0AD1C4E567C}" destId="{4BE5C0F3-E08E-4592-A139-FE5F91A15386}" srcOrd="2" destOrd="0" parTransId="{CD9C1C10-B390-4E6D-9287-D0C4E0BCDED6}" sibTransId="{79C8EEB8-37DB-4E3B-B868-63C5EB0C7148}"/>
    <dgm:cxn modelId="{4C7F5922-2D73-4E79-BB03-EDCCB8BC3B83}" type="presParOf" srcId="{85B51642-2117-456A-8F8C-CA1364DD26A6}" destId="{E21A5E30-C2EE-4402-B9CD-6EAC8E1C7EB3}" srcOrd="0" destOrd="0" presId="urn:microsoft.com/office/officeart/2008/layout/AlternatingHexagons"/>
    <dgm:cxn modelId="{6AF1CC78-79BA-490D-86E7-A4FD9F928137}" type="presParOf" srcId="{E21A5E30-C2EE-4402-B9CD-6EAC8E1C7EB3}" destId="{7E4D954D-E47E-4C6B-BFD3-9DB8885042D5}" srcOrd="0" destOrd="0" presId="urn:microsoft.com/office/officeart/2008/layout/AlternatingHexagons"/>
    <dgm:cxn modelId="{E2191E4B-FF13-404F-8C5A-0A09E20AA88E}" type="presParOf" srcId="{E21A5E30-C2EE-4402-B9CD-6EAC8E1C7EB3}" destId="{BDFFED44-9F15-4592-ABB3-73FB3161BAE9}" srcOrd="1" destOrd="0" presId="urn:microsoft.com/office/officeart/2008/layout/AlternatingHexagons"/>
    <dgm:cxn modelId="{7FA92E7D-B81D-42A4-BB26-A20DD2C2401F}" type="presParOf" srcId="{E21A5E30-C2EE-4402-B9CD-6EAC8E1C7EB3}" destId="{D06FE142-9FC2-4BE6-9F10-E37FDDDBD997}" srcOrd="2" destOrd="0" presId="urn:microsoft.com/office/officeart/2008/layout/AlternatingHexagons"/>
    <dgm:cxn modelId="{03017D35-66E7-48C0-8536-ABC136E3A407}" type="presParOf" srcId="{E21A5E30-C2EE-4402-B9CD-6EAC8E1C7EB3}" destId="{8D694371-F62D-43D4-BF8D-5918010634BE}" srcOrd="3" destOrd="0" presId="urn:microsoft.com/office/officeart/2008/layout/AlternatingHexagons"/>
    <dgm:cxn modelId="{A2C12E9E-325D-4E3F-AC5D-5A26ECAB4392}" type="presParOf" srcId="{E21A5E30-C2EE-4402-B9CD-6EAC8E1C7EB3}" destId="{C03F18C4-7C01-4CEE-8B3C-58AB762ABF6D}" srcOrd="4" destOrd="0" presId="urn:microsoft.com/office/officeart/2008/layout/AlternatingHexagons"/>
    <dgm:cxn modelId="{8E9CF629-CA52-475E-812A-6AB9510DBDE4}" type="presParOf" srcId="{85B51642-2117-456A-8F8C-CA1364DD26A6}" destId="{95BACE8B-2941-4090-9F43-402BA98972DF}" srcOrd="1" destOrd="0" presId="urn:microsoft.com/office/officeart/2008/layout/AlternatingHexagons"/>
    <dgm:cxn modelId="{6A83F213-C5D2-4B9A-85A3-395E0B7AB168}" type="presParOf" srcId="{85B51642-2117-456A-8F8C-CA1364DD26A6}" destId="{18C7C183-691D-48C9-B99F-9F2F709EB5A7}" srcOrd="2" destOrd="0" presId="urn:microsoft.com/office/officeart/2008/layout/AlternatingHexagons"/>
    <dgm:cxn modelId="{DB4DA641-1F71-4711-9F22-F2D0AB7A560C}" type="presParOf" srcId="{18C7C183-691D-48C9-B99F-9F2F709EB5A7}" destId="{6ECF31DE-A800-47A6-9277-845608ADA7A5}" srcOrd="0" destOrd="0" presId="urn:microsoft.com/office/officeart/2008/layout/AlternatingHexagons"/>
    <dgm:cxn modelId="{228BFEAB-364D-421F-BF10-4577BB479E4A}" type="presParOf" srcId="{18C7C183-691D-48C9-B99F-9F2F709EB5A7}" destId="{74281DE4-5010-419E-B49C-291D1DC5E28D}" srcOrd="1" destOrd="0" presId="urn:microsoft.com/office/officeart/2008/layout/AlternatingHexagons"/>
    <dgm:cxn modelId="{61197B16-5B3F-49EA-9A37-205A2D95DCAE}" type="presParOf" srcId="{18C7C183-691D-48C9-B99F-9F2F709EB5A7}" destId="{953BF1F5-84F3-463B-A31B-3FCE0D1B9837}" srcOrd="2" destOrd="0" presId="urn:microsoft.com/office/officeart/2008/layout/AlternatingHexagons"/>
    <dgm:cxn modelId="{F2C4A16C-7A37-4B71-B0FE-124A7B5BBB9B}" type="presParOf" srcId="{18C7C183-691D-48C9-B99F-9F2F709EB5A7}" destId="{1915483F-372C-4A69-B44A-476EA8E81563}" srcOrd="3" destOrd="0" presId="urn:microsoft.com/office/officeart/2008/layout/AlternatingHexagons"/>
    <dgm:cxn modelId="{109E80E5-797A-41D6-8746-38D12DA57CC4}" type="presParOf" srcId="{18C7C183-691D-48C9-B99F-9F2F709EB5A7}" destId="{571FB257-394A-4963-B891-205249F2762A}" srcOrd="4" destOrd="0" presId="urn:microsoft.com/office/officeart/2008/layout/AlternatingHexagons"/>
    <dgm:cxn modelId="{D015AC05-B9AA-4101-A715-81B8DF7F781B}" type="presParOf" srcId="{85B51642-2117-456A-8F8C-CA1364DD26A6}" destId="{9D05EC09-81D1-49FC-8ACC-5E3DD41BEB28}" srcOrd="3" destOrd="0" presId="urn:microsoft.com/office/officeart/2008/layout/AlternatingHexagons"/>
    <dgm:cxn modelId="{39703F7A-BA65-484E-913E-22FB52EFFA5A}" type="presParOf" srcId="{85B51642-2117-456A-8F8C-CA1364DD26A6}" destId="{AC42B927-7F5F-41A5-B38D-8761A7CC897D}" srcOrd="4" destOrd="0" presId="urn:microsoft.com/office/officeart/2008/layout/AlternatingHexagons"/>
    <dgm:cxn modelId="{40EA12C2-5974-49AA-B5C4-DE761F7D2D86}" type="presParOf" srcId="{AC42B927-7F5F-41A5-B38D-8761A7CC897D}" destId="{C4CE754B-1706-4446-89AF-4985714AE24D}" srcOrd="0" destOrd="0" presId="urn:microsoft.com/office/officeart/2008/layout/AlternatingHexagons"/>
    <dgm:cxn modelId="{37041B86-EA5A-4F81-8FEF-AF7C66FBFCA0}" type="presParOf" srcId="{AC42B927-7F5F-41A5-B38D-8761A7CC897D}" destId="{60A6FB22-CC0B-4778-B0A6-0013CBCD8FF6}" srcOrd="1" destOrd="0" presId="urn:microsoft.com/office/officeart/2008/layout/AlternatingHexagons"/>
    <dgm:cxn modelId="{7BAF8744-6464-40A2-8914-241E793E0F37}" type="presParOf" srcId="{AC42B927-7F5F-41A5-B38D-8761A7CC897D}" destId="{A3A9F42D-E472-4DB7-9D72-3F9652CF704D}" srcOrd="2" destOrd="0" presId="urn:microsoft.com/office/officeart/2008/layout/AlternatingHexagons"/>
    <dgm:cxn modelId="{C004EF45-F057-4ED7-9187-67573D070CDF}" type="presParOf" srcId="{AC42B927-7F5F-41A5-B38D-8761A7CC897D}" destId="{C9FBD2E6-DAC3-45C6-BDF8-7D98660EF525}" srcOrd="3" destOrd="0" presId="urn:microsoft.com/office/officeart/2008/layout/AlternatingHexagons"/>
    <dgm:cxn modelId="{C6B46261-3BF5-4DE2-A489-1C21492F11BC}" type="presParOf" srcId="{AC42B927-7F5F-41A5-B38D-8761A7CC897D}" destId="{E1A126B9-3178-4E9B-9932-1DFC354F5E1E}" srcOrd="4" destOrd="0" presId="urn:microsoft.com/office/officeart/2008/layout/AlternatingHexagons"/>
    <dgm:cxn modelId="{4FCCBC6E-FDB3-4EBD-A15A-2F54A34F7284}" type="presParOf" srcId="{85B51642-2117-456A-8F8C-CA1364DD26A6}" destId="{5BA6D3B4-EB01-4C77-B332-579821A6316A}" srcOrd="5" destOrd="0" presId="urn:microsoft.com/office/officeart/2008/layout/AlternatingHexagons"/>
    <dgm:cxn modelId="{3E3CED9A-D4F6-4617-B02A-E548519E038A}" type="presParOf" srcId="{85B51642-2117-456A-8F8C-CA1364DD26A6}" destId="{2703FBF2-E160-4B45-BA70-2052802D6879}" srcOrd="6" destOrd="0" presId="urn:microsoft.com/office/officeart/2008/layout/AlternatingHexagons"/>
    <dgm:cxn modelId="{43F0B044-95FA-4C1F-89BF-F076853AC512}" type="presParOf" srcId="{2703FBF2-E160-4B45-BA70-2052802D6879}" destId="{6B336C29-8621-4DFE-9DD9-E97D98716B15}" srcOrd="0" destOrd="0" presId="urn:microsoft.com/office/officeart/2008/layout/AlternatingHexagons"/>
    <dgm:cxn modelId="{712651A3-9504-4589-9F1B-1816E60D9E20}" type="presParOf" srcId="{2703FBF2-E160-4B45-BA70-2052802D6879}" destId="{E3E9555B-EB9A-4313-A3CC-4F6EADB021E7}" srcOrd="1" destOrd="0" presId="urn:microsoft.com/office/officeart/2008/layout/AlternatingHexagons"/>
    <dgm:cxn modelId="{491E2624-1E07-4F44-AA2D-77A0D9684FDD}" type="presParOf" srcId="{2703FBF2-E160-4B45-BA70-2052802D6879}" destId="{8FE57263-3C3C-4BF0-8631-22C666290DF4}" srcOrd="2" destOrd="0" presId="urn:microsoft.com/office/officeart/2008/layout/AlternatingHexagons"/>
    <dgm:cxn modelId="{220C5513-D074-456C-9DC4-35C07CD61B3C}" type="presParOf" srcId="{2703FBF2-E160-4B45-BA70-2052802D6879}" destId="{BFF5772C-68BD-4D33-B509-4B40A80A574E}" srcOrd="3" destOrd="0" presId="urn:microsoft.com/office/officeart/2008/layout/AlternatingHexagons"/>
    <dgm:cxn modelId="{D39838F0-E079-40DA-BA2E-A08DAE16D5AC}" type="presParOf" srcId="{2703FBF2-E160-4B45-BA70-2052802D6879}" destId="{ABE10457-AE4C-44C2-A196-8C7B9C7C1D70}" srcOrd="4" destOrd="0" presId="urn:microsoft.com/office/officeart/2008/layout/AlternatingHexagons"/>
    <dgm:cxn modelId="{9FF3A536-8DC9-4D18-8658-6B161041CE67}" type="presParOf" srcId="{85B51642-2117-456A-8F8C-CA1364DD26A6}" destId="{8BE06154-EED5-4774-B63D-4D7404C652B7}" srcOrd="7" destOrd="0" presId="urn:microsoft.com/office/officeart/2008/layout/AlternatingHexagons"/>
    <dgm:cxn modelId="{C3BFE89A-E850-4CA7-A1F2-A2E5074800F3}" type="presParOf" srcId="{85B51642-2117-456A-8F8C-CA1364DD26A6}" destId="{5497AAF4-7662-4F49-9BC2-E0BA3AD73159}" srcOrd="8" destOrd="0" presId="urn:microsoft.com/office/officeart/2008/layout/AlternatingHexagons"/>
    <dgm:cxn modelId="{7A43667C-461D-435E-903C-7D8541FECFB0}" type="presParOf" srcId="{5497AAF4-7662-4F49-9BC2-E0BA3AD73159}" destId="{A03C8293-2EA2-4EE0-B860-92E5F29A3201}" srcOrd="0" destOrd="0" presId="urn:microsoft.com/office/officeart/2008/layout/AlternatingHexagons"/>
    <dgm:cxn modelId="{5E4DFAC8-CA0E-4F68-AEAB-2E3B0BE6BB0F}" type="presParOf" srcId="{5497AAF4-7662-4F49-9BC2-E0BA3AD73159}" destId="{FB066579-5963-45E8-88C6-ABDDCD4EEE31}" srcOrd="1" destOrd="0" presId="urn:microsoft.com/office/officeart/2008/layout/AlternatingHexagons"/>
    <dgm:cxn modelId="{57226304-3EB1-41D5-A85D-90240C63BE2F}" type="presParOf" srcId="{5497AAF4-7662-4F49-9BC2-E0BA3AD73159}" destId="{CE35F8D9-50F9-4DF3-BF6A-E024AE46F099}" srcOrd="2" destOrd="0" presId="urn:microsoft.com/office/officeart/2008/layout/AlternatingHexagons"/>
    <dgm:cxn modelId="{822EDD50-1FA8-4474-A695-1DFF4BA1D511}" type="presParOf" srcId="{5497AAF4-7662-4F49-9BC2-E0BA3AD73159}" destId="{DF5E1FF2-278E-4833-ACCD-5A97C18B489B}" srcOrd="3" destOrd="0" presId="urn:microsoft.com/office/officeart/2008/layout/AlternatingHexagons"/>
    <dgm:cxn modelId="{B765936B-D338-4646-815B-1839389AF47B}" type="presParOf" srcId="{5497AAF4-7662-4F49-9BC2-E0BA3AD73159}" destId="{B64B4442-A0D7-4C27-8FC3-40BB1B2052F1}" srcOrd="4" destOrd="0" presId="urn:microsoft.com/office/officeart/2008/layout/AlternatingHexagon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D954D-E47E-4C6B-BFD3-9DB8885042D5}">
      <dsp:nvSpPr>
        <dsp:cNvPr id="0" name=""/>
        <dsp:cNvSpPr/>
      </dsp:nvSpPr>
      <dsp:spPr>
        <a:xfrm rot="5400000">
          <a:off x="2607929" y="90336"/>
          <a:ext cx="1338300" cy="1164321"/>
        </a:xfrm>
        <a:prstGeom prst="hexagon">
          <a:avLst>
            <a:gd name="adj" fmla="val 25000"/>
            <a:gd name="vf" fmla="val 115470"/>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Axim/</a:t>
          </a:r>
        </a:p>
        <a:p>
          <a:pPr marL="0" lvl="0" indent="0" algn="ctr" defTabSz="622300">
            <a:lnSpc>
              <a:spcPct val="90000"/>
            </a:lnSpc>
            <a:spcBef>
              <a:spcPct val="0"/>
            </a:spcBef>
            <a:spcAft>
              <a:spcPct val="35000"/>
            </a:spcAft>
            <a:buNone/>
          </a:pPr>
          <a:r>
            <a:rPr lang="en-US" sz="1400" kern="1200" dirty="0" err="1"/>
            <a:t>NV5</a:t>
          </a:r>
          <a:endParaRPr lang="en-US" sz="1400" kern="1200" dirty="0"/>
        </a:p>
      </dsp:txBody>
      <dsp:txXfrm rot="-5400000">
        <a:off x="2876358" y="211899"/>
        <a:ext cx="801441" cy="921196"/>
      </dsp:txXfrm>
    </dsp:sp>
    <dsp:sp modelId="{BDFFED44-9F15-4592-ABB3-73FB3161BAE9}">
      <dsp:nvSpPr>
        <dsp:cNvPr id="0" name=""/>
        <dsp:cNvSpPr/>
      </dsp:nvSpPr>
      <dsp:spPr>
        <a:xfrm>
          <a:off x="3894571" y="271007"/>
          <a:ext cx="1493543" cy="802980"/>
        </a:xfrm>
        <a:prstGeom prst="rect">
          <a:avLst/>
        </a:prstGeom>
        <a:noFill/>
        <a:ln>
          <a:noFill/>
        </a:ln>
        <a:effectLst/>
      </dsp:spPr>
      <dsp:style>
        <a:lnRef idx="0">
          <a:scrgbClr r="0" g="0" b="0"/>
        </a:lnRef>
        <a:fillRef idx="0">
          <a:scrgbClr r="0" g="0" b="0"/>
        </a:fillRef>
        <a:effectRef idx="0">
          <a:scrgbClr r="0" g="0" b="0"/>
        </a:effectRef>
        <a:fontRef idx="minor"/>
      </dsp:style>
    </dsp:sp>
    <dsp:sp modelId="{C03F18C4-7C01-4CEE-8B3C-58AB762ABF6D}">
      <dsp:nvSpPr>
        <dsp:cNvPr id="0" name=""/>
        <dsp:cNvSpPr/>
      </dsp:nvSpPr>
      <dsp:spPr>
        <a:xfrm rot="5400000">
          <a:off x="1350461" y="90336"/>
          <a:ext cx="1338300" cy="1164321"/>
        </a:xfrm>
        <a:prstGeom prst="hexagon">
          <a:avLst>
            <a:gd name="adj" fmla="val 25000"/>
            <a:gd name="vf" fmla="val 115470"/>
          </a:avLst>
        </a:prstGeom>
        <a:solidFill>
          <a:schemeClr val="accent1">
            <a:shade val="50000"/>
            <a:hueOff val="-28580"/>
            <a:satOff val="-11324"/>
            <a:lumOff val="1033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1Spatial</a:t>
          </a:r>
        </a:p>
      </dsp:txBody>
      <dsp:txXfrm rot="-5400000">
        <a:off x="1618890" y="211899"/>
        <a:ext cx="801441" cy="921196"/>
      </dsp:txXfrm>
    </dsp:sp>
    <dsp:sp modelId="{6ECF31DE-A800-47A6-9277-845608ADA7A5}">
      <dsp:nvSpPr>
        <dsp:cNvPr id="0" name=""/>
        <dsp:cNvSpPr/>
      </dsp:nvSpPr>
      <dsp:spPr>
        <a:xfrm rot="5400000">
          <a:off x="1976786" y="1226286"/>
          <a:ext cx="1338300" cy="1164321"/>
        </a:xfrm>
        <a:prstGeom prst="hexagon">
          <a:avLst>
            <a:gd name="adj" fmla="val 25000"/>
            <a:gd name="vf" fmla="val 115470"/>
          </a:avLst>
        </a:prstGeom>
        <a:solidFill>
          <a:schemeClr val="accent1">
            <a:shade val="50000"/>
            <a:hueOff val="-57160"/>
            <a:satOff val="-22648"/>
            <a:lumOff val="2067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AppGeo</a:t>
          </a:r>
        </a:p>
      </dsp:txBody>
      <dsp:txXfrm rot="-5400000">
        <a:off x="2245215" y="1347849"/>
        <a:ext cx="801441" cy="921196"/>
      </dsp:txXfrm>
    </dsp:sp>
    <dsp:sp modelId="{74281DE4-5010-419E-B49C-291D1DC5E28D}">
      <dsp:nvSpPr>
        <dsp:cNvPr id="0" name=""/>
        <dsp:cNvSpPr/>
      </dsp:nvSpPr>
      <dsp:spPr>
        <a:xfrm>
          <a:off x="570232" y="1406957"/>
          <a:ext cx="1445364" cy="802980"/>
        </a:xfrm>
        <a:prstGeom prst="rect">
          <a:avLst/>
        </a:prstGeom>
        <a:noFill/>
        <a:ln>
          <a:noFill/>
        </a:ln>
        <a:effectLst/>
      </dsp:spPr>
      <dsp:style>
        <a:lnRef idx="0">
          <a:scrgbClr r="0" g="0" b="0"/>
        </a:lnRef>
        <a:fillRef idx="0">
          <a:scrgbClr r="0" g="0" b="0"/>
        </a:fillRef>
        <a:effectRef idx="0">
          <a:scrgbClr r="0" g="0" b="0"/>
        </a:effectRef>
        <a:fontRef idx="minor"/>
      </dsp:style>
    </dsp:sp>
    <dsp:sp modelId="{571FB257-394A-4963-B891-205249F2762A}">
      <dsp:nvSpPr>
        <dsp:cNvPr id="0" name=""/>
        <dsp:cNvSpPr/>
      </dsp:nvSpPr>
      <dsp:spPr>
        <a:xfrm rot="5400000">
          <a:off x="3234254" y="1226286"/>
          <a:ext cx="1338300" cy="1164321"/>
        </a:xfrm>
        <a:prstGeom prst="hexagon">
          <a:avLst>
            <a:gd name="adj" fmla="val 25000"/>
            <a:gd name="vf" fmla="val 115470"/>
          </a:avLst>
        </a:prstGeom>
        <a:solidFill>
          <a:schemeClr val="accent1">
            <a:shade val="50000"/>
            <a:hueOff val="-85740"/>
            <a:satOff val="-33971"/>
            <a:lumOff val="3101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DCA</a:t>
          </a:r>
        </a:p>
      </dsp:txBody>
      <dsp:txXfrm rot="-5400000">
        <a:off x="3502683" y="1347849"/>
        <a:ext cx="801441" cy="921196"/>
      </dsp:txXfrm>
    </dsp:sp>
    <dsp:sp modelId="{C4CE754B-1706-4446-89AF-4985714AE24D}">
      <dsp:nvSpPr>
        <dsp:cNvPr id="0" name=""/>
        <dsp:cNvSpPr/>
      </dsp:nvSpPr>
      <dsp:spPr>
        <a:xfrm rot="5400000">
          <a:off x="2607929" y="2362236"/>
          <a:ext cx="1338300" cy="1164321"/>
        </a:xfrm>
        <a:prstGeom prst="hexagon">
          <a:avLst>
            <a:gd name="adj" fmla="val 25000"/>
            <a:gd name="vf" fmla="val 115470"/>
          </a:avLst>
        </a:prstGeom>
        <a:solidFill>
          <a:schemeClr val="accent1">
            <a:shade val="50000"/>
            <a:hueOff val="-114320"/>
            <a:satOff val="-45295"/>
            <a:lumOff val="4135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GAC</a:t>
          </a:r>
        </a:p>
      </dsp:txBody>
      <dsp:txXfrm rot="-5400000">
        <a:off x="2876358" y="2483799"/>
        <a:ext cx="801441" cy="921196"/>
      </dsp:txXfrm>
    </dsp:sp>
    <dsp:sp modelId="{60A6FB22-CC0B-4778-B0A6-0013CBCD8FF6}">
      <dsp:nvSpPr>
        <dsp:cNvPr id="0" name=""/>
        <dsp:cNvSpPr/>
      </dsp:nvSpPr>
      <dsp:spPr>
        <a:xfrm>
          <a:off x="3894571" y="2542906"/>
          <a:ext cx="1493543" cy="802980"/>
        </a:xfrm>
        <a:prstGeom prst="rect">
          <a:avLst/>
        </a:prstGeom>
        <a:noFill/>
        <a:ln>
          <a:noFill/>
        </a:ln>
        <a:effectLst/>
      </dsp:spPr>
      <dsp:style>
        <a:lnRef idx="0">
          <a:scrgbClr r="0" g="0" b="0"/>
        </a:lnRef>
        <a:fillRef idx="0">
          <a:scrgbClr r="0" g="0" b="0"/>
        </a:fillRef>
        <a:effectRef idx="0">
          <a:scrgbClr r="0" g="0" b="0"/>
        </a:effectRef>
        <a:fontRef idx="minor"/>
      </dsp:style>
    </dsp:sp>
    <dsp:sp modelId="{E1A126B9-3178-4E9B-9932-1DFC354F5E1E}">
      <dsp:nvSpPr>
        <dsp:cNvPr id="0" name=""/>
        <dsp:cNvSpPr/>
      </dsp:nvSpPr>
      <dsp:spPr>
        <a:xfrm rot="5400000">
          <a:off x="1350461" y="2362236"/>
          <a:ext cx="1338300" cy="1164321"/>
        </a:xfrm>
        <a:prstGeom prst="hexagon">
          <a:avLst>
            <a:gd name="adj" fmla="val 25000"/>
            <a:gd name="vf" fmla="val 115470"/>
          </a:avLst>
        </a:prstGeom>
        <a:solidFill>
          <a:schemeClr val="accent1">
            <a:shade val="50000"/>
            <a:hueOff val="-142900"/>
            <a:satOff val="-56619"/>
            <a:lumOff val="516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Sanborn/</a:t>
          </a:r>
        </a:p>
        <a:p>
          <a:pPr marL="0" lvl="0" indent="0" algn="ctr" defTabSz="622300">
            <a:lnSpc>
              <a:spcPct val="90000"/>
            </a:lnSpc>
            <a:spcBef>
              <a:spcPct val="0"/>
            </a:spcBef>
            <a:spcAft>
              <a:spcPct val="35000"/>
            </a:spcAft>
            <a:buNone/>
          </a:pPr>
          <a:r>
            <a:rPr lang="en-US" sz="1400" kern="1200" dirty="0" err="1"/>
            <a:t>Vexcel</a:t>
          </a:r>
          <a:endParaRPr lang="en-US" sz="1400" kern="1200" dirty="0"/>
        </a:p>
      </dsp:txBody>
      <dsp:txXfrm rot="-5400000">
        <a:off x="1618890" y="2483799"/>
        <a:ext cx="801441" cy="921196"/>
      </dsp:txXfrm>
    </dsp:sp>
    <dsp:sp modelId="{6B336C29-8621-4DFE-9DD9-E97D98716B15}">
      <dsp:nvSpPr>
        <dsp:cNvPr id="0" name=""/>
        <dsp:cNvSpPr/>
      </dsp:nvSpPr>
      <dsp:spPr>
        <a:xfrm rot="5400000">
          <a:off x="1976786" y="3498185"/>
          <a:ext cx="1338300" cy="1164321"/>
        </a:xfrm>
        <a:prstGeom prst="hexagon">
          <a:avLst>
            <a:gd name="adj" fmla="val 25000"/>
            <a:gd name="vf" fmla="val 115470"/>
          </a:avLst>
        </a:prstGeom>
        <a:solidFill>
          <a:schemeClr val="accent1">
            <a:shade val="50000"/>
            <a:hueOff val="-114320"/>
            <a:satOff val="-45295"/>
            <a:lumOff val="4135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GARC</a:t>
          </a:r>
        </a:p>
      </dsp:txBody>
      <dsp:txXfrm rot="-5400000">
        <a:off x="2245215" y="3619748"/>
        <a:ext cx="801441" cy="921196"/>
      </dsp:txXfrm>
    </dsp:sp>
    <dsp:sp modelId="{E3E9555B-EB9A-4313-A3CC-4F6EADB021E7}">
      <dsp:nvSpPr>
        <dsp:cNvPr id="0" name=""/>
        <dsp:cNvSpPr/>
      </dsp:nvSpPr>
      <dsp:spPr>
        <a:xfrm>
          <a:off x="0" y="4814584"/>
          <a:ext cx="1445364" cy="802980"/>
        </a:xfrm>
        <a:prstGeom prst="rect">
          <a:avLst/>
        </a:prstGeom>
        <a:noFill/>
        <a:ln>
          <a:noFill/>
        </a:ln>
        <a:effectLst/>
      </dsp:spPr>
      <dsp:style>
        <a:lnRef idx="0">
          <a:scrgbClr r="0" g="0" b="0"/>
        </a:lnRef>
        <a:fillRef idx="0">
          <a:scrgbClr r="0" g="0" b="0"/>
        </a:fillRef>
        <a:effectRef idx="0">
          <a:scrgbClr r="0" g="0" b="0"/>
        </a:effectRef>
        <a:fontRef idx="minor"/>
      </dsp:style>
    </dsp:sp>
    <dsp:sp modelId="{ABE10457-AE4C-44C2-A196-8C7B9C7C1D70}">
      <dsp:nvSpPr>
        <dsp:cNvPr id="0" name=""/>
        <dsp:cNvSpPr/>
      </dsp:nvSpPr>
      <dsp:spPr>
        <a:xfrm rot="5400000">
          <a:off x="3234254" y="3498185"/>
          <a:ext cx="1338300" cy="1164321"/>
        </a:xfrm>
        <a:prstGeom prst="hexagon">
          <a:avLst>
            <a:gd name="adj" fmla="val 25000"/>
            <a:gd name="vf" fmla="val 115470"/>
          </a:avLst>
        </a:prstGeom>
        <a:solidFill>
          <a:schemeClr val="accent1">
            <a:shade val="50000"/>
            <a:hueOff val="-85740"/>
            <a:satOff val="-33971"/>
            <a:lumOff val="3101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Esri</a:t>
          </a:r>
        </a:p>
      </dsp:txBody>
      <dsp:txXfrm rot="-5400000">
        <a:off x="3502683" y="3619748"/>
        <a:ext cx="801441" cy="921196"/>
      </dsp:txXfrm>
    </dsp:sp>
    <dsp:sp modelId="{A03C8293-2EA2-4EE0-B860-92E5F29A3201}">
      <dsp:nvSpPr>
        <dsp:cNvPr id="0" name=""/>
        <dsp:cNvSpPr/>
      </dsp:nvSpPr>
      <dsp:spPr>
        <a:xfrm rot="5400000">
          <a:off x="2607929" y="4634135"/>
          <a:ext cx="1338300" cy="1164321"/>
        </a:xfrm>
        <a:prstGeom prst="hexagon">
          <a:avLst>
            <a:gd name="adj" fmla="val 25000"/>
            <a:gd name="vf" fmla="val 115470"/>
          </a:avLst>
        </a:prstGeom>
        <a:solidFill>
          <a:schemeClr val="accent1">
            <a:shade val="50000"/>
            <a:hueOff val="-57160"/>
            <a:satOff val="-22648"/>
            <a:lumOff val="2067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 and many more</a:t>
          </a:r>
        </a:p>
      </dsp:txBody>
      <dsp:txXfrm rot="-5400000">
        <a:off x="2876358" y="4755698"/>
        <a:ext cx="801441" cy="921196"/>
      </dsp:txXfrm>
    </dsp:sp>
    <dsp:sp modelId="{FB066579-5963-45E8-88C6-ABDDCD4EEE31}">
      <dsp:nvSpPr>
        <dsp:cNvPr id="0" name=""/>
        <dsp:cNvSpPr/>
      </dsp:nvSpPr>
      <dsp:spPr>
        <a:xfrm>
          <a:off x="3894571" y="4814806"/>
          <a:ext cx="1493543" cy="802980"/>
        </a:xfrm>
        <a:prstGeom prst="rect">
          <a:avLst/>
        </a:prstGeom>
        <a:noFill/>
        <a:ln>
          <a:noFill/>
        </a:ln>
        <a:effectLst/>
      </dsp:spPr>
      <dsp:style>
        <a:lnRef idx="0">
          <a:scrgbClr r="0" g="0" b="0"/>
        </a:lnRef>
        <a:fillRef idx="0">
          <a:scrgbClr r="0" g="0" b="0"/>
        </a:fillRef>
        <a:effectRef idx="0">
          <a:scrgbClr r="0" g="0" b="0"/>
        </a:effectRef>
        <a:fontRef idx="minor"/>
      </dsp:style>
    </dsp:sp>
    <dsp:sp modelId="{B64B4442-A0D7-4C27-8FC3-40BB1B2052F1}">
      <dsp:nvSpPr>
        <dsp:cNvPr id="0" name=""/>
        <dsp:cNvSpPr/>
      </dsp:nvSpPr>
      <dsp:spPr>
        <a:xfrm rot="5400000">
          <a:off x="1350461" y="4634135"/>
          <a:ext cx="1338300" cy="1164321"/>
        </a:xfrm>
        <a:prstGeom prst="hexagon">
          <a:avLst>
            <a:gd name="adj" fmla="val 25000"/>
            <a:gd name="vf" fmla="val 115470"/>
          </a:avLst>
        </a:prstGeom>
        <a:solidFill>
          <a:schemeClr val="accent1">
            <a:shade val="50000"/>
            <a:hueOff val="-28580"/>
            <a:satOff val="-11324"/>
            <a:lumOff val="1033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err="1"/>
            <a:t>Dataprise</a:t>
          </a:r>
          <a:endParaRPr lang="en-US" sz="1400" kern="1200" dirty="0"/>
        </a:p>
      </dsp:txBody>
      <dsp:txXfrm rot="-5400000">
        <a:off x="1618890" y="4755698"/>
        <a:ext cx="801441" cy="92119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image" Target="../media/image44.svg"/><Relationship Id="rId16" Type="http://schemas.openxmlformats.org/officeDocument/2006/relationships/image" Target="../media/image58.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rawings/drawing1.xml><?xml version="1.0" encoding="utf-8"?>
<c:userShapes xmlns:c="http://schemas.openxmlformats.org/drawingml/2006/chart">
  <cdr:relSizeAnchor xmlns:cdr="http://schemas.openxmlformats.org/drawingml/2006/chartDrawing">
    <cdr:from>
      <cdr:x>0.27008</cdr:x>
      <cdr:y>0.23304</cdr:y>
    </cdr:from>
    <cdr:to>
      <cdr:x>0.35191</cdr:x>
      <cdr:y>0.3956</cdr:y>
    </cdr:to>
    <cdr:grpSp>
      <cdr:nvGrpSpPr>
        <cdr:cNvPr id="2" name="Group 1">
          <a:extLst xmlns:a="http://schemas.openxmlformats.org/drawingml/2006/main">
            <a:ext uri="{FF2B5EF4-FFF2-40B4-BE49-F238E27FC236}">
              <a16:creationId xmlns:a16="http://schemas.microsoft.com/office/drawing/2014/main" id="{0CA2AC18-2508-4652-8C18-B8D94BBFA7C0}"/>
            </a:ext>
          </a:extLst>
        </cdr:cNvPr>
        <cdr:cNvGrpSpPr/>
      </cdr:nvGrpSpPr>
      <cdr:grpSpPr>
        <a:xfrm xmlns:a="http://schemas.openxmlformats.org/drawingml/2006/main" rot="18004745">
          <a:off x="3266256" y="1632522"/>
          <a:ext cx="1104110" cy="1004686"/>
          <a:chOff x="1779382" y="8177154"/>
          <a:chExt cx="1122383" cy="1120318"/>
        </a:xfrm>
      </cdr:grpSpPr>
      <cdr:pic>
        <cdr:nvPicPr>
          <cdr:cNvPr id="3" name="Graphic 13">
            <a:extLst xmlns:a="http://schemas.openxmlformats.org/drawingml/2006/main">
              <a:ext uri="{FF2B5EF4-FFF2-40B4-BE49-F238E27FC236}">
                <a16:creationId xmlns:a16="http://schemas.microsoft.com/office/drawing/2014/main" id="{AFE309CB-3D9E-4C72-A6F2-19826D5E850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901990" y="8177154"/>
            <a:ext cx="896535" cy="896535"/>
          </a:xfrm>
          <a:prstGeom xmlns:a="http://schemas.openxmlformats.org/drawingml/2006/main" prst="rect">
            <a:avLst/>
          </a:prstGeom>
        </cdr:spPr>
      </cdr:pic>
      <cdr:sp macro="" textlink="">
        <cdr:nvSpPr>
          <cdr:cNvPr id="4" name="TextBox 14">
            <a:extLst xmlns:a="http://schemas.openxmlformats.org/drawingml/2006/main">
              <a:ext uri="{FF2B5EF4-FFF2-40B4-BE49-F238E27FC236}">
                <a16:creationId xmlns:a16="http://schemas.microsoft.com/office/drawing/2014/main" id="{370E3BB8-6FB3-41FE-8E39-A21D28AC54B8}"/>
              </a:ext>
            </a:extLst>
          </cdr:cNvPr>
          <cdr:cNvSpPr txBox="1"/>
        </cdr:nvSpPr>
        <cdr:spPr>
          <a:xfrm xmlns:a="http://schemas.openxmlformats.org/drawingml/2006/main">
            <a:off x="1779382" y="9066640"/>
            <a:ext cx="112238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900" dirty="0">
                <a:solidFill>
                  <a:schemeClr val="bg1"/>
                </a:solidFill>
                <a:latin typeface="+mj-lt"/>
              </a:rPr>
              <a:t>Georgia Counties</a:t>
            </a:r>
          </a:p>
        </cdr:txBody>
      </cdr:sp>
    </cdr:grpSp>
  </cdr:relSizeAnchor>
  <cdr:relSizeAnchor xmlns:cdr="http://schemas.openxmlformats.org/drawingml/2006/chartDrawing">
    <cdr:from>
      <cdr:x>0.55631</cdr:x>
      <cdr:y>0.04636</cdr:y>
    </cdr:from>
    <cdr:to>
      <cdr:x>0.64624</cdr:x>
      <cdr:y>0.2188</cdr:y>
    </cdr:to>
    <cdr:grpSp>
      <cdr:nvGrpSpPr>
        <cdr:cNvPr id="5" name="Group 4">
          <a:extLst xmlns:a="http://schemas.openxmlformats.org/drawingml/2006/main">
            <a:ext uri="{FF2B5EF4-FFF2-40B4-BE49-F238E27FC236}">
              <a16:creationId xmlns:a16="http://schemas.microsoft.com/office/drawing/2014/main" id="{08855051-7E61-4C0B-8B74-1CD2A9CB8522}"/>
            </a:ext>
          </a:extLst>
        </cdr:cNvPr>
        <cdr:cNvGrpSpPr/>
      </cdr:nvGrpSpPr>
      <cdr:grpSpPr>
        <a:xfrm xmlns:a="http://schemas.openxmlformats.org/drawingml/2006/main" rot="1594242">
          <a:off x="6830221" y="314878"/>
          <a:ext cx="1104135" cy="1171214"/>
          <a:chOff x="5379642" y="995729"/>
          <a:chExt cx="1122383" cy="1306041"/>
        </a:xfrm>
      </cdr:grpSpPr>
      <cdr:sp macro="" textlink="">
        <cdr:nvSpPr>
          <cdr:cNvPr id="6" name="TextBox 11">
            <a:extLst xmlns:a="http://schemas.openxmlformats.org/drawingml/2006/main">
              <a:ext uri="{FF2B5EF4-FFF2-40B4-BE49-F238E27FC236}">
                <a16:creationId xmlns:a16="http://schemas.microsoft.com/office/drawing/2014/main" id="{C93E28DD-56A1-42ED-BC54-5B1EEF395F78}"/>
              </a:ext>
            </a:extLst>
          </cdr:cNvPr>
          <cdr:cNvSpPr txBox="1"/>
        </cdr:nvSpPr>
        <cdr:spPr>
          <a:xfrm xmlns:a="http://schemas.openxmlformats.org/drawingml/2006/main">
            <a:off x="5379642" y="2070938"/>
            <a:ext cx="112238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900" dirty="0">
                <a:solidFill>
                  <a:schemeClr val="bg1"/>
                </a:solidFill>
                <a:latin typeface="+mj-lt"/>
              </a:rPr>
              <a:t>Georgia Cities</a:t>
            </a:r>
          </a:p>
        </cdr:txBody>
      </cdr:sp>
      <cdr:pic>
        <cdr:nvPicPr>
          <cdr:cNvPr id="7" name="Graphic 51">
            <a:extLst xmlns:a="http://schemas.openxmlformats.org/drawingml/2006/main">
              <a:ext uri="{FF2B5EF4-FFF2-40B4-BE49-F238E27FC236}">
                <a16:creationId xmlns:a16="http://schemas.microsoft.com/office/drawing/2014/main" id="{FFEFB03F-D161-416B-A8B4-6C3AFCE4F803}"/>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3">
            <a:extLst>
              <a:ext uri="{96DAC541-7B7A-43D3-8B79-37D633B846F1}">
                <asvg:svgBlip xmlns:asvg="http://schemas.microsoft.com/office/drawing/2016/SVG/main" r:embed="rId4"/>
              </a:ext>
            </a:extLst>
          </a:blip>
          <a:srcRect xmlns:a="http://schemas.openxmlformats.org/drawingml/2006/main" b="32556"/>
          <a:stretch xmlns:a="http://schemas.openxmlformats.org/drawingml/2006/main"/>
        </cdr:blipFill>
        <cdr:spPr>
          <a:xfrm xmlns:a="http://schemas.openxmlformats.org/drawingml/2006/main">
            <a:off x="5474956" y="995729"/>
            <a:ext cx="952500" cy="1190625"/>
          </a:xfrm>
          <a:prstGeom xmlns:a="http://schemas.openxmlformats.org/drawingml/2006/main" prst="rect">
            <a:avLst/>
          </a:prstGeom>
        </cdr:spPr>
      </cdr:pic>
    </cdr:grpSp>
  </cdr:relSizeAnchor>
  <cdr:relSizeAnchor xmlns:cdr="http://schemas.openxmlformats.org/drawingml/2006/chartDrawing">
    <cdr:from>
      <cdr:x>0.30069</cdr:x>
      <cdr:y>0.67558</cdr:y>
    </cdr:from>
    <cdr:to>
      <cdr:x>0.38833</cdr:x>
      <cdr:y>0.84238</cdr:y>
    </cdr:to>
    <cdr:grpSp>
      <cdr:nvGrpSpPr>
        <cdr:cNvPr id="8" name="Group 7">
          <a:extLst xmlns:a="http://schemas.openxmlformats.org/drawingml/2006/main">
            <a:ext uri="{FF2B5EF4-FFF2-40B4-BE49-F238E27FC236}">
              <a16:creationId xmlns:a16="http://schemas.microsoft.com/office/drawing/2014/main" id="{01FEB5BE-9007-447A-9E47-109DE202058C}"/>
            </a:ext>
          </a:extLst>
        </cdr:cNvPr>
        <cdr:cNvGrpSpPr/>
      </cdr:nvGrpSpPr>
      <cdr:grpSpPr>
        <a:xfrm xmlns:a="http://schemas.openxmlformats.org/drawingml/2006/main" rot="2916974">
          <a:off x="3663345" y="4616991"/>
          <a:ext cx="1132908" cy="1076020"/>
          <a:chOff x="6692959" y="7678926"/>
          <a:chExt cx="1122383" cy="1231189"/>
        </a:xfrm>
      </cdr:grpSpPr>
      <cdr:pic>
        <cdr:nvPicPr>
          <cdr:cNvPr id="9" name="Graphic 7">
            <a:extLst xmlns:a="http://schemas.openxmlformats.org/drawingml/2006/main">
              <a:ext uri="{FF2B5EF4-FFF2-40B4-BE49-F238E27FC236}">
                <a16:creationId xmlns:a16="http://schemas.microsoft.com/office/drawing/2014/main" id="{458C8299-C969-4423-B17A-3A56B1E6B4BC}"/>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5">
            <a:extLst>
              <a:ext uri="{96DAC541-7B7A-43D3-8B79-37D633B846F1}">
                <asvg:svgBlip xmlns:asvg="http://schemas.microsoft.com/office/drawing/2016/SVG/main" r:embed="rId6"/>
              </a:ext>
            </a:extLst>
          </a:blip>
          <a:srcRect xmlns:a="http://schemas.openxmlformats.org/drawingml/2006/main" r="31641" b="17872"/>
          <a:stretch xmlns:a="http://schemas.openxmlformats.org/drawingml/2006/main"/>
        </cdr:blipFill>
        <cdr:spPr>
          <a:xfrm xmlns:a="http://schemas.openxmlformats.org/drawingml/2006/main">
            <a:off x="6970146" y="7678926"/>
            <a:ext cx="575270" cy="863923"/>
          </a:xfrm>
          <a:prstGeom xmlns:a="http://schemas.openxmlformats.org/drawingml/2006/main" prst="rect">
            <a:avLst/>
          </a:prstGeom>
        </cdr:spPr>
      </cdr:pic>
      <cdr:sp macro="" textlink="">
        <cdr:nvSpPr>
          <cdr:cNvPr id="10" name="TextBox 8">
            <a:extLst xmlns:a="http://schemas.openxmlformats.org/drawingml/2006/main">
              <a:ext uri="{FF2B5EF4-FFF2-40B4-BE49-F238E27FC236}">
                <a16:creationId xmlns:a16="http://schemas.microsoft.com/office/drawing/2014/main" id="{9BBDCF42-56D0-4CDD-9417-5A4685E79049}"/>
              </a:ext>
            </a:extLst>
          </cdr:cNvPr>
          <cdr:cNvSpPr txBox="1"/>
        </cdr:nvSpPr>
        <cdr:spPr>
          <a:xfrm xmlns:a="http://schemas.openxmlformats.org/drawingml/2006/main">
            <a:off x="6692959" y="8402284"/>
            <a:ext cx="1122383" cy="5078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900" dirty="0">
                <a:solidFill>
                  <a:schemeClr val="bg1"/>
                </a:solidFill>
                <a:latin typeface="+mj-lt"/>
              </a:rPr>
              <a:t>Georgia Consolidated Governments</a:t>
            </a:r>
          </a:p>
        </cdr:txBody>
      </cdr:sp>
    </cdr:grpSp>
  </cdr:relSizeAnchor>
  <cdr:relSizeAnchor xmlns:cdr="http://schemas.openxmlformats.org/drawingml/2006/chartDrawing">
    <cdr:from>
      <cdr:x>0.66413</cdr:x>
      <cdr:y>0.26401</cdr:y>
    </cdr:from>
    <cdr:to>
      <cdr:x>0.75025</cdr:x>
      <cdr:y>0.46674</cdr:y>
    </cdr:to>
    <cdr:grpSp>
      <cdr:nvGrpSpPr>
        <cdr:cNvPr id="11" name="Group 10">
          <a:extLst xmlns:a="http://schemas.openxmlformats.org/drawingml/2006/main">
            <a:ext uri="{FF2B5EF4-FFF2-40B4-BE49-F238E27FC236}">
              <a16:creationId xmlns:a16="http://schemas.microsoft.com/office/drawing/2014/main" id="{AFB0BC3D-11E5-46D8-862F-A69AD0EF8E0A}"/>
            </a:ext>
          </a:extLst>
        </cdr:cNvPr>
        <cdr:cNvGrpSpPr/>
      </cdr:nvGrpSpPr>
      <cdr:grpSpPr>
        <a:xfrm xmlns:a="http://schemas.openxmlformats.org/drawingml/2006/main" rot="3893878">
          <a:off x="7994211" y="1952953"/>
          <a:ext cx="1376945" cy="1057357"/>
          <a:chOff x="14584853" y="7517114"/>
          <a:chExt cx="1388027" cy="1276660"/>
        </a:xfrm>
      </cdr:grpSpPr>
      <cdr:sp macro="" textlink="">
        <cdr:nvSpPr>
          <cdr:cNvPr id="12" name="TextBox 22">
            <a:extLst xmlns:a="http://schemas.openxmlformats.org/drawingml/2006/main">
              <a:ext uri="{FF2B5EF4-FFF2-40B4-BE49-F238E27FC236}">
                <a16:creationId xmlns:a16="http://schemas.microsoft.com/office/drawing/2014/main" id="{0EDFDC03-D39A-4D5E-BC6F-B7F0E4A5428A}"/>
              </a:ext>
            </a:extLst>
          </cdr:cNvPr>
          <cdr:cNvSpPr txBox="1"/>
        </cdr:nvSpPr>
        <cdr:spPr>
          <a:xfrm xmlns:a="http://schemas.openxmlformats.org/drawingml/2006/main" rot="79321">
            <a:off x="14700260" y="8285943"/>
            <a:ext cx="1122384" cy="5078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900" dirty="0">
                <a:solidFill>
                  <a:schemeClr val="bg1"/>
                </a:solidFill>
                <a:latin typeface="+mj-lt"/>
              </a:rPr>
              <a:t>Georgia Regional Commissions</a:t>
            </a:r>
          </a:p>
        </cdr:txBody>
      </cdr:sp>
      <cdr:pic>
        <cdr:nvPicPr>
          <cdr:cNvPr id="13" name="Graphic 23">
            <a:extLst xmlns:a="http://schemas.openxmlformats.org/drawingml/2006/main">
              <a:ext uri="{FF2B5EF4-FFF2-40B4-BE49-F238E27FC236}">
                <a16:creationId xmlns:a16="http://schemas.microsoft.com/office/drawing/2014/main" id="{DAA83782-4507-4977-9A1A-9259DB196E9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extLst>
              <a:ext uri="{96DAC541-7B7A-43D3-8B79-37D633B846F1}">
                <asvg:svgBlip xmlns:asvg="http://schemas.microsoft.com/office/drawing/2016/SVG/main" r:embed="rId8"/>
              </a:ext>
            </a:extLst>
          </a:blip>
          <a:stretch xmlns:a="http://schemas.openxmlformats.org/drawingml/2006/main">
            <a:fillRect/>
          </a:stretch>
        </cdr:blipFill>
        <cdr:spPr>
          <a:xfrm xmlns:a="http://schemas.openxmlformats.org/drawingml/2006/main">
            <a:off x="14584853" y="7517114"/>
            <a:ext cx="1388027" cy="867407"/>
          </a:xfrm>
          <a:prstGeom xmlns:a="http://schemas.openxmlformats.org/drawingml/2006/main" prst="rect">
            <a:avLst/>
          </a:prstGeom>
        </cdr:spPr>
      </cdr:pic>
    </cdr:grpSp>
  </cdr:relSizeAnchor>
  <cdr:relSizeAnchor xmlns:cdr="http://schemas.openxmlformats.org/drawingml/2006/chartDrawing">
    <cdr:from>
      <cdr:x>0.49739</cdr:x>
      <cdr:y>0.80415</cdr:y>
    </cdr:from>
    <cdr:to>
      <cdr:x>0.61316</cdr:x>
      <cdr:y>0.95802</cdr:y>
    </cdr:to>
    <cdr:grpSp>
      <cdr:nvGrpSpPr>
        <cdr:cNvPr id="14" name="Group 13">
          <a:extLst xmlns:a="http://schemas.openxmlformats.org/drawingml/2006/main">
            <a:ext uri="{FF2B5EF4-FFF2-40B4-BE49-F238E27FC236}">
              <a16:creationId xmlns:a16="http://schemas.microsoft.com/office/drawing/2014/main" id="{C4AFBC89-96FE-4DE8-A928-E21B263B39F0}"/>
            </a:ext>
          </a:extLst>
        </cdr:cNvPr>
        <cdr:cNvGrpSpPr/>
      </cdr:nvGrpSpPr>
      <cdr:grpSpPr>
        <a:xfrm xmlns:a="http://schemas.openxmlformats.org/drawingml/2006/main" rot="20595250">
          <a:off x="6106817" y="5461796"/>
          <a:ext cx="1421392" cy="1045087"/>
          <a:chOff x="2881593" y="6125122"/>
          <a:chExt cx="1408121" cy="1195793"/>
        </a:xfrm>
      </cdr:grpSpPr>
      <cdr:pic>
        <cdr:nvPicPr>
          <cdr:cNvPr id="15" name="Graphic 19">
            <a:extLst xmlns:a="http://schemas.openxmlformats.org/drawingml/2006/main">
              <a:ext uri="{FF2B5EF4-FFF2-40B4-BE49-F238E27FC236}">
                <a16:creationId xmlns:a16="http://schemas.microsoft.com/office/drawing/2014/main" id="{B57E6EA2-1E42-44EF-A46A-01DBDAD911E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9">
            <a:extLst>
              <a:ext uri="{96DAC541-7B7A-43D3-8B79-37D633B846F1}">
                <asvg:svgBlip xmlns:asvg="http://schemas.microsoft.com/office/drawing/2016/SVG/main" r:embed="rId10"/>
              </a:ext>
            </a:extLst>
          </a:blip>
          <a:stretch xmlns:a="http://schemas.openxmlformats.org/drawingml/2006/main">
            <a:fillRect/>
          </a:stretch>
        </cdr:blipFill>
        <cdr:spPr>
          <a:xfrm xmlns:a="http://schemas.openxmlformats.org/drawingml/2006/main">
            <a:off x="3267777" y="6125122"/>
            <a:ext cx="699480" cy="769691"/>
          </a:xfrm>
          <a:prstGeom xmlns:a="http://schemas.openxmlformats.org/drawingml/2006/main" prst="rect">
            <a:avLst/>
          </a:prstGeom>
        </cdr:spPr>
      </cdr:pic>
      <cdr:sp macro="" textlink="">
        <cdr:nvSpPr>
          <cdr:cNvPr id="16" name="TextBox 20">
            <a:extLst xmlns:a="http://schemas.openxmlformats.org/drawingml/2006/main">
              <a:ext uri="{FF2B5EF4-FFF2-40B4-BE49-F238E27FC236}">
                <a16:creationId xmlns:a16="http://schemas.microsoft.com/office/drawing/2014/main" id="{94DC5513-E90D-477F-9D3E-5379FBDDAAE9}"/>
              </a:ext>
            </a:extLst>
          </cdr:cNvPr>
          <cdr:cNvSpPr txBox="1"/>
        </cdr:nvSpPr>
        <cdr:spPr>
          <a:xfrm xmlns:a="http://schemas.openxmlformats.org/drawingml/2006/main">
            <a:off x="2881593" y="6898338"/>
            <a:ext cx="1408121" cy="4225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900" dirty="0">
                <a:solidFill>
                  <a:schemeClr val="bg1"/>
                </a:solidFill>
                <a:latin typeface="+mj-lt"/>
              </a:rPr>
              <a:t>Georgia’s Federal Partners</a:t>
            </a:r>
          </a:p>
        </cdr:txBody>
      </cdr:sp>
    </cdr:grpSp>
  </cdr:relSizeAnchor>
  <cdr:relSizeAnchor xmlns:cdr="http://schemas.openxmlformats.org/drawingml/2006/chartDrawing">
    <cdr:from>
      <cdr:x>0.22008</cdr:x>
      <cdr:y>0.67817</cdr:y>
    </cdr:from>
    <cdr:to>
      <cdr:x>0.27178</cdr:x>
      <cdr:y>0.82941</cdr:y>
    </cdr:to>
    <cdr:grpSp>
      <cdr:nvGrpSpPr>
        <cdr:cNvPr id="17" name="Group 16">
          <a:extLst xmlns:a="http://schemas.openxmlformats.org/drawingml/2006/main">
            <a:ext uri="{FF2B5EF4-FFF2-40B4-BE49-F238E27FC236}">
              <a16:creationId xmlns:a16="http://schemas.microsoft.com/office/drawing/2014/main" id="{ED1D00E9-7299-440F-B360-AF142460140B}"/>
            </a:ext>
          </a:extLst>
        </cdr:cNvPr>
        <cdr:cNvGrpSpPr/>
      </cdr:nvGrpSpPr>
      <cdr:grpSpPr>
        <a:xfrm xmlns:a="http://schemas.openxmlformats.org/drawingml/2006/main" rot="2901149">
          <a:off x="2505849" y="4802371"/>
          <a:ext cx="1027224" cy="634759"/>
          <a:chOff x="3370709" y="4583304"/>
          <a:chExt cx="1009120" cy="819362"/>
        </a:xfrm>
        <a:solidFill xmlns:a="http://schemas.openxmlformats.org/drawingml/2006/main">
          <a:schemeClr val="tx1"/>
        </a:solidFill>
      </cdr:grpSpPr>
      <cdr:pic>
        <cdr:nvPicPr>
          <cdr:cNvPr id="18" name="Graphic 25">
            <a:extLst xmlns:a="http://schemas.openxmlformats.org/drawingml/2006/main">
              <a:ext uri="{FF2B5EF4-FFF2-40B4-BE49-F238E27FC236}">
                <a16:creationId xmlns:a16="http://schemas.microsoft.com/office/drawing/2014/main" id="{6EB94D93-D53D-4B18-BC20-5EE42EAB0856}"/>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1">
            <a:extLst>
              <a:ext uri="{96DAC541-7B7A-43D3-8B79-37D633B846F1}">
                <asvg:svgBlip xmlns:asvg="http://schemas.microsoft.com/office/drawing/2016/SVG/main" r:embed="rId12"/>
              </a:ext>
            </a:extLst>
          </a:blip>
          <a:srcRect xmlns:a="http://schemas.openxmlformats.org/drawingml/2006/main" b="12001"/>
          <a:stretch xmlns:a="http://schemas.openxmlformats.org/drawingml/2006/main"/>
        </cdr:blipFill>
        <cdr:spPr>
          <a:xfrm xmlns:a="http://schemas.openxmlformats.org/drawingml/2006/main" rot="503732">
            <a:off x="3652330" y="4583304"/>
            <a:ext cx="564907" cy="549411"/>
          </a:xfrm>
          <a:prstGeom xmlns:a="http://schemas.openxmlformats.org/drawingml/2006/main" prst="rect">
            <a:avLst/>
          </a:prstGeom>
        </cdr:spPr>
      </cdr:pic>
      <cdr:sp macro="" textlink="">
        <cdr:nvSpPr>
          <cdr:cNvPr id="19" name="TextBox 26">
            <a:extLst xmlns:a="http://schemas.openxmlformats.org/drawingml/2006/main">
              <a:ext uri="{FF2B5EF4-FFF2-40B4-BE49-F238E27FC236}">
                <a16:creationId xmlns:a16="http://schemas.microsoft.com/office/drawing/2014/main" id="{F27B5CBC-8891-45E3-B0F2-8599685CAF15}"/>
              </a:ext>
            </a:extLst>
          </cdr:cNvPr>
          <cdr:cNvSpPr txBox="1"/>
        </cdr:nvSpPr>
        <cdr:spPr>
          <a:xfrm xmlns:a="http://schemas.openxmlformats.org/drawingml/2006/main" rot="587838">
            <a:off x="3370709" y="5064112"/>
            <a:ext cx="100912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800" b="0" cap="none" spc="0" dirty="0">
                <a:ln w="0"/>
                <a:solidFill>
                  <a:schemeClr val="tx1"/>
                </a:solidFill>
                <a:effectLst>
                  <a:outerShdw blurRad="38100" dist="19050" dir="2700000" algn="tl" rotWithShape="0">
                    <a:schemeClr val="dk1">
                      <a:alpha val="40000"/>
                    </a:schemeClr>
                  </a:outerShdw>
                </a:effectLst>
                <a:latin typeface="+mj-lt"/>
              </a:rPr>
              <a:t>Georgia Local Gov’t Authorities</a:t>
            </a:r>
          </a:p>
        </cdr:txBody>
      </cdr:sp>
    </cdr:grpSp>
  </cdr:relSizeAnchor>
  <cdr:relSizeAnchor xmlns:cdr="http://schemas.openxmlformats.org/drawingml/2006/chartDrawing">
    <cdr:from>
      <cdr:x>0.37202</cdr:x>
      <cdr:y>0.76782</cdr:y>
    </cdr:from>
    <cdr:to>
      <cdr:x>0.49047</cdr:x>
      <cdr:y>0.95577</cdr:y>
    </cdr:to>
    <cdr:grpSp>
      <cdr:nvGrpSpPr>
        <cdr:cNvPr id="20" name="Group 19">
          <a:extLst xmlns:a="http://schemas.openxmlformats.org/drawingml/2006/main">
            <a:ext uri="{FF2B5EF4-FFF2-40B4-BE49-F238E27FC236}">
              <a16:creationId xmlns:a16="http://schemas.microsoft.com/office/drawing/2014/main" id="{25B6BCF2-C566-4E28-BE2D-6296CE8932C0}"/>
            </a:ext>
          </a:extLst>
        </cdr:cNvPr>
        <cdr:cNvGrpSpPr/>
      </cdr:nvGrpSpPr>
      <cdr:grpSpPr>
        <a:xfrm xmlns:a="http://schemas.openxmlformats.org/drawingml/2006/main" rot="1394135">
          <a:off x="4567559" y="5215043"/>
          <a:ext cx="1454296" cy="1276558"/>
          <a:chOff x="5495662" y="5269513"/>
          <a:chExt cx="1642298" cy="1281600"/>
        </a:xfrm>
      </cdr:grpSpPr>
      <cdr:pic>
        <cdr:nvPicPr>
          <cdr:cNvPr id="21" name="Graphic 4">
            <a:extLst xmlns:a="http://schemas.openxmlformats.org/drawingml/2006/main">
              <a:ext uri="{FF2B5EF4-FFF2-40B4-BE49-F238E27FC236}">
                <a16:creationId xmlns:a16="http://schemas.microsoft.com/office/drawing/2014/main" id="{FDD05313-7A08-469B-AC4C-4B942B2DC361}"/>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3">
            <a:extLst>
              <a:ext uri="{96DAC541-7B7A-43D3-8B79-37D633B846F1}">
                <asvg:svgBlip xmlns:asvg="http://schemas.microsoft.com/office/drawing/2016/SVG/main" r:embed="rId14"/>
              </a:ext>
            </a:extLst>
          </a:blip>
          <a:srcRect xmlns:a="http://schemas.openxmlformats.org/drawingml/2006/main" b="13130"/>
          <a:stretch xmlns:a="http://schemas.openxmlformats.org/drawingml/2006/main"/>
        </cdr:blipFill>
        <cdr:spPr>
          <a:xfrm xmlns:a="http://schemas.openxmlformats.org/drawingml/2006/main">
            <a:off x="5934060" y="5269513"/>
            <a:ext cx="716199" cy="960620"/>
          </a:xfrm>
          <a:prstGeom xmlns:a="http://schemas.openxmlformats.org/drawingml/2006/main" prst="rect">
            <a:avLst/>
          </a:prstGeom>
        </cdr:spPr>
      </cdr:pic>
      <cdr:sp macro="" textlink="">
        <cdr:nvSpPr>
          <cdr:cNvPr id="22" name="TextBox 5">
            <a:extLst xmlns:a="http://schemas.openxmlformats.org/drawingml/2006/main">
              <a:ext uri="{FF2B5EF4-FFF2-40B4-BE49-F238E27FC236}">
                <a16:creationId xmlns:a16="http://schemas.microsoft.com/office/drawing/2014/main" id="{62F0E020-C845-427B-8862-2B7F972BE654}"/>
              </a:ext>
            </a:extLst>
          </cdr:cNvPr>
          <cdr:cNvSpPr txBox="1"/>
        </cdr:nvSpPr>
        <cdr:spPr>
          <a:xfrm xmlns:a="http://schemas.openxmlformats.org/drawingml/2006/main">
            <a:off x="5495662" y="6041293"/>
            <a:ext cx="1642298" cy="5098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900" dirty="0">
                <a:solidFill>
                  <a:schemeClr val="bg1"/>
                </a:solidFill>
                <a:latin typeface="+mj-lt"/>
              </a:rPr>
              <a:t>Georgia K-12, Universities, &amp; Colleges</a:t>
            </a:r>
          </a:p>
        </cdr:txBody>
      </cdr:sp>
    </cdr:grpSp>
  </cdr:relSizeAnchor>
  <cdr:relSizeAnchor xmlns:cdr="http://schemas.openxmlformats.org/drawingml/2006/chartDrawing">
    <cdr:from>
      <cdr:x>0.43477</cdr:x>
      <cdr:y>0.72003</cdr:y>
    </cdr:from>
    <cdr:to>
      <cdr:x>0.47279</cdr:x>
      <cdr:y>0.79968</cdr:y>
    </cdr:to>
    <cdr:pic>
      <cdr:nvPicPr>
        <cdr:cNvPr id="24" name="Graphic 16">
          <a:extLst xmlns:a="http://schemas.openxmlformats.org/drawingml/2006/main">
            <a:ext uri="{FF2B5EF4-FFF2-40B4-BE49-F238E27FC236}">
              <a16:creationId xmlns:a16="http://schemas.microsoft.com/office/drawing/2014/main" id="{A0E136BC-340B-4A1A-BCDA-4A27563CB521}"/>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5">
          <a:extLst>
            <a:ext uri="{96DAC541-7B7A-43D3-8B79-37D633B846F1}">
              <asvg:svgBlip xmlns:asvg="http://schemas.microsoft.com/office/drawing/2016/SVG/main" r:embed="rId16"/>
            </a:ext>
          </a:extLst>
        </a:blip>
        <a:srcRect xmlns:a="http://schemas.openxmlformats.org/drawingml/2006/main" b="21955"/>
        <a:stretch xmlns:a="http://schemas.openxmlformats.org/drawingml/2006/main"/>
      </cdr:blipFill>
      <cdr:spPr>
        <a:xfrm xmlns:a="http://schemas.openxmlformats.org/drawingml/2006/main" rot="1606030">
          <a:off x="5337984" y="4890473"/>
          <a:ext cx="466806" cy="540963"/>
        </a:xfrm>
        <a:prstGeom xmlns:a="http://schemas.openxmlformats.org/drawingml/2006/main" prst="rect">
          <a:avLst/>
        </a:prstGeom>
      </cdr:spPr>
    </cdr:pic>
  </cdr:relSizeAnchor>
  <cdr:relSizeAnchor xmlns:cdr="http://schemas.openxmlformats.org/drawingml/2006/chartDrawing">
    <cdr:from>
      <cdr:x>0.64003</cdr:x>
      <cdr:y>0.59073</cdr:y>
    </cdr:from>
    <cdr:to>
      <cdr:x>0.72945</cdr:x>
      <cdr:y>0.75753</cdr:y>
    </cdr:to>
    <cdr:grpSp>
      <cdr:nvGrpSpPr>
        <cdr:cNvPr id="38" name="Group 37">
          <a:extLst xmlns:a="http://schemas.openxmlformats.org/drawingml/2006/main">
            <a:ext uri="{FF2B5EF4-FFF2-40B4-BE49-F238E27FC236}">
              <a16:creationId xmlns:a16="http://schemas.microsoft.com/office/drawing/2014/main" id="{DFAB87A3-5C5F-42B1-9D45-877DCFC70C1B}"/>
            </a:ext>
          </a:extLst>
        </cdr:cNvPr>
        <cdr:cNvGrpSpPr/>
      </cdr:nvGrpSpPr>
      <cdr:grpSpPr>
        <a:xfrm xmlns:a="http://schemas.openxmlformats.org/drawingml/2006/main" rot="17997746">
          <a:off x="7840595" y="4029762"/>
          <a:ext cx="1132908" cy="1097874"/>
          <a:chOff x="6138862" y="1400862"/>
          <a:chExt cx="1132824" cy="1097881"/>
        </a:xfrm>
      </cdr:grpSpPr>
      <cdr:grpSp>
        <cdr:nvGrpSpPr>
          <cdr:cNvPr id="26" name="Group 25">
            <a:extLst xmlns:a="http://schemas.openxmlformats.org/drawingml/2006/main">
              <a:ext uri="{FF2B5EF4-FFF2-40B4-BE49-F238E27FC236}">
                <a16:creationId xmlns:a16="http://schemas.microsoft.com/office/drawing/2014/main" id="{ECC176F3-8126-42DF-9F89-4DFAB2FF0878}"/>
              </a:ext>
            </a:extLst>
          </cdr:cNvPr>
          <cdr:cNvGrpSpPr/>
        </cdr:nvGrpSpPr>
        <cdr:grpSpPr>
          <a:xfrm xmlns:a="http://schemas.openxmlformats.org/drawingml/2006/main">
            <a:off x="6138862" y="2129411"/>
            <a:ext cx="1132824" cy="369332"/>
            <a:chOff x="-5091987" y="9583601"/>
            <a:chExt cx="1122383" cy="422569"/>
          </a:xfrm>
        </cdr:grpSpPr>
        <cdr:sp macro="" textlink="">
          <cdr:nvSpPr>
            <cdr:cNvPr id="28" name="TextBox 6">
              <a:extLst xmlns:a="http://schemas.openxmlformats.org/drawingml/2006/main">
                <a:ext uri="{FF2B5EF4-FFF2-40B4-BE49-F238E27FC236}">
                  <a16:creationId xmlns:a16="http://schemas.microsoft.com/office/drawing/2014/main" id="{8FBC343E-D3BA-4F38-8730-98FFA40425C5}"/>
                </a:ext>
              </a:extLst>
            </cdr:cNvPr>
            <cdr:cNvSpPr txBox="1"/>
          </cdr:nvSpPr>
          <cdr:spPr>
            <a:xfrm xmlns:a="http://schemas.openxmlformats.org/drawingml/2006/main">
              <a:off x="-5091987" y="9583601"/>
              <a:ext cx="1122383" cy="4225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900" dirty="0">
                  <a:solidFill>
                    <a:schemeClr val="bg1"/>
                  </a:solidFill>
                  <a:latin typeface="+mj-lt"/>
                </a:rPr>
                <a:t>Georgia </a:t>
              </a:r>
            </a:p>
            <a:p xmlns:a="http://schemas.openxmlformats.org/drawingml/2006/main">
              <a:pPr algn="ctr"/>
              <a:r>
                <a:rPr lang="en-US" sz="900" dirty="0">
                  <a:solidFill>
                    <a:schemeClr val="bg1"/>
                  </a:solidFill>
                  <a:latin typeface="+mj-lt"/>
                </a:rPr>
                <a:t>State Agencies </a:t>
              </a:r>
            </a:p>
          </cdr:txBody>
        </cdr:sp>
      </cdr:grpSp>
      <cdr:pic>
        <cdr:nvPicPr>
          <cdr:cNvPr id="37" name="Graphic 36">
            <a:extLst xmlns:a="http://schemas.openxmlformats.org/drawingml/2006/main">
              <a:ext uri="{FF2B5EF4-FFF2-40B4-BE49-F238E27FC236}">
                <a16:creationId xmlns:a16="http://schemas.microsoft.com/office/drawing/2014/main" id="{75FDC3B3-84BC-4CC6-8289-F4249EC1B1A6}"/>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7">
            <a:extLst>
              <a:ext uri="{96DAC541-7B7A-43D3-8B79-37D633B846F1}">
                <asvg:svgBlip xmlns:asvg="http://schemas.microsoft.com/office/drawing/2016/SVG/main" r:embed="rId18"/>
              </a:ext>
            </a:extLst>
          </a:blip>
          <a:srcRect xmlns:a="http://schemas.openxmlformats.org/drawingml/2006/main" b="20588"/>
          <a:stretch xmlns:a="http://schemas.openxmlformats.org/drawingml/2006/main"/>
        </cdr:blipFill>
        <cdr:spPr>
          <a:xfrm xmlns:a="http://schemas.openxmlformats.org/drawingml/2006/main">
            <a:off x="6324599" y="1400862"/>
            <a:ext cx="777239" cy="771525"/>
          </a:xfrm>
          <a:prstGeom xmlns:a="http://schemas.openxmlformats.org/drawingml/2006/main" prst="rect">
            <a:avLst/>
          </a:prstGeom>
        </cdr:spPr>
      </cdr:pic>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4DBE53E-70F7-4E3B-AF17-C044E782A769}" type="datetimeFigureOut">
              <a:rPr lang="en-US" smtClean="0"/>
              <a:t>12/6/2023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78FA81F-9916-4A82-83D0-FE3A6569B408}" type="slidenum">
              <a:rPr lang="en-US" smtClean="0"/>
              <a:t>‹#›</a:t>
            </a:fld>
            <a:endParaRPr lang="en-US"/>
          </a:p>
        </p:txBody>
      </p:sp>
    </p:spTree>
    <p:extLst>
      <p:ext uri="{BB962C8B-B14F-4D97-AF65-F5344CB8AC3E}">
        <p14:creationId xmlns:p14="http://schemas.microsoft.com/office/powerpoint/2010/main" val="3918192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orchestrate the state-level efforts of this partnership</a:t>
            </a:r>
          </a:p>
          <a:p>
            <a:endParaRPr lang="en-US" sz="1200" i="1" dirty="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p>
            <a:r>
              <a:rPr lang="en-US" sz="1200" i="1"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Ensure access to vital data for all Georgia governments, businesses, and citizen</a:t>
            </a:r>
          </a:p>
          <a:p>
            <a:endParaRPr lang="en-US" sz="1200" i="1" dirty="0">
              <a:solidFill>
                <a:schemeClr val="accent1"/>
              </a:solidFill>
              <a:effectLst/>
              <a:latin typeface="Verdana" panose="020B0604030504040204" pitchFamily="34" charset="0"/>
              <a:ea typeface="Verdana" panose="020B0604030504040204" pitchFamily="34" charset="0"/>
            </a:endParaRPr>
          </a:p>
          <a:p>
            <a:r>
              <a:rPr lang="en-US" sz="1200" i="1" dirty="0">
                <a:solidFill>
                  <a:schemeClr val="accent1"/>
                </a:solidFill>
                <a:latin typeface="Verdana" panose="020B0604030504040204" pitchFamily="34" charset="0"/>
                <a:ea typeface="Verdana" panose="020B0604030504040204" pitchFamily="34" charset="0"/>
              </a:rPr>
              <a:t>…by </a:t>
            </a:r>
            <a:r>
              <a:rPr lang="en-US" sz="1200" i="1"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providing innovative, data-based solutions that empower government to better serve Georgia’s citizens</a:t>
            </a:r>
          </a:p>
          <a:p>
            <a:endParaRPr lang="en-US" sz="1200" i="1" dirty="0">
              <a:solidFill>
                <a:schemeClr val="accent1"/>
              </a:solidFill>
              <a:effectLst/>
              <a:latin typeface="Verdana" panose="020B0604030504040204" pitchFamily="34" charset="0"/>
              <a:ea typeface="Verdana" panose="020B0604030504040204" pitchFamily="34" charset="0"/>
            </a:endParaRPr>
          </a:p>
          <a:p>
            <a:r>
              <a:rPr lang="en-US" sz="1200" i="1" dirty="0">
                <a:solidFill>
                  <a:schemeClr val="accent1"/>
                </a:solidFill>
                <a:effectLst/>
                <a:latin typeface="Verdana" panose="020B0604030504040204" pitchFamily="34" charset="0"/>
                <a:ea typeface="Verdana" panose="020B0604030504040204" pitchFamily="34" charset="0"/>
              </a:rPr>
              <a:t>…. Facilitating increased government efficiency and effectiveness </a:t>
            </a:r>
            <a:endParaRPr lang="en-US" dirty="0"/>
          </a:p>
        </p:txBody>
      </p:sp>
      <p:sp>
        <p:nvSpPr>
          <p:cNvPr id="4" name="Slide Number Placeholder 3"/>
          <p:cNvSpPr>
            <a:spLocks noGrp="1"/>
          </p:cNvSpPr>
          <p:nvPr>
            <p:ph type="sldNum" sz="quarter" idx="5"/>
          </p:nvPr>
        </p:nvSpPr>
        <p:spPr/>
        <p:txBody>
          <a:bodyPr/>
          <a:lstStyle/>
          <a:p>
            <a:fld id="{578FA81F-9916-4A82-83D0-FE3A6569B408}" type="slidenum">
              <a:rPr lang="en-US" smtClean="0"/>
              <a:t>3</a:t>
            </a:fld>
            <a:endParaRPr lang="en-US"/>
          </a:p>
        </p:txBody>
      </p:sp>
    </p:spTree>
    <p:extLst>
      <p:ext uri="{BB962C8B-B14F-4D97-AF65-F5344CB8AC3E}">
        <p14:creationId xmlns:p14="http://schemas.microsoft.com/office/powerpoint/2010/main" val="70326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Georgia attempted to align with state GIS expectations in the first decade of the </a:t>
            </a:r>
            <a:r>
              <a:rPr lang="en-US" sz="1200" err="1">
                <a:effectLst/>
                <a:latin typeface="Calibri" panose="020F0502020204030204" pitchFamily="34" charset="0"/>
                <a:ea typeface="Calibri" panose="020F0502020204030204" pitchFamily="34" charset="0"/>
              </a:rPr>
              <a:t>2000’s</a:t>
            </a:r>
            <a:r>
              <a:rPr lang="en-US" sz="1200">
                <a:effectLst/>
                <a:latin typeface="Calibri" panose="020F0502020204030204" pitchFamily="34" charset="0"/>
                <a:ea typeface="Calibri" panose="020F0502020204030204" pitchFamily="34" charset="0"/>
              </a:rPr>
              <a:t>, but the attempt was abruptly cut off by the recession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So we remain woefully behind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The Assessment provides a comprehensive summary of geospatial initiatives, capabilities, and issues within and across each state regarding Data Framework Themes and certain nationwide initiatives.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Self note: Colorado and NEW HAMPSHIRE are the last states to have a GIO and therefore did not reply to this survey </a:t>
            </a:r>
          </a:p>
          <a:p>
            <a:endParaRPr lang="en-US"/>
          </a:p>
        </p:txBody>
      </p:sp>
      <p:sp>
        <p:nvSpPr>
          <p:cNvPr id="4" name="Slide Number Placeholder 3"/>
          <p:cNvSpPr>
            <a:spLocks noGrp="1"/>
          </p:cNvSpPr>
          <p:nvPr>
            <p:ph type="sldNum" sz="quarter" idx="5"/>
          </p:nvPr>
        </p:nvSpPr>
        <p:spPr/>
        <p:txBody>
          <a:bodyPr/>
          <a:lstStyle/>
          <a:p>
            <a:fld id="{578FA81F-9916-4A82-83D0-FE3A6569B408}" type="slidenum">
              <a:rPr lang="en-US" smtClean="0"/>
              <a:t>17</a:t>
            </a:fld>
            <a:endParaRPr lang="en-US"/>
          </a:p>
        </p:txBody>
      </p:sp>
    </p:spTree>
    <p:extLst>
      <p:ext uri="{BB962C8B-B14F-4D97-AF65-F5344CB8AC3E}">
        <p14:creationId xmlns:p14="http://schemas.microsoft.com/office/powerpoint/2010/main" val="2745415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Georgia attempted to align with state GIS expectations in the first decade of the </a:t>
            </a:r>
            <a:r>
              <a:rPr lang="en-US" sz="1200" err="1">
                <a:effectLst/>
                <a:latin typeface="Calibri" panose="020F0502020204030204" pitchFamily="34" charset="0"/>
                <a:ea typeface="Calibri" panose="020F0502020204030204" pitchFamily="34" charset="0"/>
              </a:rPr>
              <a:t>2000’s</a:t>
            </a:r>
            <a:r>
              <a:rPr lang="en-US" sz="1200">
                <a:effectLst/>
                <a:latin typeface="Calibri" panose="020F0502020204030204" pitchFamily="34" charset="0"/>
                <a:ea typeface="Calibri" panose="020F0502020204030204" pitchFamily="34" charset="0"/>
              </a:rPr>
              <a:t>, but the attempt was abruptly cut off by the recession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So we remain woefully behind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The Assessment provides a comprehensive summary of geospatial initiatives, capabilities, and issues within and across each state regarding Data Framework Themes and certain nationwide initiatives.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Self note: Colorado and NEW HAMPSHIRE are the last states to have a GIO and therefore did not reply to this survey </a:t>
            </a:r>
          </a:p>
          <a:p>
            <a:endParaRPr lang="en-US"/>
          </a:p>
        </p:txBody>
      </p:sp>
      <p:sp>
        <p:nvSpPr>
          <p:cNvPr id="4" name="Slide Number Placeholder 3"/>
          <p:cNvSpPr>
            <a:spLocks noGrp="1"/>
          </p:cNvSpPr>
          <p:nvPr>
            <p:ph type="sldNum" sz="quarter" idx="5"/>
          </p:nvPr>
        </p:nvSpPr>
        <p:spPr/>
        <p:txBody>
          <a:bodyPr/>
          <a:lstStyle/>
          <a:p>
            <a:fld id="{578FA81F-9916-4A82-83D0-FE3A6569B408}" type="slidenum">
              <a:rPr lang="en-US" smtClean="0"/>
              <a:t>18</a:t>
            </a:fld>
            <a:endParaRPr lang="en-US"/>
          </a:p>
        </p:txBody>
      </p:sp>
    </p:spTree>
    <p:extLst>
      <p:ext uri="{BB962C8B-B14F-4D97-AF65-F5344CB8AC3E}">
        <p14:creationId xmlns:p14="http://schemas.microsoft.com/office/powerpoint/2010/main" val="154275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a:t>
            </a:r>
          </a:p>
          <a:p>
            <a:endParaRPr lang="en-US"/>
          </a:p>
          <a:p>
            <a:r>
              <a:rPr lang="en-US"/>
              <a:t>focused on the existence of a geographic information officer (GIO) and the powers and resources available to coordinate GIS activities </a:t>
            </a:r>
            <a:r>
              <a:rPr lang="en-US" err="1"/>
              <a:t>statewideen</a:t>
            </a:r>
            <a:r>
              <a:rPr lang="en-US"/>
              <a:t> different themes – the eight </a:t>
            </a:r>
            <a:r>
              <a:rPr lang="en-US" err="1"/>
              <a:t>COGO</a:t>
            </a:r>
            <a:r>
              <a:rPr lang="en-US"/>
              <a:t> themes, plus a grade for state-level coordination activities and separate grades for leaf-on and leaf-off orthoimagery.</a:t>
            </a:r>
          </a:p>
        </p:txBody>
      </p:sp>
      <p:sp>
        <p:nvSpPr>
          <p:cNvPr id="4" name="Slide Number Placeholder 3"/>
          <p:cNvSpPr>
            <a:spLocks noGrp="1"/>
          </p:cNvSpPr>
          <p:nvPr>
            <p:ph type="sldNum" sz="quarter" idx="5"/>
          </p:nvPr>
        </p:nvSpPr>
        <p:spPr/>
        <p:txBody>
          <a:bodyPr/>
          <a:lstStyle/>
          <a:p>
            <a:fld id="{578FA81F-9916-4A82-83D0-FE3A6569B408}" type="slidenum">
              <a:rPr lang="en-US" smtClean="0"/>
              <a:t>19</a:t>
            </a:fld>
            <a:endParaRPr lang="en-US"/>
          </a:p>
        </p:txBody>
      </p:sp>
    </p:spTree>
    <p:extLst>
      <p:ext uri="{BB962C8B-B14F-4D97-AF65-F5344CB8AC3E}">
        <p14:creationId xmlns:p14="http://schemas.microsoft.com/office/powerpoint/2010/main" val="672600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an external analysis of the States’ geospatial maturity, lets take a look at what the community has to say when they assessed their own data holdings for a small subset of datasets </a:t>
            </a:r>
          </a:p>
        </p:txBody>
      </p:sp>
      <p:sp>
        <p:nvSpPr>
          <p:cNvPr id="4" name="Slide Number Placeholder 3"/>
          <p:cNvSpPr>
            <a:spLocks noGrp="1"/>
          </p:cNvSpPr>
          <p:nvPr>
            <p:ph type="sldNum" sz="quarter" idx="5"/>
          </p:nvPr>
        </p:nvSpPr>
        <p:spPr/>
        <p:txBody>
          <a:bodyPr/>
          <a:lstStyle/>
          <a:p>
            <a:fld id="{578FA81F-9916-4A82-83D0-FE3A6569B408}" type="slidenum">
              <a:rPr lang="en-US" smtClean="0"/>
              <a:t>20</a:t>
            </a:fld>
            <a:endParaRPr lang="en-US"/>
          </a:p>
        </p:txBody>
      </p:sp>
    </p:spTree>
    <p:extLst>
      <p:ext uri="{BB962C8B-B14F-4D97-AF65-F5344CB8AC3E}">
        <p14:creationId xmlns:p14="http://schemas.microsoft.com/office/powerpoint/2010/main" val="1917054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Goal: </a:t>
            </a:r>
            <a:r>
              <a:rPr lang="en-US" dirty="0"/>
              <a:t>Identify the PERCEIVED current state for readiness in Georgia, identify qualitatively where readiness actually may be through dataset specific questions</a:t>
            </a:r>
          </a:p>
          <a:p>
            <a:endParaRPr lang="en-US" dirty="0"/>
          </a:p>
        </p:txBody>
      </p:sp>
      <p:sp>
        <p:nvSpPr>
          <p:cNvPr id="4" name="Slide Number Placeholder 3"/>
          <p:cNvSpPr>
            <a:spLocks noGrp="1"/>
          </p:cNvSpPr>
          <p:nvPr>
            <p:ph type="sldNum" sz="quarter" idx="5"/>
          </p:nvPr>
        </p:nvSpPr>
        <p:spPr/>
        <p:txBody>
          <a:bodyPr/>
          <a:lstStyle/>
          <a:p>
            <a:fld id="{1E28BA46-926C-42EE-974B-232720573F41}" type="slidenum">
              <a:rPr lang="en-US" smtClean="0"/>
              <a:t>21</a:t>
            </a:fld>
            <a:endParaRPr lang="en-US"/>
          </a:p>
        </p:txBody>
      </p:sp>
    </p:spTree>
    <p:extLst>
      <p:ext uri="{BB962C8B-B14F-4D97-AF65-F5344CB8AC3E}">
        <p14:creationId xmlns:p14="http://schemas.microsoft.com/office/powerpoint/2010/main" val="154169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FA81F-9916-4A82-83D0-FE3A6569B408}" type="slidenum">
              <a:rPr lang="en-US" smtClean="0"/>
              <a:t>22</a:t>
            </a:fld>
            <a:endParaRPr lang="en-US"/>
          </a:p>
        </p:txBody>
      </p:sp>
    </p:spTree>
    <p:extLst>
      <p:ext uri="{BB962C8B-B14F-4D97-AF65-F5344CB8AC3E}">
        <p14:creationId xmlns:p14="http://schemas.microsoft.com/office/powerpoint/2010/main" val="963983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250" lvl="1" indent="-342900">
              <a:buFont typeface="Arial" panose="020B0604020202020204" pitchFamily="34" charset="0"/>
              <a:buChar char="•"/>
            </a:pPr>
            <a:r>
              <a:rPr lang="en-US" sz="1200" dirty="0"/>
              <a:t>NATALIE</a:t>
            </a:r>
          </a:p>
          <a:p>
            <a:pPr marL="349250" lvl="1" indent="-342900">
              <a:buFont typeface="Arial" panose="020B0604020202020204" pitchFamily="34" charset="0"/>
              <a:buChar char="•"/>
            </a:pPr>
            <a:endParaRPr lang="en-US" sz="1200" dirty="0"/>
          </a:p>
          <a:p>
            <a:pPr marL="349250" lvl="1" indent="-342900">
              <a:buFont typeface="Arial" panose="020B0604020202020204" pitchFamily="34" charset="0"/>
              <a:buChar char="•"/>
            </a:pPr>
            <a:r>
              <a:rPr lang="en-US" sz="1200" dirty="0"/>
              <a:t>Geospatial Services </a:t>
            </a:r>
            <a:r>
              <a:rPr lang="en-US" sz="1200" dirty="0">
                <a:solidFill>
                  <a:schemeClr val="accent2">
                    <a:lumMod val="60000"/>
                    <a:lumOff val="40000"/>
                  </a:schemeClr>
                </a:solidFill>
              </a:rPr>
              <a:t>Contract Program</a:t>
            </a:r>
          </a:p>
          <a:p>
            <a:endParaRPr lang="en-US" dirty="0"/>
          </a:p>
        </p:txBody>
      </p:sp>
      <p:sp>
        <p:nvSpPr>
          <p:cNvPr id="4" name="Slide Number Placeholder 3"/>
          <p:cNvSpPr>
            <a:spLocks noGrp="1"/>
          </p:cNvSpPr>
          <p:nvPr>
            <p:ph type="sldNum" sz="quarter" idx="5"/>
          </p:nvPr>
        </p:nvSpPr>
        <p:spPr/>
        <p:txBody>
          <a:bodyPr/>
          <a:lstStyle/>
          <a:p>
            <a:fld id="{578FA81F-9916-4A82-83D0-FE3A6569B408}" type="slidenum">
              <a:rPr lang="en-US" smtClean="0"/>
              <a:t>25</a:t>
            </a:fld>
            <a:endParaRPr lang="en-US"/>
          </a:p>
        </p:txBody>
      </p:sp>
    </p:spTree>
    <p:extLst>
      <p:ext uri="{BB962C8B-B14F-4D97-AF65-F5344CB8AC3E}">
        <p14:creationId xmlns:p14="http://schemas.microsoft.com/office/powerpoint/2010/main" val="592513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FA81F-9916-4A82-83D0-FE3A6569B408}" type="slidenum">
              <a:rPr lang="en-US" smtClean="0"/>
              <a:t>26</a:t>
            </a:fld>
            <a:endParaRPr lang="en-US"/>
          </a:p>
        </p:txBody>
      </p:sp>
    </p:spTree>
    <p:extLst>
      <p:ext uri="{BB962C8B-B14F-4D97-AF65-F5344CB8AC3E}">
        <p14:creationId xmlns:p14="http://schemas.microsoft.com/office/powerpoint/2010/main" val="308165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panose="020B0604020202020204" pitchFamily="34" charset="0"/>
            </a:endParaRPr>
          </a:p>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20992-98EF-3845-97A2-9E305E4FAB1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9187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250" lvl="1" indent="-34290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578FA81F-9916-4A82-83D0-FE3A6569B408}" type="slidenum">
              <a:rPr lang="en-US" smtClean="0"/>
              <a:t>49</a:t>
            </a:fld>
            <a:endParaRPr lang="en-US"/>
          </a:p>
        </p:txBody>
      </p:sp>
    </p:spTree>
    <p:extLst>
      <p:ext uri="{BB962C8B-B14F-4D97-AF65-F5344CB8AC3E}">
        <p14:creationId xmlns:p14="http://schemas.microsoft.com/office/powerpoint/2010/main" val="241839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a:ea typeface="+mn-ea"/>
                <a:cs typeface="Arial"/>
              </a:rPr>
              <a:t>How do we do it ---- by enabling </a:t>
            </a:r>
            <a:r>
              <a:rPr lang="en-US" sz="1200" b="0" i="0" kern="1200">
                <a:solidFill>
                  <a:schemeClr val="tx1"/>
                </a:solidFill>
                <a:effectLst/>
                <a:latin typeface="Arial"/>
                <a:ea typeface="+mn-ea"/>
                <a:cs typeface="Arial"/>
              </a:rPr>
              <a:t>facilitated collaboration, </a:t>
            </a:r>
            <a:r>
              <a:rPr lang="en-US" sz="1200" b="0" i="0" kern="1200" dirty="0">
                <a:solidFill>
                  <a:schemeClr val="tx1"/>
                </a:solidFill>
                <a:effectLst/>
                <a:latin typeface="Arial"/>
                <a:ea typeface="+mn-ea"/>
                <a:cs typeface="Arial"/>
              </a:rPr>
              <a:t>developing </a:t>
            </a:r>
            <a:r>
              <a:rPr lang="en-US" sz="1200" b="0" i="0" kern="1200">
                <a:solidFill>
                  <a:schemeClr val="tx1"/>
                </a:solidFill>
                <a:effectLst/>
                <a:latin typeface="Arial"/>
                <a:ea typeface="+mn-ea"/>
                <a:cs typeface="Arial"/>
              </a:rPr>
              <a:t>GA basemaps, </a:t>
            </a:r>
            <a:r>
              <a:rPr lang="en-US" sz="1200" b="0" i="0" kern="1200" dirty="0">
                <a:solidFill>
                  <a:schemeClr val="tx1"/>
                </a:solidFill>
                <a:effectLst/>
                <a:latin typeface="Arial"/>
                <a:ea typeface="+mn-ea"/>
                <a:cs typeface="Arial"/>
              </a:rPr>
              <a:t>and providing geospatial services </a:t>
            </a:r>
          </a:p>
          <a:p>
            <a:endParaRPr lang="en-US" sz="1200" b="0" i="0" kern="1200" dirty="0">
              <a:solidFill>
                <a:schemeClr val="tx1"/>
              </a:solidFill>
              <a:effectLst/>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1705244" rtl="0" eaLnBrk="1" fontAlgn="base" latinLnBrk="0" hangingPunct="1">
              <a:lnSpc>
                <a:spcPct val="100000"/>
              </a:lnSpc>
              <a:spcBef>
                <a:spcPct val="0"/>
              </a:spcBef>
              <a:spcAft>
                <a:spcPct val="0"/>
              </a:spcAft>
              <a:buClrTx/>
              <a:buSzTx/>
              <a:buFontTx/>
              <a:buNone/>
              <a:tabLst/>
              <a:defRPr/>
            </a:pPr>
            <a:fld id="{EAE5E71D-2C5D-4B83-A68F-859930554B6D}" type="slidenum">
              <a:rPr kumimoji="0" lang="en-US" sz="2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1705244" rtl="0" eaLnBrk="1" fontAlgn="base" latinLnBrk="0" hangingPunct="1">
                <a:lnSpc>
                  <a:spcPct val="100000"/>
                </a:lnSpc>
                <a:spcBef>
                  <a:spcPct val="0"/>
                </a:spcBef>
                <a:spcAft>
                  <a:spcPct val="0"/>
                </a:spcAft>
                <a:buClrTx/>
                <a:buSzTx/>
                <a:buFontTx/>
                <a:buNone/>
                <a:tabLst/>
                <a:defRPr/>
              </a:pPr>
              <a:t>4</a:t>
            </a:fld>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895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out the hub tour- I don’t really want to do that yet unless someone asks … but if we did I would probably show them education anyway</a:t>
            </a:r>
          </a:p>
        </p:txBody>
      </p:sp>
      <p:sp>
        <p:nvSpPr>
          <p:cNvPr id="4" name="Slide Number Placeholder 3"/>
          <p:cNvSpPr>
            <a:spLocks noGrp="1"/>
          </p:cNvSpPr>
          <p:nvPr>
            <p:ph type="sldNum" sz="quarter" idx="5"/>
          </p:nvPr>
        </p:nvSpPr>
        <p:spPr/>
        <p:txBody>
          <a:bodyPr/>
          <a:lstStyle/>
          <a:p>
            <a:fld id="{578FA81F-9916-4A82-83D0-FE3A6569B408}" type="slidenum">
              <a:rPr lang="en-US" smtClean="0"/>
              <a:t>51</a:t>
            </a:fld>
            <a:endParaRPr lang="en-US"/>
          </a:p>
        </p:txBody>
      </p:sp>
    </p:spTree>
    <p:extLst>
      <p:ext uri="{BB962C8B-B14F-4D97-AF65-F5344CB8AC3E}">
        <p14:creationId xmlns:p14="http://schemas.microsoft.com/office/powerpoint/2010/main" val="3252797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FA81F-9916-4A82-83D0-FE3A6569B408}" type="slidenum">
              <a:rPr lang="en-US" smtClean="0"/>
              <a:t>53</a:t>
            </a:fld>
            <a:endParaRPr lang="en-US"/>
          </a:p>
        </p:txBody>
      </p:sp>
    </p:spTree>
    <p:extLst>
      <p:ext uri="{BB962C8B-B14F-4D97-AF65-F5344CB8AC3E}">
        <p14:creationId xmlns:p14="http://schemas.microsoft.com/office/powerpoint/2010/main" val="59493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guiding light is our recently developed Strategic Plan, </a:t>
            </a:r>
          </a:p>
          <a:p>
            <a:endParaRPr lang="en-US" dirty="0"/>
          </a:p>
          <a:p>
            <a:r>
              <a:rPr lang="en-US" dirty="0"/>
              <a:t>In which is outlined 5 overarching goals for our Office, AND the various tactical steps we need to take over the next five years to move the pendulum on all these goals</a:t>
            </a:r>
          </a:p>
          <a:p>
            <a:endParaRPr lang="en-US" dirty="0"/>
          </a:p>
          <a:p>
            <a:r>
              <a:rPr lang="en-US" dirty="0"/>
              <a:t>We will use this framework to provide some highlights regarding our activities in 2023</a:t>
            </a:r>
          </a:p>
          <a:p>
            <a:endParaRPr lang="en-US" dirty="0"/>
          </a:p>
        </p:txBody>
      </p:sp>
      <p:sp>
        <p:nvSpPr>
          <p:cNvPr id="4" name="Slide Number Placeholder 3"/>
          <p:cNvSpPr>
            <a:spLocks noGrp="1"/>
          </p:cNvSpPr>
          <p:nvPr>
            <p:ph type="sldNum" sz="quarter" idx="5"/>
          </p:nvPr>
        </p:nvSpPr>
        <p:spPr/>
        <p:txBody>
          <a:bodyPr/>
          <a:lstStyle/>
          <a:p>
            <a:fld id="{578FA81F-9916-4A82-83D0-FE3A6569B408}" type="slidenum">
              <a:rPr lang="en-US" smtClean="0"/>
              <a:t>5</a:t>
            </a:fld>
            <a:endParaRPr lang="en-US"/>
          </a:p>
        </p:txBody>
      </p:sp>
    </p:spTree>
    <p:extLst>
      <p:ext uri="{BB962C8B-B14F-4D97-AF65-F5344CB8AC3E}">
        <p14:creationId xmlns:p14="http://schemas.microsoft.com/office/powerpoint/2010/main" val="201096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FA81F-9916-4A82-83D0-FE3A6569B408}" type="slidenum">
              <a:rPr lang="en-US" smtClean="0"/>
              <a:t>7</a:t>
            </a:fld>
            <a:endParaRPr lang="en-US"/>
          </a:p>
        </p:txBody>
      </p:sp>
    </p:spTree>
    <p:extLst>
      <p:ext uri="{BB962C8B-B14F-4D97-AF65-F5344CB8AC3E}">
        <p14:creationId xmlns:p14="http://schemas.microsoft.com/office/powerpoint/2010/main" val="101886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i="0" dirty="0">
                <a:effectLst/>
                <a:latin typeface="Söhne"/>
              </a:rPr>
              <a:t>Core Initiatives:</a:t>
            </a:r>
            <a:endParaRPr lang="en-US" b="0" i="0" dirty="0">
              <a:effectLst/>
              <a:latin typeface="Söhne"/>
            </a:endParaRPr>
          </a:p>
          <a:p>
            <a:pPr marL="398463" lvl="1" indent="-285750" algn="l">
              <a:buFont typeface="Arial" panose="020B0604020202020204" pitchFamily="34" charset="0"/>
              <a:buChar char="•"/>
            </a:pPr>
            <a:r>
              <a:rPr lang="en-US" b="1" i="0" dirty="0">
                <a:effectLst/>
                <a:latin typeface="Söhne"/>
              </a:rPr>
              <a:t>Enhancing Government Functions:</a:t>
            </a:r>
            <a:r>
              <a:rPr lang="en-US" b="0" i="0" dirty="0">
                <a:effectLst/>
                <a:latin typeface="Söhne"/>
              </a:rPr>
              <a:t> Ensuring government interoperability for improved service delivery to Georgia citizens.</a:t>
            </a:r>
          </a:p>
          <a:p>
            <a:pPr marL="398463" lvl="1" indent="-285750" algn="l">
              <a:buFont typeface="Arial" panose="020B0604020202020204" pitchFamily="34" charset="0"/>
              <a:buChar char="•"/>
            </a:pPr>
            <a:r>
              <a:rPr lang="en-US" b="1" i="0" dirty="0">
                <a:effectLst/>
                <a:latin typeface="Söhne"/>
              </a:rPr>
              <a:t>Fostering Innovation:</a:t>
            </a:r>
            <a:r>
              <a:rPr lang="en-US" b="0" i="0" dirty="0">
                <a:effectLst/>
                <a:latin typeface="Söhne"/>
              </a:rPr>
              <a:t> Promoting innovation in </a:t>
            </a:r>
            <a:r>
              <a:rPr lang="en-US" b="0" i="0">
                <a:effectLst/>
                <a:latin typeface="Söhne"/>
              </a:rPr>
              <a:t>data collection, information optimization, </a:t>
            </a:r>
            <a:r>
              <a:rPr lang="en-US" b="0" i="0" dirty="0">
                <a:effectLst/>
                <a:latin typeface="Söhne"/>
              </a:rPr>
              <a:t>and advancing geospatial technology within Georgia.</a:t>
            </a:r>
          </a:p>
          <a:p>
            <a:pPr marL="398463" lvl="1" indent="-285750"/>
            <a:r>
              <a:rPr lang="en-US" b="1" i="0" dirty="0">
                <a:effectLst/>
                <a:latin typeface="Söhne"/>
              </a:rPr>
              <a:t>Ensuring Compliance:</a:t>
            </a:r>
            <a:r>
              <a:rPr lang="en-US" b="0" i="0" dirty="0">
                <a:effectLst/>
                <a:latin typeface="Söhne"/>
              </a:rPr>
              <a:t> Utilizing geospatial capabilities to meet federal and state notification requirements.</a:t>
            </a:r>
          </a:p>
          <a:p>
            <a:endParaRPr lang="en-US" dirty="0"/>
          </a:p>
        </p:txBody>
      </p:sp>
      <p:sp>
        <p:nvSpPr>
          <p:cNvPr id="4" name="Slide Number Placeholder 3"/>
          <p:cNvSpPr>
            <a:spLocks noGrp="1"/>
          </p:cNvSpPr>
          <p:nvPr>
            <p:ph type="sldNum" sz="quarter" idx="5"/>
          </p:nvPr>
        </p:nvSpPr>
        <p:spPr/>
        <p:txBody>
          <a:bodyPr/>
          <a:lstStyle/>
          <a:p>
            <a:fld id="{578FA81F-9916-4A82-83D0-FE3A6569B408}" type="slidenum">
              <a:rPr lang="en-US" smtClean="0"/>
              <a:t>9</a:t>
            </a:fld>
            <a:endParaRPr lang="en-US"/>
          </a:p>
        </p:txBody>
      </p:sp>
    </p:spTree>
    <p:extLst>
      <p:ext uri="{BB962C8B-B14F-4D97-AF65-F5344CB8AC3E}">
        <p14:creationId xmlns:p14="http://schemas.microsoft.com/office/powerpoint/2010/main" val="424235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like to think of Framework as </a:t>
            </a:r>
            <a:r>
              <a:rPr lang="en-US" err="1"/>
              <a:t>analogouswhat</a:t>
            </a:r>
            <a:r>
              <a:rPr lang="en-US"/>
              <a:t> datasets are in the Transportation Data Theme with base data </a:t>
            </a:r>
          </a:p>
        </p:txBody>
      </p:sp>
      <p:sp>
        <p:nvSpPr>
          <p:cNvPr id="4" name="Slide Number Placeholder 3"/>
          <p:cNvSpPr>
            <a:spLocks noGrp="1"/>
          </p:cNvSpPr>
          <p:nvPr>
            <p:ph type="sldNum" sz="quarter" idx="5"/>
          </p:nvPr>
        </p:nvSpPr>
        <p:spPr/>
        <p:txBody>
          <a:bodyPr/>
          <a:lstStyle/>
          <a:p>
            <a:fld id="{578FA81F-9916-4A82-83D0-FE3A6569B408}" type="slidenum">
              <a:rPr lang="en-US" smtClean="0"/>
              <a:t>11</a:t>
            </a:fld>
            <a:endParaRPr lang="en-US"/>
          </a:p>
        </p:txBody>
      </p:sp>
    </p:spTree>
    <p:extLst>
      <p:ext uri="{BB962C8B-B14F-4D97-AF65-F5344CB8AC3E}">
        <p14:creationId xmlns:p14="http://schemas.microsoft.com/office/powerpoint/2010/main" val="165931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call this phase 1, but maybe just say that Phase 2 will come later. </a:t>
            </a:r>
          </a:p>
        </p:txBody>
      </p:sp>
      <p:sp>
        <p:nvSpPr>
          <p:cNvPr id="4" name="Slide Number Placeholder 3"/>
          <p:cNvSpPr>
            <a:spLocks noGrp="1"/>
          </p:cNvSpPr>
          <p:nvPr>
            <p:ph type="sldNum" sz="quarter" idx="5"/>
          </p:nvPr>
        </p:nvSpPr>
        <p:spPr/>
        <p:txBody>
          <a:bodyPr/>
          <a:lstStyle/>
          <a:p>
            <a:fld id="{578FA81F-9916-4A82-83D0-FE3A6569B408}" type="slidenum">
              <a:rPr lang="en-US" smtClean="0"/>
              <a:t>12</a:t>
            </a:fld>
            <a:endParaRPr lang="en-US"/>
          </a:p>
        </p:txBody>
      </p:sp>
    </p:spTree>
    <p:extLst>
      <p:ext uri="{BB962C8B-B14F-4D97-AF65-F5344CB8AC3E}">
        <p14:creationId xmlns:p14="http://schemas.microsoft.com/office/powerpoint/2010/main" val="133830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FA81F-9916-4A82-83D0-FE3A6569B408}" type="slidenum">
              <a:rPr lang="en-US" smtClean="0"/>
              <a:t>13</a:t>
            </a:fld>
            <a:endParaRPr lang="en-US"/>
          </a:p>
        </p:txBody>
      </p:sp>
    </p:spTree>
    <p:extLst>
      <p:ext uri="{BB962C8B-B14F-4D97-AF65-F5344CB8AC3E}">
        <p14:creationId xmlns:p14="http://schemas.microsoft.com/office/powerpoint/2010/main" val="3656878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the successful outcome of Data Programs that support such use cases is the marriage of statewide data programs, along with local control of the data </a:t>
            </a:r>
          </a:p>
        </p:txBody>
      </p:sp>
      <p:sp>
        <p:nvSpPr>
          <p:cNvPr id="4" name="Slide Number Placeholder 3"/>
          <p:cNvSpPr>
            <a:spLocks noGrp="1"/>
          </p:cNvSpPr>
          <p:nvPr>
            <p:ph type="sldNum" sz="quarter" idx="5"/>
          </p:nvPr>
        </p:nvSpPr>
        <p:spPr/>
        <p:txBody>
          <a:bodyPr/>
          <a:lstStyle/>
          <a:p>
            <a:fld id="{578FA81F-9916-4A82-83D0-FE3A6569B408}" type="slidenum">
              <a:rPr lang="en-US" smtClean="0"/>
              <a:t>15</a:t>
            </a:fld>
            <a:endParaRPr lang="en-US"/>
          </a:p>
        </p:txBody>
      </p:sp>
    </p:spTree>
    <p:extLst>
      <p:ext uri="{BB962C8B-B14F-4D97-AF65-F5344CB8AC3E}">
        <p14:creationId xmlns:p14="http://schemas.microsoft.com/office/powerpoint/2010/main" val="3026096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E9466EC-5B39-4257-8735-8387B0EF8142}"/>
              </a:ext>
            </a:extLst>
          </p:cNvPr>
          <p:cNvSpPr/>
          <p:nvPr userDrawn="1"/>
        </p:nvSpPr>
        <p:spPr>
          <a:xfrm>
            <a:off x="7152892" y="0"/>
            <a:ext cx="5035932" cy="1907449"/>
          </a:xfrm>
          <a:prstGeom prst="rect">
            <a:avLst/>
          </a:prstGeom>
          <a:solidFill>
            <a:schemeClr val="tx2">
              <a:alpha val="48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1838361-BC03-4B5E-81A9-13EA95577CC0}"/>
              </a:ext>
            </a:extLst>
          </p:cNvPr>
          <p:cNvSpPr/>
          <p:nvPr userDrawn="1"/>
        </p:nvSpPr>
        <p:spPr>
          <a:xfrm>
            <a:off x="0" y="5844619"/>
            <a:ext cx="12192000" cy="1027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 name="Title 1"/>
          <p:cNvSpPr>
            <a:spLocks noGrp="1"/>
          </p:cNvSpPr>
          <p:nvPr>
            <p:ph type="ctrTitle"/>
          </p:nvPr>
        </p:nvSpPr>
        <p:spPr>
          <a:xfrm>
            <a:off x="0" y="2480969"/>
            <a:ext cx="8824456" cy="1739720"/>
          </a:xfrm>
        </p:spPr>
        <p:txBody>
          <a:bodyPr anchor="b">
            <a:noAutofit/>
          </a:bodyPr>
          <a:lstStyle>
            <a:lvl1pPr algn="r">
              <a:defRPr sz="54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80321" y="4380822"/>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12/6/2023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3A98EE3D-8CD1-4C3F-BD1C-C98C9596463C}" type="slidenum">
              <a:rPr lang="en-US" smtClean="0"/>
              <a:t>‹#›</a:t>
            </a:fld>
            <a:endParaRPr lang="en-US"/>
          </a:p>
        </p:txBody>
      </p:sp>
      <p:grpSp>
        <p:nvGrpSpPr>
          <p:cNvPr id="19" name="Group 18">
            <a:extLst>
              <a:ext uri="{FF2B5EF4-FFF2-40B4-BE49-F238E27FC236}">
                <a16:creationId xmlns:a16="http://schemas.microsoft.com/office/drawing/2014/main" id="{40719099-DCA9-4EC8-86D5-B935D47E9019}"/>
              </a:ext>
            </a:extLst>
          </p:cNvPr>
          <p:cNvGrpSpPr/>
          <p:nvPr userDrawn="1"/>
        </p:nvGrpSpPr>
        <p:grpSpPr>
          <a:xfrm>
            <a:off x="-12095" y="-123041"/>
            <a:ext cx="12311853" cy="7018324"/>
            <a:chOff x="283475" y="0"/>
            <a:chExt cx="4293271" cy="1371603"/>
          </a:xfrm>
        </p:grpSpPr>
        <p:sp>
          <p:nvSpPr>
            <p:cNvPr id="21" name="Shape">
              <a:extLst>
                <a:ext uri="{FF2B5EF4-FFF2-40B4-BE49-F238E27FC236}">
                  <a16:creationId xmlns:a16="http://schemas.microsoft.com/office/drawing/2014/main" id="{33FB41BA-71D8-4AE2-90C4-787199AE4BEA}"/>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22" name="Shape">
              <a:extLst>
                <a:ext uri="{FF2B5EF4-FFF2-40B4-BE49-F238E27FC236}">
                  <a16:creationId xmlns:a16="http://schemas.microsoft.com/office/drawing/2014/main" id="{2EA86510-98A8-435D-9949-FD493AF18CA7}"/>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23" name="Shape">
              <a:extLst>
                <a:ext uri="{FF2B5EF4-FFF2-40B4-BE49-F238E27FC236}">
                  <a16:creationId xmlns:a16="http://schemas.microsoft.com/office/drawing/2014/main" id="{0C0BE01D-F5CB-41EE-8BE5-29C0BEACAA8E}"/>
                </a:ext>
              </a:extLst>
            </p:cNvPr>
            <p:cNvSpPr/>
            <p:nvPr userDrawn="1"/>
          </p:nvSpPr>
          <p:spPr>
            <a:xfrm>
              <a:off x="283475" y="0"/>
              <a:ext cx="4293271"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pic>
        <p:nvPicPr>
          <p:cNvPr id="25" name="Picture 24" descr="Logo&#10;&#10;Description automatically generated">
            <a:extLst>
              <a:ext uri="{FF2B5EF4-FFF2-40B4-BE49-F238E27FC236}">
                <a16:creationId xmlns:a16="http://schemas.microsoft.com/office/drawing/2014/main" id="{2147ADEE-D387-418E-8DE5-4283F0C190D8}"/>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7052404" y="-130539"/>
            <a:ext cx="5257800" cy="2168525"/>
          </a:xfrm>
          <a:prstGeom prst="rect">
            <a:avLst/>
          </a:prstGeom>
        </p:spPr>
      </p:pic>
    </p:spTree>
    <p:extLst>
      <p:ext uri="{BB962C8B-B14F-4D97-AF65-F5344CB8AC3E}">
        <p14:creationId xmlns:p14="http://schemas.microsoft.com/office/powerpoint/2010/main" val="57785427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41704B8-25EB-4AC9-8A2C-87E8BFA15F9A}"/>
              </a:ext>
            </a:extLst>
          </p:cNvPr>
          <p:cNvGrpSpPr/>
          <p:nvPr userDrawn="1"/>
        </p:nvGrpSpPr>
        <p:grpSpPr>
          <a:xfrm>
            <a:off x="-12095" y="-94268"/>
            <a:ext cx="12311853" cy="6989551"/>
            <a:chOff x="283475" y="0"/>
            <a:chExt cx="4293271" cy="1371603"/>
          </a:xfrm>
        </p:grpSpPr>
        <p:sp>
          <p:nvSpPr>
            <p:cNvPr id="8" name="Shape">
              <a:extLst>
                <a:ext uri="{FF2B5EF4-FFF2-40B4-BE49-F238E27FC236}">
                  <a16:creationId xmlns:a16="http://schemas.microsoft.com/office/drawing/2014/main" id="{63982F9F-E852-454A-BA96-21046860F2F6}"/>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9" name="Shape">
              <a:extLst>
                <a:ext uri="{FF2B5EF4-FFF2-40B4-BE49-F238E27FC236}">
                  <a16:creationId xmlns:a16="http://schemas.microsoft.com/office/drawing/2014/main" id="{0E851542-342A-468C-AFB0-CB109A816629}"/>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0" name="Shape">
              <a:extLst>
                <a:ext uri="{FF2B5EF4-FFF2-40B4-BE49-F238E27FC236}">
                  <a16:creationId xmlns:a16="http://schemas.microsoft.com/office/drawing/2014/main" id="{9A6BBCF5-EB4A-4E16-9E7D-05276FF3A5FA}"/>
                </a:ext>
              </a:extLst>
            </p:cNvPr>
            <p:cNvSpPr/>
            <p:nvPr userDrawn="1"/>
          </p:nvSpPr>
          <p:spPr>
            <a:xfrm>
              <a:off x="283475" y="0"/>
              <a:ext cx="4293271"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sp>
        <p:nvSpPr>
          <p:cNvPr id="11" name="Rectangle 10">
            <a:extLst>
              <a:ext uri="{FF2B5EF4-FFF2-40B4-BE49-F238E27FC236}">
                <a16:creationId xmlns:a16="http://schemas.microsoft.com/office/drawing/2014/main" id="{B29343EE-848B-4ADB-B40E-8F1FE07C67FA}"/>
              </a:ext>
            </a:extLst>
          </p:cNvPr>
          <p:cNvSpPr/>
          <p:nvPr userDrawn="1"/>
        </p:nvSpPr>
        <p:spPr>
          <a:xfrm>
            <a:off x="150829" y="122548"/>
            <a:ext cx="11915480" cy="6589337"/>
          </a:xfrm>
          <a:prstGeom prst="rect">
            <a:avLst/>
          </a:prstGeom>
          <a:solidFill>
            <a:schemeClr val="accent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30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me C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81634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grpSp>
        <p:nvGrpSpPr>
          <p:cNvPr id="12" name="Group 11">
            <a:extLst>
              <a:ext uri="{FF2B5EF4-FFF2-40B4-BE49-F238E27FC236}">
                <a16:creationId xmlns:a16="http://schemas.microsoft.com/office/drawing/2014/main" id="{FF266E40-00D2-486C-8504-42F50BFBD834}"/>
              </a:ext>
            </a:extLst>
          </p:cNvPr>
          <p:cNvGrpSpPr/>
          <p:nvPr userDrawn="1"/>
        </p:nvGrpSpPr>
        <p:grpSpPr>
          <a:xfrm>
            <a:off x="-12095" y="5936187"/>
            <a:ext cx="12311853" cy="959096"/>
            <a:chOff x="283475" y="0"/>
            <a:chExt cx="4293271" cy="1371603"/>
          </a:xfrm>
        </p:grpSpPr>
        <p:sp>
          <p:nvSpPr>
            <p:cNvPr id="13" name="Shape">
              <a:extLst>
                <a:ext uri="{FF2B5EF4-FFF2-40B4-BE49-F238E27FC236}">
                  <a16:creationId xmlns:a16="http://schemas.microsoft.com/office/drawing/2014/main" id="{37398DDD-B6C2-44EF-8A74-E97BA2052BF4}"/>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4" name="Shape">
              <a:extLst>
                <a:ext uri="{FF2B5EF4-FFF2-40B4-BE49-F238E27FC236}">
                  <a16:creationId xmlns:a16="http://schemas.microsoft.com/office/drawing/2014/main" id="{5B6B8663-A042-4749-99F4-1A81D145ABE4}"/>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5" name="Shape">
              <a:extLst>
                <a:ext uri="{FF2B5EF4-FFF2-40B4-BE49-F238E27FC236}">
                  <a16:creationId xmlns:a16="http://schemas.microsoft.com/office/drawing/2014/main" id="{F0AB4F37-2914-4F5D-A6B8-C73B818D2FF8}"/>
                </a:ext>
              </a:extLst>
            </p:cNvPr>
            <p:cNvSpPr/>
            <p:nvPr userDrawn="1"/>
          </p:nvSpPr>
          <p:spPr>
            <a:xfrm>
              <a:off x="283475" y="0"/>
              <a:ext cx="4293271"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spTree>
    <p:extLst>
      <p:ext uri="{BB962C8B-B14F-4D97-AF65-F5344CB8AC3E}">
        <p14:creationId xmlns:p14="http://schemas.microsoft.com/office/powerpoint/2010/main" val="333962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grpSp>
        <p:nvGrpSpPr>
          <p:cNvPr id="12" name="Group 11">
            <a:extLst>
              <a:ext uri="{FF2B5EF4-FFF2-40B4-BE49-F238E27FC236}">
                <a16:creationId xmlns:a16="http://schemas.microsoft.com/office/drawing/2014/main" id="{21E5D3E3-2F96-4E71-A16C-16F4F64AAA41}"/>
              </a:ext>
            </a:extLst>
          </p:cNvPr>
          <p:cNvGrpSpPr/>
          <p:nvPr userDrawn="1"/>
        </p:nvGrpSpPr>
        <p:grpSpPr>
          <a:xfrm>
            <a:off x="-12095" y="5936187"/>
            <a:ext cx="12311853" cy="959096"/>
            <a:chOff x="283475" y="0"/>
            <a:chExt cx="4293271" cy="1371603"/>
          </a:xfrm>
        </p:grpSpPr>
        <p:sp>
          <p:nvSpPr>
            <p:cNvPr id="13" name="Shape">
              <a:extLst>
                <a:ext uri="{FF2B5EF4-FFF2-40B4-BE49-F238E27FC236}">
                  <a16:creationId xmlns:a16="http://schemas.microsoft.com/office/drawing/2014/main" id="{62469D26-8348-4E1F-89DB-DFF2A1396C18}"/>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4" name="Shape">
              <a:extLst>
                <a:ext uri="{FF2B5EF4-FFF2-40B4-BE49-F238E27FC236}">
                  <a16:creationId xmlns:a16="http://schemas.microsoft.com/office/drawing/2014/main" id="{CE4162B2-B2E5-4100-B67B-B53E6EA68FAB}"/>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5" name="Shape">
              <a:extLst>
                <a:ext uri="{FF2B5EF4-FFF2-40B4-BE49-F238E27FC236}">
                  <a16:creationId xmlns:a16="http://schemas.microsoft.com/office/drawing/2014/main" id="{AFB21A2C-1A4A-482A-BA89-672C26CC9AE0}"/>
                </a:ext>
              </a:extLst>
            </p:cNvPr>
            <p:cNvSpPr/>
            <p:nvPr userDrawn="1"/>
          </p:nvSpPr>
          <p:spPr>
            <a:xfrm>
              <a:off x="283475" y="0"/>
              <a:ext cx="4293271"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spTree>
    <p:extLst>
      <p:ext uri="{BB962C8B-B14F-4D97-AF65-F5344CB8AC3E}">
        <p14:creationId xmlns:p14="http://schemas.microsoft.com/office/powerpoint/2010/main" val="3088287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3319602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2777512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3A98EE3D-8CD1-4C3F-BD1C-C98C9596463C}"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8029914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ex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326" y="1"/>
            <a:ext cx="10530487" cy="622300"/>
          </a:xfrm>
          <a:prstGeom prst="rect">
            <a:avLst/>
          </a:prstGeom>
        </p:spPr>
        <p:txBody>
          <a:bodyPr/>
          <a:lstStyle>
            <a:lvl1pPr>
              <a:defRPr cap="all" baseline="0"/>
            </a:lvl1pPr>
          </a:lstStyle>
          <a:p>
            <a:r>
              <a:rPr lang="en-US"/>
              <a:t>The is the large introduction slide</a:t>
            </a:r>
          </a:p>
        </p:txBody>
      </p:sp>
      <p:sp>
        <p:nvSpPr>
          <p:cNvPr id="7" name="Content Placeholder 6"/>
          <p:cNvSpPr>
            <a:spLocks noGrp="1"/>
          </p:cNvSpPr>
          <p:nvPr>
            <p:ph sz="quarter" idx="12" hasCustomPrompt="1"/>
          </p:nvPr>
        </p:nvSpPr>
        <p:spPr>
          <a:xfrm>
            <a:off x="304800" y="897619"/>
            <a:ext cx="11571136" cy="5340200"/>
          </a:xfrm>
          <a:prstGeom prst="rect">
            <a:avLst/>
          </a:prstGeom>
        </p:spPr>
        <p:txBody>
          <a:bodyPr vert="horz" lIns="0" tIns="0" rIns="0" bIns="0" anchor="ctr"/>
          <a:lstStyle>
            <a:lvl1pPr marL="0" marR="0" indent="0" algn="l" defTabSz="609585" rtl="0" eaLnBrk="1" fontAlgn="auto" latinLnBrk="0" hangingPunct="1">
              <a:lnSpc>
                <a:spcPts val="4267"/>
              </a:lnSpc>
              <a:spcBef>
                <a:spcPts val="0"/>
              </a:spcBef>
              <a:spcAft>
                <a:spcPts val="0"/>
              </a:spcAft>
              <a:buClrTx/>
              <a:buSzTx/>
              <a:buFont typeface="Arial"/>
              <a:buNone/>
              <a:tabLst/>
              <a:defRPr sz="3733" baseline="0">
                <a:solidFill>
                  <a:srgbClr val="00A4CC"/>
                </a:solidFill>
              </a:defRPr>
            </a:lvl1pPr>
            <a:lvl2pPr marL="0" indent="0">
              <a:spcBef>
                <a:spcPts val="1600"/>
              </a:spcBef>
              <a:buNone/>
              <a:defRPr sz="1600" b="1" i="0">
                <a:solidFill>
                  <a:srgbClr val="00A4CC"/>
                </a:solidFill>
              </a:defRPr>
            </a:lvl2pPr>
            <a:lvl3pPr marL="0" indent="0">
              <a:spcBef>
                <a:spcPts val="400"/>
              </a:spcBef>
              <a:buNone/>
              <a:defRPr sz="1467" baseline="0"/>
            </a:lvl3pPr>
          </a:lstStyle>
          <a:p>
            <a:pPr lvl="0"/>
            <a:r>
              <a:rPr lang="en-US"/>
              <a:t>This is the large introduction text style. This is the first level of text from the slide master. The introduction should be kept brief with a minimum number of lines.</a:t>
            </a:r>
          </a:p>
          <a:p>
            <a:pPr lvl="0"/>
            <a:endParaRPr lang="en-US"/>
          </a:p>
        </p:txBody>
      </p:sp>
    </p:spTree>
    <p:extLst>
      <p:ext uri="{BB962C8B-B14F-4D97-AF65-F5344CB8AC3E}">
        <p14:creationId xmlns:p14="http://schemas.microsoft.com/office/powerpoint/2010/main" val="180751889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B829-AE02-3A43-A3B1-7F5BAA0E6A2D}"/>
              </a:ext>
            </a:extLst>
          </p:cNvPr>
          <p:cNvSpPr>
            <a:spLocks noGrp="1"/>
          </p:cNvSpPr>
          <p:nvPr>
            <p:ph type="title"/>
          </p:nvPr>
        </p:nvSpPr>
        <p:spPr>
          <a:xfrm>
            <a:off x="540000" y="360000"/>
            <a:ext cx="11179130" cy="1167858"/>
          </a:xfrm>
        </p:spPr>
        <p:txBody>
          <a:bodyPr/>
          <a:lstStyle>
            <a:lvl1pPr>
              <a:defRPr spc="-100" baseline="0"/>
            </a:lvl1pPr>
          </a:lstStyle>
          <a:p>
            <a:r>
              <a:rPr lang="en-US" dirty="0"/>
              <a:t>Click to edit Master title style</a:t>
            </a:r>
          </a:p>
        </p:txBody>
      </p:sp>
      <p:sp>
        <p:nvSpPr>
          <p:cNvPr id="4" name="Picture Placeholder 3">
            <a:extLst>
              <a:ext uri="{FF2B5EF4-FFF2-40B4-BE49-F238E27FC236}">
                <a16:creationId xmlns:a16="http://schemas.microsoft.com/office/drawing/2014/main" id="{52A3CDB4-D0B0-A941-B694-A9E392D51DBF}"/>
              </a:ext>
            </a:extLst>
          </p:cNvPr>
          <p:cNvSpPr>
            <a:spLocks noGrp="1"/>
          </p:cNvSpPr>
          <p:nvPr>
            <p:ph type="pic" sz="quarter" idx="13"/>
          </p:nvPr>
        </p:nvSpPr>
        <p:spPr>
          <a:xfrm>
            <a:off x="539750" y="1636713"/>
            <a:ext cx="11652250" cy="4183831"/>
          </a:xfrm>
        </p:spPr>
        <p:txBody>
          <a:bodyPr/>
          <a:lstStyle>
            <a:lvl1pPr>
              <a:defRPr b="0" i="0"/>
            </a:lvl1pPr>
          </a:lstStyle>
          <a:p>
            <a:endParaRPr lang="en-US" dirty="0"/>
          </a:p>
        </p:txBody>
      </p:sp>
    </p:spTree>
    <p:extLst>
      <p:ext uri="{BB962C8B-B14F-4D97-AF65-F5344CB8AC3E}">
        <p14:creationId xmlns:p14="http://schemas.microsoft.com/office/powerpoint/2010/main" val="3595421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bwMode="ltGray">
          <a:xfrm>
            <a:off x="9068587" y="0"/>
            <a:ext cx="31234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9173796" y="65988"/>
            <a:ext cx="2912995" cy="5759777"/>
          </a:xfrm>
          <a:noFill/>
        </p:spPr>
        <p:txBody>
          <a:bodyPr/>
          <a:lstStyle/>
          <a:p>
            <a:r>
              <a:rPr lang="en-US" dirty="0"/>
              <a:t>Click to edit Master title style</a:t>
            </a:r>
          </a:p>
        </p:txBody>
      </p:sp>
      <p:sp>
        <p:nvSpPr>
          <p:cNvPr id="13" name="Shape">
            <a:extLst>
              <a:ext uri="{FF2B5EF4-FFF2-40B4-BE49-F238E27FC236}">
                <a16:creationId xmlns:a16="http://schemas.microsoft.com/office/drawing/2014/main" id="{47F5B15F-5D83-4B89-83C8-11609A8857E4}"/>
              </a:ext>
            </a:extLst>
          </p:cNvPr>
          <p:cNvSpPr/>
          <p:nvPr userDrawn="1"/>
        </p:nvSpPr>
        <p:spPr>
          <a:xfrm rot="10800000">
            <a:off x="-132638" y="552462"/>
            <a:ext cx="4819787" cy="6305534"/>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4" name="Shape">
            <a:extLst>
              <a:ext uri="{FF2B5EF4-FFF2-40B4-BE49-F238E27FC236}">
                <a16:creationId xmlns:a16="http://schemas.microsoft.com/office/drawing/2014/main" id="{B8BA2C6C-834E-4358-A0CE-10FE79B91FD4}"/>
              </a:ext>
            </a:extLst>
          </p:cNvPr>
          <p:cNvSpPr/>
          <p:nvPr userDrawn="1"/>
        </p:nvSpPr>
        <p:spPr>
          <a:xfrm rot="10800000">
            <a:off x="412125" y="-45654"/>
            <a:ext cx="3373778" cy="1535087"/>
          </a:xfrm>
          <a:custGeom>
            <a:avLst/>
            <a:gdLst>
              <a:gd name="connsiteX0" fmla="*/ 18337 w 21600"/>
              <a:gd name="connsiteY0" fmla="*/ 5957 h 21592"/>
              <a:gd name="connsiteX1" fmla="*/ 15464 w 21600"/>
              <a:gd name="connsiteY1" fmla="*/ 519 h 21592"/>
              <a:gd name="connsiteX2" fmla="*/ 13601 w 21600"/>
              <a:gd name="connsiteY2" fmla="*/ 519 h 21592"/>
              <a:gd name="connsiteX3" fmla="*/ 10872 w 21600"/>
              <a:gd name="connsiteY3" fmla="*/ 9667 h 21592"/>
              <a:gd name="connsiteX4" fmla="*/ 6541 w 21600"/>
              <a:gd name="connsiteY4" fmla="*/ 9871 h 21592"/>
              <a:gd name="connsiteX5" fmla="*/ 2166 w 21600"/>
              <a:gd name="connsiteY5" fmla="*/ 8549 h 21592"/>
              <a:gd name="connsiteX6" fmla="*/ 43 w 21600"/>
              <a:gd name="connsiteY6" fmla="*/ 19273 h 21592"/>
              <a:gd name="connsiteX7" fmla="*/ 0 w 21600"/>
              <a:gd name="connsiteY7" fmla="*/ 21255 h 21592"/>
              <a:gd name="connsiteX8" fmla="*/ 347 w 21600"/>
              <a:gd name="connsiteY8" fmla="*/ 21255 h 21592"/>
              <a:gd name="connsiteX9" fmla="*/ 2971 w 21600"/>
              <a:gd name="connsiteY9" fmla="*/ 21497 h 21592"/>
              <a:gd name="connsiteX10" fmla="*/ 1444 w 21600"/>
              <a:gd name="connsiteY10" fmla="*/ 12971 h 21592"/>
              <a:gd name="connsiteX11" fmla="*/ 5313 w 21600"/>
              <a:gd name="connsiteY11" fmla="*/ 11751 h 21592"/>
              <a:gd name="connsiteX12" fmla="*/ 9140 w 21600"/>
              <a:gd name="connsiteY12" fmla="*/ 16376 h 21592"/>
              <a:gd name="connsiteX13" fmla="*/ 12634 w 21600"/>
              <a:gd name="connsiteY13" fmla="*/ 11345 h 21592"/>
              <a:gd name="connsiteX14" fmla="*/ 13125 w 21600"/>
              <a:gd name="connsiteY14" fmla="*/ 6821 h 21592"/>
              <a:gd name="connsiteX15" fmla="*/ 14944 w 21600"/>
              <a:gd name="connsiteY15" fmla="*/ 3721 h 21592"/>
              <a:gd name="connsiteX16" fmla="*/ 16936 w 21600"/>
              <a:gd name="connsiteY16" fmla="*/ 5957 h 21592"/>
              <a:gd name="connsiteX17" fmla="*/ 19117 w 21600"/>
              <a:gd name="connsiteY17" fmla="*/ 11599 h 21592"/>
              <a:gd name="connsiteX18" fmla="*/ 20661 w 21600"/>
              <a:gd name="connsiteY18" fmla="*/ 18104 h 21592"/>
              <a:gd name="connsiteX19" fmla="*/ 21196 w 21600"/>
              <a:gd name="connsiteY19" fmla="*/ 21306 h 21592"/>
              <a:gd name="connsiteX20" fmla="*/ 21600 w 21600"/>
              <a:gd name="connsiteY20" fmla="*/ 21306 h 21592"/>
              <a:gd name="connsiteX21" fmla="*/ 18337 w 21600"/>
              <a:gd name="connsiteY21" fmla="*/ 5957 h 21592"/>
              <a:gd name="connsiteX0" fmla="*/ 18337 w 21600"/>
              <a:gd name="connsiteY0" fmla="*/ 5957 h 21592"/>
              <a:gd name="connsiteX1" fmla="*/ 15464 w 21600"/>
              <a:gd name="connsiteY1" fmla="*/ 519 h 21592"/>
              <a:gd name="connsiteX2" fmla="*/ 13601 w 21600"/>
              <a:gd name="connsiteY2" fmla="*/ 519 h 21592"/>
              <a:gd name="connsiteX3" fmla="*/ 10872 w 21600"/>
              <a:gd name="connsiteY3" fmla="*/ 9667 h 21592"/>
              <a:gd name="connsiteX4" fmla="*/ 6541 w 21600"/>
              <a:gd name="connsiteY4" fmla="*/ 9871 h 21592"/>
              <a:gd name="connsiteX5" fmla="*/ 2166 w 21600"/>
              <a:gd name="connsiteY5" fmla="*/ 8549 h 21592"/>
              <a:gd name="connsiteX6" fmla="*/ 1424 w 21600"/>
              <a:gd name="connsiteY6" fmla="*/ 19414 h 21592"/>
              <a:gd name="connsiteX7" fmla="*/ 0 w 21600"/>
              <a:gd name="connsiteY7" fmla="*/ 21255 h 21592"/>
              <a:gd name="connsiteX8" fmla="*/ 347 w 21600"/>
              <a:gd name="connsiteY8" fmla="*/ 21255 h 21592"/>
              <a:gd name="connsiteX9" fmla="*/ 2971 w 21600"/>
              <a:gd name="connsiteY9" fmla="*/ 21497 h 21592"/>
              <a:gd name="connsiteX10" fmla="*/ 1444 w 21600"/>
              <a:gd name="connsiteY10" fmla="*/ 12971 h 21592"/>
              <a:gd name="connsiteX11" fmla="*/ 5313 w 21600"/>
              <a:gd name="connsiteY11" fmla="*/ 11751 h 21592"/>
              <a:gd name="connsiteX12" fmla="*/ 9140 w 21600"/>
              <a:gd name="connsiteY12" fmla="*/ 16376 h 21592"/>
              <a:gd name="connsiteX13" fmla="*/ 12634 w 21600"/>
              <a:gd name="connsiteY13" fmla="*/ 11345 h 21592"/>
              <a:gd name="connsiteX14" fmla="*/ 13125 w 21600"/>
              <a:gd name="connsiteY14" fmla="*/ 6821 h 21592"/>
              <a:gd name="connsiteX15" fmla="*/ 14944 w 21600"/>
              <a:gd name="connsiteY15" fmla="*/ 3721 h 21592"/>
              <a:gd name="connsiteX16" fmla="*/ 16936 w 21600"/>
              <a:gd name="connsiteY16" fmla="*/ 5957 h 21592"/>
              <a:gd name="connsiteX17" fmla="*/ 19117 w 21600"/>
              <a:gd name="connsiteY17" fmla="*/ 11599 h 21592"/>
              <a:gd name="connsiteX18" fmla="*/ 20661 w 21600"/>
              <a:gd name="connsiteY18" fmla="*/ 18104 h 21592"/>
              <a:gd name="connsiteX19" fmla="*/ 21196 w 21600"/>
              <a:gd name="connsiteY19" fmla="*/ 21306 h 21592"/>
              <a:gd name="connsiteX20" fmla="*/ 21600 w 21600"/>
              <a:gd name="connsiteY20" fmla="*/ 21306 h 21592"/>
              <a:gd name="connsiteX21" fmla="*/ 18337 w 21600"/>
              <a:gd name="connsiteY21" fmla="*/ 5957 h 21592"/>
              <a:gd name="connsiteX0" fmla="*/ 18337 w 21600"/>
              <a:gd name="connsiteY0" fmla="*/ 5957 h 21592"/>
              <a:gd name="connsiteX1" fmla="*/ 15464 w 21600"/>
              <a:gd name="connsiteY1" fmla="*/ 519 h 21592"/>
              <a:gd name="connsiteX2" fmla="*/ 13601 w 21600"/>
              <a:gd name="connsiteY2" fmla="*/ 519 h 21592"/>
              <a:gd name="connsiteX3" fmla="*/ 10872 w 21600"/>
              <a:gd name="connsiteY3" fmla="*/ 9667 h 21592"/>
              <a:gd name="connsiteX4" fmla="*/ 6541 w 21600"/>
              <a:gd name="connsiteY4" fmla="*/ 9871 h 21592"/>
              <a:gd name="connsiteX5" fmla="*/ 2166 w 21600"/>
              <a:gd name="connsiteY5" fmla="*/ 8549 h 21592"/>
              <a:gd name="connsiteX6" fmla="*/ 1424 w 21600"/>
              <a:gd name="connsiteY6" fmla="*/ 19414 h 21592"/>
              <a:gd name="connsiteX7" fmla="*/ 0 w 21600"/>
              <a:gd name="connsiteY7" fmla="*/ 21255 h 21592"/>
              <a:gd name="connsiteX8" fmla="*/ 347 w 21600"/>
              <a:gd name="connsiteY8" fmla="*/ 21255 h 21592"/>
              <a:gd name="connsiteX9" fmla="*/ 2971 w 21600"/>
              <a:gd name="connsiteY9" fmla="*/ 21497 h 21592"/>
              <a:gd name="connsiteX10" fmla="*/ 1444 w 21600"/>
              <a:gd name="connsiteY10" fmla="*/ 12971 h 21592"/>
              <a:gd name="connsiteX11" fmla="*/ 5313 w 21600"/>
              <a:gd name="connsiteY11" fmla="*/ 11751 h 21592"/>
              <a:gd name="connsiteX12" fmla="*/ 9140 w 21600"/>
              <a:gd name="connsiteY12" fmla="*/ 16376 h 21592"/>
              <a:gd name="connsiteX13" fmla="*/ 12634 w 21600"/>
              <a:gd name="connsiteY13" fmla="*/ 11345 h 21592"/>
              <a:gd name="connsiteX14" fmla="*/ 13125 w 21600"/>
              <a:gd name="connsiteY14" fmla="*/ 6821 h 21592"/>
              <a:gd name="connsiteX15" fmla="*/ 14944 w 21600"/>
              <a:gd name="connsiteY15" fmla="*/ 3721 h 21592"/>
              <a:gd name="connsiteX16" fmla="*/ 16936 w 21600"/>
              <a:gd name="connsiteY16" fmla="*/ 5957 h 21592"/>
              <a:gd name="connsiteX17" fmla="*/ 19117 w 21600"/>
              <a:gd name="connsiteY17" fmla="*/ 11599 h 21592"/>
              <a:gd name="connsiteX18" fmla="*/ 20661 w 21600"/>
              <a:gd name="connsiteY18" fmla="*/ 18104 h 21592"/>
              <a:gd name="connsiteX19" fmla="*/ 21196 w 21600"/>
              <a:gd name="connsiteY19" fmla="*/ 21306 h 21592"/>
              <a:gd name="connsiteX20" fmla="*/ 21600 w 21600"/>
              <a:gd name="connsiteY20" fmla="*/ 21306 h 21592"/>
              <a:gd name="connsiteX21" fmla="*/ 18337 w 21600"/>
              <a:gd name="connsiteY21" fmla="*/ 5957 h 21592"/>
              <a:gd name="connsiteX0" fmla="*/ 18337 w 21600"/>
              <a:gd name="connsiteY0" fmla="*/ 5957 h 21592"/>
              <a:gd name="connsiteX1" fmla="*/ 15464 w 21600"/>
              <a:gd name="connsiteY1" fmla="*/ 519 h 21592"/>
              <a:gd name="connsiteX2" fmla="*/ 13601 w 21600"/>
              <a:gd name="connsiteY2" fmla="*/ 519 h 21592"/>
              <a:gd name="connsiteX3" fmla="*/ 10872 w 21600"/>
              <a:gd name="connsiteY3" fmla="*/ 9667 h 21592"/>
              <a:gd name="connsiteX4" fmla="*/ 6541 w 21600"/>
              <a:gd name="connsiteY4" fmla="*/ 9871 h 21592"/>
              <a:gd name="connsiteX5" fmla="*/ 2166 w 21600"/>
              <a:gd name="connsiteY5" fmla="*/ 8549 h 21592"/>
              <a:gd name="connsiteX6" fmla="*/ 1424 w 21600"/>
              <a:gd name="connsiteY6" fmla="*/ 19414 h 21592"/>
              <a:gd name="connsiteX7" fmla="*/ 0 w 21600"/>
              <a:gd name="connsiteY7" fmla="*/ 21255 h 21592"/>
              <a:gd name="connsiteX8" fmla="*/ 347 w 21600"/>
              <a:gd name="connsiteY8" fmla="*/ 21255 h 21592"/>
              <a:gd name="connsiteX9" fmla="*/ 2971 w 21600"/>
              <a:gd name="connsiteY9" fmla="*/ 21497 h 21592"/>
              <a:gd name="connsiteX10" fmla="*/ 2438 w 21600"/>
              <a:gd name="connsiteY10" fmla="*/ 13959 h 21592"/>
              <a:gd name="connsiteX11" fmla="*/ 5313 w 21600"/>
              <a:gd name="connsiteY11" fmla="*/ 11751 h 21592"/>
              <a:gd name="connsiteX12" fmla="*/ 9140 w 21600"/>
              <a:gd name="connsiteY12" fmla="*/ 16376 h 21592"/>
              <a:gd name="connsiteX13" fmla="*/ 12634 w 21600"/>
              <a:gd name="connsiteY13" fmla="*/ 11345 h 21592"/>
              <a:gd name="connsiteX14" fmla="*/ 13125 w 21600"/>
              <a:gd name="connsiteY14" fmla="*/ 6821 h 21592"/>
              <a:gd name="connsiteX15" fmla="*/ 14944 w 21600"/>
              <a:gd name="connsiteY15" fmla="*/ 3721 h 21592"/>
              <a:gd name="connsiteX16" fmla="*/ 16936 w 21600"/>
              <a:gd name="connsiteY16" fmla="*/ 5957 h 21592"/>
              <a:gd name="connsiteX17" fmla="*/ 19117 w 21600"/>
              <a:gd name="connsiteY17" fmla="*/ 11599 h 21592"/>
              <a:gd name="connsiteX18" fmla="*/ 20661 w 21600"/>
              <a:gd name="connsiteY18" fmla="*/ 18104 h 21592"/>
              <a:gd name="connsiteX19" fmla="*/ 21196 w 21600"/>
              <a:gd name="connsiteY19" fmla="*/ 21306 h 21592"/>
              <a:gd name="connsiteX20" fmla="*/ 21600 w 21600"/>
              <a:gd name="connsiteY20" fmla="*/ 21306 h 21592"/>
              <a:gd name="connsiteX21" fmla="*/ 18337 w 21600"/>
              <a:gd name="connsiteY21" fmla="*/ 5957 h 21592"/>
              <a:gd name="connsiteX0" fmla="*/ 18337 w 21600"/>
              <a:gd name="connsiteY0" fmla="*/ 5957 h 22666"/>
              <a:gd name="connsiteX1" fmla="*/ 15464 w 21600"/>
              <a:gd name="connsiteY1" fmla="*/ 519 h 22666"/>
              <a:gd name="connsiteX2" fmla="*/ 13601 w 21600"/>
              <a:gd name="connsiteY2" fmla="*/ 519 h 22666"/>
              <a:gd name="connsiteX3" fmla="*/ 10872 w 21600"/>
              <a:gd name="connsiteY3" fmla="*/ 9667 h 22666"/>
              <a:gd name="connsiteX4" fmla="*/ 6541 w 21600"/>
              <a:gd name="connsiteY4" fmla="*/ 9871 h 22666"/>
              <a:gd name="connsiteX5" fmla="*/ 2166 w 21600"/>
              <a:gd name="connsiteY5" fmla="*/ 8549 h 22666"/>
              <a:gd name="connsiteX6" fmla="*/ 1424 w 21600"/>
              <a:gd name="connsiteY6" fmla="*/ 19414 h 22666"/>
              <a:gd name="connsiteX7" fmla="*/ 0 w 21600"/>
              <a:gd name="connsiteY7" fmla="*/ 21255 h 22666"/>
              <a:gd name="connsiteX8" fmla="*/ 2833 w 21600"/>
              <a:gd name="connsiteY8" fmla="*/ 22666 h 22666"/>
              <a:gd name="connsiteX9" fmla="*/ 2971 w 21600"/>
              <a:gd name="connsiteY9" fmla="*/ 21497 h 22666"/>
              <a:gd name="connsiteX10" fmla="*/ 2438 w 21600"/>
              <a:gd name="connsiteY10" fmla="*/ 13959 h 22666"/>
              <a:gd name="connsiteX11" fmla="*/ 5313 w 21600"/>
              <a:gd name="connsiteY11" fmla="*/ 11751 h 22666"/>
              <a:gd name="connsiteX12" fmla="*/ 9140 w 21600"/>
              <a:gd name="connsiteY12" fmla="*/ 16376 h 22666"/>
              <a:gd name="connsiteX13" fmla="*/ 12634 w 21600"/>
              <a:gd name="connsiteY13" fmla="*/ 11345 h 22666"/>
              <a:gd name="connsiteX14" fmla="*/ 13125 w 21600"/>
              <a:gd name="connsiteY14" fmla="*/ 6821 h 22666"/>
              <a:gd name="connsiteX15" fmla="*/ 14944 w 21600"/>
              <a:gd name="connsiteY15" fmla="*/ 3721 h 22666"/>
              <a:gd name="connsiteX16" fmla="*/ 16936 w 21600"/>
              <a:gd name="connsiteY16" fmla="*/ 5957 h 22666"/>
              <a:gd name="connsiteX17" fmla="*/ 19117 w 21600"/>
              <a:gd name="connsiteY17" fmla="*/ 11599 h 22666"/>
              <a:gd name="connsiteX18" fmla="*/ 20661 w 21600"/>
              <a:gd name="connsiteY18" fmla="*/ 18104 h 22666"/>
              <a:gd name="connsiteX19" fmla="*/ 21196 w 21600"/>
              <a:gd name="connsiteY19" fmla="*/ 21306 h 22666"/>
              <a:gd name="connsiteX20" fmla="*/ 21600 w 21600"/>
              <a:gd name="connsiteY20" fmla="*/ 21306 h 22666"/>
              <a:gd name="connsiteX21" fmla="*/ 18337 w 21600"/>
              <a:gd name="connsiteY21" fmla="*/ 5957 h 22666"/>
              <a:gd name="connsiteX0" fmla="*/ 17718 w 20981"/>
              <a:gd name="connsiteY0" fmla="*/ 5957 h 22666"/>
              <a:gd name="connsiteX1" fmla="*/ 14845 w 20981"/>
              <a:gd name="connsiteY1" fmla="*/ 519 h 22666"/>
              <a:gd name="connsiteX2" fmla="*/ 12982 w 20981"/>
              <a:gd name="connsiteY2" fmla="*/ 519 h 22666"/>
              <a:gd name="connsiteX3" fmla="*/ 10253 w 20981"/>
              <a:gd name="connsiteY3" fmla="*/ 9667 h 22666"/>
              <a:gd name="connsiteX4" fmla="*/ 5922 w 20981"/>
              <a:gd name="connsiteY4" fmla="*/ 9871 h 22666"/>
              <a:gd name="connsiteX5" fmla="*/ 1547 w 20981"/>
              <a:gd name="connsiteY5" fmla="*/ 8549 h 22666"/>
              <a:gd name="connsiteX6" fmla="*/ 805 w 20981"/>
              <a:gd name="connsiteY6" fmla="*/ 19414 h 22666"/>
              <a:gd name="connsiteX7" fmla="*/ 2088 w 20981"/>
              <a:gd name="connsiteY7" fmla="*/ 22243 h 22666"/>
              <a:gd name="connsiteX8" fmla="*/ 2214 w 20981"/>
              <a:gd name="connsiteY8" fmla="*/ 22666 h 22666"/>
              <a:gd name="connsiteX9" fmla="*/ 2352 w 20981"/>
              <a:gd name="connsiteY9" fmla="*/ 21497 h 22666"/>
              <a:gd name="connsiteX10" fmla="*/ 1819 w 20981"/>
              <a:gd name="connsiteY10" fmla="*/ 13959 h 22666"/>
              <a:gd name="connsiteX11" fmla="*/ 4694 w 20981"/>
              <a:gd name="connsiteY11" fmla="*/ 11751 h 22666"/>
              <a:gd name="connsiteX12" fmla="*/ 8521 w 20981"/>
              <a:gd name="connsiteY12" fmla="*/ 16376 h 22666"/>
              <a:gd name="connsiteX13" fmla="*/ 12015 w 20981"/>
              <a:gd name="connsiteY13" fmla="*/ 11345 h 22666"/>
              <a:gd name="connsiteX14" fmla="*/ 12506 w 20981"/>
              <a:gd name="connsiteY14" fmla="*/ 6821 h 22666"/>
              <a:gd name="connsiteX15" fmla="*/ 14325 w 20981"/>
              <a:gd name="connsiteY15" fmla="*/ 3721 h 22666"/>
              <a:gd name="connsiteX16" fmla="*/ 16317 w 20981"/>
              <a:gd name="connsiteY16" fmla="*/ 5957 h 22666"/>
              <a:gd name="connsiteX17" fmla="*/ 18498 w 20981"/>
              <a:gd name="connsiteY17" fmla="*/ 11599 h 22666"/>
              <a:gd name="connsiteX18" fmla="*/ 20042 w 20981"/>
              <a:gd name="connsiteY18" fmla="*/ 18104 h 22666"/>
              <a:gd name="connsiteX19" fmla="*/ 20577 w 20981"/>
              <a:gd name="connsiteY19" fmla="*/ 21306 h 22666"/>
              <a:gd name="connsiteX20" fmla="*/ 20981 w 20981"/>
              <a:gd name="connsiteY20" fmla="*/ 21306 h 22666"/>
              <a:gd name="connsiteX21" fmla="*/ 17718 w 20981"/>
              <a:gd name="connsiteY21" fmla="*/ 5957 h 22666"/>
              <a:gd name="connsiteX0" fmla="*/ 17718 w 20981"/>
              <a:gd name="connsiteY0" fmla="*/ 5957 h 22666"/>
              <a:gd name="connsiteX1" fmla="*/ 14845 w 20981"/>
              <a:gd name="connsiteY1" fmla="*/ 519 h 22666"/>
              <a:gd name="connsiteX2" fmla="*/ 12982 w 20981"/>
              <a:gd name="connsiteY2" fmla="*/ 519 h 22666"/>
              <a:gd name="connsiteX3" fmla="*/ 10253 w 20981"/>
              <a:gd name="connsiteY3" fmla="*/ 9667 h 22666"/>
              <a:gd name="connsiteX4" fmla="*/ 5922 w 20981"/>
              <a:gd name="connsiteY4" fmla="*/ 9871 h 22666"/>
              <a:gd name="connsiteX5" fmla="*/ 1547 w 20981"/>
              <a:gd name="connsiteY5" fmla="*/ 8549 h 22666"/>
              <a:gd name="connsiteX6" fmla="*/ 805 w 20981"/>
              <a:gd name="connsiteY6" fmla="*/ 19414 h 22666"/>
              <a:gd name="connsiteX7" fmla="*/ 2088 w 20981"/>
              <a:gd name="connsiteY7" fmla="*/ 22243 h 22666"/>
              <a:gd name="connsiteX8" fmla="*/ 2214 w 20981"/>
              <a:gd name="connsiteY8" fmla="*/ 22666 h 22666"/>
              <a:gd name="connsiteX9" fmla="*/ 3181 w 20981"/>
              <a:gd name="connsiteY9" fmla="*/ 22061 h 22666"/>
              <a:gd name="connsiteX10" fmla="*/ 1819 w 20981"/>
              <a:gd name="connsiteY10" fmla="*/ 13959 h 22666"/>
              <a:gd name="connsiteX11" fmla="*/ 4694 w 20981"/>
              <a:gd name="connsiteY11" fmla="*/ 11751 h 22666"/>
              <a:gd name="connsiteX12" fmla="*/ 8521 w 20981"/>
              <a:gd name="connsiteY12" fmla="*/ 16376 h 22666"/>
              <a:gd name="connsiteX13" fmla="*/ 12015 w 20981"/>
              <a:gd name="connsiteY13" fmla="*/ 11345 h 22666"/>
              <a:gd name="connsiteX14" fmla="*/ 12506 w 20981"/>
              <a:gd name="connsiteY14" fmla="*/ 6821 h 22666"/>
              <a:gd name="connsiteX15" fmla="*/ 14325 w 20981"/>
              <a:gd name="connsiteY15" fmla="*/ 3721 h 22666"/>
              <a:gd name="connsiteX16" fmla="*/ 16317 w 20981"/>
              <a:gd name="connsiteY16" fmla="*/ 5957 h 22666"/>
              <a:gd name="connsiteX17" fmla="*/ 18498 w 20981"/>
              <a:gd name="connsiteY17" fmla="*/ 11599 h 22666"/>
              <a:gd name="connsiteX18" fmla="*/ 20042 w 20981"/>
              <a:gd name="connsiteY18" fmla="*/ 18104 h 22666"/>
              <a:gd name="connsiteX19" fmla="*/ 20577 w 20981"/>
              <a:gd name="connsiteY19" fmla="*/ 21306 h 22666"/>
              <a:gd name="connsiteX20" fmla="*/ 20981 w 20981"/>
              <a:gd name="connsiteY20" fmla="*/ 21306 h 22666"/>
              <a:gd name="connsiteX21" fmla="*/ 17718 w 20981"/>
              <a:gd name="connsiteY21" fmla="*/ 5957 h 22666"/>
              <a:gd name="connsiteX0" fmla="*/ 17069 w 20332"/>
              <a:gd name="connsiteY0" fmla="*/ 5957 h 22666"/>
              <a:gd name="connsiteX1" fmla="*/ 14196 w 20332"/>
              <a:gd name="connsiteY1" fmla="*/ 519 h 22666"/>
              <a:gd name="connsiteX2" fmla="*/ 12333 w 20332"/>
              <a:gd name="connsiteY2" fmla="*/ 519 h 22666"/>
              <a:gd name="connsiteX3" fmla="*/ 9604 w 20332"/>
              <a:gd name="connsiteY3" fmla="*/ 9667 h 22666"/>
              <a:gd name="connsiteX4" fmla="*/ 5273 w 20332"/>
              <a:gd name="connsiteY4" fmla="*/ 9871 h 22666"/>
              <a:gd name="connsiteX5" fmla="*/ 898 w 20332"/>
              <a:gd name="connsiteY5" fmla="*/ 8549 h 22666"/>
              <a:gd name="connsiteX6" fmla="*/ 1040 w 20332"/>
              <a:gd name="connsiteY6" fmla="*/ 18709 h 22666"/>
              <a:gd name="connsiteX7" fmla="*/ 1439 w 20332"/>
              <a:gd name="connsiteY7" fmla="*/ 22243 h 22666"/>
              <a:gd name="connsiteX8" fmla="*/ 1565 w 20332"/>
              <a:gd name="connsiteY8" fmla="*/ 22666 h 22666"/>
              <a:gd name="connsiteX9" fmla="*/ 2532 w 20332"/>
              <a:gd name="connsiteY9" fmla="*/ 22061 h 22666"/>
              <a:gd name="connsiteX10" fmla="*/ 1170 w 20332"/>
              <a:gd name="connsiteY10" fmla="*/ 13959 h 22666"/>
              <a:gd name="connsiteX11" fmla="*/ 4045 w 20332"/>
              <a:gd name="connsiteY11" fmla="*/ 11751 h 22666"/>
              <a:gd name="connsiteX12" fmla="*/ 7872 w 20332"/>
              <a:gd name="connsiteY12" fmla="*/ 16376 h 22666"/>
              <a:gd name="connsiteX13" fmla="*/ 11366 w 20332"/>
              <a:gd name="connsiteY13" fmla="*/ 11345 h 22666"/>
              <a:gd name="connsiteX14" fmla="*/ 11857 w 20332"/>
              <a:gd name="connsiteY14" fmla="*/ 6821 h 22666"/>
              <a:gd name="connsiteX15" fmla="*/ 13676 w 20332"/>
              <a:gd name="connsiteY15" fmla="*/ 3721 h 22666"/>
              <a:gd name="connsiteX16" fmla="*/ 15668 w 20332"/>
              <a:gd name="connsiteY16" fmla="*/ 5957 h 22666"/>
              <a:gd name="connsiteX17" fmla="*/ 17849 w 20332"/>
              <a:gd name="connsiteY17" fmla="*/ 11599 h 22666"/>
              <a:gd name="connsiteX18" fmla="*/ 19393 w 20332"/>
              <a:gd name="connsiteY18" fmla="*/ 18104 h 22666"/>
              <a:gd name="connsiteX19" fmla="*/ 19928 w 20332"/>
              <a:gd name="connsiteY19" fmla="*/ 21306 h 22666"/>
              <a:gd name="connsiteX20" fmla="*/ 20332 w 20332"/>
              <a:gd name="connsiteY20" fmla="*/ 21306 h 22666"/>
              <a:gd name="connsiteX21" fmla="*/ 17069 w 20332"/>
              <a:gd name="connsiteY21" fmla="*/ 5957 h 22666"/>
              <a:gd name="connsiteX0" fmla="*/ 17069 w 20332"/>
              <a:gd name="connsiteY0" fmla="*/ 5957 h 22243"/>
              <a:gd name="connsiteX1" fmla="*/ 14196 w 20332"/>
              <a:gd name="connsiteY1" fmla="*/ 519 h 22243"/>
              <a:gd name="connsiteX2" fmla="*/ 12333 w 20332"/>
              <a:gd name="connsiteY2" fmla="*/ 519 h 22243"/>
              <a:gd name="connsiteX3" fmla="*/ 9604 w 20332"/>
              <a:gd name="connsiteY3" fmla="*/ 9667 h 22243"/>
              <a:gd name="connsiteX4" fmla="*/ 5273 w 20332"/>
              <a:gd name="connsiteY4" fmla="*/ 9871 h 22243"/>
              <a:gd name="connsiteX5" fmla="*/ 898 w 20332"/>
              <a:gd name="connsiteY5" fmla="*/ 8549 h 22243"/>
              <a:gd name="connsiteX6" fmla="*/ 1040 w 20332"/>
              <a:gd name="connsiteY6" fmla="*/ 18709 h 22243"/>
              <a:gd name="connsiteX7" fmla="*/ 1439 w 20332"/>
              <a:gd name="connsiteY7" fmla="*/ 22243 h 22243"/>
              <a:gd name="connsiteX8" fmla="*/ 2283 w 20332"/>
              <a:gd name="connsiteY8" fmla="*/ 22243 h 22243"/>
              <a:gd name="connsiteX9" fmla="*/ 2532 w 20332"/>
              <a:gd name="connsiteY9" fmla="*/ 22061 h 22243"/>
              <a:gd name="connsiteX10" fmla="*/ 1170 w 20332"/>
              <a:gd name="connsiteY10" fmla="*/ 13959 h 22243"/>
              <a:gd name="connsiteX11" fmla="*/ 4045 w 20332"/>
              <a:gd name="connsiteY11" fmla="*/ 11751 h 22243"/>
              <a:gd name="connsiteX12" fmla="*/ 7872 w 20332"/>
              <a:gd name="connsiteY12" fmla="*/ 16376 h 22243"/>
              <a:gd name="connsiteX13" fmla="*/ 11366 w 20332"/>
              <a:gd name="connsiteY13" fmla="*/ 11345 h 22243"/>
              <a:gd name="connsiteX14" fmla="*/ 11857 w 20332"/>
              <a:gd name="connsiteY14" fmla="*/ 6821 h 22243"/>
              <a:gd name="connsiteX15" fmla="*/ 13676 w 20332"/>
              <a:gd name="connsiteY15" fmla="*/ 3721 h 22243"/>
              <a:gd name="connsiteX16" fmla="*/ 15668 w 20332"/>
              <a:gd name="connsiteY16" fmla="*/ 5957 h 22243"/>
              <a:gd name="connsiteX17" fmla="*/ 17849 w 20332"/>
              <a:gd name="connsiteY17" fmla="*/ 11599 h 22243"/>
              <a:gd name="connsiteX18" fmla="*/ 19393 w 20332"/>
              <a:gd name="connsiteY18" fmla="*/ 18104 h 22243"/>
              <a:gd name="connsiteX19" fmla="*/ 19928 w 20332"/>
              <a:gd name="connsiteY19" fmla="*/ 21306 h 22243"/>
              <a:gd name="connsiteX20" fmla="*/ 20332 w 20332"/>
              <a:gd name="connsiteY20" fmla="*/ 21306 h 22243"/>
              <a:gd name="connsiteX21" fmla="*/ 17069 w 20332"/>
              <a:gd name="connsiteY21" fmla="*/ 5957 h 22243"/>
              <a:gd name="connsiteX0" fmla="*/ 17069 w 20332"/>
              <a:gd name="connsiteY0" fmla="*/ 5957 h 22243"/>
              <a:gd name="connsiteX1" fmla="*/ 14196 w 20332"/>
              <a:gd name="connsiteY1" fmla="*/ 519 h 22243"/>
              <a:gd name="connsiteX2" fmla="*/ 12333 w 20332"/>
              <a:gd name="connsiteY2" fmla="*/ 519 h 22243"/>
              <a:gd name="connsiteX3" fmla="*/ 9604 w 20332"/>
              <a:gd name="connsiteY3" fmla="*/ 9667 h 22243"/>
              <a:gd name="connsiteX4" fmla="*/ 5273 w 20332"/>
              <a:gd name="connsiteY4" fmla="*/ 9871 h 22243"/>
              <a:gd name="connsiteX5" fmla="*/ 898 w 20332"/>
              <a:gd name="connsiteY5" fmla="*/ 8549 h 22243"/>
              <a:gd name="connsiteX6" fmla="*/ 1040 w 20332"/>
              <a:gd name="connsiteY6" fmla="*/ 18709 h 22243"/>
              <a:gd name="connsiteX7" fmla="*/ 1881 w 20332"/>
              <a:gd name="connsiteY7" fmla="*/ 21961 h 22243"/>
              <a:gd name="connsiteX8" fmla="*/ 2283 w 20332"/>
              <a:gd name="connsiteY8" fmla="*/ 22243 h 22243"/>
              <a:gd name="connsiteX9" fmla="*/ 2532 w 20332"/>
              <a:gd name="connsiteY9" fmla="*/ 22061 h 22243"/>
              <a:gd name="connsiteX10" fmla="*/ 1170 w 20332"/>
              <a:gd name="connsiteY10" fmla="*/ 13959 h 22243"/>
              <a:gd name="connsiteX11" fmla="*/ 4045 w 20332"/>
              <a:gd name="connsiteY11" fmla="*/ 11751 h 22243"/>
              <a:gd name="connsiteX12" fmla="*/ 7872 w 20332"/>
              <a:gd name="connsiteY12" fmla="*/ 16376 h 22243"/>
              <a:gd name="connsiteX13" fmla="*/ 11366 w 20332"/>
              <a:gd name="connsiteY13" fmla="*/ 11345 h 22243"/>
              <a:gd name="connsiteX14" fmla="*/ 11857 w 20332"/>
              <a:gd name="connsiteY14" fmla="*/ 6821 h 22243"/>
              <a:gd name="connsiteX15" fmla="*/ 13676 w 20332"/>
              <a:gd name="connsiteY15" fmla="*/ 3721 h 22243"/>
              <a:gd name="connsiteX16" fmla="*/ 15668 w 20332"/>
              <a:gd name="connsiteY16" fmla="*/ 5957 h 22243"/>
              <a:gd name="connsiteX17" fmla="*/ 17849 w 20332"/>
              <a:gd name="connsiteY17" fmla="*/ 11599 h 22243"/>
              <a:gd name="connsiteX18" fmla="*/ 19393 w 20332"/>
              <a:gd name="connsiteY18" fmla="*/ 18104 h 22243"/>
              <a:gd name="connsiteX19" fmla="*/ 19928 w 20332"/>
              <a:gd name="connsiteY19" fmla="*/ 21306 h 22243"/>
              <a:gd name="connsiteX20" fmla="*/ 20332 w 20332"/>
              <a:gd name="connsiteY20" fmla="*/ 21306 h 22243"/>
              <a:gd name="connsiteX21" fmla="*/ 17069 w 20332"/>
              <a:gd name="connsiteY21" fmla="*/ 5957 h 22243"/>
              <a:gd name="connsiteX0" fmla="*/ 17069 w 20332"/>
              <a:gd name="connsiteY0" fmla="*/ 5957 h 22243"/>
              <a:gd name="connsiteX1" fmla="*/ 14196 w 20332"/>
              <a:gd name="connsiteY1" fmla="*/ 519 h 22243"/>
              <a:gd name="connsiteX2" fmla="*/ 12333 w 20332"/>
              <a:gd name="connsiteY2" fmla="*/ 519 h 22243"/>
              <a:gd name="connsiteX3" fmla="*/ 9162 w 20332"/>
              <a:gd name="connsiteY3" fmla="*/ 11360 h 22243"/>
              <a:gd name="connsiteX4" fmla="*/ 5273 w 20332"/>
              <a:gd name="connsiteY4" fmla="*/ 9871 h 22243"/>
              <a:gd name="connsiteX5" fmla="*/ 898 w 20332"/>
              <a:gd name="connsiteY5" fmla="*/ 8549 h 22243"/>
              <a:gd name="connsiteX6" fmla="*/ 1040 w 20332"/>
              <a:gd name="connsiteY6" fmla="*/ 18709 h 22243"/>
              <a:gd name="connsiteX7" fmla="*/ 1881 w 20332"/>
              <a:gd name="connsiteY7" fmla="*/ 21961 h 22243"/>
              <a:gd name="connsiteX8" fmla="*/ 2283 w 20332"/>
              <a:gd name="connsiteY8" fmla="*/ 22243 h 22243"/>
              <a:gd name="connsiteX9" fmla="*/ 2532 w 20332"/>
              <a:gd name="connsiteY9" fmla="*/ 22061 h 22243"/>
              <a:gd name="connsiteX10" fmla="*/ 1170 w 20332"/>
              <a:gd name="connsiteY10" fmla="*/ 13959 h 22243"/>
              <a:gd name="connsiteX11" fmla="*/ 4045 w 20332"/>
              <a:gd name="connsiteY11" fmla="*/ 11751 h 22243"/>
              <a:gd name="connsiteX12" fmla="*/ 7872 w 20332"/>
              <a:gd name="connsiteY12" fmla="*/ 16376 h 22243"/>
              <a:gd name="connsiteX13" fmla="*/ 11366 w 20332"/>
              <a:gd name="connsiteY13" fmla="*/ 11345 h 22243"/>
              <a:gd name="connsiteX14" fmla="*/ 11857 w 20332"/>
              <a:gd name="connsiteY14" fmla="*/ 6821 h 22243"/>
              <a:gd name="connsiteX15" fmla="*/ 13676 w 20332"/>
              <a:gd name="connsiteY15" fmla="*/ 3721 h 22243"/>
              <a:gd name="connsiteX16" fmla="*/ 15668 w 20332"/>
              <a:gd name="connsiteY16" fmla="*/ 5957 h 22243"/>
              <a:gd name="connsiteX17" fmla="*/ 17849 w 20332"/>
              <a:gd name="connsiteY17" fmla="*/ 11599 h 22243"/>
              <a:gd name="connsiteX18" fmla="*/ 19393 w 20332"/>
              <a:gd name="connsiteY18" fmla="*/ 18104 h 22243"/>
              <a:gd name="connsiteX19" fmla="*/ 19928 w 20332"/>
              <a:gd name="connsiteY19" fmla="*/ 21306 h 22243"/>
              <a:gd name="connsiteX20" fmla="*/ 20332 w 20332"/>
              <a:gd name="connsiteY20" fmla="*/ 21306 h 22243"/>
              <a:gd name="connsiteX21" fmla="*/ 17069 w 20332"/>
              <a:gd name="connsiteY21" fmla="*/ 5957 h 22243"/>
              <a:gd name="connsiteX0" fmla="*/ 16679 w 19942"/>
              <a:gd name="connsiteY0" fmla="*/ 5957 h 22243"/>
              <a:gd name="connsiteX1" fmla="*/ 13806 w 19942"/>
              <a:gd name="connsiteY1" fmla="*/ 519 h 22243"/>
              <a:gd name="connsiteX2" fmla="*/ 11943 w 19942"/>
              <a:gd name="connsiteY2" fmla="*/ 519 h 22243"/>
              <a:gd name="connsiteX3" fmla="*/ 8772 w 19942"/>
              <a:gd name="connsiteY3" fmla="*/ 11360 h 22243"/>
              <a:gd name="connsiteX4" fmla="*/ 4883 w 19942"/>
              <a:gd name="connsiteY4" fmla="*/ 9871 h 22243"/>
              <a:gd name="connsiteX5" fmla="*/ 508 w 19942"/>
              <a:gd name="connsiteY5" fmla="*/ 8549 h 22243"/>
              <a:gd name="connsiteX6" fmla="*/ 1313 w 19942"/>
              <a:gd name="connsiteY6" fmla="*/ 20967 h 22243"/>
              <a:gd name="connsiteX7" fmla="*/ 1491 w 19942"/>
              <a:gd name="connsiteY7" fmla="*/ 21961 h 22243"/>
              <a:gd name="connsiteX8" fmla="*/ 1893 w 19942"/>
              <a:gd name="connsiteY8" fmla="*/ 22243 h 22243"/>
              <a:gd name="connsiteX9" fmla="*/ 2142 w 19942"/>
              <a:gd name="connsiteY9" fmla="*/ 22061 h 22243"/>
              <a:gd name="connsiteX10" fmla="*/ 780 w 19942"/>
              <a:gd name="connsiteY10" fmla="*/ 13959 h 22243"/>
              <a:gd name="connsiteX11" fmla="*/ 3655 w 19942"/>
              <a:gd name="connsiteY11" fmla="*/ 11751 h 22243"/>
              <a:gd name="connsiteX12" fmla="*/ 7482 w 19942"/>
              <a:gd name="connsiteY12" fmla="*/ 16376 h 22243"/>
              <a:gd name="connsiteX13" fmla="*/ 10976 w 19942"/>
              <a:gd name="connsiteY13" fmla="*/ 11345 h 22243"/>
              <a:gd name="connsiteX14" fmla="*/ 11467 w 19942"/>
              <a:gd name="connsiteY14" fmla="*/ 6821 h 22243"/>
              <a:gd name="connsiteX15" fmla="*/ 13286 w 19942"/>
              <a:gd name="connsiteY15" fmla="*/ 3721 h 22243"/>
              <a:gd name="connsiteX16" fmla="*/ 15278 w 19942"/>
              <a:gd name="connsiteY16" fmla="*/ 5957 h 22243"/>
              <a:gd name="connsiteX17" fmla="*/ 17459 w 19942"/>
              <a:gd name="connsiteY17" fmla="*/ 11599 h 22243"/>
              <a:gd name="connsiteX18" fmla="*/ 19003 w 19942"/>
              <a:gd name="connsiteY18" fmla="*/ 18104 h 22243"/>
              <a:gd name="connsiteX19" fmla="*/ 19538 w 19942"/>
              <a:gd name="connsiteY19" fmla="*/ 21306 h 22243"/>
              <a:gd name="connsiteX20" fmla="*/ 19942 w 19942"/>
              <a:gd name="connsiteY20" fmla="*/ 21306 h 22243"/>
              <a:gd name="connsiteX21" fmla="*/ 16679 w 19942"/>
              <a:gd name="connsiteY21" fmla="*/ 5957 h 22243"/>
              <a:gd name="connsiteX0" fmla="*/ 17080 w 20343"/>
              <a:gd name="connsiteY0" fmla="*/ 5957 h 22243"/>
              <a:gd name="connsiteX1" fmla="*/ 14207 w 20343"/>
              <a:gd name="connsiteY1" fmla="*/ 519 h 22243"/>
              <a:gd name="connsiteX2" fmla="*/ 12344 w 20343"/>
              <a:gd name="connsiteY2" fmla="*/ 519 h 22243"/>
              <a:gd name="connsiteX3" fmla="*/ 9173 w 20343"/>
              <a:gd name="connsiteY3" fmla="*/ 11360 h 22243"/>
              <a:gd name="connsiteX4" fmla="*/ 5284 w 20343"/>
              <a:gd name="connsiteY4" fmla="*/ 9871 h 22243"/>
              <a:gd name="connsiteX5" fmla="*/ 301 w 20343"/>
              <a:gd name="connsiteY5" fmla="*/ 9396 h 22243"/>
              <a:gd name="connsiteX6" fmla="*/ 1714 w 20343"/>
              <a:gd name="connsiteY6" fmla="*/ 20967 h 22243"/>
              <a:gd name="connsiteX7" fmla="*/ 1892 w 20343"/>
              <a:gd name="connsiteY7" fmla="*/ 21961 h 22243"/>
              <a:gd name="connsiteX8" fmla="*/ 2294 w 20343"/>
              <a:gd name="connsiteY8" fmla="*/ 22243 h 22243"/>
              <a:gd name="connsiteX9" fmla="*/ 2543 w 20343"/>
              <a:gd name="connsiteY9" fmla="*/ 22061 h 22243"/>
              <a:gd name="connsiteX10" fmla="*/ 1181 w 20343"/>
              <a:gd name="connsiteY10" fmla="*/ 13959 h 22243"/>
              <a:gd name="connsiteX11" fmla="*/ 4056 w 20343"/>
              <a:gd name="connsiteY11" fmla="*/ 11751 h 22243"/>
              <a:gd name="connsiteX12" fmla="*/ 7883 w 20343"/>
              <a:gd name="connsiteY12" fmla="*/ 16376 h 22243"/>
              <a:gd name="connsiteX13" fmla="*/ 11377 w 20343"/>
              <a:gd name="connsiteY13" fmla="*/ 11345 h 22243"/>
              <a:gd name="connsiteX14" fmla="*/ 11868 w 20343"/>
              <a:gd name="connsiteY14" fmla="*/ 6821 h 22243"/>
              <a:gd name="connsiteX15" fmla="*/ 13687 w 20343"/>
              <a:gd name="connsiteY15" fmla="*/ 3721 h 22243"/>
              <a:gd name="connsiteX16" fmla="*/ 15679 w 20343"/>
              <a:gd name="connsiteY16" fmla="*/ 5957 h 22243"/>
              <a:gd name="connsiteX17" fmla="*/ 17860 w 20343"/>
              <a:gd name="connsiteY17" fmla="*/ 11599 h 22243"/>
              <a:gd name="connsiteX18" fmla="*/ 19404 w 20343"/>
              <a:gd name="connsiteY18" fmla="*/ 18104 h 22243"/>
              <a:gd name="connsiteX19" fmla="*/ 19939 w 20343"/>
              <a:gd name="connsiteY19" fmla="*/ 21306 h 22243"/>
              <a:gd name="connsiteX20" fmla="*/ 20343 w 20343"/>
              <a:gd name="connsiteY20" fmla="*/ 21306 h 22243"/>
              <a:gd name="connsiteX21" fmla="*/ 17080 w 20343"/>
              <a:gd name="connsiteY21" fmla="*/ 5957 h 22243"/>
              <a:gd name="connsiteX0" fmla="*/ 17080 w 20343"/>
              <a:gd name="connsiteY0" fmla="*/ 5957 h 22389"/>
              <a:gd name="connsiteX1" fmla="*/ 14207 w 20343"/>
              <a:gd name="connsiteY1" fmla="*/ 519 h 22389"/>
              <a:gd name="connsiteX2" fmla="*/ 12344 w 20343"/>
              <a:gd name="connsiteY2" fmla="*/ 519 h 22389"/>
              <a:gd name="connsiteX3" fmla="*/ 9173 w 20343"/>
              <a:gd name="connsiteY3" fmla="*/ 11360 h 22389"/>
              <a:gd name="connsiteX4" fmla="*/ 5284 w 20343"/>
              <a:gd name="connsiteY4" fmla="*/ 9871 h 22389"/>
              <a:gd name="connsiteX5" fmla="*/ 301 w 20343"/>
              <a:gd name="connsiteY5" fmla="*/ 9396 h 22389"/>
              <a:gd name="connsiteX6" fmla="*/ 1714 w 20343"/>
              <a:gd name="connsiteY6" fmla="*/ 20967 h 22389"/>
              <a:gd name="connsiteX7" fmla="*/ 1892 w 20343"/>
              <a:gd name="connsiteY7" fmla="*/ 21961 h 22389"/>
              <a:gd name="connsiteX8" fmla="*/ 2294 w 20343"/>
              <a:gd name="connsiteY8" fmla="*/ 22243 h 22389"/>
              <a:gd name="connsiteX9" fmla="*/ 2655 w 20343"/>
              <a:gd name="connsiteY9" fmla="*/ 22275 h 22389"/>
              <a:gd name="connsiteX10" fmla="*/ 1181 w 20343"/>
              <a:gd name="connsiteY10" fmla="*/ 13959 h 22389"/>
              <a:gd name="connsiteX11" fmla="*/ 4056 w 20343"/>
              <a:gd name="connsiteY11" fmla="*/ 11751 h 22389"/>
              <a:gd name="connsiteX12" fmla="*/ 7883 w 20343"/>
              <a:gd name="connsiteY12" fmla="*/ 16376 h 22389"/>
              <a:gd name="connsiteX13" fmla="*/ 11377 w 20343"/>
              <a:gd name="connsiteY13" fmla="*/ 11345 h 22389"/>
              <a:gd name="connsiteX14" fmla="*/ 11868 w 20343"/>
              <a:gd name="connsiteY14" fmla="*/ 6821 h 22389"/>
              <a:gd name="connsiteX15" fmla="*/ 13687 w 20343"/>
              <a:gd name="connsiteY15" fmla="*/ 3721 h 22389"/>
              <a:gd name="connsiteX16" fmla="*/ 15679 w 20343"/>
              <a:gd name="connsiteY16" fmla="*/ 5957 h 22389"/>
              <a:gd name="connsiteX17" fmla="*/ 17860 w 20343"/>
              <a:gd name="connsiteY17" fmla="*/ 11599 h 22389"/>
              <a:gd name="connsiteX18" fmla="*/ 19404 w 20343"/>
              <a:gd name="connsiteY18" fmla="*/ 18104 h 22389"/>
              <a:gd name="connsiteX19" fmla="*/ 19939 w 20343"/>
              <a:gd name="connsiteY19" fmla="*/ 21306 h 22389"/>
              <a:gd name="connsiteX20" fmla="*/ 20343 w 20343"/>
              <a:gd name="connsiteY20" fmla="*/ 21306 h 22389"/>
              <a:gd name="connsiteX21" fmla="*/ 17080 w 20343"/>
              <a:gd name="connsiteY21" fmla="*/ 5957 h 22389"/>
              <a:gd name="connsiteX0" fmla="*/ 17080 w 20343"/>
              <a:gd name="connsiteY0" fmla="*/ 5957 h 22457"/>
              <a:gd name="connsiteX1" fmla="*/ 14207 w 20343"/>
              <a:gd name="connsiteY1" fmla="*/ 519 h 22457"/>
              <a:gd name="connsiteX2" fmla="*/ 12344 w 20343"/>
              <a:gd name="connsiteY2" fmla="*/ 519 h 22457"/>
              <a:gd name="connsiteX3" fmla="*/ 9173 w 20343"/>
              <a:gd name="connsiteY3" fmla="*/ 11360 h 22457"/>
              <a:gd name="connsiteX4" fmla="*/ 5284 w 20343"/>
              <a:gd name="connsiteY4" fmla="*/ 9871 h 22457"/>
              <a:gd name="connsiteX5" fmla="*/ 301 w 20343"/>
              <a:gd name="connsiteY5" fmla="*/ 9396 h 22457"/>
              <a:gd name="connsiteX6" fmla="*/ 1714 w 20343"/>
              <a:gd name="connsiteY6" fmla="*/ 20967 h 22457"/>
              <a:gd name="connsiteX7" fmla="*/ 1892 w 20343"/>
              <a:gd name="connsiteY7" fmla="*/ 21961 h 22457"/>
              <a:gd name="connsiteX8" fmla="*/ 2308 w 20343"/>
              <a:gd name="connsiteY8" fmla="*/ 22457 h 22457"/>
              <a:gd name="connsiteX9" fmla="*/ 2655 w 20343"/>
              <a:gd name="connsiteY9" fmla="*/ 22275 h 22457"/>
              <a:gd name="connsiteX10" fmla="*/ 1181 w 20343"/>
              <a:gd name="connsiteY10" fmla="*/ 13959 h 22457"/>
              <a:gd name="connsiteX11" fmla="*/ 4056 w 20343"/>
              <a:gd name="connsiteY11" fmla="*/ 11751 h 22457"/>
              <a:gd name="connsiteX12" fmla="*/ 7883 w 20343"/>
              <a:gd name="connsiteY12" fmla="*/ 16376 h 22457"/>
              <a:gd name="connsiteX13" fmla="*/ 11377 w 20343"/>
              <a:gd name="connsiteY13" fmla="*/ 11345 h 22457"/>
              <a:gd name="connsiteX14" fmla="*/ 11868 w 20343"/>
              <a:gd name="connsiteY14" fmla="*/ 6821 h 22457"/>
              <a:gd name="connsiteX15" fmla="*/ 13687 w 20343"/>
              <a:gd name="connsiteY15" fmla="*/ 3721 h 22457"/>
              <a:gd name="connsiteX16" fmla="*/ 15679 w 20343"/>
              <a:gd name="connsiteY16" fmla="*/ 5957 h 22457"/>
              <a:gd name="connsiteX17" fmla="*/ 17860 w 20343"/>
              <a:gd name="connsiteY17" fmla="*/ 11599 h 22457"/>
              <a:gd name="connsiteX18" fmla="*/ 19404 w 20343"/>
              <a:gd name="connsiteY18" fmla="*/ 18104 h 22457"/>
              <a:gd name="connsiteX19" fmla="*/ 19939 w 20343"/>
              <a:gd name="connsiteY19" fmla="*/ 21306 h 22457"/>
              <a:gd name="connsiteX20" fmla="*/ 20343 w 20343"/>
              <a:gd name="connsiteY20" fmla="*/ 21306 h 22457"/>
              <a:gd name="connsiteX21" fmla="*/ 17080 w 20343"/>
              <a:gd name="connsiteY21" fmla="*/ 5957 h 22457"/>
              <a:gd name="connsiteX0" fmla="*/ 17080 w 20343"/>
              <a:gd name="connsiteY0" fmla="*/ 5957 h 22457"/>
              <a:gd name="connsiteX1" fmla="*/ 14207 w 20343"/>
              <a:gd name="connsiteY1" fmla="*/ 519 h 22457"/>
              <a:gd name="connsiteX2" fmla="*/ 12344 w 20343"/>
              <a:gd name="connsiteY2" fmla="*/ 519 h 22457"/>
              <a:gd name="connsiteX3" fmla="*/ 9173 w 20343"/>
              <a:gd name="connsiteY3" fmla="*/ 11360 h 22457"/>
              <a:gd name="connsiteX4" fmla="*/ 5284 w 20343"/>
              <a:gd name="connsiteY4" fmla="*/ 9871 h 22457"/>
              <a:gd name="connsiteX5" fmla="*/ 301 w 20343"/>
              <a:gd name="connsiteY5" fmla="*/ 9396 h 22457"/>
              <a:gd name="connsiteX6" fmla="*/ 1714 w 20343"/>
              <a:gd name="connsiteY6" fmla="*/ 20967 h 22457"/>
              <a:gd name="connsiteX7" fmla="*/ 1934 w 20343"/>
              <a:gd name="connsiteY7" fmla="*/ 22282 h 22457"/>
              <a:gd name="connsiteX8" fmla="*/ 2308 w 20343"/>
              <a:gd name="connsiteY8" fmla="*/ 22457 h 22457"/>
              <a:gd name="connsiteX9" fmla="*/ 2655 w 20343"/>
              <a:gd name="connsiteY9" fmla="*/ 22275 h 22457"/>
              <a:gd name="connsiteX10" fmla="*/ 1181 w 20343"/>
              <a:gd name="connsiteY10" fmla="*/ 13959 h 22457"/>
              <a:gd name="connsiteX11" fmla="*/ 4056 w 20343"/>
              <a:gd name="connsiteY11" fmla="*/ 11751 h 22457"/>
              <a:gd name="connsiteX12" fmla="*/ 7883 w 20343"/>
              <a:gd name="connsiteY12" fmla="*/ 16376 h 22457"/>
              <a:gd name="connsiteX13" fmla="*/ 11377 w 20343"/>
              <a:gd name="connsiteY13" fmla="*/ 11345 h 22457"/>
              <a:gd name="connsiteX14" fmla="*/ 11868 w 20343"/>
              <a:gd name="connsiteY14" fmla="*/ 6821 h 22457"/>
              <a:gd name="connsiteX15" fmla="*/ 13687 w 20343"/>
              <a:gd name="connsiteY15" fmla="*/ 3721 h 22457"/>
              <a:gd name="connsiteX16" fmla="*/ 15679 w 20343"/>
              <a:gd name="connsiteY16" fmla="*/ 5957 h 22457"/>
              <a:gd name="connsiteX17" fmla="*/ 17860 w 20343"/>
              <a:gd name="connsiteY17" fmla="*/ 11599 h 22457"/>
              <a:gd name="connsiteX18" fmla="*/ 19404 w 20343"/>
              <a:gd name="connsiteY18" fmla="*/ 18104 h 22457"/>
              <a:gd name="connsiteX19" fmla="*/ 19939 w 20343"/>
              <a:gd name="connsiteY19" fmla="*/ 21306 h 22457"/>
              <a:gd name="connsiteX20" fmla="*/ 20343 w 20343"/>
              <a:gd name="connsiteY20" fmla="*/ 21306 h 22457"/>
              <a:gd name="connsiteX21" fmla="*/ 17080 w 20343"/>
              <a:gd name="connsiteY21" fmla="*/ 5957 h 22457"/>
              <a:gd name="connsiteX0" fmla="*/ 17002 w 20265"/>
              <a:gd name="connsiteY0" fmla="*/ 5957 h 22457"/>
              <a:gd name="connsiteX1" fmla="*/ 14129 w 20265"/>
              <a:gd name="connsiteY1" fmla="*/ 519 h 22457"/>
              <a:gd name="connsiteX2" fmla="*/ 12266 w 20265"/>
              <a:gd name="connsiteY2" fmla="*/ 519 h 22457"/>
              <a:gd name="connsiteX3" fmla="*/ 9095 w 20265"/>
              <a:gd name="connsiteY3" fmla="*/ 11360 h 22457"/>
              <a:gd name="connsiteX4" fmla="*/ 5206 w 20265"/>
              <a:gd name="connsiteY4" fmla="*/ 9871 h 22457"/>
              <a:gd name="connsiteX5" fmla="*/ 223 w 20265"/>
              <a:gd name="connsiteY5" fmla="*/ 9396 h 22457"/>
              <a:gd name="connsiteX6" fmla="*/ 1915 w 20265"/>
              <a:gd name="connsiteY6" fmla="*/ 22214 h 22457"/>
              <a:gd name="connsiteX7" fmla="*/ 1856 w 20265"/>
              <a:gd name="connsiteY7" fmla="*/ 22282 h 22457"/>
              <a:gd name="connsiteX8" fmla="*/ 2230 w 20265"/>
              <a:gd name="connsiteY8" fmla="*/ 22457 h 22457"/>
              <a:gd name="connsiteX9" fmla="*/ 2577 w 20265"/>
              <a:gd name="connsiteY9" fmla="*/ 22275 h 22457"/>
              <a:gd name="connsiteX10" fmla="*/ 1103 w 20265"/>
              <a:gd name="connsiteY10" fmla="*/ 13959 h 22457"/>
              <a:gd name="connsiteX11" fmla="*/ 3978 w 20265"/>
              <a:gd name="connsiteY11" fmla="*/ 11751 h 22457"/>
              <a:gd name="connsiteX12" fmla="*/ 7805 w 20265"/>
              <a:gd name="connsiteY12" fmla="*/ 16376 h 22457"/>
              <a:gd name="connsiteX13" fmla="*/ 11299 w 20265"/>
              <a:gd name="connsiteY13" fmla="*/ 11345 h 22457"/>
              <a:gd name="connsiteX14" fmla="*/ 11790 w 20265"/>
              <a:gd name="connsiteY14" fmla="*/ 6821 h 22457"/>
              <a:gd name="connsiteX15" fmla="*/ 13609 w 20265"/>
              <a:gd name="connsiteY15" fmla="*/ 3721 h 22457"/>
              <a:gd name="connsiteX16" fmla="*/ 15601 w 20265"/>
              <a:gd name="connsiteY16" fmla="*/ 5957 h 22457"/>
              <a:gd name="connsiteX17" fmla="*/ 17782 w 20265"/>
              <a:gd name="connsiteY17" fmla="*/ 11599 h 22457"/>
              <a:gd name="connsiteX18" fmla="*/ 19326 w 20265"/>
              <a:gd name="connsiteY18" fmla="*/ 18104 h 22457"/>
              <a:gd name="connsiteX19" fmla="*/ 19861 w 20265"/>
              <a:gd name="connsiteY19" fmla="*/ 21306 h 22457"/>
              <a:gd name="connsiteX20" fmla="*/ 20265 w 20265"/>
              <a:gd name="connsiteY20" fmla="*/ 21306 h 22457"/>
              <a:gd name="connsiteX21" fmla="*/ 17002 w 20265"/>
              <a:gd name="connsiteY21" fmla="*/ 5957 h 22457"/>
              <a:gd name="connsiteX0" fmla="*/ 17002 w 20265"/>
              <a:gd name="connsiteY0" fmla="*/ 5957 h 22460"/>
              <a:gd name="connsiteX1" fmla="*/ 14129 w 20265"/>
              <a:gd name="connsiteY1" fmla="*/ 519 h 22460"/>
              <a:gd name="connsiteX2" fmla="*/ 12266 w 20265"/>
              <a:gd name="connsiteY2" fmla="*/ 519 h 22460"/>
              <a:gd name="connsiteX3" fmla="*/ 9095 w 20265"/>
              <a:gd name="connsiteY3" fmla="*/ 11360 h 22460"/>
              <a:gd name="connsiteX4" fmla="*/ 5206 w 20265"/>
              <a:gd name="connsiteY4" fmla="*/ 9871 h 22460"/>
              <a:gd name="connsiteX5" fmla="*/ 223 w 20265"/>
              <a:gd name="connsiteY5" fmla="*/ 9396 h 22460"/>
              <a:gd name="connsiteX6" fmla="*/ 1915 w 20265"/>
              <a:gd name="connsiteY6" fmla="*/ 22214 h 22460"/>
              <a:gd name="connsiteX7" fmla="*/ 1828 w 20265"/>
              <a:gd name="connsiteY7" fmla="*/ 22460 h 22460"/>
              <a:gd name="connsiteX8" fmla="*/ 2230 w 20265"/>
              <a:gd name="connsiteY8" fmla="*/ 22457 h 22460"/>
              <a:gd name="connsiteX9" fmla="*/ 2577 w 20265"/>
              <a:gd name="connsiteY9" fmla="*/ 22275 h 22460"/>
              <a:gd name="connsiteX10" fmla="*/ 1103 w 20265"/>
              <a:gd name="connsiteY10" fmla="*/ 13959 h 22460"/>
              <a:gd name="connsiteX11" fmla="*/ 3978 w 20265"/>
              <a:gd name="connsiteY11" fmla="*/ 11751 h 22460"/>
              <a:gd name="connsiteX12" fmla="*/ 7805 w 20265"/>
              <a:gd name="connsiteY12" fmla="*/ 16376 h 22460"/>
              <a:gd name="connsiteX13" fmla="*/ 11299 w 20265"/>
              <a:gd name="connsiteY13" fmla="*/ 11345 h 22460"/>
              <a:gd name="connsiteX14" fmla="*/ 11790 w 20265"/>
              <a:gd name="connsiteY14" fmla="*/ 6821 h 22460"/>
              <a:gd name="connsiteX15" fmla="*/ 13609 w 20265"/>
              <a:gd name="connsiteY15" fmla="*/ 3721 h 22460"/>
              <a:gd name="connsiteX16" fmla="*/ 15601 w 20265"/>
              <a:gd name="connsiteY16" fmla="*/ 5957 h 22460"/>
              <a:gd name="connsiteX17" fmla="*/ 17782 w 20265"/>
              <a:gd name="connsiteY17" fmla="*/ 11599 h 22460"/>
              <a:gd name="connsiteX18" fmla="*/ 19326 w 20265"/>
              <a:gd name="connsiteY18" fmla="*/ 18104 h 22460"/>
              <a:gd name="connsiteX19" fmla="*/ 19861 w 20265"/>
              <a:gd name="connsiteY19" fmla="*/ 21306 h 22460"/>
              <a:gd name="connsiteX20" fmla="*/ 20265 w 20265"/>
              <a:gd name="connsiteY20" fmla="*/ 21306 h 22460"/>
              <a:gd name="connsiteX21" fmla="*/ 17002 w 20265"/>
              <a:gd name="connsiteY21" fmla="*/ 5957 h 22460"/>
              <a:gd name="connsiteX0" fmla="*/ 17002 w 20265"/>
              <a:gd name="connsiteY0" fmla="*/ 5957 h 22460"/>
              <a:gd name="connsiteX1" fmla="*/ 14129 w 20265"/>
              <a:gd name="connsiteY1" fmla="*/ 519 h 22460"/>
              <a:gd name="connsiteX2" fmla="*/ 12266 w 20265"/>
              <a:gd name="connsiteY2" fmla="*/ 519 h 22460"/>
              <a:gd name="connsiteX3" fmla="*/ 9095 w 20265"/>
              <a:gd name="connsiteY3" fmla="*/ 11360 h 22460"/>
              <a:gd name="connsiteX4" fmla="*/ 5206 w 20265"/>
              <a:gd name="connsiteY4" fmla="*/ 9871 h 22460"/>
              <a:gd name="connsiteX5" fmla="*/ 223 w 20265"/>
              <a:gd name="connsiteY5" fmla="*/ 9396 h 22460"/>
              <a:gd name="connsiteX6" fmla="*/ 1915 w 20265"/>
              <a:gd name="connsiteY6" fmla="*/ 22214 h 22460"/>
              <a:gd name="connsiteX7" fmla="*/ 1828 w 20265"/>
              <a:gd name="connsiteY7" fmla="*/ 22460 h 22460"/>
              <a:gd name="connsiteX8" fmla="*/ 2230 w 20265"/>
              <a:gd name="connsiteY8" fmla="*/ 22457 h 22460"/>
              <a:gd name="connsiteX9" fmla="*/ 2326 w 20265"/>
              <a:gd name="connsiteY9" fmla="*/ 22311 h 22460"/>
              <a:gd name="connsiteX10" fmla="*/ 1103 w 20265"/>
              <a:gd name="connsiteY10" fmla="*/ 13959 h 22460"/>
              <a:gd name="connsiteX11" fmla="*/ 3978 w 20265"/>
              <a:gd name="connsiteY11" fmla="*/ 11751 h 22460"/>
              <a:gd name="connsiteX12" fmla="*/ 7805 w 20265"/>
              <a:gd name="connsiteY12" fmla="*/ 16376 h 22460"/>
              <a:gd name="connsiteX13" fmla="*/ 11299 w 20265"/>
              <a:gd name="connsiteY13" fmla="*/ 11345 h 22460"/>
              <a:gd name="connsiteX14" fmla="*/ 11790 w 20265"/>
              <a:gd name="connsiteY14" fmla="*/ 6821 h 22460"/>
              <a:gd name="connsiteX15" fmla="*/ 13609 w 20265"/>
              <a:gd name="connsiteY15" fmla="*/ 3721 h 22460"/>
              <a:gd name="connsiteX16" fmla="*/ 15601 w 20265"/>
              <a:gd name="connsiteY16" fmla="*/ 5957 h 22460"/>
              <a:gd name="connsiteX17" fmla="*/ 17782 w 20265"/>
              <a:gd name="connsiteY17" fmla="*/ 11599 h 22460"/>
              <a:gd name="connsiteX18" fmla="*/ 19326 w 20265"/>
              <a:gd name="connsiteY18" fmla="*/ 18104 h 22460"/>
              <a:gd name="connsiteX19" fmla="*/ 19861 w 20265"/>
              <a:gd name="connsiteY19" fmla="*/ 21306 h 22460"/>
              <a:gd name="connsiteX20" fmla="*/ 20265 w 20265"/>
              <a:gd name="connsiteY20" fmla="*/ 21306 h 22460"/>
              <a:gd name="connsiteX21" fmla="*/ 17002 w 20265"/>
              <a:gd name="connsiteY21" fmla="*/ 5957 h 22460"/>
              <a:gd name="connsiteX0" fmla="*/ 17002 w 20265"/>
              <a:gd name="connsiteY0" fmla="*/ 5957 h 22709"/>
              <a:gd name="connsiteX1" fmla="*/ 14129 w 20265"/>
              <a:gd name="connsiteY1" fmla="*/ 519 h 22709"/>
              <a:gd name="connsiteX2" fmla="*/ 12266 w 20265"/>
              <a:gd name="connsiteY2" fmla="*/ 519 h 22709"/>
              <a:gd name="connsiteX3" fmla="*/ 9095 w 20265"/>
              <a:gd name="connsiteY3" fmla="*/ 11360 h 22709"/>
              <a:gd name="connsiteX4" fmla="*/ 5206 w 20265"/>
              <a:gd name="connsiteY4" fmla="*/ 9871 h 22709"/>
              <a:gd name="connsiteX5" fmla="*/ 223 w 20265"/>
              <a:gd name="connsiteY5" fmla="*/ 9396 h 22709"/>
              <a:gd name="connsiteX6" fmla="*/ 1915 w 20265"/>
              <a:gd name="connsiteY6" fmla="*/ 22214 h 22709"/>
              <a:gd name="connsiteX7" fmla="*/ 1772 w 20265"/>
              <a:gd name="connsiteY7" fmla="*/ 22709 h 22709"/>
              <a:gd name="connsiteX8" fmla="*/ 2230 w 20265"/>
              <a:gd name="connsiteY8" fmla="*/ 22457 h 22709"/>
              <a:gd name="connsiteX9" fmla="*/ 2326 w 20265"/>
              <a:gd name="connsiteY9" fmla="*/ 22311 h 22709"/>
              <a:gd name="connsiteX10" fmla="*/ 1103 w 20265"/>
              <a:gd name="connsiteY10" fmla="*/ 13959 h 22709"/>
              <a:gd name="connsiteX11" fmla="*/ 3978 w 20265"/>
              <a:gd name="connsiteY11" fmla="*/ 11751 h 22709"/>
              <a:gd name="connsiteX12" fmla="*/ 7805 w 20265"/>
              <a:gd name="connsiteY12" fmla="*/ 16376 h 22709"/>
              <a:gd name="connsiteX13" fmla="*/ 11299 w 20265"/>
              <a:gd name="connsiteY13" fmla="*/ 11345 h 22709"/>
              <a:gd name="connsiteX14" fmla="*/ 11790 w 20265"/>
              <a:gd name="connsiteY14" fmla="*/ 6821 h 22709"/>
              <a:gd name="connsiteX15" fmla="*/ 13609 w 20265"/>
              <a:gd name="connsiteY15" fmla="*/ 3721 h 22709"/>
              <a:gd name="connsiteX16" fmla="*/ 15601 w 20265"/>
              <a:gd name="connsiteY16" fmla="*/ 5957 h 22709"/>
              <a:gd name="connsiteX17" fmla="*/ 17782 w 20265"/>
              <a:gd name="connsiteY17" fmla="*/ 11599 h 22709"/>
              <a:gd name="connsiteX18" fmla="*/ 19326 w 20265"/>
              <a:gd name="connsiteY18" fmla="*/ 18104 h 22709"/>
              <a:gd name="connsiteX19" fmla="*/ 19861 w 20265"/>
              <a:gd name="connsiteY19" fmla="*/ 21306 h 22709"/>
              <a:gd name="connsiteX20" fmla="*/ 20265 w 20265"/>
              <a:gd name="connsiteY20" fmla="*/ 21306 h 22709"/>
              <a:gd name="connsiteX21" fmla="*/ 17002 w 20265"/>
              <a:gd name="connsiteY21" fmla="*/ 5957 h 22709"/>
              <a:gd name="connsiteX0" fmla="*/ 17002 w 20265"/>
              <a:gd name="connsiteY0" fmla="*/ 5957 h 22709"/>
              <a:gd name="connsiteX1" fmla="*/ 14129 w 20265"/>
              <a:gd name="connsiteY1" fmla="*/ 519 h 22709"/>
              <a:gd name="connsiteX2" fmla="*/ 12266 w 20265"/>
              <a:gd name="connsiteY2" fmla="*/ 519 h 22709"/>
              <a:gd name="connsiteX3" fmla="*/ 9095 w 20265"/>
              <a:gd name="connsiteY3" fmla="*/ 11360 h 22709"/>
              <a:gd name="connsiteX4" fmla="*/ 5206 w 20265"/>
              <a:gd name="connsiteY4" fmla="*/ 9871 h 22709"/>
              <a:gd name="connsiteX5" fmla="*/ 223 w 20265"/>
              <a:gd name="connsiteY5" fmla="*/ 9396 h 22709"/>
              <a:gd name="connsiteX6" fmla="*/ 1915 w 20265"/>
              <a:gd name="connsiteY6" fmla="*/ 22214 h 22709"/>
              <a:gd name="connsiteX7" fmla="*/ 1772 w 20265"/>
              <a:gd name="connsiteY7" fmla="*/ 22709 h 22709"/>
              <a:gd name="connsiteX8" fmla="*/ 2230 w 20265"/>
              <a:gd name="connsiteY8" fmla="*/ 22457 h 22709"/>
              <a:gd name="connsiteX9" fmla="*/ 2326 w 20265"/>
              <a:gd name="connsiteY9" fmla="*/ 22311 h 22709"/>
              <a:gd name="connsiteX10" fmla="*/ 1103 w 20265"/>
              <a:gd name="connsiteY10" fmla="*/ 13959 h 22709"/>
              <a:gd name="connsiteX11" fmla="*/ 3978 w 20265"/>
              <a:gd name="connsiteY11" fmla="*/ 11751 h 22709"/>
              <a:gd name="connsiteX12" fmla="*/ 7805 w 20265"/>
              <a:gd name="connsiteY12" fmla="*/ 16376 h 22709"/>
              <a:gd name="connsiteX13" fmla="*/ 11299 w 20265"/>
              <a:gd name="connsiteY13" fmla="*/ 11345 h 22709"/>
              <a:gd name="connsiteX14" fmla="*/ 11790 w 20265"/>
              <a:gd name="connsiteY14" fmla="*/ 6821 h 22709"/>
              <a:gd name="connsiteX15" fmla="*/ 13609 w 20265"/>
              <a:gd name="connsiteY15" fmla="*/ 3721 h 22709"/>
              <a:gd name="connsiteX16" fmla="*/ 15601 w 20265"/>
              <a:gd name="connsiteY16" fmla="*/ 5957 h 22709"/>
              <a:gd name="connsiteX17" fmla="*/ 17782 w 20265"/>
              <a:gd name="connsiteY17" fmla="*/ 11599 h 22709"/>
              <a:gd name="connsiteX18" fmla="*/ 19326 w 20265"/>
              <a:gd name="connsiteY18" fmla="*/ 18104 h 22709"/>
              <a:gd name="connsiteX19" fmla="*/ 19861 w 20265"/>
              <a:gd name="connsiteY19" fmla="*/ 21306 h 22709"/>
              <a:gd name="connsiteX20" fmla="*/ 20265 w 20265"/>
              <a:gd name="connsiteY20" fmla="*/ 21306 h 22709"/>
              <a:gd name="connsiteX21" fmla="*/ 17002 w 20265"/>
              <a:gd name="connsiteY21" fmla="*/ 5957 h 22709"/>
              <a:gd name="connsiteX0" fmla="*/ 17002 w 20265"/>
              <a:gd name="connsiteY0" fmla="*/ 5957 h 22531"/>
              <a:gd name="connsiteX1" fmla="*/ 14129 w 20265"/>
              <a:gd name="connsiteY1" fmla="*/ 519 h 22531"/>
              <a:gd name="connsiteX2" fmla="*/ 12266 w 20265"/>
              <a:gd name="connsiteY2" fmla="*/ 519 h 22531"/>
              <a:gd name="connsiteX3" fmla="*/ 9095 w 20265"/>
              <a:gd name="connsiteY3" fmla="*/ 11360 h 22531"/>
              <a:gd name="connsiteX4" fmla="*/ 5206 w 20265"/>
              <a:gd name="connsiteY4" fmla="*/ 9871 h 22531"/>
              <a:gd name="connsiteX5" fmla="*/ 223 w 20265"/>
              <a:gd name="connsiteY5" fmla="*/ 9396 h 22531"/>
              <a:gd name="connsiteX6" fmla="*/ 1915 w 20265"/>
              <a:gd name="connsiteY6" fmla="*/ 22214 h 22531"/>
              <a:gd name="connsiteX7" fmla="*/ 1786 w 20265"/>
              <a:gd name="connsiteY7" fmla="*/ 22531 h 22531"/>
              <a:gd name="connsiteX8" fmla="*/ 2230 w 20265"/>
              <a:gd name="connsiteY8" fmla="*/ 22457 h 22531"/>
              <a:gd name="connsiteX9" fmla="*/ 2326 w 20265"/>
              <a:gd name="connsiteY9" fmla="*/ 22311 h 22531"/>
              <a:gd name="connsiteX10" fmla="*/ 1103 w 20265"/>
              <a:gd name="connsiteY10" fmla="*/ 13959 h 22531"/>
              <a:gd name="connsiteX11" fmla="*/ 3978 w 20265"/>
              <a:gd name="connsiteY11" fmla="*/ 11751 h 22531"/>
              <a:gd name="connsiteX12" fmla="*/ 7805 w 20265"/>
              <a:gd name="connsiteY12" fmla="*/ 16376 h 22531"/>
              <a:gd name="connsiteX13" fmla="*/ 11299 w 20265"/>
              <a:gd name="connsiteY13" fmla="*/ 11345 h 22531"/>
              <a:gd name="connsiteX14" fmla="*/ 11790 w 20265"/>
              <a:gd name="connsiteY14" fmla="*/ 6821 h 22531"/>
              <a:gd name="connsiteX15" fmla="*/ 13609 w 20265"/>
              <a:gd name="connsiteY15" fmla="*/ 3721 h 22531"/>
              <a:gd name="connsiteX16" fmla="*/ 15601 w 20265"/>
              <a:gd name="connsiteY16" fmla="*/ 5957 h 22531"/>
              <a:gd name="connsiteX17" fmla="*/ 17782 w 20265"/>
              <a:gd name="connsiteY17" fmla="*/ 11599 h 22531"/>
              <a:gd name="connsiteX18" fmla="*/ 19326 w 20265"/>
              <a:gd name="connsiteY18" fmla="*/ 18104 h 22531"/>
              <a:gd name="connsiteX19" fmla="*/ 19861 w 20265"/>
              <a:gd name="connsiteY19" fmla="*/ 21306 h 22531"/>
              <a:gd name="connsiteX20" fmla="*/ 20265 w 20265"/>
              <a:gd name="connsiteY20" fmla="*/ 21306 h 22531"/>
              <a:gd name="connsiteX21" fmla="*/ 17002 w 20265"/>
              <a:gd name="connsiteY21" fmla="*/ 5957 h 22531"/>
              <a:gd name="connsiteX0" fmla="*/ 17002 w 20391"/>
              <a:gd name="connsiteY0" fmla="*/ 5957 h 22531"/>
              <a:gd name="connsiteX1" fmla="*/ 14129 w 20391"/>
              <a:gd name="connsiteY1" fmla="*/ 519 h 22531"/>
              <a:gd name="connsiteX2" fmla="*/ 12266 w 20391"/>
              <a:gd name="connsiteY2" fmla="*/ 519 h 22531"/>
              <a:gd name="connsiteX3" fmla="*/ 9095 w 20391"/>
              <a:gd name="connsiteY3" fmla="*/ 11360 h 22531"/>
              <a:gd name="connsiteX4" fmla="*/ 5206 w 20391"/>
              <a:gd name="connsiteY4" fmla="*/ 9871 h 22531"/>
              <a:gd name="connsiteX5" fmla="*/ 223 w 20391"/>
              <a:gd name="connsiteY5" fmla="*/ 9396 h 22531"/>
              <a:gd name="connsiteX6" fmla="*/ 1915 w 20391"/>
              <a:gd name="connsiteY6" fmla="*/ 22214 h 22531"/>
              <a:gd name="connsiteX7" fmla="*/ 1786 w 20391"/>
              <a:gd name="connsiteY7" fmla="*/ 22531 h 22531"/>
              <a:gd name="connsiteX8" fmla="*/ 2230 w 20391"/>
              <a:gd name="connsiteY8" fmla="*/ 22457 h 22531"/>
              <a:gd name="connsiteX9" fmla="*/ 2326 w 20391"/>
              <a:gd name="connsiteY9" fmla="*/ 22311 h 22531"/>
              <a:gd name="connsiteX10" fmla="*/ 1103 w 20391"/>
              <a:gd name="connsiteY10" fmla="*/ 13959 h 22531"/>
              <a:gd name="connsiteX11" fmla="*/ 3978 w 20391"/>
              <a:gd name="connsiteY11" fmla="*/ 11751 h 22531"/>
              <a:gd name="connsiteX12" fmla="*/ 7805 w 20391"/>
              <a:gd name="connsiteY12" fmla="*/ 16376 h 22531"/>
              <a:gd name="connsiteX13" fmla="*/ 11299 w 20391"/>
              <a:gd name="connsiteY13" fmla="*/ 11345 h 22531"/>
              <a:gd name="connsiteX14" fmla="*/ 11790 w 20391"/>
              <a:gd name="connsiteY14" fmla="*/ 6821 h 22531"/>
              <a:gd name="connsiteX15" fmla="*/ 13609 w 20391"/>
              <a:gd name="connsiteY15" fmla="*/ 3721 h 22531"/>
              <a:gd name="connsiteX16" fmla="*/ 15601 w 20391"/>
              <a:gd name="connsiteY16" fmla="*/ 5957 h 22531"/>
              <a:gd name="connsiteX17" fmla="*/ 17782 w 20391"/>
              <a:gd name="connsiteY17" fmla="*/ 11599 h 22531"/>
              <a:gd name="connsiteX18" fmla="*/ 19326 w 20391"/>
              <a:gd name="connsiteY18" fmla="*/ 18104 h 22531"/>
              <a:gd name="connsiteX19" fmla="*/ 19861 w 20391"/>
              <a:gd name="connsiteY19" fmla="*/ 21306 h 22531"/>
              <a:gd name="connsiteX20" fmla="*/ 20391 w 20391"/>
              <a:gd name="connsiteY20" fmla="*/ 22268 h 22531"/>
              <a:gd name="connsiteX21" fmla="*/ 17002 w 20391"/>
              <a:gd name="connsiteY21" fmla="*/ 5957 h 22531"/>
              <a:gd name="connsiteX0" fmla="*/ 17002 w 20391"/>
              <a:gd name="connsiteY0" fmla="*/ 5957 h 22531"/>
              <a:gd name="connsiteX1" fmla="*/ 14129 w 20391"/>
              <a:gd name="connsiteY1" fmla="*/ 519 h 22531"/>
              <a:gd name="connsiteX2" fmla="*/ 12266 w 20391"/>
              <a:gd name="connsiteY2" fmla="*/ 519 h 22531"/>
              <a:gd name="connsiteX3" fmla="*/ 9095 w 20391"/>
              <a:gd name="connsiteY3" fmla="*/ 11360 h 22531"/>
              <a:gd name="connsiteX4" fmla="*/ 5206 w 20391"/>
              <a:gd name="connsiteY4" fmla="*/ 9871 h 22531"/>
              <a:gd name="connsiteX5" fmla="*/ 223 w 20391"/>
              <a:gd name="connsiteY5" fmla="*/ 9396 h 22531"/>
              <a:gd name="connsiteX6" fmla="*/ 1915 w 20391"/>
              <a:gd name="connsiteY6" fmla="*/ 22214 h 22531"/>
              <a:gd name="connsiteX7" fmla="*/ 1786 w 20391"/>
              <a:gd name="connsiteY7" fmla="*/ 22531 h 22531"/>
              <a:gd name="connsiteX8" fmla="*/ 2230 w 20391"/>
              <a:gd name="connsiteY8" fmla="*/ 22457 h 22531"/>
              <a:gd name="connsiteX9" fmla="*/ 2326 w 20391"/>
              <a:gd name="connsiteY9" fmla="*/ 22311 h 22531"/>
              <a:gd name="connsiteX10" fmla="*/ 1103 w 20391"/>
              <a:gd name="connsiteY10" fmla="*/ 13959 h 22531"/>
              <a:gd name="connsiteX11" fmla="*/ 3978 w 20391"/>
              <a:gd name="connsiteY11" fmla="*/ 11751 h 22531"/>
              <a:gd name="connsiteX12" fmla="*/ 7805 w 20391"/>
              <a:gd name="connsiteY12" fmla="*/ 16376 h 22531"/>
              <a:gd name="connsiteX13" fmla="*/ 11299 w 20391"/>
              <a:gd name="connsiteY13" fmla="*/ 11345 h 22531"/>
              <a:gd name="connsiteX14" fmla="*/ 11790 w 20391"/>
              <a:gd name="connsiteY14" fmla="*/ 6821 h 22531"/>
              <a:gd name="connsiteX15" fmla="*/ 13609 w 20391"/>
              <a:gd name="connsiteY15" fmla="*/ 3721 h 22531"/>
              <a:gd name="connsiteX16" fmla="*/ 15601 w 20391"/>
              <a:gd name="connsiteY16" fmla="*/ 5957 h 22531"/>
              <a:gd name="connsiteX17" fmla="*/ 17782 w 20391"/>
              <a:gd name="connsiteY17" fmla="*/ 11599 h 22531"/>
              <a:gd name="connsiteX18" fmla="*/ 19326 w 20391"/>
              <a:gd name="connsiteY18" fmla="*/ 18104 h 22531"/>
              <a:gd name="connsiteX19" fmla="*/ 19987 w 20391"/>
              <a:gd name="connsiteY19" fmla="*/ 22233 h 22531"/>
              <a:gd name="connsiteX20" fmla="*/ 20391 w 20391"/>
              <a:gd name="connsiteY20" fmla="*/ 22268 h 22531"/>
              <a:gd name="connsiteX21" fmla="*/ 17002 w 20391"/>
              <a:gd name="connsiteY21" fmla="*/ 5957 h 22531"/>
              <a:gd name="connsiteX0" fmla="*/ 17002 w 20391"/>
              <a:gd name="connsiteY0" fmla="*/ 5957 h 22531"/>
              <a:gd name="connsiteX1" fmla="*/ 14129 w 20391"/>
              <a:gd name="connsiteY1" fmla="*/ 519 h 22531"/>
              <a:gd name="connsiteX2" fmla="*/ 12266 w 20391"/>
              <a:gd name="connsiteY2" fmla="*/ 519 h 22531"/>
              <a:gd name="connsiteX3" fmla="*/ 9095 w 20391"/>
              <a:gd name="connsiteY3" fmla="*/ 11360 h 22531"/>
              <a:gd name="connsiteX4" fmla="*/ 5206 w 20391"/>
              <a:gd name="connsiteY4" fmla="*/ 9871 h 22531"/>
              <a:gd name="connsiteX5" fmla="*/ 223 w 20391"/>
              <a:gd name="connsiteY5" fmla="*/ 9396 h 22531"/>
              <a:gd name="connsiteX6" fmla="*/ 1915 w 20391"/>
              <a:gd name="connsiteY6" fmla="*/ 22214 h 22531"/>
              <a:gd name="connsiteX7" fmla="*/ 1786 w 20391"/>
              <a:gd name="connsiteY7" fmla="*/ 22531 h 22531"/>
              <a:gd name="connsiteX8" fmla="*/ 2230 w 20391"/>
              <a:gd name="connsiteY8" fmla="*/ 22457 h 22531"/>
              <a:gd name="connsiteX9" fmla="*/ 2326 w 20391"/>
              <a:gd name="connsiteY9" fmla="*/ 22311 h 22531"/>
              <a:gd name="connsiteX10" fmla="*/ 1103 w 20391"/>
              <a:gd name="connsiteY10" fmla="*/ 13959 h 22531"/>
              <a:gd name="connsiteX11" fmla="*/ 3978 w 20391"/>
              <a:gd name="connsiteY11" fmla="*/ 11751 h 22531"/>
              <a:gd name="connsiteX12" fmla="*/ 7805 w 20391"/>
              <a:gd name="connsiteY12" fmla="*/ 16376 h 22531"/>
              <a:gd name="connsiteX13" fmla="*/ 11299 w 20391"/>
              <a:gd name="connsiteY13" fmla="*/ 11345 h 22531"/>
              <a:gd name="connsiteX14" fmla="*/ 11790 w 20391"/>
              <a:gd name="connsiteY14" fmla="*/ 6821 h 22531"/>
              <a:gd name="connsiteX15" fmla="*/ 13609 w 20391"/>
              <a:gd name="connsiteY15" fmla="*/ 3721 h 22531"/>
              <a:gd name="connsiteX16" fmla="*/ 15601 w 20391"/>
              <a:gd name="connsiteY16" fmla="*/ 5957 h 22531"/>
              <a:gd name="connsiteX17" fmla="*/ 17782 w 20391"/>
              <a:gd name="connsiteY17" fmla="*/ 11599 h 22531"/>
              <a:gd name="connsiteX18" fmla="*/ 19326 w 20391"/>
              <a:gd name="connsiteY18" fmla="*/ 18104 h 22531"/>
              <a:gd name="connsiteX19" fmla="*/ 20001 w 20391"/>
              <a:gd name="connsiteY19" fmla="*/ 22376 h 22531"/>
              <a:gd name="connsiteX20" fmla="*/ 20391 w 20391"/>
              <a:gd name="connsiteY20" fmla="*/ 22268 h 22531"/>
              <a:gd name="connsiteX21" fmla="*/ 17002 w 20391"/>
              <a:gd name="connsiteY21" fmla="*/ 5957 h 22531"/>
              <a:gd name="connsiteX0" fmla="*/ 17002 w 20391"/>
              <a:gd name="connsiteY0" fmla="*/ 5957 h 22531"/>
              <a:gd name="connsiteX1" fmla="*/ 14129 w 20391"/>
              <a:gd name="connsiteY1" fmla="*/ 519 h 22531"/>
              <a:gd name="connsiteX2" fmla="*/ 12266 w 20391"/>
              <a:gd name="connsiteY2" fmla="*/ 519 h 22531"/>
              <a:gd name="connsiteX3" fmla="*/ 9095 w 20391"/>
              <a:gd name="connsiteY3" fmla="*/ 11360 h 22531"/>
              <a:gd name="connsiteX4" fmla="*/ 5206 w 20391"/>
              <a:gd name="connsiteY4" fmla="*/ 9871 h 22531"/>
              <a:gd name="connsiteX5" fmla="*/ 223 w 20391"/>
              <a:gd name="connsiteY5" fmla="*/ 9396 h 22531"/>
              <a:gd name="connsiteX6" fmla="*/ 1915 w 20391"/>
              <a:gd name="connsiteY6" fmla="*/ 22214 h 22531"/>
              <a:gd name="connsiteX7" fmla="*/ 1786 w 20391"/>
              <a:gd name="connsiteY7" fmla="*/ 22531 h 22531"/>
              <a:gd name="connsiteX8" fmla="*/ 2230 w 20391"/>
              <a:gd name="connsiteY8" fmla="*/ 22457 h 22531"/>
              <a:gd name="connsiteX9" fmla="*/ 2326 w 20391"/>
              <a:gd name="connsiteY9" fmla="*/ 22311 h 22531"/>
              <a:gd name="connsiteX10" fmla="*/ 1103 w 20391"/>
              <a:gd name="connsiteY10" fmla="*/ 13959 h 22531"/>
              <a:gd name="connsiteX11" fmla="*/ 3978 w 20391"/>
              <a:gd name="connsiteY11" fmla="*/ 11751 h 22531"/>
              <a:gd name="connsiteX12" fmla="*/ 7805 w 20391"/>
              <a:gd name="connsiteY12" fmla="*/ 16376 h 22531"/>
              <a:gd name="connsiteX13" fmla="*/ 11299 w 20391"/>
              <a:gd name="connsiteY13" fmla="*/ 11345 h 22531"/>
              <a:gd name="connsiteX14" fmla="*/ 11790 w 20391"/>
              <a:gd name="connsiteY14" fmla="*/ 6821 h 22531"/>
              <a:gd name="connsiteX15" fmla="*/ 13609 w 20391"/>
              <a:gd name="connsiteY15" fmla="*/ 3721 h 22531"/>
              <a:gd name="connsiteX16" fmla="*/ 15601 w 20391"/>
              <a:gd name="connsiteY16" fmla="*/ 5957 h 22531"/>
              <a:gd name="connsiteX17" fmla="*/ 17782 w 20391"/>
              <a:gd name="connsiteY17" fmla="*/ 11599 h 22531"/>
              <a:gd name="connsiteX18" fmla="*/ 19326 w 20391"/>
              <a:gd name="connsiteY18" fmla="*/ 18104 h 22531"/>
              <a:gd name="connsiteX19" fmla="*/ 20001 w 20391"/>
              <a:gd name="connsiteY19" fmla="*/ 22376 h 22531"/>
              <a:gd name="connsiteX20" fmla="*/ 20391 w 20391"/>
              <a:gd name="connsiteY20" fmla="*/ 22268 h 22531"/>
              <a:gd name="connsiteX21" fmla="*/ 17002 w 20391"/>
              <a:gd name="connsiteY21" fmla="*/ 5957 h 22531"/>
              <a:gd name="connsiteX0" fmla="*/ 17002 w 20391"/>
              <a:gd name="connsiteY0" fmla="*/ 5957 h 23012"/>
              <a:gd name="connsiteX1" fmla="*/ 14129 w 20391"/>
              <a:gd name="connsiteY1" fmla="*/ 519 h 23012"/>
              <a:gd name="connsiteX2" fmla="*/ 12266 w 20391"/>
              <a:gd name="connsiteY2" fmla="*/ 519 h 23012"/>
              <a:gd name="connsiteX3" fmla="*/ 9095 w 20391"/>
              <a:gd name="connsiteY3" fmla="*/ 11360 h 23012"/>
              <a:gd name="connsiteX4" fmla="*/ 5206 w 20391"/>
              <a:gd name="connsiteY4" fmla="*/ 9871 h 23012"/>
              <a:gd name="connsiteX5" fmla="*/ 223 w 20391"/>
              <a:gd name="connsiteY5" fmla="*/ 9396 h 23012"/>
              <a:gd name="connsiteX6" fmla="*/ 1915 w 20391"/>
              <a:gd name="connsiteY6" fmla="*/ 22214 h 23012"/>
              <a:gd name="connsiteX7" fmla="*/ 1786 w 20391"/>
              <a:gd name="connsiteY7" fmla="*/ 22531 h 23012"/>
              <a:gd name="connsiteX8" fmla="*/ 2326 w 20391"/>
              <a:gd name="connsiteY8" fmla="*/ 22311 h 23012"/>
              <a:gd name="connsiteX9" fmla="*/ 1103 w 20391"/>
              <a:gd name="connsiteY9" fmla="*/ 13959 h 23012"/>
              <a:gd name="connsiteX10" fmla="*/ 3978 w 20391"/>
              <a:gd name="connsiteY10" fmla="*/ 11751 h 23012"/>
              <a:gd name="connsiteX11" fmla="*/ 7805 w 20391"/>
              <a:gd name="connsiteY11" fmla="*/ 16376 h 23012"/>
              <a:gd name="connsiteX12" fmla="*/ 11299 w 20391"/>
              <a:gd name="connsiteY12" fmla="*/ 11345 h 23012"/>
              <a:gd name="connsiteX13" fmla="*/ 11790 w 20391"/>
              <a:gd name="connsiteY13" fmla="*/ 6821 h 23012"/>
              <a:gd name="connsiteX14" fmla="*/ 13609 w 20391"/>
              <a:gd name="connsiteY14" fmla="*/ 3721 h 23012"/>
              <a:gd name="connsiteX15" fmla="*/ 15601 w 20391"/>
              <a:gd name="connsiteY15" fmla="*/ 5957 h 23012"/>
              <a:gd name="connsiteX16" fmla="*/ 17782 w 20391"/>
              <a:gd name="connsiteY16" fmla="*/ 11599 h 23012"/>
              <a:gd name="connsiteX17" fmla="*/ 19326 w 20391"/>
              <a:gd name="connsiteY17" fmla="*/ 18104 h 23012"/>
              <a:gd name="connsiteX18" fmla="*/ 20001 w 20391"/>
              <a:gd name="connsiteY18" fmla="*/ 22376 h 23012"/>
              <a:gd name="connsiteX19" fmla="*/ 20391 w 20391"/>
              <a:gd name="connsiteY19" fmla="*/ 22268 h 23012"/>
              <a:gd name="connsiteX20" fmla="*/ 17002 w 20391"/>
              <a:gd name="connsiteY20" fmla="*/ 5957 h 23012"/>
              <a:gd name="connsiteX0" fmla="*/ 16891 w 20280"/>
              <a:gd name="connsiteY0" fmla="*/ 5957 h 23012"/>
              <a:gd name="connsiteX1" fmla="*/ 14018 w 20280"/>
              <a:gd name="connsiteY1" fmla="*/ 519 h 23012"/>
              <a:gd name="connsiteX2" fmla="*/ 12155 w 20280"/>
              <a:gd name="connsiteY2" fmla="*/ 519 h 23012"/>
              <a:gd name="connsiteX3" fmla="*/ 8984 w 20280"/>
              <a:gd name="connsiteY3" fmla="*/ 11360 h 23012"/>
              <a:gd name="connsiteX4" fmla="*/ 5095 w 20280"/>
              <a:gd name="connsiteY4" fmla="*/ 9871 h 23012"/>
              <a:gd name="connsiteX5" fmla="*/ 112 w 20280"/>
              <a:gd name="connsiteY5" fmla="*/ 9396 h 23012"/>
              <a:gd name="connsiteX6" fmla="*/ 1675 w 20280"/>
              <a:gd name="connsiteY6" fmla="*/ 22531 h 23012"/>
              <a:gd name="connsiteX7" fmla="*/ 2215 w 20280"/>
              <a:gd name="connsiteY7" fmla="*/ 22311 h 23012"/>
              <a:gd name="connsiteX8" fmla="*/ 992 w 20280"/>
              <a:gd name="connsiteY8" fmla="*/ 13959 h 23012"/>
              <a:gd name="connsiteX9" fmla="*/ 3867 w 20280"/>
              <a:gd name="connsiteY9" fmla="*/ 11751 h 23012"/>
              <a:gd name="connsiteX10" fmla="*/ 7694 w 20280"/>
              <a:gd name="connsiteY10" fmla="*/ 16376 h 23012"/>
              <a:gd name="connsiteX11" fmla="*/ 11188 w 20280"/>
              <a:gd name="connsiteY11" fmla="*/ 11345 h 23012"/>
              <a:gd name="connsiteX12" fmla="*/ 11679 w 20280"/>
              <a:gd name="connsiteY12" fmla="*/ 6821 h 23012"/>
              <a:gd name="connsiteX13" fmla="*/ 13498 w 20280"/>
              <a:gd name="connsiteY13" fmla="*/ 3721 h 23012"/>
              <a:gd name="connsiteX14" fmla="*/ 15490 w 20280"/>
              <a:gd name="connsiteY14" fmla="*/ 5957 h 23012"/>
              <a:gd name="connsiteX15" fmla="*/ 17671 w 20280"/>
              <a:gd name="connsiteY15" fmla="*/ 11599 h 23012"/>
              <a:gd name="connsiteX16" fmla="*/ 19215 w 20280"/>
              <a:gd name="connsiteY16" fmla="*/ 18104 h 23012"/>
              <a:gd name="connsiteX17" fmla="*/ 19890 w 20280"/>
              <a:gd name="connsiteY17" fmla="*/ 22376 h 23012"/>
              <a:gd name="connsiteX18" fmla="*/ 20280 w 20280"/>
              <a:gd name="connsiteY18" fmla="*/ 22268 h 23012"/>
              <a:gd name="connsiteX19" fmla="*/ 16891 w 20280"/>
              <a:gd name="connsiteY19" fmla="*/ 5957 h 23012"/>
              <a:gd name="connsiteX0" fmla="*/ 16913 w 20302"/>
              <a:gd name="connsiteY0" fmla="*/ 5957 h 22915"/>
              <a:gd name="connsiteX1" fmla="*/ 14040 w 20302"/>
              <a:gd name="connsiteY1" fmla="*/ 519 h 22915"/>
              <a:gd name="connsiteX2" fmla="*/ 12177 w 20302"/>
              <a:gd name="connsiteY2" fmla="*/ 519 h 22915"/>
              <a:gd name="connsiteX3" fmla="*/ 9006 w 20302"/>
              <a:gd name="connsiteY3" fmla="*/ 11360 h 22915"/>
              <a:gd name="connsiteX4" fmla="*/ 5117 w 20302"/>
              <a:gd name="connsiteY4" fmla="*/ 9871 h 22915"/>
              <a:gd name="connsiteX5" fmla="*/ 134 w 20302"/>
              <a:gd name="connsiteY5" fmla="*/ 9396 h 22915"/>
              <a:gd name="connsiteX6" fmla="*/ 1488 w 20302"/>
              <a:gd name="connsiteY6" fmla="*/ 22175 h 22915"/>
              <a:gd name="connsiteX7" fmla="*/ 2237 w 20302"/>
              <a:gd name="connsiteY7" fmla="*/ 22311 h 22915"/>
              <a:gd name="connsiteX8" fmla="*/ 1014 w 20302"/>
              <a:gd name="connsiteY8" fmla="*/ 13959 h 22915"/>
              <a:gd name="connsiteX9" fmla="*/ 3889 w 20302"/>
              <a:gd name="connsiteY9" fmla="*/ 11751 h 22915"/>
              <a:gd name="connsiteX10" fmla="*/ 7716 w 20302"/>
              <a:gd name="connsiteY10" fmla="*/ 16376 h 22915"/>
              <a:gd name="connsiteX11" fmla="*/ 11210 w 20302"/>
              <a:gd name="connsiteY11" fmla="*/ 11345 h 22915"/>
              <a:gd name="connsiteX12" fmla="*/ 11701 w 20302"/>
              <a:gd name="connsiteY12" fmla="*/ 6821 h 22915"/>
              <a:gd name="connsiteX13" fmla="*/ 13520 w 20302"/>
              <a:gd name="connsiteY13" fmla="*/ 3721 h 22915"/>
              <a:gd name="connsiteX14" fmla="*/ 15512 w 20302"/>
              <a:gd name="connsiteY14" fmla="*/ 5957 h 22915"/>
              <a:gd name="connsiteX15" fmla="*/ 17693 w 20302"/>
              <a:gd name="connsiteY15" fmla="*/ 11599 h 22915"/>
              <a:gd name="connsiteX16" fmla="*/ 19237 w 20302"/>
              <a:gd name="connsiteY16" fmla="*/ 18104 h 22915"/>
              <a:gd name="connsiteX17" fmla="*/ 19912 w 20302"/>
              <a:gd name="connsiteY17" fmla="*/ 22376 h 22915"/>
              <a:gd name="connsiteX18" fmla="*/ 20302 w 20302"/>
              <a:gd name="connsiteY18" fmla="*/ 22268 h 22915"/>
              <a:gd name="connsiteX19" fmla="*/ 16913 w 20302"/>
              <a:gd name="connsiteY19" fmla="*/ 5957 h 22915"/>
              <a:gd name="connsiteX0" fmla="*/ 16913 w 20302"/>
              <a:gd name="connsiteY0" fmla="*/ 5957 h 22376"/>
              <a:gd name="connsiteX1" fmla="*/ 14040 w 20302"/>
              <a:gd name="connsiteY1" fmla="*/ 519 h 22376"/>
              <a:gd name="connsiteX2" fmla="*/ 12177 w 20302"/>
              <a:gd name="connsiteY2" fmla="*/ 519 h 22376"/>
              <a:gd name="connsiteX3" fmla="*/ 9006 w 20302"/>
              <a:gd name="connsiteY3" fmla="*/ 11360 h 22376"/>
              <a:gd name="connsiteX4" fmla="*/ 5117 w 20302"/>
              <a:gd name="connsiteY4" fmla="*/ 9871 h 22376"/>
              <a:gd name="connsiteX5" fmla="*/ 134 w 20302"/>
              <a:gd name="connsiteY5" fmla="*/ 9396 h 22376"/>
              <a:gd name="connsiteX6" fmla="*/ 1488 w 20302"/>
              <a:gd name="connsiteY6" fmla="*/ 22175 h 22376"/>
              <a:gd name="connsiteX7" fmla="*/ 2279 w 20302"/>
              <a:gd name="connsiteY7" fmla="*/ 21384 h 22376"/>
              <a:gd name="connsiteX8" fmla="*/ 1014 w 20302"/>
              <a:gd name="connsiteY8" fmla="*/ 13959 h 22376"/>
              <a:gd name="connsiteX9" fmla="*/ 3889 w 20302"/>
              <a:gd name="connsiteY9" fmla="*/ 11751 h 22376"/>
              <a:gd name="connsiteX10" fmla="*/ 7716 w 20302"/>
              <a:gd name="connsiteY10" fmla="*/ 16376 h 22376"/>
              <a:gd name="connsiteX11" fmla="*/ 11210 w 20302"/>
              <a:gd name="connsiteY11" fmla="*/ 11345 h 22376"/>
              <a:gd name="connsiteX12" fmla="*/ 11701 w 20302"/>
              <a:gd name="connsiteY12" fmla="*/ 6821 h 22376"/>
              <a:gd name="connsiteX13" fmla="*/ 13520 w 20302"/>
              <a:gd name="connsiteY13" fmla="*/ 3721 h 22376"/>
              <a:gd name="connsiteX14" fmla="*/ 15512 w 20302"/>
              <a:gd name="connsiteY14" fmla="*/ 5957 h 22376"/>
              <a:gd name="connsiteX15" fmla="*/ 17693 w 20302"/>
              <a:gd name="connsiteY15" fmla="*/ 11599 h 22376"/>
              <a:gd name="connsiteX16" fmla="*/ 19237 w 20302"/>
              <a:gd name="connsiteY16" fmla="*/ 18104 h 22376"/>
              <a:gd name="connsiteX17" fmla="*/ 19912 w 20302"/>
              <a:gd name="connsiteY17" fmla="*/ 22376 h 22376"/>
              <a:gd name="connsiteX18" fmla="*/ 20302 w 20302"/>
              <a:gd name="connsiteY18" fmla="*/ 22268 h 22376"/>
              <a:gd name="connsiteX19" fmla="*/ 16913 w 20302"/>
              <a:gd name="connsiteY19" fmla="*/ 5957 h 22376"/>
              <a:gd name="connsiteX0" fmla="*/ 16911 w 20300"/>
              <a:gd name="connsiteY0" fmla="*/ 5957 h 22407"/>
              <a:gd name="connsiteX1" fmla="*/ 14038 w 20300"/>
              <a:gd name="connsiteY1" fmla="*/ 519 h 22407"/>
              <a:gd name="connsiteX2" fmla="*/ 12175 w 20300"/>
              <a:gd name="connsiteY2" fmla="*/ 519 h 22407"/>
              <a:gd name="connsiteX3" fmla="*/ 9004 w 20300"/>
              <a:gd name="connsiteY3" fmla="*/ 11360 h 22407"/>
              <a:gd name="connsiteX4" fmla="*/ 5115 w 20300"/>
              <a:gd name="connsiteY4" fmla="*/ 9871 h 22407"/>
              <a:gd name="connsiteX5" fmla="*/ 132 w 20300"/>
              <a:gd name="connsiteY5" fmla="*/ 9396 h 22407"/>
              <a:gd name="connsiteX6" fmla="*/ 1514 w 20300"/>
              <a:gd name="connsiteY6" fmla="*/ 22318 h 22407"/>
              <a:gd name="connsiteX7" fmla="*/ 2277 w 20300"/>
              <a:gd name="connsiteY7" fmla="*/ 21384 h 22407"/>
              <a:gd name="connsiteX8" fmla="*/ 1012 w 20300"/>
              <a:gd name="connsiteY8" fmla="*/ 13959 h 22407"/>
              <a:gd name="connsiteX9" fmla="*/ 3887 w 20300"/>
              <a:gd name="connsiteY9" fmla="*/ 11751 h 22407"/>
              <a:gd name="connsiteX10" fmla="*/ 7714 w 20300"/>
              <a:gd name="connsiteY10" fmla="*/ 16376 h 22407"/>
              <a:gd name="connsiteX11" fmla="*/ 11208 w 20300"/>
              <a:gd name="connsiteY11" fmla="*/ 11345 h 22407"/>
              <a:gd name="connsiteX12" fmla="*/ 11699 w 20300"/>
              <a:gd name="connsiteY12" fmla="*/ 6821 h 22407"/>
              <a:gd name="connsiteX13" fmla="*/ 13518 w 20300"/>
              <a:gd name="connsiteY13" fmla="*/ 3721 h 22407"/>
              <a:gd name="connsiteX14" fmla="*/ 15510 w 20300"/>
              <a:gd name="connsiteY14" fmla="*/ 5957 h 22407"/>
              <a:gd name="connsiteX15" fmla="*/ 17691 w 20300"/>
              <a:gd name="connsiteY15" fmla="*/ 11599 h 22407"/>
              <a:gd name="connsiteX16" fmla="*/ 19235 w 20300"/>
              <a:gd name="connsiteY16" fmla="*/ 18104 h 22407"/>
              <a:gd name="connsiteX17" fmla="*/ 19910 w 20300"/>
              <a:gd name="connsiteY17" fmla="*/ 22376 h 22407"/>
              <a:gd name="connsiteX18" fmla="*/ 20300 w 20300"/>
              <a:gd name="connsiteY18" fmla="*/ 22268 h 22407"/>
              <a:gd name="connsiteX19" fmla="*/ 16911 w 20300"/>
              <a:gd name="connsiteY19" fmla="*/ 5957 h 22407"/>
              <a:gd name="connsiteX0" fmla="*/ 16919 w 20308"/>
              <a:gd name="connsiteY0" fmla="*/ 5957 h 22407"/>
              <a:gd name="connsiteX1" fmla="*/ 14046 w 20308"/>
              <a:gd name="connsiteY1" fmla="*/ 519 h 22407"/>
              <a:gd name="connsiteX2" fmla="*/ 12183 w 20308"/>
              <a:gd name="connsiteY2" fmla="*/ 519 h 22407"/>
              <a:gd name="connsiteX3" fmla="*/ 9012 w 20308"/>
              <a:gd name="connsiteY3" fmla="*/ 11360 h 22407"/>
              <a:gd name="connsiteX4" fmla="*/ 5123 w 20308"/>
              <a:gd name="connsiteY4" fmla="*/ 9871 h 22407"/>
              <a:gd name="connsiteX5" fmla="*/ 140 w 20308"/>
              <a:gd name="connsiteY5" fmla="*/ 9396 h 22407"/>
              <a:gd name="connsiteX6" fmla="*/ 1522 w 20308"/>
              <a:gd name="connsiteY6" fmla="*/ 22318 h 22407"/>
              <a:gd name="connsiteX7" fmla="*/ 2285 w 20308"/>
              <a:gd name="connsiteY7" fmla="*/ 21384 h 22407"/>
              <a:gd name="connsiteX8" fmla="*/ 1020 w 20308"/>
              <a:gd name="connsiteY8" fmla="*/ 13959 h 22407"/>
              <a:gd name="connsiteX9" fmla="*/ 3895 w 20308"/>
              <a:gd name="connsiteY9" fmla="*/ 11751 h 22407"/>
              <a:gd name="connsiteX10" fmla="*/ 7722 w 20308"/>
              <a:gd name="connsiteY10" fmla="*/ 16376 h 22407"/>
              <a:gd name="connsiteX11" fmla="*/ 11216 w 20308"/>
              <a:gd name="connsiteY11" fmla="*/ 11345 h 22407"/>
              <a:gd name="connsiteX12" fmla="*/ 11707 w 20308"/>
              <a:gd name="connsiteY12" fmla="*/ 6821 h 22407"/>
              <a:gd name="connsiteX13" fmla="*/ 13526 w 20308"/>
              <a:gd name="connsiteY13" fmla="*/ 3721 h 22407"/>
              <a:gd name="connsiteX14" fmla="*/ 15518 w 20308"/>
              <a:gd name="connsiteY14" fmla="*/ 5957 h 22407"/>
              <a:gd name="connsiteX15" fmla="*/ 17699 w 20308"/>
              <a:gd name="connsiteY15" fmla="*/ 11599 h 22407"/>
              <a:gd name="connsiteX16" fmla="*/ 19243 w 20308"/>
              <a:gd name="connsiteY16" fmla="*/ 18104 h 22407"/>
              <a:gd name="connsiteX17" fmla="*/ 19918 w 20308"/>
              <a:gd name="connsiteY17" fmla="*/ 22376 h 22407"/>
              <a:gd name="connsiteX18" fmla="*/ 20308 w 20308"/>
              <a:gd name="connsiteY18" fmla="*/ 22268 h 22407"/>
              <a:gd name="connsiteX19" fmla="*/ 16919 w 20308"/>
              <a:gd name="connsiteY19" fmla="*/ 5957 h 22407"/>
              <a:gd name="connsiteX0" fmla="*/ 17181 w 20570"/>
              <a:gd name="connsiteY0" fmla="*/ 5957 h 22407"/>
              <a:gd name="connsiteX1" fmla="*/ 14308 w 20570"/>
              <a:gd name="connsiteY1" fmla="*/ 519 h 22407"/>
              <a:gd name="connsiteX2" fmla="*/ 12445 w 20570"/>
              <a:gd name="connsiteY2" fmla="*/ 519 h 22407"/>
              <a:gd name="connsiteX3" fmla="*/ 9274 w 20570"/>
              <a:gd name="connsiteY3" fmla="*/ 11360 h 22407"/>
              <a:gd name="connsiteX4" fmla="*/ 5385 w 20570"/>
              <a:gd name="connsiteY4" fmla="*/ 9871 h 22407"/>
              <a:gd name="connsiteX5" fmla="*/ 123 w 20570"/>
              <a:gd name="connsiteY5" fmla="*/ 10608 h 22407"/>
              <a:gd name="connsiteX6" fmla="*/ 1784 w 20570"/>
              <a:gd name="connsiteY6" fmla="*/ 22318 h 22407"/>
              <a:gd name="connsiteX7" fmla="*/ 2547 w 20570"/>
              <a:gd name="connsiteY7" fmla="*/ 21384 h 22407"/>
              <a:gd name="connsiteX8" fmla="*/ 1282 w 20570"/>
              <a:gd name="connsiteY8" fmla="*/ 13959 h 22407"/>
              <a:gd name="connsiteX9" fmla="*/ 4157 w 20570"/>
              <a:gd name="connsiteY9" fmla="*/ 11751 h 22407"/>
              <a:gd name="connsiteX10" fmla="*/ 7984 w 20570"/>
              <a:gd name="connsiteY10" fmla="*/ 16376 h 22407"/>
              <a:gd name="connsiteX11" fmla="*/ 11478 w 20570"/>
              <a:gd name="connsiteY11" fmla="*/ 11345 h 22407"/>
              <a:gd name="connsiteX12" fmla="*/ 11969 w 20570"/>
              <a:gd name="connsiteY12" fmla="*/ 6821 h 22407"/>
              <a:gd name="connsiteX13" fmla="*/ 13788 w 20570"/>
              <a:gd name="connsiteY13" fmla="*/ 3721 h 22407"/>
              <a:gd name="connsiteX14" fmla="*/ 15780 w 20570"/>
              <a:gd name="connsiteY14" fmla="*/ 5957 h 22407"/>
              <a:gd name="connsiteX15" fmla="*/ 17961 w 20570"/>
              <a:gd name="connsiteY15" fmla="*/ 11599 h 22407"/>
              <a:gd name="connsiteX16" fmla="*/ 19505 w 20570"/>
              <a:gd name="connsiteY16" fmla="*/ 18104 h 22407"/>
              <a:gd name="connsiteX17" fmla="*/ 20180 w 20570"/>
              <a:gd name="connsiteY17" fmla="*/ 22376 h 22407"/>
              <a:gd name="connsiteX18" fmla="*/ 20570 w 20570"/>
              <a:gd name="connsiteY18" fmla="*/ 22268 h 22407"/>
              <a:gd name="connsiteX19" fmla="*/ 17181 w 20570"/>
              <a:gd name="connsiteY19" fmla="*/ 5957 h 22407"/>
              <a:gd name="connsiteX0" fmla="*/ 17176 w 20565"/>
              <a:gd name="connsiteY0" fmla="*/ 5957 h 22376"/>
              <a:gd name="connsiteX1" fmla="*/ 14303 w 20565"/>
              <a:gd name="connsiteY1" fmla="*/ 519 h 22376"/>
              <a:gd name="connsiteX2" fmla="*/ 12440 w 20565"/>
              <a:gd name="connsiteY2" fmla="*/ 519 h 22376"/>
              <a:gd name="connsiteX3" fmla="*/ 9269 w 20565"/>
              <a:gd name="connsiteY3" fmla="*/ 11360 h 22376"/>
              <a:gd name="connsiteX4" fmla="*/ 5380 w 20565"/>
              <a:gd name="connsiteY4" fmla="*/ 9871 h 22376"/>
              <a:gd name="connsiteX5" fmla="*/ 118 w 20565"/>
              <a:gd name="connsiteY5" fmla="*/ 10608 h 22376"/>
              <a:gd name="connsiteX6" fmla="*/ 1835 w 20565"/>
              <a:gd name="connsiteY6" fmla="*/ 21997 h 22376"/>
              <a:gd name="connsiteX7" fmla="*/ 2542 w 20565"/>
              <a:gd name="connsiteY7" fmla="*/ 21384 h 22376"/>
              <a:gd name="connsiteX8" fmla="*/ 1277 w 20565"/>
              <a:gd name="connsiteY8" fmla="*/ 13959 h 22376"/>
              <a:gd name="connsiteX9" fmla="*/ 4152 w 20565"/>
              <a:gd name="connsiteY9" fmla="*/ 11751 h 22376"/>
              <a:gd name="connsiteX10" fmla="*/ 7979 w 20565"/>
              <a:gd name="connsiteY10" fmla="*/ 16376 h 22376"/>
              <a:gd name="connsiteX11" fmla="*/ 11473 w 20565"/>
              <a:gd name="connsiteY11" fmla="*/ 11345 h 22376"/>
              <a:gd name="connsiteX12" fmla="*/ 11964 w 20565"/>
              <a:gd name="connsiteY12" fmla="*/ 6821 h 22376"/>
              <a:gd name="connsiteX13" fmla="*/ 13783 w 20565"/>
              <a:gd name="connsiteY13" fmla="*/ 3721 h 22376"/>
              <a:gd name="connsiteX14" fmla="*/ 15775 w 20565"/>
              <a:gd name="connsiteY14" fmla="*/ 5957 h 22376"/>
              <a:gd name="connsiteX15" fmla="*/ 17956 w 20565"/>
              <a:gd name="connsiteY15" fmla="*/ 11599 h 22376"/>
              <a:gd name="connsiteX16" fmla="*/ 19500 w 20565"/>
              <a:gd name="connsiteY16" fmla="*/ 18104 h 22376"/>
              <a:gd name="connsiteX17" fmla="*/ 20175 w 20565"/>
              <a:gd name="connsiteY17" fmla="*/ 22376 h 22376"/>
              <a:gd name="connsiteX18" fmla="*/ 20565 w 20565"/>
              <a:gd name="connsiteY18" fmla="*/ 22268 h 22376"/>
              <a:gd name="connsiteX19" fmla="*/ 17176 w 20565"/>
              <a:gd name="connsiteY19" fmla="*/ 5957 h 22376"/>
              <a:gd name="connsiteX0" fmla="*/ 17176 w 20565"/>
              <a:gd name="connsiteY0" fmla="*/ 5957 h 22376"/>
              <a:gd name="connsiteX1" fmla="*/ 14303 w 20565"/>
              <a:gd name="connsiteY1" fmla="*/ 519 h 22376"/>
              <a:gd name="connsiteX2" fmla="*/ 12440 w 20565"/>
              <a:gd name="connsiteY2" fmla="*/ 519 h 22376"/>
              <a:gd name="connsiteX3" fmla="*/ 9269 w 20565"/>
              <a:gd name="connsiteY3" fmla="*/ 11360 h 22376"/>
              <a:gd name="connsiteX4" fmla="*/ 5380 w 20565"/>
              <a:gd name="connsiteY4" fmla="*/ 9871 h 22376"/>
              <a:gd name="connsiteX5" fmla="*/ 118 w 20565"/>
              <a:gd name="connsiteY5" fmla="*/ 10608 h 22376"/>
              <a:gd name="connsiteX6" fmla="*/ 1821 w 20565"/>
              <a:gd name="connsiteY6" fmla="*/ 22211 h 22376"/>
              <a:gd name="connsiteX7" fmla="*/ 2542 w 20565"/>
              <a:gd name="connsiteY7" fmla="*/ 21384 h 22376"/>
              <a:gd name="connsiteX8" fmla="*/ 1277 w 20565"/>
              <a:gd name="connsiteY8" fmla="*/ 13959 h 22376"/>
              <a:gd name="connsiteX9" fmla="*/ 4152 w 20565"/>
              <a:gd name="connsiteY9" fmla="*/ 11751 h 22376"/>
              <a:gd name="connsiteX10" fmla="*/ 7979 w 20565"/>
              <a:gd name="connsiteY10" fmla="*/ 16376 h 22376"/>
              <a:gd name="connsiteX11" fmla="*/ 11473 w 20565"/>
              <a:gd name="connsiteY11" fmla="*/ 11345 h 22376"/>
              <a:gd name="connsiteX12" fmla="*/ 11964 w 20565"/>
              <a:gd name="connsiteY12" fmla="*/ 6821 h 22376"/>
              <a:gd name="connsiteX13" fmla="*/ 13783 w 20565"/>
              <a:gd name="connsiteY13" fmla="*/ 3721 h 22376"/>
              <a:gd name="connsiteX14" fmla="*/ 15775 w 20565"/>
              <a:gd name="connsiteY14" fmla="*/ 5957 h 22376"/>
              <a:gd name="connsiteX15" fmla="*/ 17956 w 20565"/>
              <a:gd name="connsiteY15" fmla="*/ 11599 h 22376"/>
              <a:gd name="connsiteX16" fmla="*/ 19500 w 20565"/>
              <a:gd name="connsiteY16" fmla="*/ 18104 h 22376"/>
              <a:gd name="connsiteX17" fmla="*/ 20175 w 20565"/>
              <a:gd name="connsiteY17" fmla="*/ 22376 h 22376"/>
              <a:gd name="connsiteX18" fmla="*/ 20565 w 20565"/>
              <a:gd name="connsiteY18" fmla="*/ 22268 h 22376"/>
              <a:gd name="connsiteX19" fmla="*/ 17176 w 20565"/>
              <a:gd name="connsiteY19" fmla="*/ 5957 h 22376"/>
              <a:gd name="connsiteX0" fmla="*/ 17197 w 20586"/>
              <a:gd name="connsiteY0" fmla="*/ 5957 h 22376"/>
              <a:gd name="connsiteX1" fmla="*/ 14324 w 20586"/>
              <a:gd name="connsiteY1" fmla="*/ 519 h 22376"/>
              <a:gd name="connsiteX2" fmla="*/ 12461 w 20586"/>
              <a:gd name="connsiteY2" fmla="*/ 519 h 22376"/>
              <a:gd name="connsiteX3" fmla="*/ 9290 w 20586"/>
              <a:gd name="connsiteY3" fmla="*/ 11360 h 22376"/>
              <a:gd name="connsiteX4" fmla="*/ 5401 w 20586"/>
              <a:gd name="connsiteY4" fmla="*/ 9871 h 22376"/>
              <a:gd name="connsiteX5" fmla="*/ 139 w 20586"/>
              <a:gd name="connsiteY5" fmla="*/ 10608 h 22376"/>
              <a:gd name="connsiteX6" fmla="*/ 1842 w 20586"/>
              <a:gd name="connsiteY6" fmla="*/ 22211 h 22376"/>
              <a:gd name="connsiteX7" fmla="*/ 2563 w 20586"/>
              <a:gd name="connsiteY7" fmla="*/ 21384 h 22376"/>
              <a:gd name="connsiteX8" fmla="*/ 1298 w 20586"/>
              <a:gd name="connsiteY8" fmla="*/ 13959 h 22376"/>
              <a:gd name="connsiteX9" fmla="*/ 4173 w 20586"/>
              <a:gd name="connsiteY9" fmla="*/ 11751 h 22376"/>
              <a:gd name="connsiteX10" fmla="*/ 8000 w 20586"/>
              <a:gd name="connsiteY10" fmla="*/ 16376 h 22376"/>
              <a:gd name="connsiteX11" fmla="*/ 11494 w 20586"/>
              <a:gd name="connsiteY11" fmla="*/ 11345 h 22376"/>
              <a:gd name="connsiteX12" fmla="*/ 11985 w 20586"/>
              <a:gd name="connsiteY12" fmla="*/ 6821 h 22376"/>
              <a:gd name="connsiteX13" fmla="*/ 13804 w 20586"/>
              <a:gd name="connsiteY13" fmla="*/ 3721 h 22376"/>
              <a:gd name="connsiteX14" fmla="*/ 15796 w 20586"/>
              <a:gd name="connsiteY14" fmla="*/ 5957 h 22376"/>
              <a:gd name="connsiteX15" fmla="*/ 17977 w 20586"/>
              <a:gd name="connsiteY15" fmla="*/ 11599 h 22376"/>
              <a:gd name="connsiteX16" fmla="*/ 19521 w 20586"/>
              <a:gd name="connsiteY16" fmla="*/ 18104 h 22376"/>
              <a:gd name="connsiteX17" fmla="*/ 20196 w 20586"/>
              <a:gd name="connsiteY17" fmla="*/ 22376 h 22376"/>
              <a:gd name="connsiteX18" fmla="*/ 20586 w 20586"/>
              <a:gd name="connsiteY18" fmla="*/ 22268 h 22376"/>
              <a:gd name="connsiteX19" fmla="*/ 17197 w 20586"/>
              <a:gd name="connsiteY19" fmla="*/ 5957 h 22376"/>
              <a:gd name="connsiteX0" fmla="*/ 17197 w 20586"/>
              <a:gd name="connsiteY0" fmla="*/ 5957 h 22656"/>
              <a:gd name="connsiteX1" fmla="*/ 14324 w 20586"/>
              <a:gd name="connsiteY1" fmla="*/ 519 h 22656"/>
              <a:gd name="connsiteX2" fmla="*/ 12461 w 20586"/>
              <a:gd name="connsiteY2" fmla="*/ 519 h 22656"/>
              <a:gd name="connsiteX3" fmla="*/ 9290 w 20586"/>
              <a:gd name="connsiteY3" fmla="*/ 11360 h 22656"/>
              <a:gd name="connsiteX4" fmla="*/ 5401 w 20586"/>
              <a:gd name="connsiteY4" fmla="*/ 9871 h 22656"/>
              <a:gd name="connsiteX5" fmla="*/ 139 w 20586"/>
              <a:gd name="connsiteY5" fmla="*/ 10608 h 22656"/>
              <a:gd name="connsiteX6" fmla="*/ 1842 w 20586"/>
              <a:gd name="connsiteY6" fmla="*/ 22211 h 22656"/>
              <a:gd name="connsiteX7" fmla="*/ 2613 w 20586"/>
              <a:gd name="connsiteY7" fmla="*/ 21937 h 22656"/>
              <a:gd name="connsiteX8" fmla="*/ 1298 w 20586"/>
              <a:gd name="connsiteY8" fmla="*/ 13959 h 22656"/>
              <a:gd name="connsiteX9" fmla="*/ 4173 w 20586"/>
              <a:gd name="connsiteY9" fmla="*/ 11751 h 22656"/>
              <a:gd name="connsiteX10" fmla="*/ 8000 w 20586"/>
              <a:gd name="connsiteY10" fmla="*/ 16376 h 22656"/>
              <a:gd name="connsiteX11" fmla="*/ 11494 w 20586"/>
              <a:gd name="connsiteY11" fmla="*/ 11345 h 22656"/>
              <a:gd name="connsiteX12" fmla="*/ 11985 w 20586"/>
              <a:gd name="connsiteY12" fmla="*/ 6821 h 22656"/>
              <a:gd name="connsiteX13" fmla="*/ 13804 w 20586"/>
              <a:gd name="connsiteY13" fmla="*/ 3721 h 22656"/>
              <a:gd name="connsiteX14" fmla="*/ 15796 w 20586"/>
              <a:gd name="connsiteY14" fmla="*/ 5957 h 22656"/>
              <a:gd name="connsiteX15" fmla="*/ 17977 w 20586"/>
              <a:gd name="connsiteY15" fmla="*/ 11599 h 22656"/>
              <a:gd name="connsiteX16" fmla="*/ 19521 w 20586"/>
              <a:gd name="connsiteY16" fmla="*/ 18104 h 22656"/>
              <a:gd name="connsiteX17" fmla="*/ 20196 w 20586"/>
              <a:gd name="connsiteY17" fmla="*/ 22376 h 22656"/>
              <a:gd name="connsiteX18" fmla="*/ 20586 w 20586"/>
              <a:gd name="connsiteY18" fmla="*/ 22268 h 22656"/>
              <a:gd name="connsiteX19" fmla="*/ 17197 w 20586"/>
              <a:gd name="connsiteY19" fmla="*/ 5957 h 22656"/>
              <a:gd name="connsiteX0" fmla="*/ 17172 w 20561"/>
              <a:gd name="connsiteY0" fmla="*/ 5957 h 23261"/>
              <a:gd name="connsiteX1" fmla="*/ 14299 w 20561"/>
              <a:gd name="connsiteY1" fmla="*/ 519 h 23261"/>
              <a:gd name="connsiteX2" fmla="*/ 12436 w 20561"/>
              <a:gd name="connsiteY2" fmla="*/ 519 h 23261"/>
              <a:gd name="connsiteX3" fmla="*/ 9265 w 20561"/>
              <a:gd name="connsiteY3" fmla="*/ 11360 h 23261"/>
              <a:gd name="connsiteX4" fmla="*/ 5376 w 20561"/>
              <a:gd name="connsiteY4" fmla="*/ 9871 h 23261"/>
              <a:gd name="connsiteX5" fmla="*/ 114 w 20561"/>
              <a:gd name="connsiteY5" fmla="*/ 10608 h 23261"/>
              <a:gd name="connsiteX6" fmla="*/ 1817 w 20561"/>
              <a:gd name="connsiteY6" fmla="*/ 22211 h 23261"/>
              <a:gd name="connsiteX7" fmla="*/ 2463 w 20561"/>
              <a:gd name="connsiteY7" fmla="*/ 22686 h 23261"/>
              <a:gd name="connsiteX8" fmla="*/ 2588 w 20561"/>
              <a:gd name="connsiteY8" fmla="*/ 21937 h 23261"/>
              <a:gd name="connsiteX9" fmla="*/ 1273 w 20561"/>
              <a:gd name="connsiteY9" fmla="*/ 13959 h 23261"/>
              <a:gd name="connsiteX10" fmla="*/ 4148 w 20561"/>
              <a:gd name="connsiteY10" fmla="*/ 11751 h 23261"/>
              <a:gd name="connsiteX11" fmla="*/ 7975 w 20561"/>
              <a:gd name="connsiteY11" fmla="*/ 16376 h 23261"/>
              <a:gd name="connsiteX12" fmla="*/ 11469 w 20561"/>
              <a:gd name="connsiteY12" fmla="*/ 11345 h 23261"/>
              <a:gd name="connsiteX13" fmla="*/ 11960 w 20561"/>
              <a:gd name="connsiteY13" fmla="*/ 6821 h 23261"/>
              <a:gd name="connsiteX14" fmla="*/ 13779 w 20561"/>
              <a:gd name="connsiteY14" fmla="*/ 3721 h 23261"/>
              <a:gd name="connsiteX15" fmla="*/ 15771 w 20561"/>
              <a:gd name="connsiteY15" fmla="*/ 5957 h 23261"/>
              <a:gd name="connsiteX16" fmla="*/ 17952 w 20561"/>
              <a:gd name="connsiteY16" fmla="*/ 11599 h 23261"/>
              <a:gd name="connsiteX17" fmla="*/ 19496 w 20561"/>
              <a:gd name="connsiteY17" fmla="*/ 18104 h 23261"/>
              <a:gd name="connsiteX18" fmla="*/ 20171 w 20561"/>
              <a:gd name="connsiteY18" fmla="*/ 22376 h 23261"/>
              <a:gd name="connsiteX19" fmla="*/ 20561 w 20561"/>
              <a:gd name="connsiteY19" fmla="*/ 22268 h 23261"/>
              <a:gd name="connsiteX20" fmla="*/ 17172 w 20561"/>
              <a:gd name="connsiteY20" fmla="*/ 5957 h 23261"/>
              <a:gd name="connsiteX0" fmla="*/ 17172 w 20561"/>
              <a:gd name="connsiteY0" fmla="*/ 5957 h 23148"/>
              <a:gd name="connsiteX1" fmla="*/ 14299 w 20561"/>
              <a:gd name="connsiteY1" fmla="*/ 519 h 23148"/>
              <a:gd name="connsiteX2" fmla="*/ 12436 w 20561"/>
              <a:gd name="connsiteY2" fmla="*/ 519 h 23148"/>
              <a:gd name="connsiteX3" fmla="*/ 9265 w 20561"/>
              <a:gd name="connsiteY3" fmla="*/ 11360 h 23148"/>
              <a:gd name="connsiteX4" fmla="*/ 5376 w 20561"/>
              <a:gd name="connsiteY4" fmla="*/ 9871 h 23148"/>
              <a:gd name="connsiteX5" fmla="*/ 114 w 20561"/>
              <a:gd name="connsiteY5" fmla="*/ 10608 h 23148"/>
              <a:gd name="connsiteX6" fmla="*/ 1817 w 20561"/>
              <a:gd name="connsiteY6" fmla="*/ 22211 h 23148"/>
              <a:gd name="connsiteX7" fmla="*/ 2268 w 20561"/>
              <a:gd name="connsiteY7" fmla="*/ 22330 h 23148"/>
              <a:gd name="connsiteX8" fmla="*/ 2588 w 20561"/>
              <a:gd name="connsiteY8" fmla="*/ 21937 h 23148"/>
              <a:gd name="connsiteX9" fmla="*/ 1273 w 20561"/>
              <a:gd name="connsiteY9" fmla="*/ 13959 h 23148"/>
              <a:gd name="connsiteX10" fmla="*/ 4148 w 20561"/>
              <a:gd name="connsiteY10" fmla="*/ 11751 h 23148"/>
              <a:gd name="connsiteX11" fmla="*/ 7975 w 20561"/>
              <a:gd name="connsiteY11" fmla="*/ 16376 h 23148"/>
              <a:gd name="connsiteX12" fmla="*/ 11469 w 20561"/>
              <a:gd name="connsiteY12" fmla="*/ 11345 h 23148"/>
              <a:gd name="connsiteX13" fmla="*/ 11960 w 20561"/>
              <a:gd name="connsiteY13" fmla="*/ 6821 h 23148"/>
              <a:gd name="connsiteX14" fmla="*/ 13779 w 20561"/>
              <a:gd name="connsiteY14" fmla="*/ 3721 h 23148"/>
              <a:gd name="connsiteX15" fmla="*/ 15771 w 20561"/>
              <a:gd name="connsiteY15" fmla="*/ 5957 h 23148"/>
              <a:gd name="connsiteX16" fmla="*/ 17952 w 20561"/>
              <a:gd name="connsiteY16" fmla="*/ 11599 h 23148"/>
              <a:gd name="connsiteX17" fmla="*/ 19496 w 20561"/>
              <a:gd name="connsiteY17" fmla="*/ 18104 h 23148"/>
              <a:gd name="connsiteX18" fmla="*/ 20171 w 20561"/>
              <a:gd name="connsiteY18" fmla="*/ 22376 h 23148"/>
              <a:gd name="connsiteX19" fmla="*/ 20561 w 20561"/>
              <a:gd name="connsiteY19" fmla="*/ 22268 h 23148"/>
              <a:gd name="connsiteX20" fmla="*/ 17172 w 20561"/>
              <a:gd name="connsiteY20" fmla="*/ 5957 h 23148"/>
              <a:gd name="connsiteX0" fmla="*/ 17169 w 20558"/>
              <a:gd name="connsiteY0" fmla="*/ 5957 h 23161"/>
              <a:gd name="connsiteX1" fmla="*/ 14296 w 20558"/>
              <a:gd name="connsiteY1" fmla="*/ 519 h 23161"/>
              <a:gd name="connsiteX2" fmla="*/ 12433 w 20558"/>
              <a:gd name="connsiteY2" fmla="*/ 519 h 23161"/>
              <a:gd name="connsiteX3" fmla="*/ 9262 w 20558"/>
              <a:gd name="connsiteY3" fmla="*/ 11360 h 23161"/>
              <a:gd name="connsiteX4" fmla="*/ 5373 w 20558"/>
              <a:gd name="connsiteY4" fmla="*/ 9871 h 23161"/>
              <a:gd name="connsiteX5" fmla="*/ 111 w 20558"/>
              <a:gd name="connsiteY5" fmla="*/ 10608 h 23161"/>
              <a:gd name="connsiteX6" fmla="*/ 1814 w 20558"/>
              <a:gd name="connsiteY6" fmla="*/ 22211 h 23161"/>
              <a:gd name="connsiteX7" fmla="*/ 1846 w 20558"/>
              <a:gd name="connsiteY7" fmla="*/ 22329 h 23161"/>
              <a:gd name="connsiteX8" fmla="*/ 2265 w 20558"/>
              <a:gd name="connsiteY8" fmla="*/ 22330 h 23161"/>
              <a:gd name="connsiteX9" fmla="*/ 2585 w 20558"/>
              <a:gd name="connsiteY9" fmla="*/ 21937 h 23161"/>
              <a:gd name="connsiteX10" fmla="*/ 1270 w 20558"/>
              <a:gd name="connsiteY10" fmla="*/ 13959 h 23161"/>
              <a:gd name="connsiteX11" fmla="*/ 4145 w 20558"/>
              <a:gd name="connsiteY11" fmla="*/ 11751 h 23161"/>
              <a:gd name="connsiteX12" fmla="*/ 7972 w 20558"/>
              <a:gd name="connsiteY12" fmla="*/ 16376 h 23161"/>
              <a:gd name="connsiteX13" fmla="*/ 11466 w 20558"/>
              <a:gd name="connsiteY13" fmla="*/ 11345 h 23161"/>
              <a:gd name="connsiteX14" fmla="*/ 11957 w 20558"/>
              <a:gd name="connsiteY14" fmla="*/ 6821 h 23161"/>
              <a:gd name="connsiteX15" fmla="*/ 13776 w 20558"/>
              <a:gd name="connsiteY15" fmla="*/ 3721 h 23161"/>
              <a:gd name="connsiteX16" fmla="*/ 15768 w 20558"/>
              <a:gd name="connsiteY16" fmla="*/ 5957 h 23161"/>
              <a:gd name="connsiteX17" fmla="*/ 17949 w 20558"/>
              <a:gd name="connsiteY17" fmla="*/ 11599 h 23161"/>
              <a:gd name="connsiteX18" fmla="*/ 19493 w 20558"/>
              <a:gd name="connsiteY18" fmla="*/ 18104 h 23161"/>
              <a:gd name="connsiteX19" fmla="*/ 20168 w 20558"/>
              <a:gd name="connsiteY19" fmla="*/ 22376 h 23161"/>
              <a:gd name="connsiteX20" fmla="*/ 20558 w 20558"/>
              <a:gd name="connsiteY20" fmla="*/ 22268 h 23161"/>
              <a:gd name="connsiteX21" fmla="*/ 17169 w 20558"/>
              <a:gd name="connsiteY21" fmla="*/ 5957 h 23161"/>
              <a:gd name="connsiteX0" fmla="*/ 17169 w 20558"/>
              <a:gd name="connsiteY0" fmla="*/ 5957 h 23161"/>
              <a:gd name="connsiteX1" fmla="*/ 14296 w 20558"/>
              <a:gd name="connsiteY1" fmla="*/ 519 h 23161"/>
              <a:gd name="connsiteX2" fmla="*/ 12433 w 20558"/>
              <a:gd name="connsiteY2" fmla="*/ 519 h 23161"/>
              <a:gd name="connsiteX3" fmla="*/ 9262 w 20558"/>
              <a:gd name="connsiteY3" fmla="*/ 11360 h 23161"/>
              <a:gd name="connsiteX4" fmla="*/ 5373 w 20558"/>
              <a:gd name="connsiteY4" fmla="*/ 9871 h 23161"/>
              <a:gd name="connsiteX5" fmla="*/ 111 w 20558"/>
              <a:gd name="connsiteY5" fmla="*/ 10608 h 23161"/>
              <a:gd name="connsiteX6" fmla="*/ 1814 w 20558"/>
              <a:gd name="connsiteY6" fmla="*/ 22211 h 23161"/>
              <a:gd name="connsiteX7" fmla="*/ 1846 w 20558"/>
              <a:gd name="connsiteY7" fmla="*/ 22329 h 23161"/>
              <a:gd name="connsiteX8" fmla="*/ 2265 w 20558"/>
              <a:gd name="connsiteY8" fmla="*/ 22330 h 23161"/>
              <a:gd name="connsiteX9" fmla="*/ 2516 w 20558"/>
              <a:gd name="connsiteY9" fmla="*/ 22258 h 23161"/>
              <a:gd name="connsiteX10" fmla="*/ 2585 w 20558"/>
              <a:gd name="connsiteY10" fmla="*/ 21937 h 23161"/>
              <a:gd name="connsiteX11" fmla="*/ 1270 w 20558"/>
              <a:gd name="connsiteY11" fmla="*/ 13959 h 23161"/>
              <a:gd name="connsiteX12" fmla="*/ 4145 w 20558"/>
              <a:gd name="connsiteY12" fmla="*/ 11751 h 23161"/>
              <a:gd name="connsiteX13" fmla="*/ 7972 w 20558"/>
              <a:gd name="connsiteY13" fmla="*/ 16376 h 23161"/>
              <a:gd name="connsiteX14" fmla="*/ 11466 w 20558"/>
              <a:gd name="connsiteY14" fmla="*/ 11345 h 23161"/>
              <a:gd name="connsiteX15" fmla="*/ 11957 w 20558"/>
              <a:gd name="connsiteY15" fmla="*/ 6821 h 23161"/>
              <a:gd name="connsiteX16" fmla="*/ 13776 w 20558"/>
              <a:gd name="connsiteY16" fmla="*/ 3721 h 23161"/>
              <a:gd name="connsiteX17" fmla="*/ 15768 w 20558"/>
              <a:gd name="connsiteY17" fmla="*/ 5957 h 23161"/>
              <a:gd name="connsiteX18" fmla="*/ 17949 w 20558"/>
              <a:gd name="connsiteY18" fmla="*/ 11599 h 23161"/>
              <a:gd name="connsiteX19" fmla="*/ 19493 w 20558"/>
              <a:gd name="connsiteY19" fmla="*/ 18104 h 23161"/>
              <a:gd name="connsiteX20" fmla="*/ 20168 w 20558"/>
              <a:gd name="connsiteY20" fmla="*/ 22376 h 23161"/>
              <a:gd name="connsiteX21" fmla="*/ 20558 w 20558"/>
              <a:gd name="connsiteY21" fmla="*/ 22268 h 23161"/>
              <a:gd name="connsiteX22" fmla="*/ 17169 w 20558"/>
              <a:gd name="connsiteY22" fmla="*/ 5957 h 23161"/>
              <a:gd name="connsiteX0" fmla="*/ 17169 w 20558"/>
              <a:gd name="connsiteY0" fmla="*/ 5957 h 23161"/>
              <a:gd name="connsiteX1" fmla="*/ 14296 w 20558"/>
              <a:gd name="connsiteY1" fmla="*/ 519 h 23161"/>
              <a:gd name="connsiteX2" fmla="*/ 12433 w 20558"/>
              <a:gd name="connsiteY2" fmla="*/ 519 h 23161"/>
              <a:gd name="connsiteX3" fmla="*/ 9262 w 20558"/>
              <a:gd name="connsiteY3" fmla="*/ 11360 h 23161"/>
              <a:gd name="connsiteX4" fmla="*/ 5373 w 20558"/>
              <a:gd name="connsiteY4" fmla="*/ 9871 h 23161"/>
              <a:gd name="connsiteX5" fmla="*/ 111 w 20558"/>
              <a:gd name="connsiteY5" fmla="*/ 10608 h 23161"/>
              <a:gd name="connsiteX6" fmla="*/ 1814 w 20558"/>
              <a:gd name="connsiteY6" fmla="*/ 22211 h 23161"/>
              <a:gd name="connsiteX7" fmla="*/ 1846 w 20558"/>
              <a:gd name="connsiteY7" fmla="*/ 22329 h 23161"/>
              <a:gd name="connsiteX8" fmla="*/ 2265 w 20558"/>
              <a:gd name="connsiteY8" fmla="*/ 22330 h 23161"/>
              <a:gd name="connsiteX9" fmla="*/ 2516 w 20558"/>
              <a:gd name="connsiteY9" fmla="*/ 22258 h 23161"/>
              <a:gd name="connsiteX10" fmla="*/ 2572 w 20558"/>
              <a:gd name="connsiteY10" fmla="*/ 22222 h 23161"/>
              <a:gd name="connsiteX11" fmla="*/ 2585 w 20558"/>
              <a:gd name="connsiteY11" fmla="*/ 21937 h 23161"/>
              <a:gd name="connsiteX12" fmla="*/ 1270 w 20558"/>
              <a:gd name="connsiteY12" fmla="*/ 13959 h 23161"/>
              <a:gd name="connsiteX13" fmla="*/ 4145 w 20558"/>
              <a:gd name="connsiteY13" fmla="*/ 11751 h 23161"/>
              <a:gd name="connsiteX14" fmla="*/ 7972 w 20558"/>
              <a:gd name="connsiteY14" fmla="*/ 16376 h 23161"/>
              <a:gd name="connsiteX15" fmla="*/ 11466 w 20558"/>
              <a:gd name="connsiteY15" fmla="*/ 11345 h 23161"/>
              <a:gd name="connsiteX16" fmla="*/ 11957 w 20558"/>
              <a:gd name="connsiteY16" fmla="*/ 6821 h 23161"/>
              <a:gd name="connsiteX17" fmla="*/ 13776 w 20558"/>
              <a:gd name="connsiteY17" fmla="*/ 3721 h 23161"/>
              <a:gd name="connsiteX18" fmla="*/ 15768 w 20558"/>
              <a:gd name="connsiteY18" fmla="*/ 5957 h 23161"/>
              <a:gd name="connsiteX19" fmla="*/ 17949 w 20558"/>
              <a:gd name="connsiteY19" fmla="*/ 11599 h 23161"/>
              <a:gd name="connsiteX20" fmla="*/ 19493 w 20558"/>
              <a:gd name="connsiteY20" fmla="*/ 18104 h 23161"/>
              <a:gd name="connsiteX21" fmla="*/ 20168 w 20558"/>
              <a:gd name="connsiteY21" fmla="*/ 22376 h 23161"/>
              <a:gd name="connsiteX22" fmla="*/ 20558 w 20558"/>
              <a:gd name="connsiteY22" fmla="*/ 22268 h 23161"/>
              <a:gd name="connsiteX23" fmla="*/ 17169 w 20558"/>
              <a:gd name="connsiteY23" fmla="*/ 5957 h 23161"/>
              <a:gd name="connsiteX0" fmla="*/ 17168 w 20557"/>
              <a:gd name="connsiteY0" fmla="*/ 5957 h 23114"/>
              <a:gd name="connsiteX1" fmla="*/ 14295 w 20557"/>
              <a:gd name="connsiteY1" fmla="*/ 519 h 23114"/>
              <a:gd name="connsiteX2" fmla="*/ 12432 w 20557"/>
              <a:gd name="connsiteY2" fmla="*/ 519 h 23114"/>
              <a:gd name="connsiteX3" fmla="*/ 9261 w 20557"/>
              <a:gd name="connsiteY3" fmla="*/ 11360 h 23114"/>
              <a:gd name="connsiteX4" fmla="*/ 5372 w 20557"/>
              <a:gd name="connsiteY4" fmla="*/ 9871 h 23114"/>
              <a:gd name="connsiteX5" fmla="*/ 110 w 20557"/>
              <a:gd name="connsiteY5" fmla="*/ 10608 h 23114"/>
              <a:gd name="connsiteX6" fmla="*/ 1813 w 20557"/>
              <a:gd name="connsiteY6" fmla="*/ 22211 h 23114"/>
              <a:gd name="connsiteX7" fmla="*/ 1803 w 20557"/>
              <a:gd name="connsiteY7" fmla="*/ 22151 h 23114"/>
              <a:gd name="connsiteX8" fmla="*/ 1845 w 20557"/>
              <a:gd name="connsiteY8" fmla="*/ 22329 h 23114"/>
              <a:gd name="connsiteX9" fmla="*/ 2264 w 20557"/>
              <a:gd name="connsiteY9" fmla="*/ 22330 h 23114"/>
              <a:gd name="connsiteX10" fmla="*/ 2515 w 20557"/>
              <a:gd name="connsiteY10" fmla="*/ 22258 h 23114"/>
              <a:gd name="connsiteX11" fmla="*/ 2571 w 20557"/>
              <a:gd name="connsiteY11" fmla="*/ 22222 h 23114"/>
              <a:gd name="connsiteX12" fmla="*/ 2584 w 20557"/>
              <a:gd name="connsiteY12" fmla="*/ 21937 h 23114"/>
              <a:gd name="connsiteX13" fmla="*/ 1269 w 20557"/>
              <a:gd name="connsiteY13" fmla="*/ 13959 h 23114"/>
              <a:gd name="connsiteX14" fmla="*/ 4144 w 20557"/>
              <a:gd name="connsiteY14" fmla="*/ 11751 h 23114"/>
              <a:gd name="connsiteX15" fmla="*/ 7971 w 20557"/>
              <a:gd name="connsiteY15" fmla="*/ 16376 h 23114"/>
              <a:gd name="connsiteX16" fmla="*/ 11465 w 20557"/>
              <a:gd name="connsiteY16" fmla="*/ 11345 h 23114"/>
              <a:gd name="connsiteX17" fmla="*/ 11956 w 20557"/>
              <a:gd name="connsiteY17" fmla="*/ 6821 h 23114"/>
              <a:gd name="connsiteX18" fmla="*/ 13775 w 20557"/>
              <a:gd name="connsiteY18" fmla="*/ 3721 h 23114"/>
              <a:gd name="connsiteX19" fmla="*/ 15767 w 20557"/>
              <a:gd name="connsiteY19" fmla="*/ 5957 h 23114"/>
              <a:gd name="connsiteX20" fmla="*/ 17948 w 20557"/>
              <a:gd name="connsiteY20" fmla="*/ 11599 h 23114"/>
              <a:gd name="connsiteX21" fmla="*/ 19492 w 20557"/>
              <a:gd name="connsiteY21" fmla="*/ 18104 h 23114"/>
              <a:gd name="connsiteX22" fmla="*/ 20167 w 20557"/>
              <a:gd name="connsiteY22" fmla="*/ 22376 h 23114"/>
              <a:gd name="connsiteX23" fmla="*/ 20557 w 20557"/>
              <a:gd name="connsiteY23" fmla="*/ 22268 h 23114"/>
              <a:gd name="connsiteX24" fmla="*/ 17168 w 20557"/>
              <a:gd name="connsiteY24" fmla="*/ 5957 h 23114"/>
              <a:gd name="connsiteX0" fmla="*/ 17168 w 20557"/>
              <a:gd name="connsiteY0" fmla="*/ 5957 h 23114"/>
              <a:gd name="connsiteX1" fmla="*/ 14295 w 20557"/>
              <a:gd name="connsiteY1" fmla="*/ 519 h 23114"/>
              <a:gd name="connsiteX2" fmla="*/ 12432 w 20557"/>
              <a:gd name="connsiteY2" fmla="*/ 519 h 23114"/>
              <a:gd name="connsiteX3" fmla="*/ 9261 w 20557"/>
              <a:gd name="connsiteY3" fmla="*/ 11360 h 23114"/>
              <a:gd name="connsiteX4" fmla="*/ 5372 w 20557"/>
              <a:gd name="connsiteY4" fmla="*/ 9871 h 23114"/>
              <a:gd name="connsiteX5" fmla="*/ 110 w 20557"/>
              <a:gd name="connsiteY5" fmla="*/ 10608 h 23114"/>
              <a:gd name="connsiteX6" fmla="*/ 1813 w 20557"/>
              <a:gd name="connsiteY6" fmla="*/ 22211 h 23114"/>
              <a:gd name="connsiteX7" fmla="*/ 1803 w 20557"/>
              <a:gd name="connsiteY7" fmla="*/ 22151 h 23114"/>
              <a:gd name="connsiteX8" fmla="*/ 1845 w 20557"/>
              <a:gd name="connsiteY8" fmla="*/ 22329 h 23114"/>
              <a:gd name="connsiteX9" fmla="*/ 2264 w 20557"/>
              <a:gd name="connsiteY9" fmla="*/ 22330 h 23114"/>
              <a:gd name="connsiteX10" fmla="*/ 2515 w 20557"/>
              <a:gd name="connsiteY10" fmla="*/ 22258 h 23114"/>
              <a:gd name="connsiteX11" fmla="*/ 2571 w 20557"/>
              <a:gd name="connsiteY11" fmla="*/ 22222 h 23114"/>
              <a:gd name="connsiteX12" fmla="*/ 2584 w 20557"/>
              <a:gd name="connsiteY12" fmla="*/ 21937 h 23114"/>
              <a:gd name="connsiteX13" fmla="*/ 1269 w 20557"/>
              <a:gd name="connsiteY13" fmla="*/ 13959 h 23114"/>
              <a:gd name="connsiteX14" fmla="*/ 4144 w 20557"/>
              <a:gd name="connsiteY14" fmla="*/ 11751 h 23114"/>
              <a:gd name="connsiteX15" fmla="*/ 7971 w 20557"/>
              <a:gd name="connsiteY15" fmla="*/ 16376 h 23114"/>
              <a:gd name="connsiteX16" fmla="*/ 11465 w 20557"/>
              <a:gd name="connsiteY16" fmla="*/ 11345 h 23114"/>
              <a:gd name="connsiteX17" fmla="*/ 11956 w 20557"/>
              <a:gd name="connsiteY17" fmla="*/ 6821 h 23114"/>
              <a:gd name="connsiteX18" fmla="*/ 13775 w 20557"/>
              <a:gd name="connsiteY18" fmla="*/ 3721 h 23114"/>
              <a:gd name="connsiteX19" fmla="*/ 15767 w 20557"/>
              <a:gd name="connsiteY19" fmla="*/ 5957 h 23114"/>
              <a:gd name="connsiteX20" fmla="*/ 17948 w 20557"/>
              <a:gd name="connsiteY20" fmla="*/ 11599 h 23114"/>
              <a:gd name="connsiteX21" fmla="*/ 19492 w 20557"/>
              <a:gd name="connsiteY21" fmla="*/ 18104 h 23114"/>
              <a:gd name="connsiteX22" fmla="*/ 20167 w 20557"/>
              <a:gd name="connsiteY22" fmla="*/ 22376 h 23114"/>
              <a:gd name="connsiteX23" fmla="*/ 20557 w 20557"/>
              <a:gd name="connsiteY23" fmla="*/ 22268 h 23114"/>
              <a:gd name="connsiteX24" fmla="*/ 17168 w 20557"/>
              <a:gd name="connsiteY24" fmla="*/ 5957 h 23114"/>
              <a:gd name="connsiteX0" fmla="*/ 17168 w 20557"/>
              <a:gd name="connsiteY0" fmla="*/ 5957 h 23114"/>
              <a:gd name="connsiteX1" fmla="*/ 14295 w 20557"/>
              <a:gd name="connsiteY1" fmla="*/ 519 h 23114"/>
              <a:gd name="connsiteX2" fmla="*/ 12432 w 20557"/>
              <a:gd name="connsiteY2" fmla="*/ 519 h 23114"/>
              <a:gd name="connsiteX3" fmla="*/ 9261 w 20557"/>
              <a:gd name="connsiteY3" fmla="*/ 11360 h 23114"/>
              <a:gd name="connsiteX4" fmla="*/ 5372 w 20557"/>
              <a:gd name="connsiteY4" fmla="*/ 9871 h 23114"/>
              <a:gd name="connsiteX5" fmla="*/ 110 w 20557"/>
              <a:gd name="connsiteY5" fmla="*/ 10608 h 23114"/>
              <a:gd name="connsiteX6" fmla="*/ 1813 w 20557"/>
              <a:gd name="connsiteY6" fmla="*/ 22211 h 23114"/>
              <a:gd name="connsiteX7" fmla="*/ 1803 w 20557"/>
              <a:gd name="connsiteY7" fmla="*/ 22151 h 23114"/>
              <a:gd name="connsiteX8" fmla="*/ 1845 w 20557"/>
              <a:gd name="connsiteY8" fmla="*/ 22329 h 23114"/>
              <a:gd name="connsiteX9" fmla="*/ 2264 w 20557"/>
              <a:gd name="connsiteY9" fmla="*/ 22330 h 23114"/>
              <a:gd name="connsiteX10" fmla="*/ 2515 w 20557"/>
              <a:gd name="connsiteY10" fmla="*/ 22258 h 23114"/>
              <a:gd name="connsiteX11" fmla="*/ 1692 w 20557"/>
              <a:gd name="connsiteY11" fmla="*/ 22186 h 23114"/>
              <a:gd name="connsiteX12" fmla="*/ 2584 w 20557"/>
              <a:gd name="connsiteY12" fmla="*/ 21937 h 23114"/>
              <a:gd name="connsiteX13" fmla="*/ 1269 w 20557"/>
              <a:gd name="connsiteY13" fmla="*/ 13959 h 23114"/>
              <a:gd name="connsiteX14" fmla="*/ 4144 w 20557"/>
              <a:gd name="connsiteY14" fmla="*/ 11751 h 23114"/>
              <a:gd name="connsiteX15" fmla="*/ 7971 w 20557"/>
              <a:gd name="connsiteY15" fmla="*/ 16376 h 23114"/>
              <a:gd name="connsiteX16" fmla="*/ 11465 w 20557"/>
              <a:gd name="connsiteY16" fmla="*/ 11345 h 23114"/>
              <a:gd name="connsiteX17" fmla="*/ 11956 w 20557"/>
              <a:gd name="connsiteY17" fmla="*/ 6821 h 23114"/>
              <a:gd name="connsiteX18" fmla="*/ 13775 w 20557"/>
              <a:gd name="connsiteY18" fmla="*/ 3721 h 23114"/>
              <a:gd name="connsiteX19" fmla="*/ 15767 w 20557"/>
              <a:gd name="connsiteY19" fmla="*/ 5957 h 23114"/>
              <a:gd name="connsiteX20" fmla="*/ 17948 w 20557"/>
              <a:gd name="connsiteY20" fmla="*/ 11599 h 23114"/>
              <a:gd name="connsiteX21" fmla="*/ 19492 w 20557"/>
              <a:gd name="connsiteY21" fmla="*/ 18104 h 23114"/>
              <a:gd name="connsiteX22" fmla="*/ 20167 w 20557"/>
              <a:gd name="connsiteY22" fmla="*/ 22376 h 23114"/>
              <a:gd name="connsiteX23" fmla="*/ 20557 w 20557"/>
              <a:gd name="connsiteY23" fmla="*/ 22268 h 23114"/>
              <a:gd name="connsiteX24" fmla="*/ 17168 w 20557"/>
              <a:gd name="connsiteY24" fmla="*/ 5957 h 23114"/>
              <a:gd name="connsiteX0" fmla="*/ 17168 w 20557"/>
              <a:gd name="connsiteY0" fmla="*/ 5957 h 23114"/>
              <a:gd name="connsiteX1" fmla="*/ 14295 w 20557"/>
              <a:gd name="connsiteY1" fmla="*/ 519 h 23114"/>
              <a:gd name="connsiteX2" fmla="*/ 12432 w 20557"/>
              <a:gd name="connsiteY2" fmla="*/ 519 h 23114"/>
              <a:gd name="connsiteX3" fmla="*/ 9261 w 20557"/>
              <a:gd name="connsiteY3" fmla="*/ 11360 h 23114"/>
              <a:gd name="connsiteX4" fmla="*/ 5372 w 20557"/>
              <a:gd name="connsiteY4" fmla="*/ 9871 h 23114"/>
              <a:gd name="connsiteX5" fmla="*/ 110 w 20557"/>
              <a:gd name="connsiteY5" fmla="*/ 10608 h 23114"/>
              <a:gd name="connsiteX6" fmla="*/ 1813 w 20557"/>
              <a:gd name="connsiteY6" fmla="*/ 22211 h 23114"/>
              <a:gd name="connsiteX7" fmla="*/ 1803 w 20557"/>
              <a:gd name="connsiteY7" fmla="*/ 22151 h 23114"/>
              <a:gd name="connsiteX8" fmla="*/ 1845 w 20557"/>
              <a:gd name="connsiteY8" fmla="*/ 22329 h 23114"/>
              <a:gd name="connsiteX9" fmla="*/ 2515 w 20557"/>
              <a:gd name="connsiteY9" fmla="*/ 22258 h 23114"/>
              <a:gd name="connsiteX10" fmla="*/ 1692 w 20557"/>
              <a:gd name="connsiteY10" fmla="*/ 22186 h 23114"/>
              <a:gd name="connsiteX11" fmla="*/ 2584 w 20557"/>
              <a:gd name="connsiteY11" fmla="*/ 21937 h 23114"/>
              <a:gd name="connsiteX12" fmla="*/ 1269 w 20557"/>
              <a:gd name="connsiteY12" fmla="*/ 13959 h 23114"/>
              <a:gd name="connsiteX13" fmla="*/ 4144 w 20557"/>
              <a:gd name="connsiteY13" fmla="*/ 11751 h 23114"/>
              <a:gd name="connsiteX14" fmla="*/ 7971 w 20557"/>
              <a:gd name="connsiteY14" fmla="*/ 16376 h 23114"/>
              <a:gd name="connsiteX15" fmla="*/ 11465 w 20557"/>
              <a:gd name="connsiteY15" fmla="*/ 11345 h 23114"/>
              <a:gd name="connsiteX16" fmla="*/ 11956 w 20557"/>
              <a:gd name="connsiteY16" fmla="*/ 6821 h 23114"/>
              <a:gd name="connsiteX17" fmla="*/ 13775 w 20557"/>
              <a:gd name="connsiteY17" fmla="*/ 3721 h 23114"/>
              <a:gd name="connsiteX18" fmla="*/ 15767 w 20557"/>
              <a:gd name="connsiteY18" fmla="*/ 5957 h 23114"/>
              <a:gd name="connsiteX19" fmla="*/ 17948 w 20557"/>
              <a:gd name="connsiteY19" fmla="*/ 11599 h 23114"/>
              <a:gd name="connsiteX20" fmla="*/ 19492 w 20557"/>
              <a:gd name="connsiteY20" fmla="*/ 18104 h 23114"/>
              <a:gd name="connsiteX21" fmla="*/ 20167 w 20557"/>
              <a:gd name="connsiteY21" fmla="*/ 22376 h 23114"/>
              <a:gd name="connsiteX22" fmla="*/ 20557 w 20557"/>
              <a:gd name="connsiteY22" fmla="*/ 22268 h 23114"/>
              <a:gd name="connsiteX23" fmla="*/ 17168 w 20557"/>
              <a:gd name="connsiteY23" fmla="*/ 5957 h 23114"/>
              <a:gd name="connsiteX0" fmla="*/ 17168 w 20557"/>
              <a:gd name="connsiteY0" fmla="*/ 5957 h 23114"/>
              <a:gd name="connsiteX1" fmla="*/ 14295 w 20557"/>
              <a:gd name="connsiteY1" fmla="*/ 519 h 23114"/>
              <a:gd name="connsiteX2" fmla="*/ 12432 w 20557"/>
              <a:gd name="connsiteY2" fmla="*/ 519 h 23114"/>
              <a:gd name="connsiteX3" fmla="*/ 9261 w 20557"/>
              <a:gd name="connsiteY3" fmla="*/ 11360 h 23114"/>
              <a:gd name="connsiteX4" fmla="*/ 5372 w 20557"/>
              <a:gd name="connsiteY4" fmla="*/ 9871 h 23114"/>
              <a:gd name="connsiteX5" fmla="*/ 110 w 20557"/>
              <a:gd name="connsiteY5" fmla="*/ 10608 h 23114"/>
              <a:gd name="connsiteX6" fmla="*/ 1813 w 20557"/>
              <a:gd name="connsiteY6" fmla="*/ 22211 h 23114"/>
              <a:gd name="connsiteX7" fmla="*/ 1803 w 20557"/>
              <a:gd name="connsiteY7" fmla="*/ 22151 h 23114"/>
              <a:gd name="connsiteX8" fmla="*/ 1845 w 20557"/>
              <a:gd name="connsiteY8" fmla="*/ 22329 h 23114"/>
              <a:gd name="connsiteX9" fmla="*/ 1692 w 20557"/>
              <a:gd name="connsiteY9" fmla="*/ 22186 h 23114"/>
              <a:gd name="connsiteX10" fmla="*/ 2584 w 20557"/>
              <a:gd name="connsiteY10" fmla="*/ 21937 h 23114"/>
              <a:gd name="connsiteX11" fmla="*/ 1269 w 20557"/>
              <a:gd name="connsiteY11" fmla="*/ 13959 h 23114"/>
              <a:gd name="connsiteX12" fmla="*/ 4144 w 20557"/>
              <a:gd name="connsiteY12" fmla="*/ 11751 h 23114"/>
              <a:gd name="connsiteX13" fmla="*/ 7971 w 20557"/>
              <a:gd name="connsiteY13" fmla="*/ 16376 h 23114"/>
              <a:gd name="connsiteX14" fmla="*/ 11465 w 20557"/>
              <a:gd name="connsiteY14" fmla="*/ 11345 h 23114"/>
              <a:gd name="connsiteX15" fmla="*/ 11956 w 20557"/>
              <a:gd name="connsiteY15" fmla="*/ 6821 h 23114"/>
              <a:gd name="connsiteX16" fmla="*/ 13775 w 20557"/>
              <a:gd name="connsiteY16" fmla="*/ 3721 h 23114"/>
              <a:gd name="connsiteX17" fmla="*/ 15767 w 20557"/>
              <a:gd name="connsiteY17" fmla="*/ 5957 h 23114"/>
              <a:gd name="connsiteX18" fmla="*/ 17948 w 20557"/>
              <a:gd name="connsiteY18" fmla="*/ 11599 h 23114"/>
              <a:gd name="connsiteX19" fmla="*/ 19492 w 20557"/>
              <a:gd name="connsiteY19" fmla="*/ 18104 h 23114"/>
              <a:gd name="connsiteX20" fmla="*/ 20167 w 20557"/>
              <a:gd name="connsiteY20" fmla="*/ 22376 h 23114"/>
              <a:gd name="connsiteX21" fmla="*/ 20557 w 20557"/>
              <a:gd name="connsiteY21" fmla="*/ 22268 h 23114"/>
              <a:gd name="connsiteX22" fmla="*/ 17168 w 20557"/>
              <a:gd name="connsiteY22" fmla="*/ 5957 h 23114"/>
              <a:gd name="connsiteX0" fmla="*/ 17168 w 20557"/>
              <a:gd name="connsiteY0" fmla="*/ 5957 h 23114"/>
              <a:gd name="connsiteX1" fmla="*/ 14295 w 20557"/>
              <a:gd name="connsiteY1" fmla="*/ 519 h 23114"/>
              <a:gd name="connsiteX2" fmla="*/ 12432 w 20557"/>
              <a:gd name="connsiteY2" fmla="*/ 519 h 23114"/>
              <a:gd name="connsiteX3" fmla="*/ 9261 w 20557"/>
              <a:gd name="connsiteY3" fmla="*/ 11360 h 23114"/>
              <a:gd name="connsiteX4" fmla="*/ 5372 w 20557"/>
              <a:gd name="connsiteY4" fmla="*/ 9871 h 23114"/>
              <a:gd name="connsiteX5" fmla="*/ 110 w 20557"/>
              <a:gd name="connsiteY5" fmla="*/ 10608 h 23114"/>
              <a:gd name="connsiteX6" fmla="*/ 1813 w 20557"/>
              <a:gd name="connsiteY6" fmla="*/ 22211 h 23114"/>
              <a:gd name="connsiteX7" fmla="*/ 1803 w 20557"/>
              <a:gd name="connsiteY7" fmla="*/ 22151 h 23114"/>
              <a:gd name="connsiteX8" fmla="*/ 1845 w 20557"/>
              <a:gd name="connsiteY8" fmla="*/ 22329 h 23114"/>
              <a:gd name="connsiteX9" fmla="*/ 2584 w 20557"/>
              <a:gd name="connsiteY9" fmla="*/ 21937 h 23114"/>
              <a:gd name="connsiteX10" fmla="*/ 1269 w 20557"/>
              <a:gd name="connsiteY10" fmla="*/ 13959 h 23114"/>
              <a:gd name="connsiteX11" fmla="*/ 4144 w 20557"/>
              <a:gd name="connsiteY11" fmla="*/ 11751 h 23114"/>
              <a:gd name="connsiteX12" fmla="*/ 7971 w 20557"/>
              <a:gd name="connsiteY12" fmla="*/ 16376 h 23114"/>
              <a:gd name="connsiteX13" fmla="*/ 11465 w 20557"/>
              <a:gd name="connsiteY13" fmla="*/ 11345 h 23114"/>
              <a:gd name="connsiteX14" fmla="*/ 11956 w 20557"/>
              <a:gd name="connsiteY14" fmla="*/ 6821 h 23114"/>
              <a:gd name="connsiteX15" fmla="*/ 13775 w 20557"/>
              <a:gd name="connsiteY15" fmla="*/ 3721 h 23114"/>
              <a:gd name="connsiteX16" fmla="*/ 15767 w 20557"/>
              <a:gd name="connsiteY16" fmla="*/ 5957 h 23114"/>
              <a:gd name="connsiteX17" fmla="*/ 17948 w 20557"/>
              <a:gd name="connsiteY17" fmla="*/ 11599 h 23114"/>
              <a:gd name="connsiteX18" fmla="*/ 19492 w 20557"/>
              <a:gd name="connsiteY18" fmla="*/ 18104 h 23114"/>
              <a:gd name="connsiteX19" fmla="*/ 20167 w 20557"/>
              <a:gd name="connsiteY19" fmla="*/ 22376 h 23114"/>
              <a:gd name="connsiteX20" fmla="*/ 20557 w 20557"/>
              <a:gd name="connsiteY20" fmla="*/ 22268 h 23114"/>
              <a:gd name="connsiteX21" fmla="*/ 17168 w 20557"/>
              <a:gd name="connsiteY21" fmla="*/ 5957 h 23114"/>
              <a:gd name="connsiteX0" fmla="*/ 17168 w 20557"/>
              <a:gd name="connsiteY0" fmla="*/ 5957 h 23129"/>
              <a:gd name="connsiteX1" fmla="*/ 14295 w 20557"/>
              <a:gd name="connsiteY1" fmla="*/ 519 h 23129"/>
              <a:gd name="connsiteX2" fmla="*/ 12432 w 20557"/>
              <a:gd name="connsiteY2" fmla="*/ 519 h 23129"/>
              <a:gd name="connsiteX3" fmla="*/ 9261 w 20557"/>
              <a:gd name="connsiteY3" fmla="*/ 11360 h 23129"/>
              <a:gd name="connsiteX4" fmla="*/ 5372 w 20557"/>
              <a:gd name="connsiteY4" fmla="*/ 9871 h 23129"/>
              <a:gd name="connsiteX5" fmla="*/ 110 w 20557"/>
              <a:gd name="connsiteY5" fmla="*/ 10608 h 23129"/>
              <a:gd name="connsiteX6" fmla="*/ 1813 w 20557"/>
              <a:gd name="connsiteY6" fmla="*/ 22211 h 23129"/>
              <a:gd name="connsiteX7" fmla="*/ 1803 w 20557"/>
              <a:gd name="connsiteY7" fmla="*/ 22151 h 23129"/>
              <a:gd name="connsiteX8" fmla="*/ 2584 w 20557"/>
              <a:gd name="connsiteY8" fmla="*/ 21937 h 23129"/>
              <a:gd name="connsiteX9" fmla="*/ 1269 w 20557"/>
              <a:gd name="connsiteY9" fmla="*/ 13959 h 23129"/>
              <a:gd name="connsiteX10" fmla="*/ 4144 w 20557"/>
              <a:gd name="connsiteY10" fmla="*/ 11751 h 23129"/>
              <a:gd name="connsiteX11" fmla="*/ 7971 w 20557"/>
              <a:gd name="connsiteY11" fmla="*/ 16376 h 23129"/>
              <a:gd name="connsiteX12" fmla="*/ 11465 w 20557"/>
              <a:gd name="connsiteY12" fmla="*/ 11345 h 23129"/>
              <a:gd name="connsiteX13" fmla="*/ 11956 w 20557"/>
              <a:gd name="connsiteY13" fmla="*/ 6821 h 23129"/>
              <a:gd name="connsiteX14" fmla="*/ 13775 w 20557"/>
              <a:gd name="connsiteY14" fmla="*/ 3721 h 23129"/>
              <a:gd name="connsiteX15" fmla="*/ 15767 w 20557"/>
              <a:gd name="connsiteY15" fmla="*/ 5957 h 23129"/>
              <a:gd name="connsiteX16" fmla="*/ 17948 w 20557"/>
              <a:gd name="connsiteY16" fmla="*/ 11599 h 23129"/>
              <a:gd name="connsiteX17" fmla="*/ 19492 w 20557"/>
              <a:gd name="connsiteY17" fmla="*/ 18104 h 23129"/>
              <a:gd name="connsiteX18" fmla="*/ 20167 w 20557"/>
              <a:gd name="connsiteY18" fmla="*/ 22376 h 23129"/>
              <a:gd name="connsiteX19" fmla="*/ 20557 w 20557"/>
              <a:gd name="connsiteY19" fmla="*/ 22268 h 23129"/>
              <a:gd name="connsiteX20" fmla="*/ 17168 w 20557"/>
              <a:gd name="connsiteY20" fmla="*/ 5957 h 23129"/>
              <a:gd name="connsiteX0" fmla="*/ 17168 w 20557"/>
              <a:gd name="connsiteY0" fmla="*/ 5957 h 23606"/>
              <a:gd name="connsiteX1" fmla="*/ 14295 w 20557"/>
              <a:gd name="connsiteY1" fmla="*/ 519 h 23606"/>
              <a:gd name="connsiteX2" fmla="*/ 12432 w 20557"/>
              <a:gd name="connsiteY2" fmla="*/ 519 h 23606"/>
              <a:gd name="connsiteX3" fmla="*/ 9261 w 20557"/>
              <a:gd name="connsiteY3" fmla="*/ 11360 h 23606"/>
              <a:gd name="connsiteX4" fmla="*/ 5372 w 20557"/>
              <a:gd name="connsiteY4" fmla="*/ 9871 h 23606"/>
              <a:gd name="connsiteX5" fmla="*/ 110 w 20557"/>
              <a:gd name="connsiteY5" fmla="*/ 10608 h 23606"/>
              <a:gd name="connsiteX6" fmla="*/ 1813 w 20557"/>
              <a:gd name="connsiteY6" fmla="*/ 22211 h 23606"/>
              <a:gd name="connsiteX7" fmla="*/ 2333 w 20557"/>
              <a:gd name="connsiteY7" fmla="*/ 23398 h 23606"/>
              <a:gd name="connsiteX8" fmla="*/ 2584 w 20557"/>
              <a:gd name="connsiteY8" fmla="*/ 21937 h 23606"/>
              <a:gd name="connsiteX9" fmla="*/ 1269 w 20557"/>
              <a:gd name="connsiteY9" fmla="*/ 13959 h 23606"/>
              <a:gd name="connsiteX10" fmla="*/ 4144 w 20557"/>
              <a:gd name="connsiteY10" fmla="*/ 11751 h 23606"/>
              <a:gd name="connsiteX11" fmla="*/ 7971 w 20557"/>
              <a:gd name="connsiteY11" fmla="*/ 16376 h 23606"/>
              <a:gd name="connsiteX12" fmla="*/ 11465 w 20557"/>
              <a:gd name="connsiteY12" fmla="*/ 11345 h 23606"/>
              <a:gd name="connsiteX13" fmla="*/ 11956 w 20557"/>
              <a:gd name="connsiteY13" fmla="*/ 6821 h 23606"/>
              <a:gd name="connsiteX14" fmla="*/ 13775 w 20557"/>
              <a:gd name="connsiteY14" fmla="*/ 3721 h 23606"/>
              <a:gd name="connsiteX15" fmla="*/ 15767 w 20557"/>
              <a:gd name="connsiteY15" fmla="*/ 5957 h 23606"/>
              <a:gd name="connsiteX16" fmla="*/ 17948 w 20557"/>
              <a:gd name="connsiteY16" fmla="*/ 11599 h 23606"/>
              <a:gd name="connsiteX17" fmla="*/ 19492 w 20557"/>
              <a:gd name="connsiteY17" fmla="*/ 18104 h 23606"/>
              <a:gd name="connsiteX18" fmla="*/ 20167 w 20557"/>
              <a:gd name="connsiteY18" fmla="*/ 22376 h 23606"/>
              <a:gd name="connsiteX19" fmla="*/ 20557 w 20557"/>
              <a:gd name="connsiteY19" fmla="*/ 22268 h 23606"/>
              <a:gd name="connsiteX20" fmla="*/ 17168 w 20557"/>
              <a:gd name="connsiteY20" fmla="*/ 5957 h 23606"/>
              <a:gd name="connsiteX0" fmla="*/ 17172 w 20561"/>
              <a:gd name="connsiteY0" fmla="*/ 5957 h 23328"/>
              <a:gd name="connsiteX1" fmla="*/ 14299 w 20561"/>
              <a:gd name="connsiteY1" fmla="*/ 519 h 23328"/>
              <a:gd name="connsiteX2" fmla="*/ 12436 w 20561"/>
              <a:gd name="connsiteY2" fmla="*/ 519 h 23328"/>
              <a:gd name="connsiteX3" fmla="*/ 9265 w 20561"/>
              <a:gd name="connsiteY3" fmla="*/ 11360 h 23328"/>
              <a:gd name="connsiteX4" fmla="*/ 5376 w 20561"/>
              <a:gd name="connsiteY4" fmla="*/ 9871 h 23328"/>
              <a:gd name="connsiteX5" fmla="*/ 114 w 20561"/>
              <a:gd name="connsiteY5" fmla="*/ 10608 h 23328"/>
              <a:gd name="connsiteX6" fmla="*/ 1817 w 20561"/>
              <a:gd name="connsiteY6" fmla="*/ 22211 h 23328"/>
              <a:gd name="connsiteX7" fmla="*/ 2588 w 20561"/>
              <a:gd name="connsiteY7" fmla="*/ 21937 h 23328"/>
              <a:gd name="connsiteX8" fmla="*/ 1273 w 20561"/>
              <a:gd name="connsiteY8" fmla="*/ 13959 h 23328"/>
              <a:gd name="connsiteX9" fmla="*/ 4148 w 20561"/>
              <a:gd name="connsiteY9" fmla="*/ 11751 h 23328"/>
              <a:gd name="connsiteX10" fmla="*/ 7975 w 20561"/>
              <a:gd name="connsiteY10" fmla="*/ 16376 h 23328"/>
              <a:gd name="connsiteX11" fmla="*/ 11469 w 20561"/>
              <a:gd name="connsiteY11" fmla="*/ 11345 h 23328"/>
              <a:gd name="connsiteX12" fmla="*/ 11960 w 20561"/>
              <a:gd name="connsiteY12" fmla="*/ 6821 h 23328"/>
              <a:gd name="connsiteX13" fmla="*/ 13779 w 20561"/>
              <a:gd name="connsiteY13" fmla="*/ 3721 h 23328"/>
              <a:gd name="connsiteX14" fmla="*/ 15771 w 20561"/>
              <a:gd name="connsiteY14" fmla="*/ 5957 h 23328"/>
              <a:gd name="connsiteX15" fmla="*/ 17952 w 20561"/>
              <a:gd name="connsiteY15" fmla="*/ 11599 h 23328"/>
              <a:gd name="connsiteX16" fmla="*/ 19496 w 20561"/>
              <a:gd name="connsiteY16" fmla="*/ 18104 h 23328"/>
              <a:gd name="connsiteX17" fmla="*/ 20171 w 20561"/>
              <a:gd name="connsiteY17" fmla="*/ 22376 h 23328"/>
              <a:gd name="connsiteX18" fmla="*/ 20561 w 20561"/>
              <a:gd name="connsiteY18" fmla="*/ 22268 h 23328"/>
              <a:gd name="connsiteX19" fmla="*/ 17172 w 20561"/>
              <a:gd name="connsiteY19" fmla="*/ 5957 h 23328"/>
              <a:gd name="connsiteX0" fmla="*/ 17171 w 20560"/>
              <a:gd name="connsiteY0" fmla="*/ 5957 h 23582"/>
              <a:gd name="connsiteX1" fmla="*/ 14298 w 20560"/>
              <a:gd name="connsiteY1" fmla="*/ 519 h 23582"/>
              <a:gd name="connsiteX2" fmla="*/ 12435 w 20560"/>
              <a:gd name="connsiteY2" fmla="*/ 519 h 23582"/>
              <a:gd name="connsiteX3" fmla="*/ 9264 w 20560"/>
              <a:gd name="connsiteY3" fmla="*/ 11360 h 23582"/>
              <a:gd name="connsiteX4" fmla="*/ 5375 w 20560"/>
              <a:gd name="connsiteY4" fmla="*/ 9871 h 23582"/>
              <a:gd name="connsiteX5" fmla="*/ 113 w 20560"/>
              <a:gd name="connsiteY5" fmla="*/ 10608 h 23582"/>
              <a:gd name="connsiteX6" fmla="*/ 1816 w 20560"/>
              <a:gd name="connsiteY6" fmla="*/ 22211 h 23582"/>
              <a:gd name="connsiteX7" fmla="*/ 2350 w 20560"/>
              <a:gd name="connsiteY7" fmla="*/ 23327 h 23582"/>
              <a:gd name="connsiteX8" fmla="*/ 2587 w 20560"/>
              <a:gd name="connsiteY8" fmla="*/ 21937 h 23582"/>
              <a:gd name="connsiteX9" fmla="*/ 1272 w 20560"/>
              <a:gd name="connsiteY9" fmla="*/ 13959 h 23582"/>
              <a:gd name="connsiteX10" fmla="*/ 4147 w 20560"/>
              <a:gd name="connsiteY10" fmla="*/ 11751 h 23582"/>
              <a:gd name="connsiteX11" fmla="*/ 7974 w 20560"/>
              <a:gd name="connsiteY11" fmla="*/ 16376 h 23582"/>
              <a:gd name="connsiteX12" fmla="*/ 11468 w 20560"/>
              <a:gd name="connsiteY12" fmla="*/ 11345 h 23582"/>
              <a:gd name="connsiteX13" fmla="*/ 11959 w 20560"/>
              <a:gd name="connsiteY13" fmla="*/ 6821 h 23582"/>
              <a:gd name="connsiteX14" fmla="*/ 13778 w 20560"/>
              <a:gd name="connsiteY14" fmla="*/ 3721 h 23582"/>
              <a:gd name="connsiteX15" fmla="*/ 15770 w 20560"/>
              <a:gd name="connsiteY15" fmla="*/ 5957 h 23582"/>
              <a:gd name="connsiteX16" fmla="*/ 17951 w 20560"/>
              <a:gd name="connsiteY16" fmla="*/ 11599 h 23582"/>
              <a:gd name="connsiteX17" fmla="*/ 19495 w 20560"/>
              <a:gd name="connsiteY17" fmla="*/ 18104 h 23582"/>
              <a:gd name="connsiteX18" fmla="*/ 20170 w 20560"/>
              <a:gd name="connsiteY18" fmla="*/ 22376 h 23582"/>
              <a:gd name="connsiteX19" fmla="*/ 20560 w 20560"/>
              <a:gd name="connsiteY19" fmla="*/ 22268 h 23582"/>
              <a:gd name="connsiteX20" fmla="*/ 17171 w 20560"/>
              <a:gd name="connsiteY20" fmla="*/ 5957 h 23582"/>
              <a:gd name="connsiteX0" fmla="*/ 17172 w 20561"/>
              <a:gd name="connsiteY0" fmla="*/ 5957 h 23328"/>
              <a:gd name="connsiteX1" fmla="*/ 14299 w 20561"/>
              <a:gd name="connsiteY1" fmla="*/ 519 h 23328"/>
              <a:gd name="connsiteX2" fmla="*/ 12436 w 20561"/>
              <a:gd name="connsiteY2" fmla="*/ 519 h 23328"/>
              <a:gd name="connsiteX3" fmla="*/ 9265 w 20561"/>
              <a:gd name="connsiteY3" fmla="*/ 11360 h 23328"/>
              <a:gd name="connsiteX4" fmla="*/ 5376 w 20561"/>
              <a:gd name="connsiteY4" fmla="*/ 9871 h 23328"/>
              <a:gd name="connsiteX5" fmla="*/ 114 w 20561"/>
              <a:gd name="connsiteY5" fmla="*/ 10608 h 23328"/>
              <a:gd name="connsiteX6" fmla="*/ 1817 w 20561"/>
              <a:gd name="connsiteY6" fmla="*/ 22211 h 23328"/>
              <a:gd name="connsiteX7" fmla="*/ 2588 w 20561"/>
              <a:gd name="connsiteY7" fmla="*/ 21937 h 23328"/>
              <a:gd name="connsiteX8" fmla="*/ 1273 w 20561"/>
              <a:gd name="connsiteY8" fmla="*/ 13959 h 23328"/>
              <a:gd name="connsiteX9" fmla="*/ 4148 w 20561"/>
              <a:gd name="connsiteY9" fmla="*/ 11751 h 23328"/>
              <a:gd name="connsiteX10" fmla="*/ 7975 w 20561"/>
              <a:gd name="connsiteY10" fmla="*/ 16376 h 23328"/>
              <a:gd name="connsiteX11" fmla="*/ 11469 w 20561"/>
              <a:gd name="connsiteY11" fmla="*/ 11345 h 23328"/>
              <a:gd name="connsiteX12" fmla="*/ 11960 w 20561"/>
              <a:gd name="connsiteY12" fmla="*/ 6821 h 23328"/>
              <a:gd name="connsiteX13" fmla="*/ 13779 w 20561"/>
              <a:gd name="connsiteY13" fmla="*/ 3721 h 23328"/>
              <a:gd name="connsiteX14" fmla="*/ 15771 w 20561"/>
              <a:gd name="connsiteY14" fmla="*/ 5957 h 23328"/>
              <a:gd name="connsiteX15" fmla="*/ 17952 w 20561"/>
              <a:gd name="connsiteY15" fmla="*/ 11599 h 23328"/>
              <a:gd name="connsiteX16" fmla="*/ 19496 w 20561"/>
              <a:gd name="connsiteY16" fmla="*/ 18104 h 23328"/>
              <a:gd name="connsiteX17" fmla="*/ 20171 w 20561"/>
              <a:gd name="connsiteY17" fmla="*/ 22376 h 23328"/>
              <a:gd name="connsiteX18" fmla="*/ 20561 w 20561"/>
              <a:gd name="connsiteY18" fmla="*/ 22268 h 23328"/>
              <a:gd name="connsiteX19" fmla="*/ 17172 w 20561"/>
              <a:gd name="connsiteY19" fmla="*/ 5957 h 23328"/>
              <a:gd name="connsiteX0" fmla="*/ 17172 w 20561"/>
              <a:gd name="connsiteY0" fmla="*/ 5957 h 22376"/>
              <a:gd name="connsiteX1" fmla="*/ 14299 w 20561"/>
              <a:gd name="connsiteY1" fmla="*/ 519 h 22376"/>
              <a:gd name="connsiteX2" fmla="*/ 12436 w 20561"/>
              <a:gd name="connsiteY2" fmla="*/ 519 h 22376"/>
              <a:gd name="connsiteX3" fmla="*/ 9265 w 20561"/>
              <a:gd name="connsiteY3" fmla="*/ 11360 h 22376"/>
              <a:gd name="connsiteX4" fmla="*/ 5376 w 20561"/>
              <a:gd name="connsiteY4" fmla="*/ 9871 h 22376"/>
              <a:gd name="connsiteX5" fmla="*/ 114 w 20561"/>
              <a:gd name="connsiteY5" fmla="*/ 10608 h 22376"/>
              <a:gd name="connsiteX6" fmla="*/ 1817 w 20561"/>
              <a:gd name="connsiteY6" fmla="*/ 22211 h 22376"/>
              <a:gd name="connsiteX7" fmla="*/ 2588 w 20561"/>
              <a:gd name="connsiteY7" fmla="*/ 21937 h 22376"/>
              <a:gd name="connsiteX8" fmla="*/ 1273 w 20561"/>
              <a:gd name="connsiteY8" fmla="*/ 13959 h 22376"/>
              <a:gd name="connsiteX9" fmla="*/ 4148 w 20561"/>
              <a:gd name="connsiteY9" fmla="*/ 11751 h 22376"/>
              <a:gd name="connsiteX10" fmla="*/ 7975 w 20561"/>
              <a:gd name="connsiteY10" fmla="*/ 16376 h 22376"/>
              <a:gd name="connsiteX11" fmla="*/ 11469 w 20561"/>
              <a:gd name="connsiteY11" fmla="*/ 11345 h 22376"/>
              <a:gd name="connsiteX12" fmla="*/ 11960 w 20561"/>
              <a:gd name="connsiteY12" fmla="*/ 6821 h 22376"/>
              <a:gd name="connsiteX13" fmla="*/ 13779 w 20561"/>
              <a:gd name="connsiteY13" fmla="*/ 3721 h 22376"/>
              <a:gd name="connsiteX14" fmla="*/ 15771 w 20561"/>
              <a:gd name="connsiteY14" fmla="*/ 5957 h 22376"/>
              <a:gd name="connsiteX15" fmla="*/ 17952 w 20561"/>
              <a:gd name="connsiteY15" fmla="*/ 11599 h 22376"/>
              <a:gd name="connsiteX16" fmla="*/ 19496 w 20561"/>
              <a:gd name="connsiteY16" fmla="*/ 18104 h 22376"/>
              <a:gd name="connsiteX17" fmla="*/ 20171 w 20561"/>
              <a:gd name="connsiteY17" fmla="*/ 22376 h 22376"/>
              <a:gd name="connsiteX18" fmla="*/ 20561 w 20561"/>
              <a:gd name="connsiteY18" fmla="*/ 22268 h 22376"/>
              <a:gd name="connsiteX19" fmla="*/ 17172 w 20561"/>
              <a:gd name="connsiteY19" fmla="*/ 5957 h 22376"/>
              <a:gd name="connsiteX0" fmla="*/ 17172 w 20561"/>
              <a:gd name="connsiteY0" fmla="*/ 5957 h 22376"/>
              <a:gd name="connsiteX1" fmla="*/ 14299 w 20561"/>
              <a:gd name="connsiteY1" fmla="*/ 519 h 22376"/>
              <a:gd name="connsiteX2" fmla="*/ 12436 w 20561"/>
              <a:gd name="connsiteY2" fmla="*/ 519 h 22376"/>
              <a:gd name="connsiteX3" fmla="*/ 9265 w 20561"/>
              <a:gd name="connsiteY3" fmla="*/ 11360 h 22376"/>
              <a:gd name="connsiteX4" fmla="*/ 5376 w 20561"/>
              <a:gd name="connsiteY4" fmla="*/ 9871 h 22376"/>
              <a:gd name="connsiteX5" fmla="*/ 114 w 20561"/>
              <a:gd name="connsiteY5" fmla="*/ 10608 h 22376"/>
              <a:gd name="connsiteX6" fmla="*/ 1817 w 20561"/>
              <a:gd name="connsiteY6" fmla="*/ 22211 h 22376"/>
              <a:gd name="connsiteX7" fmla="*/ 2644 w 20561"/>
              <a:gd name="connsiteY7" fmla="*/ 22258 h 22376"/>
              <a:gd name="connsiteX8" fmla="*/ 1273 w 20561"/>
              <a:gd name="connsiteY8" fmla="*/ 13959 h 22376"/>
              <a:gd name="connsiteX9" fmla="*/ 4148 w 20561"/>
              <a:gd name="connsiteY9" fmla="*/ 11751 h 22376"/>
              <a:gd name="connsiteX10" fmla="*/ 7975 w 20561"/>
              <a:gd name="connsiteY10" fmla="*/ 16376 h 22376"/>
              <a:gd name="connsiteX11" fmla="*/ 11469 w 20561"/>
              <a:gd name="connsiteY11" fmla="*/ 11345 h 22376"/>
              <a:gd name="connsiteX12" fmla="*/ 11960 w 20561"/>
              <a:gd name="connsiteY12" fmla="*/ 6821 h 22376"/>
              <a:gd name="connsiteX13" fmla="*/ 13779 w 20561"/>
              <a:gd name="connsiteY13" fmla="*/ 3721 h 22376"/>
              <a:gd name="connsiteX14" fmla="*/ 15771 w 20561"/>
              <a:gd name="connsiteY14" fmla="*/ 5957 h 22376"/>
              <a:gd name="connsiteX15" fmla="*/ 17952 w 20561"/>
              <a:gd name="connsiteY15" fmla="*/ 11599 h 22376"/>
              <a:gd name="connsiteX16" fmla="*/ 19496 w 20561"/>
              <a:gd name="connsiteY16" fmla="*/ 18104 h 22376"/>
              <a:gd name="connsiteX17" fmla="*/ 20171 w 20561"/>
              <a:gd name="connsiteY17" fmla="*/ 22376 h 22376"/>
              <a:gd name="connsiteX18" fmla="*/ 20561 w 20561"/>
              <a:gd name="connsiteY18" fmla="*/ 22268 h 22376"/>
              <a:gd name="connsiteX19" fmla="*/ 17172 w 20561"/>
              <a:gd name="connsiteY19" fmla="*/ 5957 h 22376"/>
              <a:gd name="connsiteX0" fmla="*/ 17172 w 20561"/>
              <a:gd name="connsiteY0" fmla="*/ 5957 h 22376"/>
              <a:gd name="connsiteX1" fmla="*/ 14299 w 20561"/>
              <a:gd name="connsiteY1" fmla="*/ 519 h 22376"/>
              <a:gd name="connsiteX2" fmla="*/ 12436 w 20561"/>
              <a:gd name="connsiteY2" fmla="*/ 519 h 22376"/>
              <a:gd name="connsiteX3" fmla="*/ 9265 w 20561"/>
              <a:gd name="connsiteY3" fmla="*/ 11360 h 22376"/>
              <a:gd name="connsiteX4" fmla="*/ 5376 w 20561"/>
              <a:gd name="connsiteY4" fmla="*/ 9871 h 22376"/>
              <a:gd name="connsiteX5" fmla="*/ 114 w 20561"/>
              <a:gd name="connsiteY5" fmla="*/ 10608 h 22376"/>
              <a:gd name="connsiteX6" fmla="*/ 1817 w 20561"/>
              <a:gd name="connsiteY6" fmla="*/ 22211 h 22376"/>
              <a:gd name="connsiteX7" fmla="*/ 2644 w 20561"/>
              <a:gd name="connsiteY7" fmla="*/ 22329 h 22376"/>
              <a:gd name="connsiteX8" fmla="*/ 1273 w 20561"/>
              <a:gd name="connsiteY8" fmla="*/ 13959 h 22376"/>
              <a:gd name="connsiteX9" fmla="*/ 4148 w 20561"/>
              <a:gd name="connsiteY9" fmla="*/ 11751 h 22376"/>
              <a:gd name="connsiteX10" fmla="*/ 7975 w 20561"/>
              <a:gd name="connsiteY10" fmla="*/ 16376 h 22376"/>
              <a:gd name="connsiteX11" fmla="*/ 11469 w 20561"/>
              <a:gd name="connsiteY11" fmla="*/ 11345 h 22376"/>
              <a:gd name="connsiteX12" fmla="*/ 11960 w 20561"/>
              <a:gd name="connsiteY12" fmla="*/ 6821 h 22376"/>
              <a:gd name="connsiteX13" fmla="*/ 13779 w 20561"/>
              <a:gd name="connsiteY13" fmla="*/ 3721 h 22376"/>
              <a:gd name="connsiteX14" fmla="*/ 15771 w 20561"/>
              <a:gd name="connsiteY14" fmla="*/ 5957 h 22376"/>
              <a:gd name="connsiteX15" fmla="*/ 17952 w 20561"/>
              <a:gd name="connsiteY15" fmla="*/ 11599 h 22376"/>
              <a:gd name="connsiteX16" fmla="*/ 19496 w 20561"/>
              <a:gd name="connsiteY16" fmla="*/ 18104 h 22376"/>
              <a:gd name="connsiteX17" fmla="*/ 20171 w 20561"/>
              <a:gd name="connsiteY17" fmla="*/ 22376 h 22376"/>
              <a:gd name="connsiteX18" fmla="*/ 20561 w 20561"/>
              <a:gd name="connsiteY18" fmla="*/ 22268 h 22376"/>
              <a:gd name="connsiteX19" fmla="*/ 17172 w 20561"/>
              <a:gd name="connsiteY19" fmla="*/ 5957 h 22376"/>
              <a:gd name="connsiteX0" fmla="*/ 17172 w 20561"/>
              <a:gd name="connsiteY0" fmla="*/ 5957 h 22376"/>
              <a:gd name="connsiteX1" fmla="*/ 14299 w 20561"/>
              <a:gd name="connsiteY1" fmla="*/ 519 h 22376"/>
              <a:gd name="connsiteX2" fmla="*/ 12436 w 20561"/>
              <a:gd name="connsiteY2" fmla="*/ 519 h 22376"/>
              <a:gd name="connsiteX3" fmla="*/ 9265 w 20561"/>
              <a:gd name="connsiteY3" fmla="*/ 11360 h 22376"/>
              <a:gd name="connsiteX4" fmla="*/ 5376 w 20561"/>
              <a:gd name="connsiteY4" fmla="*/ 9871 h 22376"/>
              <a:gd name="connsiteX5" fmla="*/ 114 w 20561"/>
              <a:gd name="connsiteY5" fmla="*/ 10608 h 22376"/>
              <a:gd name="connsiteX6" fmla="*/ 1817 w 20561"/>
              <a:gd name="connsiteY6" fmla="*/ 22318 h 22376"/>
              <a:gd name="connsiteX7" fmla="*/ 2644 w 20561"/>
              <a:gd name="connsiteY7" fmla="*/ 22329 h 22376"/>
              <a:gd name="connsiteX8" fmla="*/ 1273 w 20561"/>
              <a:gd name="connsiteY8" fmla="*/ 13959 h 22376"/>
              <a:gd name="connsiteX9" fmla="*/ 4148 w 20561"/>
              <a:gd name="connsiteY9" fmla="*/ 11751 h 22376"/>
              <a:gd name="connsiteX10" fmla="*/ 7975 w 20561"/>
              <a:gd name="connsiteY10" fmla="*/ 16376 h 22376"/>
              <a:gd name="connsiteX11" fmla="*/ 11469 w 20561"/>
              <a:gd name="connsiteY11" fmla="*/ 11345 h 22376"/>
              <a:gd name="connsiteX12" fmla="*/ 11960 w 20561"/>
              <a:gd name="connsiteY12" fmla="*/ 6821 h 22376"/>
              <a:gd name="connsiteX13" fmla="*/ 13779 w 20561"/>
              <a:gd name="connsiteY13" fmla="*/ 3721 h 22376"/>
              <a:gd name="connsiteX14" fmla="*/ 15771 w 20561"/>
              <a:gd name="connsiteY14" fmla="*/ 5957 h 22376"/>
              <a:gd name="connsiteX15" fmla="*/ 17952 w 20561"/>
              <a:gd name="connsiteY15" fmla="*/ 11599 h 22376"/>
              <a:gd name="connsiteX16" fmla="*/ 19496 w 20561"/>
              <a:gd name="connsiteY16" fmla="*/ 18104 h 22376"/>
              <a:gd name="connsiteX17" fmla="*/ 20171 w 20561"/>
              <a:gd name="connsiteY17" fmla="*/ 22376 h 22376"/>
              <a:gd name="connsiteX18" fmla="*/ 20561 w 20561"/>
              <a:gd name="connsiteY18" fmla="*/ 22268 h 22376"/>
              <a:gd name="connsiteX19" fmla="*/ 17172 w 20561"/>
              <a:gd name="connsiteY19" fmla="*/ 5957 h 22376"/>
              <a:gd name="connsiteX0" fmla="*/ 17172 w 20561"/>
              <a:gd name="connsiteY0" fmla="*/ 5957 h 22376"/>
              <a:gd name="connsiteX1" fmla="*/ 14299 w 20561"/>
              <a:gd name="connsiteY1" fmla="*/ 519 h 22376"/>
              <a:gd name="connsiteX2" fmla="*/ 12436 w 20561"/>
              <a:gd name="connsiteY2" fmla="*/ 519 h 22376"/>
              <a:gd name="connsiteX3" fmla="*/ 9265 w 20561"/>
              <a:gd name="connsiteY3" fmla="*/ 11360 h 22376"/>
              <a:gd name="connsiteX4" fmla="*/ 5376 w 20561"/>
              <a:gd name="connsiteY4" fmla="*/ 9871 h 22376"/>
              <a:gd name="connsiteX5" fmla="*/ 114 w 20561"/>
              <a:gd name="connsiteY5" fmla="*/ 10608 h 22376"/>
              <a:gd name="connsiteX6" fmla="*/ 1817 w 20561"/>
              <a:gd name="connsiteY6" fmla="*/ 22318 h 22376"/>
              <a:gd name="connsiteX7" fmla="*/ 2644 w 20561"/>
              <a:gd name="connsiteY7" fmla="*/ 22329 h 22376"/>
              <a:gd name="connsiteX8" fmla="*/ 1682 w 20561"/>
              <a:gd name="connsiteY8" fmla="*/ 13769 h 22376"/>
              <a:gd name="connsiteX9" fmla="*/ 4148 w 20561"/>
              <a:gd name="connsiteY9" fmla="*/ 11751 h 22376"/>
              <a:gd name="connsiteX10" fmla="*/ 7975 w 20561"/>
              <a:gd name="connsiteY10" fmla="*/ 16376 h 22376"/>
              <a:gd name="connsiteX11" fmla="*/ 11469 w 20561"/>
              <a:gd name="connsiteY11" fmla="*/ 11345 h 22376"/>
              <a:gd name="connsiteX12" fmla="*/ 11960 w 20561"/>
              <a:gd name="connsiteY12" fmla="*/ 6821 h 22376"/>
              <a:gd name="connsiteX13" fmla="*/ 13779 w 20561"/>
              <a:gd name="connsiteY13" fmla="*/ 3721 h 22376"/>
              <a:gd name="connsiteX14" fmla="*/ 15771 w 20561"/>
              <a:gd name="connsiteY14" fmla="*/ 5957 h 22376"/>
              <a:gd name="connsiteX15" fmla="*/ 17952 w 20561"/>
              <a:gd name="connsiteY15" fmla="*/ 11599 h 22376"/>
              <a:gd name="connsiteX16" fmla="*/ 19496 w 20561"/>
              <a:gd name="connsiteY16" fmla="*/ 18104 h 22376"/>
              <a:gd name="connsiteX17" fmla="*/ 20171 w 20561"/>
              <a:gd name="connsiteY17" fmla="*/ 22376 h 22376"/>
              <a:gd name="connsiteX18" fmla="*/ 20561 w 20561"/>
              <a:gd name="connsiteY18" fmla="*/ 22268 h 22376"/>
              <a:gd name="connsiteX19" fmla="*/ 17172 w 20561"/>
              <a:gd name="connsiteY19" fmla="*/ 5957 h 22376"/>
              <a:gd name="connsiteX0" fmla="*/ 16382 w 19771"/>
              <a:gd name="connsiteY0" fmla="*/ 5957 h 22376"/>
              <a:gd name="connsiteX1" fmla="*/ 13509 w 19771"/>
              <a:gd name="connsiteY1" fmla="*/ 519 h 22376"/>
              <a:gd name="connsiteX2" fmla="*/ 11646 w 19771"/>
              <a:gd name="connsiteY2" fmla="*/ 519 h 22376"/>
              <a:gd name="connsiteX3" fmla="*/ 8475 w 19771"/>
              <a:gd name="connsiteY3" fmla="*/ 11360 h 22376"/>
              <a:gd name="connsiteX4" fmla="*/ 4586 w 19771"/>
              <a:gd name="connsiteY4" fmla="*/ 9871 h 22376"/>
              <a:gd name="connsiteX5" fmla="*/ 180 w 19771"/>
              <a:gd name="connsiteY5" fmla="*/ 11939 h 22376"/>
              <a:gd name="connsiteX6" fmla="*/ 1027 w 19771"/>
              <a:gd name="connsiteY6" fmla="*/ 22318 h 22376"/>
              <a:gd name="connsiteX7" fmla="*/ 1854 w 19771"/>
              <a:gd name="connsiteY7" fmla="*/ 22329 h 22376"/>
              <a:gd name="connsiteX8" fmla="*/ 892 w 19771"/>
              <a:gd name="connsiteY8" fmla="*/ 13769 h 22376"/>
              <a:gd name="connsiteX9" fmla="*/ 3358 w 19771"/>
              <a:gd name="connsiteY9" fmla="*/ 11751 h 22376"/>
              <a:gd name="connsiteX10" fmla="*/ 7185 w 19771"/>
              <a:gd name="connsiteY10" fmla="*/ 16376 h 22376"/>
              <a:gd name="connsiteX11" fmla="*/ 10679 w 19771"/>
              <a:gd name="connsiteY11" fmla="*/ 11345 h 22376"/>
              <a:gd name="connsiteX12" fmla="*/ 11170 w 19771"/>
              <a:gd name="connsiteY12" fmla="*/ 6821 h 22376"/>
              <a:gd name="connsiteX13" fmla="*/ 12989 w 19771"/>
              <a:gd name="connsiteY13" fmla="*/ 3721 h 22376"/>
              <a:gd name="connsiteX14" fmla="*/ 14981 w 19771"/>
              <a:gd name="connsiteY14" fmla="*/ 5957 h 22376"/>
              <a:gd name="connsiteX15" fmla="*/ 17162 w 19771"/>
              <a:gd name="connsiteY15" fmla="*/ 11599 h 22376"/>
              <a:gd name="connsiteX16" fmla="*/ 18706 w 19771"/>
              <a:gd name="connsiteY16" fmla="*/ 18104 h 22376"/>
              <a:gd name="connsiteX17" fmla="*/ 19381 w 19771"/>
              <a:gd name="connsiteY17" fmla="*/ 22376 h 22376"/>
              <a:gd name="connsiteX18" fmla="*/ 19771 w 19771"/>
              <a:gd name="connsiteY18" fmla="*/ 22268 h 22376"/>
              <a:gd name="connsiteX19" fmla="*/ 16382 w 19771"/>
              <a:gd name="connsiteY19" fmla="*/ 5957 h 22376"/>
              <a:gd name="connsiteX0" fmla="*/ 16382 w 19771"/>
              <a:gd name="connsiteY0" fmla="*/ 5957 h 22376"/>
              <a:gd name="connsiteX1" fmla="*/ 13509 w 19771"/>
              <a:gd name="connsiteY1" fmla="*/ 519 h 22376"/>
              <a:gd name="connsiteX2" fmla="*/ 11646 w 19771"/>
              <a:gd name="connsiteY2" fmla="*/ 519 h 22376"/>
              <a:gd name="connsiteX3" fmla="*/ 8475 w 19771"/>
              <a:gd name="connsiteY3" fmla="*/ 11360 h 22376"/>
              <a:gd name="connsiteX4" fmla="*/ 4586 w 19771"/>
              <a:gd name="connsiteY4" fmla="*/ 9871 h 22376"/>
              <a:gd name="connsiteX5" fmla="*/ 180 w 19771"/>
              <a:gd name="connsiteY5" fmla="*/ 11939 h 22376"/>
              <a:gd name="connsiteX6" fmla="*/ 1027 w 19771"/>
              <a:gd name="connsiteY6" fmla="*/ 22318 h 22376"/>
              <a:gd name="connsiteX7" fmla="*/ 1854 w 19771"/>
              <a:gd name="connsiteY7" fmla="*/ 22329 h 22376"/>
              <a:gd name="connsiteX8" fmla="*/ 892 w 19771"/>
              <a:gd name="connsiteY8" fmla="*/ 13769 h 22376"/>
              <a:gd name="connsiteX9" fmla="*/ 3358 w 19771"/>
              <a:gd name="connsiteY9" fmla="*/ 11751 h 22376"/>
              <a:gd name="connsiteX10" fmla="*/ 7185 w 19771"/>
              <a:gd name="connsiteY10" fmla="*/ 16376 h 22376"/>
              <a:gd name="connsiteX11" fmla="*/ 10679 w 19771"/>
              <a:gd name="connsiteY11" fmla="*/ 11345 h 22376"/>
              <a:gd name="connsiteX12" fmla="*/ 11170 w 19771"/>
              <a:gd name="connsiteY12" fmla="*/ 6821 h 22376"/>
              <a:gd name="connsiteX13" fmla="*/ 12989 w 19771"/>
              <a:gd name="connsiteY13" fmla="*/ 3721 h 22376"/>
              <a:gd name="connsiteX14" fmla="*/ 14981 w 19771"/>
              <a:gd name="connsiteY14" fmla="*/ 5957 h 22376"/>
              <a:gd name="connsiteX15" fmla="*/ 17162 w 19771"/>
              <a:gd name="connsiteY15" fmla="*/ 11599 h 22376"/>
              <a:gd name="connsiteX16" fmla="*/ 18706 w 19771"/>
              <a:gd name="connsiteY16" fmla="*/ 18104 h 22376"/>
              <a:gd name="connsiteX17" fmla="*/ 19381 w 19771"/>
              <a:gd name="connsiteY17" fmla="*/ 22376 h 22376"/>
              <a:gd name="connsiteX18" fmla="*/ 19771 w 19771"/>
              <a:gd name="connsiteY18" fmla="*/ 22268 h 22376"/>
              <a:gd name="connsiteX19" fmla="*/ 16382 w 19771"/>
              <a:gd name="connsiteY19" fmla="*/ 5957 h 22376"/>
              <a:gd name="connsiteX0" fmla="*/ 16382 w 19771"/>
              <a:gd name="connsiteY0" fmla="*/ 5957 h 22376"/>
              <a:gd name="connsiteX1" fmla="*/ 13509 w 19771"/>
              <a:gd name="connsiteY1" fmla="*/ 519 h 22376"/>
              <a:gd name="connsiteX2" fmla="*/ 11646 w 19771"/>
              <a:gd name="connsiteY2" fmla="*/ 519 h 22376"/>
              <a:gd name="connsiteX3" fmla="*/ 8475 w 19771"/>
              <a:gd name="connsiteY3" fmla="*/ 11360 h 22376"/>
              <a:gd name="connsiteX4" fmla="*/ 4586 w 19771"/>
              <a:gd name="connsiteY4" fmla="*/ 9871 h 22376"/>
              <a:gd name="connsiteX5" fmla="*/ 180 w 19771"/>
              <a:gd name="connsiteY5" fmla="*/ 11939 h 22376"/>
              <a:gd name="connsiteX6" fmla="*/ 1027 w 19771"/>
              <a:gd name="connsiteY6" fmla="*/ 22318 h 22376"/>
              <a:gd name="connsiteX7" fmla="*/ 1854 w 19771"/>
              <a:gd name="connsiteY7" fmla="*/ 22329 h 22376"/>
              <a:gd name="connsiteX8" fmla="*/ 892 w 19771"/>
              <a:gd name="connsiteY8" fmla="*/ 13769 h 22376"/>
              <a:gd name="connsiteX9" fmla="*/ 3358 w 19771"/>
              <a:gd name="connsiteY9" fmla="*/ 11751 h 22376"/>
              <a:gd name="connsiteX10" fmla="*/ 7185 w 19771"/>
              <a:gd name="connsiteY10" fmla="*/ 16376 h 22376"/>
              <a:gd name="connsiteX11" fmla="*/ 10679 w 19771"/>
              <a:gd name="connsiteY11" fmla="*/ 11345 h 22376"/>
              <a:gd name="connsiteX12" fmla="*/ 11170 w 19771"/>
              <a:gd name="connsiteY12" fmla="*/ 6821 h 22376"/>
              <a:gd name="connsiteX13" fmla="*/ 12989 w 19771"/>
              <a:gd name="connsiteY13" fmla="*/ 3721 h 22376"/>
              <a:gd name="connsiteX14" fmla="*/ 14981 w 19771"/>
              <a:gd name="connsiteY14" fmla="*/ 5957 h 22376"/>
              <a:gd name="connsiteX15" fmla="*/ 17162 w 19771"/>
              <a:gd name="connsiteY15" fmla="*/ 11599 h 22376"/>
              <a:gd name="connsiteX16" fmla="*/ 18706 w 19771"/>
              <a:gd name="connsiteY16" fmla="*/ 18104 h 22376"/>
              <a:gd name="connsiteX17" fmla="*/ 19381 w 19771"/>
              <a:gd name="connsiteY17" fmla="*/ 22376 h 22376"/>
              <a:gd name="connsiteX18" fmla="*/ 19771 w 19771"/>
              <a:gd name="connsiteY18" fmla="*/ 22268 h 22376"/>
              <a:gd name="connsiteX19" fmla="*/ 16382 w 19771"/>
              <a:gd name="connsiteY19" fmla="*/ 5957 h 22376"/>
              <a:gd name="connsiteX0" fmla="*/ 16382 w 19771"/>
              <a:gd name="connsiteY0" fmla="*/ 5957 h 22376"/>
              <a:gd name="connsiteX1" fmla="*/ 13509 w 19771"/>
              <a:gd name="connsiteY1" fmla="*/ 519 h 22376"/>
              <a:gd name="connsiteX2" fmla="*/ 11646 w 19771"/>
              <a:gd name="connsiteY2" fmla="*/ 519 h 22376"/>
              <a:gd name="connsiteX3" fmla="*/ 8475 w 19771"/>
              <a:gd name="connsiteY3" fmla="*/ 11360 h 22376"/>
              <a:gd name="connsiteX4" fmla="*/ 4586 w 19771"/>
              <a:gd name="connsiteY4" fmla="*/ 9871 h 22376"/>
              <a:gd name="connsiteX5" fmla="*/ 180 w 19771"/>
              <a:gd name="connsiteY5" fmla="*/ 11939 h 22376"/>
              <a:gd name="connsiteX6" fmla="*/ 1027 w 19771"/>
              <a:gd name="connsiteY6" fmla="*/ 22318 h 22376"/>
              <a:gd name="connsiteX7" fmla="*/ 1854 w 19771"/>
              <a:gd name="connsiteY7" fmla="*/ 22329 h 22376"/>
              <a:gd name="connsiteX8" fmla="*/ 892 w 19771"/>
              <a:gd name="connsiteY8" fmla="*/ 13769 h 22376"/>
              <a:gd name="connsiteX9" fmla="*/ 3358 w 19771"/>
              <a:gd name="connsiteY9" fmla="*/ 11751 h 22376"/>
              <a:gd name="connsiteX10" fmla="*/ 7185 w 19771"/>
              <a:gd name="connsiteY10" fmla="*/ 16376 h 22376"/>
              <a:gd name="connsiteX11" fmla="*/ 10679 w 19771"/>
              <a:gd name="connsiteY11" fmla="*/ 11345 h 22376"/>
              <a:gd name="connsiteX12" fmla="*/ 11170 w 19771"/>
              <a:gd name="connsiteY12" fmla="*/ 6821 h 22376"/>
              <a:gd name="connsiteX13" fmla="*/ 12989 w 19771"/>
              <a:gd name="connsiteY13" fmla="*/ 3721 h 22376"/>
              <a:gd name="connsiteX14" fmla="*/ 14981 w 19771"/>
              <a:gd name="connsiteY14" fmla="*/ 5957 h 22376"/>
              <a:gd name="connsiteX15" fmla="*/ 17162 w 19771"/>
              <a:gd name="connsiteY15" fmla="*/ 11599 h 22376"/>
              <a:gd name="connsiteX16" fmla="*/ 18706 w 19771"/>
              <a:gd name="connsiteY16" fmla="*/ 18104 h 22376"/>
              <a:gd name="connsiteX17" fmla="*/ 19381 w 19771"/>
              <a:gd name="connsiteY17" fmla="*/ 22376 h 22376"/>
              <a:gd name="connsiteX18" fmla="*/ 19771 w 19771"/>
              <a:gd name="connsiteY18" fmla="*/ 22268 h 22376"/>
              <a:gd name="connsiteX19" fmla="*/ 16382 w 19771"/>
              <a:gd name="connsiteY19" fmla="*/ 5957 h 22376"/>
              <a:gd name="connsiteX0" fmla="*/ 16382 w 19771"/>
              <a:gd name="connsiteY0" fmla="*/ 5957 h 22376"/>
              <a:gd name="connsiteX1" fmla="*/ 13509 w 19771"/>
              <a:gd name="connsiteY1" fmla="*/ 519 h 22376"/>
              <a:gd name="connsiteX2" fmla="*/ 11646 w 19771"/>
              <a:gd name="connsiteY2" fmla="*/ 519 h 22376"/>
              <a:gd name="connsiteX3" fmla="*/ 8475 w 19771"/>
              <a:gd name="connsiteY3" fmla="*/ 11360 h 22376"/>
              <a:gd name="connsiteX4" fmla="*/ 4586 w 19771"/>
              <a:gd name="connsiteY4" fmla="*/ 9871 h 22376"/>
              <a:gd name="connsiteX5" fmla="*/ 180 w 19771"/>
              <a:gd name="connsiteY5" fmla="*/ 11939 h 22376"/>
              <a:gd name="connsiteX6" fmla="*/ 1027 w 19771"/>
              <a:gd name="connsiteY6" fmla="*/ 22318 h 22376"/>
              <a:gd name="connsiteX7" fmla="*/ 1854 w 19771"/>
              <a:gd name="connsiteY7" fmla="*/ 22329 h 22376"/>
              <a:gd name="connsiteX8" fmla="*/ 892 w 19771"/>
              <a:gd name="connsiteY8" fmla="*/ 13769 h 22376"/>
              <a:gd name="connsiteX9" fmla="*/ 3358 w 19771"/>
              <a:gd name="connsiteY9" fmla="*/ 11751 h 22376"/>
              <a:gd name="connsiteX10" fmla="*/ 7185 w 19771"/>
              <a:gd name="connsiteY10" fmla="*/ 16376 h 22376"/>
              <a:gd name="connsiteX11" fmla="*/ 10679 w 19771"/>
              <a:gd name="connsiteY11" fmla="*/ 11345 h 22376"/>
              <a:gd name="connsiteX12" fmla="*/ 11170 w 19771"/>
              <a:gd name="connsiteY12" fmla="*/ 6821 h 22376"/>
              <a:gd name="connsiteX13" fmla="*/ 12989 w 19771"/>
              <a:gd name="connsiteY13" fmla="*/ 3721 h 22376"/>
              <a:gd name="connsiteX14" fmla="*/ 14981 w 19771"/>
              <a:gd name="connsiteY14" fmla="*/ 5957 h 22376"/>
              <a:gd name="connsiteX15" fmla="*/ 17162 w 19771"/>
              <a:gd name="connsiteY15" fmla="*/ 11599 h 22376"/>
              <a:gd name="connsiteX16" fmla="*/ 18706 w 19771"/>
              <a:gd name="connsiteY16" fmla="*/ 18104 h 22376"/>
              <a:gd name="connsiteX17" fmla="*/ 19381 w 19771"/>
              <a:gd name="connsiteY17" fmla="*/ 22376 h 22376"/>
              <a:gd name="connsiteX18" fmla="*/ 19771 w 19771"/>
              <a:gd name="connsiteY18" fmla="*/ 22268 h 22376"/>
              <a:gd name="connsiteX19" fmla="*/ 16382 w 19771"/>
              <a:gd name="connsiteY19" fmla="*/ 5957 h 22376"/>
              <a:gd name="connsiteX0" fmla="*/ 16382 w 19771"/>
              <a:gd name="connsiteY0" fmla="*/ 5957 h 22376"/>
              <a:gd name="connsiteX1" fmla="*/ 13509 w 19771"/>
              <a:gd name="connsiteY1" fmla="*/ 519 h 22376"/>
              <a:gd name="connsiteX2" fmla="*/ 11646 w 19771"/>
              <a:gd name="connsiteY2" fmla="*/ 519 h 22376"/>
              <a:gd name="connsiteX3" fmla="*/ 8475 w 19771"/>
              <a:gd name="connsiteY3" fmla="*/ 11360 h 22376"/>
              <a:gd name="connsiteX4" fmla="*/ 4586 w 19771"/>
              <a:gd name="connsiteY4" fmla="*/ 9871 h 22376"/>
              <a:gd name="connsiteX5" fmla="*/ 180 w 19771"/>
              <a:gd name="connsiteY5" fmla="*/ 11939 h 22376"/>
              <a:gd name="connsiteX6" fmla="*/ 1027 w 19771"/>
              <a:gd name="connsiteY6" fmla="*/ 22318 h 22376"/>
              <a:gd name="connsiteX7" fmla="*/ 1586 w 19771"/>
              <a:gd name="connsiteY7" fmla="*/ 22329 h 22376"/>
              <a:gd name="connsiteX8" fmla="*/ 892 w 19771"/>
              <a:gd name="connsiteY8" fmla="*/ 13769 h 22376"/>
              <a:gd name="connsiteX9" fmla="*/ 3358 w 19771"/>
              <a:gd name="connsiteY9" fmla="*/ 11751 h 22376"/>
              <a:gd name="connsiteX10" fmla="*/ 7185 w 19771"/>
              <a:gd name="connsiteY10" fmla="*/ 16376 h 22376"/>
              <a:gd name="connsiteX11" fmla="*/ 10679 w 19771"/>
              <a:gd name="connsiteY11" fmla="*/ 11345 h 22376"/>
              <a:gd name="connsiteX12" fmla="*/ 11170 w 19771"/>
              <a:gd name="connsiteY12" fmla="*/ 6821 h 22376"/>
              <a:gd name="connsiteX13" fmla="*/ 12989 w 19771"/>
              <a:gd name="connsiteY13" fmla="*/ 3721 h 22376"/>
              <a:gd name="connsiteX14" fmla="*/ 14981 w 19771"/>
              <a:gd name="connsiteY14" fmla="*/ 5957 h 22376"/>
              <a:gd name="connsiteX15" fmla="*/ 17162 w 19771"/>
              <a:gd name="connsiteY15" fmla="*/ 11599 h 22376"/>
              <a:gd name="connsiteX16" fmla="*/ 18706 w 19771"/>
              <a:gd name="connsiteY16" fmla="*/ 18104 h 22376"/>
              <a:gd name="connsiteX17" fmla="*/ 19381 w 19771"/>
              <a:gd name="connsiteY17" fmla="*/ 22376 h 22376"/>
              <a:gd name="connsiteX18" fmla="*/ 19771 w 19771"/>
              <a:gd name="connsiteY18" fmla="*/ 22268 h 22376"/>
              <a:gd name="connsiteX19" fmla="*/ 16382 w 19771"/>
              <a:gd name="connsiteY19" fmla="*/ 5957 h 22376"/>
              <a:gd name="connsiteX0" fmla="*/ 16382 w 19771"/>
              <a:gd name="connsiteY0" fmla="*/ 5957 h 22376"/>
              <a:gd name="connsiteX1" fmla="*/ 13509 w 19771"/>
              <a:gd name="connsiteY1" fmla="*/ 519 h 22376"/>
              <a:gd name="connsiteX2" fmla="*/ 11646 w 19771"/>
              <a:gd name="connsiteY2" fmla="*/ 519 h 22376"/>
              <a:gd name="connsiteX3" fmla="*/ 8475 w 19771"/>
              <a:gd name="connsiteY3" fmla="*/ 11360 h 22376"/>
              <a:gd name="connsiteX4" fmla="*/ 4586 w 19771"/>
              <a:gd name="connsiteY4" fmla="*/ 9871 h 22376"/>
              <a:gd name="connsiteX5" fmla="*/ 180 w 19771"/>
              <a:gd name="connsiteY5" fmla="*/ 11939 h 22376"/>
              <a:gd name="connsiteX6" fmla="*/ 1027 w 19771"/>
              <a:gd name="connsiteY6" fmla="*/ 22318 h 22376"/>
              <a:gd name="connsiteX7" fmla="*/ 1586 w 19771"/>
              <a:gd name="connsiteY7" fmla="*/ 22329 h 22376"/>
              <a:gd name="connsiteX8" fmla="*/ 892 w 19771"/>
              <a:gd name="connsiteY8" fmla="*/ 13769 h 22376"/>
              <a:gd name="connsiteX9" fmla="*/ 3358 w 19771"/>
              <a:gd name="connsiteY9" fmla="*/ 11751 h 22376"/>
              <a:gd name="connsiteX10" fmla="*/ 7185 w 19771"/>
              <a:gd name="connsiteY10" fmla="*/ 16376 h 22376"/>
              <a:gd name="connsiteX11" fmla="*/ 10679 w 19771"/>
              <a:gd name="connsiteY11" fmla="*/ 11345 h 22376"/>
              <a:gd name="connsiteX12" fmla="*/ 11170 w 19771"/>
              <a:gd name="connsiteY12" fmla="*/ 6821 h 22376"/>
              <a:gd name="connsiteX13" fmla="*/ 12989 w 19771"/>
              <a:gd name="connsiteY13" fmla="*/ 3721 h 22376"/>
              <a:gd name="connsiteX14" fmla="*/ 14981 w 19771"/>
              <a:gd name="connsiteY14" fmla="*/ 5957 h 22376"/>
              <a:gd name="connsiteX15" fmla="*/ 17162 w 19771"/>
              <a:gd name="connsiteY15" fmla="*/ 11599 h 22376"/>
              <a:gd name="connsiteX16" fmla="*/ 18706 w 19771"/>
              <a:gd name="connsiteY16" fmla="*/ 18104 h 22376"/>
              <a:gd name="connsiteX17" fmla="*/ 19381 w 19771"/>
              <a:gd name="connsiteY17" fmla="*/ 22376 h 22376"/>
              <a:gd name="connsiteX18" fmla="*/ 19771 w 19771"/>
              <a:gd name="connsiteY18" fmla="*/ 22268 h 22376"/>
              <a:gd name="connsiteX19" fmla="*/ 16382 w 19771"/>
              <a:gd name="connsiteY19" fmla="*/ 5957 h 22376"/>
              <a:gd name="connsiteX0" fmla="*/ 16382 w 19771"/>
              <a:gd name="connsiteY0" fmla="*/ 5957 h 22376"/>
              <a:gd name="connsiteX1" fmla="*/ 13509 w 19771"/>
              <a:gd name="connsiteY1" fmla="*/ 519 h 22376"/>
              <a:gd name="connsiteX2" fmla="*/ 11646 w 19771"/>
              <a:gd name="connsiteY2" fmla="*/ 519 h 22376"/>
              <a:gd name="connsiteX3" fmla="*/ 8475 w 19771"/>
              <a:gd name="connsiteY3" fmla="*/ 11360 h 22376"/>
              <a:gd name="connsiteX4" fmla="*/ 4586 w 19771"/>
              <a:gd name="connsiteY4" fmla="*/ 9871 h 22376"/>
              <a:gd name="connsiteX5" fmla="*/ 180 w 19771"/>
              <a:gd name="connsiteY5" fmla="*/ 11939 h 22376"/>
              <a:gd name="connsiteX6" fmla="*/ 1027 w 19771"/>
              <a:gd name="connsiteY6" fmla="*/ 22318 h 22376"/>
              <a:gd name="connsiteX7" fmla="*/ 1586 w 19771"/>
              <a:gd name="connsiteY7" fmla="*/ 22329 h 22376"/>
              <a:gd name="connsiteX8" fmla="*/ 892 w 19771"/>
              <a:gd name="connsiteY8" fmla="*/ 13769 h 22376"/>
              <a:gd name="connsiteX9" fmla="*/ 3358 w 19771"/>
              <a:gd name="connsiteY9" fmla="*/ 11751 h 22376"/>
              <a:gd name="connsiteX10" fmla="*/ 7185 w 19771"/>
              <a:gd name="connsiteY10" fmla="*/ 16376 h 22376"/>
              <a:gd name="connsiteX11" fmla="*/ 10679 w 19771"/>
              <a:gd name="connsiteY11" fmla="*/ 11345 h 22376"/>
              <a:gd name="connsiteX12" fmla="*/ 11170 w 19771"/>
              <a:gd name="connsiteY12" fmla="*/ 6821 h 22376"/>
              <a:gd name="connsiteX13" fmla="*/ 12989 w 19771"/>
              <a:gd name="connsiteY13" fmla="*/ 3721 h 22376"/>
              <a:gd name="connsiteX14" fmla="*/ 14981 w 19771"/>
              <a:gd name="connsiteY14" fmla="*/ 5957 h 22376"/>
              <a:gd name="connsiteX15" fmla="*/ 17162 w 19771"/>
              <a:gd name="connsiteY15" fmla="*/ 11599 h 22376"/>
              <a:gd name="connsiteX16" fmla="*/ 18706 w 19771"/>
              <a:gd name="connsiteY16" fmla="*/ 18104 h 22376"/>
              <a:gd name="connsiteX17" fmla="*/ 19381 w 19771"/>
              <a:gd name="connsiteY17" fmla="*/ 22376 h 22376"/>
              <a:gd name="connsiteX18" fmla="*/ 19771 w 19771"/>
              <a:gd name="connsiteY18" fmla="*/ 22268 h 22376"/>
              <a:gd name="connsiteX19" fmla="*/ 16382 w 19771"/>
              <a:gd name="connsiteY19" fmla="*/ 5957 h 22376"/>
              <a:gd name="connsiteX0" fmla="*/ 16382 w 19771"/>
              <a:gd name="connsiteY0" fmla="*/ 5957 h 22977"/>
              <a:gd name="connsiteX1" fmla="*/ 13509 w 19771"/>
              <a:gd name="connsiteY1" fmla="*/ 519 h 22977"/>
              <a:gd name="connsiteX2" fmla="*/ 11646 w 19771"/>
              <a:gd name="connsiteY2" fmla="*/ 519 h 22977"/>
              <a:gd name="connsiteX3" fmla="*/ 8475 w 19771"/>
              <a:gd name="connsiteY3" fmla="*/ 11360 h 22977"/>
              <a:gd name="connsiteX4" fmla="*/ 4586 w 19771"/>
              <a:gd name="connsiteY4" fmla="*/ 9871 h 22977"/>
              <a:gd name="connsiteX5" fmla="*/ 180 w 19771"/>
              <a:gd name="connsiteY5" fmla="*/ 11939 h 22977"/>
              <a:gd name="connsiteX6" fmla="*/ 1027 w 19771"/>
              <a:gd name="connsiteY6" fmla="*/ 22318 h 22977"/>
              <a:gd name="connsiteX7" fmla="*/ 1586 w 19771"/>
              <a:gd name="connsiteY7" fmla="*/ 22329 h 22977"/>
              <a:gd name="connsiteX8" fmla="*/ 535 w 19771"/>
              <a:gd name="connsiteY8" fmla="*/ 13541 h 22977"/>
              <a:gd name="connsiteX9" fmla="*/ 3358 w 19771"/>
              <a:gd name="connsiteY9" fmla="*/ 11751 h 22977"/>
              <a:gd name="connsiteX10" fmla="*/ 7185 w 19771"/>
              <a:gd name="connsiteY10" fmla="*/ 16376 h 22977"/>
              <a:gd name="connsiteX11" fmla="*/ 10679 w 19771"/>
              <a:gd name="connsiteY11" fmla="*/ 11345 h 22977"/>
              <a:gd name="connsiteX12" fmla="*/ 11170 w 19771"/>
              <a:gd name="connsiteY12" fmla="*/ 6821 h 22977"/>
              <a:gd name="connsiteX13" fmla="*/ 12989 w 19771"/>
              <a:gd name="connsiteY13" fmla="*/ 3721 h 22977"/>
              <a:gd name="connsiteX14" fmla="*/ 14981 w 19771"/>
              <a:gd name="connsiteY14" fmla="*/ 5957 h 22977"/>
              <a:gd name="connsiteX15" fmla="*/ 17162 w 19771"/>
              <a:gd name="connsiteY15" fmla="*/ 11599 h 22977"/>
              <a:gd name="connsiteX16" fmla="*/ 18706 w 19771"/>
              <a:gd name="connsiteY16" fmla="*/ 18104 h 22977"/>
              <a:gd name="connsiteX17" fmla="*/ 19381 w 19771"/>
              <a:gd name="connsiteY17" fmla="*/ 22376 h 22977"/>
              <a:gd name="connsiteX18" fmla="*/ 19771 w 19771"/>
              <a:gd name="connsiteY18" fmla="*/ 22268 h 22977"/>
              <a:gd name="connsiteX19" fmla="*/ 16382 w 19771"/>
              <a:gd name="connsiteY19" fmla="*/ 5957 h 2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71" h="22977" extrusionOk="0">
                <a:moveTo>
                  <a:pt x="16382" y="5957"/>
                </a:moveTo>
                <a:cubicBezTo>
                  <a:pt x="15544" y="3467"/>
                  <a:pt x="14577" y="1536"/>
                  <a:pt x="13509" y="519"/>
                </a:cubicBezTo>
                <a:cubicBezTo>
                  <a:pt x="12902" y="-40"/>
                  <a:pt x="12238" y="-294"/>
                  <a:pt x="11646" y="519"/>
                </a:cubicBezTo>
                <a:cubicBezTo>
                  <a:pt x="10462" y="2095"/>
                  <a:pt x="9529" y="8870"/>
                  <a:pt x="8475" y="11360"/>
                </a:cubicBezTo>
                <a:cubicBezTo>
                  <a:pt x="7233" y="14359"/>
                  <a:pt x="5968" y="9775"/>
                  <a:pt x="4586" y="9871"/>
                </a:cubicBezTo>
                <a:cubicBezTo>
                  <a:pt x="3204" y="9967"/>
                  <a:pt x="773" y="9864"/>
                  <a:pt x="180" y="11939"/>
                </a:cubicBezTo>
                <a:cubicBezTo>
                  <a:pt x="-413" y="14014"/>
                  <a:pt x="615" y="20430"/>
                  <a:pt x="1027" y="22318"/>
                </a:cubicBezTo>
                <a:cubicBezTo>
                  <a:pt x="1213" y="22322"/>
                  <a:pt x="1668" y="23792"/>
                  <a:pt x="1586" y="22329"/>
                </a:cubicBezTo>
                <a:cubicBezTo>
                  <a:pt x="1504" y="20866"/>
                  <a:pt x="240" y="15304"/>
                  <a:pt x="535" y="13541"/>
                </a:cubicBezTo>
                <a:cubicBezTo>
                  <a:pt x="830" y="11778"/>
                  <a:pt x="2250" y="11279"/>
                  <a:pt x="3358" y="11751"/>
                </a:cubicBezTo>
                <a:cubicBezTo>
                  <a:pt x="4466" y="12224"/>
                  <a:pt x="5856" y="15614"/>
                  <a:pt x="7185" y="16376"/>
                </a:cubicBezTo>
                <a:cubicBezTo>
                  <a:pt x="8527" y="17138"/>
                  <a:pt x="10116" y="15665"/>
                  <a:pt x="10679" y="11345"/>
                </a:cubicBezTo>
                <a:cubicBezTo>
                  <a:pt x="10866" y="9871"/>
                  <a:pt x="10924" y="8194"/>
                  <a:pt x="11170" y="6821"/>
                </a:cubicBezTo>
                <a:cubicBezTo>
                  <a:pt x="11531" y="4687"/>
                  <a:pt x="12281" y="3670"/>
                  <a:pt x="12989" y="3721"/>
                </a:cubicBezTo>
                <a:cubicBezTo>
                  <a:pt x="13696" y="3772"/>
                  <a:pt x="14375" y="4738"/>
                  <a:pt x="14981" y="5957"/>
                </a:cubicBezTo>
                <a:cubicBezTo>
                  <a:pt x="15775" y="7482"/>
                  <a:pt x="16512" y="9413"/>
                  <a:pt x="17162" y="11599"/>
                </a:cubicBezTo>
                <a:cubicBezTo>
                  <a:pt x="17739" y="13530"/>
                  <a:pt x="18259" y="15715"/>
                  <a:pt x="18706" y="18104"/>
                </a:cubicBezTo>
                <a:cubicBezTo>
                  <a:pt x="18894" y="19121"/>
                  <a:pt x="19207" y="21309"/>
                  <a:pt x="19381" y="22376"/>
                </a:cubicBezTo>
                <a:lnTo>
                  <a:pt x="19771" y="22268"/>
                </a:lnTo>
                <a:cubicBezTo>
                  <a:pt x="19035" y="16423"/>
                  <a:pt x="17840" y="10226"/>
                  <a:pt x="16382" y="5957"/>
                </a:cubicBezTo>
                <a:close/>
              </a:path>
            </a:pathLst>
          </a:custGeom>
          <a:solidFill>
            <a:schemeClr val="accent2">
              <a:alpha val="57000"/>
            </a:schemeClr>
          </a:solidFill>
          <a:ln w="12700">
            <a:miter lim="400000"/>
          </a:ln>
        </p:spPr>
        <p:txBody>
          <a:bodyPr lIns="38100" tIns="38100" rIns="38100" bIns="38100" anchor="ctr"/>
          <a:lstStyle/>
          <a:p>
            <a:endParaRPr lang="en-US" dirty="0"/>
          </a:p>
        </p:txBody>
      </p:sp>
      <p:sp>
        <p:nvSpPr>
          <p:cNvPr id="19" name="Shape">
            <a:extLst>
              <a:ext uri="{FF2B5EF4-FFF2-40B4-BE49-F238E27FC236}">
                <a16:creationId xmlns:a16="http://schemas.microsoft.com/office/drawing/2014/main" id="{C09ACE74-6AE7-435D-9C2E-CEE1435111CF}"/>
              </a:ext>
            </a:extLst>
          </p:cNvPr>
          <p:cNvSpPr/>
          <p:nvPr userDrawn="1"/>
        </p:nvSpPr>
        <p:spPr>
          <a:xfrm rot="10800000">
            <a:off x="-202017" y="-8"/>
            <a:ext cx="9218000" cy="68580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dirty="0"/>
          </a:p>
        </p:txBody>
      </p:sp>
      <p:sp>
        <p:nvSpPr>
          <p:cNvPr id="3" name="Content Placeholder 2"/>
          <p:cNvSpPr>
            <a:spLocks noGrp="1"/>
          </p:cNvSpPr>
          <p:nvPr userDrawn="1">
            <p:ph idx="1"/>
          </p:nvPr>
        </p:nvSpPr>
        <p:spPr>
          <a:xfrm>
            <a:off x="605342" y="745213"/>
            <a:ext cx="8163613" cy="5920033"/>
          </a:xfrm>
          <a:solidFill>
            <a:schemeClr val="bg1">
              <a:alpha val="92000"/>
            </a:schemeClr>
          </a:solidFill>
        </p:spPr>
        <p:txBody>
          <a:bodyPr>
            <a:normAutofit/>
          </a:bodyPr>
          <a:lstStyle>
            <a:lvl1pPr marL="339725" indent="-339725">
              <a:buFont typeface="Wingdings" panose="05000000000000000000" pitchFamily="2" charset="2"/>
              <a:buChar char="§"/>
              <a:defRPr sz="3200"/>
            </a:lvl1pPr>
            <a:lvl2pPr marL="685800" indent="-228600">
              <a:buSzPct val="100000"/>
              <a:buFont typeface="Courier New" panose="02070309020205020404" pitchFamily="49" charset="0"/>
              <a:buChar char="o"/>
              <a:defRPr sz="2800"/>
            </a:lvl2pPr>
            <a:lvl3pPr marL="1143000" indent="-228600">
              <a:buFont typeface="Arial" panose="020B0604020202020204" pitchFamily="34" charset="0"/>
              <a:buChar char="•"/>
              <a:defRPr sz="2400"/>
            </a:lvl3pPr>
            <a:lvl4pPr>
              <a:defRPr sz="2000"/>
            </a:lvl4pPr>
            <a:lvl5pPr marL="2057400" indent="-228600">
              <a:buFont typeface="Wingdings" panose="05000000000000000000" pitchFamily="2" charset="2"/>
              <a:buChar char="§"/>
              <a:defRPr sz="2000"/>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3022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bwMode="ltGray">
          <a:xfrm>
            <a:off x="0" y="-5025"/>
            <a:ext cx="31234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5209" y="60963"/>
            <a:ext cx="2912995" cy="5759777"/>
          </a:xfrm>
          <a:noFill/>
        </p:spPr>
        <p:txBody>
          <a:bodyPr/>
          <a:lstStyle/>
          <a:p>
            <a:r>
              <a:rPr lang="en-US" dirty="0"/>
              <a:t>Click to edit Master title style</a:t>
            </a:r>
          </a:p>
        </p:txBody>
      </p:sp>
      <p:grpSp>
        <p:nvGrpSpPr>
          <p:cNvPr id="11" name="Group 10">
            <a:extLst>
              <a:ext uri="{FF2B5EF4-FFF2-40B4-BE49-F238E27FC236}">
                <a16:creationId xmlns:a16="http://schemas.microsoft.com/office/drawing/2014/main" id="{CD61CC63-5EC5-4E53-80E8-901BF0A5C1B0}"/>
              </a:ext>
            </a:extLst>
          </p:cNvPr>
          <p:cNvGrpSpPr/>
          <p:nvPr userDrawn="1"/>
        </p:nvGrpSpPr>
        <p:grpSpPr>
          <a:xfrm rot="10800000">
            <a:off x="3018204" y="-5026"/>
            <a:ext cx="9218000" cy="6858001"/>
            <a:chOff x="573890" y="0"/>
            <a:chExt cx="4002856" cy="1371603"/>
          </a:xfrm>
        </p:grpSpPr>
        <p:sp>
          <p:nvSpPr>
            <p:cNvPr id="13" name="Shape">
              <a:extLst>
                <a:ext uri="{FF2B5EF4-FFF2-40B4-BE49-F238E27FC236}">
                  <a16:creationId xmlns:a16="http://schemas.microsoft.com/office/drawing/2014/main" id="{47F5B15F-5D83-4B89-83C8-11609A8857E4}"/>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4" name="Shape">
              <a:extLst>
                <a:ext uri="{FF2B5EF4-FFF2-40B4-BE49-F238E27FC236}">
                  <a16:creationId xmlns:a16="http://schemas.microsoft.com/office/drawing/2014/main" id="{B8BA2C6C-834E-4358-A0CE-10FE79B91FD4}"/>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9" name="Shape">
              <a:extLst>
                <a:ext uri="{FF2B5EF4-FFF2-40B4-BE49-F238E27FC236}">
                  <a16:creationId xmlns:a16="http://schemas.microsoft.com/office/drawing/2014/main" id="{C09ACE74-6AE7-435D-9C2E-CEE1435111CF}"/>
                </a:ext>
              </a:extLst>
            </p:cNvPr>
            <p:cNvSpPr/>
            <p:nvPr userDrawn="1"/>
          </p:nvSpPr>
          <p:spPr>
            <a:xfrm>
              <a:off x="573890" y="0"/>
              <a:ext cx="4002856"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dirty="0"/>
            </a:p>
          </p:txBody>
        </p:sp>
      </p:grpSp>
      <p:sp>
        <p:nvSpPr>
          <p:cNvPr id="3" name="Content Placeholder 2"/>
          <p:cNvSpPr>
            <a:spLocks noGrp="1"/>
          </p:cNvSpPr>
          <p:nvPr>
            <p:ph idx="1"/>
          </p:nvPr>
        </p:nvSpPr>
        <p:spPr>
          <a:xfrm>
            <a:off x="3727782" y="876691"/>
            <a:ext cx="8163613" cy="5674936"/>
          </a:xfrm>
          <a:solidFill>
            <a:schemeClr val="bg1">
              <a:alpha val="86000"/>
            </a:schemeClr>
          </a:solidFill>
        </p:spPr>
        <p:txBody>
          <a:bodyPr>
            <a:normAutofit/>
          </a:bodyPr>
          <a:lstStyle>
            <a:lvl1pPr marL="228600" indent="-228600">
              <a:buFont typeface="Wingdings" panose="05000000000000000000" pitchFamily="2" charset="2"/>
              <a:buChar char="§"/>
              <a:defRPr sz="3200"/>
            </a:lvl1pPr>
            <a:lvl2pPr marL="685800" indent="-228600">
              <a:buSzPct val="100000"/>
              <a:buFont typeface="Courier New" panose="02070309020205020404" pitchFamily="49" charset="0"/>
              <a:buChar char="o"/>
              <a:defRPr sz="2800"/>
            </a:lvl2pPr>
            <a:lvl3pPr marL="1143000" indent="-228600">
              <a:buFont typeface="Arial" panose="020B0604020202020204" pitchFamily="34" charset="0"/>
              <a:buChar char="•"/>
              <a:defRPr sz="2400"/>
            </a:lvl3pPr>
            <a:lvl4pPr>
              <a:defRPr sz="2000"/>
            </a:lvl4pPr>
            <a:lvl5pPr marL="2057400" indent="-2286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3566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bwMode="ltGray">
          <a:xfrm>
            <a:off x="9068587" y="0"/>
            <a:ext cx="31234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9173796" y="65988"/>
            <a:ext cx="2912995" cy="1894787"/>
          </a:xfrm>
          <a:noFill/>
        </p:spPr>
        <p:txBody>
          <a:bodyPr/>
          <a:lstStyle/>
          <a:p>
            <a:r>
              <a:rPr lang="en-US"/>
              <a:t>Click to edit Master title style</a:t>
            </a:r>
          </a:p>
        </p:txBody>
      </p:sp>
      <p:grpSp>
        <p:nvGrpSpPr>
          <p:cNvPr id="11" name="Group 10">
            <a:extLst>
              <a:ext uri="{FF2B5EF4-FFF2-40B4-BE49-F238E27FC236}">
                <a16:creationId xmlns:a16="http://schemas.microsoft.com/office/drawing/2014/main" id="{CD61CC63-5EC5-4E53-80E8-901BF0A5C1B0}"/>
              </a:ext>
            </a:extLst>
          </p:cNvPr>
          <p:cNvGrpSpPr/>
          <p:nvPr userDrawn="1"/>
        </p:nvGrpSpPr>
        <p:grpSpPr>
          <a:xfrm rot="10800000">
            <a:off x="-149414" y="0"/>
            <a:ext cx="9218000" cy="6858001"/>
            <a:chOff x="573890" y="0"/>
            <a:chExt cx="4002856" cy="1371603"/>
          </a:xfrm>
        </p:grpSpPr>
        <p:sp>
          <p:nvSpPr>
            <p:cNvPr id="13" name="Shape">
              <a:extLst>
                <a:ext uri="{FF2B5EF4-FFF2-40B4-BE49-F238E27FC236}">
                  <a16:creationId xmlns:a16="http://schemas.microsoft.com/office/drawing/2014/main" id="{47F5B15F-5D83-4B89-83C8-11609A8857E4}"/>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4" name="Shape">
              <a:extLst>
                <a:ext uri="{FF2B5EF4-FFF2-40B4-BE49-F238E27FC236}">
                  <a16:creationId xmlns:a16="http://schemas.microsoft.com/office/drawing/2014/main" id="{B8BA2C6C-834E-4358-A0CE-10FE79B91FD4}"/>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9" name="Shape">
              <a:extLst>
                <a:ext uri="{FF2B5EF4-FFF2-40B4-BE49-F238E27FC236}">
                  <a16:creationId xmlns:a16="http://schemas.microsoft.com/office/drawing/2014/main" id="{C09ACE74-6AE7-435D-9C2E-CEE1435111CF}"/>
                </a:ext>
              </a:extLst>
            </p:cNvPr>
            <p:cNvSpPr/>
            <p:nvPr userDrawn="1"/>
          </p:nvSpPr>
          <p:spPr>
            <a:xfrm>
              <a:off x="573890" y="0"/>
              <a:ext cx="4002856"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sp>
        <p:nvSpPr>
          <p:cNvPr id="3" name="Content Placeholder 2"/>
          <p:cNvSpPr>
            <a:spLocks noGrp="1"/>
          </p:cNvSpPr>
          <p:nvPr>
            <p:ph idx="1"/>
          </p:nvPr>
        </p:nvSpPr>
        <p:spPr>
          <a:xfrm>
            <a:off x="612741" y="876693"/>
            <a:ext cx="8163613" cy="5674936"/>
          </a:xfrm>
          <a:solidFill>
            <a:schemeClr val="bg1">
              <a:alpha val="86000"/>
            </a:schemeClr>
          </a:solidFill>
        </p:spPr>
        <p:txBody>
          <a:bodyPr>
            <a:normAutofit/>
          </a:bodyPr>
          <a:lstStyle>
            <a:lvl1pPr marL="228600" indent="-228600">
              <a:buFont typeface="Wingdings" panose="05000000000000000000" pitchFamily="2" charset="2"/>
              <a:buChar char="§"/>
              <a:defRPr sz="3200"/>
            </a:lvl1pPr>
            <a:lvl2pPr marL="685800" indent="-228600">
              <a:buSzPct val="100000"/>
              <a:buFont typeface="Courier New" panose="02070309020205020404" pitchFamily="49" charset="0"/>
              <a:buChar char="o"/>
              <a:defRPr sz="2800"/>
            </a:lvl2pPr>
            <a:lvl3pPr marL="1143000" indent="-228600">
              <a:buFont typeface="Arial" panose="020B0604020202020204" pitchFamily="34" charset="0"/>
              <a:buChar char="•"/>
              <a:defRPr sz="2400"/>
            </a:lvl3pPr>
            <a:lvl4pPr>
              <a:defRPr sz="2000"/>
            </a:lvl4pPr>
            <a:lvl5pPr marL="2057400" indent="-228600">
              <a:buFont typeface="Wingdings" panose="05000000000000000000" pitchFamily="2" charset="2"/>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96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bwMode="ltGray">
          <a:xfrm>
            <a:off x="0" y="-5025"/>
            <a:ext cx="31234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5209" y="60964"/>
            <a:ext cx="2912995" cy="1946946"/>
          </a:xfrm>
          <a:noFill/>
        </p:spPr>
        <p:txBody>
          <a:bodyPr/>
          <a:lstStyle/>
          <a:p>
            <a:r>
              <a:rPr lang="en-US"/>
              <a:t>Click to edit Master title style</a:t>
            </a:r>
          </a:p>
        </p:txBody>
      </p:sp>
      <p:grpSp>
        <p:nvGrpSpPr>
          <p:cNvPr id="11" name="Group 10">
            <a:extLst>
              <a:ext uri="{FF2B5EF4-FFF2-40B4-BE49-F238E27FC236}">
                <a16:creationId xmlns:a16="http://schemas.microsoft.com/office/drawing/2014/main" id="{CD61CC63-5EC5-4E53-80E8-901BF0A5C1B0}"/>
              </a:ext>
            </a:extLst>
          </p:cNvPr>
          <p:cNvGrpSpPr/>
          <p:nvPr userDrawn="1"/>
        </p:nvGrpSpPr>
        <p:grpSpPr>
          <a:xfrm rot="10800000">
            <a:off x="3018204" y="-5026"/>
            <a:ext cx="9218000" cy="6858001"/>
            <a:chOff x="573890" y="0"/>
            <a:chExt cx="4002856" cy="1371603"/>
          </a:xfrm>
        </p:grpSpPr>
        <p:sp>
          <p:nvSpPr>
            <p:cNvPr id="13" name="Shape">
              <a:extLst>
                <a:ext uri="{FF2B5EF4-FFF2-40B4-BE49-F238E27FC236}">
                  <a16:creationId xmlns:a16="http://schemas.microsoft.com/office/drawing/2014/main" id="{47F5B15F-5D83-4B89-83C8-11609A8857E4}"/>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4" name="Shape">
              <a:extLst>
                <a:ext uri="{FF2B5EF4-FFF2-40B4-BE49-F238E27FC236}">
                  <a16:creationId xmlns:a16="http://schemas.microsoft.com/office/drawing/2014/main" id="{B8BA2C6C-834E-4358-A0CE-10FE79B91FD4}"/>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9" name="Shape">
              <a:extLst>
                <a:ext uri="{FF2B5EF4-FFF2-40B4-BE49-F238E27FC236}">
                  <a16:creationId xmlns:a16="http://schemas.microsoft.com/office/drawing/2014/main" id="{C09ACE74-6AE7-435D-9C2E-CEE1435111CF}"/>
                </a:ext>
              </a:extLst>
            </p:cNvPr>
            <p:cNvSpPr/>
            <p:nvPr userDrawn="1"/>
          </p:nvSpPr>
          <p:spPr>
            <a:xfrm>
              <a:off x="573890" y="0"/>
              <a:ext cx="4002856"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sp>
        <p:nvSpPr>
          <p:cNvPr id="3" name="Content Placeholder 2"/>
          <p:cNvSpPr>
            <a:spLocks noGrp="1"/>
          </p:cNvSpPr>
          <p:nvPr>
            <p:ph idx="1"/>
          </p:nvPr>
        </p:nvSpPr>
        <p:spPr>
          <a:xfrm>
            <a:off x="3727782" y="876691"/>
            <a:ext cx="8163613" cy="5674936"/>
          </a:xfrm>
          <a:solidFill>
            <a:schemeClr val="bg1">
              <a:alpha val="86000"/>
            </a:schemeClr>
          </a:solidFill>
        </p:spPr>
        <p:txBody>
          <a:bodyPr>
            <a:normAutofit/>
          </a:bodyPr>
          <a:lstStyle>
            <a:lvl1pPr marL="228600" indent="-228600">
              <a:buFont typeface="Wingdings" panose="05000000000000000000" pitchFamily="2" charset="2"/>
              <a:buChar char="§"/>
              <a:defRPr sz="3200"/>
            </a:lvl1pPr>
            <a:lvl2pPr marL="685800" indent="-228600">
              <a:buSzPct val="100000"/>
              <a:buFont typeface="Courier New" panose="02070309020205020404" pitchFamily="49" charset="0"/>
              <a:buChar char="o"/>
              <a:defRPr sz="2800"/>
            </a:lvl2pPr>
            <a:lvl3pPr marL="1143000" indent="-228600">
              <a:buFont typeface="Arial" panose="020B0604020202020204" pitchFamily="34" charset="0"/>
              <a:buChar char="•"/>
              <a:defRPr sz="2400"/>
            </a:lvl3pPr>
            <a:lvl4pPr>
              <a:defRPr sz="2000"/>
            </a:lvl4pPr>
            <a:lvl5pPr marL="2057400" indent="-228600">
              <a:buFont typeface="Wingdings" panose="05000000000000000000" pitchFamily="2" charset="2"/>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9941E8B5-76A0-4320-9EB8-5B97926E0067}"/>
              </a:ext>
            </a:extLst>
          </p:cNvPr>
          <p:cNvSpPr txBox="1"/>
          <p:nvPr userDrawn="1"/>
        </p:nvSpPr>
        <p:spPr>
          <a:xfrm>
            <a:off x="113935" y="2205872"/>
            <a:ext cx="2790334" cy="3416320"/>
          </a:xfrm>
          <a:prstGeom prst="rect">
            <a:avLst/>
          </a:prstGeom>
          <a:noFill/>
        </p:spPr>
        <p:txBody>
          <a:bodyPr wrap="square" rtlCol="0">
            <a:spAutoFit/>
          </a:bodyPr>
          <a:lstStyle/>
          <a:p>
            <a:pPr marL="346075" lvl="1" indent="0">
              <a:buFont typeface="Open Sans" panose="020B0606030504020204" pitchFamily="34" charset="0"/>
              <a:buNone/>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a:p>
            <a:pPr marL="519113" lvl="1" indent="-173038">
              <a:buFont typeface="Open Sans" panose="020B0606030504020204" pitchFamily="34" charset="0"/>
              <a:buChar char="–"/>
            </a:pPr>
            <a:endParaRPr lang="en-US"/>
          </a:p>
        </p:txBody>
      </p:sp>
    </p:spTree>
    <p:extLst>
      <p:ext uri="{BB962C8B-B14F-4D97-AF65-F5344CB8AC3E}">
        <p14:creationId xmlns:p14="http://schemas.microsoft.com/office/powerpoint/2010/main" val="94460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hasCustomPrompt="1"/>
          </p:nvPr>
        </p:nvSpPr>
        <p:spPr>
          <a:xfrm>
            <a:off x="680322" y="2869895"/>
            <a:ext cx="9613860" cy="1090788"/>
          </a:xfrm>
        </p:spPr>
        <p:txBody>
          <a:bodyPr anchor="ctr">
            <a:normAutofit/>
          </a:bodyPr>
          <a:lstStyle>
            <a:lvl1pPr algn="r">
              <a:defRPr sz="3600"/>
            </a:lvl1pPr>
          </a:lstStyle>
          <a:p>
            <a:r>
              <a:rPr lang="en-US" dirty="0"/>
              <a:t>Break Slide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3A98EE3D-8CD1-4C3F-BD1C-C98C9596463C}" type="slidenum">
              <a:rPr lang="en-US" smtClean="0"/>
              <a:t>‹#›</a:t>
            </a:fld>
            <a:endParaRPr lang="en-US"/>
          </a:p>
        </p:txBody>
      </p:sp>
      <p:grpSp>
        <p:nvGrpSpPr>
          <p:cNvPr id="11" name="Group 10">
            <a:extLst>
              <a:ext uri="{FF2B5EF4-FFF2-40B4-BE49-F238E27FC236}">
                <a16:creationId xmlns:a16="http://schemas.microsoft.com/office/drawing/2014/main" id="{FC64D425-3843-4078-9C85-07B11A40DA41}"/>
              </a:ext>
            </a:extLst>
          </p:cNvPr>
          <p:cNvGrpSpPr/>
          <p:nvPr userDrawn="1"/>
        </p:nvGrpSpPr>
        <p:grpSpPr>
          <a:xfrm>
            <a:off x="-12095" y="-123041"/>
            <a:ext cx="12311853" cy="7018324"/>
            <a:chOff x="283475" y="0"/>
            <a:chExt cx="4293271" cy="1371603"/>
          </a:xfrm>
        </p:grpSpPr>
        <p:sp>
          <p:nvSpPr>
            <p:cNvPr id="12" name="Shape">
              <a:extLst>
                <a:ext uri="{FF2B5EF4-FFF2-40B4-BE49-F238E27FC236}">
                  <a16:creationId xmlns:a16="http://schemas.microsoft.com/office/drawing/2014/main" id="{DC4C7658-8AE2-4F03-82FD-75D662882056}"/>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3" name="Shape">
              <a:extLst>
                <a:ext uri="{FF2B5EF4-FFF2-40B4-BE49-F238E27FC236}">
                  <a16:creationId xmlns:a16="http://schemas.microsoft.com/office/drawing/2014/main" id="{7990530D-C717-4218-8A2B-44180C7C87ED}"/>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4" name="Shape">
              <a:extLst>
                <a:ext uri="{FF2B5EF4-FFF2-40B4-BE49-F238E27FC236}">
                  <a16:creationId xmlns:a16="http://schemas.microsoft.com/office/drawing/2014/main" id="{ED00357F-6462-4DCE-B9AA-BC6FCF131C10}"/>
                </a:ext>
              </a:extLst>
            </p:cNvPr>
            <p:cNvSpPr/>
            <p:nvPr userDrawn="1"/>
          </p:nvSpPr>
          <p:spPr>
            <a:xfrm>
              <a:off x="283475" y="0"/>
              <a:ext cx="4293271"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spTree>
    <p:extLst>
      <p:ext uri="{BB962C8B-B14F-4D97-AF65-F5344CB8AC3E}">
        <p14:creationId xmlns:p14="http://schemas.microsoft.com/office/powerpoint/2010/main" val="320407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0951" y="2336873"/>
            <a:ext cx="5602893"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2854" y="2336873"/>
            <a:ext cx="5604920"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grpSp>
        <p:nvGrpSpPr>
          <p:cNvPr id="12" name="Group 11">
            <a:extLst>
              <a:ext uri="{FF2B5EF4-FFF2-40B4-BE49-F238E27FC236}">
                <a16:creationId xmlns:a16="http://schemas.microsoft.com/office/drawing/2014/main" id="{303570C5-C44B-42DE-BAE7-0F76BF9398B5}"/>
              </a:ext>
            </a:extLst>
          </p:cNvPr>
          <p:cNvGrpSpPr/>
          <p:nvPr userDrawn="1"/>
        </p:nvGrpSpPr>
        <p:grpSpPr>
          <a:xfrm>
            <a:off x="-12095" y="5936187"/>
            <a:ext cx="12311853" cy="959096"/>
            <a:chOff x="283475" y="0"/>
            <a:chExt cx="4293271" cy="1371603"/>
          </a:xfrm>
        </p:grpSpPr>
        <p:sp>
          <p:nvSpPr>
            <p:cNvPr id="13" name="Shape">
              <a:extLst>
                <a:ext uri="{FF2B5EF4-FFF2-40B4-BE49-F238E27FC236}">
                  <a16:creationId xmlns:a16="http://schemas.microsoft.com/office/drawing/2014/main" id="{9DBB5A87-96A9-4584-8593-0D86365095E9}"/>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4" name="Shape">
              <a:extLst>
                <a:ext uri="{FF2B5EF4-FFF2-40B4-BE49-F238E27FC236}">
                  <a16:creationId xmlns:a16="http://schemas.microsoft.com/office/drawing/2014/main" id="{BFF3FD22-D6D8-48E7-A9BE-17002DB0E57B}"/>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5" name="Shape">
              <a:extLst>
                <a:ext uri="{FF2B5EF4-FFF2-40B4-BE49-F238E27FC236}">
                  <a16:creationId xmlns:a16="http://schemas.microsoft.com/office/drawing/2014/main" id="{6BF2182D-942C-4590-8F24-4A5298EA0302}"/>
                </a:ext>
              </a:extLst>
            </p:cNvPr>
            <p:cNvSpPr/>
            <p:nvPr userDrawn="1"/>
          </p:nvSpPr>
          <p:spPr>
            <a:xfrm>
              <a:off x="283475" y="0"/>
              <a:ext cx="4293271"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spTree>
    <p:extLst>
      <p:ext uri="{BB962C8B-B14F-4D97-AF65-F5344CB8AC3E}">
        <p14:creationId xmlns:p14="http://schemas.microsoft.com/office/powerpoint/2010/main" val="2053927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5304" y="2336873"/>
            <a:ext cx="5713802"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65542" y="3030008"/>
            <a:ext cx="5764871"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9735" y="2336873"/>
            <a:ext cx="5715653"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59735" y="3030008"/>
            <a:ext cx="5766962"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grpSp>
        <p:nvGrpSpPr>
          <p:cNvPr id="14" name="Group 13">
            <a:extLst>
              <a:ext uri="{FF2B5EF4-FFF2-40B4-BE49-F238E27FC236}">
                <a16:creationId xmlns:a16="http://schemas.microsoft.com/office/drawing/2014/main" id="{FEE811A4-37F7-4281-A9A0-3BAF79A73CFF}"/>
              </a:ext>
            </a:extLst>
          </p:cNvPr>
          <p:cNvGrpSpPr/>
          <p:nvPr userDrawn="1"/>
        </p:nvGrpSpPr>
        <p:grpSpPr>
          <a:xfrm>
            <a:off x="-12095" y="5936187"/>
            <a:ext cx="12311853" cy="959096"/>
            <a:chOff x="283475" y="0"/>
            <a:chExt cx="4293271" cy="1371603"/>
          </a:xfrm>
        </p:grpSpPr>
        <p:sp>
          <p:nvSpPr>
            <p:cNvPr id="15" name="Shape">
              <a:extLst>
                <a:ext uri="{FF2B5EF4-FFF2-40B4-BE49-F238E27FC236}">
                  <a16:creationId xmlns:a16="http://schemas.microsoft.com/office/drawing/2014/main" id="{6FB1910A-F8FC-4D46-9558-3671E1D580C5}"/>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6" name="Shape">
              <a:extLst>
                <a:ext uri="{FF2B5EF4-FFF2-40B4-BE49-F238E27FC236}">
                  <a16:creationId xmlns:a16="http://schemas.microsoft.com/office/drawing/2014/main" id="{17885011-0ADE-4B5B-9B9D-60E72DE1F250}"/>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7" name="Shape">
              <a:extLst>
                <a:ext uri="{FF2B5EF4-FFF2-40B4-BE49-F238E27FC236}">
                  <a16:creationId xmlns:a16="http://schemas.microsoft.com/office/drawing/2014/main" id="{90DD5084-1996-442F-A06E-A1C6BBF5DFE2}"/>
                </a:ext>
              </a:extLst>
            </p:cNvPr>
            <p:cNvSpPr/>
            <p:nvPr userDrawn="1"/>
          </p:nvSpPr>
          <p:spPr>
            <a:xfrm>
              <a:off x="283475" y="0"/>
              <a:ext cx="4293271"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spTree>
    <p:extLst>
      <p:ext uri="{BB962C8B-B14F-4D97-AF65-F5344CB8AC3E}">
        <p14:creationId xmlns:p14="http://schemas.microsoft.com/office/powerpoint/2010/main" val="395033971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grpSp>
        <p:nvGrpSpPr>
          <p:cNvPr id="10" name="Group 9">
            <a:extLst>
              <a:ext uri="{FF2B5EF4-FFF2-40B4-BE49-F238E27FC236}">
                <a16:creationId xmlns:a16="http://schemas.microsoft.com/office/drawing/2014/main" id="{6581C853-1C5C-4CFE-93CE-5D320FBE71FB}"/>
              </a:ext>
            </a:extLst>
          </p:cNvPr>
          <p:cNvGrpSpPr/>
          <p:nvPr userDrawn="1"/>
        </p:nvGrpSpPr>
        <p:grpSpPr>
          <a:xfrm>
            <a:off x="-1451729" y="5916640"/>
            <a:ext cx="13643729" cy="941360"/>
            <a:chOff x="8368" y="-10767"/>
            <a:chExt cx="4568378" cy="1382370"/>
          </a:xfrm>
        </p:grpSpPr>
        <p:sp>
          <p:nvSpPr>
            <p:cNvPr id="11" name="Rectangle">
              <a:extLst>
                <a:ext uri="{FF2B5EF4-FFF2-40B4-BE49-F238E27FC236}">
                  <a16:creationId xmlns:a16="http://schemas.microsoft.com/office/drawing/2014/main" id="{E49FA75A-4D41-4C1C-9261-09CFBD8C71CC}"/>
                </a:ext>
              </a:extLst>
            </p:cNvPr>
            <p:cNvSpPr/>
            <p:nvPr userDrawn="1"/>
          </p:nvSpPr>
          <p:spPr>
            <a:xfrm>
              <a:off x="8368" y="-10767"/>
              <a:ext cx="4568378" cy="1371599"/>
            </a:xfrm>
            <a:prstGeom prst="rect">
              <a:avLst/>
            </a:prstGeom>
            <a:solidFill>
              <a:schemeClr val="bg1">
                <a:lumMod val="75000"/>
                <a:alpha val="52000"/>
              </a:schemeClr>
            </a:solidFill>
            <a:ln w="63500">
              <a:noFill/>
              <a:miter lim="400000"/>
            </a:ln>
          </p:spPr>
          <p:txBody>
            <a:bodyPr lIns="38100" tIns="38100" rIns="38100" bIns="38100" anchor="ctr"/>
            <a:lstStyle/>
            <a:p>
              <a:endParaRPr lang="en-US" dirty="0"/>
            </a:p>
          </p:txBody>
        </p:sp>
        <p:sp>
          <p:nvSpPr>
            <p:cNvPr id="12" name="Shape">
              <a:extLst>
                <a:ext uri="{FF2B5EF4-FFF2-40B4-BE49-F238E27FC236}">
                  <a16:creationId xmlns:a16="http://schemas.microsoft.com/office/drawing/2014/main" id="{48D8CBD5-E9B7-46D7-8040-DE6AABDE6F87}"/>
                </a:ext>
              </a:extLst>
            </p:cNvPr>
            <p:cNvSpPr/>
            <p:nvPr userDrawn="1"/>
          </p:nvSpPr>
          <p:spPr>
            <a:xfrm>
              <a:off x="2476500" y="1"/>
              <a:ext cx="2092961" cy="1261109"/>
            </a:xfrm>
            <a:custGeom>
              <a:avLst/>
              <a:gdLst/>
              <a:ahLst/>
              <a:cxnLst>
                <a:cxn ang="0">
                  <a:pos x="wd2" y="hd2"/>
                </a:cxn>
                <a:cxn ang="5400000">
                  <a:pos x="wd2" y="hd2"/>
                </a:cxn>
                <a:cxn ang="10800000">
                  <a:pos x="wd2" y="hd2"/>
                </a:cxn>
                <a:cxn ang="16200000">
                  <a:pos x="wd2" y="hd2"/>
                </a:cxn>
              </a:cxnLst>
              <a:rect l="0" t="0" r="r" b="b"/>
              <a:pathLst>
                <a:path w="21600" h="21600" extrusionOk="0">
                  <a:moveTo>
                    <a:pt x="19070" y="4742"/>
                  </a:moveTo>
                  <a:cubicBezTo>
                    <a:pt x="19922" y="4503"/>
                    <a:pt x="20800" y="4677"/>
                    <a:pt x="21600" y="5199"/>
                  </a:cubicBezTo>
                  <a:lnTo>
                    <a:pt x="21600" y="4938"/>
                  </a:lnTo>
                  <a:cubicBezTo>
                    <a:pt x="21010" y="4481"/>
                    <a:pt x="20342" y="4307"/>
                    <a:pt x="19686" y="4307"/>
                  </a:cubicBezTo>
                  <a:cubicBezTo>
                    <a:pt x="18690" y="4285"/>
                    <a:pt x="17602" y="4720"/>
                    <a:pt x="16973" y="6004"/>
                  </a:cubicBezTo>
                  <a:cubicBezTo>
                    <a:pt x="16488" y="7004"/>
                    <a:pt x="16344" y="8375"/>
                    <a:pt x="16423" y="9636"/>
                  </a:cubicBezTo>
                  <a:cubicBezTo>
                    <a:pt x="16462" y="10245"/>
                    <a:pt x="16554" y="10854"/>
                    <a:pt x="16698" y="11420"/>
                  </a:cubicBezTo>
                  <a:cubicBezTo>
                    <a:pt x="17288" y="13704"/>
                    <a:pt x="18730" y="15074"/>
                    <a:pt x="19542" y="17184"/>
                  </a:cubicBezTo>
                  <a:cubicBezTo>
                    <a:pt x="19870" y="18033"/>
                    <a:pt x="20093" y="18990"/>
                    <a:pt x="20407" y="19838"/>
                  </a:cubicBezTo>
                  <a:cubicBezTo>
                    <a:pt x="20696" y="20599"/>
                    <a:pt x="21089" y="21295"/>
                    <a:pt x="21587" y="21600"/>
                  </a:cubicBezTo>
                  <a:lnTo>
                    <a:pt x="21587" y="21143"/>
                  </a:lnTo>
                  <a:cubicBezTo>
                    <a:pt x="21285" y="20839"/>
                    <a:pt x="21023" y="20425"/>
                    <a:pt x="20853" y="19903"/>
                  </a:cubicBezTo>
                  <a:cubicBezTo>
                    <a:pt x="20565" y="19033"/>
                    <a:pt x="20512" y="17989"/>
                    <a:pt x="20184" y="17163"/>
                  </a:cubicBezTo>
                  <a:cubicBezTo>
                    <a:pt x="19988" y="16662"/>
                    <a:pt x="19686" y="16271"/>
                    <a:pt x="19464" y="15770"/>
                  </a:cubicBezTo>
                  <a:cubicBezTo>
                    <a:pt x="18939" y="14639"/>
                    <a:pt x="18861" y="13095"/>
                    <a:pt x="18350" y="11942"/>
                  </a:cubicBezTo>
                  <a:cubicBezTo>
                    <a:pt x="18100" y="11376"/>
                    <a:pt x="17760" y="10920"/>
                    <a:pt x="17498" y="10376"/>
                  </a:cubicBezTo>
                  <a:cubicBezTo>
                    <a:pt x="17183" y="9702"/>
                    <a:pt x="17013" y="8853"/>
                    <a:pt x="17039" y="8005"/>
                  </a:cubicBezTo>
                  <a:cubicBezTo>
                    <a:pt x="17065" y="7156"/>
                    <a:pt x="17288" y="6330"/>
                    <a:pt x="17655" y="5743"/>
                  </a:cubicBezTo>
                  <a:cubicBezTo>
                    <a:pt x="18061" y="5177"/>
                    <a:pt x="18559" y="4894"/>
                    <a:pt x="19070" y="4742"/>
                  </a:cubicBezTo>
                  <a:close/>
                  <a:moveTo>
                    <a:pt x="10354" y="0"/>
                  </a:moveTo>
                  <a:cubicBezTo>
                    <a:pt x="10433" y="1001"/>
                    <a:pt x="10459" y="2023"/>
                    <a:pt x="10420" y="3067"/>
                  </a:cubicBezTo>
                  <a:cubicBezTo>
                    <a:pt x="10381" y="4176"/>
                    <a:pt x="10263" y="5351"/>
                    <a:pt x="9830" y="6199"/>
                  </a:cubicBezTo>
                  <a:cubicBezTo>
                    <a:pt x="9489" y="6895"/>
                    <a:pt x="8978" y="7331"/>
                    <a:pt x="8637" y="8027"/>
                  </a:cubicBezTo>
                  <a:cubicBezTo>
                    <a:pt x="8192" y="8940"/>
                    <a:pt x="8061" y="10158"/>
                    <a:pt x="7890" y="11311"/>
                  </a:cubicBezTo>
                  <a:cubicBezTo>
                    <a:pt x="7720" y="12464"/>
                    <a:pt x="7432" y="13682"/>
                    <a:pt x="6802" y="14226"/>
                  </a:cubicBezTo>
                  <a:cubicBezTo>
                    <a:pt x="6317" y="14661"/>
                    <a:pt x="5728" y="14596"/>
                    <a:pt x="5230" y="14226"/>
                  </a:cubicBezTo>
                  <a:cubicBezTo>
                    <a:pt x="4732" y="13856"/>
                    <a:pt x="4325" y="13225"/>
                    <a:pt x="3971" y="12551"/>
                  </a:cubicBezTo>
                  <a:cubicBezTo>
                    <a:pt x="2831" y="10332"/>
                    <a:pt x="2215" y="7526"/>
                    <a:pt x="1756" y="4720"/>
                  </a:cubicBezTo>
                  <a:cubicBezTo>
                    <a:pt x="1547" y="3393"/>
                    <a:pt x="1363" y="2045"/>
                    <a:pt x="1035" y="783"/>
                  </a:cubicBezTo>
                  <a:cubicBezTo>
                    <a:pt x="970" y="522"/>
                    <a:pt x="891" y="261"/>
                    <a:pt x="813" y="22"/>
                  </a:cubicBezTo>
                  <a:lnTo>
                    <a:pt x="0" y="22"/>
                  </a:lnTo>
                  <a:cubicBezTo>
                    <a:pt x="210" y="740"/>
                    <a:pt x="393" y="1457"/>
                    <a:pt x="550" y="2197"/>
                  </a:cubicBezTo>
                  <a:cubicBezTo>
                    <a:pt x="878" y="3785"/>
                    <a:pt x="1088" y="5438"/>
                    <a:pt x="1402" y="7026"/>
                  </a:cubicBezTo>
                  <a:cubicBezTo>
                    <a:pt x="1704" y="8549"/>
                    <a:pt x="2110" y="10006"/>
                    <a:pt x="2621" y="11376"/>
                  </a:cubicBezTo>
                  <a:cubicBezTo>
                    <a:pt x="3001" y="12421"/>
                    <a:pt x="3447" y="13421"/>
                    <a:pt x="4037" y="14161"/>
                  </a:cubicBezTo>
                  <a:cubicBezTo>
                    <a:pt x="4758" y="15053"/>
                    <a:pt x="5662" y="15509"/>
                    <a:pt x="6567" y="15422"/>
                  </a:cubicBezTo>
                  <a:cubicBezTo>
                    <a:pt x="7183" y="15357"/>
                    <a:pt x="7838" y="14987"/>
                    <a:pt x="8205" y="14161"/>
                  </a:cubicBezTo>
                  <a:cubicBezTo>
                    <a:pt x="8585" y="13291"/>
                    <a:pt x="8598" y="12138"/>
                    <a:pt x="8795" y="11115"/>
                  </a:cubicBezTo>
                  <a:cubicBezTo>
                    <a:pt x="9070" y="9723"/>
                    <a:pt x="9699" y="8636"/>
                    <a:pt x="10118" y="7352"/>
                  </a:cubicBezTo>
                  <a:cubicBezTo>
                    <a:pt x="10852" y="5155"/>
                    <a:pt x="10931" y="2567"/>
                    <a:pt x="10708" y="44"/>
                  </a:cubicBezTo>
                  <a:lnTo>
                    <a:pt x="10354" y="44"/>
                  </a:lnTo>
                  <a:close/>
                </a:path>
              </a:pathLst>
            </a:custGeom>
            <a:solidFill>
              <a:schemeClr val="accent6">
                <a:alpha val="28000"/>
              </a:schemeClr>
            </a:solidFill>
            <a:ln w="12700">
              <a:miter lim="400000"/>
            </a:ln>
          </p:spPr>
          <p:txBody>
            <a:bodyPr lIns="38100" tIns="38100" rIns="38100" bIns="38100" anchor="ctr"/>
            <a:lstStyle/>
            <a:p>
              <a:endParaRPr lang="en-US"/>
            </a:p>
          </p:txBody>
        </p:sp>
        <p:sp>
          <p:nvSpPr>
            <p:cNvPr id="13" name="Shape">
              <a:extLst>
                <a:ext uri="{FF2B5EF4-FFF2-40B4-BE49-F238E27FC236}">
                  <a16:creationId xmlns:a16="http://schemas.microsoft.com/office/drawing/2014/main" id="{7A65F26B-E85A-490B-904B-E414B1F40B9B}"/>
                </a:ext>
              </a:extLst>
            </p:cNvPr>
            <p:cNvSpPr/>
            <p:nvPr userDrawn="1"/>
          </p:nvSpPr>
          <p:spPr>
            <a:xfrm>
              <a:off x="2349500" y="838200"/>
              <a:ext cx="1899921" cy="532398"/>
            </a:xfrm>
            <a:custGeom>
              <a:avLst/>
              <a:gdLst/>
              <a:ahLst/>
              <a:cxnLst>
                <a:cxn ang="0">
                  <a:pos x="wd2" y="hd2"/>
                </a:cxn>
                <a:cxn ang="5400000">
                  <a:pos x="wd2" y="hd2"/>
                </a:cxn>
                <a:cxn ang="10800000">
                  <a:pos x="wd2" y="hd2"/>
                </a:cxn>
                <a:cxn ang="16200000">
                  <a:pos x="wd2" y="hd2"/>
                </a:cxn>
              </a:cxnLst>
              <a:rect l="0" t="0" r="r" b="b"/>
              <a:pathLst>
                <a:path w="21600" h="21306" extrusionOk="0">
                  <a:moveTo>
                    <a:pt x="18337" y="5957"/>
                  </a:moveTo>
                  <a:cubicBezTo>
                    <a:pt x="17499" y="3467"/>
                    <a:pt x="16532" y="1536"/>
                    <a:pt x="15464" y="519"/>
                  </a:cubicBezTo>
                  <a:cubicBezTo>
                    <a:pt x="14857" y="-40"/>
                    <a:pt x="14193" y="-294"/>
                    <a:pt x="13601" y="519"/>
                  </a:cubicBezTo>
                  <a:cubicBezTo>
                    <a:pt x="12417" y="2095"/>
                    <a:pt x="11926" y="7177"/>
                    <a:pt x="10872" y="9667"/>
                  </a:cubicBezTo>
                  <a:cubicBezTo>
                    <a:pt x="9630" y="12666"/>
                    <a:pt x="7970" y="11446"/>
                    <a:pt x="6541" y="9871"/>
                  </a:cubicBezTo>
                  <a:cubicBezTo>
                    <a:pt x="5111" y="8295"/>
                    <a:pt x="3537" y="6516"/>
                    <a:pt x="2166" y="8549"/>
                  </a:cubicBezTo>
                  <a:cubicBezTo>
                    <a:pt x="967" y="10328"/>
                    <a:pt x="217" y="14750"/>
                    <a:pt x="43" y="19273"/>
                  </a:cubicBezTo>
                  <a:cubicBezTo>
                    <a:pt x="14" y="19934"/>
                    <a:pt x="0" y="20594"/>
                    <a:pt x="0" y="21255"/>
                  </a:cubicBezTo>
                  <a:lnTo>
                    <a:pt x="347" y="21255"/>
                  </a:lnTo>
                  <a:cubicBezTo>
                    <a:pt x="347" y="20849"/>
                    <a:pt x="361" y="20493"/>
                    <a:pt x="375" y="20086"/>
                  </a:cubicBezTo>
                  <a:cubicBezTo>
                    <a:pt x="491" y="17342"/>
                    <a:pt x="837" y="14699"/>
                    <a:pt x="1444" y="12971"/>
                  </a:cubicBezTo>
                  <a:cubicBezTo>
                    <a:pt x="2483" y="9972"/>
                    <a:pt x="4028" y="10277"/>
                    <a:pt x="5313" y="11751"/>
                  </a:cubicBezTo>
                  <a:cubicBezTo>
                    <a:pt x="6598" y="13225"/>
                    <a:pt x="7811" y="15614"/>
                    <a:pt x="9140" y="16376"/>
                  </a:cubicBezTo>
                  <a:cubicBezTo>
                    <a:pt x="10482" y="17138"/>
                    <a:pt x="12071" y="15665"/>
                    <a:pt x="12634" y="11345"/>
                  </a:cubicBezTo>
                  <a:cubicBezTo>
                    <a:pt x="12821" y="9871"/>
                    <a:pt x="12879" y="8194"/>
                    <a:pt x="13125" y="6821"/>
                  </a:cubicBezTo>
                  <a:cubicBezTo>
                    <a:pt x="13486" y="4687"/>
                    <a:pt x="14236" y="3670"/>
                    <a:pt x="14944" y="3721"/>
                  </a:cubicBezTo>
                  <a:cubicBezTo>
                    <a:pt x="15651" y="3772"/>
                    <a:pt x="16330" y="4738"/>
                    <a:pt x="16936" y="5957"/>
                  </a:cubicBezTo>
                  <a:cubicBezTo>
                    <a:pt x="17730" y="7482"/>
                    <a:pt x="18467" y="9413"/>
                    <a:pt x="19117" y="11599"/>
                  </a:cubicBezTo>
                  <a:cubicBezTo>
                    <a:pt x="19694" y="13530"/>
                    <a:pt x="20214" y="15715"/>
                    <a:pt x="20661" y="18104"/>
                  </a:cubicBezTo>
                  <a:cubicBezTo>
                    <a:pt x="20849" y="19121"/>
                    <a:pt x="21022" y="20239"/>
                    <a:pt x="21196" y="21306"/>
                  </a:cubicBezTo>
                  <a:lnTo>
                    <a:pt x="21600" y="21306"/>
                  </a:lnTo>
                  <a:cubicBezTo>
                    <a:pt x="20864" y="15461"/>
                    <a:pt x="19795" y="10226"/>
                    <a:pt x="18337" y="5957"/>
                  </a:cubicBezTo>
                  <a:close/>
                </a:path>
              </a:pathLst>
            </a:custGeom>
            <a:solidFill>
              <a:schemeClr val="accent2">
                <a:alpha val="57000"/>
              </a:schemeClr>
            </a:solidFill>
            <a:ln w="12700">
              <a:miter lim="400000"/>
            </a:ln>
          </p:spPr>
          <p:txBody>
            <a:bodyPr lIns="38100" tIns="38100" rIns="38100" bIns="38100" anchor="ctr"/>
            <a:lstStyle/>
            <a:p>
              <a:endParaRPr lang="en-US"/>
            </a:p>
          </p:txBody>
        </p:sp>
        <p:sp>
          <p:nvSpPr>
            <p:cNvPr id="14" name="Shape">
              <a:extLst>
                <a:ext uri="{FF2B5EF4-FFF2-40B4-BE49-F238E27FC236}">
                  <a16:creationId xmlns:a16="http://schemas.microsoft.com/office/drawing/2014/main" id="{3F17CCD0-851D-4DDB-B0FA-094CA84613C8}"/>
                </a:ext>
              </a:extLst>
            </p:cNvPr>
            <p:cNvSpPr/>
            <p:nvPr userDrawn="1"/>
          </p:nvSpPr>
          <p:spPr>
            <a:xfrm>
              <a:off x="573890" y="0"/>
              <a:ext cx="4002856" cy="1371603"/>
            </a:xfrm>
            <a:custGeom>
              <a:avLst/>
              <a:gdLst/>
              <a:ahLst/>
              <a:cxnLst>
                <a:cxn ang="0">
                  <a:pos x="wd2" y="hd2"/>
                </a:cxn>
                <a:cxn ang="5400000">
                  <a:pos x="wd2" y="hd2"/>
                </a:cxn>
                <a:cxn ang="10800000">
                  <a:pos x="wd2" y="hd2"/>
                </a:cxn>
                <a:cxn ang="16200000">
                  <a:pos x="wd2" y="hd2"/>
                </a:cxn>
              </a:cxnLst>
              <a:rect l="0" t="0" r="r" b="b"/>
              <a:pathLst>
                <a:path w="21468" h="21600" extrusionOk="0">
                  <a:moveTo>
                    <a:pt x="8882" y="4400"/>
                  </a:moveTo>
                  <a:cubicBezTo>
                    <a:pt x="7846" y="1660"/>
                    <a:pt x="6425" y="720"/>
                    <a:pt x="5056" y="580"/>
                  </a:cubicBezTo>
                  <a:cubicBezTo>
                    <a:pt x="4398" y="520"/>
                    <a:pt x="3727" y="600"/>
                    <a:pt x="3088" y="1160"/>
                  </a:cubicBezTo>
                  <a:cubicBezTo>
                    <a:pt x="2058" y="2060"/>
                    <a:pt x="1152" y="4200"/>
                    <a:pt x="598" y="7020"/>
                  </a:cubicBezTo>
                  <a:cubicBezTo>
                    <a:pt x="50" y="9840"/>
                    <a:pt x="-132" y="13300"/>
                    <a:pt x="96" y="16520"/>
                  </a:cubicBezTo>
                  <a:cubicBezTo>
                    <a:pt x="181" y="17720"/>
                    <a:pt x="331" y="18920"/>
                    <a:pt x="605" y="19800"/>
                  </a:cubicBezTo>
                  <a:cubicBezTo>
                    <a:pt x="943" y="20900"/>
                    <a:pt x="1432" y="21420"/>
                    <a:pt x="1921" y="21600"/>
                  </a:cubicBezTo>
                  <a:lnTo>
                    <a:pt x="2775" y="21600"/>
                  </a:lnTo>
                  <a:cubicBezTo>
                    <a:pt x="3544" y="21340"/>
                    <a:pt x="4300" y="20460"/>
                    <a:pt x="4998" y="19380"/>
                  </a:cubicBezTo>
                  <a:cubicBezTo>
                    <a:pt x="5284" y="18940"/>
                    <a:pt x="5571" y="18440"/>
                    <a:pt x="5884" y="18200"/>
                  </a:cubicBezTo>
                  <a:cubicBezTo>
                    <a:pt x="6288" y="17900"/>
                    <a:pt x="6705" y="18040"/>
                    <a:pt x="7116" y="17980"/>
                  </a:cubicBezTo>
                  <a:cubicBezTo>
                    <a:pt x="7950" y="17860"/>
                    <a:pt x="8797" y="16880"/>
                    <a:pt x="9325" y="14900"/>
                  </a:cubicBezTo>
                  <a:cubicBezTo>
                    <a:pt x="9723" y="13440"/>
                    <a:pt x="9905" y="11140"/>
                    <a:pt x="9782" y="9260"/>
                  </a:cubicBezTo>
                  <a:cubicBezTo>
                    <a:pt x="9658" y="7340"/>
                    <a:pt x="9371" y="5700"/>
                    <a:pt x="8882" y="4400"/>
                  </a:cubicBezTo>
                  <a:close/>
                  <a:moveTo>
                    <a:pt x="9703" y="10720"/>
                  </a:moveTo>
                  <a:cubicBezTo>
                    <a:pt x="9690" y="11600"/>
                    <a:pt x="9658" y="12260"/>
                    <a:pt x="9527" y="13040"/>
                  </a:cubicBezTo>
                  <a:cubicBezTo>
                    <a:pt x="9338" y="14180"/>
                    <a:pt x="9117" y="15020"/>
                    <a:pt x="8797" y="15820"/>
                  </a:cubicBezTo>
                  <a:cubicBezTo>
                    <a:pt x="8478" y="16620"/>
                    <a:pt x="8074" y="17160"/>
                    <a:pt x="7663" y="17140"/>
                  </a:cubicBezTo>
                  <a:cubicBezTo>
                    <a:pt x="7214" y="17140"/>
                    <a:pt x="6783" y="16520"/>
                    <a:pt x="6334" y="16480"/>
                  </a:cubicBezTo>
                  <a:cubicBezTo>
                    <a:pt x="5701" y="16440"/>
                    <a:pt x="5082" y="17400"/>
                    <a:pt x="4567" y="18520"/>
                  </a:cubicBezTo>
                  <a:cubicBezTo>
                    <a:pt x="4046" y="19640"/>
                    <a:pt x="3498" y="20840"/>
                    <a:pt x="2873" y="20960"/>
                  </a:cubicBezTo>
                  <a:cubicBezTo>
                    <a:pt x="2384" y="21060"/>
                    <a:pt x="1732" y="20640"/>
                    <a:pt x="1387" y="19560"/>
                  </a:cubicBezTo>
                  <a:cubicBezTo>
                    <a:pt x="1263" y="19160"/>
                    <a:pt x="1159" y="18700"/>
                    <a:pt x="1119" y="18160"/>
                  </a:cubicBezTo>
                  <a:cubicBezTo>
                    <a:pt x="1067" y="17480"/>
                    <a:pt x="1132" y="16760"/>
                    <a:pt x="1139" y="16040"/>
                  </a:cubicBezTo>
                  <a:cubicBezTo>
                    <a:pt x="1159" y="14540"/>
                    <a:pt x="748" y="12780"/>
                    <a:pt x="696" y="11280"/>
                  </a:cubicBezTo>
                  <a:cubicBezTo>
                    <a:pt x="624" y="9180"/>
                    <a:pt x="1048" y="6900"/>
                    <a:pt x="1478" y="5280"/>
                  </a:cubicBezTo>
                  <a:cubicBezTo>
                    <a:pt x="1908" y="3660"/>
                    <a:pt x="2397" y="2720"/>
                    <a:pt x="3023" y="1880"/>
                  </a:cubicBezTo>
                  <a:cubicBezTo>
                    <a:pt x="3277" y="1540"/>
                    <a:pt x="3720" y="1160"/>
                    <a:pt x="4052" y="1040"/>
                  </a:cubicBezTo>
                  <a:cubicBezTo>
                    <a:pt x="4352" y="940"/>
                    <a:pt x="4704" y="940"/>
                    <a:pt x="5004" y="980"/>
                  </a:cubicBezTo>
                  <a:cubicBezTo>
                    <a:pt x="5884" y="1100"/>
                    <a:pt x="6764" y="1680"/>
                    <a:pt x="7579" y="2720"/>
                  </a:cubicBezTo>
                  <a:cubicBezTo>
                    <a:pt x="8120" y="3400"/>
                    <a:pt x="8647" y="4340"/>
                    <a:pt x="9052" y="5660"/>
                  </a:cubicBezTo>
                  <a:cubicBezTo>
                    <a:pt x="9241" y="6300"/>
                    <a:pt x="9384" y="6860"/>
                    <a:pt x="9495" y="7640"/>
                  </a:cubicBezTo>
                  <a:cubicBezTo>
                    <a:pt x="9619" y="8620"/>
                    <a:pt x="9716" y="9740"/>
                    <a:pt x="9703" y="10720"/>
                  </a:cubicBezTo>
                  <a:close/>
                  <a:moveTo>
                    <a:pt x="6588" y="2640"/>
                  </a:moveTo>
                  <a:cubicBezTo>
                    <a:pt x="6223" y="2360"/>
                    <a:pt x="5845" y="2200"/>
                    <a:pt x="5473" y="2160"/>
                  </a:cubicBezTo>
                  <a:cubicBezTo>
                    <a:pt x="5024" y="2120"/>
                    <a:pt x="4561" y="2240"/>
                    <a:pt x="4150" y="2800"/>
                  </a:cubicBezTo>
                  <a:cubicBezTo>
                    <a:pt x="3740" y="3340"/>
                    <a:pt x="3375" y="4360"/>
                    <a:pt x="3231" y="5660"/>
                  </a:cubicBezTo>
                  <a:cubicBezTo>
                    <a:pt x="3173" y="6200"/>
                    <a:pt x="3146" y="6760"/>
                    <a:pt x="3140" y="7320"/>
                  </a:cubicBezTo>
                  <a:cubicBezTo>
                    <a:pt x="3127" y="8500"/>
                    <a:pt x="3218" y="9800"/>
                    <a:pt x="3538" y="10480"/>
                  </a:cubicBezTo>
                  <a:cubicBezTo>
                    <a:pt x="3844" y="11140"/>
                    <a:pt x="4254" y="11000"/>
                    <a:pt x="4626" y="11040"/>
                  </a:cubicBezTo>
                  <a:cubicBezTo>
                    <a:pt x="5486" y="11140"/>
                    <a:pt x="6295" y="12380"/>
                    <a:pt x="7142" y="12780"/>
                  </a:cubicBezTo>
                  <a:cubicBezTo>
                    <a:pt x="7390" y="12900"/>
                    <a:pt x="7644" y="12940"/>
                    <a:pt x="7891" y="12780"/>
                  </a:cubicBezTo>
                  <a:cubicBezTo>
                    <a:pt x="8393" y="12440"/>
                    <a:pt x="8810" y="11180"/>
                    <a:pt x="8934" y="9660"/>
                  </a:cubicBezTo>
                  <a:cubicBezTo>
                    <a:pt x="9267" y="5540"/>
                    <a:pt x="7618" y="3440"/>
                    <a:pt x="6588" y="2640"/>
                  </a:cubicBezTo>
                  <a:close/>
                  <a:moveTo>
                    <a:pt x="8276" y="9400"/>
                  </a:moveTo>
                  <a:cubicBezTo>
                    <a:pt x="8133" y="10000"/>
                    <a:pt x="8120" y="10840"/>
                    <a:pt x="7963" y="11420"/>
                  </a:cubicBezTo>
                  <a:cubicBezTo>
                    <a:pt x="7872" y="11760"/>
                    <a:pt x="7715" y="12100"/>
                    <a:pt x="7579" y="12220"/>
                  </a:cubicBezTo>
                  <a:cubicBezTo>
                    <a:pt x="7233" y="12520"/>
                    <a:pt x="6868" y="12360"/>
                    <a:pt x="6523" y="12020"/>
                  </a:cubicBezTo>
                  <a:cubicBezTo>
                    <a:pt x="6184" y="11700"/>
                    <a:pt x="5877" y="11080"/>
                    <a:pt x="5532" y="10800"/>
                  </a:cubicBezTo>
                  <a:cubicBezTo>
                    <a:pt x="5206" y="10520"/>
                    <a:pt x="4880" y="10500"/>
                    <a:pt x="4541" y="10460"/>
                  </a:cubicBezTo>
                  <a:cubicBezTo>
                    <a:pt x="4320" y="10440"/>
                    <a:pt x="4072" y="10320"/>
                    <a:pt x="3883" y="9960"/>
                  </a:cubicBezTo>
                  <a:cubicBezTo>
                    <a:pt x="3629" y="9480"/>
                    <a:pt x="3479" y="8520"/>
                    <a:pt x="3466" y="7600"/>
                  </a:cubicBezTo>
                  <a:cubicBezTo>
                    <a:pt x="3453" y="6600"/>
                    <a:pt x="3531" y="5200"/>
                    <a:pt x="3733" y="4420"/>
                  </a:cubicBezTo>
                  <a:cubicBezTo>
                    <a:pt x="3876" y="3860"/>
                    <a:pt x="4079" y="3460"/>
                    <a:pt x="4294" y="3180"/>
                  </a:cubicBezTo>
                  <a:cubicBezTo>
                    <a:pt x="4874" y="2400"/>
                    <a:pt x="5532" y="2500"/>
                    <a:pt x="6158" y="2760"/>
                  </a:cubicBezTo>
                  <a:cubicBezTo>
                    <a:pt x="6620" y="2960"/>
                    <a:pt x="7155" y="3540"/>
                    <a:pt x="7585" y="4060"/>
                  </a:cubicBezTo>
                  <a:cubicBezTo>
                    <a:pt x="7787" y="4320"/>
                    <a:pt x="7957" y="4680"/>
                    <a:pt x="8139" y="5060"/>
                  </a:cubicBezTo>
                  <a:cubicBezTo>
                    <a:pt x="8361" y="5520"/>
                    <a:pt x="8634" y="6100"/>
                    <a:pt x="8693" y="6940"/>
                  </a:cubicBezTo>
                  <a:cubicBezTo>
                    <a:pt x="8771" y="8240"/>
                    <a:pt x="8491" y="8500"/>
                    <a:pt x="8276" y="9400"/>
                  </a:cubicBezTo>
                  <a:close/>
                  <a:moveTo>
                    <a:pt x="19812" y="2680"/>
                  </a:moveTo>
                  <a:cubicBezTo>
                    <a:pt x="20386" y="2720"/>
                    <a:pt x="20927" y="3280"/>
                    <a:pt x="21468" y="3880"/>
                  </a:cubicBezTo>
                  <a:lnTo>
                    <a:pt x="21468" y="3460"/>
                  </a:lnTo>
                  <a:cubicBezTo>
                    <a:pt x="20425" y="2160"/>
                    <a:pt x="19167" y="2000"/>
                    <a:pt x="18222" y="3580"/>
                  </a:cubicBezTo>
                  <a:cubicBezTo>
                    <a:pt x="18027" y="3920"/>
                    <a:pt x="17798" y="4540"/>
                    <a:pt x="17675" y="5120"/>
                  </a:cubicBezTo>
                  <a:cubicBezTo>
                    <a:pt x="17544" y="5720"/>
                    <a:pt x="17401" y="6620"/>
                    <a:pt x="17362" y="7320"/>
                  </a:cubicBezTo>
                  <a:cubicBezTo>
                    <a:pt x="17303" y="8420"/>
                    <a:pt x="17349" y="9420"/>
                    <a:pt x="17479" y="10480"/>
                  </a:cubicBezTo>
                  <a:cubicBezTo>
                    <a:pt x="17649" y="11860"/>
                    <a:pt x="18098" y="12680"/>
                    <a:pt x="18483" y="13600"/>
                  </a:cubicBezTo>
                  <a:cubicBezTo>
                    <a:pt x="19337" y="15640"/>
                    <a:pt x="19923" y="18480"/>
                    <a:pt x="20301" y="21600"/>
                  </a:cubicBezTo>
                  <a:lnTo>
                    <a:pt x="20679" y="21600"/>
                  </a:lnTo>
                  <a:cubicBezTo>
                    <a:pt x="20686" y="21260"/>
                    <a:pt x="20679" y="20940"/>
                    <a:pt x="20666" y="20600"/>
                  </a:cubicBezTo>
                  <a:cubicBezTo>
                    <a:pt x="20608" y="19520"/>
                    <a:pt x="20393" y="18600"/>
                    <a:pt x="20151" y="17780"/>
                  </a:cubicBezTo>
                  <a:cubicBezTo>
                    <a:pt x="19773" y="16480"/>
                    <a:pt x="19337" y="15360"/>
                    <a:pt x="18939" y="14100"/>
                  </a:cubicBezTo>
                  <a:cubicBezTo>
                    <a:pt x="18542" y="12840"/>
                    <a:pt x="18183" y="11420"/>
                    <a:pt x="18014" y="9780"/>
                  </a:cubicBezTo>
                  <a:cubicBezTo>
                    <a:pt x="17838" y="8120"/>
                    <a:pt x="17870" y="6180"/>
                    <a:pt x="18209" y="4780"/>
                  </a:cubicBezTo>
                  <a:cubicBezTo>
                    <a:pt x="18561" y="3300"/>
                    <a:pt x="19206" y="2640"/>
                    <a:pt x="19812" y="2680"/>
                  </a:cubicBezTo>
                  <a:close/>
                  <a:moveTo>
                    <a:pt x="18828" y="19420"/>
                  </a:moveTo>
                  <a:cubicBezTo>
                    <a:pt x="18522" y="18600"/>
                    <a:pt x="18163" y="17980"/>
                    <a:pt x="17772" y="17600"/>
                  </a:cubicBezTo>
                  <a:cubicBezTo>
                    <a:pt x="17466" y="17300"/>
                    <a:pt x="17082" y="17220"/>
                    <a:pt x="16860" y="17940"/>
                  </a:cubicBezTo>
                  <a:cubicBezTo>
                    <a:pt x="16743" y="18320"/>
                    <a:pt x="16697" y="18840"/>
                    <a:pt x="16651" y="19340"/>
                  </a:cubicBezTo>
                  <a:cubicBezTo>
                    <a:pt x="16586" y="20100"/>
                    <a:pt x="16514" y="20860"/>
                    <a:pt x="16417" y="21580"/>
                  </a:cubicBezTo>
                  <a:lnTo>
                    <a:pt x="16573" y="21580"/>
                  </a:lnTo>
                  <a:cubicBezTo>
                    <a:pt x="16651" y="20880"/>
                    <a:pt x="16710" y="20120"/>
                    <a:pt x="16769" y="19400"/>
                  </a:cubicBezTo>
                  <a:cubicBezTo>
                    <a:pt x="16801" y="19000"/>
                    <a:pt x="16834" y="18580"/>
                    <a:pt x="16925" y="18300"/>
                  </a:cubicBezTo>
                  <a:cubicBezTo>
                    <a:pt x="17042" y="17940"/>
                    <a:pt x="17225" y="17880"/>
                    <a:pt x="17388" y="17880"/>
                  </a:cubicBezTo>
                  <a:cubicBezTo>
                    <a:pt x="18033" y="17920"/>
                    <a:pt x="18698" y="19000"/>
                    <a:pt x="19082" y="20580"/>
                  </a:cubicBezTo>
                  <a:cubicBezTo>
                    <a:pt x="19161" y="20900"/>
                    <a:pt x="19232" y="21220"/>
                    <a:pt x="19298" y="21560"/>
                  </a:cubicBezTo>
                  <a:lnTo>
                    <a:pt x="19402" y="21560"/>
                  </a:lnTo>
                  <a:cubicBezTo>
                    <a:pt x="19252" y="20800"/>
                    <a:pt x="19063" y="20060"/>
                    <a:pt x="18828" y="19420"/>
                  </a:cubicBezTo>
                  <a:close/>
                  <a:moveTo>
                    <a:pt x="14103" y="0"/>
                  </a:moveTo>
                  <a:cubicBezTo>
                    <a:pt x="14096" y="60"/>
                    <a:pt x="14090" y="140"/>
                    <a:pt x="14090" y="200"/>
                  </a:cubicBezTo>
                  <a:cubicBezTo>
                    <a:pt x="14064" y="720"/>
                    <a:pt x="14155" y="1220"/>
                    <a:pt x="14201" y="1720"/>
                  </a:cubicBezTo>
                  <a:cubicBezTo>
                    <a:pt x="14246" y="2220"/>
                    <a:pt x="14233" y="2880"/>
                    <a:pt x="14077" y="3120"/>
                  </a:cubicBezTo>
                  <a:cubicBezTo>
                    <a:pt x="13933" y="3340"/>
                    <a:pt x="13770" y="3060"/>
                    <a:pt x="13647" y="2760"/>
                  </a:cubicBezTo>
                  <a:cubicBezTo>
                    <a:pt x="13301" y="1960"/>
                    <a:pt x="12988" y="1020"/>
                    <a:pt x="12715" y="0"/>
                  </a:cubicBezTo>
                  <a:lnTo>
                    <a:pt x="12454" y="0"/>
                  </a:lnTo>
                  <a:cubicBezTo>
                    <a:pt x="12656" y="680"/>
                    <a:pt x="12851" y="1340"/>
                    <a:pt x="13060" y="2000"/>
                  </a:cubicBezTo>
                  <a:cubicBezTo>
                    <a:pt x="13308" y="2780"/>
                    <a:pt x="13575" y="3540"/>
                    <a:pt x="13901" y="3980"/>
                  </a:cubicBezTo>
                  <a:cubicBezTo>
                    <a:pt x="14259" y="4460"/>
                    <a:pt x="14742" y="4400"/>
                    <a:pt x="14957" y="3400"/>
                  </a:cubicBezTo>
                  <a:cubicBezTo>
                    <a:pt x="15074" y="2860"/>
                    <a:pt x="15087" y="2180"/>
                    <a:pt x="15087" y="1540"/>
                  </a:cubicBezTo>
                  <a:cubicBezTo>
                    <a:pt x="15087" y="1020"/>
                    <a:pt x="15081" y="520"/>
                    <a:pt x="15068" y="0"/>
                  </a:cubicBezTo>
                  <a:lnTo>
                    <a:pt x="14103" y="0"/>
                  </a:lnTo>
                  <a:close/>
                  <a:moveTo>
                    <a:pt x="10987" y="21480"/>
                  </a:moveTo>
                  <a:cubicBezTo>
                    <a:pt x="10974" y="21520"/>
                    <a:pt x="10961" y="21560"/>
                    <a:pt x="10948" y="21600"/>
                  </a:cubicBezTo>
                  <a:lnTo>
                    <a:pt x="12343" y="21600"/>
                  </a:lnTo>
                  <a:cubicBezTo>
                    <a:pt x="12232" y="21420"/>
                    <a:pt x="12121" y="21240"/>
                    <a:pt x="12004" y="21120"/>
                  </a:cubicBezTo>
                  <a:cubicBezTo>
                    <a:pt x="11665" y="20780"/>
                    <a:pt x="11261" y="20800"/>
                    <a:pt x="10987" y="21480"/>
                  </a:cubicBezTo>
                  <a:close/>
                </a:path>
              </a:pathLst>
            </a:custGeom>
            <a:solidFill>
              <a:schemeClr val="tx1">
                <a:lumMod val="75000"/>
                <a:alpha val="12000"/>
              </a:schemeClr>
            </a:solidFill>
            <a:ln w="12700">
              <a:miter lim="400000"/>
            </a:ln>
          </p:spPr>
          <p:txBody>
            <a:bodyPr lIns="38100" tIns="38100" rIns="38100" bIns="38100" anchor="ctr"/>
            <a:lstStyle/>
            <a:p>
              <a:endParaRPr lang="en-US"/>
            </a:p>
          </p:txBody>
        </p:sp>
      </p:grpSp>
    </p:spTree>
    <p:extLst>
      <p:ext uri="{BB962C8B-B14F-4D97-AF65-F5344CB8AC3E}">
        <p14:creationId xmlns:p14="http://schemas.microsoft.com/office/powerpoint/2010/main" val="393860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321" y="753228"/>
            <a:ext cx="9613861" cy="1080938"/>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2D6E202-B606-4609-B914-27C9371A1F6D}" type="datetime1">
              <a:rPr lang="en-US" smtClean="0"/>
              <a:t>12/6/2023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859774857"/>
      </p:ext>
    </p:extLst>
  </p:cSld>
  <p:clrMap bg1="dk1" tx1="lt1" bg2="dk2" tx2="lt2" accent1="accent1" accent2="accent2" accent3="accent3" accent4="accent4" accent5="accent5" accent6="accent6" hlink="hlink" folHlink="folHlink"/>
  <p:sldLayoutIdLst>
    <p:sldLayoutId id="2147483999" r:id="rId1"/>
    <p:sldLayoutId id="2147484000" r:id="rId2"/>
    <p:sldLayoutId id="2147484012" r:id="rId3"/>
    <p:sldLayoutId id="2147484013" r:id="rId4"/>
    <p:sldLayoutId id="2147484014" r:id="rId5"/>
    <p:sldLayoutId id="2147484001" r:id="rId6"/>
    <p:sldLayoutId id="2147484002" r:id="rId7"/>
    <p:sldLayoutId id="2147484003" r:id="rId8"/>
    <p:sldLayoutId id="2147484004" r:id="rId9"/>
    <p:sldLayoutId id="2147484005" r:id="rId10"/>
    <p:sldLayoutId id="2147484011" r:id="rId11"/>
    <p:sldLayoutId id="2147484006" r:id="rId12"/>
    <p:sldLayoutId id="2147484007" r:id="rId13"/>
    <p:sldLayoutId id="2147484008" r:id="rId14"/>
    <p:sldLayoutId id="2147484009" r:id="rId15"/>
    <p:sldLayoutId id="2147484010" r:id="rId16"/>
    <p:sldLayoutId id="2147484015" r:id="rId17"/>
    <p:sldLayoutId id="2147484016"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1.wdp"/><Relationship Id="rId7" Type="http://schemas.openxmlformats.org/officeDocument/2006/relationships/diagramLayout" Target="../diagrams/layout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5.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Info@gio.ga.gov" TargetMode="Externa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9.xml"/><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9.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5.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3.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12.sv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12.sv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4.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E794-1FC1-4D90-9F18-C972AE7D6C58}"/>
              </a:ext>
            </a:extLst>
          </p:cNvPr>
          <p:cNvSpPr>
            <a:spLocks noGrp="1"/>
          </p:cNvSpPr>
          <p:nvPr>
            <p:ph type="ctrTitle"/>
          </p:nvPr>
        </p:nvSpPr>
        <p:spPr>
          <a:xfrm>
            <a:off x="242316" y="2455055"/>
            <a:ext cx="8824455" cy="1739720"/>
          </a:xfrm>
        </p:spPr>
        <p:txBody>
          <a:bodyPr/>
          <a:lstStyle/>
          <a:p>
            <a:r>
              <a:rPr lang="en-US"/>
              <a:t>A Year in Review</a:t>
            </a:r>
          </a:p>
        </p:txBody>
      </p:sp>
      <p:sp>
        <p:nvSpPr>
          <p:cNvPr id="3" name="Subtitle 2">
            <a:extLst>
              <a:ext uri="{FF2B5EF4-FFF2-40B4-BE49-F238E27FC236}">
                <a16:creationId xmlns:a16="http://schemas.microsoft.com/office/drawing/2014/main" id="{BD24A9CC-F4E5-4F3A-B7DF-A25CB6C92261}"/>
              </a:ext>
            </a:extLst>
          </p:cNvPr>
          <p:cNvSpPr>
            <a:spLocks noGrp="1"/>
          </p:cNvSpPr>
          <p:nvPr>
            <p:ph type="subTitle" idx="1"/>
          </p:nvPr>
        </p:nvSpPr>
        <p:spPr>
          <a:xfrm>
            <a:off x="276726" y="4380822"/>
            <a:ext cx="8547729" cy="1117687"/>
          </a:xfrm>
        </p:spPr>
        <p:txBody>
          <a:bodyPr/>
          <a:lstStyle/>
          <a:p>
            <a:r>
              <a:rPr lang="en-US"/>
              <a:t>Highlights from the Georgia </a:t>
            </a:r>
            <a:r>
              <a:rPr lang="en-US" b="1"/>
              <a:t>Geospatial Information Office </a:t>
            </a:r>
            <a:r>
              <a:rPr lang="en-US"/>
              <a:t>for 2023</a:t>
            </a:r>
          </a:p>
        </p:txBody>
      </p:sp>
      <p:pic>
        <p:nvPicPr>
          <p:cNvPr id="2052" name="Picture 4">
            <a:extLst>
              <a:ext uri="{FF2B5EF4-FFF2-40B4-BE49-F238E27FC236}">
                <a16:creationId xmlns:a16="http://schemas.microsoft.com/office/drawing/2014/main" id="{D9CBB253-DF8B-F44C-DD61-26F2A4F9B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049" y="3988297"/>
            <a:ext cx="2663225" cy="266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FB4D2F-EF3E-E376-E9B6-4469E3E311CB}"/>
              </a:ext>
            </a:extLst>
          </p:cNvPr>
          <p:cNvSpPr txBox="1"/>
          <p:nvPr/>
        </p:nvSpPr>
        <p:spPr>
          <a:xfrm>
            <a:off x="5978011" y="6466856"/>
            <a:ext cx="4513008" cy="369332"/>
          </a:xfrm>
          <a:prstGeom prst="rect">
            <a:avLst/>
          </a:prstGeom>
          <a:noFill/>
        </p:spPr>
        <p:txBody>
          <a:bodyPr wrap="square" rtlCol="0">
            <a:spAutoFit/>
          </a:bodyPr>
          <a:lstStyle/>
          <a:p>
            <a:r>
              <a:rPr lang="en-US" b="1">
                <a:solidFill>
                  <a:schemeClr val="accent5"/>
                </a:solidFill>
              </a:rPr>
              <a:t>Please Take Survey at We Eat Lunch</a:t>
            </a:r>
          </a:p>
        </p:txBody>
      </p:sp>
    </p:spTree>
    <p:extLst>
      <p:ext uri="{BB962C8B-B14F-4D97-AF65-F5344CB8AC3E}">
        <p14:creationId xmlns:p14="http://schemas.microsoft.com/office/powerpoint/2010/main" val="213731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72F5-FE92-3E88-8B1C-6C9A4F36102C}"/>
              </a:ext>
            </a:extLst>
          </p:cNvPr>
          <p:cNvSpPr>
            <a:spLocks noGrp="1"/>
          </p:cNvSpPr>
          <p:nvPr>
            <p:ph type="title"/>
          </p:nvPr>
        </p:nvSpPr>
        <p:spPr/>
        <p:txBody>
          <a:bodyPr/>
          <a:lstStyle/>
          <a:p>
            <a:r>
              <a:rPr lang="en-US" dirty="0"/>
              <a:t>Highlights from 2023</a:t>
            </a:r>
          </a:p>
        </p:txBody>
      </p:sp>
      <p:sp>
        <p:nvSpPr>
          <p:cNvPr id="3" name="Text Placeholder 2">
            <a:extLst>
              <a:ext uri="{FF2B5EF4-FFF2-40B4-BE49-F238E27FC236}">
                <a16:creationId xmlns:a16="http://schemas.microsoft.com/office/drawing/2014/main" id="{E79E6904-7EE6-19F2-ADD2-DBF4B4AA469A}"/>
              </a:ext>
            </a:extLst>
          </p:cNvPr>
          <p:cNvSpPr>
            <a:spLocks noGrp="1"/>
          </p:cNvSpPr>
          <p:nvPr>
            <p:ph type="body" idx="1"/>
          </p:nvPr>
        </p:nvSpPr>
        <p:spPr>
          <a:xfrm>
            <a:off x="846521" y="4458313"/>
            <a:ext cx="10498957" cy="2129300"/>
          </a:xfrm>
          <a:prstGeom prst="roundRect">
            <a:avLst/>
          </a:prstGeom>
          <a:solidFill>
            <a:srgbClr val="001D35">
              <a:alpha val="89020"/>
            </a:srgbClr>
          </a:solidFill>
        </p:spPr>
        <p:txBody>
          <a:bodyPr>
            <a:normAutofit fontScale="92500" lnSpcReduction="10000"/>
          </a:bodyPr>
          <a:lstStyle/>
          <a:p>
            <a:pPr marL="176213" algn="l"/>
            <a:r>
              <a:rPr lang="en-US" sz="2200" dirty="0">
                <a:solidFill>
                  <a:schemeClr val="tx1">
                    <a:lumMod val="25000"/>
                  </a:schemeClr>
                </a:solidFill>
                <a:latin typeface="Noto Serif" panose="02020600060500020200" pitchFamily="18" charset="0"/>
              </a:rPr>
              <a:t>Goal 1: Lead Geospatial Coordination and Outreach </a:t>
            </a:r>
          </a:p>
          <a:p>
            <a:pPr marL="176213" algn="l"/>
            <a:r>
              <a:rPr lang="en-US" sz="2200" b="1" dirty="0">
                <a:solidFill>
                  <a:schemeClr val="accent3">
                    <a:lumMod val="60000"/>
                    <a:lumOff val="40000"/>
                  </a:schemeClr>
                </a:solidFill>
                <a:latin typeface="Noto Serif" panose="02020600060500020200" pitchFamily="18" charset="0"/>
              </a:rPr>
              <a:t>Goal 2: </a:t>
            </a:r>
            <a:r>
              <a:rPr lang="en-US" sz="2200" b="1" dirty="0">
                <a:latin typeface="Noto Serif" panose="02020600060500020200" pitchFamily="18" charset="0"/>
              </a:rPr>
              <a:t>Facilitate and Promote the Creation of High-Quality Framework Data</a:t>
            </a:r>
          </a:p>
          <a:p>
            <a:pPr marL="176213" algn="l"/>
            <a:r>
              <a:rPr lang="en-US" sz="2200" dirty="0">
                <a:solidFill>
                  <a:schemeClr val="tx1">
                    <a:lumMod val="25000"/>
                  </a:schemeClr>
                </a:solidFill>
                <a:latin typeface="Noto Serif" panose="02020600060500020200" pitchFamily="18" charset="0"/>
              </a:rPr>
              <a:t>Goal 3: Lead the Development of Policies, Standards, and Best Practices</a:t>
            </a:r>
          </a:p>
          <a:p>
            <a:pPr marL="176213" algn="l"/>
            <a:r>
              <a:rPr lang="en-US" sz="2200" dirty="0">
                <a:solidFill>
                  <a:schemeClr val="tx1">
                    <a:lumMod val="25000"/>
                  </a:schemeClr>
                </a:solidFill>
                <a:latin typeface="Noto Serif" panose="02020600060500020200" pitchFamily="18" charset="0"/>
              </a:rPr>
              <a:t>Goal 4: Establish the Georgia Geospatial H</a:t>
            </a:r>
            <a:r>
              <a:rPr lang="en-US" sz="2200" i="0" dirty="0">
                <a:solidFill>
                  <a:schemeClr val="tx1">
                    <a:lumMod val="25000"/>
                  </a:schemeClr>
                </a:solidFill>
                <a:effectLst/>
                <a:latin typeface="Noto Serif" panose="02020600060500020200" pitchFamily="18" charset="0"/>
              </a:rPr>
              <a:t>ub 2.0 for all Data Programs</a:t>
            </a:r>
          </a:p>
          <a:p>
            <a:pPr marL="176213" algn="l"/>
            <a:r>
              <a:rPr lang="en-US" sz="2200" dirty="0">
                <a:solidFill>
                  <a:schemeClr val="tx1">
                    <a:lumMod val="25000"/>
                  </a:schemeClr>
                </a:solidFill>
                <a:latin typeface="Noto Serif" panose="02020600060500020200" pitchFamily="18" charset="0"/>
              </a:rPr>
              <a:t>Goal 5: Cultivate the Office</a:t>
            </a:r>
            <a:endParaRPr lang="en-US" sz="2200" i="0" dirty="0">
              <a:solidFill>
                <a:schemeClr val="tx1">
                  <a:lumMod val="25000"/>
                </a:schemeClr>
              </a:solidFill>
              <a:effectLst/>
              <a:latin typeface="Noto Serif" panose="02020600060500020200" pitchFamily="18" charset="0"/>
            </a:endParaRPr>
          </a:p>
          <a:p>
            <a:endParaRPr lang="en-US" sz="600" dirty="0"/>
          </a:p>
        </p:txBody>
      </p:sp>
    </p:spTree>
    <p:extLst>
      <p:ext uri="{BB962C8B-B14F-4D97-AF65-F5344CB8AC3E}">
        <p14:creationId xmlns:p14="http://schemas.microsoft.com/office/powerpoint/2010/main" val="1368435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DF59-6420-486A-3CF1-B685195173F2}"/>
              </a:ext>
            </a:extLst>
          </p:cNvPr>
          <p:cNvSpPr>
            <a:spLocks noGrp="1"/>
          </p:cNvSpPr>
          <p:nvPr>
            <p:ph type="title"/>
          </p:nvPr>
        </p:nvSpPr>
        <p:spPr/>
        <p:txBody>
          <a:bodyPr>
            <a:normAutofit/>
          </a:bodyPr>
          <a:lstStyle/>
          <a:p>
            <a:r>
              <a:rPr lang="en-US" sz="2800" dirty="0">
                <a:solidFill>
                  <a:schemeClr val="accent3">
                    <a:lumMod val="60000"/>
                    <a:lumOff val="40000"/>
                  </a:schemeClr>
                </a:solidFill>
                <a:latin typeface="Noto Serif" panose="02020600060500020200" pitchFamily="18" charset="0"/>
              </a:rPr>
              <a:t>Goal 2: </a:t>
            </a:r>
            <a:r>
              <a:rPr lang="en-US" sz="2800" dirty="0">
                <a:latin typeface="Noto Serif" panose="02020600060500020200" pitchFamily="18" charset="0"/>
              </a:rPr>
              <a:t>Facilitate and Promote the Creation of High-Quality Framework Data</a:t>
            </a:r>
            <a:br>
              <a:rPr lang="en-US" sz="2800" dirty="0">
                <a:latin typeface="Noto Serif" panose="02020600060500020200" pitchFamily="18" charset="0"/>
              </a:rPr>
            </a:br>
            <a:r>
              <a:rPr lang="en-US" sz="2800" dirty="0"/>
              <a:t> </a:t>
            </a:r>
            <a:br>
              <a:rPr lang="en-US" sz="2800"/>
            </a:br>
            <a:r>
              <a:rPr lang="en-US" sz="1600">
                <a:solidFill>
                  <a:schemeClr val="bg1"/>
                </a:solidFill>
              </a:rPr>
              <a:t>Lots happening here, so let's outline what will be covered: </a:t>
            </a:r>
            <a:endParaRPr lang="en-US" sz="2800">
              <a:solidFill>
                <a:schemeClr val="bg1"/>
              </a:solidFill>
            </a:endParaRPr>
          </a:p>
        </p:txBody>
      </p:sp>
      <p:sp>
        <p:nvSpPr>
          <p:cNvPr id="3" name="Content Placeholder 2">
            <a:extLst>
              <a:ext uri="{FF2B5EF4-FFF2-40B4-BE49-F238E27FC236}">
                <a16:creationId xmlns:a16="http://schemas.microsoft.com/office/drawing/2014/main" id="{4ACF50E6-CB78-FA7E-9EE2-9083B6E76B8F}"/>
              </a:ext>
            </a:extLst>
          </p:cNvPr>
          <p:cNvSpPr>
            <a:spLocks noGrp="1"/>
          </p:cNvSpPr>
          <p:nvPr>
            <p:ph idx="1"/>
          </p:nvPr>
        </p:nvSpPr>
        <p:spPr/>
        <p:txBody>
          <a:bodyPr>
            <a:normAutofit lnSpcReduction="10000"/>
          </a:bodyPr>
          <a:lstStyle/>
          <a:p>
            <a:r>
              <a:rPr lang="en-US" sz="2800"/>
              <a:t>Setting the Stage</a:t>
            </a:r>
          </a:p>
          <a:p>
            <a:pPr lvl="1"/>
            <a:r>
              <a:rPr lang="en-US" sz="2400" i="1"/>
              <a:t>Framework Data </a:t>
            </a:r>
            <a:r>
              <a:rPr lang="en-US" sz="2400"/>
              <a:t>– What is it? </a:t>
            </a:r>
          </a:p>
          <a:p>
            <a:pPr lvl="1"/>
            <a:r>
              <a:rPr lang="en-US" sz="2400" i="1"/>
              <a:t>Data Themes </a:t>
            </a:r>
            <a:r>
              <a:rPr lang="en-US" sz="2400"/>
              <a:t>– Where do they come from? </a:t>
            </a:r>
          </a:p>
          <a:p>
            <a:pPr lvl="1"/>
            <a:r>
              <a:rPr lang="en-US" sz="2400" i="1"/>
              <a:t>Partnership</a:t>
            </a:r>
            <a:r>
              <a:rPr lang="en-US" sz="2400"/>
              <a:t> – State-Level Programs &amp; Local Control</a:t>
            </a:r>
          </a:p>
          <a:p>
            <a:pPr lvl="1"/>
            <a:r>
              <a:rPr lang="en-US" sz="2400" i="1"/>
              <a:t>Baselining</a:t>
            </a:r>
            <a:r>
              <a:rPr lang="en-US" sz="2400"/>
              <a:t> – Understanding the Health of Georgia's Data House </a:t>
            </a:r>
          </a:p>
          <a:p>
            <a:pPr lvl="2"/>
            <a:r>
              <a:rPr lang="en-US" sz="2000"/>
              <a:t>External &amp; Internal Assessments  </a:t>
            </a:r>
          </a:p>
          <a:p>
            <a:pPr marL="914400" lvl="2" indent="0">
              <a:buNone/>
            </a:pPr>
            <a:endParaRPr lang="en-US" sz="2000"/>
          </a:p>
          <a:p>
            <a:r>
              <a:rPr lang="en-US" sz="2800"/>
              <a:t>… and </a:t>
            </a:r>
            <a:r>
              <a:rPr lang="en-US" sz="2800" i="1"/>
              <a:t>2023 Highlights</a:t>
            </a:r>
          </a:p>
          <a:p>
            <a:pPr lvl="1"/>
            <a:r>
              <a:rPr lang="en-US" sz="2400" i="1"/>
              <a:t>Data Programs</a:t>
            </a:r>
            <a:r>
              <a:rPr lang="en-US" sz="2400"/>
              <a:t>: From Pilots to PROGRAMS!</a:t>
            </a:r>
          </a:p>
          <a:p>
            <a:pPr lvl="2"/>
            <a:r>
              <a:rPr lang="en-US" sz="2000"/>
              <a:t>Deeper Dive:    </a:t>
            </a:r>
          </a:p>
          <a:p>
            <a:pPr lvl="3"/>
            <a:r>
              <a:rPr lang="en-US" sz="1800"/>
              <a:t>Addresses, routable Road Centerlines, Emergency Service boundaries </a:t>
            </a:r>
          </a:p>
          <a:p>
            <a:pPr lvl="3"/>
            <a:r>
              <a:rPr lang="en-US" sz="1800"/>
              <a:t>DIVA Tools </a:t>
            </a:r>
          </a:p>
          <a:p>
            <a:pPr lvl="3"/>
            <a:r>
              <a:rPr lang="en-US" sz="1800"/>
              <a:t>Boundary Reconciliation </a:t>
            </a:r>
          </a:p>
          <a:p>
            <a:pPr lvl="3"/>
            <a:r>
              <a:rPr lang="en-US" sz="1800"/>
              <a:t>Orthoimagery</a:t>
            </a:r>
          </a:p>
          <a:p>
            <a:pPr lvl="4"/>
            <a:r>
              <a:rPr lang="en-US" sz="1800"/>
              <a:t>Roadway Elements Bonus, maybe </a:t>
            </a:r>
          </a:p>
        </p:txBody>
      </p:sp>
    </p:spTree>
    <p:extLst>
      <p:ext uri="{BB962C8B-B14F-4D97-AF65-F5344CB8AC3E}">
        <p14:creationId xmlns:p14="http://schemas.microsoft.com/office/powerpoint/2010/main" val="2462004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A1D2-42F4-E992-BD93-12DFCDC0E226}"/>
              </a:ext>
            </a:extLst>
          </p:cNvPr>
          <p:cNvSpPr>
            <a:spLocks noGrp="1"/>
          </p:cNvSpPr>
          <p:nvPr>
            <p:ph type="title"/>
          </p:nvPr>
        </p:nvSpPr>
        <p:spPr>
          <a:xfrm>
            <a:off x="699984" y="782725"/>
            <a:ext cx="9613863" cy="1080937"/>
          </a:xfrm>
        </p:spPr>
        <p:txBody>
          <a:bodyPr>
            <a:normAutofit/>
          </a:bodyPr>
          <a:lstStyle/>
          <a:p>
            <a:r>
              <a:rPr lang="en-US" sz="2400" dirty="0"/>
              <a:t>GEORGIA’S BASEMAP, or FRAMEWORK, is </a:t>
            </a:r>
            <a:br>
              <a:rPr lang="en-US" sz="2400" dirty="0"/>
            </a:br>
            <a:r>
              <a:rPr lang="en-US" sz="2400" dirty="0"/>
              <a:t>made up of the following DATA THEMES</a:t>
            </a:r>
          </a:p>
        </p:txBody>
      </p:sp>
      <p:sp>
        <p:nvSpPr>
          <p:cNvPr id="4" name="Content Placeholder 3">
            <a:extLst>
              <a:ext uri="{FF2B5EF4-FFF2-40B4-BE49-F238E27FC236}">
                <a16:creationId xmlns:a16="http://schemas.microsoft.com/office/drawing/2014/main" id="{8D25B414-6D9F-BE58-55C2-47169C305B00}"/>
              </a:ext>
            </a:extLst>
          </p:cNvPr>
          <p:cNvSpPr>
            <a:spLocks noGrp="1"/>
          </p:cNvSpPr>
          <p:nvPr>
            <p:ph sz="half" idx="2"/>
          </p:nvPr>
        </p:nvSpPr>
        <p:spPr>
          <a:xfrm>
            <a:off x="699984" y="2302392"/>
            <a:ext cx="6802029" cy="4334382"/>
          </a:xfrm>
        </p:spPr>
        <p:txBody>
          <a:bodyPr>
            <a:normAutofit fontScale="40000" lnSpcReduction="20000"/>
          </a:bodyPr>
          <a:lstStyle/>
          <a:p>
            <a:pPr marL="0" indent="0">
              <a:buNone/>
            </a:pPr>
            <a:r>
              <a:rPr lang="en-US" sz="6000" i="1" dirty="0">
                <a:cs typeface="Arial" panose="020B0604020202020204" pitchFamily="34" charset="0"/>
              </a:rPr>
              <a:t>Framework</a:t>
            </a:r>
            <a:r>
              <a:rPr lang="en-US" sz="6000" dirty="0">
                <a:cs typeface="Arial" panose="020B0604020202020204" pitchFamily="34" charset="0"/>
              </a:rPr>
              <a:t>: A comprehensive living repository of </a:t>
            </a:r>
            <a:r>
              <a:rPr lang="en-US" sz="6000" u="sng" dirty="0">
                <a:cs typeface="Arial" panose="020B0604020202020204" pitchFamily="34" charset="0"/>
              </a:rPr>
              <a:t>foundational state geospatial data </a:t>
            </a:r>
          </a:p>
          <a:p>
            <a:pPr marL="0" indent="0">
              <a:buNone/>
            </a:pPr>
            <a:endParaRPr lang="en-US" sz="2800" u="sng" dirty="0">
              <a:cs typeface="Arial" panose="020B0604020202020204" pitchFamily="34" charset="0"/>
            </a:endParaRPr>
          </a:p>
          <a:p>
            <a:r>
              <a:rPr lang="en-US" sz="4400"/>
              <a:t>Address Theme</a:t>
            </a:r>
          </a:p>
          <a:p>
            <a:r>
              <a:rPr lang="en-US" sz="4400"/>
              <a:t>Buildings &amp; Structures Theme</a:t>
            </a:r>
          </a:p>
          <a:p>
            <a:r>
              <a:rPr lang="en-US" sz="4400"/>
              <a:t>Cadastral Theme</a:t>
            </a:r>
          </a:p>
          <a:p>
            <a:r>
              <a:rPr lang="en-US" sz="4400"/>
              <a:t>Elevation Theme</a:t>
            </a:r>
          </a:p>
          <a:p>
            <a:r>
              <a:rPr lang="en-US" sz="4400"/>
              <a:t>Geodetic Controls Theme</a:t>
            </a:r>
          </a:p>
          <a:p>
            <a:r>
              <a:rPr lang="en-US" sz="4400"/>
              <a:t>Administrative Boundaries Theme</a:t>
            </a:r>
          </a:p>
          <a:p>
            <a:r>
              <a:rPr lang="en-US" sz="4400"/>
              <a:t>Hydrography Theme</a:t>
            </a:r>
          </a:p>
          <a:p>
            <a:r>
              <a:rPr lang="en-US" sz="4400"/>
              <a:t>Landuse/Landcover Theme</a:t>
            </a:r>
          </a:p>
          <a:p>
            <a:r>
              <a:rPr lang="en-US" sz="4400"/>
              <a:t>Orthoimagery Theme</a:t>
            </a:r>
          </a:p>
          <a:p>
            <a:r>
              <a:rPr lang="en-US" sz="4400"/>
              <a:t>Transportation Theme</a:t>
            </a:r>
          </a:p>
          <a:p>
            <a:pPr marL="0" indent="0" algn="l">
              <a:buNone/>
            </a:pPr>
            <a:endParaRPr lang="en-US" sz="4400" b="0" i="0">
              <a:effectLst/>
              <a:latin typeface="Merriweather Web"/>
            </a:endParaRPr>
          </a:p>
        </p:txBody>
      </p:sp>
      <p:pic>
        <p:nvPicPr>
          <p:cNvPr id="16" name="Picture 10" descr="Image result for 911 map data layers">
            <a:extLst>
              <a:ext uri="{FF2B5EF4-FFF2-40B4-BE49-F238E27FC236}">
                <a16:creationId xmlns:a16="http://schemas.microsoft.com/office/drawing/2014/main" id="{17F041FF-F3CA-ED55-8318-7FC302F7F3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6431"/>
          <a:stretch/>
        </p:blipFill>
        <p:spPr bwMode="auto">
          <a:xfrm>
            <a:off x="7970731" y="315498"/>
            <a:ext cx="4222735" cy="63212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081D87E-97E0-1368-B223-798D3F7F570C}"/>
              </a:ext>
            </a:extLst>
          </p:cNvPr>
          <p:cNvSpPr txBox="1"/>
          <p:nvPr/>
        </p:nvSpPr>
        <p:spPr>
          <a:xfrm>
            <a:off x="5061858" y="5183022"/>
            <a:ext cx="2754787" cy="1592744"/>
          </a:xfrm>
          <a:prstGeom prst="rect">
            <a:avLst/>
          </a:prstGeom>
          <a:solidFill>
            <a:srgbClr val="17958E">
              <a:alpha val="61961"/>
            </a:srgbClr>
          </a:solidFill>
        </p:spPr>
        <p:txBody>
          <a:bodyPr wrap="square" rtlCol="0">
            <a:spAutoFit/>
          </a:bodyPr>
          <a:lstStyle/>
          <a:p>
            <a:r>
              <a:rPr lang="en-US" sz="1200"/>
              <a:t>“Transportation </a:t>
            </a:r>
            <a:r>
              <a:rPr lang="en-US" sz="1200" u="sng"/>
              <a:t>Data Theme</a:t>
            </a:r>
            <a:r>
              <a:rPr lang="en-US" sz="1200"/>
              <a:t>”, includes: </a:t>
            </a:r>
          </a:p>
          <a:p>
            <a:pPr marL="285750" indent="-168275">
              <a:buFont typeface="Arial" panose="020B0604020202020204" pitchFamily="34" charset="0"/>
              <a:buChar char="•"/>
            </a:pPr>
            <a:r>
              <a:rPr lang="en-US" sz="1050"/>
              <a:t>Roads</a:t>
            </a:r>
          </a:p>
          <a:p>
            <a:pPr marL="285750" indent="-168275">
              <a:buFont typeface="Arial" panose="020B0604020202020204" pitchFamily="34" charset="0"/>
              <a:buChar char="•"/>
            </a:pPr>
            <a:r>
              <a:rPr lang="en-US" sz="1050"/>
              <a:t>Airports</a:t>
            </a:r>
          </a:p>
          <a:p>
            <a:pPr marL="285750" indent="-168275">
              <a:buFont typeface="Arial" panose="020B0604020202020204" pitchFamily="34" charset="0"/>
              <a:buChar char="•"/>
            </a:pPr>
            <a:r>
              <a:rPr lang="en-US" sz="1050"/>
              <a:t>Trails</a:t>
            </a:r>
          </a:p>
          <a:p>
            <a:pPr marL="285750" indent="-168275">
              <a:buFont typeface="Arial" panose="020B0604020202020204" pitchFamily="34" charset="0"/>
              <a:buChar char="•"/>
            </a:pPr>
            <a:r>
              <a:rPr lang="en-US" sz="1050"/>
              <a:t>Waterways</a:t>
            </a:r>
          </a:p>
          <a:p>
            <a:pPr marL="285750" indent="-168275">
              <a:buFont typeface="Arial" panose="020B0604020202020204" pitchFamily="34" charset="0"/>
              <a:buChar char="•"/>
            </a:pPr>
            <a:r>
              <a:rPr lang="en-US" sz="1050"/>
              <a:t>Railroads</a:t>
            </a:r>
          </a:p>
          <a:p>
            <a:pPr marL="285750" indent="-168275">
              <a:buFont typeface="Arial" panose="020B0604020202020204" pitchFamily="34" charset="0"/>
              <a:buChar char="•"/>
            </a:pPr>
            <a:r>
              <a:rPr lang="en-US" sz="1050"/>
              <a:t>… other features associated with the transport of people or commerce</a:t>
            </a:r>
          </a:p>
        </p:txBody>
      </p:sp>
      <p:cxnSp>
        <p:nvCxnSpPr>
          <p:cNvPr id="18" name="Straight Connector 17">
            <a:extLst>
              <a:ext uri="{FF2B5EF4-FFF2-40B4-BE49-F238E27FC236}">
                <a16:creationId xmlns:a16="http://schemas.microsoft.com/office/drawing/2014/main" id="{DAE50C65-1620-DC11-B0CF-DDE982D4CCE9}"/>
              </a:ext>
            </a:extLst>
          </p:cNvPr>
          <p:cNvCxnSpPr>
            <a:cxnSpLocks/>
          </p:cNvCxnSpPr>
          <p:nvPr/>
        </p:nvCxnSpPr>
        <p:spPr>
          <a:xfrm flipV="1">
            <a:off x="3480619" y="5466735"/>
            <a:ext cx="1474839" cy="7079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BC0FCD-A63B-6712-B652-820B0FEDE1DD}"/>
              </a:ext>
            </a:extLst>
          </p:cNvPr>
          <p:cNvCxnSpPr>
            <a:cxnSpLocks/>
          </p:cNvCxnSpPr>
          <p:nvPr/>
        </p:nvCxnSpPr>
        <p:spPr>
          <a:xfrm>
            <a:off x="3480619" y="6174658"/>
            <a:ext cx="1474839" cy="4387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205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A1D2-42F4-E992-BD93-12DFCDC0E226}"/>
              </a:ext>
            </a:extLst>
          </p:cNvPr>
          <p:cNvSpPr>
            <a:spLocks noGrp="1"/>
          </p:cNvSpPr>
          <p:nvPr>
            <p:ph type="title"/>
          </p:nvPr>
        </p:nvSpPr>
        <p:spPr>
          <a:xfrm>
            <a:off x="699984" y="782725"/>
            <a:ext cx="9613863" cy="1080937"/>
          </a:xfrm>
        </p:spPr>
        <p:txBody>
          <a:bodyPr/>
          <a:lstStyle/>
          <a:p>
            <a:r>
              <a:rPr lang="en-US"/>
              <a:t>Data Themes, contain multiple datasets  </a:t>
            </a:r>
          </a:p>
        </p:txBody>
      </p:sp>
      <p:sp>
        <p:nvSpPr>
          <p:cNvPr id="3" name="Text Placeholder 2">
            <a:extLst>
              <a:ext uri="{FF2B5EF4-FFF2-40B4-BE49-F238E27FC236}">
                <a16:creationId xmlns:a16="http://schemas.microsoft.com/office/drawing/2014/main" id="{57D4477A-3002-C501-6B13-B1E0D811544F}"/>
              </a:ext>
            </a:extLst>
          </p:cNvPr>
          <p:cNvSpPr>
            <a:spLocks noGrp="1"/>
          </p:cNvSpPr>
          <p:nvPr>
            <p:ph type="body" idx="1"/>
          </p:nvPr>
        </p:nvSpPr>
        <p:spPr>
          <a:xfrm>
            <a:off x="265304" y="2218885"/>
            <a:ext cx="5713802" cy="693135"/>
          </a:xfrm>
        </p:spPr>
        <p:txBody>
          <a:bodyPr>
            <a:normAutofit/>
          </a:bodyPr>
          <a:lstStyle/>
          <a:p>
            <a:r>
              <a:rPr lang="en-US"/>
              <a:t>Transportation Data Theme </a:t>
            </a:r>
            <a:r>
              <a:rPr lang="en-US" sz="1800" b="0"/>
              <a:t>(sampling)</a:t>
            </a:r>
            <a:endParaRPr lang="en-US" b="0"/>
          </a:p>
        </p:txBody>
      </p:sp>
      <p:sp>
        <p:nvSpPr>
          <p:cNvPr id="4" name="Content Placeholder 3">
            <a:extLst>
              <a:ext uri="{FF2B5EF4-FFF2-40B4-BE49-F238E27FC236}">
                <a16:creationId xmlns:a16="http://schemas.microsoft.com/office/drawing/2014/main" id="{8D25B414-6D9F-BE58-55C2-47169C305B00}"/>
              </a:ext>
            </a:extLst>
          </p:cNvPr>
          <p:cNvSpPr>
            <a:spLocks noGrp="1"/>
          </p:cNvSpPr>
          <p:nvPr>
            <p:ph sz="half" idx="2"/>
          </p:nvPr>
        </p:nvSpPr>
        <p:spPr>
          <a:xfrm>
            <a:off x="265542" y="2912020"/>
            <a:ext cx="5764871" cy="3616598"/>
          </a:xfrm>
        </p:spPr>
        <p:txBody>
          <a:bodyPr>
            <a:normAutofit fontScale="25000" lnSpcReduction="20000"/>
          </a:bodyPr>
          <a:lstStyle/>
          <a:p>
            <a:pPr algn="l">
              <a:buFont typeface="Arial" panose="020B0604020202020204" pitchFamily="34" charset="0"/>
              <a:buChar char="•"/>
            </a:pPr>
            <a:r>
              <a:rPr lang="en-US" sz="4400" b="0" i="0">
                <a:effectLst/>
                <a:latin typeface="Merriweather Web"/>
              </a:rPr>
              <a:t>Airport</a:t>
            </a:r>
          </a:p>
          <a:p>
            <a:pPr algn="l">
              <a:buFont typeface="Arial" panose="020B0604020202020204" pitchFamily="34" charset="0"/>
              <a:buChar char="•"/>
            </a:pPr>
            <a:r>
              <a:rPr lang="en-US" sz="4400" b="0" i="0">
                <a:effectLst/>
                <a:latin typeface="Merriweather Web"/>
              </a:rPr>
              <a:t>Airport Runway</a:t>
            </a:r>
          </a:p>
          <a:p>
            <a:pPr algn="l">
              <a:buFont typeface="Arial" panose="020B0604020202020204" pitchFamily="34" charset="0"/>
              <a:buChar char="•"/>
            </a:pPr>
            <a:r>
              <a:rPr lang="en-US" sz="4400" b="0" i="0">
                <a:effectLst/>
                <a:latin typeface="Merriweather Web"/>
              </a:rPr>
              <a:t>Closed Road</a:t>
            </a:r>
          </a:p>
          <a:p>
            <a:pPr algn="l">
              <a:buFont typeface="Arial" panose="020B0604020202020204" pitchFamily="34" charset="0"/>
              <a:buChar char="•"/>
            </a:pPr>
            <a:r>
              <a:rPr lang="en-US" sz="4400" b="0" i="0">
                <a:effectLst/>
                <a:latin typeface="Merriweather Web"/>
              </a:rPr>
              <a:t>Controlled-Access Highway</a:t>
            </a:r>
          </a:p>
          <a:p>
            <a:r>
              <a:rPr lang="en-US" sz="4400">
                <a:latin typeface="Merriweather Web"/>
              </a:rPr>
              <a:t>Federal Road</a:t>
            </a:r>
          </a:p>
          <a:p>
            <a:pPr algn="l">
              <a:buFont typeface="Arial" panose="020B0604020202020204" pitchFamily="34" charset="0"/>
              <a:buChar char="•"/>
            </a:pPr>
            <a:r>
              <a:rPr lang="en-US" sz="4400" b="0" i="0">
                <a:effectLst/>
                <a:latin typeface="Merriweather Web"/>
              </a:rPr>
              <a:t>Ferry Route</a:t>
            </a:r>
          </a:p>
          <a:p>
            <a:pPr algn="l">
              <a:buFont typeface="Arial" panose="020B0604020202020204" pitchFamily="34" charset="0"/>
              <a:buChar char="•"/>
            </a:pPr>
            <a:r>
              <a:rPr lang="en-US" sz="4400" b="0" i="0">
                <a:effectLst/>
                <a:latin typeface="Merriweather Web"/>
              </a:rPr>
              <a:t>Four Wheel Drive Road</a:t>
            </a:r>
          </a:p>
          <a:p>
            <a:pPr algn="l">
              <a:buFont typeface="Arial" panose="020B0604020202020204" pitchFamily="34" charset="0"/>
              <a:buChar char="•"/>
            </a:pPr>
            <a:r>
              <a:rPr lang="en-US" sz="4400" b="0" i="0">
                <a:effectLst/>
                <a:latin typeface="Merriweather Web"/>
              </a:rPr>
              <a:t>Heliport</a:t>
            </a:r>
          </a:p>
          <a:p>
            <a:pPr algn="l">
              <a:buFont typeface="Arial" panose="020B0604020202020204" pitchFamily="34" charset="0"/>
              <a:buChar char="•"/>
            </a:pPr>
            <a:r>
              <a:rPr lang="en-US" sz="4400" b="0" i="0">
                <a:effectLst/>
                <a:latin typeface="Merriweather Web"/>
              </a:rPr>
              <a:t>International Airport</a:t>
            </a:r>
          </a:p>
          <a:p>
            <a:pPr algn="l">
              <a:buFont typeface="Arial" panose="020B0604020202020204" pitchFamily="34" charset="0"/>
              <a:buChar char="•"/>
            </a:pPr>
            <a:r>
              <a:rPr lang="en-US" sz="4400" b="0" i="0">
                <a:effectLst/>
                <a:latin typeface="Merriweather Web"/>
              </a:rPr>
              <a:t>Local Connecting Road</a:t>
            </a:r>
          </a:p>
          <a:p>
            <a:pPr algn="l">
              <a:buFont typeface="Arial" panose="020B0604020202020204" pitchFamily="34" charset="0"/>
              <a:buChar char="•"/>
            </a:pPr>
            <a:r>
              <a:rPr lang="en-US" sz="4400" b="0" i="0">
                <a:effectLst/>
                <a:latin typeface="Merriweather Web"/>
              </a:rPr>
              <a:t>Local Road</a:t>
            </a:r>
          </a:p>
          <a:p>
            <a:pPr algn="l">
              <a:buFont typeface="Arial" panose="020B0604020202020204" pitchFamily="34" charset="0"/>
              <a:buChar char="•"/>
            </a:pPr>
            <a:r>
              <a:rPr lang="en-US" sz="4400" b="0" i="0">
                <a:effectLst/>
                <a:latin typeface="Merriweather Web"/>
              </a:rPr>
              <a:t>Military Airport</a:t>
            </a:r>
          </a:p>
          <a:p>
            <a:pPr algn="l">
              <a:buFont typeface="Arial" panose="020B0604020202020204" pitchFamily="34" charset="0"/>
              <a:buChar char="•"/>
            </a:pPr>
            <a:r>
              <a:rPr lang="en-US" sz="4400" b="0" i="0">
                <a:effectLst/>
                <a:latin typeface="Merriweather Web"/>
              </a:rPr>
              <a:t>Municipal Airstrip or Municipal Airport</a:t>
            </a:r>
          </a:p>
          <a:p>
            <a:pPr algn="l">
              <a:buFont typeface="Arial" panose="020B0604020202020204" pitchFamily="34" charset="0"/>
              <a:buChar char="•"/>
            </a:pPr>
            <a:r>
              <a:rPr lang="en-US" sz="4400" b="0" i="0">
                <a:effectLst/>
                <a:latin typeface="Merriweather Web"/>
              </a:rPr>
              <a:t>Private Airstrip or Private Airport</a:t>
            </a:r>
          </a:p>
          <a:p>
            <a:r>
              <a:rPr lang="en-US" sz="4400" b="0" i="0">
                <a:effectLst/>
                <a:latin typeface="Merriweather Web"/>
              </a:rPr>
              <a:t>Railroad</a:t>
            </a:r>
          </a:p>
          <a:p>
            <a:pPr marL="0" indent="0" algn="l">
              <a:buNone/>
            </a:pPr>
            <a:endParaRPr lang="en-US" sz="4400" b="0" i="0">
              <a:effectLst/>
              <a:latin typeface="Merriweather Web"/>
            </a:endParaRPr>
          </a:p>
        </p:txBody>
      </p:sp>
      <p:sp>
        <p:nvSpPr>
          <p:cNvPr id="5" name="Text Placeholder 4">
            <a:extLst>
              <a:ext uri="{FF2B5EF4-FFF2-40B4-BE49-F238E27FC236}">
                <a16:creationId xmlns:a16="http://schemas.microsoft.com/office/drawing/2014/main" id="{04E7E7B9-CB2D-5DD0-9FCA-2E34C32E5FAF}"/>
              </a:ext>
            </a:extLst>
          </p:cNvPr>
          <p:cNvSpPr>
            <a:spLocks noGrp="1"/>
          </p:cNvSpPr>
          <p:nvPr>
            <p:ph type="body" sz="quarter" idx="3"/>
          </p:nvPr>
        </p:nvSpPr>
        <p:spPr>
          <a:xfrm>
            <a:off x="6159735" y="2218885"/>
            <a:ext cx="6032265" cy="692076"/>
          </a:xfrm>
        </p:spPr>
        <p:txBody>
          <a:bodyPr>
            <a:normAutofit/>
          </a:bodyPr>
          <a:lstStyle/>
          <a:p>
            <a:r>
              <a:rPr lang="en-US"/>
              <a:t>Admin Boundary Data Theme </a:t>
            </a:r>
            <a:r>
              <a:rPr lang="en-US" sz="1600" b="0"/>
              <a:t>(sampling) </a:t>
            </a:r>
            <a:endParaRPr lang="en-US" b="0"/>
          </a:p>
        </p:txBody>
      </p:sp>
      <p:sp>
        <p:nvSpPr>
          <p:cNvPr id="6" name="Content Placeholder 5">
            <a:extLst>
              <a:ext uri="{FF2B5EF4-FFF2-40B4-BE49-F238E27FC236}">
                <a16:creationId xmlns:a16="http://schemas.microsoft.com/office/drawing/2014/main" id="{6C8DFFD4-1392-A7CF-F6C9-7FFFED9D665D}"/>
              </a:ext>
            </a:extLst>
          </p:cNvPr>
          <p:cNvSpPr>
            <a:spLocks noGrp="1"/>
          </p:cNvSpPr>
          <p:nvPr>
            <p:ph sz="quarter" idx="4"/>
          </p:nvPr>
        </p:nvSpPr>
        <p:spPr>
          <a:xfrm>
            <a:off x="6159735" y="2912020"/>
            <a:ext cx="5766962" cy="3616598"/>
          </a:xfrm>
        </p:spPr>
        <p:txBody>
          <a:bodyPr>
            <a:normAutofit fontScale="25000" lnSpcReduction="20000"/>
          </a:bodyPr>
          <a:lstStyle/>
          <a:p>
            <a:r>
              <a:rPr lang="en-US" sz="4400">
                <a:latin typeface="Merriweather Web"/>
              </a:rPr>
              <a:t>Airport Authority</a:t>
            </a:r>
          </a:p>
          <a:p>
            <a:r>
              <a:rPr lang="en-US" sz="4400">
                <a:latin typeface="Merriweather Web"/>
              </a:rPr>
              <a:t>Census Boundaries</a:t>
            </a:r>
          </a:p>
          <a:p>
            <a:r>
              <a:rPr lang="en-US" sz="4400">
                <a:latin typeface="Merriweather Web"/>
              </a:rPr>
              <a:t>City</a:t>
            </a:r>
          </a:p>
          <a:p>
            <a:r>
              <a:rPr lang="en-US" sz="4400">
                <a:latin typeface="Merriweather Web"/>
              </a:rPr>
              <a:t>Civil Division</a:t>
            </a:r>
          </a:p>
          <a:p>
            <a:r>
              <a:rPr lang="en-US" sz="4400">
                <a:latin typeface="Merriweather Web"/>
              </a:rPr>
              <a:t>Coastal Zone</a:t>
            </a:r>
          </a:p>
          <a:p>
            <a:r>
              <a:rPr lang="en-US" sz="4400">
                <a:latin typeface="Merriweather Web"/>
              </a:rPr>
              <a:t>Community</a:t>
            </a:r>
          </a:p>
          <a:p>
            <a:r>
              <a:rPr lang="en-US" sz="4400">
                <a:latin typeface="Merriweather Web"/>
              </a:rPr>
              <a:t>Congressional District</a:t>
            </a:r>
          </a:p>
          <a:p>
            <a:r>
              <a:rPr lang="en-US" sz="4400">
                <a:latin typeface="Merriweather Web"/>
              </a:rPr>
              <a:t>County (Incorporated &amp; Unincorporated)</a:t>
            </a:r>
          </a:p>
          <a:p>
            <a:r>
              <a:rPr lang="en-US" sz="4400">
                <a:latin typeface="Merriweather Web"/>
              </a:rPr>
              <a:t>Election Precinct</a:t>
            </a:r>
          </a:p>
          <a:p>
            <a:r>
              <a:rPr lang="en-US" sz="4400">
                <a:latin typeface="Merriweather Web"/>
              </a:rPr>
              <a:t>Fire District</a:t>
            </a:r>
          </a:p>
          <a:p>
            <a:r>
              <a:rPr lang="en-US" sz="4400">
                <a:latin typeface="Merriweather Web"/>
              </a:rPr>
              <a:t>Forest</a:t>
            </a:r>
          </a:p>
          <a:p>
            <a:r>
              <a:rPr lang="en-US" sz="4400">
                <a:latin typeface="Merriweather Web"/>
              </a:rPr>
              <a:t>Health District</a:t>
            </a:r>
          </a:p>
          <a:p>
            <a:r>
              <a:rPr lang="en-US" sz="4400">
                <a:latin typeface="Merriweather Web"/>
              </a:rPr>
              <a:t>Historical District</a:t>
            </a:r>
          </a:p>
          <a:p>
            <a:r>
              <a:rPr lang="en-US" sz="4400">
                <a:latin typeface="Merriweather Web"/>
              </a:rPr>
              <a:t>Homeland Security District</a:t>
            </a:r>
          </a:p>
          <a:p>
            <a:r>
              <a:rPr lang="en-US" sz="4400">
                <a:latin typeface="Merriweather Web"/>
              </a:rPr>
              <a:t>Industrial Zone</a:t>
            </a:r>
          </a:p>
        </p:txBody>
      </p:sp>
      <p:sp>
        <p:nvSpPr>
          <p:cNvPr id="7" name="Content Placeholder 3">
            <a:extLst>
              <a:ext uri="{FF2B5EF4-FFF2-40B4-BE49-F238E27FC236}">
                <a16:creationId xmlns:a16="http://schemas.microsoft.com/office/drawing/2014/main" id="{277B690D-7CEC-3894-6CED-15C84BFF752B}"/>
              </a:ext>
            </a:extLst>
          </p:cNvPr>
          <p:cNvSpPr txBox="1">
            <a:spLocks/>
          </p:cNvSpPr>
          <p:nvPr/>
        </p:nvSpPr>
        <p:spPr>
          <a:xfrm>
            <a:off x="2876007" y="2912020"/>
            <a:ext cx="3232420" cy="3616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l">
              <a:buFont typeface="Arial" panose="020B0604020202020204" pitchFamily="34" charset="0"/>
              <a:buChar char="•"/>
            </a:pPr>
            <a:r>
              <a:rPr lang="en-US" sz="1100" b="0" i="0">
                <a:effectLst/>
                <a:latin typeface="Merriweather Web"/>
              </a:rPr>
              <a:t>Railroad Siding or Railroad Spur</a:t>
            </a:r>
            <a:endParaRPr lang="en-US" sz="1100"/>
          </a:p>
          <a:p>
            <a:r>
              <a:rPr lang="en-US" sz="1100">
                <a:latin typeface="Merriweather Web"/>
              </a:rPr>
              <a:t>Ramp</a:t>
            </a:r>
          </a:p>
          <a:p>
            <a:r>
              <a:rPr lang="en-US" sz="1100">
                <a:latin typeface="Merriweather Web"/>
              </a:rPr>
              <a:t>Regional Airport</a:t>
            </a:r>
          </a:p>
          <a:p>
            <a:r>
              <a:rPr lang="en-US" sz="1100">
                <a:latin typeface="Merriweather Web"/>
              </a:rPr>
              <a:t>State Road</a:t>
            </a:r>
          </a:p>
          <a:p>
            <a:r>
              <a:rPr lang="en-US" sz="1100">
                <a:latin typeface="Merriweather Web"/>
              </a:rPr>
              <a:t>Seaplane Anchorage or Seaplane Base</a:t>
            </a:r>
          </a:p>
          <a:p>
            <a:r>
              <a:rPr lang="en-US" sz="1100">
                <a:latin typeface="Merriweather Web"/>
              </a:rPr>
              <a:t>Snow Trail</a:t>
            </a:r>
          </a:p>
          <a:p>
            <a:r>
              <a:rPr lang="en-US" sz="1100">
                <a:latin typeface="Merriweather Web"/>
              </a:rPr>
              <a:t>Terrestrial Trail</a:t>
            </a:r>
          </a:p>
          <a:p>
            <a:r>
              <a:rPr lang="en-US" sz="1100">
                <a:latin typeface="Merriweather Web"/>
              </a:rPr>
              <a:t>Trail</a:t>
            </a:r>
          </a:p>
          <a:p>
            <a:r>
              <a:rPr lang="en-US" sz="1100">
                <a:latin typeface="Merriweather Web"/>
              </a:rPr>
              <a:t>Tunnel</a:t>
            </a:r>
          </a:p>
          <a:p>
            <a:r>
              <a:rPr lang="en-US" sz="1100">
                <a:latin typeface="Merriweather Web"/>
              </a:rPr>
              <a:t>Water Trail</a:t>
            </a:r>
          </a:p>
          <a:p>
            <a:r>
              <a:rPr lang="en-US" sz="1100">
                <a:latin typeface="Merriweather Web"/>
              </a:rPr>
              <a:t>Water Way</a:t>
            </a:r>
          </a:p>
          <a:p>
            <a:endParaRPr lang="en-US" sz="400"/>
          </a:p>
        </p:txBody>
      </p:sp>
      <p:sp>
        <p:nvSpPr>
          <p:cNvPr id="8" name="Content Placeholder 5">
            <a:extLst>
              <a:ext uri="{FF2B5EF4-FFF2-40B4-BE49-F238E27FC236}">
                <a16:creationId xmlns:a16="http://schemas.microsoft.com/office/drawing/2014/main" id="{3027639B-2AA7-5B69-AE47-73B20C72969A}"/>
              </a:ext>
            </a:extLst>
          </p:cNvPr>
          <p:cNvSpPr txBox="1">
            <a:spLocks/>
          </p:cNvSpPr>
          <p:nvPr/>
        </p:nvSpPr>
        <p:spPr>
          <a:xfrm>
            <a:off x="8991907" y="2912020"/>
            <a:ext cx="3200093" cy="361659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4400">
                <a:latin typeface="Merriweather Web"/>
              </a:rPr>
              <a:t>International Boundary</a:t>
            </a:r>
          </a:p>
          <a:p>
            <a:r>
              <a:rPr lang="en-US" sz="4400">
                <a:latin typeface="Merriweather Web"/>
              </a:rPr>
              <a:t>Island</a:t>
            </a:r>
          </a:p>
          <a:p>
            <a:r>
              <a:rPr lang="en-US" sz="4400">
                <a:latin typeface="Merriweather Web"/>
              </a:rPr>
              <a:t>Metropolitan Statistical Area (</a:t>
            </a:r>
            <a:r>
              <a:rPr lang="en-US" sz="4400" err="1">
                <a:latin typeface="Merriweather Web"/>
              </a:rPr>
              <a:t>MSA</a:t>
            </a:r>
            <a:r>
              <a:rPr lang="en-US" sz="4400">
                <a:latin typeface="Merriweather Web"/>
              </a:rPr>
              <a:t>)</a:t>
            </a:r>
          </a:p>
          <a:p>
            <a:r>
              <a:rPr lang="en-US" sz="4400">
                <a:latin typeface="Merriweather Web"/>
              </a:rPr>
              <a:t>Military (Air Force, Army, Coast Guard, Marines, National Guard, Navy)</a:t>
            </a:r>
          </a:p>
          <a:p>
            <a:r>
              <a:rPr lang="en-US" sz="4400">
                <a:latin typeface="Merriweather Web"/>
              </a:rPr>
              <a:t>Native American Reservations/American Indian Land</a:t>
            </a:r>
          </a:p>
          <a:p>
            <a:r>
              <a:rPr lang="en-US" sz="4400">
                <a:latin typeface="Merriweather Web"/>
              </a:rPr>
              <a:t>Park</a:t>
            </a:r>
          </a:p>
          <a:p>
            <a:r>
              <a:rPr lang="en-US" sz="4400">
                <a:latin typeface="Merriweather Web"/>
              </a:rPr>
              <a:t>School District</a:t>
            </a:r>
          </a:p>
          <a:p>
            <a:r>
              <a:rPr lang="en-US" sz="4400">
                <a:latin typeface="Merriweather Web"/>
              </a:rPr>
              <a:t>Special Economic Zone </a:t>
            </a:r>
          </a:p>
          <a:p>
            <a:r>
              <a:rPr lang="en-US" sz="4400">
                <a:latin typeface="Merriweather Web"/>
              </a:rPr>
              <a:t>State</a:t>
            </a:r>
          </a:p>
          <a:p>
            <a:r>
              <a:rPr lang="en-US" sz="4400">
                <a:latin typeface="Merriweather Web"/>
              </a:rPr>
              <a:t>Town</a:t>
            </a:r>
          </a:p>
          <a:p>
            <a:r>
              <a:rPr lang="en-US" sz="4400">
                <a:latin typeface="Merriweather Web"/>
              </a:rPr>
              <a:t>Transportation District</a:t>
            </a:r>
          </a:p>
          <a:p>
            <a:r>
              <a:rPr lang="en-US" sz="4400">
                <a:latin typeface="Merriweather Web"/>
              </a:rPr>
              <a:t>Utility District</a:t>
            </a:r>
          </a:p>
          <a:p>
            <a:r>
              <a:rPr lang="en-US" sz="4400">
                <a:latin typeface="Merriweather Web"/>
              </a:rPr>
              <a:t>Watershed</a:t>
            </a:r>
          </a:p>
        </p:txBody>
      </p:sp>
      <p:cxnSp>
        <p:nvCxnSpPr>
          <p:cNvPr id="10" name="Straight Connector 9">
            <a:extLst>
              <a:ext uri="{FF2B5EF4-FFF2-40B4-BE49-F238E27FC236}">
                <a16:creationId xmlns:a16="http://schemas.microsoft.com/office/drawing/2014/main" id="{52A2F280-28F4-FC96-9577-8FCB6B86FBF6}"/>
              </a:ext>
            </a:extLst>
          </p:cNvPr>
          <p:cNvCxnSpPr/>
          <p:nvPr/>
        </p:nvCxnSpPr>
        <p:spPr>
          <a:xfrm>
            <a:off x="5879690" y="2831690"/>
            <a:ext cx="0" cy="348062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82629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1E957-3F64-68D8-CFF8-7A303AC796BF}"/>
              </a:ext>
            </a:extLst>
          </p:cNvPr>
          <p:cNvSpPr>
            <a:spLocks noGrp="1"/>
          </p:cNvSpPr>
          <p:nvPr>
            <p:ph type="title"/>
          </p:nvPr>
        </p:nvSpPr>
        <p:spPr/>
        <p:txBody>
          <a:bodyPr/>
          <a:lstStyle/>
          <a:p>
            <a:r>
              <a:rPr lang="en-US" dirty="0"/>
              <a:t>Where do these Data Come From? </a:t>
            </a:r>
          </a:p>
        </p:txBody>
      </p:sp>
      <p:sp>
        <p:nvSpPr>
          <p:cNvPr id="3" name="Text Placeholder 2">
            <a:extLst>
              <a:ext uri="{FF2B5EF4-FFF2-40B4-BE49-F238E27FC236}">
                <a16:creationId xmlns:a16="http://schemas.microsoft.com/office/drawing/2014/main" id="{08D1B9AC-BFAE-12A1-513C-720F629AE103}"/>
              </a:ext>
            </a:extLst>
          </p:cNvPr>
          <p:cNvSpPr>
            <a:spLocks noGrp="1"/>
          </p:cNvSpPr>
          <p:nvPr>
            <p:ph type="body" idx="1"/>
          </p:nvPr>
        </p:nvSpPr>
        <p:spPr>
          <a:xfrm>
            <a:off x="265304" y="1953417"/>
            <a:ext cx="5713802" cy="611654"/>
          </a:xfrm>
        </p:spPr>
        <p:txBody>
          <a:bodyPr/>
          <a:lstStyle/>
          <a:p>
            <a:r>
              <a:rPr lang="en-US" dirty="0">
                <a:solidFill>
                  <a:schemeClr val="accent2"/>
                </a:solidFill>
              </a:rPr>
              <a:t>Government Sources </a:t>
            </a:r>
          </a:p>
        </p:txBody>
      </p:sp>
      <p:sp>
        <p:nvSpPr>
          <p:cNvPr id="4" name="Content Placeholder 3">
            <a:extLst>
              <a:ext uri="{FF2B5EF4-FFF2-40B4-BE49-F238E27FC236}">
                <a16:creationId xmlns:a16="http://schemas.microsoft.com/office/drawing/2014/main" id="{6306FAEB-9730-84F2-5189-6946811FCFFB}"/>
              </a:ext>
            </a:extLst>
          </p:cNvPr>
          <p:cNvSpPr>
            <a:spLocks noGrp="1"/>
          </p:cNvSpPr>
          <p:nvPr>
            <p:ph sz="half" idx="2"/>
          </p:nvPr>
        </p:nvSpPr>
        <p:spPr>
          <a:xfrm>
            <a:off x="265542" y="2646552"/>
            <a:ext cx="5764871" cy="2034816"/>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Local Governments </a:t>
            </a:r>
            <a:r>
              <a:rPr kumimoji="0" lang="en-US" sz="1400" b="0" i="0" u="none" strike="noStrike" kern="1200" cap="none" spc="0" normalizeH="0" baseline="0" noProof="0" dirty="0">
                <a:ln>
                  <a:noFill/>
                </a:ln>
                <a:solidFill>
                  <a:srgbClr val="F5F5F5"/>
                </a:solidFill>
                <a:effectLst/>
                <a:uLnTx/>
                <a:uFillTx/>
                <a:latin typeface="Open Sans"/>
                <a:ea typeface="+mn-ea"/>
                <a:cs typeface="+mn-cs"/>
              </a:rPr>
              <a:t>(e.g. Addresses, Parcels)</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Regional Governments </a:t>
            </a:r>
            <a:r>
              <a:rPr kumimoji="0" lang="en-US" sz="1400" b="0" i="0" u="none" strike="noStrike" kern="1200" cap="none" spc="0" normalizeH="0" baseline="0" noProof="0" dirty="0">
                <a:ln>
                  <a:noFill/>
                </a:ln>
                <a:solidFill>
                  <a:srgbClr val="F5F5F5"/>
                </a:solidFill>
                <a:effectLst/>
                <a:uLnTx/>
                <a:uFillTx/>
                <a:latin typeface="Open Sans"/>
                <a:ea typeface="+mn-ea"/>
                <a:cs typeface="+mn-cs"/>
              </a:rPr>
              <a:t>(e.g. Comp Plans)</a:t>
            </a:r>
            <a:endParaRPr lang="en-US" dirty="0"/>
          </a:p>
          <a:p>
            <a:r>
              <a:rPr lang="en-US" dirty="0"/>
              <a:t>State Agencies </a:t>
            </a:r>
            <a:r>
              <a:rPr lang="en-US" sz="1400" dirty="0"/>
              <a:t>(e.g. Floodplains)</a:t>
            </a:r>
          </a:p>
          <a:p>
            <a:r>
              <a:rPr lang="en-US" dirty="0"/>
              <a:t>Federal Government </a:t>
            </a:r>
            <a:r>
              <a:rPr lang="en-US" sz="1400" dirty="0"/>
              <a:t>(e.g. Census)</a:t>
            </a:r>
            <a:endParaRPr lang="en-US" dirty="0"/>
          </a:p>
        </p:txBody>
      </p:sp>
      <p:sp>
        <p:nvSpPr>
          <p:cNvPr id="5" name="Text Placeholder 4">
            <a:extLst>
              <a:ext uri="{FF2B5EF4-FFF2-40B4-BE49-F238E27FC236}">
                <a16:creationId xmlns:a16="http://schemas.microsoft.com/office/drawing/2014/main" id="{03C33171-2BFE-35F6-2227-C4E177C72C4E}"/>
              </a:ext>
            </a:extLst>
          </p:cNvPr>
          <p:cNvSpPr>
            <a:spLocks noGrp="1"/>
          </p:cNvSpPr>
          <p:nvPr>
            <p:ph type="body" sz="quarter" idx="3"/>
          </p:nvPr>
        </p:nvSpPr>
        <p:spPr>
          <a:xfrm>
            <a:off x="6159735" y="1953416"/>
            <a:ext cx="5715653" cy="610720"/>
          </a:xfrm>
        </p:spPr>
        <p:txBody>
          <a:bodyPr/>
          <a:lstStyle/>
          <a:p>
            <a:r>
              <a:rPr lang="en-US" dirty="0">
                <a:solidFill>
                  <a:schemeClr val="accent2"/>
                </a:solidFill>
              </a:rPr>
              <a:t>Private Sector Sources </a:t>
            </a:r>
          </a:p>
        </p:txBody>
      </p:sp>
      <p:sp>
        <p:nvSpPr>
          <p:cNvPr id="6" name="Content Placeholder 5">
            <a:extLst>
              <a:ext uri="{FF2B5EF4-FFF2-40B4-BE49-F238E27FC236}">
                <a16:creationId xmlns:a16="http://schemas.microsoft.com/office/drawing/2014/main" id="{F41CBC3C-E2B1-BBEE-2B37-B46A65688F43}"/>
              </a:ext>
            </a:extLst>
          </p:cNvPr>
          <p:cNvSpPr>
            <a:spLocks noGrp="1"/>
          </p:cNvSpPr>
          <p:nvPr>
            <p:ph sz="quarter" idx="4"/>
          </p:nvPr>
        </p:nvSpPr>
        <p:spPr>
          <a:xfrm>
            <a:off x="6159735" y="2646552"/>
            <a:ext cx="5766962" cy="2034816"/>
          </a:xfrm>
        </p:spPr>
        <p:txBody>
          <a:bodyPr>
            <a:normAutofit/>
          </a:bodyPr>
          <a:lstStyle/>
          <a:p>
            <a:r>
              <a:rPr lang="en-US" dirty="0"/>
              <a:t>Custom Data Collections </a:t>
            </a:r>
            <a:r>
              <a:rPr kumimoji="0" lang="en-US" sz="1300" b="0" i="0" u="none" strike="noStrike" kern="1200" cap="none" spc="0" normalizeH="0" baseline="0" noProof="0" dirty="0">
                <a:ln>
                  <a:noFill/>
                </a:ln>
                <a:solidFill>
                  <a:srgbClr val="F5F5F5"/>
                </a:solidFill>
                <a:effectLst/>
                <a:uLnTx/>
                <a:uFillTx/>
                <a:latin typeface="Open Sans"/>
                <a:ea typeface="+mn-ea"/>
                <a:cs typeface="+mn-cs"/>
              </a:rPr>
              <a:t>(e.g. LiDAR)</a:t>
            </a:r>
            <a:endParaRPr lang="en-US" dirty="0"/>
          </a:p>
          <a:p>
            <a:r>
              <a:rPr lang="en-US" dirty="0"/>
              <a:t>Data as a Service</a:t>
            </a:r>
            <a:r>
              <a:rPr lang="en-US" sz="1400" dirty="0"/>
              <a:t>, examples include:  </a:t>
            </a:r>
          </a:p>
          <a:p>
            <a:pPr lvl="1"/>
            <a:r>
              <a:rPr lang="en-US" dirty="0"/>
              <a:t>Imagery </a:t>
            </a:r>
          </a:p>
          <a:p>
            <a:pPr lvl="1"/>
            <a:r>
              <a:rPr lang="en-US" dirty="0"/>
              <a:t>Landuse/Landcover</a:t>
            </a:r>
          </a:p>
          <a:p>
            <a:pPr lvl="2"/>
            <a:r>
              <a:rPr lang="en-US" dirty="0"/>
              <a:t>e.g. Building Footprints  </a:t>
            </a:r>
          </a:p>
        </p:txBody>
      </p:sp>
      <p:pic>
        <p:nvPicPr>
          <p:cNvPr id="1026" name="Picture 2" descr="giffingthesuperbowl — Famous Herding Cats Commerical">
            <a:extLst>
              <a:ext uri="{FF2B5EF4-FFF2-40B4-BE49-F238E27FC236}">
                <a16:creationId xmlns:a16="http://schemas.microsoft.com/office/drawing/2014/main" id="{1DCE24A6-E2D2-B562-DE12-33E0416976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94" b="14672"/>
          <a:stretch/>
        </p:blipFill>
        <p:spPr bwMode="auto">
          <a:xfrm>
            <a:off x="265303" y="4852702"/>
            <a:ext cx="3520374" cy="18637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DA0962-FA74-A122-1608-9ABE61636158}"/>
              </a:ext>
            </a:extLst>
          </p:cNvPr>
          <p:cNvSpPr txBox="1"/>
          <p:nvPr/>
        </p:nvSpPr>
        <p:spPr>
          <a:xfrm>
            <a:off x="3809083" y="5092102"/>
            <a:ext cx="8066305" cy="1384995"/>
          </a:xfrm>
          <a:prstGeom prst="rect">
            <a:avLst/>
          </a:prstGeom>
          <a:solidFill>
            <a:srgbClr val="001D35">
              <a:alpha val="90980"/>
            </a:srgbClr>
          </a:solidFill>
        </p:spPr>
        <p:txBody>
          <a:bodyPr wrap="square" rtlCol="0">
            <a:spAutoFit/>
          </a:bodyPr>
          <a:lstStyle/>
          <a:p>
            <a:r>
              <a:rPr lang="en-US" sz="1400" dirty="0"/>
              <a:t>Its our job to heard all the data up across Georgia’s: </a:t>
            </a:r>
          </a:p>
          <a:p>
            <a:pPr marL="285750" indent="-168275">
              <a:buFont typeface="Arial" panose="020B0604020202020204" pitchFamily="34" charset="0"/>
              <a:buChar char="•"/>
            </a:pPr>
            <a:r>
              <a:rPr lang="en-US" sz="1400" dirty="0"/>
              <a:t>538 cities</a:t>
            </a:r>
          </a:p>
          <a:p>
            <a:pPr marL="285750" indent="-168275">
              <a:buFont typeface="Arial" panose="020B0604020202020204" pitchFamily="34" charset="0"/>
              <a:buChar char="•"/>
            </a:pPr>
            <a:r>
              <a:rPr lang="en-US" sz="1400" dirty="0"/>
              <a:t>159 counties </a:t>
            </a:r>
          </a:p>
          <a:p>
            <a:pPr marL="285750" indent="-168275">
              <a:buFont typeface="Arial" panose="020B0604020202020204" pitchFamily="34" charset="0"/>
              <a:buChar char="•"/>
            </a:pPr>
            <a:r>
              <a:rPr lang="en-US" sz="1400" dirty="0"/>
              <a:t>12 regional governments </a:t>
            </a:r>
          </a:p>
          <a:p>
            <a:pPr marL="285750" indent="-168275">
              <a:buFont typeface="Arial" panose="020B0604020202020204" pitchFamily="34" charset="0"/>
              <a:buChar char="•"/>
            </a:pPr>
            <a:r>
              <a:rPr lang="en-US" sz="1400" u="sng" dirty="0" err="1"/>
              <a:t>100’ish</a:t>
            </a:r>
            <a:r>
              <a:rPr lang="en-US" sz="1400" u="sng" dirty="0"/>
              <a:t> state entities </a:t>
            </a:r>
          </a:p>
          <a:p>
            <a:r>
              <a:rPr lang="en-US" sz="1400" i="1" dirty="0"/>
              <a:t>   ~ 800: TOTAL GOVERNMENT DATA SOURCES  +  PRIVATE SECTOR DATA  </a:t>
            </a:r>
          </a:p>
        </p:txBody>
      </p:sp>
    </p:spTree>
    <p:extLst>
      <p:ext uri="{BB962C8B-B14F-4D97-AF65-F5344CB8AC3E}">
        <p14:creationId xmlns:p14="http://schemas.microsoft.com/office/powerpoint/2010/main" val="2570529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693E-946C-459E-99E8-FCBE1D95663B}"/>
              </a:ext>
            </a:extLst>
          </p:cNvPr>
          <p:cNvSpPr>
            <a:spLocks noGrp="1"/>
          </p:cNvSpPr>
          <p:nvPr>
            <p:ph type="title"/>
          </p:nvPr>
        </p:nvSpPr>
        <p:spPr>
          <a:xfrm>
            <a:off x="320039" y="753228"/>
            <a:ext cx="9974143" cy="1080938"/>
          </a:xfrm>
        </p:spPr>
        <p:txBody>
          <a:bodyPr/>
          <a:lstStyle/>
          <a:p>
            <a:r>
              <a:rPr lang="en-US" dirty="0"/>
              <a:t>Statewide Data Programs + </a:t>
            </a:r>
            <a:r>
              <a:rPr lang="en-US" u="sng" dirty="0"/>
              <a:t>Local Control</a:t>
            </a:r>
          </a:p>
        </p:txBody>
      </p:sp>
      <p:sp>
        <p:nvSpPr>
          <p:cNvPr id="4" name="TextBox 3">
            <a:extLst>
              <a:ext uri="{FF2B5EF4-FFF2-40B4-BE49-F238E27FC236}">
                <a16:creationId xmlns:a16="http://schemas.microsoft.com/office/drawing/2014/main" id="{08D791E5-67AC-4C7A-90C4-1685C6EBBD73}"/>
              </a:ext>
            </a:extLst>
          </p:cNvPr>
          <p:cNvSpPr txBox="1"/>
          <p:nvPr/>
        </p:nvSpPr>
        <p:spPr>
          <a:xfrm>
            <a:off x="320039" y="2063439"/>
            <a:ext cx="11188470" cy="4216539"/>
          </a:xfrm>
          <a:prstGeom prst="rect">
            <a:avLst/>
          </a:prstGeom>
          <a:noFill/>
        </p:spPr>
        <p:txBody>
          <a:bodyPr wrap="square">
            <a:spAutoFit/>
          </a:bodyPr>
          <a:lstStyle/>
          <a:p>
            <a:pPr marL="0" indent="0">
              <a:buNone/>
            </a:pPr>
            <a:r>
              <a:rPr lang="en-US" sz="2400" b="1" dirty="0">
                <a:solidFill>
                  <a:schemeClr val="accent3">
                    <a:lumMod val="60000"/>
                    <a:lumOff val="40000"/>
                  </a:schemeClr>
                </a:solidFill>
                <a:latin typeface="Noto Serif" panose="02020600060500020200" pitchFamily="18" charset="0"/>
              </a:rPr>
              <a:t>Why does the State invest in State-level data creation &amp; maintenance?</a:t>
            </a:r>
          </a:p>
          <a:p>
            <a:pPr marL="0" indent="0">
              <a:buNone/>
            </a:pPr>
            <a:endParaRPr lang="en-US" sz="2400" i="1" dirty="0">
              <a:solidFill>
                <a:schemeClr val="accent3">
                  <a:lumMod val="60000"/>
                  <a:lumOff val="40000"/>
                </a:schemeClr>
              </a:solidFill>
              <a:latin typeface="Noto Serif" panose="02020600060500020200" pitchFamily="18" charset="0"/>
            </a:endParaRPr>
          </a:p>
          <a:p>
            <a:pPr marL="0" indent="0">
              <a:buNone/>
            </a:pPr>
            <a:r>
              <a:rPr lang="en-US" sz="2400" i="1" dirty="0">
                <a:solidFill>
                  <a:schemeClr val="accent3">
                    <a:lumMod val="60000"/>
                    <a:lumOff val="40000"/>
                  </a:schemeClr>
                </a:solidFill>
                <a:latin typeface="Noto Serif" panose="02020600060500020200" pitchFamily="18" charset="0"/>
              </a:rPr>
              <a:t>Because </a:t>
            </a:r>
            <a:r>
              <a:rPr lang="en-US" sz="2400" i="1">
                <a:solidFill>
                  <a:schemeClr val="accent3">
                    <a:lumMod val="60000"/>
                    <a:lumOff val="40000"/>
                  </a:schemeClr>
                </a:solidFill>
                <a:latin typeface="Noto Serif" panose="02020600060500020200" pitchFamily="18" charset="0"/>
              </a:rPr>
              <a:t>seamless statewide data is vital, and because data</a:t>
            </a:r>
            <a:r>
              <a:rPr lang="en-US" sz="2400" i="1" dirty="0">
                <a:solidFill>
                  <a:schemeClr val="accent3">
                    <a:lumMod val="60000"/>
                    <a:lumOff val="40000"/>
                  </a:schemeClr>
                </a:solidFill>
                <a:latin typeface="Noto Serif" panose="02020600060500020200" pitchFamily="18" charset="0"/>
              </a:rPr>
              <a:t> is everywhere, tools and secure infrastructure are not!</a:t>
            </a:r>
          </a:p>
          <a:p>
            <a:pPr marL="0" indent="0">
              <a:buNone/>
            </a:pPr>
            <a:endParaRPr lang="en-US" sz="2400" i="1" dirty="0">
              <a:solidFill>
                <a:schemeClr val="accent3">
                  <a:lumMod val="60000"/>
                  <a:lumOff val="40000"/>
                </a:schemeClr>
              </a:solidFill>
              <a:latin typeface="Noto Serif" panose="02020600060500020200" pitchFamily="18" charset="0"/>
            </a:endParaRPr>
          </a:p>
          <a:p>
            <a:pPr marL="285750" indent="-285750">
              <a:buFont typeface="Arial" panose="020B0604020202020204" pitchFamily="34" charset="0"/>
              <a:buChar char="•"/>
            </a:pPr>
            <a:r>
              <a:rPr lang="en-US" sz="1600" b="1" u="sng" dirty="0">
                <a:latin typeface="Noto Serif" panose="02020600060500020200" pitchFamily="18" charset="0"/>
              </a:rPr>
              <a:t>Reduces Cost</a:t>
            </a:r>
            <a:r>
              <a:rPr lang="en-US" sz="1600" b="1" dirty="0">
                <a:latin typeface="Noto Serif" panose="02020600060500020200" pitchFamily="18" charset="0"/>
              </a:rPr>
              <a:t>:  </a:t>
            </a:r>
            <a:r>
              <a:rPr lang="en-US" sz="1600" dirty="0">
                <a:latin typeface="Noto Serif" panose="02020600060500020200" pitchFamily="18" charset="0"/>
              </a:rPr>
              <a:t>GIO builds best-in-class tools; pay for them once, for all Georgia local and state gov’t to use</a:t>
            </a:r>
          </a:p>
          <a:p>
            <a:pPr marL="285750" indent="-285750">
              <a:buFont typeface="Arial" panose="020B0604020202020204" pitchFamily="34" charset="0"/>
              <a:buChar char="•"/>
            </a:pPr>
            <a:endParaRPr lang="en-US" sz="1600" dirty="0">
              <a:latin typeface="Noto Serif" panose="02020600060500020200" pitchFamily="18" charset="0"/>
            </a:endParaRPr>
          </a:p>
          <a:p>
            <a:pPr marL="285750" indent="-285750">
              <a:buFont typeface="Arial" panose="020B0604020202020204" pitchFamily="34" charset="0"/>
              <a:buChar char="•"/>
            </a:pPr>
            <a:r>
              <a:rPr lang="en-US" sz="1600" b="1" u="sng" dirty="0">
                <a:latin typeface="Noto Serif" panose="02020600060500020200" pitchFamily="18" charset="0"/>
              </a:rPr>
              <a:t>Facilitates Collaboration</a:t>
            </a:r>
            <a:r>
              <a:rPr lang="en-US" sz="1600" b="1" dirty="0">
                <a:latin typeface="Noto Serif" panose="02020600060500020200" pitchFamily="18" charset="0"/>
              </a:rPr>
              <a:t>: </a:t>
            </a:r>
            <a:r>
              <a:rPr lang="en-US" sz="1600" dirty="0">
                <a:latin typeface="Noto Serif" panose="02020600060500020200" pitchFamily="18" charset="0"/>
              </a:rPr>
              <a:t>Provides platform to share Data and remedy jurisdictional gaps and overlaps</a:t>
            </a:r>
          </a:p>
          <a:p>
            <a:pPr marL="285750" indent="-285750">
              <a:buFont typeface="Arial" panose="020B0604020202020204" pitchFamily="34" charset="0"/>
              <a:buChar char="•"/>
            </a:pPr>
            <a:endParaRPr lang="en-US" sz="1600" b="1" dirty="0">
              <a:latin typeface="Noto Serif" panose="02020600060500020200" pitchFamily="18" charset="0"/>
            </a:endParaRPr>
          </a:p>
          <a:p>
            <a:pPr marL="285750" indent="-285750">
              <a:buFont typeface="Arial" panose="020B0604020202020204" pitchFamily="34" charset="0"/>
              <a:buChar char="•"/>
            </a:pPr>
            <a:r>
              <a:rPr lang="en-US" sz="1600" b="1" u="sng" dirty="0">
                <a:latin typeface="Noto Serif" panose="02020600060500020200" pitchFamily="18" charset="0"/>
              </a:rPr>
              <a:t>Ensures Security</a:t>
            </a:r>
            <a:r>
              <a:rPr lang="en-US" sz="1600" b="1" dirty="0">
                <a:latin typeface="Noto Serif" panose="02020600060500020200" pitchFamily="18" charset="0"/>
              </a:rPr>
              <a:t>: </a:t>
            </a:r>
            <a:r>
              <a:rPr lang="en-US" sz="1600" dirty="0">
                <a:latin typeface="Noto Serif" panose="02020600060500020200" pitchFamily="18" charset="0"/>
              </a:rPr>
              <a:t>Guarantees that Data is safe, secure, and accessible at all times</a:t>
            </a:r>
          </a:p>
          <a:p>
            <a:pPr marL="285750" indent="-285750">
              <a:buFont typeface="Arial" panose="020B0604020202020204" pitchFamily="34" charset="0"/>
              <a:buChar char="•"/>
            </a:pPr>
            <a:endParaRPr lang="en-US" sz="1600" dirty="0">
              <a:latin typeface="Noto Serif" panose="02020600060500020200" pitchFamily="18" charset="0"/>
            </a:endParaRPr>
          </a:p>
          <a:p>
            <a:pPr marL="285750" indent="-285750">
              <a:buFont typeface="Arial" panose="020B0604020202020204" pitchFamily="34" charset="0"/>
              <a:buChar char="•"/>
            </a:pPr>
            <a:r>
              <a:rPr lang="en-US" sz="1600" b="1" u="sng" dirty="0">
                <a:latin typeface="Noto Serif" panose="02020600060500020200" pitchFamily="18" charset="0"/>
              </a:rPr>
              <a:t>Improves Transparency</a:t>
            </a:r>
            <a:r>
              <a:rPr lang="en-US" sz="1600" dirty="0">
                <a:latin typeface="Noto Serif" panose="02020600060500020200" pitchFamily="18" charset="0"/>
              </a:rPr>
              <a:t>: Enables accountability and consistent reporting</a:t>
            </a:r>
          </a:p>
          <a:p>
            <a:pPr marL="285750" indent="-285750">
              <a:buFont typeface="Arial" panose="020B0604020202020204" pitchFamily="34" charset="0"/>
              <a:buChar char="•"/>
            </a:pPr>
            <a:endParaRPr lang="en-US" sz="1600" dirty="0">
              <a:latin typeface="Noto Serif" panose="02020600060500020200" pitchFamily="18" charset="0"/>
            </a:endParaRPr>
          </a:p>
          <a:p>
            <a:pPr marL="285750" indent="-285750">
              <a:buFont typeface="Arial" panose="020B0604020202020204" pitchFamily="34" charset="0"/>
              <a:buChar char="•"/>
            </a:pPr>
            <a:r>
              <a:rPr lang="en-US" sz="1600" b="1" u="sng" dirty="0">
                <a:latin typeface="Noto Serif" panose="02020600060500020200" pitchFamily="18" charset="0"/>
              </a:rPr>
              <a:t>Protects the Investment</a:t>
            </a:r>
            <a:r>
              <a:rPr lang="en-US" sz="1600" b="1" dirty="0">
                <a:latin typeface="Noto Serif" panose="02020600060500020200" pitchFamily="18" charset="0"/>
              </a:rPr>
              <a:t>: </a:t>
            </a:r>
            <a:r>
              <a:rPr lang="en-US" sz="2000" b="1" dirty="0">
                <a:solidFill>
                  <a:schemeClr val="accent1"/>
                </a:solidFill>
                <a:latin typeface="Noto Serif" panose="02020600060500020200" pitchFamily="18" charset="0"/>
              </a:rPr>
              <a:t>Invest ONCE, use many ways</a:t>
            </a:r>
            <a:endParaRPr lang="en-US" sz="2400" b="1" dirty="0">
              <a:solidFill>
                <a:schemeClr val="accent1"/>
              </a:solidFill>
              <a:latin typeface="Noto Serif" panose="02020600060500020200" pitchFamily="18" charset="0"/>
            </a:endParaRPr>
          </a:p>
        </p:txBody>
      </p:sp>
      <p:pic>
        <p:nvPicPr>
          <p:cNvPr id="5" name="Picture 4" descr="Qr code&#10;&#10;Description automatically generated">
            <a:extLst>
              <a:ext uri="{FF2B5EF4-FFF2-40B4-BE49-F238E27FC236}">
                <a16:creationId xmlns:a16="http://schemas.microsoft.com/office/drawing/2014/main" id="{C5659ACB-A783-4205-B1E1-51F50960533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3109"/>
                    </a14:imgEffect>
                  </a14:imgLayer>
                </a14:imgProps>
              </a:ext>
            </a:extLst>
          </a:blip>
          <a:stretch>
            <a:fillRect/>
          </a:stretch>
        </p:blipFill>
        <p:spPr>
          <a:xfrm>
            <a:off x="10378374" y="5033072"/>
            <a:ext cx="1742968" cy="1742287"/>
          </a:xfrm>
          <a:prstGeom prst="rect">
            <a:avLst/>
          </a:prstGeom>
        </p:spPr>
      </p:pic>
    </p:spTree>
    <p:extLst>
      <p:ext uri="{BB962C8B-B14F-4D97-AF65-F5344CB8AC3E}">
        <p14:creationId xmlns:p14="http://schemas.microsoft.com/office/powerpoint/2010/main" val="2963629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A5C5-0F33-EEF7-58B7-8071D876824B}"/>
              </a:ext>
            </a:extLst>
          </p:cNvPr>
          <p:cNvSpPr>
            <a:spLocks noGrp="1"/>
          </p:cNvSpPr>
          <p:nvPr>
            <p:ph type="title"/>
          </p:nvPr>
        </p:nvSpPr>
        <p:spPr/>
        <p:txBody>
          <a:bodyPr/>
          <a:lstStyle/>
          <a:p>
            <a:r>
              <a:rPr lang="en-US" dirty="0"/>
              <a:t>Geospatial Maturity Assessment </a:t>
            </a:r>
          </a:p>
        </p:txBody>
      </p:sp>
      <p:sp>
        <p:nvSpPr>
          <p:cNvPr id="3" name="Text Placeholder 2">
            <a:extLst>
              <a:ext uri="{FF2B5EF4-FFF2-40B4-BE49-F238E27FC236}">
                <a16:creationId xmlns:a16="http://schemas.microsoft.com/office/drawing/2014/main" id="{0F32F0E0-E630-A684-BA59-104A314957F3}"/>
              </a:ext>
            </a:extLst>
          </p:cNvPr>
          <p:cNvSpPr>
            <a:spLocks noGrp="1"/>
          </p:cNvSpPr>
          <p:nvPr>
            <p:ph type="body" idx="1"/>
          </p:nvPr>
        </p:nvSpPr>
        <p:spPr/>
        <p:txBody>
          <a:bodyPr/>
          <a:lstStyle/>
          <a:p>
            <a:r>
              <a:rPr lang="en-US"/>
              <a:t>External Assessment </a:t>
            </a:r>
          </a:p>
          <a:p>
            <a:r>
              <a:rPr lang="en-US"/>
              <a:t>Internal Assessment </a:t>
            </a:r>
            <a:endParaRPr lang="en-US" dirty="0"/>
          </a:p>
        </p:txBody>
      </p:sp>
    </p:spTree>
    <p:extLst>
      <p:ext uri="{BB962C8B-B14F-4D97-AF65-F5344CB8AC3E}">
        <p14:creationId xmlns:p14="http://schemas.microsoft.com/office/powerpoint/2010/main" val="943036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AE4F-0EF0-3375-3951-AC08D1112EE0}"/>
              </a:ext>
            </a:extLst>
          </p:cNvPr>
          <p:cNvSpPr>
            <a:spLocks noGrp="1"/>
          </p:cNvSpPr>
          <p:nvPr>
            <p:ph type="title"/>
          </p:nvPr>
        </p:nvSpPr>
        <p:spPr>
          <a:xfrm>
            <a:off x="98335" y="723899"/>
            <a:ext cx="3090573" cy="1790701"/>
          </a:xfrm>
        </p:spPr>
        <p:txBody>
          <a:bodyPr>
            <a:noAutofit/>
          </a:bodyPr>
          <a:lstStyle/>
          <a:p>
            <a:r>
              <a:rPr lang="en-US" sz="2400"/>
              <a:t>Statewide</a:t>
            </a:r>
            <a:br>
              <a:rPr lang="en-US" sz="2400"/>
            </a:br>
            <a:r>
              <a:rPr lang="en-US" sz="2400"/>
              <a:t>Data House</a:t>
            </a:r>
            <a:br>
              <a:rPr lang="en-US" sz="1400"/>
            </a:br>
            <a:br>
              <a:rPr lang="en-US" sz="2400"/>
            </a:br>
            <a:br>
              <a:rPr lang="en-US" sz="1400"/>
            </a:br>
            <a:r>
              <a:rPr lang="en-US" sz="2400" b="1">
                <a:solidFill>
                  <a:schemeClr val="bg1"/>
                </a:solidFill>
              </a:rPr>
              <a:t>REPORT CARD</a:t>
            </a:r>
            <a:br>
              <a:rPr lang="en-US" sz="700" b="1">
                <a:solidFill>
                  <a:schemeClr val="bg1"/>
                </a:solidFill>
              </a:rPr>
            </a:br>
            <a:endParaRPr lang="en-US" sz="2800">
              <a:solidFill>
                <a:srgbClr val="CC00FF"/>
              </a:solidFill>
            </a:endParaRPr>
          </a:p>
        </p:txBody>
      </p:sp>
      <p:sp>
        <p:nvSpPr>
          <p:cNvPr id="6" name="TextBox 5">
            <a:extLst>
              <a:ext uri="{FF2B5EF4-FFF2-40B4-BE49-F238E27FC236}">
                <a16:creationId xmlns:a16="http://schemas.microsoft.com/office/drawing/2014/main" id="{4375CEA5-10D9-E209-8A0E-D3C592C893F0}"/>
              </a:ext>
            </a:extLst>
          </p:cNvPr>
          <p:cNvSpPr txBox="1"/>
          <p:nvPr/>
        </p:nvSpPr>
        <p:spPr>
          <a:xfrm>
            <a:off x="111714" y="2539584"/>
            <a:ext cx="2953145" cy="4185761"/>
          </a:xfrm>
          <a:prstGeom prst="rect">
            <a:avLst/>
          </a:prstGeom>
          <a:noFill/>
        </p:spPr>
        <p:txBody>
          <a:bodyPr wrap="square" rtlCol="0">
            <a:spAutoFit/>
          </a:bodyPr>
          <a:lstStyle/>
          <a:p>
            <a:r>
              <a:rPr lang="en-US">
                <a:solidFill>
                  <a:schemeClr val="bg1"/>
                </a:solidFill>
              </a:rPr>
              <a:t>The cold, hard truth…</a:t>
            </a:r>
            <a:endParaRPr lang="en-US" sz="1100">
              <a:solidFill>
                <a:schemeClr val="bg1"/>
              </a:solidFill>
            </a:endParaRPr>
          </a:p>
          <a:p>
            <a:endParaRPr lang="en-US" sz="1100">
              <a:solidFill>
                <a:schemeClr val="bg1"/>
              </a:solidFill>
            </a:endParaRPr>
          </a:p>
          <a:p>
            <a:pPr marL="285750" indent="-171450">
              <a:buFont typeface="Arial" panose="020B0604020202020204" pitchFamily="34" charset="0"/>
              <a:buChar char="•"/>
            </a:pPr>
            <a:r>
              <a:rPr lang="en-US" sz="1600"/>
              <a:t>Georgia has </a:t>
            </a:r>
            <a:r>
              <a:rPr lang="en-US" sz="1600" i="1" u="sng"/>
              <a:t>not</a:t>
            </a:r>
            <a:r>
              <a:rPr lang="en-US" sz="1600"/>
              <a:t> invested in Data at a </a:t>
            </a:r>
            <a:r>
              <a:rPr lang="en-US" sz="1600" u="sng"/>
              <a:t>statewide scale</a:t>
            </a:r>
          </a:p>
          <a:p>
            <a:pPr marL="285750" indent="-171450">
              <a:buFont typeface="Arial" panose="020B0604020202020204" pitchFamily="34" charset="0"/>
              <a:buChar char="•"/>
            </a:pPr>
            <a:endParaRPr lang="en-US" sz="1600"/>
          </a:p>
          <a:p>
            <a:pPr marL="285750" indent="-171450">
              <a:buFont typeface="Arial" panose="020B0604020202020204" pitchFamily="34" charset="0"/>
              <a:buChar char="•"/>
            </a:pPr>
            <a:r>
              <a:rPr lang="en-US" sz="1600"/>
              <a:t>Georgia is surrounded by all ‘</a:t>
            </a:r>
            <a:r>
              <a:rPr lang="en-US" sz="1600" i="1"/>
              <a:t>A</a:t>
            </a:r>
            <a:r>
              <a:rPr lang="en-US" sz="1600"/>
              <a:t>’ &amp; ‘</a:t>
            </a:r>
            <a:r>
              <a:rPr lang="en-US" sz="1600" i="1"/>
              <a:t>B</a:t>
            </a:r>
            <a:r>
              <a:rPr lang="en-US" sz="1600"/>
              <a:t>’ states </a:t>
            </a:r>
          </a:p>
          <a:p>
            <a:pPr marL="285750" indent="-171450">
              <a:buFont typeface="Arial" panose="020B0604020202020204" pitchFamily="34" charset="0"/>
              <a:buChar char="•"/>
            </a:pPr>
            <a:endParaRPr lang="en-US" sz="1600"/>
          </a:p>
          <a:p>
            <a:pPr marL="285750" indent="-171450">
              <a:buFont typeface="Arial" panose="020B0604020202020204" pitchFamily="34" charset="0"/>
              <a:buChar char="•"/>
            </a:pPr>
            <a:endParaRPr lang="en-US" sz="1600"/>
          </a:p>
          <a:p>
            <a:r>
              <a:rPr lang="en-US">
                <a:solidFill>
                  <a:schemeClr val="bg1"/>
                </a:solidFill>
              </a:rPr>
              <a:t>The good news…</a:t>
            </a:r>
          </a:p>
          <a:p>
            <a:endParaRPr lang="en-US" sz="1100">
              <a:solidFill>
                <a:schemeClr val="bg1"/>
              </a:solidFill>
            </a:endParaRPr>
          </a:p>
          <a:p>
            <a:pPr marL="285750" indent="-171450">
              <a:buFont typeface="Arial" panose="020B0604020202020204" pitchFamily="34" charset="0"/>
              <a:buChar char="•"/>
            </a:pPr>
            <a:r>
              <a:rPr lang="en-US" sz="1600"/>
              <a:t>… 2023 Assessment recently closed, results coming soon… some grades have improved</a:t>
            </a:r>
          </a:p>
          <a:p>
            <a:pPr marL="114300"/>
            <a:endParaRPr lang="en-US" sz="1600"/>
          </a:p>
        </p:txBody>
      </p:sp>
      <p:grpSp>
        <p:nvGrpSpPr>
          <p:cNvPr id="43" name="Group 42">
            <a:extLst>
              <a:ext uri="{FF2B5EF4-FFF2-40B4-BE49-F238E27FC236}">
                <a16:creationId xmlns:a16="http://schemas.microsoft.com/office/drawing/2014/main" id="{71E0BA2D-A2EE-050D-9000-6AC275A3F200}"/>
              </a:ext>
            </a:extLst>
          </p:cNvPr>
          <p:cNvGrpSpPr/>
          <p:nvPr/>
        </p:nvGrpSpPr>
        <p:grpSpPr>
          <a:xfrm>
            <a:off x="3319462" y="1103067"/>
            <a:ext cx="8682178" cy="4100202"/>
            <a:chOff x="3319462" y="1103067"/>
            <a:chExt cx="8682178" cy="4100202"/>
          </a:xfrm>
        </p:grpSpPr>
        <p:grpSp>
          <p:nvGrpSpPr>
            <p:cNvPr id="16" name="Group 15">
              <a:extLst>
                <a:ext uri="{FF2B5EF4-FFF2-40B4-BE49-F238E27FC236}">
                  <a16:creationId xmlns:a16="http://schemas.microsoft.com/office/drawing/2014/main" id="{5C3B0BDC-04EA-A813-7F87-CF57B38FF41C}"/>
                </a:ext>
              </a:extLst>
            </p:cNvPr>
            <p:cNvGrpSpPr/>
            <p:nvPr/>
          </p:nvGrpSpPr>
          <p:grpSpPr>
            <a:xfrm>
              <a:off x="3319462" y="1103067"/>
              <a:ext cx="8682178" cy="4100202"/>
              <a:chOff x="3319462" y="226374"/>
              <a:chExt cx="8682178" cy="4100202"/>
            </a:xfrm>
          </p:grpSpPr>
          <p:pic>
            <p:nvPicPr>
              <p:cNvPr id="8" name="Picture 7">
                <a:extLst>
                  <a:ext uri="{FF2B5EF4-FFF2-40B4-BE49-F238E27FC236}">
                    <a16:creationId xmlns:a16="http://schemas.microsoft.com/office/drawing/2014/main" id="{D98A3301-D10E-38F8-FA3A-DA8142A54578}"/>
                  </a:ext>
                </a:extLst>
              </p:cNvPr>
              <p:cNvPicPr>
                <a:picLocks noChangeAspect="1"/>
              </p:cNvPicPr>
              <p:nvPr/>
            </p:nvPicPr>
            <p:blipFill>
              <a:blip r:embed="rId3"/>
              <a:stretch>
                <a:fillRect/>
              </a:stretch>
            </p:blipFill>
            <p:spPr>
              <a:xfrm>
                <a:off x="3319462" y="226374"/>
                <a:ext cx="8682178" cy="4100202"/>
              </a:xfrm>
              <a:prstGeom prst="rect">
                <a:avLst/>
              </a:prstGeom>
            </p:spPr>
          </p:pic>
          <p:sp>
            <p:nvSpPr>
              <p:cNvPr id="15" name="Rectangle 14">
                <a:extLst>
                  <a:ext uri="{FF2B5EF4-FFF2-40B4-BE49-F238E27FC236}">
                    <a16:creationId xmlns:a16="http://schemas.microsoft.com/office/drawing/2014/main" id="{F3828826-B82C-E2C5-0FBC-5936E09F9C8D}"/>
                  </a:ext>
                </a:extLst>
              </p:cNvPr>
              <p:cNvSpPr/>
              <p:nvPr/>
            </p:nvSpPr>
            <p:spPr>
              <a:xfrm>
                <a:off x="10727703" y="306665"/>
                <a:ext cx="933253" cy="35821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C2AB8E0C-680C-8112-C2A8-1C5FD2C906AF}"/>
                </a:ext>
              </a:extLst>
            </p:cNvPr>
            <p:cNvSpPr/>
            <p:nvPr/>
          </p:nvSpPr>
          <p:spPr>
            <a:xfrm>
              <a:off x="10984832" y="1541576"/>
              <a:ext cx="933253" cy="174304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67CAAD6-7FC5-E271-CF87-5B3C2E70A048}"/>
                </a:ext>
              </a:extLst>
            </p:cNvPr>
            <p:cNvSpPr/>
            <p:nvPr/>
          </p:nvSpPr>
          <p:spPr>
            <a:xfrm>
              <a:off x="10188884" y="4126213"/>
              <a:ext cx="1812756" cy="48928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8150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AE4F-0EF0-3375-3951-AC08D1112EE0}"/>
              </a:ext>
            </a:extLst>
          </p:cNvPr>
          <p:cNvSpPr>
            <a:spLocks noGrp="1"/>
          </p:cNvSpPr>
          <p:nvPr>
            <p:ph type="title"/>
          </p:nvPr>
        </p:nvSpPr>
        <p:spPr>
          <a:xfrm>
            <a:off x="78039" y="409172"/>
            <a:ext cx="3090573" cy="1790701"/>
          </a:xfrm>
        </p:spPr>
        <p:txBody>
          <a:bodyPr>
            <a:noAutofit/>
          </a:bodyPr>
          <a:lstStyle/>
          <a:p>
            <a:r>
              <a:rPr lang="en-US" sz="3200" u="sng" dirty="0">
                <a:solidFill>
                  <a:schemeClr val="bg1"/>
                </a:solidFill>
              </a:rPr>
              <a:t>Statewide</a:t>
            </a:r>
            <a:br>
              <a:rPr lang="en-US" sz="2400"/>
            </a:br>
            <a:r>
              <a:rPr lang="en-US" sz="2400"/>
              <a:t>Data House</a:t>
            </a:r>
            <a:br>
              <a:rPr lang="en-US" sz="1400"/>
            </a:br>
            <a:br>
              <a:rPr lang="en-US" sz="1400" dirty="0"/>
            </a:br>
            <a:r>
              <a:rPr lang="en-US" sz="2400" b="1">
                <a:solidFill>
                  <a:schemeClr val="bg1"/>
                </a:solidFill>
              </a:rPr>
              <a:t>REPORT CARD</a:t>
            </a:r>
            <a:br>
              <a:rPr lang="en-US" sz="700" b="1">
                <a:solidFill>
                  <a:schemeClr val="bg1"/>
                </a:solidFill>
              </a:rPr>
            </a:br>
            <a:endParaRPr lang="en-US" sz="2800">
              <a:solidFill>
                <a:srgbClr val="CC00FF"/>
              </a:solidFill>
            </a:endParaRPr>
          </a:p>
        </p:txBody>
      </p:sp>
      <p:sp>
        <p:nvSpPr>
          <p:cNvPr id="9" name="TextBox 8">
            <a:extLst>
              <a:ext uri="{FF2B5EF4-FFF2-40B4-BE49-F238E27FC236}">
                <a16:creationId xmlns:a16="http://schemas.microsoft.com/office/drawing/2014/main" id="{D30E581C-8F94-F377-C25F-391A30A1C75D}"/>
              </a:ext>
            </a:extLst>
          </p:cNvPr>
          <p:cNvSpPr txBox="1"/>
          <p:nvPr/>
        </p:nvSpPr>
        <p:spPr>
          <a:xfrm>
            <a:off x="4925450" y="5754933"/>
            <a:ext cx="7947105" cy="338554"/>
          </a:xfrm>
          <a:prstGeom prst="rect">
            <a:avLst/>
          </a:prstGeom>
          <a:noFill/>
        </p:spPr>
        <p:txBody>
          <a:bodyPr wrap="square" rtlCol="0">
            <a:spAutoFit/>
          </a:bodyPr>
          <a:lstStyle/>
          <a:p>
            <a:r>
              <a:rPr lang="en-US" sz="1600">
                <a:solidFill>
                  <a:srgbClr val="F165E7"/>
                </a:solidFill>
              </a:rPr>
              <a:t>… 2023 Assessment recently closed, results coming soon… </a:t>
            </a:r>
          </a:p>
        </p:txBody>
      </p:sp>
      <p:sp>
        <p:nvSpPr>
          <p:cNvPr id="39" name="Rectangle: Rounded Corners 38">
            <a:extLst>
              <a:ext uri="{FF2B5EF4-FFF2-40B4-BE49-F238E27FC236}">
                <a16:creationId xmlns:a16="http://schemas.microsoft.com/office/drawing/2014/main" id="{3FA9E6BF-781D-E9EF-8808-5AB4F73C24D8}"/>
              </a:ext>
            </a:extLst>
          </p:cNvPr>
          <p:cNvSpPr/>
          <p:nvPr/>
        </p:nvSpPr>
        <p:spPr>
          <a:xfrm>
            <a:off x="5016939" y="3458650"/>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B05850C6-3496-9592-C0D8-91E365E863A8}"/>
              </a:ext>
            </a:extLst>
          </p:cNvPr>
          <p:cNvGrpSpPr/>
          <p:nvPr/>
        </p:nvGrpSpPr>
        <p:grpSpPr>
          <a:xfrm>
            <a:off x="15460" y="196173"/>
            <a:ext cx="10628792" cy="6577555"/>
            <a:chOff x="-1696943" y="196173"/>
            <a:chExt cx="10628792" cy="6577555"/>
          </a:xfrm>
        </p:grpSpPr>
        <p:grpSp>
          <p:nvGrpSpPr>
            <p:cNvPr id="37" name="Group 36">
              <a:extLst>
                <a:ext uri="{FF2B5EF4-FFF2-40B4-BE49-F238E27FC236}">
                  <a16:creationId xmlns:a16="http://schemas.microsoft.com/office/drawing/2014/main" id="{E4683031-EABC-6BCD-0A45-16DB5A98D317}"/>
                </a:ext>
              </a:extLst>
            </p:cNvPr>
            <p:cNvGrpSpPr/>
            <p:nvPr/>
          </p:nvGrpSpPr>
          <p:grpSpPr>
            <a:xfrm>
              <a:off x="-1696943" y="196173"/>
              <a:ext cx="10628792" cy="6465654"/>
              <a:chOff x="-1705399" y="190416"/>
              <a:chExt cx="10628792" cy="6465654"/>
            </a:xfrm>
          </p:grpSpPr>
          <p:pic>
            <p:nvPicPr>
              <p:cNvPr id="11" name="Picture 10">
                <a:extLst>
                  <a:ext uri="{FF2B5EF4-FFF2-40B4-BE49-F238E27FC236}">
                    <a16:creationId xmlns:a16="http://schemas.microsoft.com/office/drawing/2014/main" id="{A47FBA5D-FDB5-8F97-EFDC-7B4D0000582F}"/>
                  </a:ext>
                </a:extLst>
              </p:cNvPr>
              <p:cNvPicPr>
                <a:picLocks noChangeAspect="1"/>
              </p:cNvPicPr>
              <p:nvPr/>
            </p:nvPicPr>
            <p:blipFill rotWithShape="1">
              <a:blip r:embed="rId3"/>
              <a:srcRect b="4269"/>
              <a:stretch/>
            </p:blipFill>
            <p:spPr>
              <a:xfrm>
                <a:off x="3251694" y="190416"/>
                <a:ext cx="5671699" cy="6465654"/>
              </a:xfrm>
              <a:prstGeom prst="rect">
                <a:avLst/>
              </a:prstGeom>
            </p:spPr>
          </p:pic>
          <p:sp>
            <p:nvSpPr>
              <p:cNvPr id="36" name="TextBox 35">
                <a:extLst>
                  <a:ext uri="{FF2B5EF4-FFF2-40B4-BE49-F238E27FC236}">
                    <a16:creationId xmlns:a16="http://schemas.microsoft.com/office/drawing/2014/main" id="{D4B77320-36BB-B10C-B1FC-3F6871AA92A7}"/>
                  </a:ext>
                </a:extLst>
              </p:cNvPr>
              <p:cNvSpPr txBox="1"/>
              <p:nvPr/>
            </p:nvSpPr>
            <p:spPr>
              <a:xfrm>
                <a:off x="-1705399" y="1820602"/>
                <a:ext cx="3005422" cy="4031873"/>
              </a:xfrm>
              <a:prstGeom prst="rect">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US" sz="1400" b="1" dirty="0">
                  <a:solidFill>
                    <a:schemeClr val="tx1"/>
                  </a:solidFill>
                </a:endParaRPr>
              </a:p>
              <a:p>
                <a:pPr algn="ctr"/>
                <a:r>
                  <a:rPr lang="en-US" sz="2000" b="1" dirty="0">
                    <a:solidFill>
                      <a:schemeClr val="tx1"/>
                    </a:solidFill>
                  </a:rPr>
                  <a:t>Only </a:t>
                </a:r>
                <a:r>
                  <a:rPr lang="en-US" sz="2000" b="1" dirty="0">
                    <a:solidFill>
                      <a:srgbClr val="BB2821"/>
                    </a:solidFill>
                  </a:rPr>
                  <a:t>six</a:t>
                </a:r>
                <a:r>
                  <a:rPr lang="en-US" sz="2000" b="1" dirty="0">
                    <a:solidFill>
                      <a:schemeClr val="tx1"/>
                    </a:solidFill>
                  </a:rPr>
                  <a:t> (6) states below a ‘</a:t>
                </a:r>
                <a:r>
                  <a:rPr lang="en-US" sz="2000" b="1" dirty="0">
                    <a:solidFill>
                      <a:srgbClr val="BB2821"/>
                    </a:solidFill>
                  </a:rPr>
                  <a:t>B-</a:t>
                </a:r>
                <a:r>
                  <a:rPr lang="en-US" sz="2000" b="1" dirty="0">
                    <a:solidFill>
                      <a:schemeClr val="tx1"/>
                    </a:solidFill>
                  </a:rPr>
                  <a:t>’</a:t>
                </a: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20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p:txBody>
          </p:sp>
        </p:grpSp>
        <p:sp>
          <p:nvSpPr>
            <p:cNvPr id="44" name="Rectangle: Rounded Corners 43">
              <a:extLst>
                <a:ext uri="{FF2B5EF4-FFF2-40B4-BE49-F238E27FC236}">
                  <a16:creationId xmlns:a16="http://schemas.microsoft.com/office/drawing/2014/main" id="{6F0B74EB-36DB-F608-9558-68230968467A}"/>
                </a:ext>
              </a:extLst>
            </p:cNvPr>
            <p:cNvSpPr/>
            <p:nvPr/>
          </p:nvSpPr>
          <p:spPr>
            <a:xfrm>
              <a:off x="6046209" y="5352341"/>
              <a:ext cx="2818198" cy="1364267"/>
            </a:xfrm>
            <a:prstGeom prst="roundRect">
              <a:avLst/>
            </a:prstGeom>
            <a:solidFill>
              <a:srgbClr val="BD582C">
                <a:alpha val="27843"/>
              </a:srgbClr>
            </a:solidFill>
            <a:ln w="571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146F7F73-C311-F500-8041-60E681E92F97}"/>
                </a:ext>
              </a:extLst>
            </p:cNvPr>
            <p:cNvSpPr/>
            <p:nvPr/>
          </p:nvSpPr>
          <p:spPr>
            <a:xfrm>
              <a:off x="8177462" y="6387741"/>
              <a:ext cx="397043" cy="3859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Arrow Connector 32">
            <a:extLst>
              <a:ext uri="{FF2B5EF4-FFF2-40B4-BE49-F238E27FC236}">
                <a16:creationId xmlns:a16="http://schemas.microsoft.com/office/drawing/2014/main" id="{8CB7BA4E-861C-F36A-81AB-568A003EC5B2}"/>
              </a:ext>
            </a:extLst>
          </p:cNvPr>
          <p:cNvCxnSpPr>
            <a:cxnSpLocks/>
          </p:cNvCxnSpPr>
          <p:nvPr/>
        </p:nvCxnSpPr>
        <p:spPr>
          <a:xfrm>
            <a:off x="2397691" y="2576078"/>
            <a:ext cx="5410711" cy="2884601"/>
          </a:xfrm>
          <a:prstGeom prst="straightConnector1">
            <a:avLst/>
          </a:prstGeom>
          <a:ln w="76200">
            <a:solidFill>
              <a:srgbClr val="CC3300"/>
            </a:solidFill>
            <a:tailEnd type="triangle"/>
          </a:ln>
        </p:spPr>
        <p:style>
          <a:lnRef idx="1">
            <a:schemeClr val="accent2"/>
          </a:lnRef>
          <a:fillRef idx="0">
            <a:schemeClr val="accent2"/>
          </a:fillRef>
          <a:effectRef idx="0">
            <a:schemeClr val="accent2"/>
          </a:effectRef>
          <a:fontRef idx="minor">
            <a:schemeClr val="tx1"/>
          </a:fontRef>
        </p:style>
      </p:cxnSp>
      <p:sp>
        <p:nvSpPr>
          <p:cNvPr id="38" name="Rectangle: Rounded Corners 37">
            <a:extLst>
              <a:ext uri="{FF2B5EF4-FFF2-40B4-BE49-F238E27FC236}">
                <a16:creationId xmlns:a16="http://schemas.microsoft.com/office/drawing/2014/main" id="{8E91BD71-8DF9-9739-2A80-86ACCBC170FB}"/>
              </a:ext>
            </a:extLst>
          </p:cNvPr>
          <p:cNvSpPr/>
          <p:nvPr/>
        </p:nvSpPr>
        <p:spPr>
          <a:xfrm>
            <a:off x="301752" y="1832572"/>
            <a:ext cx="2508671" cy="107632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F405664-3F92-4F19-A769-1857A82D27AB}"/>
              </a:ext>
            </a:extLst>
          </p:cNvPr>
          <p:cNvSpPr/>
          <p:nvPr/>
        </p:nvSpPr>
        <p:spPr>
          <a:xfrm>
            <a:off x="4972553" y="146765"/>
            <a:ext cx="5671699" cy="997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State Grades </a:t>
            </a:r>
            <a:endParaRPr lang="en-US" sz="1600">
              <a:solidFill>
                <a:schemeClr val="tx1"/>
              </a:solidFill>
            </a:endParaRPr>
          </a:p>
        </p:txBody>
      </p:sp>
      <p:grpSp>
        <p:nvGrpSpPr>
          <p:cNvPr id="17" name="Group 16">
            <a:extLst>
              <a:ext uri="{FF2B5EF4-FFF2-40B4-BE49-F238E27FC236}">
                <a16:creationId xmlns:a16="http://schemas.microsoft.com/office/drawing/2014/main" id="{82582E77-3612-CA52-B665-24759E7106AD}"/>
              </a:ext>
            </a:extLst>
          </p:cNvPr>
          <p:cNvGrpSpPr/>
          <p:nvPr/>
        </p:nvGrpSpPr>
        <p:grpSpPr>
          <a:xfrm>
            <a:off x="207214" y="3399380"/>
            <a:ext cx="2713618" cy="3374348"/>
            <a:chOff x="5115810" y="-72520"/>
            <a:chExt cx="5692850" cy="6610652"/>
          </a:xfrm>
        </p:grpSpPr>
        <p:grpSp>
          <p:nvGrpSpPr>
            <p:cNvPr id="18" name="Group 17">
              <a:extLst>
                <a:ext uri="{FF2B5EF4-FFF2-40B4-BE49-F238E27FC236}">
                  <a16:creationId xmlns:a16="http://schemas.microsoft.com/office/drawing/2014/main" id="{32345594-69CD-F7B6-9C27-E9C1C2E6E945}"/>
                </a:ext>
              </a:extLst>
            </p:cNvPr>
            <p:cNvGrpSpPr/>
            <p:nvPr/>
          </p:nvGrpSpPr>
          <p:grpSpPr>
            <a:xfrm>
              <a:off x="5115810" y="-72520"/>
              <a:ext cx="5692850" cy="6610652"/>
              <a:chOff x="5115810" y="-72520"/>
              <a:chExt cx="5692850" cy="6610652"/>
            </a:xfrm>
          </p:grpSpPr>
          <p:grpSp>
            <p:nvGrpSpPr>
              <p:cNvPr id="20" name="Group 19">
                <a:extLst>
                  <a:ext uri="{FF2B5EF4-FFF2-40B4-BE49-F238E27FC236}">
                    <a16:creationId xmlns:a16="http://schemas.microsoft.com/office/drawing/2014/main" id="{DDF84423-0621-F86C-D554-8B9AF82C108A}"/>
                  </a:ext>
                </a:extLst>
              </p:cNvPr>
              <p:cNvGrpSpPr/>
              <p:nvPr/>
            </p:nvGrpSpPr>
            <p:grpSpPr>
              <a:xfrm>
                <a:off x="5115810" y="-72520"/>
                <a:ext cx="5692850" cy="6610652"/>
                <a:chOff x="4925450" y="51175"/>
                <a:chExt cx="5692850" cy="6610652"/>
              </a:xfrm>
            </p:grpSpPr>
            <p:grpSp>
              <p:nvGrpSpPr>
                <p:cNvPr id="22" name="Group 21">
                  <a:extLst>
                    <a:ext uri="{FF2B5EF4-FFF2-40B4-BE49-F238E27FC236}">
                      <a16:creationId xmlns:a16="http://schemas.microsoft.com/office/drawing/2014/main" id="{66341EF5-DAD5-CC08-E44C-E9E77B747790}"/>
                    </a:ext>
                  </a:extLst>
                </p:cNvPr>
                <p:cNvGrpSpPr/>
                <p:nvPr/>
              </p:nvGrpSpPr>
              <p:grpSpPr>
                <a:xfrm>
                  <a:off x="4925450" y="196173"/>
                  <a:ext cx="5671699" cy="6465654"/>
                  <a:chOff x="3039163" y="196173"/>
                  <a:chExt cx="5671699" cy="6465654"/>
                </a:xfrm>
              </p:grpSpPr>
              <p:pic>
                <p:nvPicPr>
                  <p:cNvPr id="24" name="Picture 23">
                    <a:extLst>
                      <a:ext uri="{FF2B5EF4-FFF2-40B4-BE49-F238E27FC236}">
                        <a16:creationId xmlns:a16="http://schemas.microsoft.com/office/drawing/2014/main" id="{5241E11E-1341-0077-56FF-B3444335F88A}"/>
                      </a:ext>
                    </a:extLst>
                  </p:cNvPr>
                  <p:cNvPicPr>
                    <a:picLocks noChangeAspect="1"/>
                  </p:cNvPicPr>
                  <p:nvPr/>
                </p:nvPicPr>
                <p:blipFill rotWithShape="1">
                  <a:blip r:embed="rId3"/>
                  <a:srcRect b="4269"/>
                  <a:stretch/>
                </p:blipFill>
                <p:spPr>
                  <a:xfrm>
                    <a:off x="3039163" y="196173"/>
                    <a:ext cx="5671699" cy="6465654"/>
                  </a:xfrm>
                  <a:prstGeom prst="rect">
                    <a:avLst/>
                  </a:prstGeom>
                </p:spPr>
              </p:pic>
              <p:sp>
                <p:nvSpPr>
                  <p:cNvPr id="25" name="Rectangle: Rounded Corners 24">
                    <a:extLst>
                      <a:ext uri="{FF2B5EF4-FFF2-40B4-BE49-F238E27FC236}">
                        <a16:creationId xmlns:a16="http://schemas.microsoft.com/office/drawing/2014/main" id="{18273373-DDD9-CD62-A293-6999FF9C77ED}"/>
                      </a:ext>
                    </a:extLst>
                  </p:cNvPr>
                  <p:cNvSpPr/>
                  <p:nvPr/>
                </p:nvSpPr>
                <p:spPr>
                  <a:xfrm>
                    <a:off x="3128211" y="1612232"/>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F8A5E1E-91C9-43B8-0F99-3E49207F8B42}"/>
                      </a:ext>
                    </a:extLst>
                  </p:cNvPr>
                  <p:cNvSpPr/>
                  <p:nvPr/>
                </p:nvSpPr>
                <p:spPr>
                  <a:xfrm>
                    <a:off x="3128211" y="2233863"/>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CE99B54C-01D8-7C60-9D9C-39F76D334072}"/>
                      </a:ext>
                    </a:extLst>
                  </p:cNvPr>
                  <p:cNvSpPr/>
                  <p:nvPr/>
                </p:nvSpPr>
                <p:spPr>
                  <a:xfrm>
                    <a:off x="3128211" y="2470483"/>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57F5A58-1B96-221B-B4CF-4AB4C9127373}"/>
                      </a:ext>
                    </a:extLst>
                  </p:cNvPr>
                  <p:cNvSpPr/>
                  <p:nvPr/>
                </p:nvSpPr>
                <p:spPr>
                  <a:xfrm>
                    <a:off x="3128211" y="2675019"/>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3CD1F60-A379-AC31-988F-3F8EFEE039B0}"/>
                      </a:ext>
                    </a:extLst>
                  </p:cNvPr>
                  <p:cNvSpPr/>
                  <p:nvPr/>
                </p:nvSpPr>
                <p:spPr>
                  <a:xfrm>
                    <a:off x="3122196" y="2891587"/>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AE32650-82DB-6B3C-FD63-9DC5893D463C}"/>
                      </a:ext>
                    </a:extLst>
                  </p:cNvPr>
                  <p:cNvSpPr/>
                  <p:nvPr/>
                </p:nvSpPr>
                <p:spPr>
                  <a:xfrm>
                    <a:off x="3122196" y="3094464"/>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B933616-3FFA-F25F-2402-3555CD467A20}"/>
                      </a:ext>
                    </a:extLst>
                  </p:cNvPr>
                  <p:cNvSpPr/>
                  <p:nvPr/>
                </p:nvSpPr>
                <p:spPr>
                  <a:xfrm>
                    <a:off x="3107748" y="3297341"/>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EFA55122-8C5F-86FF-72AB-1FE5C870F74D}"/>
                      </a:ext>
                    </a:extLst>
                  </p:cNvPr>
                  <p:cNvSpPr/>
                  <p:nvPr/>
                </p:nvSpPr>
                <p:spPr>
                  <a:xfrm>
                    <a:off x="3122196" y="3723599"/>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AE8D2D31-80F6-940C-4052-CA2791CA3353}"/>
                      </a:ext>
                    </a:extLst>
                  </p:cNvPr>
                  <p:cNvSpPr/>
                  <p:nvPr/>
                </p:nvSpPr>
                <p:spPr>
                  <a:xfrm>
                    <a:off x="3122196" y="4372160"/>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2DB44899-C422-9A5A-1F21-0172D27E4C8D}"/>
                      </a:ext>
                    </a:extLst>
                  </p:cNvPr>
                  <p:cNvSpPr/>
                  <p:nvPr/>
                </p:nvSpPr>
                <p:spPr>
                  <a:xfrm>
                    <a:off x="3122196" y="5208006"/>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E9629F41-2E05-4320-0FAB-6518FBC247DF}"/>
                      </a:ext>
                    </a:extLst>
                  </p:cNvPr>
                  <p:cNvSpPr/>
                  <p:nvPr/>
                </p:nvSpPr>
                <p:spPr>
                  <a:xfrm>
                    <a:off x="3131812" y="5830328"/>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6F8505B3-A396-27C8-5BC5-D9CE47F23876}"/>
                      </a:ext>
                    </a:extLst>
                  </p:cNvPr>
                  <p:cNvSpPr/>
                  <p:nvPr/>
                </p:nvSpPr>
                <p:spPr>
                  <a:xfrm>
                    <a:off x="5948427" y="1816771"/>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41B469E6-77BE-C447-B666-19492FC53332}"/>
                      </a:ext>
                    </a:extLst>
                  </p:cNvPr>
                  <p:cNvSpPr/>
                  <p:nvPr/>
                </p:nvSpPr>
                <p:spPr>
                  <a:xfrm>
                    <a:off x="5948427" y="3723599"/>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7D6C90AE-FA7E-A045-61D9-223BC9A3B23C}"/>
                      </a:ext>
                    </a:extLst>
                  </p:cNvPr>
                  <p:cNvSpPr/>
                  <p:nvPr/>
                </p:nvSpPr>
                <p:spPr>
                  <a:xfrm>
                    <a:off x="5948427" y="4140699"/>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E79A571E-DEF7-08B1-5C3D-D7AFA12279AF}"/>
                      </a:ext>
                    </a:extLst>
                  </p:cNvPr>
                  <p:cNvSpPr/>
                  <p:nvPr/>
                </p:nvSpPr>
                <p:spPr>
                  <a:xfrm>
                    <a:off x="5944411" y="4365291"/>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4033A2AA-0B6D-C701-070B-607C407599A5}"/>
                      </a:ext>
                    </a:extLst>
                  </p:cNvPr>
                  <p:cNvSpPr/>
                  <p:nvPr/>
                </p:nvSpPr>
                <p:spPr>
                  <a:xfrm>
                    <a:off x="5940395" y="4577851"/>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ADD1B25-F31F-8F92-CBA0-040C3A64E9D4}"/>
                      </a:ext>
                    </a:extLst>
                  </p:cNvPr>
                  <p:cNvSpPr/>
                  <p:nvPr/>
                </p:nvSpPr>
                <p:spPr>
                  <a:xfrm>
                    <a:off x="5955630" y="5194719"/>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27D269DA-ED4A-7B89-D4BA-3D7ACDE059BB}"/>
                    </a:ext>
                  </a:extLst>
                </p:cNvPr>
                <p:cNvSpPr/>
                <p:nvPr/>
              </p:nvSpPr>
              <p:spPr>
                <a:xfrm>
                  <a:off x="4946601" y="51175"/>
                  <a:ext cx="5671699" cy="9975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Our Closest Advisors/Mentors</a:t>
                  </a:r>
                </a:p>
              </p:txBody>
            </p:sp>
          </p:grpSp>
          <p:sp>
            <p:nvSpPr>
              <p:cNvPr id="21" name="Rectangle: Rounded Corners 20">
                <a:extLst>
                  <a:ext uri="{FF2B5EF4-FFF2-40B4-BE49-F238E27FC236}">
                    <a16:creationId xmlns:a16="http://schemas.microsoft.com/office/drawing/2014/main" id="{1E6590E2-7B2B-96DC-9A1D-86ED1125EBE5}"/>
                  </a:ext>
                </a:extLst>
              </p:cNvPr>
              <p:cNvSpPr/>
              <p:nvPr/>
            </p:nvSpPr>
            <p:spPr>
              <a:xfrm>
                <a:off x="5198485" y="3392164"/>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Rounded Corners 18">
              <a:extLst>
                <a:ext uri="{FF2B5EF4-FFF2-40B4-BE49-F238E27FC236}">
                  <a16:creationId xmlns:a16="http://schemas.microsoft.com/office/drawing/2014/main" id="{81492B00-264F-05D9-D1A6-7488AFDAC0C4}"/>
                </a:ext>
              </a:extLst>
            </p:cNvPr>
            <p:cNvSpPr/>
            <p:nvPr/>
          </p:nvSpPr>
          <p:spPr>
            <a:xfrm>
              <a:off x="5184395" y="1921984"/>
              <a:ext cx="2731168" cy="156411"/>
            </a:xfrm>
            <a:prstGeom prst="roundRect">
              <a:avLst/>
            </a:prstGeom>
            <a:solidFill>
              <a:srgbClr val="17958E">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9793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C9738-EF55-1CDF-89E6-A372759DAAB6}"/>
              </a:ext>
            </a:extLst>
          </p:cNvPr>
          <p:cNvSpPr>
            <a:spLocks noGrp="1"/>
          </p:cNvSpPr>
          <p:nvPr>
            <p:ph type="title"/>
          </p:nvPr>
        </p:nvSpPr>
        <p:spPr>
          <a:xfrm>
            <a:off x="9279005" y="727083"/>
            <a:ext cx="2912995" cy="5759777"/>
          </a:xfrm>
        </p:spPr>
        <p:txBody>
          <a:bodyPr>
            <a:normAutofit/>
          </a:bodyPr>
          <a:lstStyle/>
          <a:p>
            <a:r>
              <a:rPr lang="en-US" sz="2800"/>
              <a:t>Georgia’s</a:t>
            </a:r>
            <a:br>
              <a:rPr lang="en-US" sz="3600"/>
            </a:br>
            <a:r>
              <a:rPr lang="en-US" sz="2000"/>
              <a:t>Geospatial Maturity</a:t>
            </a:r>
            <a:br>
              <a:rPr lang="en-US" sz="2000"/>
            </a:br>
            <a:br>
              <a:rPr lang="en-US" sz="1200"/>
            </a:br>
            <a:r>
              <a:rPr lang="en-US" sz="3600" b="1"/>
              <a:t>REPORT CARD</a:t>
            </a:r>
            <a:br>
              <a:rPr lang="en-US" sz="3600"/>
            </a:br>
            <a:br>
              <a:rPr lang="en-US" sz="3600"/>
            </a:br>
            <a:r>
              <a:rPr lang="en-US" sz="2000" i="1">
                <a:solidFill>
                  <a:schemeClr val="bg1"/>
                </a:solidFill>
                <a:effectLst/>
                <a:latin typeface="Calibri" panose="020F0502020204030204" pitchFamily="34" charset="0"/>
                <a:ea typeface="Calibri" panose="020F0502020204030204" pitchFamily="34" charset="0"/>
              </a:rPr>
              <a:t>Collaboration, transparency, and increased efficiency in government are hallmarks of mature state Geospatial Programs.</a:t>
            </a:r>
            <a:br>
              <a:rPr lang="en-US" sz="2000" i="1">
                <a:solidFill>
                  <a:schemeClr val="bg1"/>
                </a:solidFill>
                <a:effectLst/>
                <a:latin typeface="Calibri" panose="020F0502020204030204" pitchFamily="34" charset="0"/>
                <a:ea typeface="Calibri" panose="020F0502020204030204" pitchFamily="34" charset="0"/>
              </a:rPr>
            </a:br>
            <a:endParaRPr lang="en-US">
              <a:solidFill>
                <a:schemeClr val="bg1"/>
              </a:solidFill>
            </a:endParaRPr>
          </a:p>
        </p:txBody>
      </p:sp>
      <p:sp>
        <p:nvSpPr>
          <p:cNvPr id="3" name="Content Placeholder 2">
            <a:extLst>
              <a:ext uri="{FF2B5EF4-FFF2-40B4-BE49-F238E27FC236}">
                <a16:creationId xmlns:a16="http://schemas.microsoft.com/office/drawing/2014/main" id="{ED8204A8-01AE-DF74-EC51-3981EB23243A}"/>
              </a:ext>
            </a:extLst>
          </p:cNvPr>
          <p:cNvSpPr>
            <a:spLocks noGrp="1"/>
          </p:cNvSpPr>
          <p:nvPr>
            <p:ph idx="1"/>
          </p:nvPr>
        </p:nvSpPr>
        <p:spPr>
          <a:xfrm>
            <a:off x="323988" y="727082"/>
            <a:ext cx="8163613" cy="5880887"/>
          </a:xfrm>
        </p:spPr>
        <p:txBody>
          <a:bodyPr/>
          <a:lstStyle/>
          <a:p>
            <a:pPr marL="0" indent="0">
              <a:buNone/>
            </a:pPr>
            <a:r>
              <a:rPr lang="en-US" sz="2800" dirty="0"/>
              <a:t>What goes in to making the grade?</a:t>
            </a:r>
          </a:p>
          <a:p>
            <a:endParaRPr lang="en-US" sz="1400" dirty="0"/>
          </a:p>
          <a:p>
            <a:pPr marL="971550" lvl="1" indent="-514350">
              <a:buFont typeface="+mj-lt"/>
              <a:buAutoNum type="arabicPeriod"/>
            </a:pPr>
            <a:r>
              <a:rPr lang="en-US" sz="2000" dirty="0"/>
              <a:t>Level of statewide </a:t>
            </a:r>
            <a:r>
              <a:rPr lang="en-US" sz="2000" b="1" u="sng" dirty="0"/>
              <a:t>Coordination </a:t>
            </a:r>
            <a:r>
              <a:rPr lang="en-US" sz="1400" dirty="0"/>
              <a:t>focused on the existence of a geographic information officer (GIO) and the powers and resources available to coordinate GIS activities statewide</a:t>
            </a:r>
            <a:endParaRPr lang="en-US" sz="2000" b="1" u="sng" dirty="0"/>
          </a:p>
          <a:p>
            <a:pPr marL="457200" lvl="1" indent="0">
              <a:buNone/>
            </a:pPr>
            <a:endParaRPr lang="en-US" sz="2000" dirty="0"/>
          </a:p>
          <a:p>
            <a:pPr marL="971550" lvl="1" indent="-514350">
              <a:buFont typeface="+mj-lt"/>
              <a:buAutoNum type="arabicPeriod" startAt="2"/>
            </a:pPr>
            <a:r>
              <a:rPr lang="en-US" sz="2000" dirty="0"/>
              <a:t>Maturity of certain </a:t>
            </a:r>
            <a:r>
              <a:rPr lang="en-US" sz="2000" b="1" u="sng" dirty="0"/>
              <a:t>State-level Data Programs</a:t>
            </a:r>
          </a:p>
          <a:p>
            <a:pPr lvl="2"/>
            <a:r>
              <a:rPr lang="en-US" sz="1800" i="1" dirty="0">
                <a:solidFill>
                  <a:schemeClr val="tx2">
                    <a:lumMod val="75000"/>
                  </a:schemeClr>
                </a:solidFill>
              </a:rPr>
              <a:t>Addresses</a:t>
            </a:r>
          </a:p>
          <a:p>
            <a:pPr lvl="2"/>
            <a:r>
              <a:rPr lang="en-US" sz="1800" i="1" dirty="0">
                <a:solidFill>
                  <a:schemeClr val="tx2">
                    <a:lumMod val="75000"/>
                  </a:schemeClr>
                </a:solidFill>
              </a:rPr>
              <a:t>Parcels</a:t>
            </a:r>
          </a:p>
          <a:p>
            <a:pPr lvl="2"/>
            <a:r>
              <a:rPr lang="en-US" sz="1800" i="1" dirty="0">
                <a:solidFill>
                  <a:schemeClr val="tx2">
                    <a:lumMod val="75000"/>
                  </a:schemeClr>
                </a:solidFill>
              </a:rPr>
              <a:t>Elevation </a:t>
            </a:r>
          </a:p>
          <a:p>
            <a:pPr lvl="2"/>
            <a:r>
              <a:rPr lang="en-US" sz="1800" i="1" dirty="0">
                <a:solidFill>
                  <a:schemeClr val="tx2">
                    <a:lumMod val="75000"/>
                  </a:schemeClr>
                </a:solidFill>
              </a:rPr>
              <a:t>Orthoimagery  </a:t>
            </a:r>
          </a:p>
          <a:p>
            <a:pPr lvl="2"/>
            <a:endParaRPr lang="en-US" sz="1800" dirty="0"/>
          </a:p>
          <a:p>
            <a:pPr marL="971550" lvl="1" indent="-514350">
              <a:buFont typeface="+mj-lt"/>
              <a:buAutoNum type="arabicPeriod" startAt="2"/>
            </a:pPr>
            <a:endParaRPr lang="en-US" sz="2400" dirty="0"/>
          </a:p>
        </p:txBody>
      </p:sp>
      <p:sp>
        <p:nvSpPr>
          <p:cNvPr id="7" name="TextBox 6">
            <a:extLst>
              <a:ext uri="{FF2B5EF4-FFF2-40B4-BE49-F238E27FC236}">
                <a16:creationId xmlns:a16="http://schemas.microsoft.com/office/drawing/2014/main" id="{680532A8-FA88-E79F-BECE-7E9D76639C95}"/>
              </a:ext>
            </a:extLst>
          </p:cNvPr>
          <p:cNvSpPr txBox="1"/>
          <p:nvPr/>
        </p:nvSpPr>
        <p:spPr>
          <a:xfrm>
            <a:off x="3314399" y="2894391"/>
            <a:ext cx="4884211" cy="1712777"/>
          </a:xfrm>
          <a:prstGeom prst="rect">
            <a:avLst/>
          </a:prstGeom>
          <a:noFill/>
        </p:spPr>
        <p:txBody>
          <a:bodyPr wrap="square" rtlCol="0" anchor="t">
            <a:spAutoFit/>
          </a:bodyPr>
          <a:lstStyle/>
          <a:p>
            <a:pPr marL="1143000" lvl="2" indent="-228600" defTabSz="914400">
              <a:lnSpc>
                <a:spcPct val="90000"/>
              </a:lnSpc>
              <a:spcBef>
                <a:spcPts val="500"/>
              </a:spcBef>
              <a:buFont typeface="Arial" panose="020B0604020202020204" pitchFamily="34" charset="0"/>
              <a:buChar char="•"/>
              <a:tabLst>
                <a:tab pos="400050" algn="l"/>
              </a:tabLst>
            </a:pPr>
            <a:r>
              <a:rPr lang="en-US" i="1" dirty="0">
                <a:solidFill>
                  <a:schemeClr val="tx2">
                    <a:lumMod val="75000"/>
                  </a:schemeClr>
                </a:solidFill>
              </a:rPr>
              <a:t>Routable Road Centerlines</a:t>
            </a:r>
          </a:p>
          <a:p>
            <a:pPr marL="1143000" lvl="2" indent="-228600" defTabSz="914400">
              <a:lnSpc>
                <a:spcPct val="90000"/>
              </a:lnSpc>
              <a:spcBef>
                <a:spcPts val="500"/>
              </a:spcBef>
              <a:buFont typeface="Arial" panose="020B0604020202020204" pitchFamily="34" charset="0"/>
              <a:buChar char="•"/>
              <a:tabLst>
                <a:tab pos="400050" algn="l"/>
              </a:tabLst>
            </a:pPr>
            <a:r>
              <a:rPr lang="en-US" i="1" dirty="0">
                <a:solidFill>
                  <a:schemeClr val="tx2">
                    <a:lumMod val="75000"/>
                  </a:schemeClr>
                </a:solidFill>
              </a:rPr>
              <a:t>Geodetic Controls </a:t>
            </a:r>
          </a:p>
          <a:p>
            <a:pPr marL="1143000" lvl="2" indent="-228600" defTabSz="914400">
              <a:lnSpc>
                <a:spcPct val="90000"/>
              </a:lnSpc>
              <a:spcBef>
                <a:spcPts val="500"/>
              </a:spcBef>
              <a:buFont typeface="Arial" panose="020B0604020202020204" pitchFamily="34" charset="0"/>
              <a:buChar char="•"/>
              <a:tabLst>
                <a:tab pos="400050" algn="l"/>
              </a:tabLst>
            </a:pPr>
            <a:r>
              <a:rPr lang="en-US" i="1" dirty="0">
                <a:solidFill>
                  <a:schemeClr val="tx2">
                    <a:lumMod val="75000"/>
                  </a:schemeClr>
                </a:solidFill>
              </a:rPr>
              <a:t>Government Units</a:t>
            </a:r>
          </a:p>
          <a:p>
            <a:pPr marL="1143000" lvl="2" indent="-228600" defTabSz="914400">
              <a:lnSpc>
                <a:spcPct val="90000"/>
              </a:lnSpc>
              <a:spcBef>
                <a:spcPts val="500"/>
              </a:spcBef>
              <a:buFont typeface="Arial" panose="020B0604020202020204" pitchFamily="34" charset="0"/>
              <a:buChar char="•"/>
              <a:tabLst>
                <a:tab pos="400050" algn="l"/>
              </a:tabLst>
            </a:pPr>
            <a:r>
              <a:rPr lang="en-US" i="1" dirty="0">
                <a:solidFill>
                  <a:schemeClr val="tx2">
                    <a:lumMod val="75000"/>
                  </a:schemeClr>
                </a:solidFill>
              </a:rPr>
              <a:t>Hydrography</a:t>
            </a:r>
          </a:p>
          <a:p>
            <a:endParaRPr lang="en-US" sz="2400" dirty="0"/>
          </a:p>
        </p:txBody>
      </p:sp>
      <p:sp>
        <p:nvSpPr>
          <p:cNvPr id="5" name="TextBox 4">
            <a:extLst>
              <a:ext uri="{FF2B5EF4-FFF2-40B4-BE49-F238E27FC236}">
                <a16:creationId xmlns:a16="http://schemas.microsoft.com/office/drawing/2014/main" id="{945CB4A2-838A-14B9-1ADF-788C648BAB17}"/>
              </a:ext>
            </a:extLst>
          </p:cNvPr>
          <p:cNvSpPr txBox="1"/>
          <p:nvPr/>
        </p:nvSpPr>
        <p:spPr>
          <a:xfrm>
            <a:off x="211015" y="4191669"/>
            <a:ext cx="8541099" cy="830997"/>
          </a:xfrm>
          <a:prstGeom prst="rect">
            <a:avLst/>
          </a:prstGeom>
          <a:noFill/>
        </p:spPr>
        <p:txBody>
          <a:bodyPr wrap="square" rtlCol="0">
            <a:spAutoFit/>
          </a:bodyPr>
          <a:lstStyle/>
          <a:p>
            <a:pPr algn="ctr"/>
            <a:r>
              <a:rPr lang="en-US" sz="1200" dirty="0">
                <a:solidFill>
                  <a:schemeClr val="accent2"/>
                </a:solidFill>
              </a:rPr>
              <a:t>Factors within each data program: </a:t>
            </a:r>
            <a:r>
              <a:rPr lang="en-US" sz="1200" b="1" dirty="0">
                <a:solidFill>
                  <a:schemeClr val="accent2"/>
                </a:solidFill>
              </a:rPr>
              <a:t>data coverage </a:t>
            </a:r>
            <a:r>
              <a:rPr lang="en-US" sz="1200" dirty="0">
                <a:solidFill>
                  <a:schemeClr val="accent2"/>
                </a:solidFill>
              </a:rPr>
              <a:t>(% of state), as well as the breadth &amp; depth of a supporting </a:t>
            </a:r>
            <a:r>
              <a:rPr lang="en-US" sz="1200" i="1" dirty="0">
                <a:solidFill>
                  <a:schemeClr val="accent2"/>
                </a:solidFill>
              </a:rPr>
              <a:t>Data Program</a:t>
            </a:r>
            <a:r>
              <a:rPr lang="en-US" sz="1200" dirty="0">
                <a:solidFill>
                  <a:schemeClr val="accent2"/>
                </a:solidFill>
              </a:rPr>
              <a:t> that has a living business plan, regular funding, a designated steward, and a formal relationship with local governments, complete with support for ongoing management, quality control, update frequency, standardization, interoperability, and accessibility. </a:t>
            </a:r>
          </a:p>
        </p:txBody>
      </p:sp>
      <p:sp>
        <p:nvSpPr>
          <p:cNvPr id="6" name="TextBox 5">
            <a:extLst>
              <a:ext uri="{FF2B5EF4-FFF2-40B4-BE49-F238E27FC236}">
                <a16:creationId xmlns:a16="http://schemas.microsoft.com/office/drawing/2014/main" id="{B0DBC90E-FB38-6D22-C8F5-F194B70AF415}"/>
              </a:ext>
            </a:extLst>
          </p:cNvPr>
          <p:cNvSpPr txBox="1"/>
          <p:nvPr/>
        </p:nvSpPr>
        <p:spPr>
          <a:xfrm>
            <a:off x="790592" y="5653864"/>
            <a:ext cx="7408018" cy="954107"/>
          </a:xfrm>
          <a:prstGeom prst="rect">
            <a:avLst/>
          </a:prstGeom>
          <a:noFill/>
        </p:spPr>
        <p:txBody>
          <a:bodyPr wrap="square" rtlCol="0">
            <a:spAutoFit/>
          </a:bodyPr>
          <a:lstStyle/>
          <a:p>
            <a:r>
              <a:rPr lang="en-US" dirty="0"/>
              <a:t>3.  	(ungraded at present) </a:t>
            </a:r>
            <a:r>
              <a:rPr lang="en-US" sz="2400" dirty="0"/>
              <a:t>Health of </a:t>
            </a:r>
            <a:r>
              <a:rPr lang="en-US" sz="2400" b="1" u="sng" dirty="0"/>
              <a:t>State Initiatives </a:t>
            </a:r>
            <a:r>
              <a:rPr lang="en-US" sz="1600" dirty="0"/>
              <a:t>(e.g. 	NG911, GeoEnabled Elections, Hydrologic Programs, Broadband, </a:t>
            </a:r>
            <a:r>
              <a:rPr lang="en-US" sz="1600" dirty="0" err="1"/>
              <a:t>etc</a:t>
            </a:r>
            <a:r>
              <a:rPr lang="en-US" sz="1600" dirty="0"/>
              <a:t>)</a:t>
            </a:r>
            <a:endParaRPr lang="en-US" dirty="0"/>
          </a:p>
          <a:p>
            <a:endParaRPr lang="en-US" sz="1600" dirty="0"/>
          </a:p>
        </p:txBody>
      </p:sp>
    </p:spTree>
    <p:extLst>
      <p:ext uri="{BB962C8B-B14F-4D97-AF65-F5344CB8AC3E}">
        <p14:creationId xmlns:p14="http://schemas.microsoft.com/office/powerpoint/2010/main" val="14971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1EA7A-E4CB-2EF6-8C79-DF4FE9B9E464}"/>
              </a:ext>
            </a:extLst>
          </p:cNvPr>
          <p:cNvSpPr>
            <a:spLocks noGrp="1"/>
          </p:cNvSpPr>
          <p:nvPr>
            <p:ph type="title"/>
          </p:nvPr>
        </p:nvSpPr>
        <p:spPr/>
        <p:txBody>
          <a:bodyPr/>
          <a:lstStyle/>
          <a:p>
            <a:r>
              <a:rPr lang="en-US" dirty="0"/>
              <a:t>Meet Your Team </a:t>
            </a:r>
          </a:p>
        </p:txBody>
      </p:sp>
      <p:pic>
        <p:nvPicPr>
          <p:cNvPr id="10" name="Content Placeholder 9" descr="A person with gray hair&#10;&#10;Description automatically generated with low confidence">
            <a:extLst>
              <a:ext uri="{FF2B5EF4-FFF2-40B4-BE49-F238E27FC236}">
                <a16:creationId xmlns:a16="http://schemas.microsoft.com/office/drawing/2014/main" id="{ED4A35CC-9B5B-8125-9D62-CF2E99E5DF4E}"/>
              </a:ext>
            </a:extLst>
          </p:cNvPr>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Lst>
          </a:blip>
          <a:srcRect l="8777" r="7479"/>
          <a:stretch/>
        </p:blipFill>
        <p:spPr>
          <a:xfrm>
            <a:off x="294895" y="1614403"/>
            <a:ext cx="3136000" cy="4252989"/>
          </a:xfrm>
        </p:spPr>
      </p:pic>
      <p:sp>
        <p:nvSpPr>
          <p:cNvPr id="7" name="TextBox 6">
            <a:extLst>
              <a:ext uri="{FF2B5EF4-FFF2-40B4-BE49-F238E27FC236}">
                <a16:creationId xmlns:a16="http://schemas.microsoft.com/office/drawing/2014/main" id="{9A31BCA8-C49E-2FDF-31B4-3C4433D0C77A}"/>
              </a:ext>
            </a:extLst>
          </p:cNvPr>
          <p:cNvSpPr txBox="1"/>
          <p:nvPr/>
        </p:nvSpPr>
        <p:spPr>
          <a:xfrm>
            <a:off x="3778252" y="5834179"/>
            <a:ext cx="3406925" cy="784830"/>
          </a:xfrm>
          <a:prstGeom prst="rect">
            <a:avLst/>
          </a:prstGeom>
          <a:noFill/>
        </p:spPr>
        <p:txBody>
          <a:bodyPr wrap="square" rtlCol="0">
            <a:spAutoFit/>
          </a:bodyPr>
          <a:lstStyle/>
          <a:p>
            <a:pPr algn="ctr"/>
            <a:r>
              <a:rPr lang="en-US" b="1" i="0" dirty="0">
                <a:effectLst/>
                <a:latin typeface="-apple-system"/>
              </a:rPr>
              <a:t>Natalie Lee</a:t>
            </a:r>
          </a:p>
          <a:p>
            <a:pPr algn="ctr"/>
            <a:r>
              <a:rPr lang="en-US" sz="1600" b="0" i="0" dirty="0">
                <a:effectLst/>
                <a:latin typeface="-apple-system"/>
              </a:rPr>
              <a:t>Geospatial Data Programs Manager</a:t>
            </a:r>
          </a:p>
          <a:p>
            <a:pPr algn="ctr"/>
            <a:endParaRPr lang="en-US" sz="1100" dirty="0"/>
          </a:p>
        </p:txBody>
      </p:sp>
      <p:sp>
        <p:nvSpPr>
          <p:cNvPr id="8" name="TextBox 7">
            <a:extLst>
              <a:ext uri="{FF2B5EF4-FFF2-40B4-BE49-F238E27FC236}">
                <a16:creationId xmlns:a16="http://schemas.microsoft.com/office/drawing/2014/main" id="{278AA855-8586-EFC2-A14B-7B68E06088A5}"/>
              </a:ext>
            </a:extLst>
          </p:cNvPr>
          <p:cNvSpPr txBox="1"/>
          <p:nvPr/>
        </p:nvSpPr>
        <p:spPr>
          <a:xfrm>
            <a:off x="0" y="5834643"/>
            <a:ext cx="3708335" cy="1023357"/>
          </a:xfrm>
          <a:prstGeom prst="rect">
            <a:avLst/>
          </a:prstGeom>
          <a:noFill/>
        </p:spPr>
        <p:txBody>
          <a:bodyPr wrap="square" rtlCol="0">
            <a:spAutoFit/>
          </a:bodyPr>
          <a:lstStyle/>
          <a:p>
            <a:pPr algn="ctr"/>
            <a:r>
              <a:rPr lang="en-US" b="1" i="0" dirty="0">
                <a:effectLst/>
                <a:latin typeface="-apple-system"/>
              </a:rPr>
              <a:t>Susan Miller</a:t>
            </a:r>
          </a:p>
          <a:p>
            <a:pPr algn="ctr"/>
            <a:r>
              <a:rPr lang="en-US" sz="1600" b="0" i="0" dirty="0">
                <a:effectLst/>
                <a:latin typeface="-apple-system"/>
              </a:rPr>
              <a:t>Geospatial Information Officer</a:t>
            </a:r>
          </a:p>
          <a:p>
            <a:pPr algn="ctr"/>
            <a:endParaRPr lang="en-US" sz="1600" b="0" i="0" dirty="0">
              <a:effectLst/>
              <a:latin typeface="-apple-system"/>
            </a:endParaRPr>
          </a:p>
          <a:p>
            <a:pPr algn="ctr"/>
            <a:endParaRPr lang="en-US" sz="1100" dirty="0"/>
          </a:p>
        </p:txBody>
      </p:sp>
      <p:pic>
        <p:nvPicPr>
          <p:cNvPr id="14" name="Picture 13">
            <a:extLst>
              <a:ext uri="{FF2B5EF4-FFF2-40B4-BE49-F238E27FC236}">
                <a16:creationId xmlns:a16="http://schemas.microsoft.com/office/drawing/2014/main" id="{D7FB1DFD-51D4-8886-31B3-43E93243D4B5}"/>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Effect>
                      <a14:brightnessContrast bright="20000" contrast="20000"/>
                    </a14:imgEffect>
                  </a14:imgLayer>
                </a14:imgProps>
              </a:ext>
            </a:extLst>
          </a:blip>
          <a:stretch>
            <a:fillRect/>
          </a:stretch>
        </p:blipFill>
        <p:spPr>
          <a:xfrm>
            <a:off x="4049177" y="1614403"/>
            <a:ext cx="2881109" cy="4230146"/>
          </a:xfrm>
          <a:prstGeom prst="rect">
            <a:avLst/>
          </a:prstGeom>
        </p:spPr>
      </p:pic>
      <p:graphicFrame>
        <p:nvGraphicFramePr>
          <p:cNvPr id="9" name="Diagram 8">
            <a:extLst>
              <a:ext uri="{FF2B5EF4-FFF2-40B4-BE49-F238E27FC236}">
                <a16:creationId xmlns:a16="http://schemas.microsoft.com/office/drawing/2014/main" id="{144FCED3-0250-8528-B887-A56B919592FA}"/>
              </a:ext>
            </a:extLst>
          </p:cNvPr>
          <p:cNvGraphicFramePr/>
          <p:nvPr>
            <p:extLst>
              <p:ext uri="{D42A27DB-BD31-4B8C-83A1-F6EECF244321}">
                <p14:modId xmlns:p14="http://schemas.microsoft.com/office/powerpoint/2010/main" val="4156020179"/>
              </p:ext>
            </p:extLst>
          </p:nvPr>
        </p:nvGraphicFramePr>
        <p:xfrm>
          <a:off x="7069393" y="648597"/>
          <a:ext cx="5958348" cy="58887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ross 2">
            <a:extLst>
              <a:ext uri="{FF2B5EF4-FFF2-40B4-BE49-F238E27FC236}">
                <a16:creationId xmlns:a16="http://schemas.microsoft.com/office/drawing/2014/main" id="{F88560A6-A42B-CF6F-3D4D-EF1F35C5EE89}"/>
              </a:ext>
            </a:extLst>
          </p:cNvPr>
          <p:cNvSpPr/>
          <p:nvPr/>
        </p:nvSpPr>
        <p:spPr>
          <a:xfrm>
            <a:off x="7443018" y="3264310"/>
            <a:ext cx="570271" cy="609600"/>
          </a:xfrm>
          <a:prstGeom prst="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723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105D-56AB-4984-BACF-2064E82A7956}"/>
              </a:ext>
            </a:extLst>
          </p:cNvPr>
          <p:cNvSpPr>
            <a:spLocks noGrp="1"/>
          </p:cNvSpPr>
          <p:nvPr>
            <p:ph type="title"/>
          </p:nvPr>
        </p:nvSpPr>
        <p:spPr/>
        <p:txBody>
          <a:bodyPr/>
          <a:lstStyle/>
          <a:p>
            <a:r>
              <a:rPr lang="en-US" dirty="0"/>
              <a:t>Georgia’s Grade</a:t>
            </a:r>
            <a:br>
              <a:rPr lang="en-US" dirty="0"/>
            </a:br>
            <a:br>
              <a:rPr lang="en-US" dirty="0"/>
            </a:br>
            <a:r>
              <a:rPr lang="en-US" sz="2400" b="1" dirty="0">
                <a:solidFill>
                  <a:schemeClr val="bg1"/>
                </a:solidFill>
              </a:rPr>
              <a:t>BREAKDOWN</a:t>
            </a:r>
            <a:endParaRPr lang="en-US" b="1" dirty="0">
              <a:solidFill>
                <a:schemeClr val="bg1"/>
              </a:solidFill>
            </a:endParaRPr>
          </a:p>
        </p:txBody>
      </p:sp>
      <p:pic>
        <p:nvPicPr>
          <p:cNvPr id="4" name="Picture 3">
            <a:extLst>
              <a:ext uri="{FF2B5EF4-FFF2-40B4-BE49-F238E27FC236}">
                <a16:creationId xmlns:a16="http://schemas.microsoft.com/office/drawing/2014/main" id="{0E0EB86B-55B8-5F91-0507-5CC791CC6358}"/>
              </a:ext>
            </a:extLst>
          </p:cNvPr>
          <p:cNvPicPr>
            <a:picLocks noChangeAspect="1"/>
          </p:cNvPicPr>
          <p:nvPr/>
        </p:nvPicPr>
        <p:blipFill rotWithShape="1">
          <a:blip r:embed="rId3"/>
          <a:srcRect b="1227"/>
          <a:stretch/>
        </p:blipFill>
        <p:spPr>
          <a:xfrm>
            <a:off x="2045522" y="75801"/>
            <a:ext cx="4768232" cy="6706398"/>
          </a:xfrm>
          <a:prstGeom prst="rect">
            <a:avLst/>
          </a:prstGeom>
        </p:spPr>
      </p:pic>
      <p:sp>
        <p:nvSpPr>
          <p:cNvPr id="5" name="TextBox 4">
            <a:extLst>
              <a:ext uri="{FF2B5EF4-FFF2-40B4-BE49-F238E27FC236}">
                <a16:creationId xmlns:a16="http://schemas.microsoft.com/office/drawing/2014/main" id="{4DA0250A-736B-A3E8-9533-E6D87B1E54E5}"/>
              </a:ext>
            </a:extLst>
          </p:cNvPr>
          <p:cNvSpPr txBox="1"/>
          <p:nvPr/>
        </p:nvSpPr>
        <p:spPr>
          <a:xfrm>
            <a:off x="9173796" y="4857135"/>
            <a:ext cx="2912995" cy="923330"/>
          </a:xfrm>
          <a:prstGeom prst="rect">
            <a:avLst/>
          </a:prstGeom>
          <a:noFill/>
        </p:spPr>
        <p:txBody>
          <a:bodyPr wrap="square" rtlCol="0">
            <a:spAutoFit/>
          </a:bodyPr>
          <a:lstStyle/>
          <a:p>
            <a:r>
              <a:rPr lang="en-US" i="1" dirty="0"/>
              <a:t>This is our baseline, from which we can only really go up!!!</a:t>
            </a:r>
          </a:p>
        </p:txBody>
      </p:sp>
    </p:spTree>
    <p:extLst>
      <p:ext uri="{BB962C8B-B14F-4D97-AF65-F5344CB8AC3E}">
        <p14:creationId xmlns:p14="http://schemas.microsoft.com/office/powerpoint/2010/main" val="526679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952D7-4BA8-A591-F26E-65158ACEAF85}"/>
              </a:ext>
            </a:extLst>
          </p:cNvPr>
          <p:cNvPicPr>
            <a:picLocks noChangeAspect="1"/>
          </p:cNvPicPr>
          <p:nvPr/>
        </p:nvPicPr>
        <p:blipFill>
          <a:blip r:embed="rId3"/>
          <a:stretch>
            <a:fillRect/>
          </a:stretch>
        </p:blipFill>
        <p:spPr>
          <a:xfrm>
            <a:off x="234990" y="194707"/>
            <a:ext cx="6087923" cy="5763641"/>
          </a:xfrm>
          <a:prstGeom prst="rect">
            <a:avLst/>
          </a:prstGeom>
        </p:spPr>
      </p:pic>
      <p:grpSp>
        <p:nvGrpSpPr>
          <p:cNvPr id="4" name="Group 3">
            <a:extLst>
              <a:ext uri="{FF2B5EF4-FFF2-40B4-BE49-F238E27FC236}">
                <a16:creationId xmlns:a16="http://schemas.microsoft.com/office/drawing/2014/main" id="{71BA2CBA-A85C-102B-FC86-C8AB0BCFB95C}"/>
              </a:ext>
            </a:extLst>
          </p:cNvPr>
          <p:cNvGrpSpPr/>
          <p:nvPr/>
        </p:nvGrpSpPr>
        <p:grpSpPr>
          <a:xfrm>
            <a:off x="5855226" y="2855521"/>
            <a:ext cx="6101784" cy="3716688"/>
            <a:chOff x="1735511" y="2727702"/>
            <a:chExt cx="6101784" cy="3716688"/>
          </a:xfrm>
        </p:grpSpPr>
        <p:pic>
          <p:nvPicPr>
            <p:cNvPr id="2" name="Picture 6" descr="Table&#10;&#10;Description automatically generated">
              <a:extLst>
                <a:ext uri="{FF2B5EF4-FFF2-40B4-BE49-F238E27FC236}">
                  <a16:creationId xmlns:a16="http://schemas.microsoft.com/office/drawing/2014/main" id="{A1E2FAF9-1B82-3741-C101-8D70F92CF8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614"/>
            <a:stretch/>
          </p:blipFill>
          <p:spPr bwMode="auto">
            <a:xfrm>
              <a:off x="1735511" y="2727702"/>
              <a:ext cx="4439511" cy="3716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able&#10;&#10;Description automatically generated">
              <a:extLst>
                <a:ext uri="{FF2B5EF4-FFF2-40B4-BE49-F238E27FC236}">
                  <a16:creationId xmlns:a16="http://schemas.microsoft.com/office/drawing/2014/main" id="{649F72A1-0F09-EF72-F67C-1052D9122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381"/>
            <a:stretch/>
          </p:blipFill>
          <p:spPr bwMode="auto">
            <a:xfrm>
              <a:off x="6175022" y="2727702"/>
              <a:ext cx="1662273" cy="371668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a:extLst>
              <a:ext uri="{FF2B5EF4-FFF2-40B4-BE49-F238E27FC236}">
                <a16:creationId xmlns:a16="http://schemas.microsoft.com/office/drawing/2014/main" id="{7CA6A07B-796F-565A-7B64-6CAA39AFED82}"/>
              </a:ext>
            </a:extLst>
          </p:cNvPr>
          <p:cNvSpPr txBox="1">
            <a:spLocks/>
          </p:cNvSpPr>
          <p:nvPr/>
        </p:nvSpPr>
        <p:spPr>
          <a:xfrm>
            <a:off x="6557132" y="590591"/>
            <a:ext cx="5516881" cy="168496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3200" dirty="0"/>
              <a:t>How do Georgia’s </a:t>
            </a:r>
          </a:p>
          <a:p>
            <a:r>
              <a:rPr lang="en-US" sz="3200" dirty="0"/>
              <a:t>Local Governments Feel About their Data to Support NG911?</a:t>
            </a:r>
            <a:endParaRPr lang="en-US" sz="3200" b="1" dirty="0">
              <a:solidFill>
                <a:schemeClr val="bg1"/>
              </a:solidFill>
            </a:endParaRPr>
          </a:p>
        </p:txBody>
      </p:sp>
    </p:spTree>
    <p:extLst>
      <p:ext uri="{BB962C8B-B14F-4D97-AF65-F5344CB8AC3E}">
        <p14:creationId xmlns:p14="http://schemas.microsoft.com/office/powerpoint/2010/main" val="2438371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693E-946C-459E-99E8-FCBE1D95663B}"/>
              </a:ext>
            </a:extLst>
          </p:cNvPr>
          <p:cNvSpPr>
            <a:spLocks noGrp="1"/>
          </p:cNvSpPr>
          <p:nvPr>
            <p:ph type="title"/>
          </p:nvPr>
        </p:nvSpPr>
        <p:spPr/>
        <p:txBody>
          <a:bodyPr/>
          <a:lstStyle/>
          <a:p>
            <a:pPr algn="l"/>
            <a:r>
              <a:rPr lang="en-US" sz="3600" dirty="0">
                <a:latin typeface="Noto Serif" panose="02020600060500020200" pitchFamily="18" charset="0"/>
              </a:rPr>
              <a:t>Pilots to PROGRAMS </a:t>
            </a:r>
          </a:p>
        </p:txBody>
      </p:sp>
      <p:sp>
        <p:nvSpPr>
          <p:cNvPr id="12" name="TextBox 11">
            <a:extLst>
              <a:ext uri="{FF2B5EF4-FFF2-40B4-BE49-F238E27FC236}">
                <a16:creationId xmlns:a16="http://schemas.microsoft.com/office/drawing/2014/main" id="{5FCA7B10-CDAD-FC9A-789F-66F6D54D33A3}"/>
              </a:ext>
            </a:extLst>
          </p:cNvPr>
          <p:cNvSpPr txBox="1"/>
          <p:nvPr/>
        </p:nvSpPr>
        <p:spPr>
          <a:xfrm>
            <a:off x="680321" y="2272129"/>
            <a:ext cx="7696763" cy="4401205"/>
          </a:xfrm>
          <a:prstGeom prst="rect">
            <a:avLst/>
          </a:prstGeom>
          <a:noFill/>
        </p:spPr>
        <p:txBody>
          <a:bodyPr wrap="square" rtlCol="0">
            <a:spAutoFit/>
          </a:bodyPr>
          <a:lstStyle/>
          <a:p>
            <a:pPr marL="349250" lvl="1" indent="-342900">
              <a:buFont typeface="Arial" panose="020B0604020202020204" pitchFamily="34" charset="0"/>
              <a:buChar char="•"/>
            </a:pPr>
            <a:r>
              <a:rPr lang="en-US" sz="2400" dirty="0"/>
              <a:t>In partnership with Georgia Emergency Communications Authority (GECA) ~ through the Next Generation 911 (NG911) Program </a:t>
            </a:r>
          </a:p>
          <a:p>
            <a:pPr marL="806450" lvl="2" indent="-342900">
              <a:buFont typeface="Courier New" panose="02070309020205020404" pitchFamily="49" charset="0"/>
              <a:buChar char="o"/>
            </a:pPr>
            <a:r>
              <a:rPr lang="en-US" dirty="0"/>
              <a:t>Address Data Program is </a:t>
            </a:r>
            <a:r>
              <a:rPr lang="en-US" sz="1800" i="1" dirty="0">
                <a:solidFill>
                  <a:srgbClr val="F165E7"/>
                </a:solidFill>
              </a:rPr>
              <a:t>LIVE</a:t>
            </a:r>
          </a:p>
          <a:p>
            <a:pPr marL="806450" lvl="2" indent="-342900">
              <a:buFont typeface="Courier New" panose="02070309020205020404" pitchFamily="49" charset="0"/>
              <a:buChar char="o"/>
            </a:pPr>
            <a:r>
              <a:rPr lang="en-US" dirty="0"/>
              <a:t>Routable Road Centerline Program is </a:t>
            </a:r>
            <a:r>
              <a:rPr lang="en-US" sz="1800" i="1" dirty="0">
                <a:solidFill>
                  <a:srgbClr val="F165E7"/>
                </a:solidFill>
              </a:rPr>
              <a:t>LIVE</a:t>
            </a:r>
          </a:p>
          <a:p>
            <a:pPr marL="806450" lvl="2" indent="-342900">
              <a:buFont typeface="Courier New" panose="02070309020205020404" pitchFamily="49" charset="0"/>
              <a:buChar char="o"/>
            </a:pPr>
            <a:r>
              <a:rPr lang="en-US" dirty="0"/>
              <a:t>Gov’t Units/Administrative Boundaries Program</a:t>
            </a:r>
            <a:r>
              <a:rPr lang="en-US" sz="2000" dirty="0"/>
              <a:t> is </a:t>
            </a:r>
            <a:r>
              <a:rPr lang="en-US" sz="2000" i="1" dirty="0">
                <a:solidFill>
                  <a:srgbClr val="F165E7"/>
                </a:solidFill>
              </a:rPr>
              <a:t>LIVE</a:t>
            </a:r>
          </a:p>
          <a:p>
            <a:pPr marL="349250" lvl="1" indent="-342900">
              <a:buFont typeface="Arial" panose="020B0604020202020204" pitchFamily="34" charset="0"/>
              <a:buChar char="•"/>
            </a:pPr>
            <a:endParaRPr lang="en-US" sz="2400" dirty="0"/>
          </a:p>
          <a:p>
            <a:pPr marL="349250" lvl="1" indent="-342900">
              <a:buFont typeface="Arial" panose="020B0604020202020204" pitchFamily="34" charset="0"/>
              <a:buChar char="•"/>
            </a:pPr>
            <a:r>
              <a:rPr lang="en-US" sz="2400" dirty="0"/>
              <a:t>In partnership with the GAC, laying the foundation for: </a:t>
            </a:r>
          </a:p>
          <a:p>
            <a:pPr marL="806450" lvl="2" indent="-342900">
              <a:buFont typeface="Courier New" panose="02070309020205020404" pitchFamily="49" charset="0"/>
              <a:buChar char="o"/>
            </a:pPr>
            <a:r>
              <a:rPr lang="en-US" dirty="0"/>
              <a:t>Landuse/Landcover Program </a:t>
            </a:r>
            <a:r>
              <a:rPr lang="en-US" sz="1200" dirty="0"/>
              <a:t>(incl’s: Buildings &amp; Structures)</a:t>
            </a:r>
            <a:r>
              <a:rPr lang="en-US" sz="1400" dirty="0"/>
              <a:t> </a:t>
            </a:r>
            <a:endParaRPr lang="en-US" dirty="0"/>
          </a:p>
          <a:p>
            <a:pPr marL="806450" lvl="2" indent="-342900">
              <a:buFont typeface="Courier New" panose="02070309020205020404" pitchFamily="49" charset="0"/>
              <a:buChar char="o"/>
            </a:pPr>
            <a:r>
              <a:rPr lang="en-US" dirty="0"/>
              <a:t>Orthoimagery Program </a:t>
            </a:r>
            <a:r>
              <a:rPr lang="en-US" sz="1200" dirty="0"/>
              <a:t>(move from ‘pilot’ to Program) </a:t>
            </a:r>
            <a:endParaRPr lang="en-US" dirty="0"/>
          </a:p>
          <a:p>
            <a:pPr marL="806450" lvl="2" indent="-342900">
              <a:buFont typeface="Courier New" panose="02070309020205020404" pitchFamily="49" charset="0"/>
              <a:buChar char="o"/>
            </a:pPr>
            <a:r>
              <a:rPr lang="en-US" dirty="0"/>
              <a:t>LiDAR Program </a:t>
            </a:r>
            <a:r>
              <a:rPr lang="en-US" sz="1200" dirty="0"/>
              <a:t>(refresh) </a:t>
            </a:r>
          </a:p>
          <a:p>
            <a:endParaRPr lang="en-US" sz="2400" dirty="0"/>
          </a:p>
        </p:txBody>
      </p:sp>
      <p:sp>
        <p:nvSpPr>
          <p:cNvPr id="13" name="Content Placeholder 2">
            <a:extLst>
              <a:ext uri="{FF2B5EF4-FFF2-40B4-BE49-F238E27FC236}">
                <a16:creationId xmlns:a16="http://schemas.microsoft.com/office/drawing/2014/main" id="{27A1F0F1-2C2D-E265-4EC1-B060ADEDEC53}"/>
              </a:ext>
            </a:extLst>
          </p:cNvPr>
          <p:cNvSpPr txBox="1">
            <a:spLocks/>
          </p:cNvSpPr>
          <p:nvPr/>
        </p:nvSpPr>
        <p:spPr>
          <a:xfrm>
            <a:off x="8529331" y="2286817"/>
            <a:ext cx="2644877" cy="3213621"/>
          </a:xfrm>
          <a:custGeom>
            <a:avLst/>
            <a:gdLst>
              <a:gd name="connsiteX0" fmla="*/ 0 w 2644877"/>
              <a:gd name="connsiteY0" fmla="*/ 0 h 3213621"/>
              <a:gd name="connsiteX1" fmla="*/ 502527 w 2644877"/>
              <a:gd name="connsiteY1" fmla="*/ 0 h 3213621"/>
              <a:gd name="connsiteX2" fmla="*/ 978604 w 2644877"/>
              <a:gd name="connsiteY2" fmla="*/ 0 h 3213621"/>
              <a:gd name="connsiteX3" fmla="*/ 1507580 w 2644877"/>
              <a:gd name="connsiteY3" fmla="*/ 0 h 3213621"/>
              <a:gd name="connsiteX4" fmla="*/ 2063004 w 2644877"/>
              <a:gd name="connsiteY4" fmla="*/ 0 h 3213621"/>
              <a:gd name="connsiteX5" fmla="*/ 2644877 w 2644877"/>
              <a:gd name="connsiteY5" fmla="*/ 0 h 3213621"/>
              <a:gd name="connsiteX6" fmla="*/ 2644877 w 2644877"/>
              <a:gd name="connsiteY6" fmla="*/ 503467 h 3213621"/>
              <a:gd name="connsiteX7" fmla="*/ 2644877 w 2644877"/>
              <a:gd name="connsiteY7" fmla="*/ 1103343 h 3213621"/>
              <a:gd name="connsiteX8" fmla="*/ 2644877 w 2644877"/>
              <a:gd name="connsiteY8" fmla="*/ 1574674 h 3213621"/>
              <a:gd name="connsiteX9" fmla="*/ 2644877 w 2644877"/>
              <a:gd name="connsiteY9" fmla="*/ 2078142 h 3213621"/>
              <a:gd name="connsiteX10" fmla="*/ 2644877 w 2644877"/>
              <a:gd name="connsiteY10" fmla="*/ 2549473 h 3213621"/>
              <a:gd name="connsiteX11" fmla="*/ 2644877 w 2644877"/>
              <a:gd name="connsiteY11" fmla="*/ 3213621 h 3213621"/>
              <a:gd name="connsiteX12" fmla="*/ 2168799 w 2644877"/>
              <a:gd name="connsiteY12" fmla="*/ 3213621 h 3213621"/>
              <a:gd name="connsiteX13" fmla="*/ 1613375 w 2644877"/>
              <a:gd name="connsiteY13" fmla="*/ 3213621 h 3213621"/>
              <a:gd name="connsiteX14" fmla="*/ 1031502 w 2644877"/>
              <a:gd name="connsiteY14" fmla="*/ 3213621 h 3213621"/>
              <a:gd name="connsiteX15" fmla="*/ 555424 w 2644877"/>
              <a:gd name="connsiteY15" fmla="*/ 3213621 h 3213621"/>
              <a:gd name="connsiteX16" fmla="*/ 0 w 2644877"/>
              <a:gd name="connsiteY16" fmla="*/ 3213621 h 3213621"/>
              <a:gd name="connsiteX17" fmla="*/ 0 w 2644877"/>
              <a:gd name="connsiteY17" fmla="*/ 2613745 h 3213621"/>
              <a:gd name="connsiteX18" fmla="*/ 0 w 2644877"/>
              <a:gd name="connsiteY18" fmla="*/ 2013869 h 3213621"/>
              <a:gd name="connsiteX19" fmla="*/ 0 w 2644877"/>
              <a:gd name="connsiteY19" fmla="*/ 1413993 h 3213621"/>
              <a:gd name="connsiteX20" fmla="*/ 0 w 2644877"/>
              <a:gd name="connsiteY20" fmla="*/ 814117 h 3213621"/>
              <a:gd name="connsiteX21" fmla="*/ 0 w 2644877"/>
              <a:gd name="connsiteY21" fmla="*/ 0 h 321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44877" h="3213621" extrusionOk="0">
                <a:moveTo>
                  <a:pt x="0" y="0"/>
                </a:moveTo>
                <a:cubicBezTo>
                  <a:pt x="166666" y="-23736"/>
                  <a:pt x="361433" y="47242"/>
                  <a:pt x="502527" y="0"/>
                </a:cubicBezTo>
                <a:cubicBezTo>
                  <a:pt x="643621" y="-47242"/>
                  <a:pt x="790668" y="37508"/>
                  <a:pt x="978604" y="0"/>
                </a:cubicBezTo>
                <a:cubicBezTo>
                  <a:pt x="1166540" y="-37508"/>
                  <a:pt x="1340361" y="52617"/>
                  <a:pt x="1507580" y="0"/>
                </a:cubicBezTo>
                <a:cubicBezTo>
                  <a:pt x="1674799" y="-52617"/>
                  <a:pt x="1820113" y="25297"/>
                  <a:pt x="2063004" y="0"/>
                </a:cubicBezTo>
                <a:cubicBezTo>
                  <a:pt x="2305895" y="-25297"/>
                  <a:pt x="2483472" y="25221"/>
                  <a:pt x="2644877" y="0"/>
                </a:cubicBezTo>
                <a:cubicBezTo>
                  <a:pt x="2654692" y="232567"/>
                  <a:pt x="2620839" y="336030"/>
                  <a:pt x="2644877" y="503467"/>
                </a:cubicBezTo>
                <a:cubicBezTo>
                  <a:pt x="2668915" y="670904"/>
                  <a:pt x="2602165" y="870562"/>
                  <a:pt x="2644877" y="1103343"/>
                </a:cubicBezTo>
                <a:cubicBezTo>
                  <a:pt x="2687589" y="1336124"/>
                  <a:pt x="2641583" y="1438306"/>
                  <a:pt x="2644877" y="1574674"/>
                </a:cubicBezTo>
                <a:cubicBezTo>
                  <a:pt x="2648171" y="1711042"/>
                  <a:pt x="2639545" y="1844362"/>
                  <a:pt x="2644877" y="2078142"/>
                </a:cubicBezTo>
                <a:cubicBezTo>
                  <a:pt x="2650209" y="2311922"/>
                  <a:pt x="2636225" y="2330165"/>
                  <a:pt x="2644877" y="2549473"/>
                </a:cubicBezTo>
                <a:cubicBezTo>
                  <a:pt x="2653529" y="2768781"/>
                  <a:pt x="2641586" y="2886224"/>
                  <a:pt x="2644877" y="3213621"/>
                </a:cubicBezTo>
                <a:cubicBezTo>
                  <a:pt x="2445992" y="3240832"/>
                  <a:pt x="2272683" y="3191348"/>
                  <a:pt x="2168799" y="3213621"/>
                </a:cubicBezTo>
                <a:cubicBezTo>
                  <a:pt x="2064915" y="3235894"/>
                  <a:pt x="1782694" y="3157399"/>
                  <a:pt x="1613375" y="3213621"/>
                </a:cubicBezTo>
                <a:cubicBezTo>
                  <a:pt x="1444056" y="3269843"/>
                  <a:pt x="1161380" y="3144067"/>
                  <a:pt x="1031502" y="3213621"/>
                </a:cubicBezTo>
                <a:cubicBezTo>
                  <a:pt x="901624" y="3283175"/>
                  <a:pt x="779690" y="3204321"/>
                  <a:pt x="555424" y="3213621"/>
                </a:cubicBezTo>
                <a:cubicBezTo>
                  <a:pt x="331158" y="3222921"/>
                  <a:pt x="219398" y="3154235"/>
                  <a:pt x="0" y="3213621"/>
                </a:cubicBezTo>
                <a:cubicBezTo>
                  <a:pt x="-48811" y="2919430"/>
                  <a:pt x="65969" y="2894261"/>
                  <a:pt x="0" y="2613745"/>
                </a:cubicBezTo>
                <a:cubicBezTo>
                  <a:pt x="-65969" y="2333229"/>
                  <a:pt x="57046" y="2163126"/>
                  <a:pt x="0" y="2013869"/>
                </a:cubicBezTo>
                <a:cubicBezTo>
                  <a:pt x="-57046" y="1864612"/>
                  <a:pt x="4991" y="1578247"/>
                  <a:pt x="0" y="1413993"/>
                </a:cubicBezTo>
                <a:cubicBezTo>
                  <a:pt x="-4991" y="1249739"/>
                  <a:pt x="22890" y="988675"/>
                  <a:pt x="0" y="814117"/>
                </a:cubicBezTo>
                <a:cubicBezTo>
                  <a:pt x="-22890" y="639559"/>
                  <a:pt x="63347" y="394388"/>
                  <a:pt x="0" y="0"/>
                </a:cubicBezTo>
                <a:close/>
              </a:path>
            </a:pathLst>
          </a:custGeom>
          <a:noFill/>
          <a:ln>
            <a:extLst>
              <a:ext uri="{C807C97D-BFC1-408E-A445-0C87EB9F89A2}">
                <ask:lineSketchStyleProps xmlns:ask="http://schemas.microsoft.com/office/drawing/2018/sketchyshapes" sd="14950098">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1400" b="1" dirty="0"/>
              <a:t>Spatial Data Themes</a:t>
            </a:r>
          </a:p>
          <a:p>
            <a:r>
              <a:rPr lang="en-US" sz="1200" dirty="0">
                <a:solidFill>
                  <a:schemeClr val="accent2">
                    <a:lumMod val="60000"/>
                    <a:lumOff val="40000"/>
                  </a:schemeClr>
                </a:solidFill>
              </a:rPr>
              <a:t>Addresses</a:t>
            </a:r>
          </a:p>
          <a:p>
            <a:r>
              <a:rPr lang="en-US" sz="1200" dirty="0"/>
              <a:t>Buildings &amp; Structures</a:t>
            </a:r>
          </a:p>
          <a:p>
            <a:r>
              <a:rPr lang="en-US" sz="1200" dirty="0"/>
              <a:t>Cadastral </a:t>
            </a:r>
          </a:p>
          <a:p>
            <a:r>
              <a:rPr lang="en-US" sz="1200" dirty="0">
                <a:solidFill>
                  <a:schemeClr val="accent2">
                    <a:lumMod val="60000"/>
                    <a:lumOff val="40000"/>
                  </a:schemeClr>
                </a:solidFill>
              </a:rPr>
              <a:t>Elevation</a:t>
            </a:r>
          </a:p>
          <a:p>
            <a:r>
              <a:rPr lang="en-US" sz="1200" dirty="0"/>
              <a:t>Geodetic Controls </a:t>
            </a:r>
          </a:p>
          <a:p>
            <a:r>
              <a:rPr lang="en-US" sz="1200" dirty="0">
                <a:solidFill>
                  <a:schemeClr val="accent2">
                    <a:lumMod val="60000"/>
                    <a:lumOff val="40000"/>
                  </a:schemeClr>
                </a:solidFill>
              </a:rPr>
              <a:t>Gov’t Units/Administrative Boundaries</a:t>
            </a:r>
          </a:p>
          <a:p>
            <a:r>
              <a:rPr lang="en-US" sz="1200" dirty="0"/>
              <a:t>Hydrography</a:t>
            </a:r>
          </a:p>
          <a:p>
            <a:r>
              <a:rPr lang="en-US" sz="1200" dirty="0">
                <a:solidFill>
                  <a:schemeClr val="accent2">
                    <a:lumMod val="60000"/>
                    <a:lumOff val="40000"/>
                  </a:schemeClr>
                </a:solidFill>
              </a:rPr>
              <a:t>Landuse/Landcover</a:t>
            </a:r>
          </a:p>
          <a:p>
            <a:r>
              <a:rPr lang="en-US" sz="1200" dirty="0">
                <a:solidFill>
                  <a:schemeClr val="accent2">
                    <a:lumMod val="60000"/>
                    <a:lumOff val="40000"/>
                  </a:schemeClr>
                </a:solidFill>
              </a:rPr>
              <a:t>Orthoimagery</a:t>
            </a:r>
          </a:p>
          <a:p>
            <a:r>
              <a:rPr lang="en-US" sz="1200" dirty="0">
                <a:solidFill>
                  <a:schemeClr val="accent2">
                    <a:lumMod val="60000"/>
                    <a:lumOff val="40000"/>
                  </a:schemeClr>
                </a:solidFill>
              </a:rPr>
              <a:t>Transportation</a:t>
            </a:r>
          </a:p>
          <a:p>
            <a:endParaRPr lang="en-US" sz="1400" dirty="0"/>
          </a:p>
        </p:txBody>
      </p:sp>
      <p:pic>
        <p:nvPicPr>
          <p:cNvPr id="4" name="Picture 3">
            <a:extLst>
              <a:ext uri="{FF2B5EF4-FFF2-40B4-BE49-F238E27FC236}">
                <a16:creationId xmlns:a16="http://schemas.microsoft.com/office/drawing/2014/main" id="{F447E010-D1AB-4FF4-BE4F-EBC749D50214}"/>
              </a:ext>
            </a:extLst>
          </p:cNvPr>
          <p:cNvPicPr>
            <a:picLocks noChangeAspect="1"/>
          </p:cNvPicPr>
          <p:nvPr/>
        </p:nvPicPr>
        <p:blipFill>
          <a:blip r:embed="rId3"/>
          <a:stretch>
            <a:fillRect/>
          </a:stretch>
        </p:blipFill>
        <p:spPr>
          <a:xfrm>
            <a:off x="10379590" y="4319337"/>
            <a:ext cx="1560434" cy="206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8">
            <a:extLst>
              <a:ext uri="{FF2B5EF4-FFF2-40B4-BE49-F238E27FC236}">
                <a16:creationId xmlns:a16="http://schemas.microsoft.com/office/drawing/2014/main" id="{3C8DF399-6676-EDBF-8D99-7E67D5123DC5}"/>
              </a:ext>
            </a:extLst>
          </p:cNvPr>
          <p:cNvGrpSpPr/>
          <p:nvPr/>
        </p:nvGrpSpPr>
        <p:grpSpPr>
          <a:xfrm>
            <a:off x="10094495" y="5500438"/>
            <a:ext cx="1167064" cy="1208668"/>
            <a:chOff x="9370746" y="3770693"/>
            <a:chExt cx="1209367" cy="1209367"/>
          </a:xfrm>
        </p:grpSpPr>
        <p:sp>
          <p:nvSpPr>
            <p:cNvPr id="10" name="Oval 9">
              <a:extLst>
                <a:ext uri="{FF2B5EF4-FFF2-40B4-BE49-F238E27FC236}">
                  <a16:creationId xmlns:a16="http://schemas.microsoft.com/office/drawing/2014/main" id="{4FF88679-17A7-0BAC-3CC4-98AC23272917}"/>
                </a:ext>
              </a:extLst>
            </p:cNvPr>
            <p:cNvSpPr/>
            <p:nvPr/>
          </p:nvSpPr>
          <p:spPr>
            <a:xfrm>
              <a:off x="9370746" y="3770693"/>
              <a:ext cx="1209367" cy="1209367"/>
            </a:xfrm>
            <a:prstGeom prst="ellipse">
              <a:avLst/>
            </a:prstGeom>
            <a:solidFill>
              <a:schemeClr val="bg1"/>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Topography Map">
              <a:extLst>
                <a:ext uri="{FF2B5EF4-FFF2-40B4-BE49-F238E27FC236}">
                  <a16:creationId xmlns:a16="http://schemas.microsoft.com/office/drawing/2014/main" id="{9E0CF499-6E81-DCDB-BA69-C08BD3836E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2529" y="4032476"/>
              <a:ext cx="685800" cy="685800"/>
            </a:xfrm>
            <a:prstGeom prst="rect">
              <a:avLst/>
            </a:prstGeom>
          </p:spPr>
        </p:pic>
      </p:grpSp>
      <p:sp>
        <p:nvSpPr>
          <p:cNvPr id="3" name="Rectangle 2">
            <a:extLst>
              <a:ext uri="{FF2B5EF4-FFF2-40B4-BE49-F238E27FC236}">
                <a16:creationId xmlns:a16="http://schemas.microsoft.com/office/drawing/2014/main" id="{D4E18761-3289-B99E-0DBC-6D06742772D3}"/>
              </a:ext>
            </a:extLst>
          </p:cNvPr>
          <p:cNvSpPr/>
          <p:nvPr/>
        </p:nvSpPr>
        <p:spPr>
          <a:xfrm>
            <a:off x="594281" y="2117789"/>
            <a:ext cx="7696763" cy="2201548"/>
          </a:xfrm>
          <a:custGeom>
            <a:avLst/>
            <a:gdLst>
              <a:gd name="connsiteX0" fmla="*/ 0 w 7696763"/>
              <a:gd name="connsiteY0" fmla="*/ 0 h 2201548"/>
              <a:gd name="connsiteX1" fmla="*/ 592059 w 7696763"/>
              <a:gd name="connsiteY1" fmla="*/ 0 h 2201548"/>
              <a:gd name="connsiteX2" fmla="*/ 1184117 w 7696763"/>
              <a:gd name="connsiteY2" fmla="*/ 0 h 2201548"/>
              <a:gd name="connsiteX3" fmla="*/ 1699208 w 7696763"/>
              <a:gd name="connsiteY3" fmla="*/ 0 h 2201548"/>
              <a:gd name="connsiteX4" fmla="*/ 2137332 w 7696763"/>
              <a:gd name="connsiteY4" fmla="*/ 0 h 2201548"/>
              <a:gd name="connsiteX5" fmla="*/ 2498488 w 7696763"/>
              <a:gd name="connsiteY5" fmla="*/ 0 h 2201548"/>
              <a:gd name="connsiteX6" fmla="*/ 2936611 w 7696763"/>
              <a:gd name="connsiteY6" fmla="*/ 0 h 2201548"/>
              <a:gd name="connsiteX7" fmla="*/ 3605637 w 7696763"/>
              <a:gd name="connsiteY7" fmla="*/ 0 h 2201548"/>
              <a:gd name="connsiteX8" fmla="*/ 4043761 w 7696763"/>
              <a:gd name="connsiteY8" fmla="*/ 0 h 2201548"/>
              <a:gd name="connsiteX9" fmla="*/ 4712787 w 7696763"/>
              <a:gd name="connsiteY9" fmla="*/ 0 h 2201548"/>
              <a:gd name="connsiteX10" fmla="*/ 5304846 w 7696763"/>
              <a:gd name="connsiteY10" fmla="*/ 0 h 2201548"/>
              <a:gd name="connsiteX11" fmla="*/ 5742969 w 7696763"/>
              <a:gd name="connsiteY11" fmla="*/ 0 h 2201548"/>
              <a:gd name="connsiteX12" fmla="*/ 6335028 w 7696763"/>
              <a:gd name="connsiteY12" fmla="*/ 0 h 2201548"/>
              <a:gd name="connsiteX13" fmla="*/ 7081022 w 7696763"/>
              <a:gd name="connsiteY13" fmla="*/ 0 h 2201548"/>
              <a:gd name="connsiteX14" fmla="*/ 7696763 w 7696763"/>
              <a:gd name="connsiteY14" fmla="*/ 0 h 2201548"/>
              <a:gd name="connsiteX15" fmla="*/ 7696763 w 7696763"/>
              <a:gd name="connsiteY15" fmla="*/ 594418 h 2201548"/>
              <a:gd name="connsiteX16" fmla="*/ 7696763 w 7696763"/>
              <a:gd name="connsiteY16" fmla="*/ 1122789 h 2201548"/>
              <a:gd name="connsiteX17" fmla="*/ 7696763 w 7696763"/>
              <a:gd name="connsiteY17" fmla="*/ 1673176 h 2201548"/>
              <a:gd name="connsiteX18" fmla="*/ 7696763 w 7696763"/>
              <a:gd name="connsiteY18" fmla="*/ 2201548 h 2201548"/>
              <a:gd name="connsiteX19" fmla="*/ 7027737 w 7696763"/>
              <a:gd name="connsiteY19" fmla="*/ 2201548 h 2201548"/>
              <a:gd name="connsiteX20" fmla="*/ 6435678 w 7696763"/>
              <a:gd name="connsiteY20" fmla="*/ 2201548 h 2201548"/>
              <a:gd name="connsiteX21" fmla="*/ 5689684 w 7696763"/>
              <a:gd name="connsiteY21" fmla="*/ 2201548 h 2201548"/>
              <a:gd name="connsiteX22" fmla="*/ 5020658 w 7696763"/>
              <a:gd name="connsiteY22" fmla="*/ 2201548 h 2201548"/>
              <a:gd name="connsiteX23" fmla="*/ 4274664 w 7696763"/>
              <a:gd name="connsiteY23" fmla="*/ 2201548 h 2201548"/>
              <a:gd name="connsiteX24" fmla="*/ 3913508 w 7696763"/>
              <a:gd name="connsiteY24" fmla="*/ 2201548 h 2201548"/>
              <a:gd name="connsiteX25" fmla="*/ 3552352 w 7696763"/>
              <a:gd name="connsiteY25" fmla="*/ 2201548 h 2201548"/>
              <a:gd name="connsiteX26" fmla="*/ 3191196 w 7696763"/>
              <a:gd name="connsiteY26" fmla="*/ 2201548 h 2201548"/>
              <a:gd name="connsiteX27" fmla="*/ 2676105 w 7696763"/>
              <a:gd name="connsiteY27" fmla="*/ 2201548 h 2201548"/>
              <a:gd name="connsiteX28" fmla="*/ 2084047 w 7696763"/>
              <a:gd name="connsiteY28" fmla="*/ 2201548 h 2201548"/>
              <a:gd name="connsiteX29" fmla="*/ 1568956 w 7696763"/>
              <a:gd name="connsiteY29" fmla="*/ 2201548 h 2201548"/>
              <a:gd name="connsiteX30" fmla="*/ 1130832 w 7696763"/>
              <a:gd name="connsiteY30" fmla="*/ 2201548 h 2201548"/>
              <a:gd name="connsiteX31" fmla="*/ 615741 w 7696763"/>
              <a:gd name="connsiteY31" fmla="*/ 2201548 h 2201548"/>
              <a:gd name="connsiteX32" fmla="*/ 0 w 7696763"/>
              <a:gd name="connsiteY32" fmla="*/ 2201548 h 2201548"/>
              <a:gd name="connsiteX33" fmla="*/ 0 w 7696763"/>
              <a:gd name="connsiteY33" fmla="*/ 1607130 h 2201548"/>
              <a:gd name="connsiteX34" fmla="*/ 0 w 7696763"/>
              <a:gd name="connsiteY34" fmla="*/ 1056743 h 2201548"/>
              <a:gd name="connsiteX35" fmla="*/ 0 w 7696763"/>
              <a:gd name="connsiteY35" fmla="*/ 528372 h 2201548"/>
              <a:gd name="connsiteX36" fmla="*/ 0 w 7696763"/>
              <a:gd name="connsiteY36" fmla="*/ 0 h 220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96763" h="2201548" fill="none" extrusionOk="0">
                <a:moveTo>
                  <a:pt x="0" y="0"/>
                </a:moveTo>
                <a:cubicBezTo>
                  <a:pt x="271371" y="-54082"/>
                  <a:pt x="311789" y="1342"/>
                  <a:pt x="592059" y="0"/>
                </a:cubicBezTo>
                <a:cubicBezTo>
                  <a:pt x="872329" y="-1342"/>
                  <a:pt x="914349" y="40757"/>
                  <a:pt x="1184117" y="0"/>
                </a:cubicBezTo>
                <a:cubicBezTo>
                  <a:pt x="1453885" y="-40757"/>
                  <a:pt x="1582874" y="41026"/>
                  <a:pt x="1699208" y="0"/>
                </a:cubicBezTo>
                <a:cubicBezTo>
                  <a:pt x="1815542" y="-41026"/>
                  <a:pt x="1959292" y="8203"/>
                  <a:pt x="2137332" y="0"/>
                </a:cubicBezTo>
                <a:cubicBezTo>
                  <a:pt x="2315372" y="-8203"/>
                  <a:pt x="2400565" y="41560"/>
                  <a:pt x="2498488" y="0"/>
                </a:cubicBezTo>
                <a:cubicBezTo>
                  <a:pt x="2596411" y="-41560"/>
                  <a:pt x="2735691" y="16919"/>
                  <a:pt x="2936611" y="0"/>
                </a:cubicBezTo>
                <a:cubicBezTo>
                  <a:pt x="3137531" y="-16919"/>
                  <a:pt x="3331437" y="68464"/>
                  <a:pt x="3605637" y="0"/>
                </a:cubicBezTo>
                <a:cubicBezTo>
                  <a:pt x="3879837" y="-68464"/>
                  <a:pt x="3912931" y="45788"/>
                  <a:pt x="4043761" y="0"/>
                </a:cubicBezTo>
                <a:cubicBezTo>
                  <a:pt x="4174591" y="-45788"/>
                  <a:pt x="4467291" y="42777"/>
                  <a:pt x="4712787" y="0"/>
                </a:cubicBezTo>
                <a:cubicBezTo>
                  <a:pt x="4958283" y="-42777"/>
                  <a:pt x="5167579" y="19573"/>
                  <a:pt x="5304846" y="0"/>
                </a:cubicBezTo>
                <a:cubicBezTo>
                  <a:pt x="5442113" y="-19573"/>
                  <a:pt x="5547771" y="9111"/>
                  <a:pt x="5742969" y="0"/>
                </a:cubicBezTo>
                <a:cubicBezTo>
                  <a:pt x="5938167" y="-9111"/>
                  <a:pt x="6198638" y="4444"/>
                  <a:pt x="6335028" y="0"/>
                </a:cubicBezTo>
                <a:cubicBezTo>
                  <a:pt x="6471418" y="-4444"/>
                  <a:pt x="6788490" y="47248"/>
                  <a:pt x="7081022" y="0"/>
                </a:cubicBezTo>
                <a:cubicBezTo>
                  <a:pt x="7373554" y="-47248"/>
                  <a:pt x="7454469" y="54283"/>
                  <a:pt x="7696763" y="0"/>
                </a:cubicBezTo>
                <a:cubicBezTo>
                  <a:pt x="7741326" y="249546"/>
                  <a:pt x="7685718" y="459340"/>
                  <a:pt x="7696763" y="594418"/>
                </a:cubicBezTo>
                <a:cubicBezTo>
                  <a:pt x="7707808" y="729496"/>
                  <a:pt x="7676995" y="934022"/>
                  <a:pt x="7696763" y="1122789"/>
                </a:cubicBezTo>
                <a:cubicBezTo>
                  <a:pt x="7716531" y="1311556"/>
                  <a:pt x="7673620" y="1529345"/>
                  <a:pt x="7696763" y="1673176"/>
                </a:cubicBezTo>
                <a:cubicBezTo>
                  <a:pt x="7719906" y="1817007"/>
                  <a:pt x="7689837" y="2070879"/>
                  <a:pt x="7696763" y="2201548"/>
                </a:cubicBezTo>
                <a:cubicBezTo>
                  <a:pt x="7471879" y="2260533"/>
                  <a:pt x="7272384" y="2156266"/>
                  <a:pt x="7027737" y="2201548"/>
                </a:cubicBezTo>
                <a:cubicBezTo>
                  <a:pt x="6783090" y="2246830"/>
                  <a:pt x="6582609" y="2136446"/>
                  <a:pt x="6435678" y="2201548"/>
                </a:cubicBezTo>
                <a:cubicBezTo>
                  <a:pt x="6288747" y="2266650"/>
                  <a:pt x="5848044" y="2139907"/>
                  <a:pt x="5689684" y="2201548"/>
                </a:cubicBezTo>
                <a:cubicBezTo>
                  <a:pt x="5531324" y="2263189"/>
                  <a:pt x="5217589" y="2184075"/>
                  <a:pt x="5020658" y="2201548"/>
                </a:cubicBezTo>
                <a:cubicBezTo>
                  <a:pt x="4823727" y="2219021"/>
                  <a:pt x="4454738" y="2112127"/>
                  <a:pt x="4274664" y="2201548"/>
                </a:cubicBezTo>
                <a:cubicBezTo>
                  <a:pt x="4094590" y="2290969"/>
                  <a:pt x="4039467" y="2173755"/>
                  <a:pt x="3913508" y="2201548"/>
                </a:cubicBezTo>
                <a:cubicBezTo>
                  <a:pt x="3787549" y="2229341"/>
                  <a:pt x="3636605" y="2160666"/>
                  <a:pt x="3552352" y="2201548"/>
                </a:cubicBezTo>
                <a:cubicBezTo>
                  <a:pt x="3468099" y="2242430"/>
                  <a:pt x="3265829" y="2189282"/>
                  <a:pt x="3191196" y="2201548"/>
                </a:cubicBezTo>
                <a:cubicBezTo>
                  <a:pt x="3116563" y="2213814"/>
                  <a:pt x="2818058" y="2191912"/>
                  <a:pt x="2676105" y="2201548"/>
                </a:cubicBezTo>
                <a:cubicBezTo>
                  <a:pt x="2534152" y="2211184"/>
                  <a:pt x="2254588" y="2171633"/>
                  <a:pt x="2084047" y="2201548"/>
                </a:cubicBezTo>
                <a:cubicBezTo>
                  <a:pt x="1913506" y="2231463"/>
                  <a:pt x="1773310" y="2171638"/>
                  <a:pt x="1568956" y="2201548"/>
                </a:cubicBezTo>
                <a:cubicBezTo>
                  <a:pt x="1364602" y="2231458"/>
                  <a:pt x="1343269" y="2168128"/>
                  <a:pt x="1130832" y="2201548"/>
                </a:cubicBezTo>
                <a:cubicBezTo>
                  <a:pt x="918395" y="2234968"/>
                  <a:pt x="757460" y="2157108"/>
                  <a:pt x="615741" y="2201548"/>
                </a:cubicBezTo>
                <a:cubicBezTo>
                  <a:pt x="474022" y="2245988"/>
                  <a:pt x="235953" y="2135154"/>
                  <a:pt x="0" y="2201548"/>
                </a:cubicBezTo>
                <a:cubicBezTo>
                  <a:pt x="-68085" y="2056961"/>
                  <a:pt x="29752" y="1896049"/>
                  <a:pt x="0" y="1607130"/>
                </a:cubicBezTo>
                <a:cubicBezTo>
                  <a:pt x="-29752" y="1318211"/>
                  <a:pt x="29822" y="1223176"/>
                  <a:pt x="0" y="1056743"/>
                </a:cubicBezTo>
                <a:cubicBezTo>
                  <a:pt x="-29822" y="890310"/>
                  <a:pt x="46695" y="697709"/>
                  <a:pt x="0" y="528372"/>
                </a:cubicBezTo>
                <a:cubicBezTo>
                  <a:pt x="-46695" y="359035"/>
                  <a:pt x="1428" y="174394"/>
                  <a:pt x="0" y="0"/>
                </a:cubicBezTo>
                <a:close/>
              </a:path>
              <a:path w="7696763" h="2201548" stroke="0" extrusionOk="0">
                <a:moveTo>
                  <a:pt x="0" y="0"/>
                </a:moveTo>
                <a:cubicBezTo>
                  <a:pt x="303929" y="-7541"/>
                  <a:pt x="498578" y="17455"/>
                  <a:pt x="669026" y="0"/>
                </a:cubicBezTo>
                <a:cubicBezTo>
                  <a:pt x="839474" y="-17455"/>
                  <a:pt x="1067791" y="67193"/>
                  <a:pt x="1338053" y="0"/>
                </a:cubicBezTo>
                <a:cubicBezTo>
                  <a:pt x="1608315" y="-67193"/>
                  <a:pt x="1856700" y="1170"/>
                  <a:pt x="2084047" y="0"/>
                </a:cubicBezTo>
                <a:cubicBezTo>
                  <a:pt x="2311394" y="-1170"/>
                  <a:pt x="2308316" y="22600"/>
                  <a:pt x="2445202" y="0"/>
                </a:cubicBezTo>
                <a:cubicBezTo>
                  <a:pt x="2582088" y="-22600"/>
                  <a:pt x="2843808" y="26945"/>
                  <a:pt x="3114229" y="0"/>
                </a:cubicBezTo>
                <a:cubicBezTo>
                  <a:pt x="3384650" y="-26945"/>
                  <a:pt x="3389203" y="53436"/>
                  <a:pt x="3629320" y="0"/>
                </a:cubicBezTo>
                <a:cubicBezTo>
                  <a:pt x="3869437" y="-53436"/>
                  <a:pt x="3862995" y="16519"/>
                  <a:pt x="4067443" y="0"/>
                </a:cubicBezTo>
                <a:cubicBezTo>
                  <a:pt x="4271891" y="-16519"/>
                  <a:pt x="4302249" y="12013"/>
                  <a:pt x="4428599" y="0"/>
                </a:cubicBezTo>
                <a:cubicBezTo>
                  <a:pt x="4554949" y="-12013"/>
                  <a:pt x="4862940" y="52346"/>
                  <a:pt x="5174593" y="0"/>
                </a:cubicBezTo>
                <a:cubicBezTo>
                  <a:pt x="5486246" y="-52346"/>
                  <a:pt x="5586013" y="78648"/>
                  <a:pt x="5920587" y="0"/>
                </a:cubicBezTo>
                <a:cubicBezTo>
                  <a:pt x="6255161" y="-78648"/>
                  <a:pt x="6225775" y="49586"/>
                  <a:pt x="6512646" y="0"/>
                </a:cubicBezTo>
                <a:cubicBezTo>
                  <a:pt x="6799517" y="-49586"/>
                  <a:pt x="6943564" y="47990"/>
                  <a:pt x="7104704" y="0"/>
                </a:cubicBezTo>
                <a:cubicBezTo>
                  <a:pt x="7265844" y="-47990"/>
                  <a:pt x="7436769" y="30529"/>
                  <a:pt x="7696763" y="0"/>
                </a:cubicBezTo>
                <a:cubicBezTo>
                  <a:pt x="7717380" y="116749"/>
                  <a:pt x="7648126" y="356920"/>
                  <a:pt x="7696763" y="550387"/>
                </a:cubicBezTo>
                <a:cubicBezTo>
                  <a:pt x="7745400" y="743854"/>
                  <a:pt x="7633039" y="978008"/>
                  <a:pt x="7696763" y="1122789"/>
                </a:cubicBezTo>
                <a:cubicBezTo>
                  <a:pt x="7760487" y="1267570"/>
                  <a:pt x="7672113" y="1509774"/>
                  <a:pt x="7696763" y="1607130"/>
                </a:cubicBezTo>
                <a:cubicBezTo>
                  <a:pt x="7721413" y="1704486"/>
                  <a:pt x="7667563" y="1931038"/>
                  <a:pt x="7696763" y="2201548"/>
                </a:cubicBezTo>
                <a:cubicBezTo>
                  <a:pt x="7483315" y="2204321"/>
                  <a:pt x="7347701" y="2174929"/>
                  <a:pt x="7181672" y="2201548"/>
                </a:cubicBezTo>
                <a:cubicBezTo>
                  <a:pt x="7015643" y="2228167"/>
                  <a:pt x="6695542" y="2154306"/>
                  <a:pt x="6512646" y="2201548"/>
                </a:cubicBezTo>
                <a:cubicBezTo>
                  <a:pt x="6329750" y="2248790"/>
                  <a:pt x="6167204" y="2144737"/>
                  <a:pt x="5843619" y="2201548"/>
                </a:cubicBezTo>
                <a:cubicBezTo>
                  <a:pt x="5520034" y="2258359"/>
                  <a:pt x="5658263" y="2186809"/>
                  <a:pt x="5482463" y="2201548"/>
                </a:cubicBezTo>
                <a:cubicBezTo>
                  <a:pt x="5306663" y="2216287"/>
                  <a:pt x="5135761" y="2174434"/>
                  <a:pt x="4813437" y="2201548"/>
                </a:cubicBezTo>
                <a:cubicBezTo>
                  <a:pt x="4491113" y="2228662"/>
                  <a:pt x="4414591" y="2122433"/>
                  <a:pt x="4144411" y="2201548"/>
                </a:cubicBezTo>
                <a:cubicBezTo>
                  <a:pt x="3874231" y="2280663"/>
                  <a:pt x="3655040" y="2201523"/>
                  <a:pt x="3398417" y="2201548"/>
                </a:cubicBezTo>
                <a:cubicBezTo>
                  <a:pt x="3141794" y="2201573"/>
                  <a:pt x="2933328" y="2132837"/>
                  <a:pt x="2652423" y="2201548"/>
                </a:cubicBezTo>
                <a:cubicBezTo>
                  <a:pt x="2371518" y="2270259"/>
                  <a:pt x="2372515" y="2189745"/>
                  <a:pt x="2214300" y="2201548"/>
                </a:cubicBezTo>
                <a:cubicBezTo>
                  <a:pt x="2056085" y="2213351"/>
                  <a:pt x="1877360" y="2160477"/>
                  <a:pt x="1699208" y="2201548"/>
                </a:cubicBezTo>
                <a:cubicBezTo>
                  <a:pt x="1521056" y="2242619"/>
                  <a:pt x="1277571" y="2134645"/>
                  <a:pt x="1107150" y="2201548"/>
                </a:cubicBezTo>
                <a:cubicBezTo>
                  <a:pt x="936729" y="2268451"/>
                  <a:pt x="843935" y="2168256"/>
                  <a:pt x="669026" y="2201548"/>
                </a:cubicBezTo>
                <a:cubicBezTo>
                  <a:pt x="494117" y="2234840"/>
                  <a:pt x="153920" y="2198186"/>
                  <a:pt x="0" y="2201548"/>
                </a:cubicBezTo>
                <a:cubicBezTo>
                  <a:pt x="-64624" y="2073133"/>
                  <a:pt x="30934" y="1909528"/>
                  <a:pt x="0" y="1629146"/>
                </a:cubicBezTo>
                <a:cubicBezTo>
                  <a:pt x="-30934" y="1348764"/>
                  <a:pt x="53287" y="1220219"/>
                  <a:pt x="0" y="1034728"/>
                </a:cubicBezTo>
                <a:cubicBezTo>
                  <a:pt x="-53287" y="849237"/>
                  <a:pt x="117454" y="369848"/>
                  <a:pt x="0" y="0"/>
                </a:cubicBezTo>
                <a:close/>
              </a:path>
            </a:pathLst>
          </a:custGeom>
          <a:solidFill>
            <a:srgbClr val="94A088">
              <a:alpha val="92941"/>
            </a:srgbClr>
          </a:solidFill>
          <a:ln w="57150">
            <a:extLst>
              <a:ext uri="{C807C97D-BFC1-408E-A445-0C87EB9F89A2}">
                <ask:lineSketchStyleProps xmlns:ask="http://schemas.microsoft.com/office/drawing/2018/sketchyshapes" sd="3339082119">
                  <a:prstGeom prst="rect">
                    <a:avLst/>
                  </a:prstGeom>
                  <ask:type>
                    <ask:lineSketchScribbl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At the core of these Programs are a collection of resources we manage, and make available for all Georgia governments to use: </a:t>
            </a:r>
          </a:p>
          <a:p>
            <a:pPr algn="ctr"/>
            <a:r>
              <a:rPr lang="en-US" sz="2400" b="1" dirty="0">
                <a:solidFill>
                  <a:srgbClr val="95177D"/>
                </a:solidFill>
              </a:rPr>
              <a:t>DIVA Tools</a:t>
            </a:r>
          </a:p>
          <a:p>
            <a:pPr algn="ctr"/>
            <a:r>
              <a:rPr lang="en-US" sz="2400" b="1" dirty="0">
                <a:solidFill>
                  <a:srgbClr val="95177D"/>
                </a:solidFill>
              </a:rPr>
              <a:t>Boundary Reconciliation Process </a:t>
            </a:r>
          </a:p>
        </p:txBody>
      </p:sp>
    </p:spTree>
    <p:extLst>
      <p:ext uri="{BB962C8B-B14F-4D97-AF65-F5344CB8AC3E}">
        <p14:creationId xmlns:p14="http://schemas.microsoft.com/office/powerpoint/2010/main" val="5529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D386-14B2-3C01-F034-30435AF89708}"/>
              </a:ext>
            </a:extLst>
          </p:cNvPr>
          <p:cNvSpPr>
            <a:spLocks noGrp="1"/>
          </p:cNvSpPr>
          <p:nvPr>
            <p:ph type="title"/>
          </p:nvPr>
        </p:nvSpPr>
        <p:spPr/>
        <p:txBody>
          <a:bodyPr/>
          <a:lstStyle/>
          <a:p>
            <a:r>
              <a:rPr lang="en-US"/>
              <a:t>Data Integration, Validation, and Aggregation (DIVA) Tools</a:t>
            </a:r>
          </a:p>
        </p:txBody>
      </p:sp>
      <p:sp>
        <p:nvSpPr>
          <p:cNvPr id="3" name="Text Placeholder 2">
            <a:extLst>
              <a:ext uri="{FF2B5EF4-FFF2-40B4-BE49-F238E27FC236}">
                <a16:creationId xmlns:a16="http://schemas.microsoft.com/office/drawing/2014/main" id="{FA606768-464B-21AD-6B7D-3631CDC1F524}"/>
              </a:ext>
            </a:extLst>
          </p:cNvPr>
          <p:cNvSpPr>
            <a:spLocks noGrp="1"/>
          </p:cNvSpPr>
          <p:nvPr>
            <p:ph type="body" idx="1"/>
          </p:nvPr>
        </p:nvSpPr>
        <p:spPr/>
        <p:txBody>
          <a:bodyPr/>
          <a:lstStyle/>
          <a:p>
            <a:r>
              <a:rPr lang="en-US"/>
              <a:t>A deeper dive…</a:t>
            </a:r>
          </a:p>
        </p:txBody>
      </p:sp>
    </p:spTree>
    <p:extLst>
      <p:ext uri="{BB962C8B-B14F-4D97-AF65-F5344CB8AC3E}">
        <p14:creationId xmlns:p14="http://schemas.microsoft.com/office/powerpoint/2010/main" val="2064125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9F79-2644-84B0-657A-71CA54AC5F07}"/>
              </a:ext>
            </a:extLst>
          </p:cNvPr>
          <p:cNvSpPr>
            <a:spLocks noGrp="1"/>
          </p:cNvSpPr>
          <p:nvPr>
            <p:ph type="title"/>
          </p:nvPr>
        </p:nvSpPr>
        <p:spPr/>
        <p:txBody>
          <a:bodyPr/>
          <a:lstStyle/>
          <a:p>
            <a:r>
              <a:rPr lang="en-US" dirty="0"/>
              <a:t>The Problem with Data</a:t>
            </a:r>
          </a:p>
        </p:txBody>
      </p:sp>
      <p:sp>
        <p:nvSpPr>
          <p:cNvPr id="4" name="Content Placeholder 3">
            <a:extLst>
              <a:ext uri="{FF2B5EF4-FFF2-40B4-BE49-F238E27FC236}">
                <a16:creationId xmlns:a16="http://schemas.microsoft.com/office/drawing/2014/main" id="{AD048998-A7D6-1CCD-3A1C-E2297165399E}"/>
              </a:ext>
            </a:extLst>
          </p:cNvPr>
          <p:cNvSpPr>
            <a:spLocks noGrp="1"/>
          </p:cNvSpPr>
          <p:nvPr>
            <p:ph idx="1"/>
          </p:nvPr>
        </p:nvSpPr>
        <p:spPr>
          <a:xfrm>
            <a:off x="568960" y="3115620"/>
            <a:ext cx="5608320" cy="3599313"/>
          </a:xfrm>
        </p:spPr>
        <p:txBody>
          <a:bodyPr/>
          <a:lstStyle/>
          <a:p>
            <a:r>
              <a:rPr lang="en-US" dirty="0"/>
              <a:t>It doesn’t agree across jurisdictions</a:t>
            </a:r>
          </a:p>
          <a:p>
            <a:r>
              <a:rPr lang="en-US" dirty="0"/>
              <a:t>Its not standardized</a:t>
            </a:r>
          </a:p>
          <a:p>
            <a:r>
              <a:rPr lang="en-US" dirty="0"/>
              <a:t>Its constantly changing</a:t>
            </a:r>
          </a:p>
          <a:p>
            <a:r>
              <a:rPr lang="en-US" dirty="0"/>
              <a:t>It doesn’t belong to a single person</a:t>
            </a:r>
          </a:p>
          <a:p>
            <a:r>
              <a:rPr lang="en-US" dirty="0"/>
              <a:t>It can be huge</a:t>
            </a:r>
          </a:p>
        </p:txBody>
      </p:sp>
      <p:pic>
        <p:nvPicPr>
          <p:cNvPr id="7" name="Picture 6" descr="A picture containing text, person&#10;&#10;Description automatically generated">
            <a:extLst>
              <a:ext uri="{FF2B5EF4-FFF2-40B4-BE49-F238E27FC236}">
                <a16:creationId xmlns:a16="http://schemas.microsoft.com/office/drawing/2014/main" id="{9ACF146B-001B-C0A2-0154-2B48C1F27750}"/>
              </a:ext>
            </a:extLst>
          </p:cNvPr>
          <p:cNvPicPr>
            <a:picLocks noChangeAspect="1"/>
          </p:cNvPicPr>
          <p:nvPr/>
        </p:nvPicPr>
        <p:blipFill>
          <a:blip r:embed="rId2"/>
          <a:stretch>
            <a:fillRect/>
          </a:stretch>
        </p:blipFill>
        <p:spPr>
          <a:xfrm>
            <a:off x="7051040" y="2231529"/>
            <a:ext cx="4572000" cy="3810000"/>
          </a:xfrm>
          <a:prstGeom prst="rect">
            <a:avLst/>
          </a:prstGeom>
        </p:spPr>
      </p:pic>
      <p:sp>
        <p:nvSpPr>
          <p:cNvPr id="8" name="TextBox 7">
            <a:extLst>
              <a:ext uri="{FF2B5EF4-FFF2-40B4-BE49-F238E27FC236}">
                <a16:creationId xmlns:a16="http://schemas.microsoft.com/office/drawing/2014/main" id="{E8462087-2DF9-753C-945F-96480490D808}"/>
              </a:ext>
            </a:extLst>
          </p:cNvPr>
          <p:cNvSpPr txBox="1"/>
          <p:nvPr/>
        </p:nvSpPr>
        <p:spPr>
          <a:xfrm>
            <a:off x="761601" y="5313415"/>
            <a:ext cx="6096399" cy="954107"/>
          </a:xfrm>
          <a:prstGeom prst="rect">
            <a:avLst/>
          </a:prstGeom>
          <a:noFill/>
        </p:spPr>
        <p:txBody>
          <a:bodyPr wrap="square" rtlCol="0">
            <a:spAutoFit/>
          </a:bodyPr>
          <a:lstStyle/>
          <a:p>
            <a:r>
              <a:rPr lang="en-US" sz="2800" dirty="0">
                <a:solidFill>
                  <a:schemeClr val="accent2"/>
                </a:solidFill>
              </a:rPr>
              <a:t>Overcoming these issue is possible….</a:t>
            </a:r>
          </a:p>
        </p:txBody>
      </p:sp>
      <p:sp>
        <p:nvSpPr>
          <p:cNvPr id="9" name="TextBox 8">
            <a:extLst>
              <a:ext uri="{FF2B5EF4-FFF2-40B4-BE49-F238E27FC236}">
                <a16:creationId xmlns:a16="http://schemas.microsoft.com/office/drawing/2014/main" id="{951952EE-B382-2929-8069-506A985E2DF2}"/>
              </a:ext>
            </a:extLst>
          </p:cNvPr>
          <p:cNvSpPr txBox="1"/>
          <p:nvPr/>
        </p:nvSpPr>
        <p:spPr>
          <a:xfrm>
            <a:off x="680321" y="1997840"/>
            <a:ext cx="6096399" cy="954107"/>
          </a:xfrm>
          <a:prstGeom prst="rect">
            <a:avLst/>
          </a:prstGeom>
          <a:noFill/>
        </p:spPr>
        <p:txBody>
          <a:bodyPr wrap="square" rtlCol="0">
            <a:spAutoFit/>
          </a:bodyPr>
          <a:lstStyle/>
          <a:p>
            <a:r>
              <a:rPr lang="en-US" sz="2800" dirty="0">
                <a:solidFill>
                  <a:schemeClr val="accent3">
                    <a:lumMod val="40000"/>
                    <a:lumOff val="60000"/>
                  </a:schemeClr>
                </a:solidFill>
              </a:rPr>
              <a:t>Let’s Talk a Little About Our Data Today – what are our challenges?</a:t>
            </a:r>
          </a:p>
        </p:txBody>
      </p:sp>
    </p:spTree>
    <p:extLst>
      <p:ext uri="{BB962C8B-B14F-4D97-AF65-F5344CB8AC3E}">
        <p14:creationId xmlns:p14="http://schemas.microsoft.com/office/powerpoint/2010/main" val="346075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693E-946C-459E-99E8-FCBE1D95663B}"/>
              </a:ext>
            </a:extLst>
          </p:cNvPr>
          <p:cNvSpPr>
            <a:spLocks noGrp="1"/>
          </p:cNvSpPr>
          <p:nvPr>
            <p:ph type="title"/>
          </p:nvPr>
        </p:nvSpPr>
        <p:spPr/>
        <p:txBody>
          <a:bodyPr/>
          <a:lstStyle/>
          <a:p>
            <a:pPr algn="l"/>
            <a:r>
              <a:rPr lang="en-US" sz="3600" dirty="0">
                <a:latin typeface="Noto Serif" panose="02020600060500020200" pitchFamily="18" charset="0"/>
              </a:rPr>
              <a:t>DIVA Tools </a:t>
            </a:r>
          </a:p>
        </p:txBody>
      </p:sp>
      <p:pic>
        <p:nvPicPr>
          <p:cNvPr id="4" name="Picture 3">
            <a:extLst>
              <a:ext uri="{FF2B5EF4-FFF2-40B4-BE49-F238E27FC236}">
                <a16:creationId xmlns:a16="http://schemas.microsoft.com/office/drawing/2014/main" id="{F447E010-D1AB-4FF4-BE4F-EBC749D50214}"/>
              </a:ext>
            </a:extLst>
          </p:cNvPr>
          <p:cNvPicPr>
            <a:picLocks noChangeAspect="1"/>
          </p:cNvPicPr>
          <p:nvPr/>
        </p:nvPicPr>
        <p:blipFill>
          <a:blip r:embed="rId3"/>
          <a:stretch>
            <a:fillRect/>
          </a:stretch>
        </p:blipFill>
        <p:spPr>
          <a:xfrm>
            <a:off x="10379590" y="4319337"/>
            <a:ext cx="1560434" cy="206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8">
            <a:extLst>
              <a:ext uri="{FF2B5EF4-FFF2-40B4-BE49-F238E27FC236}">
                <a16:creationId xmlns:a16="http://schemas.microsoft.com/office/drawing/2014/main" id="{3C8DF399-6676-EDBF-8D99-7E67D5123DC5}"/>
              </a:ext>
            </a:extLst>
          </p:cNvPr>
          <p:cNvGrpSpPr/>
          <p:nvPr/>
        </p:nvGrpSpPr>
        <p:grpSpPr>
          <a:xfrm>
            <a:off x="10094495" y="5500438"/>
            <a:ext cx="1167064" cy="1208668"/>
            <a:chOff x="9370746" y="3770693"/>
            <a:chExt cx="1209367" cy="1209367"/>
          </a:xfrm>
        </p:grpSpPr>
        <p:sp>
          <p:nvSpPr>
            <p:cNvPr id="10" name="Oval 9">
              <a:extLst>
                <a:ext uri="{FF2B5EF4-FFF2-40B4-BE49-F238E27FC236}">
                  <a16:creationId xmlns:a16="http://schemas.microsoft.com/office/drawing/2014/main" id="{4FF88679-17A7-0BAC-3CC4-98AC23272917}"/>
                </a:ext>
              </a:extLst>
            </p:cNvPr>
            <p:cNvSpPr/>
            <p:nvPr/>
          </p:nvSpPr>
          <p:spPr>
            <a:xfrm>
              <a:off x="9370746" y="3770693"/>
              <a:ext cx="1209367" cy="1209367"/>
            </a:xfrm>
            <a:prstGeom prst="ellipse">
              <a:avLst/>
            </a:prstGeom>
            <a:solidFill>
              <a:schemeClr val="bg1"/>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Topography Map">
              <a:extLst>
                <a:ext uri="{FF2B5EF4-FFF2-40B4-BE49-F238E27FC236}">
                  <a16:creationId xmlns:a16="http://schemas.microsoft.com/office/drawing/2014/main" id="{9E0CF499-6E81-DCDB-BA69-C08BD3836E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2529" y="4032476"/>
              <a:ext cx="685800" cy="685800"/>
            </a:xfrm>
            <a:prstGeom prst="rect">
              <a:avLst/>
            </a:prstGeom>
          </p:spPr>
        </p:pic>
      </p:grpSp>
      <p:sp>
        <p:nvSpPr>
          <p:cNvPr id="7" name="TextBox 6">
            <a:extLst>
              <a:ext uri="{FF2B5EF4-FFF2-40B4-BE49-F238E27FC236}">
                <a16:creationId xmlns:a16="http://schemas.microsoft.com/office/drawing/2014/main" id="{04F0AA1D-7600-3B8C-5E6F-0E7FA683383F}"/>
              </a:ext>
            </a:extLst>
          </p:cNvPr>
          <p:cNvSpPr txBox="1"/>
          <p:nvPr/>
        </p:nvSpPr>
        <p:spPr>
          <a:xfrm>
            <a:off x="537774" y="2198338"/>
            <a:ext cx="9414174" cy="4555093"/>
          </a:xfrm>
          <a:prstGeom prst="rect">
            <a:avLst/>
          </a:prstGeom>
          <a:noFill/>
        </p:spPr>
        <p:txBody>
          <a:bodyPr wrap="square" rtlCol="0">
            <a:spAutoFit/>
          </a:bodyPr>
          <a:lstStyle/>
          <a:p>
            <a:pPr marL="349250" lvl="1" indent="-342900">
              <a:buFont typeface="Arial" panose="020B0604020202020204" pitchFamily="34" charset="0"/>
              <a:buChar char="•"/>
            </a:pPr>
            <a:r>
              <a:rPr lang="en-US" sz="2400" i="1" dirty="0">
                <a:solidFill>
                  <a:schemeClr val="accent2">
                    <a:lumMod val="60000"/>
                    <a:lumOff val="40000"/>
                  </a:schemeClr>
                </a:solidFill>
              </a:rPr>
              <a:t>Data Integration, Validation, and Aggregation </a:t>
            </a:r>
            <a:r>
              <a:rPr lang="en-US" sz="2400" dirty="0"/>
              <a:t>(DIVA) </a:t>
            </a:r>
            <a:r>
              <a:rPr lang="en-US" sz="2400" i="1" dirty="0">
                <a:solidFill>
                  <a:schemeClr val="accent2">
                    <a:lumMod val="60000"/>
                    <a:lumOff val="40000"/>
                  </a:schemeClr>
                </a:solidFill>
              </a:rPr>
              <a:t>Tools</a:t>
            </a:r>
          </a:p>
          <a:p>
            <a:pPr marL="806450" lvl="2" indent="-342900">
              <a:buFont typeface="Courier New" panose="02070309020205020404" pitchFamily="49" charset="0"/>
              <a:buChar char="o"/>
            </a:pPr>
            <a:r>
              <a:rPr lang="en-US" sz="2400" dirty="0"/>
              <a:t>Meeting cities, counties, and regional government where they are, and enabling: </a:t>
            </a:r>
          </a:p>
          <a:p>
            <a:pPr marL="1263650" lvl="3" indent="-342900">
              <a:buFont typeface="Wingdings" panose="05000000000000000000" pitchFamily="2" charset="2"/>
              <a:buChar char="§"/>
            </a:pPr>
            <a:r>
              <a:rPr lang="en-US" sz="2000" dirty="0"/>
              <a:t>Improved data management for Big Data </a:t>
            </a:r>
          </a:p>
          <a:p>
            <a:pPr marL="1263650" lvl="3" indent="-342900">
              <a:buFont typeface="Wingdings" panose="05000000000000000000" pitchFamily="2" charset="2"/>
              <a:buChar char="§"/>
            </a:pPr>
            <a:r>
              <a:rPr lang="en-US" sz="2000" dirty="0"/>
              <a:t>Support and Validate the data conforms to the Georgia </a:t>
            </a:r>
            <a:r>
              <a:rPr lang="en-US" sz="2000" i="1" u="sng" dirty="0"/>
              <a:t>Geospatial Data Standards</a:t>
            </a:r>
            <a:r>
              <a:rPr lang="en-US" sz="2000" dirty="0"/>
              <a:t> </a:t>
            </a:r>
            <a:r>
              <a:rPr lang="en-US" dirty="0"/>
              <a:t>(for addresses, road centerline, and emergency service boundaries (fire, EMS, law enforcement, PSAP))</a:t>
            </a:r>
          </a:p>
          <a:p>
            <a:pPr marL="1263650" lvl="3" indent="-342900">
              <a:buFont typeface="Wingdings" panose="05000000000000000000" pitchFamily="2" charset="2"/>
              <a:buChar char="§"/>
            </a:pPr>
            <a:r>
              <a:rPr lang="en-US" sz="2000" dirty="0"/>
              <a:t>Local control </a:t>
            </a:r>
          </a:p>
          <a:p>
            <a:pPr marL="1263650" lvl="3" indent="-342900">
              <a:buFont typeface="Wingdings" panose="05000000000000000000" pitchFamily="2" charset="2"/>
              <a:buChar char="§"/>
            </a:pPr>
            <a:r>
              <a:rPr lang="en-US" sz="2000" dirty="0"/>
              <a:t>Interoperability: enabling data to seamlessly flow across artificial boundaries </a:t>
            </a:r>
          </a:p>
          <a:p>
            <a:pPr marL="6350" lvl="1"/>
            <a:endParaRPr lang="en-US" dirty="0"/>
          </a:p>
          <a:p>
            <a:pPr marL="6350" lvl="1"/>
            <a:r>
              <a:rPr lang="en-US" i="1" dirty="0"/>
              <a:t>~ crime and hurricanes don’t start &amp; stop at a city or country boundary, so why should </a:t>
            </a:r>
            <a:r>
              <a:rPr lang="en-US" sz="2000" i="1" dirty="0"/>
              <a:t>the critical data we need to manage these events … we can do better! </a:t>
            </a:r>
          </a:p>
          <a:p>
            <a:endParaRPr lang="en-US" sz="2400" dirty="0"/>
          </a:p>
        </p:txBody>
      </p:sp>
      <p:pic>
        <p:nvPicPr>
          <p:cNvPr id="12" name="Picture 2" descr="Image result for image swiss army knife">
            <a:extLst>
              <a:ext uri="{FF2B5EF4-FFF2-40B4-BE49-F238E27FC236}">
                <a16:creationId xmlns:a16="http://schemas.microsoft.com/office/drawing/2014/main" id="{E78B685D-DAA7-DEB9-9380-5A45483226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39826" y="627796"/>
            <a:ext cx="1243465" cy="120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611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EB42-1AD6-CC4B-F9F3-AB04103411E2}"/>
              </a:ext>
            </a:extLst>
          </p:cNvPr>
          <p:cNvSpPr>
            <a:spLocks noGrp="1"/>
          </p:cNvSpPr>
          <p:nvPr>
            <p:ph type="title"/>
          </p:nvPr>
        </p:nvSpPr>
        <p:spPr/>
        <p:txBody>
          <a:bodyPr/>
          <a:lstStyle/>
          <a:p>
            <a:r>
              <a:rPr lang="en-US" dirty="0"/>
              <a:t>What does it </a:t>
            </a:r>
            <a:r>
              <a:rPr lang="en-US" b="1" i="1" dirty="0"/>
              <a:t>DO</a:t>
            </a:r>
            <a:r>
              <a:rPr lang="en-US" dirty="0"/>
              <a:t> though…</a:t>
            </a:r>
          </a:p>
        </p:txBody>
      </p:sp>
      <p:pic>
        <p:nvPicPr>
          <p:cNvPr id="10" name="Picture 9">
            <a:extLst>
              <a:ext uri="{FF2B5EF4-FFF2-40B4-BE49-F238E27FC236}">
                <a16:creationId xmlns:a16="http://schemas.microsoft.com/office/drawing/2014/main" id="{6221F5AE-50BB-14A0-045F-3EE11C4C0E95}"/>
              </a:ext>
            </a:extLst>
          </p:cNvPr>
          <p:cNvPicPr>
            <a:picLocks noChangeAspect="1"/>
          </p:cNvPicPr>
          <p:nvPr/>
        </p:nvPicPr>
        <p:blipFill>
          <a:blip r:embed="rId3"/>
          <a:stretch>
            <a:fillRect/>
          </a:stretch>
        </p:blipFill>
        <p:spPr>
          <a:xfrm>
            <a:off x="1173480" y="2079209"/>
            <a:ext cx="9845040" cy="4465320"/>
          </a:xfrm>
          <a:prstGeom prst="rect">
            <a:avLst/>
          </a:prstGeom>
        </p:spPr>
      </p:pic>
      <p:sp>
        <p:nvSpPr>
          <p:cNvPr id="11" name="Arrow: Right 10">
            <a:extLst>
              <a:ext uri="{FF2B5EF4-FFF2-40B4-BE49-F238E27FC236}">
                <a16:creationId xmlns:a16="http://schemas.microsoft.com/office/drawing/2014/main" id="{A7572AE5-BE19-ACE7-C783-597C94EB14F1}"/>
              </a:ext>
            </a:extLst>
          </p:cNvPr>
          <p:cNvSpPr/>
          <p:nvPr/>
        </p:nvSpPr>
        <p:spPr>
          <a:xfrm>
            <a:off x="1173480" y="2765778"/>
            <a:ext cx="1208476" cy="663222"/>
          </a:xfrm>
          <a:prstGeom prst="right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solidFill>
              </a:rPr>
              <a:t>Start here!</a:t>
            </a:r>
          </a:p>
        </p:txBody>
      </p:sp>
      <p:pic>
        <p:nvPicPr>
          <p:cNvPr id="13" name="Graphic 12" descr="Group success outline">
            <a:extLst>
              <a:ext uri="{FF2B5EF4-FFF2-40B4-BE49-F238E27FC236}">
                <a16:creationId xmlns:a16="http://schemas.microsoft.com/office/drawing/2014/main" id="{8321E69C-BC52-FABA-92DA-780F63517B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04120" y="4311869"/>
            <a:ext cx="914400" cy="914400"/>
          </a:xfrm>
          <a:prstGeom prst="rect">
            <a:avLst/>
          </a:prstGeom>
        </p:spPr>
      </p:pic>
      <p:sp>
        <p:nvSpPr>
          <p:cNvPr id="14" name="TextBox 13">
            <a:extLst>
              <a:ext uri="{FF2B5EF4-FFF2-40B4-BE49-F238E27FC236}">
                <a16:creationId xmlns:a16="http://schemas.microsoft.com/office/drawing/2014/main" id="{B9F73140-4FF3-D7AC-8EC9-5119E3CBAAA7}"/>
              </a:ext>
            </a:extLst>
          </p:cNvPr>
          <p:cNvSpPr txBox="1"/>
          <p:nvPr/>
        </p:nvSpPr>
        <p:spPr>
          <a:xfrm>
            <a:off x="9743158" y="3866182"/>
            <a:ext cx="1636324" cy="646331"/>
          </a:xfrm>
          <a:prstGeom prst="rect">
            <a:avLst/>
          </a:prstGeom>
          <a:noFill/>
        </p:spPr>
        <p:txBody>
          <a:bodyPr wrap="square" rtlCol="0">
            <a:spAutoFit/>
          </a:bodyPr>
          <a:lstStyle/>
          <a:p>
            <a:pPr algn="ctr"/>
            <a:r>
              <a:rPr lang="en-US" dirty="0"/>
              <a:t>Happy Stakeholders </a:t>
            </a:r>
          </a:p>
        </p:txBody>
      </p:sp>
    </p:spTree>
    <p:extLst>
      <p:ext uri="{BB962C8B-B14F-4D97-AF65-F5344CB8AC3E}">
        <p14:creationId xmlns:p14="http://schemas.microsoft.com/office/powerpoint/2010/main" val="2430717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D2D8-A841-BF52-0F8E-D188018FB231}"/>
              </a:ext>
            </a:extLst>
          </p:cNvPr>
          <p:cNvSpPr>
            <a:spLocks noGrp="1"/>
          </p:cNvSpPr>
          <p:nvPr>
            <p:ph type="title"/>
          </p:nvPr>
        </p:nvSpPr>
        <p:spPr/>
        <p:txBody>
          <a:bodyPr/>
          <a:lstStyle/>
          <a:p>
            <a:r>
              <a:rPr lang="en-US" dirty="0"/>
              <a:t>Who Can Use it?</a:t>
            </a:r>
          </a:p>
        </p:txBody>
      </p:sp>
      <p:sp>
        <p:nvSpPr>
          <p:cNvPr id="3" name="Content Placeholder 3">
            <a:extLst>
              <a:ext uri="{FF2B5EF4-FFF2-40B4-BE49-F238E27FC236}">
                <a16:creationId xmlns:a16="http://schemas.microsoft.com/office/drawing/2014/main" id="{04884E75-A8A9-AE90-F354-29BD4B89F9FB}"/>
              </a:ext>
            </a:extLst>
          </p:cNvPr>
          <p:cNvSpPr txBox="1">
            <a:spLocks/>
          </p:cNvSpPr>
          <p:nvPr/>
        </p:nvSpPr>
        <p:spPr>
          <a:xfrm>
            <a:off x="680320" y="2442216"/>
            <a:ext cx="7396880" cy="35993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Any government entity that is a steward of address, road centerline, and boundary data as the authoritative source, OR on behalf of such an authoritative source.</a:t>
            </a:r>
          </a:p>
          <a:p>
            <a:endParaRPr lang="en-US" sz="1400" dirty="0"/>
          </a:p>
          <a:p>
            <a:pPr marL="914400" lvl="1" indent="-457200">
              <a:buFont typeface="+mj-lt"/>
              <a:buAutoNum type="arabicPeriod"/>
            </a:pPr>
            <a:r>
              <a:rPr lang="en-US" dirty="0"/>
              <a:t>Addresses</a:t>
            </a:r>
          </a:p>
          <a:p>
            <a:pPr marL="914400" lvl="1" indent="-457200">
              <a:buFont typeface="+mj-lt"/>
              <a:buAutoNum type="arabicPeriod"/>
            </a:pPr>
            <a:r>
              <a:rPr lang="en-US" dirty="0"/>
              <a:t>Road Centerlines</a:t>
            </a:r>
          </a:p>
          <a:p>
            <a:pPr marL="914400" lvl="1" indent="-457200">
              <a:buFont typeface="+mj-lt"/>
              <a:buAutoNum type="arabicPeriod"/>
            </a:pPr>
            <a:r>
              <a:rPr lang="en-US" dirty="0"/>
              <a:t>Emergency Service Boundaries   (Fire, EMS, and Police)</a:t>
            </a:r>
          </a:p>
        </p:txBody>
      </p:sp>
      <p:pic>
        <p:nvPicPr>
          <p:cNvPr id="9" name="Picture 8" descr="A picture containing qr code&#10;&#10;Description automatically generated">
            <a:extLst>
              <a:ext uri="{FF2B5EF4-FFF2-40B4-BE49-F238E27FC236}">
                <a16:creationId xmlns:a16="http://schemas.microsoft.com/office/drawing/2014/main" id="{76364AFF-6AEC-E656-D755-A65ACB4E217E}"/>
              </a:ext>
            </a:extLst>
          </p:cNvPr>
          <p:cNvPicPr>
            <a:picLocks noChangeAspect="1"/>
          </p:cNvPicPr>
          <p:nvPr/>
        </p:nvPicPr>
        <p:blipFill>
          <a:blip r:embed="rId2"/>
          <a:stretch>
            <a:fillRect/>
          </a:stretch>
        </p:blipFill>
        <p:spPr>
          <a:xfrm>
            <a:off x="7953704" y="2048142"/>
            <a:ext cx="4056630" cy="4056630"/>
          </a:xfrm>
          <a:prstGeom prst="rect">
            <a:avLst/>
          </a:prstGeom>
        </p:spPr>
      </p:pic>
    </p:spTree>
    <p:extLst>
      <p:ext uri="{BB962C8B-B14F-4D97-AF65-F5344CB8AC3E}">
        <p14:creationId xmlns:p14="http://schemas.microsoft.com/office/powerpoint/2010/main" val="507092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2B93D-D0CB-A552-78E1-93C2A87AF3A9}"/>
              </a:ext>
            </a:extLst>
          </p:cNvPr>
          <p:cNvSpPr>
            <a:spLocks noGrp="1"/>
          </p:cNvSpPr>
          <p:nvPr>
            <p:ph type="title"/>
          </p:nvPr>
        </p:nvSpPr>
        <p:spPr>
          <a:xfrm>
            <a:off x="-58057" y="-101600"/>
            <a:ext cx="12308114" cy="1080938"/>
          </a:xfrm>
        </p:spPr>
        <p:txBody>
          <a:bodyPr/>
          <a:lstStyle/>
          <a:p>
            <a:r>
              <a:rPr lang="en-US" dirty="0"/>
              <a:t>Who is using it already?</a:t>
            </a:r>
          </a:p>
        </p:txBody>
      </p:sp>
      <p:pic>
        <p:nvPicPr>
          <p:cNvPr id="4" name="Picture 3">
            <a:extLst>
              <a:ext uri="{FF2B5EF4-FFF2-40B4-BE49-F238E27FC236}">
                <a16:creationId xmlns:a16="http://schemas.microsoft.com/office/drawing/2014/main" id="{5B9F16A3-35DE-2265-19E6-560BBEAA7741}"/>
              </a:ext>
            </a:extLst>
          </p:cNvPr>
          <p:cNvPicPr>
            <a:picLocks noChangeAspect="1"/>
          </p:cNvPicPr>
          <p:nvPr/>
        </p:nvPicPr>
        <p:blipFill>
          <a:blip r:embed="rId2"/>
          <a:stretch>
            <a:fillRect/>
          </a:stretch>
        </p:blipFill>
        <p:spPr>
          <a:xfrm>
            <a:off x="-43543" y="739717"/>
            <a:ext cx="12192000" cy="6118283"/>
          </a:xfrm>
          <a:prstGeom prst="rect">
            <a:avLst/>
          </a:prstGeom>
        </p:spPr>
      </p:pic>
    </p:spTree>
    <p:extLst>
      <p:ext uri="{BB962C8B-B14F-4D97-AF65-F5344CB8AC3E}">
        <p14:creationId xmlns:p14="http://schemas.microsoft.com/office/powerpoint/2010/main" val="531889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D386-14B2-3C01-F034-30435AF89708}"/>
              </a:ext>
            </a:extLst>
          </p:cNvPr>
          <p:cNvSpPr>
            <a:spLocks noGrp="1"/>
          </p:cNvSpPr>
          <p:nvPr>
            <p:ph type="title"/>
          </p:nvPr>
        </p:nvSpPr>
        <p:spPr/>
        <p:txBody>
          <a:bodyPr/>
          <a:lstStyle/>
          <a:p>
            <a:r>
              <a:rPr lang="en-US"/>
              <a:t>Boundary Reconciliation Tools</a:t>
            </a:r>
          </a:p>
        </p:txBody>
      </p:sp>
      <p:sp>
        <p:nvSpPr>
          <p:cNvPr id="3" name="Text Placeholder 2">
            <a:extLst>
              <a:ext uri="{FF2B5EF4-FFF2-40B4-BE49-F238E27FC236}">
                <a16:creationId xmlns:a16="http://schemas.microsoft.com/office/drawing/2014/main" id="{FA606768-464B-21AD-6B7D-3631CDC1F524}"/>
              </a:ext>
            </a:extLst>
          </p:cNvPr>
          <p:cNvSpPr>
            <a:spLocks noGrp="1"/>
          </p:cNvSpPr>
          <p:nvPr>
            <p:ph type="body" idx="1"/>
          </p:nvPr>
        </p:nvSpPr>
        <p:spPr/>
        <p:txBody>
          <a:bodyPr/>
          <a:lstStyle/>
          <a:p>
            <a:r>
              <a:rPr lang="en-US"/>
              <a:t>A deeper dive…</a:t>
            </a:r>
          </a:p>
        </p:txBody>
      </p:sp>
    </p:spTree>
    <p:extLst>
      <p:ext uri="{BB962C8B-B14F-4D97-AF65-F5344CB8AC3E}">
        <p14:creationId xmlns:p14="http://schemas.microsoft.com/office/powerpoint/2010/main" val="125107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F2F2-A2FA-B4F5-2DE0-476498625D23}"/>
              </a:ext>
            </a:extLst>
          </p:cNvPr>
          <p:cNvSpPr>
            <a:spLocks noGrp="1"/>
          </p:cNvSpPr>
          <p:nvPr>
            <p:ph type="title"/>
          </p:nvPr>
        </p:nvSpPr>
        <p:spPr>
          <a:xfrm>
            <a:off x="9173796" y="65988"/>
            <a:ext cx="2912995" cy="6695030"/>
          </a:xfrm>
        </p:spPr>
        <p:txBody>
          <a:bodyPr/>
          <a:lstStyle/>
          <a:p>
            <a:r>
              <a:rPr lang="en-US" dirty="0"/>
              <a:t>The State </a:t>
            </a:r>
            <a:br>
              <a:rPr lang="en-US" dirty="0"/>
            </a:br>
            <a:r>
              <a:rPr lang="en-US" sz="3200" b="1" dirty="0">
                <a:solidFill>
                  <a:schemeClr val="bg1"/>
                </a:solidFill>
              </a:rPr>
              <a:t>G</a:t>
            </a:r>
            <a:r>
              <a:rPr lang="en-US" sz="3200" dirty="0"/>
              <a:t>eospatial    </a:t>
            </a:r>
            <a:r>
              <a:rPr lang="en-US" sz="3200" b="1" dirty="0">
                <a:solidFill>
                  <a:schemeClr val="bg1"/>
                </a:solidFill>
              </a:rPr>
              <a:t>I</a:t>
            </a:r>
            <a:r>
              <a:rPr lang="en-US" sz="3200" dirty="0"/>
              <a:t>nformation </a:t>
            </a:r>
            <a:r>
              <a:rPr lang="en-US" sz="3200" b="1" dirty="0">
                <a:solidFill>
                  <a:schemeClr val="bg1"/>
                </a:solidFill>
              </a:rPr>
              <a:t>O</a:t>
            </a:r>
            <a:r>
              <a:rPr lang="en-US" sz="3200" dirty="0"/>
              <a:t>ffice </a:t>
            </a:r>
            <a:br>
              <a:rPr lang="en-US" sz="3200" dirty="0"/>
            </a:br>
            <a:br>
              <a:rPr lang="en-US" sz="3200" dirty="0"/>
            </a:br>
            <a:br>
              <a:rPr lang="en-US" dirty="0"/>
            </a:br>
            <a:endParaRPr lang="en-US" b="1" dirty="0"/>
          </a:p>
        </p:txBody>
      </p:sp>
      <p:sp>
        <p:nvSpPr>
          <p:cNvPr id="3" name="Content Placeholder 2">
            <a:extLst>
              <a:ext uri="{FF2B5EF4-FFF2-40B4-BE49-F238E27FC236}">
                <a16:creationId xmlns:a16="http://schemas.microsoft.com/office/drawing/2014/main" id="{0D7AFFA7-CF3E-4F1F-9055-85C89425D207}"/>
              </a:ext>
            </a:extLst>
          </p:cNvPr>
          <p:cNvSpPr>
            <a:spLocks noGrp="1"/>
          </p:cNvSpPr>
          <p:nvPr>
            <p:ph idx="1"/>
          </p:nvPr>
        </p:nvSpPr>
        <p:spPr>
          <a:xfrm>
            <a:off x="216568" y="745213"/>
            <a:ext cx="8552387" cy="5741647"/>
          </a:xfrm>
        </p:spPr>
        <p:txBody>
          <a:bodyPr/>
          <a:lstStyle/>
          <a:p>
            <a:pPr marL="0" marR="0" indent="0" algn="ctr">
              <a:spcBef>
                <a:spcPts val="0"/>
              </a:spcBef>
              <a:spcAft>
                <a:spcPts val="0"/>
              </a:spcAft>
              <a:buNone/>
            </a:pPr>
            <a:r>
              <a:rPr lang="en-US" sz="1800" b="1">
                <a:solidFill>
                  <a:schemeClr val="accent3"/>
                </a:solidFill>
                <a:effectLst/>
                <a:latin typeface="Verdana" panose="020B0604030504040204" pitchFamily="34" charset="0"/>
                <a:ea typeface="Verdana" panose="020B0604030504040204" pitchFamily="34" charset="0"/>
                <a:cs typeface="Verdana" panose="020B0604030504040204" pitchFamily="34" charset="0"/>
              </a:rPr>
              <a:t>Vison</a:t>
            </a:r>
            <a:r>
              <a:rPr lang="en-US" sz="1800" b="1" dirty="0">
                <a:solidFill>
                  <a:schemeClr val="accent3"/>
                </a:solidFill>
                <a:effectLst/>
                <a:latin typeface="Verdana" panose="020B0604030504040204" pitchFamily="34" charset="0"/>
                <a:ea typeface="Verdana" panose="020B0604030504040204" pitchFamily="34" charset="0"/>
                <a:cs typeface="Verdana" panose="020B0604030504040204" pitchFamily="34" charset="0"/>
              </a:rPr>
              <a:t>:</a:t>
            </a:r>
            <a:r>
              <a:rPr lang="en-US" sz="1800" b="1">
                <a:solidFill>
                  <a:schemeClr val="accent3"/>
                </a:solidFill>
                <a:effectLst/>
                <a:latin typeface="Verdana" panose="020B0604030504040204" pitchFamily="34" charset="0"/>
                <a:ea typeface="Verdana" panose="020B0604030504040204" pitchFamily="34" charset="0"/>
                <a:cs typeface="Verdana" panose="020B0604030504040204" pitchFamily="34" charset="0"/>
              </a:rPr>
              <a:t> </a:t>
            </a:r>
            <a:r>
              <a:rPr lang="en-US" sz="1800" i="1">
                <a:solidFill>
                  <a:schemeClr val="accent1"/>
                </a:solidFill>
                <a:latin typeface="Verdana" panose="020B0604030504040204" pitchFamily="34" charset="0"/>
                <a:ea typeface="Verdana" panose="020B0604030504040204" pitchFamily="34" charset="0"/>
              </a:rPr>
              <a:t>Empower all levels of government to serve Georgia's citizens more effectively through innovative geospatial solutions</a:t>
            </a:r>
            <a:endParaRPr lang="en-US" sz="1800" b="1">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ctr">
              <a:spcBef>
                <a:spcPts val="0"/>
              </a:spcBef>
              <a:spcAft>
                <a:spcPts val="0"/>
              </a:spcAft>
              <a:buNone/>
            </a:pPr>
            <a:endParaRPr lang="en-US" sz="1800" dirty="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ctr">
              <a:spcBef>
                <a:spcPts val="0"/>
              </a:spcBef>
              <a:spcAft>
                <a:spcPts val="0"/>
              </a:spcAft>
              <a:buNone/>
            </a:pPr>
            <a:r>
              <a:rPr lang="en-US" sz="1800" b="1" dirty="0">
                <a:solidFill>
                  <a:schemeClr val="accent3"/>
                </a:solidFill>
                <a:effectLst/>
                <a:latin typeface="Verdana" panose="020B0604030504040204" pitchFamily="34" charset="0"/>
                <a:ea typeface="Verdana" panose="020B0604030504040204" pitchFamily="34" charset="0"/>
                <a:cs typeface="Verdana" panose="020B0604030504040204" pitchFamily="34" charset="0"/>
              </a:rPr>
              <a:t>Mission: </a:t>
            </a:r>
            <a:r>
              <a:rPr lang="en-US" sz="1800" i="1">
                <a:solidFill>
                  <a:schemeClr val="accent1"/>
                </a:solidFill>
                <a:latin typeface="Verdana" panose="020B0604030504040204" pitchFamily="34" charset="0"/>
                <a:ea typeface="Verdana" panose="020B0604030504040204" pitchFamily="34" charset="0"/>
              </a:rPr>
              <a:t>coordinate, promote, and enhance the development, and use in analytics, of geospatial data for the State of Georgia, its agencies, authorities, regions and local governments</a:t>
            </a:r>
            <a:endParaRPr lang="en-US" sz="1800" i="1" dirty="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accent1"/>
              </a:solidFill>
            </a:endParaRPr>
          </a:p>
          <a:p>
            <a:endParaRPr lang="en-US" dirty="0"/>
          </a:p>
        </p:txBody>
      </p:sp>
      <p:sp>
        <p:nvSpPr>
          <p:cNvPr id="6" name="Rectangle 5">
            <a:extLst>
              <a:ext uri="{FF2B5EF4-FFF2-40B4-BE49-F238E27FC236}">
                <a16:creationId xmlns:a16="http://schemas.microsoft.com/office/drawing/2014/main" id="{F39C2221-DFE1-A4CB-95CF-039240D8E3E3}"/>
              </a:ext>
            </a:extLst>
          </p:cNvPr>
          <p:cNvSpPr/>
          <p:nvPr/>
        </p:nvSpPr>
        <p:spPr>
          <a:xfrm>
            <a:off x="4579848" y="3314309"/>
            <a:ext cx="4391527" cy="2024913"/>
          </a:xfrm>
          <a:prstGeom prst="rect">
            <a:avLst/>
          </a:prstGeom>
        </p:spPr>
        <p:txBody>
          <a:bodyPr wrap="square">
            <a:spAutoFit/>
          </a:bodyPr>
          <a:lstStyle/>
          <a:p>
            <a:r>
              <a:rPr lang="en-US" sz="1600" dirty="0">
                <a:cs typeface="Calibri Light" panose="020F0302020204030204" pitchFamily="34" charset="0"/>
              </a:rPr>
              <a:t>Improve </a:t>
            </a:r>
            <a:r>
              <a:rPr lang="en-US" sz="1600">
                <a:cs typeface="Calibri Light" panose="020F0302020204030204" pitchFamily="34" charset="0"/>
              </a:rPr>
              <a:t>governmental </a:t>
            </a:r>
            <a:r>
              <a:rPr lang="en-US" sz="1600" b="1" u="sng">
                <a:cs typeface="Calibri Light" panose="020F0302020204030204" pitchFamily="34" charset="0"/>
              </a:rPr>
              <a:t>effectiveness</a:t>
            </a:r>
            <a:r>
              <a:rPr lang="en-US" sz="1600">
                <a:cs typeface="Calibri Light" panose="020F0302020204030204" pitchFamily="34" charset="0"/>
              </a:rPr>
              <a:t>, </a:t>
            </a:r>
            <a:r>
              <a:rPr lang="en-US" sz="1600" dirty="0">
                <a:cs typeface="Calibri Light" panose="020F0302020204030204" pitchFamily="34" charset="0"/>
              </a:rPr>
              <a:t>increasing the value and delivery of government services</a:t>
            </a:r>
            <a:endParaRPr lang="en-US" sz="1200" dirty="0">
              <a:cs typeface="Calibri Light" panose="020F0302020204030204" pitchFamily="34" charset="0"/>
            </a:endParaRPr>
          </a:p>
          <a:p>
            <a:endParaRPr lang="en-US" sz="1200" dirty="0">
              <a:cs typeface="Calibri Light" panose="020F0302020204030204" pitchFamily="34" charset="0"/>
            </a:endParaRPr>
          </a:p>
          <a:p>
            <a:pPr marL="285750" indent="-165100">
              <a:lnSpc>
                <a:spcPct val="140000"/>
              </a:lnSpc>
              <a:buFont typeface="Arial" panose="020B0604020202020204" pitchFamily="34" charset="0"/>
              <a:buChar char="•"/>
            </a:pPr>
            <a:r>
              <a:rPr lang="en-US" sz="1200" dirty="0">
                <a:cs typeface="Calibri Light" panose="020F0302020204030204" pitchFamily="34" charset="0"/>
              </a:rPr>
              <a:t>Better decision-making enabled by </a:t>
            </a:r>
            <a:r>
              <a:rPr lang="en-US" sz="1200">
                <a:cs typeface="Calibri Light" panose="020F0302020204030204" pitchFamily="34" charset="0"/>
              </a:rPr>
              <a:t>innovative tools, </a:t>
            </a:r>
            <a:r>
              <a:rPr lang="en-US" sz="1200" dirty="0">
                <a:cs typeface="Calibri Light" panose="020F0302020204030204" pitchFamily="34" charset="0"/>
              </a:rPr>
              <a:t>sophisticated data and advanced analytics</a:t>
            </a:r>
          </a:p>
          <a:p>
            <a:pPr marL="285750" indent="-165100">
              <a:lnSpc>
                <a:spcPct val="140000"/>
              </a:lnSpc>
              <a:buFont typeface="Arial" panose="020B0604020202020204" pitchFamily="34" charset="0"/>
              <a:buChar char="•"/>
            </a:pPr>
            <a:r>
              <a:rPr lang="en-US" sz="1200" dirty="0">
                <a:cs typeface="Calibri Light" panose="020F0302020204030204" pitchFamily="34" charset="0"/>
              </a:rPr>
              <a:t>Improved governmental transparency via easily consumable GIS products</a:t>
            </a:r>
          </a:p>
        </p:txBody>
      </p:sp>
      <p:cxnSp>
        <p:nvCxnSpPr>
          <p:cNvPr id="7" name="Straight Connector 6">
            <a:extLst>
              <a:ext uri="{FF2B5EF4-FFF2-40B4-BE49-F238E27FC236}">
                <a16:creationId xmlns:a16="http://schemas.microsoft.com/office/drawing/2014/main" id="{27FBC54D-C8D0-B063-F5B3-D68C0B88B2F6}"/>
              </a:ext>
            </a:extLst>
          </p:cNvPr>
          <p:cNvCxnSpPr/>
          <p:nvPr/>
        </p:nvCxnSpPr>
        <p:spPr>
          <a:xfrm>
            <a:off x="4390926" y="3429000"/>
            <a:ext cx="0" cy="205740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8" name="Rectangle 7">
            <a:extLst>
              <a:ext uri="{FF2B5EF4-FFF2-40B4-BE49-F238E27FC236}">
                <a16:creationId xmlns:a16="http://schemas.microsoft.com/office/drawing/2014/main" id="{E091C08A-498E-52FE-5A19-008A40EEB52C}"/>
              </a:ext>
            </a:extLst>
          </p:cNvPr>
          <p:cNvSpPr/>
          <p:nvPr/>
        </p:nvSpPr>
        <p:spPr>
          <a:xfrm>
            <a:off x="378712" y="3314309"/>
            <a:ext cx="3998716" cy="2400401"/>
          </a:xfrm>
          <a:prstGeom prst="rect">
            <a:avLst/>
          </a:prstGeom>
        </p:spPr>
        <p:txBody>
          <a:bodyPr wrap="square">
            <a:spAutoFit/>
          </a:bodyPr>
          <a:lstStyle/>
          <a:p>
            <a:r>
              <a:rPr lang="en-US" sz="1600" dirty="0">
                <a:cs typeface="Calibri Light" panose="020F0302020204030204" pitchFamily="34" charset="0"/>
              </a:rPr>
              <a:t>Increase </a:t>
            </a:r>
            <a:r>
              <a:rPr lang="en-US" sz="1600">
                <a:cs typeface="Calibri Light" panose="020F0302020204030204" pitchFamily="34" charset="0"/>
              </a:rPr>
              <a:t>governmental </a:t>
            </a:r>
            <a:r>
              <a:rPr lang="en-US" sz="1600" b="1" u="sng">
                <a:cs typeface="Calibri Light" panose="020F0302020204030204" pitchFamily="34" charset="0"/>
              </a:rPr>
              <a:t>efficiency</a:t>
            </a:r>
            <a:r>
              <a:rPr lang="en-US" sz="1600">
                <a:cs typeface="Calibri Light" panose="020F0302020204030204" pitchFamily="34" charset="0"/>
              </a:rPr>
              <a:t>, </a:t>
            </a:r>
            <a:r>
              <a:rPr lang="en-US" sz="1600" dirty="0">
                <a:cs typeface="Calibri Light" panose="020F0302020204030204" pitchFamily="34" charset="0"/>
              </a:rPr>
              <a:t>resulting in lower costs to taxpayers</a:t>
            </a:r>
          </a:p>
          <a:p>
            <a:pPr marL="285750" indent="-165100">
              <a:lnSpc>
                <a:spcPct val="140000"/>
              </a:lnSpc>
              <a:buFont typeface="Arial" panose="020B0604020202020204" pitchFamily="34" charset="0"/>
              <a:buChar char="•"/>
            </a:pPr>
            <a:endParaRPr lang="en-US" sz="1200" dirty="0">
              <a:cs typeface="Calibri Light" panose="020F0302020204030204" pitchFamily="34" charset="0"/>
            </a:endParaRPr>
          </a:p>
          <a:p>
            <a:pPr marL="285750" indent="-165100">
              <a:lnSpc>
                <a:spcPct val="140000"/>
              </a:lnSpc>
              <a:buFont typeface="Arial" panose="020B0604020202020204" pitchFamily="34" charset="0"/>
              <a:buChar char="•"/>
            </a:pPr>
            <a:r>
              <a:rPr lang="en-US" sz="1200" dirty="0">
                <a:cs typeface="Calibri Light" panose="020F0302020204030204" pitchFamily="34" charset="0"/>
              </a:rPr>
              <a:t>Protect existing investments in GIS</a:t>
            </a:r>
          </a:p>
          <a:p>
            <a:pPr marL="285750" indent="-165100">
              <a:lnSpc>
                <a:spcPct val="140000"/>
              </a:lnSpc>
              <a:buFont typeface="Arial" panose="020B0604020202020204" pitchFamily="34" charset="0"/>
              <a:buChar char="•"/>
            </a:pPr>
            <a:r>
              <a:rPr lang="en-US" sz="1200" dirty="0">
                <a:cs typeface="Calibri Light" panose="020F0302020204030204" pitchFamily="34" charset="0"/>
              </a:rPr>
              <a:t>Improved collaboration through statewide data inter-operability</a:t>
            </a:r>
          </a:p>
          <a:p>
            <a:pPr marL="285750" indent="-165100">
              <a:lnSpc>
                <a:spcPct val="140000"/>
              </a:lnSpc>
              <a:buFont typeface="Arial" panose="020B0604020202020204" pitchFamily="34" charset="0"/>
              <a:buChar char="•"/>
            </a:pPr>
            <a:r>
              <a:rPr lang="en-US" sz="1200" dirty="0">
                <a:cs typeface="Calibri Light" panose="020F0302020204030204" pitchFamily="34" charset="0"/>
              </a:rPr>
              <a:t>Leverage and build upon existing data for broad application</a:t>
            </a:r>
          </a:p>
          <a:p>
            <a:pPr marL="285750" indent="-165100">
              <a:lnSpc>
                <a:spcPct val="140000"/>
              </a:lnSpc>
              <a:buFont typeface="Arial" panose="020B0604020202020204" pitchFamily="34" charset="0"/>
              <a:buChar char="•"/>
            </a:pPr>
            <a:r>
              <a:rPr lang="en-US" sz="1200" dirty="0">
                <a:cs typeface="Calibri Light" panose="020F0302020204030204" pitchFamily="34" charset="0"/>
              </a:rPr>
              <a:t>Increased access to GIS and geospatial data</a:t>
            </a:r>
            <a:endParaRPr lang="en-US" sz="1200" dirty="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604849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77B5-262D-ECA3-BE8F-7742C268F491}"/>
              </a:ext>
            </a:extLst>
          </p:cNvPr>
          <p:cNvSpPr>
            <a:spLocks noGrp="1"/>
          </p:cNvSpPr>
          <p:nvPr>
            <p:ph type="title"/>
          </p:nvPr>
        </p:nvSpPr>
        <p:spPr/>
        <p:txBody>
          <a:bodyPr/>
          <a:lstStyle/>
          <a:p>
            <a:r>
              <a:rPr lang="en-US"/>
              <a:t>Boundary Reconciliation Playbook</a:t>
            </a:r>
          </a:p>
        </p:txBody>
      </p:sp>
      <p:pic>
        <p:nvPicPr>
          <p:cNvPr id="4" name="Picture 3">
            <a:extLst>
              <a:ext uri="{FF2B5EF4-FFF2-40B4-BE49-F238E27FC236}">
                <a16:creationId xmlns:a16="http://schemas.microsoft.com/office/drawing/2014/main" id="{3703715F-DF1B-D873-F87E-39382C92D3AF}"/>
              </a:ext>
            </a:extLst>
          </p:cNvPr>
          <p:cNvPicPr>
            <a:picLocks noChangeAspect="1"/>
          </p:cNvPicPr>
          <p:nvPr/>
        </p:nvPicPr>
        <p:blipFill>
          <a:blip r:embed="rId2"/>
          <a:stretch>
            <a:fillRect/>
          </a:stretch>
        </p:blipFill>
        <p:spPr>
          <a:xfrm>
            <a:off x="8696325" y="2072923"/>
            <a:ext cx="3358626" cy="4433386"/>
          </a:xfrm>
          <a:prstGeom prst="rect">
            <a:avLst/>
          </a:prstGeom>
        </p:spPr>
      </p:pic>
      <p:pic>
        <p:nvPicPr>
          <p:cNvPr id="6" name="Picture 5" descr="A group of people playing a board game&#10;&#10;Description automatically generated with medium confidence">
            <a:extLst>
              <a:ext uri="{FF2B5EF4-FFF2-40B4-BE49-F238E27FC236}">
                <a16:creationId xmlns:a16="http://schemas.microsoft.com/office/drawing/2014/main" id="{330B1988-8EE4-1167-9A47-2E96B10160D5}"/>
              </a:ext>
            </a:extLst>
          </p:cNvPr>
          <p:cNvPicPr>
            <a:picLocks noChangeAspect="1"/>
          </p:cNvPicPr>
          <p:nvPr/>
        </p:nvPicPr>
        <p:blipFill>
          <a:blip r:embed="rId3"/>
          <a:stretch>
            <a:fillRect/>
          </a:stretch>
        </p:blipFill>
        <p:spPr>
          <a:xfrm>
            <a:off x="805576" y="2989756"/>
            <a:ext cx="4154855" cy="3116141"/>
          </a:xfrm>
          <a:prstGeom prst="rect">
            <a:avLst/>
          </a:prstGeom>
        </p:spPr>
      </p:pic>
      <p:sp>
        <p:nvSpPr>
          <p:cNvPr id="7" name="TextBox 6">
            <a:extLst>
              <a:ext uri="{FF2B5EF4-FFF2-40B4-BE49-F238E27FC236}">
                <a16:creationId xmlns:a16="http://schemas.microsoft.com/office/drawing/2014/main" id="{0B46C2C6-880A-EA3E-CEBD-A3E31CDF1002}"/>
              </a:ext>
            </a:extLst>
          </p:cNvPr>
          <p:cNvSpPr txBox="1"/>
          <p:nvPr/>
        </p:nvSpPr>
        <p:spPr>
          <a:xfrm>
            <a:off x="438150" y="2191938"/>
            <a:ext cx="8536353" cy="923330"/>
          </a:xfrm>
          <a:prstGeom prst="rect">
            <a:avLst/>
          </a:prstGeom>
          <a:noFill/>
        </p:spPr>
        <p:txBody>
          <a:bodyPr wrap="square" lIns="91440" tIns="45720" rIns="91440" bIns="45720" rtlCol="0" anchor="t">
            <a:spAutoFit/>
          </a:bodyPr>
          <a:lstStyle/>
          <a:p>
            <a:r>
              <a:rPr lang="en-US"/>
              <a:t>Resources for local governments to help reconcile their service boundaries and why doing so matters.</a:t>
            </a:r>
          </a:p>
          <a:p>
            <a:endParaRPr lang="en-US"/>
          </a:p>
        </p:txBody>
      </p:sp>
      <p:sp>
        <p:nvSpPr>
          <p:cNvPr id="8" name="TextBox 7">
            <a:extLst>
              <a:ext uri="{FF2B5EF4-FFF2-40B4-BE49-F238E27FC236}">
                <a16:creationId xmlns:a16="http://schemas.microsoft.com/office/drawing/2014/main" id="{3B9855CA-ED6A-A727-EF61-12F2840B44C6}"/>
              </a:ext>
            </a:extLst>
          </p:cNvPr>
          <p:cNvSpPr txBox="1"/>
          <p:nvPr/>
        </p:nvSpPr>
        <p:spPr>
          <a:xfrm>
            <a:off x="5041603" y="3049538"/>
            <a:ext cx="3358627"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Based on results of the pilot areas (blue in map)</a:t>
            </a:r>
          </a:p>
          <a:p>
            <a:pPr marL="285750" indent="-285750">
              <a:buFont typeface="Arial" panose="020B0604020202020204" pitchFamily="34" charset="0"/>
              <a:buChar char="•"/>
            </a:pPr>
            <a:r>
              <a:rPr lang="en-US"/>
              <a:t>Step by step instructions</a:t>
            </a:r>
            <a:endParaRPr lang="en-US">
              <a:ea typeface="Open Sans"/>
              <a:cs typeface="Open Sans"/>
            </a:endParaRPr>
          </a:p>
          <a:p>
            <a:pPr marL="285750" indent="-285750">
              <a:buFont typeface="Arial" panose="020B0604020202020204" pitchFamily="34" charset="0"/>
              <a:buChar char="•"/>
            </a:pPr>
            <a:r>
              <a:rPr lang="en-US"/>
              <a:t>Useful for hiring consultants to help (scope development)</a:t>
            </a:r>
            <a:endParaRPr lang="en-US">
              <a:ea typeface="Open Sans"/>
              <a:cs typeface="Open Sans"/>
            </a:endParaRPr>
          </a:p>
          <a:p>
            <a:pPr marL="285750" indent="-285750">
              <a:buFont typeface="Arial" panose="020B0604020202020204" pitchFamily="34" charset="0"/>
              <a:buChar char="•"/>
            </a:pPr>
            <a:r>
              <a:rPr lang="en-US"/>
              <a:t>Goes hand in hand with Web App </a:t>
            </a:r>
            <a:endParaRPr lang="en-US">
              <a:ea typeface="Open Sans"/>
              <a:cs typeface="Open Sans"/>
            </a:endParaRPr>
          </a:p>
        </p:txBody>
      </p:sp>
      <p:pic>
        <p:nvPicPr>
          <p:cNvPr id="9" name="Picture 2">
            <a:extLst>
              <a:ext uri="{FF2B5EF4-FFF2-40B4-BE49-F238E27FC236}">
                <a16:creationId xmlns:a16="http://schemas.microsoft.com/office/drawing/2014/main" id="{572A388A-5253-012E-C1C0-28AD11419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50" y="4396735"/>
            <a:ext cx="2063226" cy="231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823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77B5-262D-ECA3-BE8F-7742C268F491}"/>
              </a:ext>
            </a:extLst>
          </p:cNvPr>
          <p:cNvSpPr>
            <a:spLocks noGrp="1"/>
          </p:cNvSpPr>
          <p:nvPr>
            <p:ph type="title"/>
          </p:nvPr>
        </p:nvSpPr>
        <p:spPr/>
        <p:txBody>
          <a:bodyPr/>
          <a:lstStyle/>
          <a:p>
            <a:r>
              <a:rPr lang="en-US" dirty="0"/>
              <a:t>Boundary Reconciliation Application</a:t>
            </a:r>
          </a:p>
        </p:txBody>
      </p:sp>
      <p:pic>
        <p:nvPicPr>
          <p:cNvPr id="5" name="Picture 4">
            <a:extLst>
              <a:ext uri="{FF2B5EF4-FFF2-40B4-BE49-F238E27FC236}">
                <a16:creationId xmlns:a16="http://schemas.microsoft.com/office/drawing/2014/main" id="{06276A4C-5CC4-87B8-2D5F-3B4806D1CA49}"/>
              </a:ext>
            </a:extLst>
          </p:cNvPr>
          <p:cNvPicPr>
            <a:picLocks noChangeAspect="1"/>
          </p:cNvPicPr>
          <p:nvPr/>
        </p:nvPicPr>
        <p:blipFill>
          <a:blip r:embed="rId2"/>
          <a:stretch>
            <a:fillRect/>
          </a:stretch>
        </p:blipFill>
        <p:spPr>
          <a:xfrm>
            <a:off x="3174124" y="2012287"/>
            <a:ext cx="9017876" cy="4372446"/>
          </a:xfrm>
          <a:prstGeom prst="rect">
            <a:avLst/>
          </a:prstGeom>
        </p:spPr>
      </p:pic>
      <p:sp>
        <p:nvSpPr>
          <p:cNvPr id="10" name="TextBox 9">
            <a:extLst>
              <a:ext uri="{FF2B5EF4-FFF2-40B4-BE49-F238E27FC236}">
                <a16:creationId xmlns:a16="http://schemas.microsoft.com/office/drawing/2014/main" id="{191C1A68-2883-168F-5392-B7153E1468A1}"/>
              </a:ext>
            </a:extLst>
          </p:cNvPr>
          <p:cNvSpPr txBox="1"/>
          <p:nvPr/>
        </p:nvSpPr>
        <p:spPr>
          <a:xfrm>
            <a:off x="315311" y="2186150"/>
            <a:ext cx="2364827" cy="3416320"/>
          </a:xfrm>
          <a:prstGeom prst="rect">
            <a:avLst/>
          </a:prstGeom>
          <a:noFill/>
        </p:spPr>
        <p:txBody>
          <a:bodyPr wrap="square" rtlCol="0">
            <a:spAutoFit/>
          </a:bodyPr>
          <a:lstStyle/>
          <a:p>
            <a:pPr marL="285750" indent="-285750">
              <a:buFont typeface="Arial" panose="020B0604020202020204" pitchFamily="34" charset="0"/>
              <a:buChar char="•"/>
            </a:pPr>
            <a:r>
              <a:rPr lang="en-US" dirty="0"/>
              <a:t>Facilitates the back and forth that occurs after a Boundary Reconciliation Meeting</a:t>
            </a:r>
          </a:p>
          <a:p>
            <a:pPr marL="285750" indent="-285750">
              <a:buFont typeface="Arial" panose="020B0604020202020204" pitchFamily="34" charset="0"/>
              <a:buChar char="•"/>
            </a:pPr>
            <a:r>
              <a:rPr lang="en-US" dirty="0"/>
              <a:t>Uses experience builder and Survey 123</a:t>
            </a:r>
          </a:p>
          <a:p>
            <a:pPr marL="285750" indent="-285750">
              <a:buFont typeface="Arial" panose="020B0604020202020204" pitchFamily="34" charset="0"/>
              <a:buChar char="•"/>
            </a:pPr>
            <a:r>
              <a:rPr lang="en-US" dirty="0"/>
              <a:t>Builds consensus around edits of a shared border</a:t>
            </a:r>
          </a:p>
        </p:txBody>
      </p:sp>
    </p:spTree>
    <p:extLst>
      <p:ext uri="{BB962C8B-B14F-4D97-AF65-F5344CB8AC3E}">
        <p14:creationId xmlns:p14="http://schemas.microsoft.com/office/powerpoint/2010/main" val="1377629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68A6-5193-3BD7-2C7A-F34E19C201C3}"/>
              </a:ext>
            </a:extLst>
          </p:cNvPr>
          <p:cNvSpPr>
            <a:spLocks noGrp="1"/>
          </p:cNvSpPr>
          <p:nvPr>
            <p:ph type="title"/>
          </p:nvPr>
        </p:nvSpPr>
        <p:spPr/>
        <p:txBody>
          <a:bodyPr/>
          <a:lstStyle/>
          <a:p>
            <a:r>
              <a:rPr lang="en-US" dirty="0"/>
              <a:t>Getting Access</a:t>
            </a:r>
          </a:p>
        </p:txBody>
      </p:sp>
      <p:sp>
        <p:nvSpPr>
          <p:cNvPr id="3" name="TextBox 2">
            <a:extLst>
              <a:ext uri="{FF2B5EF4-FFF2-40B4-BE49-F238E27FC236}">
                <a16:creationId xmlns:a16="http://schemas.microsoft.com/office/drawing/2014/main" id="{40D1C7D9-44FD-3549-6606-C35274A10AF7}"/>
              </a:ext>
            </a:extLst>
          </p:cNvPr>
          <p:cNvSpPr txBox="1"/>
          <p:nvPr/>
        </p:nvSpPr>
        <p:spPr>
          <a:xfrm>
            <a:off x="986971" y="2743200"/>
            <a:ext cx="9927772" cy="2031325"/>
          </a:xfrm>
          <a:prstGeom prst="rect">
            <a:avLst/>
          </a:prstGeom>
          <a:noFill/>
        </p:spPr>
        <p:txBody>
          <a:bodyPr wrap="square" rtlCol="0">
            <a:spAutoFit/>
          </a:bodyPr>
          <a:lstStyle/>
          <a:p>
            <a:r>
              <a:rPr lang="en-US" dirty="0"/>
              <a:t>Boundary Reconciliation Playbook</a:t>
            </a:r>
          </a:p>
          <a:p>
            <a:endParaRPr lang="en-US" dirty="0"/>
          </a:p>
          <a:p>
            <a:endParaRPr lang="en-US" dirty="0"/>
          </a:p>
          <a:p>
            <a:endParaRPr lang="en-US" dirty="0"/>
          </a:p>
          <a:p>
            <a:endParaRPr lang="en-US" dirty="0"/>
          </a:p>
          <a:p>
            <a:endParaRPr lang="en-US" dirty="0"/>
          </a:p>
          <a:p>
            <a:r>
              <a:rPr lang="en-US" dirty="0"/>
              <a:t>Boundary Reconciliation tool: EMAIL </a:t>
            </a:r>
            <a:r>
              <a:rPr lang="en-US" dirty="0">
                <a:solidFill>
                  <a:schemeClr val="accent2"/>
                </a:solidFill>
                <a:hlinkClick r:id="rId2">
                  <a:extLst>
                    <a:ext uri="{A12FA001-AC4F-418D-AE19-62706E023703}">
                      <ahyp:hlinkClr xmlns:ahyp="http://schemas.microsoft.com/office/drawing/2018/hyperlinkcolor" val="tx"/>
                    </a:ext>
                  </a:extLst>
                </a:hlinkClick>
              </a:rPr>
              <a:t>Info@gio.ga.gov</a:t>
            </a:r>
            <a:r>
              <a:rPr lang="en-US" dirty="0">
                <a:solidFill>
                  <a:schemeClr val="accent2"/>
                </a:solidFill>
              </a:rPr>
              <a:t> </a:t>
            </a:r>
          </a:p>
        </p:txBody>
      </p:sp>
      <p:pic>
        <p:nvPicPr>
          <p:cNvPr id="5" name="Picture 4" descr="A picture containing qr code&#10;&#10;Description automatically generated">
            <a:extLst>
              <a:ext uri="{FF2B5EF4-FFF2-40B4-BE49-F238E27FC236}">
                <a16:creationId xmlns:a16="http://schemas.microsoft.com/office/drawing/2014/main" id="{93E02A1F-8E23-B10F-B2C3-B42CF2888806}"/>
              </a:ext>
            </a:extLst>
          </p:cNvPr>
          <p:cNvPicPr>
            <a:picLocks noChangeAspect="1"/>
          </p:cNvPicPr>
          <p:nvPr/>
        </p:nvPicPr>
        <p:blipFill>
          <a:blip r:embed="rId3"/>
          <a:stretch>
            <a:fillRect/>
          </a:stretch>
        </p:blipFill>
        <p:spPr>
          <a:xfrm>
            <a:off x="7141247" y="2096398"/>
            <a:ext cx="3152935" cy="3152935"/>
          </a:xfrm>
          <a:prstGeom prst="rect">
            <a:avLst/>
          </a:prstGeom>
        </p:spPr>
      </p:pic>
    </p:spTree>
    <p:extLst>
      <p:ext uri="{BB962C8B-B14F-4D97-AF65-F5344CB8AC3E}">
        <p14:creationId xmlns:p14="http://schemas.microsoft.com/office/powerpoint/2010/main" val="3725506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97A-1366-835D-10E4-31241A20F9E4}"/>
              </a:ext>
            </a:extLst>
          </p:cNvPr>
          <p:cNvSpPr>
            <a:spLocks noGrp="1"/>
          </p:cNvSpPr>
          <p:nvPr>
            <p:ph type="title"/>
          </p:nvPr>
        </p:nvSpPr>
        <p:spPr/>
        <p:txBody>
          <a:bodyPr/>
          <a:lstStyle/>
          <a:p>
            <a:r>
              <a:rPr lang="en-US"/>
              <a:t>Tell Us If You Know about the Data Programs</a:t>
            </a:r>
          </a:p>
        </p:txBody>
      </p:sp>
      <p:pic>
        <p:nvPicPr>
          <p:cNvPr id="4" name="Picture 2">
            <a:extLst>
              <a:ext uri="{FF2B5EF4-FFF2-40B4-BE49-F238E27FC236}">
                <a16:creationId xmlns:a16="http://schemas.microsoft.com/office/drawing/2014/main" id="{086A280B-0F54-C156-F2DD-662C02E3A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709" y="2172929"/>
            <a:ext cx="4016477" cy="401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458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D386-14B2-3C01-F034-30435AF89708}"/>
              </a:ext>
            </a:extLst>
          </p:cNvPr>
          <p:cNvSpPr>
            <a:spLocks noGrp="1"/>
          </p:cNvSpPr>
          <p:nvPr>
            <p:ph type="title"/>
          </p:nvPr>
        </p:nvSpPr>
        <p:spPr/>
        <p:txBody>
          <a:bodyPr/>
          <a:lstStyle/>
          <a:p>
            <a:r>
              <a:rPr lang="en-US"/>
              <a:t>Orthoimagery</a:t>
            </a:r>
          </a:p>
        </p:txBody>
      </p:sp>
      <p:sp>
        <p:nvSpPr>
          <p:cNvPr id="3" name="Text Placeholder 2">
            <a:extLst>
              <a:ext uri="{FF2B5EF4-FFF2-40B4-BE49-F238E27FC236}">
                <a16:creationId xmlns:a16="http://schemas.microsoft.com/office/drawing/2014/main" id="{FA606768-464B-21AD-6B7D-3631CDC1F524}"/>
              </a:ext>
            </a:extLst>
          </p:cNvPr>
          <p:cNvSpPr>
            <a:spLocks noGrp="1"/>
          </p:cNvSpPr>
          <p:nvPr>
            <p:ph type="body" idx="1"/>
          </p:nvPr>
        </p:nvSpPr>
        <p:spPr/>
        <p:txBody>
          <a:bodyPr/>
          <a:lstStyle/>
          <a:p>
            <a:r>
              <a:rPr lang="en-US"/>
              <a:t>A deeper dive…</a:t>
            </a:r>
          </a:p>
        </p:txBody>
      </p:sp>
    </p:spTree>
    <p:extLst>
      <p:ext uri="{BB962C8B-B14F-4D97-AF65-F5344CB8AC3E}">
        <p14:creationId xmlns:p14="http://schemas.microsoft.com/office/powerpoint/2010/main" val="1445941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693E-946C-459E-99E8-FCBE1D95663B}"/>
              </a:ext>
            </a:extLst>
          </p:cNvPr>
          <p:cNvSpPr>
            <a:spLocks noGrp="1"/>
          </p:cNvSpPr>
          <p:nvPr>
            <p:ph type="title"/>
          </p:nvPr>
        </p:nvSpPr>
        <p:spPr>
          <a:xfrm>
            <a:off x="69669" y="753228"/>
            <a:ext cx="10224513" cy="1080938"/>
          </a:xfrm>
        </p:spPr>
        <p:txBody>
          <a:bodyPr>
            <a:normAutofit fontScale="90000"/>
          </a:bodyPr>
          <a:lstStyle/>
          <a:p>
            <a:r>
              <a:rPr lang="en-US" sz="2800" dirty="0"/>
              <a:t>The stage is set for</a:t>
            </a:r>
            <a:br>
              <a:rPr lang="en-US" sz="2800" dirty="0"/>
            </a:br>
            <a:r>
              <a:rPr lang="en-US" dirty="0"/>
              <a:t>Statewide Orthoimagery Program</a:t>
            </a:r>
            <a:br>
              <a:rPr lang="en-US" b="1" dirty="0"/>
            </a:br>
            <a:r>
              <a:rPr lang="en-US" sz="2200" dirty="0"/>
              <a:t>… to be refreshed, and to grow from a “pilot” into a </a:t>
            </a:r>
            <a:r>
              <a:rPr lang="en-US" sz="2200" u="sng" dirty="0"/>
              <a:t>Real Program</a:t>
            </a:r>
            <a:endParaRPr lang="en-US" sz="2800" u="sng" dirty="0"/>
          </a:p>
        </p:txBody>
      </p:sp>
      <p:sp>
        <p:nvSpPr>
          <p:cNvPr id="4" name="TextBox 3">
            <a:extLst>
              <a:ext uri="{FF2B5EF4-FFF2-40B4-BE49-F238E27FC236}">
                <a16:creationId xmlns:a16="http://schemas.microsoft.com/office/drawing/2014/main" id="{16238725-3C48-48AB-8628-DC150AF8441C}"/>
              </a:ext>
            </a:extLst>
          </p:cNvPr>
          <p:cNvSpPr txBox="1"/>
          <p:nvPr/>
        </p:nvSpPr>
        <p:spPr>
          <a:xfrm>
            <a:off x="273376" y="2011680"/>
            <a:ext cx="3553905" cy="3554819"/>
          </a:xfrm>
          <a:prstGeom prst="rect">
            <a:avLst/>
          </a:prstGeom>
          <a:noFill/>
        </p:spPr>
        <p:txBody>
          <a:bodyPr wrap="square">
            <a:spAutoFit/>
          </a:bodyPr>
          <a:lstStyle/>
          <a:p>
            <a:pPr algn="l"/>
            <a:endParaRPr lang="en-US" sz="2000" b="1" i="1" dirty="0">
              <a:solidFill>
                <a:schemeClr val="accent3">
                  <a:lumMod val="60000"/>
                  <a:lumOff val="40000"/>
                </a:schemeClr>
              </a:solidFill>
              <a:latin typeface="Noto Serif" panose="02020600060500020200" pitchFamily="18" charset="0"/>
            </a:endParaRPr>
          </a:p>
          <a:p>
            <a:r>
              <a:rPr lang="en-US" sz="1400" b="1" u="sng">
                <a:latin typeface="Noto Serif" panose="02020600060500020200" pitchFamily="18" charset="0"/>
              </a:rPr>
              <a:t>2017</a:t>
            </a:r>
            <a:r>
              <a:rPr lang="en-US" sz="1400">
                <a:latin typeface="Noto Serif" panose="02020600060500020200" pitchFamily="18" charset="0"/>
              </a:rPr>
              <a:t>: Purchased 2014-2017 COTS imagery from Google to support 2020 US Census </a:t>
            </a:r>
            <a:r>
              <a:rPr lang="en-US" sz="1100">
                <a:latin typeface="Noto Serif" panose="02020600060500020200" pitchFamily="18" charset="0"/>
              </a:rPr>
              <a:t>– no real program, no rollout, no maintenance plan, just a snapshot…</a:t>
            </a:r>
          </a:p>
          <a:p>
            <a:pPr algn="l"/>
            <a:endParaRPr lang="en-US" sz="1600" b="1" i="1">
              <a:solidFill>
                <a:schemeClr val="accent3">
                  <a:lumMod val="60000"/>
                  <a:lumOff val="40000"/>
                </a:schemeClr>
              </a:solidFill>
              <a:latin typeface="Noto Serif" panose="02020600060500020200" pitchFamily="18" charset="0"/>
            </a:endParaRPr>
          </a:p>
          <a:p>
            <a:r>
              <a:rPr lang="en-US" sz="1400" b="1" i="0" u="sng">
                <a:effectLst/>
                <a:latin typeface="Noto Serif" panose="02020600060500020200" pitchFamily="18" charset="0"/>
              </a:rPr>
              <a:t>2022</a:t>
            </a:r>
            <a:r>
              <a:rPr lang="en-US" sz="1400" b="0" i="0">
                <a:effectLst/>
                <a:latin typeface="Noto Serif" panose="02020600060500020200" pitchFamily="18" charset="0"/>
              </a:rPr>
              <a:t>: Conducted a robust, DOAS-lead RFP review and selection process, with strong stakeholder support. Review Team </a:t>
            </a:r>
            <a:r>
              <a:rPr lang="en-US" sz="1400">
                <a:latin typeface="Noto Serif" panose="02020600060500020200" pitchFamily="18" charset="0"/>
              </a:rPr>
              <a:t>including cities, counties, ARC, GDOT, GEMA, GMA, 911, </a:t>
            </a:r>
            <a:r>
              <a:rPr lang="en-US" sz="1400" err="1">
                <a:latin typeface="Noto Serif" panose="02020600060500020200" pitchFamily="18" charset="0"/>
              </a:rPr>
              <a:t>CVIOG</a:t>
            </a:r>
            <a:r>
              <a:rPr lang="en-US" sz="1400">
                <a:latin typeface="Noto Serif" panose="02020600060500020200" pitchFamily="18" charset="0"/>
              </a:rPr>
              <a:t>, CRC, SGRC, DNR/EPD, </a:t>
            </a:r>
            <a:r>
              <a:rPr lang="en-US" sz="1400" err="1">
                <a:latin typeface="Noto Serif" panose="02020600060500020200" pitchFamily="18" charset="0"/>
              </a:rPr>
              <a:t>OPB</a:t>
            </a:r>
            <a:r>
              <a:rPr lang="en-US" sz="1400">
                <a:latin typeface="Noto Serif" panose="02020600060500020200" pitchFamily="18" charset="0"/>
              </a:rPr>
              <a:t>, and DCA)</a:t>
            </a:r>
            <a:endParaRPr lang="en-US" sz="1400" b="0" i="0">
              <a:effectLst/>
              <a:latin typeface="Noto Serif" panose="02020600060500020200" pitchFamily="18" charset="0"/>
            </a:endParaRPr>
          </a:p>
          <a:p>
            <a:pPr algn="l"/>
            <a:endParaRPr lang="en-US" sz="1400" b="0" i="0">
              <a:effectLst/>
              <a:latin typeface="Noto Serif" panose="02020600060500020200" pitchFamily="18" charset="0"/>
            </a:endParaRPr>
          </a:p>
          <a:p>
            <a:pPr algn="l"/>
            <a:r>
              <a:rPr lang="en-US" sz="1400" b="0" i="0">
                <a:effectLst/>
                <a:latin typeface="Noto Serif" panose="02020600060500020200" pitchFamily="18" charset="0"/>
              </a:rPr>
              <a:t>Vendor Selected: </a:t>
            </a:r>
            <a:r>
              <a:rPr lang="en-US" sz="1600" b="1" i="0" u="sng">
                <a:solidFill>
                  <a:schemeClr val="accent2"/>
                </a:solidFill>
                <a:effectLst/>
                <a:latin typeface="Noto Serif" panose="02020600060500020200" pitchFamily="18" charset="0"/>
              </a:rPr>
              <a:t>Sanborn &amp; </a:t>
            </a:r>
            <a:r>
              <a:rPr lang="en-US" sz="1600" b="1" i="0" u="sng" err="1">
                <a:solidFill>
                  <a:schemeClr val="accent2"/>
                </a:solidFill>
                <a:effectLst/>
                <a:latin typeface="Noto Serif" panose="02020600060500020200" pitchFamily="18" charset="0"/>
              </a:rPr>
              <a:t>Vexcel</a:t>
            </a:r>
            <a:r>
              <a:rPr lang="en-US" sz="1600" b="1" i="0" u="sng">
                <a:solidFill>
                  <a:schemeClr val="accent2"/>
                </a:solidFill>
                <a:effectLst/>
                <a:latin typeface="Noto Serif" panose="02020600060500020200" pitchFamily="18" charset="0"/>
              </a:rPr>
              <a:t> </a:t>
            </a:r>
            <a:endParaRPr lang="en-US" sz="1400" b="0" i="0">
              <a:effectLst/>
              <a:latin typeface="Noto Serif" panose="02020600060500020200" pitchFamily="18" charset="0"/>
            </a:endParaRPr>
          </a:p>
          <a:p>
            <a:pPr algn="l"/>
            <a:endParaRPr lang="en-US" sz="1100" b="0" i="0" dirty="0">
              <a:effectLst/>
              <a:latin typeface="Noto Serif" panose="02020600060500020200" pitchFamily="18" charset="0"/>
            </a:endParaRPr>
          </a:p>
          <a:p>
            <a:pPr algn="l"/>
            <a:endParaRPr lang="en-US" sz="1100" dirty="0">
              <a:latin typeface="Noto Serif" panose="02020600060500020200" pitchFamily="18" charset="0"/>
            </a:endParaRPr>
          </a:p>
        </p:txBody>
      </p:sp>
      <p:grpSp>
        <p:nvGrpSpPr>
          <p:cNvPr id="5" name="Group 4">
            <a:extLst>
              <a:ext uri="{FF2B5EF4-FFF2-40B4-BE49-F238E27FC236}">
                <a16:creationId xmlns:a16="http://schemas.microsoft.com/office/drawing/2014/main" id="{649F9392-88BC-AE6E-637B-BBEE9CE20D1F}"/>
              </a:ext>
            </a:extLst>
          </p:cNvPr>
          <p:cNvGrpSpPr/>
          <p:nvPr/>
        </p:nvGrpSpPr>
        <p:grpSpPr>
          <a:xfrm>
            <a:off x="4140396" y="2099546"/>
            <a:ext cx="7603929" cy="4587004"/>
            <a:chOff x="313039" y="280601"/>
            <a:chExt cx="11532971" cy="6200086"/>
          </a:xfrm>
        </p:grpSpPr>
        <p:pic>
          <p:nvPicPr>
            <p:cNvPr id="7" name="Picture 3" descr="C:\Users\SUSAN~1.MIL\AppData\Local\Temp\msohtmlclip1\02\clip_image002.png">
              <a:extLst>
                <a:ext uri="{FF2B5EF4-FFF2-40B4-BE49-F238E27FC236}">
                  <a16:creationId xmlns:a16="http://schemas.microsoft.com/office/drawing/2014/main" id="{82F05B52-BB9F-FFCF-CA1C-649453C53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87" r="4956"/>
            <a:stretch/>
          </p:blipFill>
          <p:spPr bwMode="auto">
            <a:xfrm>
              <a:off x="313039" y="926933"/>
              <a:ext cx="5738886" cy="3875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SAN~1.MIL\AppData\Local\Temp\msohtmlclip1\02\clip_image001.png">
              <a:extLst>
                <a:ext uri="{FF2B5EF4-FFF2-40B4-BE49-F238E27FC236}">
                  <a16:creationId xmlns:a16="http://schemas.microsoft.com/office/drawing/2014/main" id="{38292522-78D3-B10A-6837-21EA0CE17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 t="1764" b="1665"/>
            <a:stretch/>
          </p:blipFill>
          <p:spPr bwMode="auto">
            <a:xfrm>
              <a:off x="6159679" y="928271"/>
              <a:ext cx="5686331" cy="38743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D8BD0E0-9FE5-3390-F724-541E5E970942}"/>
                </a:ext>
              </a:extLst>
            </p:cNvPr>
            <p:cNvSpPr txBox="1"/>
            <p:nvPr/>
          </p:nvSpPr>
          <p:spPr>
            <a:xfrm>
              <a:off x="313039" y="280601"/>
              <a:ext cx="5738886" cy="605687"/>
            </a:xfrm>
            <a:prstGeom prst="rect">
              <a:avLst/>
            </a:prstGeom>
            <a:noFill/>
          </p:spPr>
          <p:txBody>
            <a:bodyPr wrap="square" rtlCol="0">
              <a:spAutoFit/>
            </a:bodyPr>
            <a:lstStyle/>
            <a:p>
              <a:pPr algn="ctr"/>
              <a:r>
                <a:rPr lang="en-US" sz="1100" dirty="0"/>
                <a:t>1-meter resolution (e.g. </a:t>
              </a:r>
              <a:r>
                <a:rPr lang="en-US" sz="1100" dirty="0" err="1"/>
                <a:t>NAIP</a:t>
              </a:r>
              <a:r>
                <a:rPr lang="en-US" sz="1100" dirty="0"/>
                <a:t>)</a:t>
              </a:r>
            </a:p>
          </p:txBody>
        </p:sp>
        <p:sp>
          <p:nvSpPr>
            <p:cNvPr id="10" name="TextBox 9">
              <a:extLst>
                <a:ext uri="{FF2B5EF4-FFF2-40B4-BE49-F238E27FC236}">
                  <a16:creationId xmlns:a16="http://schemas.microsoft.com/office/drawing/2014/main" id="{C996B017-22D8-6CD0-5A0A-520D22769570}"/>
                </a:ext>
              </a:extLst>
            </p:cNvPr>
            <p:cNvSpPr txBox="1"/>
            <p:nvPr/>
          </p:nvSpPr>
          <p:spPr>
            <a:xfrm>
              <a:off x="6159678" y="280601"/>
              <a:ext cx="5663525" cy="605687"/>
            </a:xfrm>
            <a:prstGeom prst="rect">
              <a:avLst/>
            </a:prstGeom>
            <a:noFill/>
          </p:spPr>
          <p:txBody>
            <a:bodyPr wrap="square" rtlCol="0">
              <a:spAutoFit/>
            </a:bodyPr>
            <a:lstStyle/>
            <a:p>
              <a:pPr algn="ctr"/>
              <a:r>
                <a:rPr lang="en-US" sz="1100" dirty="0"/>
                <a:t>Google 6-inch resolution</a:t>
              </a:r>
            </a:p>
          </p:txBody>
        </p:sp>
        <p:pic>
          <p:nvPicPr>
            <p:cNvPr id="11" name="Picture 5" descr="C:\Users\SUSAN~1.MIL\AppData\Local\Temp\msohtmlclip1\02\clip_image001.png">
              <a:extLst>
                <a:ext uri="{FF2B5EF4-FFF2-40B4-BE49-F238E27FC236}">
                  <a16:creationId xmlns:a16="http://schemas.microsoft.com/office/drawing/2014/main" id="{D0AA292E-D71C-5185-A84A-AE91F2C961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02" t="33504" r="42021" b="20674"/>
            <a:stretch/>
          </p:blipFill>
          <p:spPr bwMode="auto">
            <a:xfrm>
              <a:off x="6366165" y="3889775"/>
              <a:ext cx="4211578" cy="2586681"/>
            </a:xfrm>
            <a:prstGeom prst="rect">
              <a:avLst/>
            </a:prstGeom>
            <a:noFill/>
            <a:ln w="38100">
              <a:solidFill>
                <a:srgbClr val="E735C5"/>
              </a:solidFill>
            </a:ln>
            <a:extLst>
              <a:ext uri="{909E8E84-426E-40DD-AFC4-6F175D3DCCD1}">
                <a14:hiddenFill xmlns:a14="http://schemas.microsoft.com/office/drawing/2010/main">
                  <a:solidFill>
                    <a:srgbClr val="FFFFFF"/>
                  </a:solidFill>
                </a14:hiddenFill>
              </a:ext>
            </a:extLst>
          </p:spPr>
        </p:pic>
        <p:pic>
          <p:nvPicPr>
            <p:cNvPr id="12" name="Picture 6" descr="C:\Users\SUSAN~1.MIL\AppData\Local\Temp\msohtmlclip1\02\clip_image002.png">
              <a:extLst>
                <a:ext uri="{FF2B5EF4-FFF2-40B4-BE49-F238E27FC236}">
                  <a16:creationId xmlns:a16="http://schemas.microsoft.com/office/drawing/2014/main" id="{55D40ACF-CB46-34E2-48D6-727C6904D9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67" t="35941" r="52014" b="26194"/>
            <a:stretch/>
          </p:blipFill>
          <p:spPr bwMode="auto">
            <a:xfrm>
              <a:off x="484169" y="3891103"/>
              <a:ext cx="4374291" cy="2589584"/>
            </a:xfrm>
            <a:prstGeom prst="rect">
              <a:avLst/>
            </a:prstGeom>
            <a:noFill/>
            <a:ln w="38100">
              <a:solidFill>
                <a:srgbClr val="E735C5"/>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7CE2C9E-6C8C-75D3-4C80-A6138C6FB1F1}"/>
                </a:ext>
              </a:extLst>
            </p:cNvPr>
            <p:cNvSpPr/>
            <p:nvPr/>
          </p:nvSpPr>
          <p:spPr>
            <a:xfrm>
              <a:off x="617838" y="1416908"/>
              <a:ext cx="1400432" cy="856735"/>
            </a:xfrm>
            <a:prstGeom prst="rect">
              <a:avLst/>
            </a:prstGeom>
            <a:noFill/>
            <a:ln>
              <a:solidFill>
                <a:srgbClr val="E73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AF97D0A-81BF-D7B4-4A7A-A8AB7CABAE6D}"/>
                </a:ext>
              </a:extLst>
            </p:cNvPr>
            <p:cNvSpPr/>
            <p:nvPr/>
          </p:nvSpPr>
          <p:spPr>
            <a:xfrm>
              <a:off x="6487280" y="1421024"/>
              <a:ext cx="1400432" cy="856735"/>
            </a:xfrm>
            <a:prstGeom prst="rect">
              <a:avLst/>
            </a:prstGeom>
            <a:noFill/>
            <a:ln>
              <a:solidFill>
                <a:srgbClr val="E73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ED72F98C-4078-4B8A-5A4E-79DBA6FFA780}"/>
                </a:ext>
              </a:extLst>
            </p:cNvPr>
            <p:cNvCxnSpPr>
              <a:cxnSpLocks/>
            </p:cNvCxnSpPr>
            <p:nvPr/>
          </p:nvCxnSpPr>
          <p:spPr>
            <a:xfrm>
              <a:off x="1318054" y="2273643"/>
              <a:ext cx="1260472" cy="2059460"/>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EF2BDF0-E2F5-E817-B778-27E968C4F8CB}"/>
              </a:ext>
            </a:extLst>
          </p:cNvPr>
          <p:cNvSpPr txBox="1"/>
          <p:nvPr/>
        </p:nvSpPr>
        <p:spPr>
          <a:xfrm>
            <a:off x="231573" y="5412274"/>
            <a:ext cx="3701638" cy="1384995"/>
          </a:xfrm>
          <a:prstGeom prst="rect">
            <a:avLst/>
          </a:prstGeom>
          <a:noFill/>
        </p:spPr>
        <p:txBody>
          <a:bodyPr wrap="square">
            <a:spAutoFit/>
          </a:bodyPr>
          <a:lstStyle/>
          <a:p>
            <a:r>
              <a:rPr lang="en-US" sz="1400" i="0">
                <a:effectLst/>
                <a:latin typeface="Noto Serif" panose="02020600060500020200" pitchFamily="18" charset="0"/>
              </a:rPr>
              <a:t>Available to</a:t>
            </a:r>
            <a:r>
              <a:rPr lang="en-US" sz="1400" b="1" i="0">
                <a:solidFill>
                  <a:schemeClr val="accent2">
                    <a:lumMod val="60000"/>
                    <a:lumOff val="40000"/>
                  </a:schemeClr>
                </a:solidFill>
                <a:effectLst/>
                <a:latin typeface="Noto Serif" panose="02020600060500020200" pitchFamily="18" charset="0"/>
              </a:rPr>
              <a:t> ALL </a:t>
            </a:r>
            <a:r>
              <a:rPr lang="en-US" sz="1400" i="0">
                <a:effectLst/>
                <a:latin typeface="Noto Serif" panose="02020600060500020200" pitchFamily="18" charset="0"/>
              </a:rPr>
              <a:t>Georgia Governmental Entities (cities, counties, regions, state) </a:t>
            </a:r>
          </a:p>
          <a:p>
            <a:endParaRPr lang="en-US" sz="1400">
              <a:latin typeface="Noto Serif" panose="02020600060500020200" pitchFamily="18" charset="0"/>
            </a:endParaRPr>
          </a:p>
          <a:p>
            <a:r>
              <a:rPr lang="en-US" sz="1400">
                <a:latin typeface="Noto Serif" panose="02020600060500020200" pitchFamily="18" charset="0"/>
              </a:rPr>
              <a:t>PLUS, all </a:t>
            </a:r>
            <a:r>
              <a:rPr lang="en-US" sz="1400">
                <a:solidFill>
                  <a:schemeClr val="accent2">
                    <a:lumMod val="60000"/>
                    <a:lumOff val="40000"/>
                  </a:schemeClr>
                </a:solidFill>
                <a:latin typeface="Noto Serif" panose="02020600060500020200" pitchFamily="18" charset="0"/>
              </a:rPr>
              <a:t>Federal</a:t>
            </a:r>
            <a:r>
              <a:rPr lang="en-US" sz="1400">
                <a:latin typeface="Noto Serif" panose="02020600060500020200" pitchFamily="18" charset="0"/>
              </a:rPr>
              <a:t> partners and </a:t>
            </a:r>
            <a:r>
              <a:rPr lang="en-US" sz="1400" u="sng">
                <a:solidFill>
                  <a:schemeClr val="accent2">
                    <a:lumMod val="60000"/>
                    <a:lumOff val="40000"/>
                  </a:schemeClr>
                </a:solidFill>
                <a:latin typeface="Noto Serif" panose="02020600060500020200" pitchFamily="18" charset="0"/>
              </a:rPr>
              <a:t>Contractors</a:t>
            </a:r>
            <a:r>
              <a:rPr lang="en-US" sz="1400">
                <a:latin typeface="Noto Serif" panose="02020600060500020200" pitchFamily="18" charset="0"/>
              </a:rPr>
              <a:t> working on behalf of a government</a:t>
            </a:r>
            <a:endParaRPr lang="en-US" sz="1400"/>
          </a:p>
        </p:txBody>
      </p:sp>
    </p:spTree>
    <p:extLst>
      <p:ext uri="{BB962C8B-B14F-4D97-AF65-F5344CB8AC3E}">
        <p14:creationId xmlns:p14="http://schemas.microsoft.com/office/powerpoint/2010/main" val="1592897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7B5DCF-4E2B-4764-95BE-D6D727E7B328}"/>
              </a:ext>
            </a:extLst>
          </p:cNvPr>
          <p:cNvSpPr>
            <a:spLocks noGrp="1"/>
          </p:cNvSpPr>
          <p:nvPr>
            <p:ph type="title"/>
          </p:nvPr>
        </p:nvSpPr>
        <p:spPr>
          <a:xfrm>
            <a:off x="9173796" y="65988"/>
            <a:ext cx="2912995" cy="6621139"/>
          </a:xfrm>
        </p:spPr>
        <p:txBody>
          <a:bodyPr>
            <a:normAutofit/>
          </a:bodyPr>
          <a:lstStyle/>
          <a:p>
            <a:r>
              <a:rPr lang="en-US" dirty="0"/>
              <a:t>Who Uses the Statewide Imagery Program </a:t>
            </a:r>
            <a:br>
              <a:rPr lang="en-US" dirty="0"/>
            </a:br>
            <a:br>
              <a:rPr lang="en-US" dirty="0"/>
            </a:br>
            <a:r>
              <a:rPr lang="en-US" dirty="0"/>
              <a:t>~ </a:t>
            </a:r>
            <a:r>
              <a:rPr lang="en-US" b="1" dirty="0">
                <a:solidFill>
                  <a:schemeClr val="bg1"/>
                </a:solidFill>
              </a:rPr>
              <a:t>2,000</a:t>
            </a:r>
            <a:r>
              <a:rPr lang="en-US" dirty="0"/>
              <a:t> </a:t>
            </a:r>
            <a:br>
              <a:rPr lang="en-US" dirty="0"/>
            </a:br>
            <a:r>
              <a:rPr lang="en-US" sz="1800" dirty="0"/>
              <a:t>      Gov’t </a:t>
            </a:r>
            <a:r>
              <a:rPr lang="en-US" sz="1800" i="1" dirty="0"/>
              <a:t>Staff</a:t>
            </a:r>
            <a:br>
              <a:rPr lang="en-US" sz="2000" dirty="0"/>
            </a:br>
            <a:br>
              <a:rPr lang="en-US" sz="2000" dirty="0"/>
            </a:br>
            <a:r>
              <a:rPr lang="en-US" dirty="0"/>
              <a:t>~ </a:t>
            </a:r>
            <a:r>
              <a:rPr lang="en-US" b="1" dirty="0">
                <a:solidFill>
                  <a:schemeClr val="bg1"/>
                </a:solidFill>
              </a:rPr>
              <a:t>100</a:t>
            </a:r>
            <a:r>
              <a:rPr lang="en-US" dirty="0"/>
              <a:t> </a:t>
            </a:r>
            <a:br>
              <a:rPr lang="en-US" sz="2000" dirty="0"/>
            </a:br>
            <a:r>
              <a:rPr lang="en-US" sz="2000" dirty="0"/>
              <a:t>    </a:t>
            </a:r>
            <a:r>
              <a:rPr lang="en-US" sz="1800" dirty="0"/>
              <a:t>Gov’t </a:t>
            </a:r>
            <a:r>
              <a:rPr lang="en-US" sz="1800" i="1" dirty="0"/>
              <a:t>Contractors</a:t>
            </a:r>
            <a:br>
              <a:rPr lang="en-US" sz="2000" dirty="0"/>
            </a:br>
            <a:br>
              <a:rPr lang="en-US" sz="2000" dirty="0"/>
            </a:br>
            <a:br>
              <a:rPr lang="en-US" sz="2000" dirty="0"/>
            </a:br>
            <a:r>
              <a:rPr lang="en-US" sz="1200" dirty="0"/>
              <a:t>(note: these numbers represent adoption </a:t>
            </a:r>
            <a:r>
              <a:rPr lang="en-US" sz="1200" b="1" u="sng" dirty="0"/>
              <a:t>without</a:t>
            </a:r>
            <a:r>
              <a:rPr lang="en-US" sz="1200" dirty="0"/>
              <a:t> a significant advertising campaign, and </a:t>
            </a:r>
            <a:r>
              <a:rPr lang="en-US" sz="1200" b="1" u="sng" dirty="0"/>
              <a:t>old </a:t>
            </a:r>
            <a:r>
              <a:rPr lang="en-US" sz="1200" dirty="0"/>
              <a:t>imagery – with an update, a rollout campaign, and three years of refreshes, these numbers are expected to increase significantly)</a:t>
            </a:r>
            <a:endParaRPr lang="en-US" sz="2800" dirty="0"/>
          </a:p>
        </p:txBody>
      </p:sp>
      <p:graphicFrame>
        <p:nvGraphicFramePr>
          <p:cNvPr id="8" name="Chart 7">
            <a:extLst>
              <a:ext uri="{FF2B5EF4-FFF2-40B4-BE49-F238E27FC236}">
                <a16:creationId xmlns:a16="http://schemas.microsoft.com/office/drawing/2014/main" id="{5FB622F4-A1A1-22C4-A986-20E337110B6A}"/>
              </a:ext>
            </a:extLst>
          </p:cNvPr>
          <p:cNvGraphicFramePr/>
          <p:nvPr>
            <p:extLst>
              <p:ext uri="{D42A27DB-BD31-4B8C-83A1-F6EECF244321}">
                <p14:modId xmlns:p14="http://schemas.microsoft.com/office/powerpoint/2010/main" val="1346270738"/>
              </p:ext>
            </p:extLst>
          </p:nvPr>
        </p:nvGraphicFramePr>
        <p:xfrm>
          <a:off x="-1552574" y="32994"/>
          <a:ext cx="12277724" cy="67920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2781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3C90-0374-BA05-3595-F0572D52DCE1}"/>
              </a:ext>
            </a:extLst>
          </p:cNvPr>
          <p:cNvSpPr>
            <a:spLocks noGrp="1"/>
          </p:cNvSpPr>
          <p:nvPr>
            <p:ph type="title"/>
          </p:nvPr>
        </p:nvSpPr>
        <p:spPr>
          <a:xfrm>
            <a:off x="105209" y="60963"/>
            <a:ext cx="2961841" cy="5759777"/>
          </a:xfrm>
        </p:spPr>
        <p:txBody>
          <a:bodyPr/>
          <a:lstStyle/>
          <a:p>
            <a:r>
              <a:rPr lang="en-US" dirty="0"/>
              <a:t>“Urban”  </a:t>
            </a:r>
            <a:r>
              <a:rPr lang="en-US" sz="2000" dirty="0"/>
              <a:t>(think </a:t>
            </a:r>
            <a:r>
              <a:rPr lang="en-US" sz="2000" dirty="0">
                <a:solidFill>
                  <a:schemeClr val="bg1">
                    <a:lumMod val="90000"/>
                    <a:lumOff val="10000"/>
                  </a:schemeClr>
                </a:solidFill>
              </a:rPr>
              <a:t>DARK BLUE</a:t>
            </a:r>
            <a:r>
              <a:rPr lang="en-US" sz="2000" dirty="0"/>
              <a:t>)</a:t>
            </a:r>
            <a:br>
              <a:rPr lang="en-US" dirty="0"/>
            </a:br>
            <a:br>
              <a:rPr lang="en-US" dirty="0"/>
            </a:br>
            <a:r>
              <a:rPr lang="en-US" dirty="0"/>
              <a:t>“Rural” </a:t>
            </a:r>
            <a:br>
              <a:rPr lang="en-US" dirty="0"/>
            </a:br>
            <a:r>
              <a:rPr lang="en-US" sz="2000" dirty="0"/>
              <a:t>(think </a:t>
            </a:r>
            <a:r>
              <a:rPr lang="en-US" sz="2000" dirty="0">
                <a:solidFill>
                  <a:schemeClr val="bg1">
                    <a:lumMod val="25000"/>
                    <a:lumOff val="75000"/>
                  </a:schemeClr>
                </a:solidFill>
              </a:rPr>
              <a:t>LIGHT BLUE</a:t>
            </a:r>
            <a:r>
              <a:rPr lang="en-US" sz="2000" dirty="0"/>
              <a:t>)</a:t>
            </a:r>
            <a:endParaRPr lang="en-US" dirty="0"/>
          </a:p>
        </p:txBody>
      </p:sp>
      <p:sp>
        <p:nvSpPr>
          <p:cNvPr id="3" name="Content Placeholder 2">
            <a:extLst>
              <a:ext uri="{FF2B5EF4-FFF2-40B4-BE49-F238E27FC236}">
                <a16:creationId xmlns:a16="http://schemas.microsoft.com/office/drawing/2014/main" id="{BD5FEF45-C502-3EAC-82D1-CB1929FF5FA4}"/>
              </a:ext>
            </a:extLst>
          </p:cNvPr>
          <p:cNvSpPr>
            <a:spLocks noGrp="1"/>
          </p:cNvSpPr>
          <p:nvPr>
            <p:ph idx="1"/>
          </p:nvPr>
        </p:nvSpPr>
        <p:spPr>
          <a:xfrm>
            <a:off x="3242007" y="145803"/>
            <a:ext cx="8844784" cy="6493121"/>
          </a:xfrm>
        </p:spPr>
        <p:txBody>
          <a:bodyPr/>
          <a:lstStyle/>
          <a:p>
            <a:pPr marL="0" indent="0">
              <a:buNone/>
            </a:pPr>
            <a:endParaRPr lang="en-US" dirty="0"/>
          </a:p>
          <a:p>
            <a:pPr marL="0" indent="0">
              <a:buNone/>
            </a:pPr>
            <a:endParaRPr lang="en-US" dirty="0"/>
          </a:p>
        </p:txBody>
      </p:sp>
      <p:pic>
        <p:nvPicPr>
          <p:cNvPr id="5" name="Picture 6" descr="Map&#10;&#10;Description automatically generated">
            <a:extLst>
              <a:ext uri="{FF2B5EF4-FFF2-40B4-BE49-F238E27FC236}">
                <a16:creationId xmlns:a16="http://schemas.microsoft.com/office/drawing/2014/main" id="{1C90ACD0-B98E-E6CB-8C74-C32A691CD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3005" y="76935"/>
            <a:ext cx="5082787" cy="670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976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10F9-3F83-B33C-BC64-1865924D800F}"/>
              </a:ext>
            </a:extLst>
          </p:cNvPr>
          <p:cNvSpPr>
            <a:spLocks noGrp="1"/>
          </p:cNvSpPr>
          <p:nvPr>
            <p:ph type="title"/>
          </p:nvPr>
        </p:nvSpPr>
        <p:spPr/>
        <p:txBody>
          <a:bodyPr>
            <a:normAutofit/>
          </a:bodyPr>
          <a:lstStyle/>
          <a:p>
            <a:r>
              <a:rPr lang="en-US" sz="3200" dirty="0"/>
              <a:t>What would the State’s Program Include? </a:t>
            </a:r>
          </a:p>
        </p:txBody>
      </p:sp>
      <p:sp>
        <p:nvSpPr>
          <p:cNvPr id="3" name="Content Placeholder 2">
            <a:extLst>
              <a:ext uri="{FF2B5EF4-FFF2-40B4-BE49-F238E27FC236}">
                <a16:creationId xmlns:a16="http://schemas.microsoft.com/office/drawing/2014/main" id="{7EC6D3D3-90BD-5137-2554-FB22A5D7A92F}"/>
              </a:ext>
            </a:extLst>
          </p:cNvPr>
          <p:cNvSpPr>
            <a:spLocks noGrp="1"/>
          </p:cNvSpPr>
          <p:nvPr>
            <p:ph sz="half" idx="1"/>
          </p:nvPr>
        </p:nvSpPr>
        <p:spPr>
          <a:xfrm>
            <a:off x="340951" y="2184473"/>
            <a:ext cx="5602893" cy="4570178"/>
          </a:xfrm>
        </p:spPr>
        <p:txBody>
          <a:bodyPr>
            <a:normAutofit fontScale="62500" lnSpcReduction="20000"/>
          </a:bodyPr>
          <a:lstStyle/>
          <a:p>
            <a:pPr marL="0" indent="0">
              <a:buNone/>
            </a:pPr>
            <a:r>
              <a:rPr lang="en-US" sz="3200" b="1" dirty="0">
                <a:solidFill>
                  <a:schemeClr val="accent6"/>
                </a:solidFill>
              </a:rPr>
              <a:t>INCLUDED </a:t>
            </a:r>
            <a:endParaRPr lang="en-US" sz="3200" dirty="0">
              <a:solidFill>
                <a:schemeClr val="accent6"/>
              </a:solidFill>
            </a:endParaRPr>
          </a:p>
          <a:p>
            <a:r>
              <a:rPr lang="en-US" b="1" dirty="0"/>
              <a:t>6-inch COTS orthoimagery                                                      </a:t>
            </a:r>
            <a:r>
              <a:rPr lang="en-US" sz="1800" dirty="0"/>
              <a:t>(</a:t>
            </a:r>
            <a:r>
              <a:rPr lang="en-US" sz="1800" dirty="0">
                <a:solidFill>
                  <a:schemeClr val="accent2"/>
                </a:solidFill>
              </a:rPr>
              <a:t>color and infrared </a:t>
            </a:r>
            <a:r>
              <a:rPr lang="en-US" sz="1800" dirty="0"/>
              <a:t>+ 1-mile buffer into surrounding states + </a:t>
            </a:r>
            <a:r>
              <a:rPr lang="en-US" sz="1800" dirty="0">
                <a:solidFill>
                  <a:schemeClr val="accent2"/>
                </a:solidFill>
              </a:rPr>
              <a:t>hosting</a:t>
            </a:r>
            <a:r>
              <a:rPr lang="en-US" sz="1800" dirty="0"/>
              <a:t>)</a:t>
            </a:r>
          </a:p>
          <a:p>
            <a:pPr lvl="1">
              <a:buFont typeface="Courier New" panose="02070309020205020404" pitchFamily="49" charset="0"/>
              <a:buChar char="o"/>
            </a:pPr>
            <a:r>
              <a:rPr lang="en-US" sz="1800" dirty="0"/>
              <a:t>Access to the imagery, via a myriad of </a:t>
            </a:r>
            <a:r>
              <a:rPr lang="en-US" sz="1800" dirty="0">
                <a:solidFill>
                  <a:schemeClr val="accent2"/>
                </a:solidFill>
              </a:rPr>
              <a:t>tools/services </a:t>
            </a:r>
            <a:r>
              <a:rPr lang="en-US" sz="1800" dirty="0"/>
              <a:t>to facilitate use (basic to advanced), includes </a:t>
            </a:r>
            <a:r>
              <a:rPr lang="en-US" sz="1800" dirty="0">
                <a:solidFill>
                  <a:schemeClr val="accent2"/>
                </a:solidFill>
              </a:rPr>
              <a:t>download</a:t>
            </a:r>
            <a:r>
              <a:rPr lang="en-US" sz="1800" dirty="0"/>
              <a:t> capabilities  </a:t>
            </a:r>
          </a:p>
          <a:p>
            <a:endParaRPr lang="en-US" sz="1300" dirty="0"/>
          </a:p>
          <a:p>
            <a:r>
              <a:rPr lang="en-US" b="1" dirty="0"/>
              <a:t>Grey Sky Program </a:t>
            </a:r>
            <a:r>
              <a:rPr lang="en-US" sz="1600" dirty="0"/>
              <a:t>access to </a:t>
            </a:r>
            <a:r>
              <a:rPr lang="en-US" sz="1600" dirty="0">
                <a:solidFill>
                  <a:schemeClr val="accent2"/>
                </a:solidFill>
              </a:rPr>
              <a:t>rapid Post-Disaster Imagery</a:t>
            </a:r>
            <a:r>
              <a:rPr lang="en-US" dirty="0">
                <a:solidFill>
                  <a:schemeClr val="accent2"/>
                </a:solidFill>
              </a:rPr>
              <a:t> </a:t>
            </a:r>
          </a:p>
          <a:p>
            <a:endParaRPr lang="en-US" sz="1300" dirty="0"/>
          </a:p>
          <a:p>
            <a:r>
              <a:rPr lang="en-US" b="1" dirty="0">
                <a:solidFill>
                  <a:schemeClr val="accent2"/>
                </a:solidFill>
              </a:rPr>
              <a:t>Leaf-off refresh </a:t>
            </a:r>
            <a:r>
              <a:rPr lang="en-US" b="1" dirty="0"/>
              <a:t>of the entire State </a:t>
            </a:r>
            <a:r>
              <a:rPr lang="en-US" sz="1600" dirty="0"/>
              <a:t>(1/2 the state in year 2, the other half in year 3 (funding partner defines the split)</a:t>
            </a:r>
          </a:p>
          <a:p>
            <a:endParaRPr lang="en-US" sz="1300" dirty="0"/>
          </a:p>
          <a:p>
            <a:r>
              <a:rPr lang="en-US" b="1" dirty="0"/>
              <a:t>Custom admin tool </a:t>
            </a:r>
            <a:r>
              <a:rPr lang="en-US" sz="1600" dirty="0"/>
              <a:t>to ensure </a:t>
            </a:r>
            <a:r>
              <a:rPr lang="en-US" sz="1600" dirty="0">
                <a:solidFill>
                  <a:schemeClr val="accent2"/>
                </a:solidFill>
              </a:rPr>
              <a:t>compliance</a:t>
            </a:r>
            <a:r>
              <a:rPr lang="en-US" sz="1600" dirty="0"/>
              <a:t> with EULA, and provide a more comprehensive </a:t>
            </a:r>
            <a:r>
              <a:rPr lang="en-US" sz="1600" dirty="0">
                <a:solidFill>
                  <a:schemeClr val="accent2"/>
                </a:solidFill>
              </a:rPr>
              <a:t>end-user experience</a:t>
            </a:r>
            <a:endParaRPr lang="en-US" dirty="0">
              <a:solidFill>
                <a:schemeClr val="accent2"/>
              </a:solidFill>
            </a:endParaRPr>
          </a:p>
          <a:p>
            <a:endParaRPr lang="en-US" sz="1300" dirty="0"/>
          </a:p>
          <a:p>
            <a:r>
              <a:rPr lang="en-US" b="1" dirty="0"/>
              <a:t>Technical &amp; educational support </a:t>
            </a:r>
            <a:r>
              <a:rPr lang="en-US" sz="1600" dirty="0"/>
              <a:t>from </a:t>
            </a:r>
            <a:r>
              <a:rPr lang="en-US" sz="1600" dirty="0" err="1"/>
              <a:t>Vexcel</a:t>
            </a:r>
            <a:r>
              <a:rPr lang="en-US" sz="1600" dirty="0"/>
              <a:t> &amp; Sanborn to </a:t>
            </a:r>
            <a:r>
              <a:rPr lang="en-US" sz="1600" dirty="0">
                <a:solidFill>
                  <a:schemeClr val="accent2"/>
                </a:solidFill>
              </a:rPr>
              <a:t>ensure the Programs success </a:t>
            </a:r>
          </a:p>
          <a:p>
            <a:endParaRPr lang="en-US" dirty="0"/>
          </a:p>
          <a:p>
            <a:r>
              <a:rPr lang="en-US" b="1" dirty="0"/>
              <a:t>Hardcopy</a:t>
            </a:r>
          </a:p>
          <a:p>
            <a:endParaRPr lang="en-US" dirty="0"/>
          </a:p>
          <a:p>
            <a:r>
              <a:rPr lang="en-US" b="1" dirty="0"/>
              <a:t>Perpetual license</a:t>
            </a:r>
          </a:p>
          <a:p>
            <a:endParaRPr lang="en-US" dirty="0"/>
          </a:p>
        </p:txBody>
      </p:sp>
      <p:sp>
        <p:nvSpPr>
          <p:cNvPr id="4" name="Content Placeholder 3">
            <a:extLst>
              <a:ext uri="{FF2B5EF4-FFF2-40B4-BE49-F238E27FC236}">
                <a16:creationId xmlns:a16="http://schemas.microsoft.com/office/drawing/2014/main" id="{918DA83D-BDDD-08DA-CC29-44DCA430D789}"/>
              </a:ext>
            </a:extLst>
          </p:cNvPr>
          <p:cNvSpPr>
            <a:spLocks noGrp="1"/>
          </p:cNvSpPr>
          <p:nvPr>
            <p:ph sz="half" idx="2"/>
          </p:nvPr>
        </p:nvSpPr>
        <p:spPr>
          <a:xfrm>
            <a:off x="6272854" y="2184473"/>
            <a:ext cx="5604920" cy="4339400"/>
          </a:xfrm>
        </p:spPr>
        <p:txBody>
          <a:bodyPr>
            <a:normAutofit fontScale="62500" lnSpcReduction="20000"/>
          </a:bodyPr>
          <a:lstStyle/>
          <a:p>
            <a:pPr marL="0" indent="0">
              <a:buNone/>
            </a:pPr>
            <a:r>
              <a:rPr lang="en-US" sz="3200" b="1" i="1" u="sng" dirty="0">
                <a:solidFill>
                  <a:schemeClr val="accent6"/>
                </a:solidFill>
              </a:rPr>
              <a:t>NOT</a:t>
            </a:r>
            <a:r>
              <a:rPr lang="en-US" sz="3200" dirty="0">
                <a:solidFill>
                  <a:schemeClr val="accent6"/>
                </a:solidFill>
              </a:rPr>
              <a:t> included </a:t>
            </a:r>
            <a:r>
              <a:rPr lang="en-US" sz="2200" dirty="0">
                <a:solidFill>
                  <a:schemeClr val="accent6"/>
                </a:solidFill>
              </a:rPr>
              <a:t>in the GIO purchase but can be purchased as a </a:t>
            </a:r>
            <a:r>
              <a:rPr lang="en-US" sz="3200" dirty="0">
                <a:solidFill>
                  <a:schemeClr val="accent6"/>
                </a:solidFill>
              </a:rPr>
              <a:t>BUYUP </a:t>
            </a:r>
            <a:r>
              <a:rPr lang="en-US" sz="2200" dirty="0">
                <a:solidFill>
                  <a:schemeClr val="accent6"/>
                </a:solidFill>
              </a:rPr>
              <a:t>at a fixed cost (… and shared with all gov!) </a:t>
            </a:r>
            <a:endParaRPr lang="en-US" sz="3200" dirty="0">
              <a:solidFill>
                <a:schemeClr val="accent6"/>
              </a:solidFill>
            </a:endParaRPr>
          </a:p>
          <a:p>
            <a:r>
              <a:rPr lang="en-US" b="1" i="1" dirty="0"/>
              <a:t>Imagery Upgrades </a:t>
            </a:r>
            <a:r>
              <a:rPr lang="en-US" sz="1600" dirty="0"/>
              <a:t>(in </a:t>
            </a:r>
            <a:r>
              <a:rPr lang="en-US" sz="1600" u="sng" dirty="0"/>
              <a:t>urban areas only </a:t>
            </a:r>
            <a:r>
              <a:rPr lang="en-US" sz="1600" dirty="0"/>
              <a:t>– see dark blue (both) and hashed(</a:t>
            </a:r>
            <a:r>
              <a:rPr lang="en-US" sz="1600" dirty="0" err="1"/>
              <a:t>3in</a:t>
            </a:r>
            <a:r>
              <a:rPr lang="en-US" sz="1600" dirty="0"/>
              <a:t> only) areas on map)</a:t>
            </a:r>
          </a:p>
          <a:p>
            <a:pPr marL="514350" lvl="1">
              <a:buFont typeface="Courier New" panose="02070309020205020404" pitchFamily="49" charset="0"/>
              <a:buChar char="o"/>
            </a:pPr>
            <a:r>
              <a:rPr lang="en-US" sz="1600" dirty="0">
                <a:solidFill>
                  <a:schemeClr val="accent2"/>
                </a:solidFill>
              </a:rPr>
              <a:t>3-inch</a:t>
            </a:r>
            <a:r>
              <a:rPr lang="en-US" sz="1600" dirty="0"/>
              <a:t> &amp;/or </a:t>
            </a:r>
            <a:r>
              <a:rPr lang="en-US" sz="1600" dirty="0">
                <a:solidFill>
                  <a:schemeClr val="accent2"/>
                </a:solidFill>
              </a:rPr>
              <a:t>Obliques </a:t>
            </a:r>
          </a:p>
          <a:p>
            <a:pPr lvl="1"/>
            <a:endParaRPr lang="en-US" sz="1300" dirty="0"/>
          </a:p>
          <a:p>
            <a:r>
              <a:rPr lang="en-US" b="1" i="1" dirty="0"/>
              <a:t>Additional Data</a:t>
            </a:r>
          </a:p>
          <a:p>
            <a:pPr marL="514350" lvl="1">
              <a:buFont typeface="Courier New" panose="02070309020205020404" pitchFamily="49" charset="0"/>
              <a:buChar char="o"/>
            </a:pPr>
            <a:r>
              <a:rPr lang="en-US" sz="1600" dirty="0" err="1"/>
              <a:t>Planimetrics</a:t>
            </a:r>
            <a:r>
              <a:rPr lang="en-US" sz="1600" dirty="0"/>
              <a:t> (aka “feature extraction” where items in the imagery (e.g. buildings, roads, </a:t>
            </a:r>
            <a:r>
              <a:rPr lang="en-US" sz="1600" dirty="0" err="1"/>
              <a:t>etc</a:t>
            </a:r>
            <a:r>
              <a:rPr lang="en-US" sz="1600" dirty="0"/>
              <a:t>) are isolated and turned into actionable vector-based data)</a:t>
            </a:r>
          </a:p>
          <a:p>
            <a:pPr marL="857250" lvl="2"/>
            <a:r>
              <a:rPr lang="en-US" sz="1600" dirty="0"/>
              <a:t>AI-ONLY derived</a:t>
            </a:r>
          </a:p>
          <a:p>
            <a:pPr marL="857250" lvl="2"/>
            <a:r>
              <a:rPr lang="en-US" sz="1600" dirty="0"/>
              <a:t>AI &amp; Human derived </a:t>
            </a:r>
          </a:p>
          <a:p>
            <a:pPr marL="514350" lvl="1">
              <a:buFont typeface="Courier New" panose="02070309020205020404" pitchFamily="49" charset="0"/>
              <a:buChar char="o"/>
            </a:pPr>
            <a:r>
              <a:rPr lang="en-US" sz="1600" dirty="0"/>
              <a:t>Digital Terrain Models (DTM) and                                                                               Digital Surface Models (DSM) at                                                                                              </a:t>
            </a:r>
            <a:r>
              <a:rPr lang="en-US" sz="1500" dirty="0"/>
              <a:t>various scales</a:t>
            </a:r>
          </a:p>
          <a:p>
            <a:pPr marL="914400" lvl="2" indent="0">
              <a:buNone/>
            </a:pPr>
            <a:endParaRPr lang="en-US" sz="1300" dirty="0"/>
          </a:p>
          <a:p>
            <a:r>
              <a:rPr lang="en-US" b="1" i="1" dirty="0"/>
              <a:t>Additional Services</a:t>
            </a:r>
          </a:p>
          <a:p>
            <a:pPr marL="514350" lvl="1">
              <a:buFont typeface="Courier New" panose="02070309020205020404" pitchFamily="49" charset="0"/>
              <a:buChar char="o"/>
            </a:pPr>
            <a:r>
              <a:rPr lang="en-US" sz="1600" dirty="0"/>
              <a:t>Custom Flights (Imagery &amp; LiDAR)</a:t>
            </a:r>
          </a:p>
          <a:p>
            <a:pPr marL="514350" lvl="1">
              <a:buFont typeface="Courier New" panose="02070309020205020404" pitchFamily="49" charset="0"/>
              <a:buChar char="o"/>
            </a:pPr>
            <a:r>
              <a:rPr lang="en-US" sz="1600" dirty="0"/>
              <a:t>Analytics</a:t>
            </a:r>
          </a:p>
          <a:p>
            <a:pPr marL="857250" lvl="2"/>
            <a:r>
              <a:rPr lang="en-US" sz="1600" dirty="0"/>
              <a:t>Change Detection </a:t>
            </a:r>
          </a:p>
          <a:p>
            <a:pPr marL="857250" lvl="2"/>
            <a:r>
              <a:rPr lang="en-US" sz="1600" dirty="0"/>
              <a:t>Reprojections/Reformatting </a:t>
            </a:r>
          </a:p>
          <a:p>
            <a:pPr marL="514350" lvl="1">
              <a:buFont typeface="Courier New" panose="02070309020205020404" pitchFamily="49" charset="0"/>
              <a:buChar char="o"/>
            </a:pPr>
            <a:r>
              <a:rPr lang="en-US" sz="1600" dirty="0"/>
              <a:t>Hosting </a:t>
            </a:r>
          </a:p>
          <a:p>
            <a:pPr marL="514350" lvl="1">
              <a:buFont typeface="Courier New" panose="02070309020205020404" pitchFamily="49" charset="0"/>
              <a:buChar char="o"/>
            </a:pPr>
            <a:r>
              <a:rPr lang="en-US" sz="1600" dirty="0"/>
              <a:t>Support </a:t>
            </a:r>
          </a:p>
        </p:txBody>
      </p:sp>
      <p:pic>
        <p:nvPicPr>
          <p:cNvPr id="5" name="Picture 6" descr="Map&#10;&#10;Description automatically generated">
            <a:extLst>
              <a:ext uri="{FF2B5EF4-FFF2-40B4-BE49-F238E27FC236}">
                <a16:creationId xmlns:a16="http://schemas.microsoft.com/office/drawing/2014/main" id="{B81A114B-CEE3-45C7-F6FA-EFAD21FE7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63" t="14774" r="6886" b="17823"/>
          <a:stretch/>
        </p:blipFill>
        <p:spPr bwMode="auto">
          <a:xfrm>
            <a:off x="9728461" y="4372014"/>
            <a:ext cx="2340990" cy="238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310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4987-0B69-9E87-F3E8-4E06F2315DDF}"/>
              </a:ext>
            </a:extLst>
          </p:cNvPr>
          <p:cNvSpPr>
            <a:spLocks noGrp="1"/>
          </p:cNvSpPr>
          <p:nvPr>
            <p:ph type="title"/>
          </p:nvPr>
        </p:nvSpPr>
        <p:spPr/>
        <p:txBody>
          <a:bodyPr/>
          <a:lstStyle/>
          <a:p>
            <a:r>
              <a:rPr lang="en-US" dirty="0" err="1"/>
              <a:t>Vexcel</a:t>
            </a:r>
            <a:r>
              <a:rPr lang="en-US" dirty="0"/>
              <a:t> Examples </a:t>
            </a:r>
          </a:p>
        </p:txBody>
      </p:sp>
      <p:pic>
        <p:nvPicPr>
          <p:cNvPr id="3" name="Picture 2" descr="An aerial view of a town&#10;&#10;Description automatically generated with medium confidence">
            <a:extLst>
              <a:ext uri="{FF2B5EF4-FFF2-40B4-BE49-F238E27FC236}">
                <a16:creationId xmlns:a16="http://schemas.microsoft.com/office/drawing/2014/main" id="{F35D358A-77C9-22F2-A40F-FC93211E33C8}"/>
              </a:ext>
            </a:extLst>
          </p:cNvPr>
          <p:cNvPicPr>
            <a:picLocks noChangeAspect="1"/>
          </p:cNvPicPr>
          <p:nvPr/>
        </p:nvPicPr>
        <p:blipFill rotWithShape="1">
          <a:blip r:embed="rId2"/>
          <a:srcRect r="32760"/>
          <a:stretch/>
        </p:blipFill>
        <p:spPr>
          <a:xfrm>
            <a:off x="139959" y="2418283"/>
            <a:ext cx="4179703" cy="3496742"/>
          </a:xfrm>
          <a:prstGeom prst="rect">
            <a:avLst/>
          </a:prstGeom>
        </p:spPr>
      </p:pic>
      <p:pic>
        <p:nvPicPr>
          <p:cNvPr id="4" name="Picture 3">
            <a:extLst>
              <a:ext uri="{FF2B5EF4-FFF2-40B4-BE49-F238E27FC236}">
                <a16:creationId xmlns:a16="http://schemas.microsoft.com/office/drawing/2014/main" id="{6AD8428F-A30A-D559-B69C-A22F20EACF04}"/>
              </a:ext>
            </a:extLst>
          </p:cNvPr>
          <p:cNvPicPr>
            <a:picLocks noChangeAspect="1"/>
          </p:cNvPicPr>
          <p:nvPr/>
        </p:nvPicPr>
        <p:blipFill rotWithShape="1">
          <a:blip r:embed="rId3"/>
          <a:srcRect l="13188" r="44075"/>
          <a:stretch/>
        </p:blipFill>
        <p:spPr>
          <a:xfrm>
            <a:off x="8768889" y="2394180"/>
            <a:ext cx="3096269" cy="407536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1A915CF-8DA0-7781-0705-A1900FBBDD33}"/>
              </a:ext>
            </a:extLst>
          </p:cNvPr>
          <p:cNvPicPr>
            <a:picLocks noChangeAspect="1"/>
          </p:cNvPicPr>
          <p:nvPr/>
        </p:nvPicPr>
        <p:blipFill rotWithShape="1">
          <a:blip r:embed="rId4"/>
          <a:srcRect l="28260" r="18764"/>
          <a:stretch/>
        </p:blipFill>
        <p:spPr>
          <a:xfrm>
            <a:off x="4658158" y="2394180"/>
            <a:ext cx="3838141" cy="4075364"/>
          </a:xfrm>
          <a:prstGeom prst="rect">
            <a:avLst/>
          </a:prstGeom>
        </p:spPr>
      </p:pic>
    </p:spTree>
    <p:extLst>
      <p:ext uri="{BB962C8B-B14F-4D97-AF65-F5344CB8AC3E}">
        <p14:creationId xmlns:p14="http://schemas.microsoft.com/office/powerpoint/2010/main" val="3154248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6AFAEFFE-F5A2-4FE3-A6B3-77A7F3C18F7E}"/>
              </a:ext>
            </a:extLst>
          </p:cNvPr>
          <p:cNvSpPr/>
          <p:nvPr/>
        </p:nvSpPr>
        <p:spPr>
          <a:xfrm>
            <a:off x="0" y="1030533"/>
            <a:ext cx="12192000" cy="195310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r" fontAlgn="base">
              <a:spcBef>
                <a:spcPct val="20000"/>
              </a:spcBef>
              <a:spcAft>
                <a:spcPct val="0"/>
              </a:spcAft>
              <a:defRPr/>
            </a:pPr>
            <a:endParaRPr lang="en-US" i="1">
              <a:solidFill>
                <a:srgbClr val="0078AE"/>
              </a:solidFill>
              <a:latin typeface="Arial Nova" panose="020B0504020202020204" pitchFamily="34" charset="0"/>
            </a:endParaRPr>
          </a:p>
        </p:txBody>
      </p:sp>
      <p:sp>
        <p:nvSpPr>
          <p:cNvPr id="7" name="TextBox 6">
            <a:extLst>
              <a:ext uri="{FF2B5EF4-FFF2-40B4-BE49-F238E27FC236}">
                <a16:creationId xmlns:a16="http://schemas.microsoft.com/office/drawing/2014/main" id="{0B98C6F5-25BD-4D94-9ED0-CE0C58484264}"/>
              </a:ext>
            </a:extLst>
          </p:cNvPr>
          <p:cNvSpPr txBox="1"/>
          <p:nvPr/>
        </p:nvSpPr>
        <p:spPr>
          <a:xfrm>
            <a:off x="616370" y="2945274"/>
            <a:ext cx="3291840" cy="3077766"/>
          </a:xfrm>
          <a:prstGeom prst="rect">
            <a:avLst/>
          </a:prstGeom>
          <a:noFill/>
        </p:spPr>
        <p:txBody>
          <a:bodyPr wrap="square" rtlCol="0">
            <a:spAutoFit/>
          </a:bodyPr>
          <a:lstStyle/>
          <a:p>
            <a:pPr algn="ctr"/>
            <a:endParaRPr lang="en-US" b="1" dirty="0">
              <a:latin typeface="+mj-lt"/>
              <a:cs typeface="Arial" panose="020B0604020202020204" pitchFamily="34" charset="0"/>
            </a:endParaRPr>
          </a:p>
          <a:p>
            <a:pPr algn="ctr"/>
            <a:r>
              <a:rPr lang="en-US" b="1" dirty="0">
                <a:cs typeface="Arial" panose="020B0604020202020204" pitchFamily="34" charset="0"/>
              </a:rPr>
              <a:t>ENABLE FACILITATED COLLABORATION</a:t>
            </a:r>
          </a:p>
          <a:p>
            <a:pPr algn="ctr"/>
            <a:endParaRPr lang="en-US" sz="1400" dirty="0">
              <a:latin typeface="+mj-lt"/>
              <a:cs typeface="Arial" panose="020B0604020202020204" pitchFamily="34" charset="0"/>
            </a:endParaRPr>
          </a:p>
          <a:p>
            <a:pPr algn="ctr"/>
            <a:endParaRPr lang="en-US" dirty="0">
              <a:cs typeface="Arial" panose="020B0604020202020204" pitchFamily="34" charset="0"/>
            </a:endParaRPr>
          </a:p>
          <a:p>
            <a:pPr algn="ctr"/>
            <a:r>
              <a:rPr lang="en-US" dirty="0">
                <a:cs typeface="Arial" panose="020B0604020202020204" pitchFamily="34" charset="0"/>
              </a:rPr>
              <a:t>Build platforms and relationships to enable increased coordination and collaboration among governmental entities.</a:t>
            </a:r>
          </a:p>
          <a:p>
            <a:pPr algn="ctr"/>
            <a:endParaRPr lang="en-US" dirty="0"/>
          </a:p>
        </p:txBody>
      </p:sp>
      <p:sp>
        <p:nvSpPr>
          <p:cNvPr id="8" name="TextBox 7">
            <a:extLst>
              <a:ext uri="{FF2B5EF4-FFF2-40B4-BE49-F238E27FC236}">
                <a16:creationId xmlns:a16="http://schemas.microsoft.com/office/drawing/2014/main" id="{514212D7-4811-43D9-AEC9-9CB4BE0A7106}"/>
              </a:ext>
            </a:extLst>
          </p:cNvPr>
          <p:cNvSpPr txBox="1"/>
          <p:nvPr/>
        </p:nvSpPr>
        <p:spPr>
          <a:xfrm>
            <a:off x="4495800" y="2945274"/>
            <a:ext cx="3291840" cy="2246769"/>
          </a:xfrm>
          <a:prstGeom prst="rect">
            <a:avLst/>
          </a:prstGeom>
          <a:noFill/>
        </p:spPr>
        <p:txBody>
          <a:bodyPr wrap="square" rtlCol="0">
            <a:spAutoFit/>
          </a:bodyPr>
          <a:lstStyle/>
          <a:p>
            <a:pPr lvl="0" algn="ctr"/>
            <a:endParaRPr lang="en-US" b="1">
              <a:cs typeface="Arial" panose="020B0604020202020204" pitchFamily="34" charset="0"/>
            </a:endParaRPr>
          </a:p>
          <a:p>
            <a:pPr lvl="0" algn="ctr"/>
            <a:r>
              <a:rPr lang="en-US" b="1">
                <a:cs typeface="Arial" panose="020B0604020202020204" pitchFamily="34" charset="0"/>
              </a:rPr>
              <a:t>DEVELOP GEORGIA </a:t>
            </a:r>
          </a:p>
          <a:p>
            <a:pPr lvl="0" algn="ctr"/>
            <a:r>
              <a:rPr lang="en-US" b="1">
                <a:cs typeface="Arial" panose="020B0604020202020204" pitchFamily="34" charset="0"/>
              </a:rPr>
              <a:t>BASE MAPS</a:t>
            </a:r>
            <a:endParaRPr lang="en-US" i="1">
              <a:cs typeface="Arial" panose="020B0604020202020204" pitchFamily="34" charset="0"/>
            </a:endParaRPr>
          </a:p>
          <a:p>
            <a:pPr lvl="0" algn="ctr"/>
            <a:endParaRPr lang="en-US" sz="1400">
              <a:cs typeface="Arial" panose="020B0604020202020204" pitchFamily="34" charset="0"/>
            </a:endParaRPr>
          </a:p>
          <a:p>
            <a:pPr lvl="0" algn="ctr"/>
            <a:endParaRPr lang="en-US">
              <a:cs typeface="Arial" panose="020B0604020202020204" pitchFamily="34" charset="0"/>
            </a:endParaRPr>
          </a:p>
          <a:p>
            <a:pPr lvl="0" algn="ctr"/>
            <a:r>
              <a:rPr lang="en-US">
                <a:cs typeface="Arial" panose="020B0604020202020204" pitchFamily="34" charset="0"/>
              </a:rPr>
              <a:t>Build comprehensive living repository of foundational state geospatial data.</a:t>
            </a:r>
          </a:p>
        </p:txBody>
      </p:sp>
      <p:sp>
        <p:nvSpPr>
          <p:cNvPr id="9" name="TextBox 8">
            <a:extLst>
              <a:ext uri="{FF2B5EF4-FFF2-40B4-BE49-F238E27FC236}">
                <a16:creationId xmlns:a16="http://schemas.microsoft.com/office/drawing/2014/main" id="{C85A14E2-BA86-4A3D-99F6-82A8992FA6DB}"/>
              </a:ext>
            </a:extLst>
          </p:cNvPr>
          <p:cNvSpPr txBox="1"/>
          <p:nvPr/>
        </p:nvSpPr>
        <p:spPr>
          <a:xfrm>
            <a:off x="8375229" y="2945274"/>
            <a:ext cx="3291840" cy="2862322"/>
          </a:xfrm>
          <a:prstGeom prst="rect">
            <a:avLst/>
          </a:prstGeom>
          <a:noFill/>
        </p:spPr>
        <p:txBody>
          <a:bodyPr wrap="square" rtlCol="0">
            <a:spAutoFit/>
          </a:bodyPr>
          <a:lstStyle/>
          <a:p>
            <a:pPr lvl="0" algn="ctr"/>
            <a:endParaRPr lang="en-US" b="1" dirty="0">
              <a:cs typeface="Arial" panose="020B0604020202020204" pitchFamily="34" charset="0"/>
            </a:endParaRPr>
          </a:p>
          <a:p>
            <a:pPr lvl="0" algn="ctr"/>
            <a:r>
              <a:rPr lang="en-US" b="1" dirty="0">
                <a:cs typeface="Arial" panose="020B0604020202020204" pitchFamily="34" charset="0"/>
              </a:rPr>
              <a:t>PROVIDE GEOSPATIAL SERVICES</a:t>
            </a:r>
          </a:p>
          <a:p>
            <a:pPr lvl="0" algn="ctr"/>
            <a:endParaRPr lang="en-US" dirty="0">
              <a:cs typeface="Arial" panose="020B0604020202020204" pitchFamily="34" charset="0"/>
            </a:endParaRPr>
          </a:p>
          <a:p>
            <a:pPr lvl="0" algn="ctr"/>
            <a:endParaRPr lang="en-US" dirty="0">
              <a:cs typeface="Arial" panose="020B0604020202020204" pitchFamily="34" charset="0"/>
            </a:endParaRPr>
          </a:p>
          <a:p>
            <a:pPr lvl="0" algn="ctr"/>
            <a:r>
              <a:rPr lang="en-US" dirty="0">
                <a:cs typeface="Arial" panose="020B0604020202020204" pitchFamily="34" charset="0"/>
              </a:rPr>
              <a:t>Provide best-in-class geospatial application development and analytics adding value to key state priorities.</a:t>
            </a:r>
            <a:endParaRPr lang="en-US" sz="2400" dirty="0"/>
          </a:p>
        </p:txBody>
      </p:sp>
      <p:grpSp>
        <p:nvGrpSpPr>
          <p:cNvPr id="4" name="Group 3">
            <a:extLst>
              <a:ext uri="{FF2B5EF4-FFF2-40B4-BE49-F238E27FC236}">
                <a16:creationId xmlns:a16="http://schemas.microsoft.com/office/drawing/2014/main" id="{8A8D51C1-5F74-4565-82F2-A6E6B8DE359F}"/>
              </a:ext>
            </a:extLst>
          </p:cNvPr>
          <p:cNvGrpSpPr/>
          <p:nvPr/>
        </p:nvGrpSpPr>
        <p:grpSpPr>
          <a:xfrm>
            <a:off x="5252219" y="1191000"/>
            <a:ext cx="1605782" cy="1593805"/>
            <a:chOff x="9370746" y="3770693"/>
            <a:chExt cx="1209367" cy="1209367"/>
          </a:xfrm>
        </p:grpSpPr>
        <p:sp>
          <p:nvSpPr>
            <p:cNvPr id="70" name="Oval 69">
              <a:extLst>
                <a:ext uri="{FF2B5EF4-FFF2-40B4-BE49-F238E27FC236}">
                  <a16:creationId xmlns:a16="http://schemas.microsoft.com/office/drawing/2014/main" id="{2346C65D-FF26-499C-9445-37FB9A19BD6A}"/>
                </a:ext>
              </a:extLst>
            </p:cNvPr>
            <p:cNvSpPr/>
            <p:nvPr/>
          </p:nvSpPr>
          <p:spPr>
            <a:xfrm>
              <a:off x="9370746" y="3770693"/>
              <a:ext cx="1209367" cy="1209367"/>
            </a:xfrm>
            <a:prstGeom prst="ellipse">
              <a:avLst/>
            </a:prstGeom>
            <a:solidFill>
              <a:schemeClr val="bg1"/>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5" name="Graphic 74" descr="Topography Map">
              <a:extLst>
                <a:ext uri="{FF2B5EF4-FFF2-40B4-BE49-F238E27FC236}">
                  <a16:creationId xmlns:a16="http://schemas.microsoft.com/office/drawing/2014/main" id="{A36491C8-9750-490F-B472-986BDE3CBC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2529" y="4032476"/>
              <a:ext cx="685800" cy="685800"/>
            </a:xfrm>
            <a:prstGeom prst="rect">
              <a:avLst/>
            </a:prstGeom>
          </p:spPr>
        </p:pic>
      </p:grpSp>
      <p:grpSp>
        <p:nvGrpSpPr>
          <p:cNvPr id="2" name="Group 1">
            <a:extLst>
              <a:ext uri="{FF2B5EF4-FFF2-40B4-BE49-F238E27FC236}">
                <a16:creationId xmlns:a16="http://schemas.microsoft.com/office/drawing/2014/main" id="{9E8A24D9-7862-4689-BC17-BC0E72BCD122}"/>
              </a:ext>
            </a:extLst>
          </p:cNvPr>
          <p:cNvGrpSpPr/>
          <p:nvPr/>
        </p:nvGrpSpPr>
        <p:grpSpPr>
          <a:xfrm>
            <a:off x="1499427" y="1153801"/>
            <a:ext cx="1525726" cy="1593805"/>
            <a:chOff x="1611887" y="3774378"/>
            <a:chExt cx="1209367" cy="1209367"/>
          </a:xfrm>
        </p:grpSpPr>
        <p:sp>
          <p:nvSpPr>
            <p:cNvPr id="68" name="Oval 67">
              <a:extLst>
                <a:ext uri="{FF2B5EF4-FFF2-40B4-BE49-F238E27FC236}">
                  <a16:creationId xmlns:a16="http://schemas.microsoft.com/office/drawing/2014/main" id="{852C0D02-18F1-46CD-8C03-5C24F6FF4EFE}"/>
                </a:ext>
              </a:extLst>
            </p:cNvPr>
            <p:cNvSpPr/>
            <p:nvPr/>
          </p:nvSpPr>
          <p:spPr>
            <a:xfrm>
              <a:off x="1611887" y="3774378"/>
              <a:ext cx="1209367" cy="1209367"/>
            </a:xfrm>
            <a:prstGeom prst="ellipse">
              <a:avLst/>
            </a:prstGeom>
            <a:solidFill>
              <a:schemeClr val="bg1"/>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9" name="Graphic 78" descr="Users">
              <a:extLst>
                <a:ext uri="{FF2B5EF4-FFF2-40B4-BE49-F238E27FC236}">
                  <a16:creationId xmlns:a16="http://schemas.microsoft.com/office/drawing/2014/main" id="{6DC20E4D-0719-4DE1-8A2D-95529BC6DA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3670" y="4036161"/>
              <a:ext cx="685800" cy="685800"/>
            </a:xfrm>
            <a:prstGeom prst="rect">
              <a:avLst/>
            </a:prstGeom>
          </p:spPr>
        </p:pic>
      </p:grpSp>
      <p:grpSp>
        <p:nvGrpSpPr>
          <p:cNvPr id="18" name="Group 17">
            <a:extLst>
              <a:ext uri="{FF2B5EF4-FFF2-40B4-BE49-F238E27FC236}">
                <a16:creationId xmlns:a16="http://schemas.microsoft.com/office/drawing/2014/main" id="{E488310A-A91F-4C36-B3E2-7156B75C4139}"/>
              </a:ext>
            </a:extLst>
          </p:cNvPr>
          <p:cNvGrpSpPr/>
          <p:nvPr/>
        </p:nvGrpSpPr>
        <p:grpSpPr>
          <a:xfrm>
            <a:off x="9209738" y="1191001"/>
            <a:ext cx="1525726" cy="1593806"/>
            <a:chOff x="5491317" y="3770693"/>
            <a:chExt cx="1209367" cy="1209367"/>
          </a:xfrm>
        </p:grpSpPr>
        <p:sp>
          <p:nvSpPr>
            <p:cNvPr id="19" name="Oval 18">
              <a:extLst>
                <a:ext uri="{FF2B5EF4-FFF2-40B4-BE49-F238E27FC236}">
                  <a16:creationId xmlns:a16="http://schemas.microsoft.com/office/drawing/2014/main" id="{6861920D-6662-4101-A2A1-E1505E03A40C}"/>
                </a:ext>
              </a:extLst>
            </p:cNvPr>
            <p:cNvSpPr/>
            <p:nvPr/>
          </p:nvSpPr>
          <p:spPr>
            <a:xfrm>
              <a:off x="5491317" y="3770693"/>
              <a:ext cx="1209367" cy="1209367"/>
            </a:xfrm>
            <a:prstGeom prst="ellipse">
              <a:avLst/>
            </a:prstGeom>
            <a:solidFill>
              <a:schemeClr val="bg1"/>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1" name="Graphic 20" descr="Upward trend">
              <a:extLst>
                <a:ext uri="{FF2B5EF4-FFF2-40B4-BE49-F238E27FC236}">
                  <a16:creationId xmlns:a16="http://schemas.microsoft.com/office/drawing/2014/main" id="{DE00B766-F07B-418B-AD53-B6AF5EC578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3100" y="4032476"/>
              <a:ext cx="685800" cy="685800"/>
            </a:xfrm>
            <a:prstGeom prst="rect">
              <a:avLst/>
            </a:prstGeom>
          </p:spPr>
        </p:pic>
      </p:grpSp>
    </p:spTree>
    <p:extLst>
      <p:ext uri="{BB962C8B-B14F-4D97-AF65-F5344CB8AC3E}">
        <p14:creationId xmlns:p14="http://schemas.microsoft.com/office/powerpoint/2010/main" val="3712996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a:extLst>
              <a:ext uri="{FF2B5EF4-FFF2-40B4-BE49-F238E27FC236}">
                <a16:creationId xmlns:a16="http://schemas.microsoft.com/office/drawing/2014/main" id="{6BEAED3A-FB63-5B98-050C-42B0C3FB9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08" y="795338"/>
            <a:ext cx="11152384"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D3EADE3-18BD-3D57-19F8-D1E552E06871}"/>
              </a:ext>
            </a:extLst>
          </p:cNvPr>
          <p:cNvSpPr txBox="1"/>
          <p:nvPr/>
        </p:nvSpPr>
        <p:spPr>
          <a:xfrm>
            <a:off x="438150" y="276224"/>
            <a:ext cx="10306050" cy="461665"/>
          </a:xfrm>
          <a:prstGeom prst="rect">
            <a:avLst/>
          </a:prstGeom>
          <a:noFill/>
        </p:spPr>
        <p:txBody>
          <a:bodyPr wrap="square" rtlCol="0">
            <a:spAutoFit/>
          </a:bodyPr>
          <a:lstStyle/>
          <a:p>
            <a:r>
              <a:rPr lang="en-US" sz="2400" b="1" dirty="0"/>
              <a:t>BUY-UP Example</a:t>
            </a:r>
          </a:p>
        </p:txBody>
      </p:sp>
    </p:spTree>
    <p:extLst>
      <p:ext uri="{BB962C8B-B14F-4D97-AF65-F5344CB8AC3E}">
        <p14:creationId xmlns:p14="http://schemas.microsoft.com/office/powerpoint/2010/main" val="3867797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9BF5-13A2-24CF-1C2D-AE75DCE44844}"/>
              </a:ext>
            </a:extLst>
          </p:cNvPr>
          <p:cNvSpPr>
            <a:spLocks noGrp="1"/>
          </p:cNvSpPr>
          <p:nvPr>
            <p:ph type="title"/>
          </p:nvPr>
        </p:nvSpPr>
        <p:spPr>
          <a:xfrm>
            <a:off x="105209" y="60963"/>
            <a:ext cx="2912995" cy="4511037"/>
          </a:xfrm>
        </p:spPr>
        <p:txBody>
          <a:bodyPr>
            <a:normAutofit/>
          </a:bodyPr>
          <a:lstStyle/>
          <a:p>
            <a:r>
              <a:rPr lang="en-US" sz="3200" dirty="0"/>
              <a:t>What do the End Users Get? </a:t>
            </a:r>
            <a:br>
              <a:rPr lang="en-US" sz="3200" dirty="0"/>
            </a:br>
            <a:br>
              <a:rPr lang="en-US" sz="3200" dirty="0"/>
            </a:br>
            <a:r>
              <a:rPr lang="en-US" sz="2400" dirty="0">
                <a:solidFill>
                  <a:schemeClr val="bg1"/>
                </a:solidFill>
              </a:rPr>
              <a:t>Deliverables</a:t>
            </a:r>
            <a:r>
              <a:rPr lang="en-US" sz="3200" dirty="0"/>
              <a:t> </a:t>
            </a:r>
          </a:p>
        </p:txBody>
      </p:sp>
      <p:sp>
        <p:nvSpPr>
          <p:cNvPr id="3" name="Content Placeholder 2">
            <a:extLst>
              <a:ext uri="{FF2B5EF4-FFF2-40B4-BE49-F238E27FC236}">
                <a16:creationId xmlns:a16="http://schemas.microsoft.com/office/drawing/2014/main" id="{4F68F7F9-EE88-34BE-5950-A8BA84145636}"/>
              </a:ext>
            </a:extLst>
          </p:cNvPr>
          <p:cNvSpPr>
            <a:spLocks noGrp="1"/>
          </p:cNvSpPr>
          <p:nvPr>
            <p:ph idx="1"/>
          </p:nvPr>
        </p:nvSpPr>
        <p:spPr/>
        <p:txBody>
          <a:bodyPr>
            <a:normAutofit fontScale="77500" lnSpcReduction="20000"/>
          </a:bodyPr>
          <a:lstStyle/>
          <a:p>
            <a:r>
              <a:rPr lang="en-US" dirty="0"/>
              <a:t>Individual User-Based Account </a:t>
            </a:r>
          </a:p>
          <a:p>
            <a:r>
              <a:rPr lang="en-US" dirty="0"/>
              <a:t>Imagery </a:t>
            </a:r>
            <a:r>
              <a:rPr lang="en-US" sz="1600" dirty="0"/>
              <a:t>(statewide + 1-mile buffer around the state) </a:t>
            </a:r>
            <a:endParaRPr lang="en-US" dirty="0"/>
          </a:p>
          <a:p>
            <a:pPr lvl="1"/>
            <a:r>
              <a:rPr lang="en-US" sz="2000" dirty="0">
                <a:solidFill>
                  <a:schemeClr val="accent2"/>
                </a:solidFill>
              </a:rPr>
              <a:t>Ways to Access the Imagery  </a:t>
            </a:r>
          </a:p>
          <a:p>
            <a:pPr lvl="2"/>
            <a:r>
              <a:rPr lang="en-US" sz="1800" dirty="0">
                <a:latin typeface="Calibri" panose="020F0502020204030204" pitchFamily="34" charset="0"/>
                <a:ea typeface="Calibri" panose="020F0502020204030204" pitchFamily="34" charset="0"/>
                <a:cs typeface="Calibri" panose="020F0502020204030204" pitchFamily="34" charset="0"/>
              </a:rPr>
              <a:t>Sanborn </a:t>
            </a:r>
            <a:r>
              <a:rPr lang="en-US"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Geo-Data Explorer</a:t>
            </a:r>
            <a:r>
              <a:rPr lang="en-US" sz="1800" dirty="0">
                <a:latin typeface="Calibri" panose="020F0502020204030204" pitchFamily="34" charset="0"/>
                <a:ea typeface="Calibri" panose="020F0502020204030204" pitchFamily="34" charset="0"/>
                <a:cs typeface="Calibri" panose="020F0502020204030204" pitchFamily="34" charset="0"/>
              </a:rPr>
              <a:t>™ web application</a:t>
            </a:r>
          </a:p>
          <a:p>
            <a:pPr lvl="3"/>
            <a:r>
              <a:rPr lang="en-US" sz="1800" dirty="0">
                <a:latin typeface="Calibri" panose="020F0502020204030204" pitchFamily="34" charset="0"/>
                <a:ea typeface="Calibri" panose="020F0502020204030204" pitchFamily="34" charset="0"/>
                <a:cs typeface="Calibri" panose="020F0502020204030204" pitchFamily="34" charset="0"/>
              </a:rPr>
              <a:t>A web-based tool designed to allow end users the ability to explore, search, preview, and download available orthoimagery data quickly and easily</a:t>
            </a:r>
          </a:p>
          <a:p>
            <a:pPr lvl="2"/>
            <a:r>
              <a:rPr lang="en-US" sz="1800" dirty="0" err="1">
                <a:latin typeface="Calibri" panose="020F0502020204030204" pitchFamily="34" charset="0"/>
                <a:cs typeface="Calibri" panose="020F0502020204030204" pitchFamily="34" charset="0"/>
              </a:rPr>
              <a:t>Vexcel</a:t>
            </a:r>
            <a:r>
              <a:rPr lang="en-US" sz="1800" dirty="0">
                <a:latin typeface="Calibri" panose="020F0502020204030204" pitchFamily="34" charset="0"/>
                <a:cs typeface="Calibri" panose="020F0502020204030204" pitchFamily="34" charset="0"/>
              </a:rPr>
              <a:t> </a:t>
            </a:r>
            <a:r>
              <a:rPr lang="en-US" sz="1800" b="1" dirty="0">
                <a:solidFill>
                  <a:schemeClr val="accent2"/>
                </a:solidFill>
                <a:latin typeface="Calibri" panose="020F0502020204030204" pitchFamily="34" charset="0"/>
                <a:cs typeface="Calibri" panose="020F0502020204030204" pitchFamily="34" charset="0"/>
              </a:rPr>
              <a:t>Viewer</a:t>
            </a:r>
            <a:r>
              <a:rPr lang="en-US" sz="1800" dirty="0">
                <a:latin typeface="Calibri" panose="020F0502020204030204" pitchFamily="34" charset="0"/>
                <a:cs typeface="Calibri" panose="020F0502020204030204" pitchFamily="34" charset="0"/>
              </a:rPr>
              <a:t> </a:t>
            </a:r>
          </a:p>
          <a:p>
            <a:pPr lvl="2"/>
            <a:r>
              <a:rPr lang="en-US" sz="1800" dirty="0">
                <a:latin typeface="Calibri" panose="020F0502020204030204" pitchFamily="34" charset="0"/>
                <a:cs typeface="Calibri" panose="020F0502020204030204" pitchFamily="34" charset="0"/>
              </a:rPr>
              <a:t>Esri </a:t>
            </a:r>
            <a:r>
              <a:rPr lang="en-US" sz="1800" b="1" dirty="0">
                <a:solidFill>
                  <a:schemeClr val="accent2"/>
                </a:solidFill>
                <a:latin typeface="Calibri" panose="020F0502020204030204" pitchFamily="34" charset="0"/>
                <a:cs typeface="Calibri" panose="020F0502020204030204" pitchFamily="34" charset="0"/>
              </a:rPr>
              <a:t>Global Atlas Basemap</a:t>
            </a:r>
            <a:endParaRPr lang="en-US" sz="1800" dirty="0">
              <a:solidFill>
                <a:srgbClr val="F165E7"/>
              </a:solidFill>
              <a:latin typeface="Calibri" panose="020F0502020204030204" pitchFamily="34" charset="0"/>
              <a:cs typeface="Calibri" panose="020F0502020204030204" pitchFamily="34" charset="0"/>
            </a:endParaRPr>
          </a:p>
          <a:p>
            <a:pPr lvl="2"/>
            <a:r>
              <a:rPr lang="en-US" sz="1800" dirty="0">
                <a:latin typeface="Calibri" panose="020F0502020204030204" pitchFamily="34" charset="0"/>
                <a:cs typeface="Calibri" panose="020F0502020204030204" pitchFamily="34" charset="0"/>
              </a:rPr>
              <a:t>Services, to be directly consumed into GIS, Surveying, Engineering applications (e.g. Esri and CAD) </a:t>
            </a:r>
          </a:p>
          <a:p>
            <a:pPr lvl="3"/>
            <a:r>
              <a:rPr lang="en-US" sz="1400" dirty="0">
                <a:latin typeface="Calibri" panose="020F0502020204030204" pitchFamily="34" charset="0"/>
                <a:cs typeface="Calibri" panose="020F0502020204030204" pitchFamily="34" charset="0"/>
              </a:rPr>
              <a:t>OGC (Open Geospatial Consortium) compliant Web Map Tile Service (</a:t>
            </a:r>
            <a:r>
              <a:rPr lang="en-US" sz="1400" b="1" dirty="0">
                <a:solidFill>
                  <a:schemeClr val="accent2"/>
                </a:solidFill>
                <a:latin typeface="Calibri" panose="020F0502020204030204" pitchFamily="34" charset="0"/>
                <a:cs typeface="Calibri" panose="020F0502020204030204" pitchFamily="34" charset="0"/>
              </a:rPr>
              <a:t>WMTS</a:t>
            </a:r>
            <a:r>
              <a:rPr lang="en-US" sz="1400" dirty="0">
                <a:latin typeface="Calibri" panose="020F0502020204030204" pitchFamily="34" charset="0"/>
                <a:cs typeface="Calibri" panose="020F0502020204030204" pitchFamily="34" charset="0"/>
              </a:rPr>
              <a:t>), and </a:t>
            </a:r>
          </a:p>
          <a:p>
            <a:pPr lvl="3"/>
            <a:r>
              <a:rPr lang="en-US" sz="1400" dirty="0">
                <a:latin typeface="Calibri" panose="020F0502020204030204" pitchFamily="34" charset="0"/>
                <a:cs typeface="Calibri" panose="020F0502020204030204" pitchFamily="34" charset="0"/>
              </a:rPr>
              <a:t>OGC compliant Web Map Service (</a:t>
            </a:r>
            <a:r>
              <a:rPr lang="en-US" sz="1400" b="1" dirty="0">
                <a:solidFill>
                  <a:schemeClr val="accent2"/>
                </a:solidFill>
                <a:latin typeface="Calibri" panose="020F0502020204030204" pitchFamily="34" charset="0"/>
                <a:cs typeface="Calibri" panose="020F0502020204030204" pitchFamily="34" charset="0"/>
              </a:rPr>
              <a:t>WMS</a:t>
            </a:r>
            <a:r>
              <a:rPr lang="en-US" sz="1400" dirty="0">
                <a:latin typeface="Calibri" panose="020F0502020204030204" pitchFamily="34" charset="0"/>
                <a:cs typeface="Calibri" panose="020F0502020204030204" pitchFamily="34" charset="0"/>
              </a:rPr>
              <a:t>) </a:t>
            </a:r>
          </a:p>
          <a:p>
            <a:pPr lvl="1"/>
            <a:r>
              <a:rPr lang="en-US" sz="2000" dirty="0">
                <a:solidFill>
                  <a:schemeClr val="accent2"/>
                </a:solidFill>
              </a:rPr>
              <a:t>Only things that </a:t>
            </a:r>
            <a:r>
              <a:rPr lang="en-US" sz="2000" u="sng" dirty="0">
                <a:solidFill>
                  <a:schemeClr val="accent2"/>
                </a:solidFill>
              </a:rPr>
              <a:t>CAN’T</a:t>
            </a:r>
            <a:r>
              <a:rPr lang="en-US" sz="2000" dirty="0">
                <a:solidFill>
                  <a:schemeClr val="accent2"/>
                </a:solidFill>
              </a:rPr>
              <a:t> do with the Imagery</a:t>
            </a:r>
          </a:p>
          <a:p>
            <a:pPr lvl="2"/>
            <a:r>
              <a:rPr lang="en-US" sz="1800" dirty="0">
                <a:latin typeface="Calibri" panose="020F0502020204030204" pitchFamily="34" charset="0"/>
                <a:cs typeface="Calibri" panose="020F0502020204030204" pitchFamily="34" charset="0"/>
              </a:rPr>
              <a:t>Use it for profit</a:t>
            </a:r>
          </a:p>
          <a:p>
            <a:pPr lvl="2"/>
            <a:r>
              <a:rPr lang="en-US" sz="1800" dirty="0">
                <a:latin typeface="Calibri" panose="020F0502020204030204" pitchFamily="34" charset="0"/>
                <a:cs typeface="Calibri" panose="020F0502020204030204" pitchFamily="34" charset="0"/>
              </a:rPr>
              <a:t>Expose the actual pixels to the public (use as a backdrop on public facing websites is absolutely </a:t>
            </a:r>
            <a:r>
              <a:rPr lang="en-US" sz="1800" u="sng" dirty="0">
                <a:latin typeface="Calibri" panose="020F0502020204030204" pitchFamily="34" charset="0"/>
                <a:cs typeface="Calibri" panose="020F0502020204030204" pitchFamily="34" charset="0"/>
              </a:rPr>
              <a:t>FINE</a:t>
            </a:r>
            <a:r>
              <a:rPr lang="en-US" sz="1800" dirty="0">
                <a:latin typeface="Calibri" panose="020F0502020204030204" pitchFamily="34" charset="0"/>
                <a:cs typeface="Calibri" panose="020F0502020204030204" pitchFamily="34" charset="0"/>
              </a:rPr>
              <a:t>)</a:t>
            </a:r>
          </a:p>
          <a:p>
            <a:r>
              <a:rPr lang="en-US" sz="3600" dirty="0"/>
              <a:t>Grey Sky Imagery </a:t>
            </a:r>
            <a:r>
              <a:rPr lang="en-US" sz="1400" dirty="0"/>
              <a:t>(to facilitate disaster management/planning, rescue/recovery, and improve mitigation planning)</a:t>
            </a:r>
            <a:r>
              <a:rPr lang="en-US" sz="2800" dirty="0"/>
              <a:t> </a:t>
            </a:r>
            <a:endParaRPr lang="en-US" sz="3600" dirty="0"/>
          </a:p>
          <a:p>
            <a:r>
              <a:rPr lang="en-US" sz="3600" dirty="0"/>
              <a:t>Education &amp; Training </a:t>
            </a:r>
            <a:r>
              <a:rPr lang="en-US" sz="1400" dirty="0"/>
              <a:t>(to ensure success)</a:t>
            </a:r>
            <a:r>
              <a:rPr lang="en-US" sz="2800" dirty="0"/>
              <a:t> </a:t>
            </a:r>
            <a:endParaRPr lang="en-US" sz="3600" dirty="0"/>
          </a:p>
          <a:p>
            <a:r>
              <a:rPr lang="en-US" sz="3600" dirty="0"/>
              <a:t>Technical Support</a:t>
            </a:r>
            <a:r>
              <a:rPr lang="en-US" sz="1600" dirty="0"/>
              <a:t>  (also to ensure success)</a:t>
            </a:r>
            <a:r>
              <a:rPr lang="en-US" sz="2600" dirty="0"/>
              <a:t> </a:t>
            </a:r>
            <a:endParaRPr lang="en-US" sz="3600" dirty="0"/>
          </a:p>
          <a:p>
            <a:r>
              <a:rPr lang="en-US" sz="3600" dirty="0"/>
              <a:t>Community of Practice </a:t>
            </a:r>
            <a:r>
              <a:rPr lang="en-US" sz="1500" dirty="0"/>
              <a:t>(to expand and enhance the value)</a:t>
            </a:r>
            <a:r>
              <a:rPr lang="en-US" sz="3600" dirty="0"/>
              <a:t> </a:t>
            </a:r>
          </a:p>
        </p:txBody>
      </p:sp>
    </p:spTree>
    <p:extLst>
      <p:ext uri="{BB962C8B-B14F-4D97-AF65-F5344CB8AC3E}">
        <p14:creationId xmlns:p14="http://schemas.microsoft.com/office/powerpoint/2010/main" val="312017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24E46-2588-B3A0-2024-ADD5D244ADBA}"/>
              </a:ext>
            </a:extLst>
          </p:cNvPr>
          <p:cNvSpPr>
            <a:spLocks noGrp="1"/>
          </p:cNvSpPr>
          <p:nvPr>
            <p:ph type="title"/>
          </p:nvPr>
        </p:nvSpPr>
        <p:spPr/>
        <p:txBody>
          <a:bodyPr/>
          <a:lstStyle/>
          <a:p>
            <a:r>
              <a:rPr lang="en-US"/>
              <a:t>… an added perk/incentive </a:t>
            </a:r>
          </a:p>
        </p:txBody>
      </p:sp>
      <p:sp>
        <p:nvSpPr>
          <p:cNvPr id="5" name="Text Placeholder 4">
            <a:extLst>
              <a:ext uri="{FF2B5EF4-FFF2-40B4-BE49-F238E27FC236}">
                <a16:creationId xmlns:a16="http://schemas.microsoft.com/office/drawing/2014/main" id="{8846709E-1254-0567-02CB-562C767B11B7}"/>
              </a:ext>
            </a:extLst>
          </p:cNvPr>
          <p:cNvSpPr>
            <a:spLocks noGrp="1"/>
          </p:cNvSpPr>
          <p:nvPr>
            <p:ph type="body" idx="1"/>
          </p:nvPr>
        </p:nvSpPr>
        <p:spPr/>
        <p:txBody>
          <a:bodyPr>
            <a:normAutofit/>
          </a:bodyPr>
          <a:lstStyle/>
          <a:p>
            <a:r>
              <a:rPr lang="en-US" sz="3600" b="1"/>
              <a:t>Roadway Element Data</a:t>
            </a:r>
            <a:br>
              <a:rPr lang="en-US" sz="3200"/>
            </a:br>
            <a:endParaRPr lang="en-US" sz="1200"/>
          </a:p>
          <a:p>
            <a:r>
              <a:rPr lang="en-US"/>
              <a:t>AI-Derived data from </a:t>
            </a:r>
            <a:r>
              <a:rPr lang="en-US" err="1"/>
              <a:t>Vexcel</a:t>
            </a:r>
            <a:r>
              <a:rPr lang="en-US"/>
              <a:t> – to aid in MIRE compliance</a:t>
            </a:r>
            <a:endParaRPr lang="en-US" sz="3200"/>
          </a:p>
        </p:txBody>
      </p:sp>
    </p:spTree>
    <p:extLst>
      <p:ext uri="{BB962C8B-B14F-4D97-AF65-F5344CB8AC3E}">
        <p14:creationId xmlns:p14="http://schemas.microsoft.com/office/powerpoint/2010/main" val="3556361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BB75-C495-499F-8FC0-4EB1EF606D6F}"/>
              </a:ext>
            </a:extLst>
          </p:cNvPr>
          <p:cNvSpPr>
            <a:spLocks noGrp="1"/>
          </p:cNvSpPr>
          <p:nvPr>
            <p:ph type="title"/>
          </p:nvPr>
        </p:nvSpPr>
        <p:spPr>
          <a:xfrm>
            <a:off x="105209" y="60964"/>
            <a:ext cx="2912995" cy="6625586"/>
          </a:xfrm>
        </p:spPr>
        <p:txBody>
          <a:bodyPr/>
          <a:lstStyle/>
          <a:p>
            <a:r>
              <a:rPr lang="en-US"/>
              <a:t>The Offer</a:t>
            </a:r>
          </a:p>
        </p:txBody>
      </p:sp>
      <p:sp>
        <p:nvSpPr>
          <p:cNvPr id="4" name="Text Placeholder 2">
            <a:extLst>
              <a:ext uri="{FF2B5EF4-FFF2-40B4-BE49-F238E27FC236}">
                <a16:creationId xmlns:a16="http://schemas.microsoft.com/office/drawing/2014/main" id="{C6ABD4A6-40F7-2BD4-91D3-BD5E0A83768F}"/>
              </a:ext>
            </a:extLst>
          </p:cNvPr>
          <p:cNvSpPr>
            <a:spLocks noGrp="1"/>
          </p:cNvSpPr>
          <p:nvPr>
            <p:ph idx="1"/>
          </p:nvPr>
        </p:nvSpPr>
        <p:spPr>
          <a:xfrm>
            <a:off x="3727450" y="876300"/>
            <a:ext cx="8164513" cy="5675313"/>
          </a:xfrm>
        </p:spPr>
        <p:txBody>
          <a:bodyPr>
            <a:normAutofit fontScale="85000" lnSpcReduction="10000"/>
          </a:bodyPr>
          <a:lstStyle/>
          <a:p>
            <a:pPr algn="l"/>
            <a:r>
              <a:rPr lang="en-US"/>
              <a:t>Offering us 2,500 </a:t>
            </a:r>
            <a:r>
              <a:rPr lang="en-US" b="1">
                <a:solidFill>
                  <a:schemeClr val="accent2"/>
                </a:solidFill>
              </a:rPr>
              <a:t>urban centerline miles</a:t>
            </a:r>
            <a:r>
              <a:rPr lang="en-US"/>
              <a:t>, for one-year, at no extra cost</a:t>
            </a:r>
          </a:p>
          <a:p>
            <a:pPr marL="742950" lvl="1" indent="-285750">
              <a:buFont typeface="Courier New" panose="02070309020205020404" pitchFamily="49" charset="0"/>
              <a:buChar char="o"/>
            </a:pPr>
            <a:r>
              <a:rPr lang="en-US"/>
              <a:t>Atlanta proper (multiple counties ~1400 centerline miles) </a:t>
            </a:r>
          </a:p>
          <a:p>
            <a:pPr marL="742950" lvl="1" indent="-285750">
              <a:buFont typeface="Courier New" panose="02070309020205020404" pitchFamily="49" charset="0"/>
              <a:buChar char="o"/>
            </a:pPr>
            <a:r>
              <a:rPr lang="en-US"/>
              <a:t>Leaving ~1,100 for funding partner to choose in other urban areas across the State </a:t>
            </a:r>
          </a:p>
          <a:p>
            <a:pPr algn="l"/>
            <a:endParaRPr lang="en-US"/>
          </a:p>
          <a:p>
            <a:pPr algn="l"/>
            <a:r>
              <a:rPr lang="en-US"/>
              <a:t>Includes: </a:t>
            </a:r>
          </a:p>
          <a:p>
            <a:pPr marL="742950" indent="-285750" algn="l">
              <a:buFont typeface="+mj-lt"/>
              <a:buAutoNum type="arabicPeriod"/>
            </a:pPr>
            <a:r>
              <a:rPr lang="en-US"/>
              <a:t>All the </a:t>
            </a:r>
            <a:r>
              <a:rPr lang="en-US" i="1" u="sng">
                <a:solidFill>
                  <a:schemeClr val="accent2"/>
                </a:solidFill>
              </a:rPr>
              <a:t>Road Elements </a:t>
            </a:r>
            <a:r>
              <a:rPr lang="en-US"/>
              <a:t>in their data dictionary </a:t>
            </a:r>
            <a:r>
              <a:rPr lang="en-US" sz="2100"/>
              <a:t>(condition, </a:t>
            </a:r>
            <a:r>
              <a:rPr lang="en-US" sz="2100" err="1"/>
              <a:t>etc</a:t>
            </a:r>
            <a:r>
              <a:rPr lang="en-US" sz="2100"/>
              <a:t>) </a:t>
            </a:r>
          </a:p>
          <a:p>
            <a:pPr marL="742950" indent="-285750" algn="l">
              <a:buFont typeface="+mj-lt"/>
              <a:buAutoNum type="arabicPeriod"/>
            </a:pPr>
            <a:r>
              <a:rPr lang="en-US"/>
              <a:t>PLUS: </a:t>
            </a:r>
            <a:r>
              <a:rPr lang="en-US" i="1" u="sng">
                <a:solidFill>
                  <a:schemeClr val="accent2"/>
                </a:solidFill>
              </a:rPr>
              <a:t>Change Detection Analytics </a:t>
            </a:r>
            <a:r>
              <a:rPr lang="en-US" sz="2100"/>
              <a:t>(e.g. compare 2023 imagery with another year in the past, back to about 2015, and she what's changed) (standard cross walk was rated poor in 2019, and now it’s a high-visibility cross walk) </a:t>
            </a:r>
            <a:endParaRPr lang="en-US"/>
          </a:p>
          <a:p>
            <a:pPr marL="742950" indent="-285750" algn="l">
              <a:buFont typeface="+mj-lt"/>
              <a:buAutoNum type="arabicPeriod"/>
            </a:pPr>
            <a:r>
              <a:rPr lang="en-US"/>
              <a:t>PLUS: </a:t>
            </a:r>
            <a:r>
              <a:rPr lang="en-US" err="1"/>
              <a:t>Vexcel</a:t>
            </a:r>
            <a:r>
              <a:rPr lang="en-US"/>
              <a:t> will provide an </a:t>
            </a:r>
            <a:r>
              <a:rPr lang="en-US" i="1" u="sng">
                <a:solidFill>
                  <a:schemeClr val="accent2"/>
                </a:solidFill>
              </a:rPr>
              <a:t>SME</a:t>
            </a:r>
            <a:r>
              <a:rPr lang="en-US"/>
              <a:t> to ensure the greatest value and data evaluation </a:t>
            </a:r>
          </a:p>
          <a:p>
            <a:pPr algn="l"/>
            <a:endParaRPr lang="en-US"/>
          </a:p>
        </p:txBody>
      </p:sp>
    </p:spTree>
    <p:extLst>
      <p:ext uri="{BB962C8B-B14F-4D97-AF65-F5344CB8AC3E}">
        <p14:creationId xmlns:p14="http://schemas.microsoft.com/office/powerpoint/2010/main" val="1300614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CDD8-2880-4D23-AE65-BC4BC2DE7BE5}"/>
              </a:ext>
            </a:extLst>
          </p:cNvPr>
          <p:cNvSpPr>
            <a:spLocks noGrp="1"/>
          </p:cNvSpPr>
          <p:nvPr>
            <p:ph type="title"/>
          </p:nvPr>
        </p:nvSpPr>
        <p:spPr/>
        <p:txBody>
          <a:bodyPr/>
          <a:lstStyle/>
          <a:p>
            <a:r>
              <a:rPr lang="en-US"/>
              <a:t>R</a:t>
            </a:r>
            <a:r>
              <a:rPr lang="en-US" sz="2800"/>
              <a:t>oadway D</a:t>
            </a:r>
            <a:r>
              <a:rPr lang="en-US"/>
              <a:t>ata from H</a:t>
            </a:r>
            <a:r>
              <a:rPr lang="en-US" sz="2800"/>
              <a:t>igh-</a:t>
            </a:r>
            <a:r>
              <a:rPr lang="en-US"/>
              <a:t>R</a:t>
            </a:r>
            <a:r>
              <a:rPr lang="en-US" sz="2800"/>
              <a:t>esolution </a:t>
            </a:r>
            <a:r>
              <a:rPr lang="en-US"/>
              <a:t>A</a:t>
            </a:r>
            <a:r>
              <a:rPr lang="en-US" sz="2800"/>
              <a:t>erial </a:t>
            </a:r>
            <a:r>
              <a:rPr lang="en-US"/>
              <a:t>I</a:t>
            </a:r>
            <a:r>
              <a:rPr lang="en-US" sz="2800"/>
              <a:t>magery</a:t>
            </a:r>
            <a:endParaRPr lang="en-US"/>
          </a:p>
        </p:txBody>
      </p:sp>
      <p:sp>
        <p:nvSpPr>
          <p:cNvPr id="4" name="TextBox 3">
            <a:extLst>
              <a:ext uri="{FF2B5EF4-FFF2-40B4-BE49-F238E27FC236}">
                <a16:creationId xmlns:a16="http://schemas.microsoft.com/office/drawing/2014/main" id="{6BCB2F8B-323A-0D41-87F1-7B3082FCCBF5}"/>
              </a:ext>
            </a:extLst>
          </p:cNvPr>
          <p:cNvSpPr txBox="1"/>
          <p:nvPr/>
        </p:nvSpPr>
        <p:spPr>
          <a:xfrm>
            <a:off x="515198" y="2135078"/>
            <a:ext cx="7354883" cy="44012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a:ln>
                  <a:noFill/>
                </a:ln>
                <a:effectLst/>
                <a:uLnTx/>
                <a:uFillTx/>
                <a:latin typeface="Arial"/>
                <a:ea typeface="+mn-ea"/>
                <a:cs typeface="+mn-cs"/>
              </a:rPr>
              <a:t>Roadway Inventories for Bike and Pedestrian Facilities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Crosswalks (standard and high visibility) at intersections and midblock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Bicycle lanes (symbols, words and green painted lanes)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ADA detectable curb mats (truncated dome) and pedestrian refuge islands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mn-ea"/>
                <a:cs typeface="+mn-cs"/>
              </a:rPr>
              <a:t>2. Roadway Inventories for intersections and approaches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Exclusive Left-turn and Right-turn lanes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Presence/Absence of crosswalks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Presence/Absence of bicycle facilities</a:t>
            </a:r>
            <a:br>
              <a:rPr kumimoji="0" lang="en-US" sz="1400" b="0" i="0" u="none" strike="noStrike" kern="1200" cap="none" spc="0" normalizeH="0" baseline="0" noProof="0">
                <a:ln>
                  <a:noFill/>
                </a:ln>
                <a:effectLst/>
                <a:uLnTx/>
                <a:uFillTx/>
                <a:latin typeface="Arial"/>
                <a:ea typeface="+mn-ea"/>
                <a:cs typeface="+mn-cs"/>
              </a:rPr>
            </a:br>
            <a:endParaRPr kumimoji="0" lang="en-US" sz="1400" b="0" i="0" u="none" strike="noStrike" kern="1200" cap="none" spc="0" normalizeH="0" baseline="0" noProof="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mn-ea"/>
                <a:cs typeface="+mn-cs"/>
              </a:rPr>
              <a:t>3. Condition Assessment of Road Markings for Maintenance Prioritization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Identification of faded or worn pavement markings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Development of predication models based on historic imagery</a:t>
            </a:r>
            <a:br>
              <a:rPr kumimoji="0" lang="en-US" sz="1400" b="0" i="0" u="none" strike="noStrike" kern="1200" cap="none" spc="0" normalizeH="0" baseline="0" noProof="0">
                <a:ln>
                  <a:noFill/>
                </a:ln>
                <a:effectLst/>
                <a:uLnTx/>
                <a:uFillTx/>
                <a:latin typeface="Arial"/>
                <a:ea typeface="+mn-ea"/>
                <a:cs typeface="+mn-cs"/>
              </a:rPr>
            </a:br>
            <a:endParaRPr kumimoji="0" lang="en-US" sz="1400" b="0" i="0" u="none" strike="noStrike" kern="1200" cap="none" spc="0" normalizeH="0" baseline="0" noProof="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mn-ea"/>
                <a:cs typeface="+mn-cs"/>
              </a:rPr>
              <a:t>4. ADA Compliance Assessment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Mapping of required detectable warnings on curb ramps per DOT ADA standards</a:t>
            </a:r>
            <a:br>
              <a:rPr kumimoji="0" lang="en-US" sz="1400" b="0" i="0" u="none" strike="noStrike" kern="1200" cap="none" spc="0" normalizeH="0" baseline="0" noProof="0">
                <a:ln>
                  <a:noFill/>
                </a:ln>
                <a:effectLst/>
                <a:uLnTx/>
                <a:uFillTx/>
                <a:latin typeface="Arial"/>
                <a:ea typeface="+mn-ea"/>
                <a:cs typeface="+mn-cs"/>
              </a:rPr>
            </a:br>
            <a:endParaRPr kumimoji="0" lang="en-US" sz="1400" b="0" i="0" u="none" strike="noStrike" kern="1200" cap="none" spc="0" normalizeH="0" baseline="0" noProof="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mn-ea"/>
                <a:cs typeface="+mn-cs"/>
              </a:rPr>
              <a:t>5. Confirm and Document Installation of Countermeasures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ea typeface="+mn-ea"/>
                <a:cs typeface="+mn-cs"/>
              </a:rPr>
              <a:t>Creation of as-builts for FWHA proven Pedestrian/Bicyclist countermeasures</a:t>
            </a:r>
            <a:r>
              <a:rPr kumimoji="0" lang="en-US" sz="1200" b="0" i="0" u="none" strike="noStrike" kern="1200" cap="none" spc="0" normalizeH="0" baseline="30000" noProof="0">
                <a:ln>
                  <a:noFill/>
                </a:ln>
                <a:effectLst/>
                <a:uLnTx/>
                <a:uFillTx/>
                <a:latin typeface="Arial"/>
                <a:ea typeface="+mn-ea"/>
                <a:cs typeface="+mn-cs"/>
              </a:rPr>
              <a:t>1</a:t>
            </a:r>
            <a:r>
              <a:rPr kumimoji="0" lang="en-US" sz="1400" b="0" i="0" u="none" strike="noStrike" kern="1200" cap="none" spc="0" normalizeH="0" baseline="30000" noProof="0">
                <a:ln>
                  <a:noFill/>
                </a:ln>
                <a:effectLst/>
                <a:uLnTx/>
                <a:uFillTx/>
                <a:latin typeface="Arial"/>
                <a:ea typeface="+mn-ea"/>
                <a:cs typeface="+mn-cs"/>
              </a:rPr>
              <a:t> </a:t>
            </a:r>
            <a:r>
              <a:rPr kumimoji="0" lang="en-US" sz="1400" b="0" i="0" u="none" strike="noStrike" kern="1200" cap="none" spc="0" normalizeH="0" baseline="0" noProof="0">
                <a:ln>
                  <a:noFill/>
                </a:ln>
                <a:effectLst/>
                <a:uLnTx/>
                <a:uFillTx/>
                <a:latin typeface="Arial"/>
                <a:ea typeface="+mn-ea"/>
                <a:cs typeface="+mn-cs"/>
              </a:rPr>
              <a:t>(e.g., high-visibility crosswalks, advance stop and yield lines, ped. refuge islands).</a:t>
            </a:r>
          </a:p>
        </p:txBody>
      </p:sp>
      <p:pic>
        <p:nvPicPr>
          <p:cNvPr id="7" name="Picture 6">
            <a:extLst>
              <a:ext uri="{FF2B5EF4-FFF2-40B4-BE49-F238E27FC236}">
                <a16:creationId xmlns:a16="http://schemas.microsoft.com/office/drawing/2014/main" id="{59FB43CE-F2CE-A81D-2AFC-D8488880E9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06139" y="1908918"/>
            <a:ext cx="3166968" cy="1768876"/>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FE61C368-60ED-084E-6D1B-64B6D5C9B5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99464" y="3845021"/>
            <a:ext cx="2178613" cy="2810730"/>
          </a:xfrm>
          <a:prstGeom prst="rect">
            <a:avLst/>
          </a:prstGeom>
        </p:spPr>
      </p:pic>
    </p:spTree>
    <p:extLst>
      <p:ext uri="{BB962C8B-B14F-4D97-AF65-F5344CB8AC3E}">
        <p14:creationId xmlns:p14="http://schemas.microsoft.com/office/powerpoint/2010/main" val="1825181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36537EF-F494-E470-98CF-5F4CB9EA0B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609" y="1560224"/>
            <a:ext cx="8460193" cy="4688413"/>
          </a:xfrm>
          <a:prstGeom prst="rect">
            <a:avLst/>
          </a:prstGeom>
        </p:spPr>
      </p:pic>
      <p:sp>
        <p:nvSpPr>
          <p:cNvPr id="35" name="Title 1">
            <a:extLst>
              <a:ext uri="{FF2B5EF4-FFF2-40B4-BE49-F238E27FC236}">
                <a16:creationId xmlns:a16="http://schemas.microsoft.com/office/drawing/2014/main" id="{DC133485-43F1-FD4E-8337-A54161A6DD81}"/>
              </a:ext>
            </a:extLst>
          </p:cNvPr>
          <p:cNvSpPr>
            <a:spLocks noGrp="1"/>
          </p:cNvSpPr>
          <p:nvPr>
            <p:ph type="title"/>
          </p:nvPr>
        </p:nvSpPr>
        <p:spPr>
          <a:xfrm>
            <a:off x="266731" y="229363"/>
            <a:ext cx="11179130" cy="903983"/>
          </a:xfrm>
        </p:spPr>
        <p:txBody>
          <a:bodyPr/>
          <a:lstStyle/>
          <a:p>
            <a:pPr>
              <a:spcBef>
                <a:spcPts val="400"/>
              </a:spcBef>
            </a:pPr>
            <a:r>
              <a:rPr lang="en-US">
                <a:ea typeface="Open Sans Light"/>
                <a:cs typeface="Arial" panose="020B0604020202020204" pitchFamily="34" charset="0"/>
              </a:rPr>
              <a:t>Elements - Roadway</a:t>
            </a:r>
            <a:br>
              <a:rPr lang="en-US">
                <a:ea typeface="Open Sans Light"/>
                <a:cs typeface="Arial" panose="020B0604020202020204" pitchFamily="34" charset="0"/>
              </a:rPr>
            </a:br>
            <a:r>
              <a:rPr lang="en-US" sz="1600" b="0" spc="0">
                <a:latin typeface="Arial" panose="020B0604020202020204" pitchFamily="34" charset="0"/>
                <a:ea typeface="Open Sans" panose="020B0606030504020204" pitchFamily="34" charset="0"/>
                <a:cs typeface="Arial" panose="020B0604020202020204" pitchFamily="34" charset="0"/>
              </a:rPr>
              <a:t>Access </a:t>
            </a:r>
            <a:r>
              <a:rPr lang="en-US" sz="1600" b="0" spc="0">
                <a:ea typeface="Open Sans" panose="020B0606030504020204" pitchFamily="34" charset="0"/>
              </a:rPr>
              <a:t>35</a:t>
            </a:r>
            <a:r>
              <a:rPr lang="en-US" sz="1600" b="0" spc="0">
                <a:latin typeface="Arial" panose="020B0604020202020204" pitchFamily="34" charset="0"/>
                <a:ea typeface="Open Sans" panose="020B0606030504020204" pitchFamily="34" charset="0"/>
                <a:cs typeface="Arial" panose="020B0604020202020204" pitchFamily="34" charset="0"/>
              </a:rPr>
              <a:t>+ attributes for better, more precise </a:t>
            </a:r>
            <a:r>
              <a:rPr lang="en-US" sz="1600" b="0" spc="0">
                <a:ea typeface="Open Sans" panose="020B0606030504020204" pitchFamily="34" charset="0"/>
              </a:rPr>
              <a:t>roadway</a:t>
            </a:r>
            <a:r>
              <a:rPr lang="en-US" sz="1600" b="0" spc="0">
                <a:latin typeface="Arial" panose="020B0604020202020204" pitchFamily="34" charset="0"/>
                <a:ea typeface="Open Sans" panose="020B0606030504020204" pitchFamily="34" charset="0"/>
                <a:cs typeface="Arial" panose="020B0604020202020204" pitchFamily="34" charset="0"/>
              </a:rPr>
              <a:t> analysis</a:t>
            </a:r>
            <a:endParaRPr lang="en-US" sz="1600" b="0" spc="0">
              <a:ea typeface="Open Sans Light" panose="020B030603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A38D23D-2D7E-7C3C-1863-0EF26DAB6D21}"/>
              </a:ext>
            </a:extLst>
          </p:cNvPr>
          <p:cNvSpPr txBox="1"/>
          <p:nvPr/>
        </p:nvSpPr>
        <p:spPr>
          <a:xfrm>
            <a:off x="8565355" y="5113771"/>
            <a:ext cx="419348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panose="020B0604020202020204"/>
                <a:ea typeface="+mn-ea"/>
                <a:cs typeface="+mn-cs"/>
              </a:rPr>
              <a:t>Condition Assessment</a:t>
            </a:r>
          </a:p>
        </p:txBody>
      </p:sp>
      <p:sp>
        <p:nvSpPr>
          <p:cNvPr id="9" name="TextBox 8">
            <a:extLst>
              <a:ext uri="{FF2B5EF4-FFF2-40B4-BE49-F238E27FC236}">
                <a16:creationId xmlns:a16="http://schemas.microsoft.com/office/drawing/2014/main" id="{A120CE0E-7DFE-F32A-46F0-25EBE8F33899}"/>
              </a:ext>
            </a:extLst>
          </p:cNvPr>
          <p:cNvSpPr txBox="1"/>
          <p:nvPr/>
        </p:nvSpPr>
        <p:spPr>
          <a:xfrm>
            <a:off x="8565355" y="5483103"/>
            <a:ext cx="3434257" cy="667875"/>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mn-lt"/>
                <a:cs typeface="Arial" panose="020B0604020202020204"/>
              </a:rPr>
              <a:t>Pavement marking quality score for prioritizing maintenance</a:t>
            </a:r>
            <a:endParaRPr kumimoji="0" lang="en-US" sz="1800" b="0" i="0" u="none" strike="noStrike" kern="1200" cap="none" spc="0" normalizeH="0" baseline="0" noProof="0">
              <a:ln>
                <a:noFill/>
              </a:ln>
              <a:effectLst/>
              <a:uLnTx/>
              <a:uFillTx/>
              <a:latin typeface="Arial" panose="020B0604020202020204"/>
              <a:ea typeface="Open Sans Light"/>
              <a:cs typeface="Open Sans Light"/>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Open Sans Light"/>
                <a:cs typeface="Arial"/>
              </a:rPr>
              <a:t>Available for current and historical imagery</a:t>
            </a:r>
            <a:endParaRPr kumimoji="0" lang="en-US" sz="1200" b="0" i="0" u="none" strike="noStrike" kern="1200" cap="none" spc="0" normalizeH="0" baseline="0" noProof="0">
              <a:ln>
                <a:noFill/>
              </a:ln>
              <a:effectLst/>
              <a:uLnTx/>
              <a:uFillTx/>
              <a:latin typeface="Arial" panose="020B0604020202020204"/>
              <a:ea typeface="Open Sans Light"/>
              <a:cs typeface="Open Sans Light"/>
            </a:endParaRPr>
          </a:p>
        </p:txBody>
      </p:sp>
      <p:sp>
        <p:nvSpPr>
          <p:cNvPr id="11" name="TextBox 10">
            <a:extLst>
              <a:ext uri="{FF2B5EF4-FFF2-40B4-BE49-F238E27FC236}">
                <a16:creationId xmlns:a16="http://schemas.microsoft.com/office/drawing/2014/main" id="{0401C42A-96E7-B94D-5960-65CB2FA53A47}"/>
              </a:ext>
            </a:extLst>
          </p:cNvPr>
          <p:cNvSpPr txBox="1"/>
          <p:nvPr/>
        </p:nvSpPr>
        <p:spPr>
          <a:xfrm>
            <a:off x="8565355" y="2099328"/>
            <a:ext cx="3641983" cy="1231106"/>
          </a:xfrm>
          <a:prstGeom prst="rect">
            <a:avLst/>
          </a:prstGeom>
          <a:noFill/>
        </p:spPr>
        <p:txBody>
          <a:bodyPr wrap="square" lIns="91440" tIns="45720" rIns="91440" bIns="45720" rtlCol="0" anchor="t">
            <a:spAutoFit/>
          </a:bodyPr>
          <a:lstStyle/>
          <a:p>
            <a:pPr marL="171450" marR="0" lvl="0" indent="-171450" algn="l" defTabSz="60958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mn-lt"/>
                <a:cs typeface="Arial" panose="020B0604020202020204"/>
              </a:rPr>
              <a:t>Crosswalks</a:t>
            </a:r>
          </a:p>
          <a:p>
            <a:pPr marL="171450" marR="0" lvl="0" indent="-171450" algn="l" defTabSz="60958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mn-lt"/>
                <a:cs typeface="Arial" panose="020B0604020202020204"/>
              </a:rPr>
              <a:t>Bicycle symbols</a:t>
            </a:r>
          </a:p>
          <a:p>
            <a:pPr marL="171450" marR="0" lvl="0" indent="-171450" algn="l" defTabSz="60958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mn-lt"/>
                <a:cs typeface="Arial" panose="020B0604020202020204"/>
              </a:rPr>
              <a:t>Arrows</a:t>
            </a:r>
          </a:p>
          <a:p>
            <a:pPr marL="171450" marR="0" lvl="0" indent="-171450" algn="l" defTabSz="60958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mn-lt"/>
                <a:cs typeface="Arial" panose="020B0604020202020204"/>
              </a:rPr>
              <a:t>Words</a:t>
            </a:r>
          </a:p>
          <a:p>
            <a:pPr marL="171450" marR="0" lvl="0" indent="-171450" algn="l" defTabSz="60958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Open Sans Light"/>
                <a:cs typeface="Arial"/>
              </a:rPr>
              <a:t>Available for current and historical imagery</a:t>
            </a:r>
            <a:endParaRPr kumimoji="0" lang="en-US" sz="1200" b="0" i="0" u="none" strike="noStrike" kern="1200" cap="none" spc="0" normalizeH="0" baseline="0" noProof="0">
              <a:ln>
                <a:noFill/>
              </a:ln>
              <a:effectLst/>
              <a:uLnTx/>
              <a:uFillTx/>
              <a:latin typeface="Arial" panose="020B0604020202020204"/>
              <a:ea typeface="Open Sans Light" panose="020B0306030504020204" pitchFamily="34" charset="0"/>
              <a:cs typeface="Arial"/>
            </a:endParaRPr>
          </a:p>
        </p:txBody>
      </p:sp>
      <p:sp>
        <p:nvSpPr>
          <p:cNvPr id="13" name="TextBox 12">
            <a:extLst>
              <a:ext uri="{FF2B5EF4-FFF2-40B4-BE49-F238E27FC236}">
                <a16:creationId xmlns:a16="http://schemas.microsoft.com/office/drawing/2014/main" id="{1FD0A331-FA93-0A93-DA9B-F9F002686514}"/>
              </a:ext>
            </a:extLst>
          </p:cNvPr>
          <p:cNvSpPr txBox="1"/>
          <p:nvPr/>
        </p:nvSpPr>
        <p:spPr>
          <a:xfrm>
            <a:off x="8565355" y="1653912"/>
            <a:ext cx="377609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panose="020B0604020202020204"/>
                <a:ea typeface="+mn-ea"/>
                <a:cs typeface="+mn-cs"/>
              </a:rPr>
              <a:t>Pavement Markings</a:t>
            </a:r>
          </a:p>
        </p:txBody>
      </p:sp>
      <p:sp>
        <p:nvSpPr>
          <p:cNvPr id="16" name="TextBox 15">
            <a:extLst>
              <a:ext uri="{FF2B5EF4-FFF2-40B4-BE49-F238E27FC236}">
                <a16:creationId xmlns:a16="http://schemas.microsoft.com/office/drawing/2014/main" id="{D497052B-4A77-6D7D-0C99-51E03EE64A9C}"/>
              </a:ext>
            </a:extLst>
          </p:cNvPr>
          <p:cNvSpPr txBox="1"/>
          <p:nvPr/>
        </p:nvSpPr>
        <p:spPr>
          <a:xfrm>
            <a:off x="8565355" y="3904431"/>
            <a:ext cx="3641983" cy="987963"/>
          </a:xfrm>
          <a:prstGeom prst="rect">
            <a:avLst/>
          </a:prstGeom>
          <a:noFill/>
        </p:spPr>
        <p:txBody>
          <a:bodyPr wrap="square" lIns="91440" tIns="45720" rIns="91440" bIns="45720" rtlCol="0" anchor="t">
            <a:spAutoFit/>
          </a:bodyPr>
          <a:lstStyle/>
          <a:p>
            <a:pPr marL="171450" marR="0" lvl="0" indent="-171450" algn="l" defTabSz="60958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mn-lt"/>
                <a:cs typeface="Arial" panose="020B0604020202020204"/>
              </a:rPr>
              <a:t>Pedestrian refuge islands</a:t>
            </a:r>
          </a:p>
          <a:p>
            <a:pPr marL="171450" marR="0" lvl="0" indent="-171450" algn="l" defTabSz="60958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mn-lt"/>
                <a:cs typeface="Arial" panose="020B0604020202020204"/>
              </a:rPr>
              <a:t>ADA truncated domes “curb mats”</a:t>
            </a:r>
          </a:p>
          <a:p>
            <a:pPr marL="171450" marR="0" lvl="0" indent="-171450" algn="l" defTabSz="60958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mn-lt"/>
                <a:cs typeface="Arial" panose="020B0604020202020204"/>
              </a:rPr>
              <a:t>Intersection-junctions</a:t>
            </a:r>
          </a:p>
          <a:p>
            <a:pPr marL="171450" marR="0" lvl="0" indent="-171450" algn="l" defTabSz="60958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panose="020B0604020202020204"/>
                <a:ea typeface="Open Sans Light"/>
                <a:cs typeface="Arial"/>
              </a:rPr>
              <a:t>Available for current and historical imagery</a:t>
            </a:r>
            <a:endParaRPr kumimoji="0" lang="en-US" sz="1200" b="0" i="0" u="none" strike="noStrike" kern="1200" cap="none" spc="0" normalizeH="0" baseline="0" noProof="0">
              <a:ln>
                <a:noFill/>
              </a:ln>
              <a:effectLst/>
              <a:uLnTx/>
              <a:uFillTx/>
              <a:latin typeface="Arial" panose="020B0604020202020204"/>
              <a:ea typeface="Open Sans Light" panose="020B0306030504020204" pitchFamily="34" charset="0"/>
              <a:cs typeface="Arial"/>
            </a:endParaRPr>
          </a:p>
        </p:txBody>
      </p:sp>
      <p:sp>
        <p:nvSpPr>
          <p:cNvPr id="17" name="TextBox 16">
            <a:extLst>
              <a:ext uri="{FF2B5EF4-FFF2-40B4-BE49-F238E27FC236}">
                <a16:creationId xmlns:a16="http://schemas.microsoft.com/office/drawing/2014/main" id="{02845B1C-FC2D-EECE-F5DD-59BB294A34E3}"/>
              </a:ext>
            </a:extLst>
          </p:cNvPr>
          <p:cNvSpPr txBox="1"/>
          <p:nvPr/>
        </p:nvSpPr>
        <p:spPr>
          <a:xfrm>
            <a:off x="8565355" y="3459015"/>
            <a:ext cx="377609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panose="020B0604020202020204"/>
                <a:ea typeface="+mn-ea"/>
                <a:cs typeface="+mn-cs"/>
              </a:rPr>
              <a:t>Infrastructure</a:t>
            </a:r>
          </a:p>
        </p:txBody>
      </p:sp>
    </p:spTree>
    <p:extLst>
      <p:ext uri="{BB962C8B-B14F-4D97-AF65-F5344CB8AC3E}">
        <p14:creationId xmlns:p14="http://schemas.microsoft.com/office/powerpoint/2010/main" val="3761911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8736-6DC5-99A1-2542-CB12B2CD0A7E}"/>
              </a:ext>
            </a:extLst>
          </p:cNvPr>
          <p:cNvSpPr>
            <a:spLocks noGrp="1"/>
          </p:cNvSpPr>
          <p:nvPr>
            <p:ph type="title"/>
          </p:nvPr>
        </p:nvSpPr>
        <p:spPr/>
        <p:txBody>
          <a:bodyPr/>
          <a:lstStyle/>
          <a:p>
            <a:r>
              <a:rPr lang="en-US"/>
              <a:t>Crosswalk Identification and Classification</a:t>
            </a:r>
          </a:p>
        </p:txBody>
      </p:sp>
      <p:sp>
        <p:nvSpPr>
          <p:cNvPr id="3" name="Slide Number Placeholder 2">
            <a:extLst>
              <a:ext uri="{FF2B5EF4-FFF2-40B4-BE49-F238E27FC236}">
                <a16:creationId xmlns:a16="http://schemas.microsoft.com/office/drawing/2014/main" id="{8AD596AE-2F62-0142-7089-6FE430B0A13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BEDA1F-DE78-8D4A-A519-F9ACD71513B2}"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grpSp>
        <p:nvGrpSpPr>
          <p:cNvPr id="53" name="Group 52">
            <a:extLst>
              <a:ext uri="{FF2B5EF4-FFF2-40B4-BE49-F238E27FC236}">
                <a16:creationId xmlns:a16="http://schemas.microsoft.com/office/drawing/2014/main" id="{F62A0CD3-F227-23D3-DAFC-D77D4D49C210}"/>
              </a:ext>
            </a:extLst>
          </p:cNvPr>
          <p:cNvGrpSpPr/>
          <p:nvPr/>
        </p:nvGrpSpPr>
        <p:grpSpPr>
          <a:xfrm>
            <a:off x="444539" y="2244582"/>
            <a:ext cx="11302921" cy="4239981"/>
            <a:chOff x="444539" y="1292475"/>
            <a:chExt cx="11302921" cy="4239981"/>
          </a:xfrm>
        </p:grpSpPr>
        <p:pic>
          <p:nvPicPr>
            <p:cNvPr id="1038" name="Picture 14" descr="your image">
              <a:extLst>
                <a:ext uri="{FF2B5EF4-FFF2-40B4-BE49-F238E27FC236}">
                  <a16:creationId xmlns:a16="http://schemas.microsoft.com/office/drawing/2014/main" id="{94DC996C-BD77-376B-E98A-CA7688140A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30" t="18870" r="57583" b="21928"/>
            <a:stretch/>
          </p:blipFill>
          <p:spPr bwMode="auto">
            <a:xfrm rot="10800000">
              <a:off x="7292787" y="1306879"/>
              <a:ext cx="2198706" cy="3647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76D89E1-0DCB-B72A-6960-93A229E4ED7E}"/>
                </a:ext>
              </a:extLst>
            </p:cNvPr>
            <p:cNvPicPr>
              <a:picLocks noChangeAspect="1"/>
            </p:cNvPicPr>
            <p:nvPr/>
          </p:nvPicPr>
          <p:blipFill>
            <a:blip r:embed="rId3"/>
            <a:stretch>
              <a:fillRect/>
            </a:stretch>
          </p:blipFill>
          <p:spPr>
            <a:xfrm>
              <a:off x="444540" y="1292475"/>
              <a:ext cx="2203493" cy="3655206"/>
            </a:xfrm>
            <a:prstGeom prst="rect">
              <a:avLst/>
            </a:prstGeom>
          </p:spPr>
        </p:pic>
        <p:sp>
          <p:nvSpPr>
            <p:cNvPr id="22" name="TextBox 21">
              <a:extLst>
                <a:ext uri="{FF2B5EF4-FFF2-40B4-BE49-F238E27FC236}">
                  <a16:creationId xmlns:a16="http://schemas.microsoft.com/office/drawing/2014/main" id="{54BD7364-59A2-111F-7C0F-5F7A52E201DB}"/>
                </a:ext>
              </a:extLst>
            </p:cNvPr>
            <p:cNvSpPr txBox="1"/>
            <p:nvPr/>
          </p:nvSpPr>
          <p:spPr>
            <a:xfrm>
              <a:off x="444539" y="4947681"/>
              <a:ext cx="2203494" cy="584775"/>
            </a:xfrm>
            <a:prstGeom prst="rect">
              <a:avLst/>
            </a:prstGeom>
            <a:solidFill>
              <a:srgbClr val="3B737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23FFC920-C617-C480-8162-746244C6FF00}"/>
                </a:ext>
              </a:extLst>
            </p:cNvPr>
            <p:cNvSpPr txBox="1"/>
            <p:nvPr/>
          </p:nvSpPr>
          <p:spPr>
            <a:xfrm>
              <a:off x="2725101" y="4947681"/>
              <a:ext cx="2203494" cy="584775"/>
            </a:xfrm>
            <a:prstGeom prst="rect">
              <a:avLst/>
            </a:prstGeom>
            <a:solidFill>
              <a:srgbClr val="3B737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8AD758A0-2D8A-DF2E-8AA1-184FA5C5F073}"/>
                </a:ext>
              </a:extLst>
            </p:cNvPr>
            <p:cNvSpPr txBox="1"/>
            <p:nvPr/>
          </p:nvSpPr>
          <p:spPr>
            <a:xfrm>
              <a:off x="5005665" y="4947681"/>
              <a:ext cx="2203494" cy="584775"/>
            </a:xfrm>
            <a:prstGeom prst="rect">
              <a:avLst/>
            </a:prstGeom>
            <a:solidFill>
              <a:srgbClr val="3B737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Zebra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(Continental)</a:t>
              </a:r>
            </a:p>
          </p:txBody>
        </p:sp>
        <p:sp>
          <p:nvSpPr>
            <p:cNvPr id="15" name="TextBox 14">
              <a:extLst>
                <a:ext uri="{FF2B5EF4-FFF2-40B4-BE49-F238E27FC236}">
                  <a16:creationId xmlns:a16="http://schemas.microsoft.com/office/drawing/2014/main" id="{BE913835-66F6-CCF1-7DDA-D3CF806C2AB1}"/>
                </a:ext>
              </a:extLst>
            </p:cNvPr>
            <p:cNvSpPr txBox="1"/>
            <p:nvPr/>
          </p:nvSpPr>
          <p:spPr>
            <a:xfrm>
              <a:off x="7286227" y="4946726"/>
              <a:ext cx="2203494" cy="584775"/>
            </a:xfrm>
            <a:prstGeom prst="rect">
              <a:avLst/>
            </a:prstGeom>
            <a:solidFill>
              <a:srgbClr val="3B737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314870B3-9D2A-C1C2-B849-50298C5DBC73}"/>
                </a:ext>
              </a:extLst>
            </p:cNvPr>
            <p:cNvSpPr txBox="1"/>
            <p:nvPr/>
          </p:nvSpPr>
          <p:spPr>
            <a:xfrm>
              <a:off x="9543966" y="4946726"/>
              <a:ext cx="2203494" cy="584775"/>
            </a:xfrm>
            <a:prstGeom prst="rect">
              <a:avLst/>
            </a:prstGeom>
            <a:solidFill>
              <a:srgbClr val="3B737E"/>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pic>
          <p:nvPicPr>
            <p:cNvPr id="48" name="Picture 47">
              <a:extLst>
                <a:ext uri="{FF2B5EF4-FFF2-40B4-BE49-F238E27FC236}">
                  <a16:creationId xmlns:a16="http://schemas.microsoft.com/office/drawing/2014/main" id="{F1D91D91-B637-2F32-FE9B-5A00F9766BA1}"/>
                </a:ext>
              </a:extLst>
            </p:cNvPr>
            <p:cNvPicPr>
              <a:picLocks noChangeAspect="1"/>
            </p:cNvPicPr>
            <p:nvPr/>
          </p:nvPicPr>
          <p:blipFill rotWithShape="1">
            <a:blip r:embed="rId4"/>
            <a:srcRect l="3011" r="8640"/>
            <a:stretch/>
          </p:blipFill>
          <p:spPr>
            <a:xfrm rot="16200000">
              <a:off x="4281149" y="2027336"/>
              <a:ext cx="3655807" cy="2200214"/>
            </a:xfrm>
            <a:prstGeom prst="rect">
              <a:avLst/>
            </a:prstGeom>
          </p:spPr>
        </p:pic>
        <p:pic>
          <p:nvPicPr>
            <p:cNvPr id="1026" name="Picture 2" descr="your image">
              <a:extLst>
                <a:ext uri="{FF2B5EF4-FFF2-40B4-BE49-F238E27FC236}">
                  <a16:creationId xmlns:a16="http://schemas.microsoft.com/office/drawing/2014/main" id="{84DDA5A4-84F3-998A-7F3D-1F7B0AB1F5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02" t="6619" r="37593" b="21092"/>
            <a:stretch/>
          </p:blipFill>
          <p:spPr bwMode="auto">
            <a:xfrm rot="10800000">
              <a:off x="9543966" y="1299201"/>
              <a:ext cx="2200213" cy="3647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our image">
              <a:extLst>
                <a:ext uri="{FF2B5EF4-FFF2-40B4-BE49-F238E27FC236}">
                  <a16:creationId xmlns:a16="http://schemas.microsoft.com/office/drawing/2014/main" id="{9F1475B1-E6D1-3A99-FECB-0AFD2BD5B5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316" t="26370" r="27937" b="27563"/>
            <a:stretch/>
          </p:blipFill>
          <p:spPr bwMode="auto">
            <a:xfrm>
              <a:off x="2723756" y="1299199"/>
              <a:ext cx="2201561" cy="365520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F0EFBCAC-5827-05A6-8C3F-AA1F0C7D47B3}"/>
                </a:ext>
              </a:extLst>
            </p:cNvPr>
            <p:cNvSpPr txBox="1"/>
            <p:nvPr/>
          </p:nvSpPr>
          <p:spPr>
            <a:xfrm>
              <a:off x="955154" y="5054447"/>
              <a:ext cx="1182264"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Standard</a:t>
              </a:r>
            </a:p>
          </p:txBody>
        </p:sp>
        <p:sp>
          <p:nvSpPr>
            <p:cNvPr id="50" name="TextBox 49">
              <a:extLst>
                <a:ext uri="{FF2B5EF4-FFF2-40B4-BE49-F238E27FC236}">
                  <a16:creationId xmlns:a16="http://schemas.microsoft.com/office/drawing/2014/main" id="{FCD3ABE2-CCFD-D846-7DB1-68B16888E563}"/>
                </a:ext>
              </a:extLst>
            </p:cNvPr>
            <p:cNvSpPr txBox="1"/>
            <p:nvPr/>
          </p:nvSpPr>
          <p:spPr>
            <a:xfrm>
              <a:off x="3155200" y="5054447"/>
              <a:ext cx="1182264"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Solid</a:t>
              </a:r>
            </a:p>
          </p:txBody>
        </p:sp>
        <p:sp>
          <p:nvSpPr>
            <p:cNvPr id="51" name="TextBox 50">
              <a:extLst>
                <a:ext uri="{FF2B5EF4-FFF2-40B4-BE49-F238E27FC236}">
                  <a16:creationId xmlns:a16="http://schemas.microsoft.com/office/drawing/2014/main" id="{C1A83940-424B-97EB-0E89-D9F6546A1D42}"/>
                </a:ext>
              </a:extLst>
            </p:cNvPr>
            <p:cNvSpPr txBox="1"/>
            <p:nvPr/>
          </p:nvSpPr>
          <p:spPr>
            <a:xfrm>
              <a:off x="7796842" y="5031957"/>
              <a:ext cx="1182264"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Ladder</a:t>
              </a:r>
            </a:p>
          </p:txBody>
        </p:sp>
        <p:sp>
          <p:nvSpPr>
            <p:cNvPr id="52" name="TextBox 51">
              <a:extLst>
                <a:ext uri="{FF2B5EF4-FFF2-40B4-BE49-F238E27FC236}">
                  <a16:creationId xmlns:a16="http://schemas.microsoft.com/office/drawing/2014/main" id="{03A69425-DF52-04FA-FF41-453DAAD727AC}"/>
                </a:ext>
              </a:extLst>
            </p:cNvPr>
            <p:cNvSpPr txBox="1"/>
            <p:nvPr/>
          </p:nvSpPr>
          <p:spPr>
            <a:xfrm>
              <a:off x="10054582" y="5031957"/>
              <a:ext cx="1182264"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Diagonal</a:t>
              </a:r>
            </a:p>
          </p:txBody>
        </p:sp>
      </p:grpSp>
    </p:spTree>
    <p:extLst>
      <p:ext uri="{BB962C8B-B14F-4D97-AF65-F5344CB8AC3E}">
        <p14:creationId xmlns:p14="http://schemas.microsoft.com/office/powerpoint/2010/main" val="3001408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8736-6DC5-99A1-2542-CB12B2CD0A7E}"/>
              </a:ext>
            </a:extLst>
          </p:cNvPr>
          <p:cNvSpPr>
            <a:spLocks noGrp="1"/>
          </p:cNvSpPr>
          <p:nvPr>
            <p:ph type="title"/>
          </p:nvPr>
        </p:nvSpPr>
        <p:spPr/>
        <p:txBody>
          <a:bodyPr/>
          <a:lstStyle/>
          <a:p>
            <a:r>
              <a:rPr lang="en-US"/>
              <a:t>Pavement Marking Condition Scoring</a:t>
            </a:r>
          </a:p>
        </p:txBody>
      </p:sp>
      <p:sp>
        <p:nvSpPr>
          <p:cNvPr id="20" name="TextBox 19">
            <a:extLst>
              <a:ext uri="{FF2B5EF4-FFF2-40B4-BE49-F238E27FC236}">
                <a16:creationId xmlns:a16="http://schemas.microsoft.com/office/drawing/2014/main" id="{EC31672A-4652-B1FD-EFFD-64F0EB5F2BC2}"/>
              </a:ext>
            </a:extLst>
          </p:cNvPr>
          <p:cNvSpPr txBox="1"/>
          <p:nvPr/>
        </p:nvSpPr>
        <p:spPr>
          <a:xfrm>
            <a:off x="1038633" y="4440667"/>
            <a:ext cx="992187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ple-system"/>
                <a:ea typeface="+mn-ea"/>
                <a:cs typeface="+mn-cs"/>
              </a:rPr>
              <a:t>Scored between 1-4 based on pavement marking imagery classified using subjective condition assessment markings.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ple-system"/>
                <a:ea typeface="+mn-ea"/>
                <a:cs typeface="+mn-cs"/>
              </a:rPr>
              <a:t>4 = Great. No visible signs of defects.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ple-system"/>
                <a:ea typeface="+mn-ea"/>
                <a:cs typeface="+mn-cs"/>
              </a:rPr>
              <a:t>3 = Good. Minimal signs of defects.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ple-system"/>
                <a:ea typeface="+mn-ea"/>
                <a:cs typeface="+mn-cs"/>
              </a:rPr>
              <a:t>2 = Fair. Pronounced signs of defects that affect the function of the marking.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ple-system"/>
                <a:ea typeface="+mn-ea"/>
                <a:cs typeface="+mn-cs"/>
              </a:rPr>
              <a:t>1 = Poor. Pronounced signs of defects that significantly affect the function of the marking.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EA3A6F0C-FE2E-0BA3-8DE3-7073C2767E91}"/>
              </a:ext>
            </a:extLst>
          </p:cNvPr>
          <p:cNvGrpSpPr/>
          <p:nvPr/>
        </p:nvGrpSpPr>
        <p:grpSpPr>
          <a:xfrm>
            <a:off x="926491" y="2946125"/>
            <a:ext cx="2224936" cy="2915705"/>
            <a:chOff x="926491" y="1287008"/>
            <a:chExt cx="2224936" cy="2915705"/>
          </a:xfrm>
        </p:grpSpPr>
        <p:pic>
          <p:nvPicPr>
            <p:cNvPr id="9" name="Picture 8" descr="A view from above of a parking lot&#10;&#10;Description automatically generated">
              <a:extLst>
                <a:ext uri="{FF2B5EF4-FFF2-40B4-BE49-F238E27FC236}">
                  <a16:creationId xmlns:a16="http://schemas.microsoft.com/office/drawing/2014/main" id="{0115216F-F91D-1A70-CBF7-7B30EB4A8C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6492" y="1287008"/>
              <a:ext cx="2224935" cy="2541452"/>
            </a:xfrm>
            <a:prstGeom prst="rect">
              <a:avLst/>
            </a:prstGeom>
          </p:spPr>
        </p:pic>
        <p:sp>
          <p:nvSpPr>
            <p:cNvPr id="21" name="TextBox 20">
              <a:extLst>
                <a:ext uri="{FF2B5EF4-FFF2-40B4-BE49-F238E27FC236}">
                  <a16:creationId xmlns:a16="http://schemas.microsoft.com/office/drawing/2014/main" id="{6020D351-74D2-3AE9-2480-C6C899172C84}"/>
                </a:ext>
              </a:extLst>
            </p:cNvPr>
            <p:cNvSpPr txBox="1"/>
            <p:nvPr/>
          </p:nvSpPr>
          <p:spPr>
            <a:xfrm>
              <a:off x="926491" y="3833381"/>
              <a:ext cx="2224934" cy="369332"/>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Poor: 1</a:t>
              </a:r>
            </a:p>
          </p:txBody>
        </p:sp>
      </p:grpSp>
      <p:grpSp>
        <p:nvGrpSpPr>
          <p:cNvPr id="27" name="Group 26">
            <a:extLst>
              <a:ext uri="{FF2B5EF4-FFF2-40B4-BE49-F238E27FC236}">
                <a16:creationId xmlns:a16="http://schemas.microsoft.com/office/drawing/2014/main" id="{59D9C09C-15A4-B339-DCA2-A61CE30595C3}"/>
              </a:ext>
            </a:extLst>
          </p:cNvPr>
          <p:cNvGrpSpPr/>
          <p:nvPr/>
        </p:nvGrpSpPr>
        <p:grpSpPr>
          <a:xfrm>
            <a:off x="3336987" y="2946125"/>
            <a:ext cx="2203494" cy="2921522"/>
            <a:chOff x="3336987" y="1300554"/>
            <a:chExt cx="2203494" cy="2907975"/>
          </a:xfrm>
        </p:grpSpPr>
        <p:pic>
          <p:nvPicPr>
            <p:cNvPr id="11" name="Picture 10" descr="A white ladder on a road&#10;&#10;Description automatically generated">
              <a:extLst>
                <a:ext uri="{FF2B5EF4-FFF2-40B4-BE49-F238E27FC236}">
                  <a16:creationId xmlns:a16="http://schemas.microsoft.com/office/drawing/2014/main" id="{12C90358-B63D-A64F-F127-182664F06429}"/>
                </a:ext>
              </a:extLst>
            </p:cNvPr>
            <p:cNvPicPr>
              <a:picLocks noChangeAspect="1"/>
            </p:cNvPicPr>
            <p:nvPr/>
          </p:nvPicPr>
          <p:blipFill>
            <a:blip r:embed="rId3"/>
            <a:stretch>
              <a:fillRect/>
            </a:stretch>
          </p:blipFill>
          <p:spPr>
            <a:xfrm>
              <a:off x="3336987" y="1300554"/>
              <a:ext cx="2203494" cy="2541453"/>
            </a:xfrm>
            <a:prstGeom prst="rect">
              <a:avLst/>
            </a:prstGeom>
          </p:spPr>
        </p:pic>
        <p:sp>
          <p:nvSpPr>
            <p:cNvPr id="22" name="TextBox 21">
              <a:extLst>
                <a:ext uri="{FF2B5EF4-FFF2-40B4-BE49-F238E27FC236}">
                  <a16:creationId xmlns:a16="http://schemas.microsoft.com/office/drawing/2014/main" id="{54BD7364-59A2-111F-7C0F-5F7A52E201DB}"/>
                </a:ext>
              </a:extLst>
            </p:cNvPr>
            <p:cNvSpPr txBox="1"/>
            <p:nvPr/>
          </p:nvSpPr>
          <p:spPr>
            <a:xfrm>
              <a:off x="3336987" y="3839197"/>
              <a:ext cx="2203494" cy="369332"/>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Fair: 2</a:t>
              </a:r>
            </a:p>
          </p:txBody>
        </p:sp>
      </p:grpSp>
      <p:grpSp>
        <p:nvGrpSpPr>
          <p:cNvPr id="28" name="Group 27">
            <a:extLst>
              <a:ext uri="{FF2B5EF4-FFF2-40B4-BE49-F238E27FC236}">
                <a16:creationId xmlns:a16="http://schemas.microsoft.com/office/drawing/2014/main" id="{E751AF2B-8BE0-5781-9B34-B1BC99704F88}"/>
              </a:ext>
            </a:extLst>
          </p:cNvPr>
          <p:cNvGrpSpPr/>
          <p:nvPr/>
        </p:nvGrpSpPr>
        <p:grpSpPr>
          <a:xfrm>
            <a:off x="5747481" y="2954750"/>
            <a:ext cx="2630223" cy="2907080"/>
            <a:chOff x="5747481" y="1295633"/>
            <a:chExt cx="2630223" cy="2907080"/>
          </a:xfrm>
        </p:grpSpPr>
        <p:pic>
          <p:nvPicPr>
            <p:cNvPr id="13" name="Picture 12" descr="A crosswalk on a street&#10;&#10;Description automatically generated">
              <a:extLst>
                <a:ext uri="{FF2B5EF4-FFF2-40B4-BE49-F238E27FC236}">
                  <a16:creationId xmlns:a16="http://schemas.microsoft.com/office/drawing/2014/main" id="{CC48700D-4E94-5AC6-35B2-B501263286A9}"/>
                </a:ext>
              </a:extLst>
            </p:cNvPr>
            <p:cNvPicPr>
              <a:picLocks noChangeAspect="1"/>
            </p:cNvPicPr>
            <p:nvPr/>
          </p:nvPicPr>
          <p:blipFill>
            <a:blip r:embed="rId4"/>
            <a:stretch>
              <a:fillRect/>
            </a:stretch>
          </p:blipFill>
          <p:spPr>
            <a:xfrm>
              <a:off x="5747481" y="1295633"/>
              <a:ext cx="2624102" cy="2532827"/>
            </a:xfrm>
            <a:prstGeom prst="rect">
              <a:avLst/>
            </a:prstGeom>
          </p:spPr>
        </p:pic>
        <p:sp>
          <p:nvSpPr>
            <p:cNvPr id="23" name="TextBox 22">
              <a:extLst>
                <a:ext uri="{FF2B5EF4-FFF2-40B4-BE49-F238E27FC236}">
                  <a16:creationId xmlns:a16="http://schemas.microsoft.com/office/drawing/2014/main" id="{542C14E0-1EFC-BD0C-8B84-50BBF8FDEBF2}"/>
                </a:ext>
              </a:extLst>
            </p:cNvPr>
            <p:cNvSpPr txBox="1"/>
            <p:nvPr/>
          </p:nvSpPr>
          <p:spPr>
            <a:xfrm>
              <a:off x="5747482" y="3833381"/>
              <a:ext cx="2630222"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Good: 3</a:t>
              </a:r>
            </a:p>
          </p:txBody>
        </p:sp>
      </p:grpSp>
      <p:grpSp>
        <p:nvGrpSpPr>
          <p:cNvPr id="29" name="Group 28">
            <a:extLst>
              <a:ext uri="{FF2B5EF4-FFF2-40B4-BE49-F238E27FC236}">
                <a16:creationId xmlns:a16="http://schemas.microsoft.com/office/drawing/2014/main" id="{9FED09B7-71E3-17E9-AEE9-5C0D9148E8EF}"/>
              </a:ext>
            </a:extLst>
          </p:cNvPr>
          <p:cNvGrpSpPr/>
          <p:nvPr/>
        </p:nvGrpSpPr>
        <p:grpSpPr>
          <a:xfrm>
            <a:off x="8573986" y="2954750"/>
            <a:ext cx="2274383" cy="2907080"/>
            <a:chOff x="8573986" y="1295633"/>
            <a:chExt cx="2274383" cy="2907080"/>
          </a:xfrm>
        </p:grpSpPr>
        <p:pic>
          <p:nvPicPr>
            <p:cNvPr id="19" name="Picture 18">
              <a:extLst>
                <a:ext uri="{FF2B5EF4-FFF2-40B4-BE49-F238E27FC236}">
                  <a16:creationId xmlns:a16="http://schemas.microsoft.com/office/drawing/2014/main" id="{986A8A6C-F27B-AE0B-04BD-C9E229BEE5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73986" y="1295633"/>
              <a:ext cx="2274383" cy="2538736"/>
            </a:xfrm>
            <a:prstGeom prst="rect">
              <a:avLst/>
            </a:prstGeom>
          </p:spPr>
        </p:pic>
        <p:sp>
          <p:nvSpPr>
            <p:cNvPr id="24" name="TextBox 23">
              <a:extLst>
                <a:ext uri="{FF2B5EF4-FFF2-40B4-BE49-F238E27FC236}">
                  <a16:creationId xmlns:a16="http://schemas.microsoft.com/office/drawing/2014/main" id="{0559B6C0-E036-B98C-335C-84E6398EF4CA}"/>
                </a:ext>
              </a:extLst>
            </p:cNvPr>
            <p:cNvSpPr txBox="1"/>
            <p:nvPr/>
          </p:nvSpPr>
          <p:spPr>
            <a:xfrm>
              <a:off x="8573986" y="3833381"/>
              <a:ext cx="2274382"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Great: 4</a:t>
              </a:r>
            </a:p>
          </p:txBody>
        </p:sp>
      </p:grpSp>
    </p:spTree>
    <p:extLst>
      <p:ext uri="{BB962C8B-B14F-4D97-AF65-F5344CB8AC3E}">
        <p14:creationId xmlns:p14="http://schemas.microsoft.com/office/powerpoint/2010/main" val="207892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72F5-FE92-3E88-8B1C-6C9A4F36102C}"/>
              </a:ext>
            </a:extLst>
          </p:cNvPr>
          <p:cNvSpPr>
            <a:spLocks noGrp="1"/>
          </p:cNvSpPr>
          <p:nvPr>
            <p:ph type="title"/>
          </p:nvPr>
        </p:nvSpPr>
        <p:spPr/>
        <p:txBody>
          <a:bodyPr/>
          <a:lstStyle/>
          <a:p>
            <a:r>
              <a:rPr lang="en-US" dirty="0"/>
              <a:t>Highlights from 2023</a:t>
            </a:r>
          </a:p>
        </p:txBody>
      </p:sp>
      <p:sp>
        <p:nvSpPr>
          <p:cNvPr id="3" name="Text Placeholder 2">
            <a:extLst>
              <a:ext uri="{FF2B5EF4-FFF2-40B4-BE49-F238E27FC236}">
                <a16:creationId xmlns:a16="http://schemas.microsoft.com/office/drawing/2014/main" id="{E79E6904-7EE6-19F2-ADD2-DBF4B4AA469A}"/>
              </a:ext>
            </a:extLst>
          </p:cNvPr>
          <p:cNvSpPr>
            <a:spLocks noGrp="1"/>
          </p:cNvSpPr>
          <p:nvPr>
            <p:ph type="body" idx="1"/>
          </p:nvPr>
        </p:nvSpPr>
        <p:spPr>
          <a:xfrm>
            <a:off x="846521" y="4458313"/>
            <a:ext cx="10498957" cy="2129300"/>
          </a:xfrm>
          <a:prstGeom prst="roundRect">
            <a:avLst/>
          </a:prstGeom>
          <a:solidFill>
            <a:srgbClr val="001D35">
              <a:alpha val="89020"/>
            </a:srgbClr>
          </a:solidFill>
        </p:spPr>
        <p:txBody>
          <a:bodyPr>
            <a:normAutofit fontScale="92500" lnSpcReduction="10000"/>
          </a:bodyPr>
          <a:lstStyle/>
          <a:p>
            <a:pPr marL="176213" algn="l"/>
            <a:r>
              <a:rPr lang="en-US" sz="2200" dirty="0">
                <a:solidFill>
                  <a:schemeClr val="tx1">
                    <a:lumMod val="25000"/>
                  </a:schemeClr>
                </a:solidFill>
                <a:latin typeface="Noto Serif" panose="02020600060500020200" pitchFamily="18" charset="0"/>
              </a:rPr>
              <a:t>Goal 1: Lead Geospatial Coordination and Outreach </a:t>
            </a:r>
          </a:p>
          <a:p>
            <a:pPr marL="176213" algn="l"/>
            <a:r>
              <a:rPr lang="en-US" sz="2200" dirty="0">
                <a:solidFill>
                  <a:schemeClr val="tx1">
                    <a:lumMod val="25000"/>
                  </a:schemeClr>
                </a:solidFill>
                <a:latin typeface="Noto Serif" panose="02020600060500020200" pitchFamily="18" charset="0"/>
              </a:rPr>
              <a:t>Goal 2: Facilitate and Promote the Creation of High-Quality Framework Data</a:t>
            </a:r>
          </a:p>
          <a:p>
            <a:pPr marL="176213" algn="l"/>
            <a:r>
              <a:rPr lang="en-US" sz="2200" b="1" dirty="0">
                <a:solidFill>
                  <a:schemeClr val="accent3">
                    <a:lumMod val="60000"/>
                    <a:lumOff val="40000"/>
                  </a:schemeClr>
                </a:solidFill>
                <a:latin typeface="Noto Serif" panose="02020600060500020200" pitchFamily="18" charset="0"/>
              </a:rPr>
              <a:t>Goal 3: </a:t>
            </a:r>
            <a:r>
              <a:rPr lang="en-US" sz="2200" b="1" dirty="0">
                <a:latin typeface="Noto Serif" panose="02020600060500020200" pitchFamily="18" charset="0"/>
              </a:rPr>
              <a:t>Lead the Development of Policies, Standards, and Best Practices</a:t>
            </a:r>
          </a:p>
          <a:p>
            <a:pPr marL="176213" algn="l"/>
            <a:r>
              <a:rPr lang="en-US" sz="2200" dirty="0">
                <a:solidFill>
                  <a:schemeClr val="tx1">
                    <a:lumMod val="25000"/>
                  </a:schemeClr>
                </a:solidFill>
                <a:latin typeface="Noto Serif" panose="02020600060500020200" pitchFamily="18" charset="0"/>
              </a:rPr>
              <a:t>Goal 4: Establish the Georgia Geospatial H</a:t>
            </a:r>
            <a:r>
              <a:rPr lang="en-US" sz="2200" i="0" dirty="0">
                <a:solidFill>
                  <a:schemeClr val="tx1">
                    <a:lumMod val="25000"/>
                  </a:schemeClr>
                </a:solidFill>
                <a:effectLst/>
                <a:latin typeface="Noto Serif" panose="02020600060500020200" pitchFamily="18" charset="0"/>
              </a:rPr>
              <a:t>ub 2.0 for all Data Programs</a:t>
            </a:r>
          </a:p>
          <a:p>
            <a:pPr marL="176213" algn="l"/>
            <a:r>
              <a:rPr lang="en-US" sz="2200" dirty="0">
                <a:solidFill>
                  <a:schemeClr val="tx1">
                    <a:lumMod val="25000"/>
                  </a:schemeClr>
                </a:solidFill>
                <a:latin typeface="Noto Serif" panose="02020600060500020200" pitchFamily="18" charset="0"/>
              </a:rPr>
              <a:t>Goal 5: Cultivate the Office</a:t>
            </a:r>
            <a:endParaRPr lang="en-US" sz="2200" i="0" dirty="0">
              <a:solidFill>
                <a:schemeClr val="tx1">
                  <a:lumMod val="25000"/>
                </a:schemeClr>
              </a:solidFill>
              <a:effectLst/>
              <a:latin typeface="Noto Serif" panose="02020600060500020200" pitchFamily="18" charset="0"/>
            </a:endParaRPr>
          </a:p>
          <a:p>
            <a:endParaRPr lang="en-US" sz="600" dirty="0"/>
          </a:p>
        </p:txBody>
      </p:sp>
    </p:spTree>
    <p:extLst>
      <p:ext uri="{BB962C8B-B14F-4D97-AF65-F5344CB8AC3E}">
        <p14:creationId xmlns:p14="http://schemas.microsoft.com/office/powerpoint/2010/main" val="3739773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693E-946C-459E-99E8-FCBE1D95663B}"/>
              </a:ext>
            </a:extLst>
          </p:cNvPr>
          <p:cNvSpPr>
            <a:spLocks noGrp="1"/>
          </p:cNvSpPr>
          <p:nvPr>
            <p:ph type="title"/>
          </p:nvPr>
        </p:nvSpPr>
        <p:spPr/>
        <p:txBody>
          <a:bodyPr/>
          <a:lstStyle/>
          <a:p>
            <a:pPr algn="l"/>
            <a:r>
              <a:rPr lang="en-US" sz="3600">
                <a:solidFill>
                  <a:schemeClr val="accent3">
                    <a:lumMod val="60000"/>
                    <a:lumOff val="40000"/>
                  </a:schemeClr>
                </a:solidFill>
                <a:latin typeface="Noto Serif" panose="02020600060500020200" pitchFamily="18" charset="0"/>
              </a:rPr>
              <a:t>Goal 3:</a:t>
            </a:r>
            <a:r>
              <a:rPr lang="en-US" sz="3600">
                <a:latin typeface="Noto Serif" panose="02020600060500020200" pitchFamily="18" charset="0"/>
              </a:rPr>
              <a:t> Lead the Development of Policies, Standards, and Best Practices</a:t>
            </a:r>
          </a:p>
        </p:txBody>
      </p:sp>
      <p:pic>
        <p:nvPicPr>
          <p:cNvPr id="4" name="Picture 3">
            <a:extLst>
              <a:ext uri="{FF2B5EF4-FFF2-40B4-BE49-F238E27FC236}">
                <a16:creationId xmlns:a16="http://schemas.microsoft.com/office/drawing/2014/main" id="{F447E010-D1AB-4FF4-BE4F-EBC749D50214}"/>
              </a:ext>
            </a:extLst>
          </p:cNvPr>
          <p:cNvPicPr>
            <a:picLocks noChangeAspect="1"/>
          </p:cNvPicPr>
          <p:nvPr/>
        </p:nvPicPr>
        <p:blipFill>
          <a:blip r:embed="rId3"/>
          <a:stretch>
            <a:fillRect/>
          </a:stretch>
        </p:blipFill>
        <p:spPr>
          <a:xfrm>
            <a:off x="10379590" y="4319337"/>
            <a:ext cx="1560434" cy="206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8">
            <a:extLst>
              <a:ext uri="{FF2B5EF4-FFF2-40B4-BE49-F238E27FC236}">
                <a16:creationId xmlns:a16="http://schemas.microsoft.com/office/drawing/2014/main" id="{3C8DF399-6676-EDBF-8D99-7E67D5123DC5}"/>
              </a:ext>
            </a:extLst>
          </p:cNvPr>
          <p:cNvGrpSpPr/>
          <p:nvPr/>
        </p:nvGrpSpPr>
        <p:grpSpPr>
          <a:xfrm>
            <a:off x="10094495" y="5500438"/>
            <a:ext cx="1167064" cy="1208668"/>
            <a:chOff x="9370746" y="3770693"/>
            <a:chExt cx="1209367" cy="1209367"/>
          </a:xfrm>
        </p:grpSpPr>
        <p:sp>
          <p:nvSpPr>
            <p:cNvPr id="10" name="Oval 9">
              <a:extLst>
                <a:ext uri="{FF2B5EF4-FFF2-40B4-BE49-F238E27FC236}">
                  <a16:creationId xmlns:a16="http://schemas.microsoft.com/office/drawing/2014/main" id="{4FF88679-17A7-0BAC-3CC4-98AC23272917}"/>
                </a:ext>
              </a:extLst>
            </p:cNvPr>
            <p:cNvSpPr/>
            <p:nvPr/>
          </p:nvSpPr>
          <p:spPr>
            <a:xfrm>
              <a:off x="9370746" y="3770693"/>
              <a:ext cx="1209367" cy="1209367"/>
            </a:xfrm>
            <a:prstGeom prst="ellipse">
              <a:avLst/>
            </a:prstGeom>
            <a:solidFill>
              <a:schemeClr val="bg1"/>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Topography Map">
              <a:extLst>
                <a:ext uri="{FF2B5EF4-FFF2-40B4-BE49-F238E27FC236}">
                  <a16:creationId xmlns:a16="http://schemas.microsoft.com/office/drawing/2014/main" id="{9E0CF499-6E81-DCDB-BA69-C08BD3836E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2529" y="4032476"/>
              <a:ext cx="685800" cy="685800"/>
            </a:xfrm>
            <a:prstGeom prst="rect">
              <a:avLst/>
            </a:prstGeom>
          </p:spPr>
        </p:pic>
      </p:grpSp>
      <p:sp>
        <p:nvSpPr>
          <p:cNvPr id="7" name="TextBox 6">
            <a:extLst>
              <a:ext uri="{FF2B5EF4-FFF2-40B4-BE49-F238E27FC236}">
                <a16:creationId xmlns:a16="http://schemas.microsoft.com/office/drawing/2014/main" id="{04F0AA1D-7600-3B8C-5E6F-0E7FA683383F}"/>
              </a:ext>
            </a:extLst>
          </p:cNvPr>
          <p:cNvSpPr txBox="1"/>
          <p:nvPr/>
        </p:nvSpPr>
        <p:spPr>
          <a:xfrm>
            <a:off x="664087" y="2158169"/>
            <a:ext cx="9414174" cy="3416320"/>
          </a:xfrm>
          <a:prstGeom prst="rect">
            <a:avLst/>
          </a:prstGeom>
          <a:noFill/>
        </p:spPr>
        <p:txBody>
          <a:bodyPr wrap="square" rtlCol="0">
            <a:spAutoFit/>
          </a:bodyPr>
          <a:lstStyle/>
          <a:p>
            <a:pPr marL="349250" lvl="1" indent="-342900">
              <a:buFont typeface="Arial" panose="020B0604020202020204" pitchFamily="34" charset="0"/>
              <a:buChar char="•"/>
            </a:pPr>
            <a:r>
              <a:rPr lang="en-US" sz="2400" dirty="0"/>
              <a:t>We continue to answer questions and provide support on our NG911 Data Standards and Best Practices </a:t>
            </a:r>
          </a:p>
          <a:p>
            <a:pPr marL="349250" lvl="1" indent="-342900">
              <a:buFont typeface="Arial" panose="020B0604020202020204" pitchFamily="34" charset="0"/>
              <a:buChar char="•"/>
            </a:pPr>
            <a:r>
              <a:rPr lang="en-US" sz="2400" dirty="0"/>
              <a:t>Geospatial Contract Program (GCP)</a:t>
            </a:r>
          </a:p>
          <a:p>
            <a:pPr marL="1027113" lvl="3" indent="-342900">
              <a:buFont typeface="Courier New" panose="02070309020205020404" pitchFamily="49" charset="0"/>
              <a:buChar char="o"/>
            </a:pPr>
            <a:r>
              <a:rPr lang="en-US" sz="2400" dirty="0"/>
              <a:t>Esri </a:t>
            </a:r>
          </a:p>
          <a:p>
            <a:pPr marL="1027113" lvl="3" indent="-342900">
              <a:buFont typeface="Courier New" panose="02070309020205020404" pitchFamily="49" charset="0"/>
              <a:buChar char="o"/>
            </a:pPr>
            <a:r>
              <a:rPr lang="en-US" sz="2400" dirty="0"/>
              <a:t>1Spatial </a:t>
            </a:r>
          </a:p>
          <a:p>
            <a:pPr marL="1027113" lvl="3" indent="-342900">
              <a:buFont typeface="Courier New" panose="02070309020205020404" pitchFamily="49" charset="0"/>
              <a:buChar char="o"/>
            </a:pPr>
            <a:r>
              <a:rPr lang="en-US" sz="2400" dirty="0"/>
              <a:t>Sanborn </a:t>
            </a:r>
          </a:p>
          <a:p>
            <a:pPr marL="1027113" lvl="3" indent="-342900">
              <a:buFont typeface="Courier New" panose="02070309020205020404" pitchFamily="49" charset="0"/>
              <a:buChar char="o"/>
            </a:pPr>
            <a:r>
              <a:rPr lang="en-US" sz="2400" dirty="0" err="1"/>
              <a:t>Vexcel</a:t>
            </a:r>
            <a:endParaRPr lang="en-US" sz="2400" dirty="0"/>
          </a:p>
          <a:p>
            <a:pPr marL="1027113" lvl="3" indent="-342900">
              <a:buFont typeface="Courier New" panose="02070309020205020404" pitchFamily="49" charset="0"/>
              <a:buChar char="o"/>
            </a:pPr>
            <a:r>
              <a:rPr lang="en-US" sz="2400" dirty="0"/>
              <a:t>Axim (NV5)</a:t>
            </a:r>
          </a:p>
          <a:p>
            <a:pPr marL="1027113" lvl="3" indent="-342900">
              <a:buFont typeface="Courier New" panose="02070309020205020404" pitchFamily="49" charset="0"/>
              <a:buChar char="o"/>
            </a:pPr>
            <a:r>
              <a:rPr lang="en-US" sz="2400" dirty="0"/>
              <a:t>Dataprise</a:t>
            </a:r>
          </a:p>
        </p:txBody>
      </p:sp>
    </p:spTree>
    <p:extLst>
      <p:ext uri="{BB962C8B-B14F-4D97-AF65-F5344CB8AC3E}">
        <p14:creationId xmlns:p14="http://schemas.microsoft.com/office/powerpoint/2010/main" val="377357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693E-946C-459E-99E8-FCBE1D95663B}"/>
              </a:ext>
            </a:extLst>
          </p:cNvPr>
          <p:cNvSpPr>
            <a:spLocks noGrp="1"/>
          </p:cNvSpPr>
          <p:nvPr>
            <p:ph type="title"/>
          </p:nvPr>
        </p:nvSpPr>
        <p:spPr/>
        <p:txBody>
          <a:bodyPr/>
          <a:lstStyle/>
          <a:p>
            <a:r>
              <a:rPr lang="en-US" dirty="0"/>
              <a:t>Georgia's GIO Strategic Planning</a:t>
            </a:r>
            <a:endParaRPr lang="en-US" i="1" dirty="0"/>
          </a:p>
        </p:txBody>
      </p:sp>
      <p:pic>
        <p:nvPicPr>
          <p:cNvPr id="4" name="Picture 3">
            <a:extLst>
              <a:ext uri="{FF2B5EF4-FFF2-40B4-BE49-F238E27FC236}">
                <a16:creationId xmlns:a16="http://schemas.microsoft.com/office/drawing/2014/main" id="{F447E010-D1AB-4FF4-BE4F-EBC749D50214}"/>
              </a:ext>
            </a:extLst>
          </p:cNvPr>
          <p:cNvPicPr>
            <a:picLocks noChangeAspect="1"/>
          </p:cNvPicPr>
          <p:nvPr/>
        </p:nvPicPr>
        <p:blipFill>
          <a:blip r:embed="rId3"/>
          <a:stretch>
            <a:fillRect/>
          </a:stretch>
        </p:blipFill>
        <p:spPr>
          <a:xfrm>
            <a:off x="8300205" y="1570262"/>
            <a:ext cx="3639819" cy="4812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96CF6672-B1CB-44D2-A1D8-AA32251E3626}"/>
              </a:ext>
            </a:extLst>
          </p:cNvPr>
          <p:cNvSpPr txBox="1"/>
          <p:nvPr/>
        </p:nvSpPr>
        <p:spPr>
          <a:xfrm>
            <a:off x="422955" y="2231660"/>
            <a:ext cx="7744264" cy="3754874"/>
          </a:xfrm>
          <a:prstGeom prst="rect">
            <a:avLst/>
          </a:prstGeom>
          <a:noFill/>
        </p:spPr>
        <p:txBody>
          <a:bodyPr wrap="square">
            <a:spAutoFit/>
          </a:bodyPr>
          <a:lstStyle/>
          <a:p>
            <a:pPr algn="l"/>
            <a:endParaRPr lang="en-US" b="1" dirty="0">
              <a:latin typeface="Noto Serif" panose="02020600060500020200" pitchFamily="18" charset="0"/>
            </a:endParaRPr>
          </a:p>
          <a:p>
            <a:pPr algn="l"/>
            <a:endParaRPr lang="en-US" b="1" dirty="0">
              <a:latin typeface="Noto Serif" panose="02020600060500020200" pitchFamily="18" charset="0"/>
            </a:endParaRPr>
          </a:p>
          <a:p>
            <a:pPr algn="l"/>
            <a:r>
              <a:rPr lang="en-US" b="1" dirty="0">
                <a:latin typeface="Noto Serif" panose="02020600060500020200" pitchFamily="18" charset="0"/>
              </a:rPr>
              <a:t>How will we get there? </a:t>
            </a:r>
          </a:p>
          <a:p>
            <a:pPr algn="l"/>
            <a:endParaRPr lang="en-US" sz="1100" b="1" dirty="0">
              <a:latin typeface="Noto Serif" panose="02020600060500020200" pitchFamily="18" charset="0"/>
            </a:endParaRPr>
          </a:p>
          <a:p>
            <a:pPr algn="l"/>
            <a:r>
              <a:rPr lang="en-US" sz="1600" i="1" dirty="0">
                <a:latin typeface="Noto Serif" panose="02020600060500020200" pitchFamily="18" charset="0"/>
              </a:rPr>
              <a:t>Through implementation of Strategic Goals </a:t>
            </a:r>
          </a:p>
          <a:p>
            <a:pPr algn="l"/>
            <a:endParaRPr lang="en-US" sz="1600" i="1" dirty="0">
              <a:latin typeface="Noto Serif" panose="02020600060500020200" pitchFamily="18" charset="0"/>
            </a:endParaRPr>
          </a:p>
          <a:p>
            <a:pPr marL="176213" algn="l"/>
            <a:r>
              <a:rPr lang="en-US" sz="1600" dirty="0">
                <a:solidFill>
                  <a:schemeClr val="accent3">
                    <a:lumMod val="60000"/>
                    <a:lumOff val="40000"/>
                  </a:schemeClr>
                </a:solidFill>
                <a:latin typeface="Noto Serif" panose="02020600060500020200" pitchFamily="18" charset="0"/>
              </a:rPr>
              <a:t>Goal 1:</a:t>
            </a:r>
            <a:r>
              <a:rPr lang="en-US" sz="1600" dirty="0">
                <a:latin typeface="Noto Serif" panose="02020600060500020200" pitchFamily="18" charset="0"/>
              </a:rPr>
              <a:t> Lead Geospatial Coordination and Outreach </a:t>
            </a:r>
          </a:p>
          <a:p>
            <a:pPr marL="176213" algn="l"/>
            <a:endParaRPr lang="en-US" sz="900" dirty="0">
              <a:latin typeface="Noto Serif" panose="02020600060500020200" pitchFamily="18" charset="0"/>
            </a:endParaRPr>
          </a:p>
          <a:p>
            <a:pPr marL="176213" algn="l"/>
            <a:r>
              <a:rPr lang="en-US" sz="1600" dirty="0">
                <a:solidFill>
                  <a:schemeClr val="accent3">
                    <a:lumMod val="60000"/>
                    <a:lumOff val="40000"/>
                  </a:schemeClr>
                </a:solidFill>
                <a:latin typeface="Noto Serif" panose="02020600060500020200" pitchFamily="18" charset="0"/>
              </a:rPr>
              <a:t>Goal 2:</a:t>
            </a:r>
            <a:r>
              <a:rPr lang="en-US" sz="1600" dirty="0">
                <a:latin typeface="Noto Serif" panose="02020600060500020200" pitchFamily="18" charset="0"/>
              </a:rPr>
              <a:t> Facilitate and Promote the Creation of High-Quality Framework Data</a:t>
            </a:r>
          </a:p>
          <a:p>
            <a:pPr marL="176213" algn="l"/>
            <a:endParaRPr lang="en-US" sz="900" dirty="0">
              <a:latin typeface="Noto Serif" panose="02020600060500020200" pitchFamily="18" charset="0"/>
            </a:endParaRPr>
          </a:p>
          <a:p>
            <a:pPr marL="176213" algn="l"/>
            <a:r>
              <a:rPr lang="en-US" sz="1600" dirty="0">
                <a:solidFill>
                  <a:schemeClr val="accent3">
                    <a:lumMod val="60000"/>
                    <a:lumOff val="40000"/>
                  </a:schemeClr>
                </a:solidFill>
                <a:latin typeface="Noto Serif" panose="02020600060500020200" pitchFamily="18" charset="0"/>
              </a:rPr>
              <a:t>Goal 3:</a:t>
            </a:r>
            <a:r>
              <a:rPr lang="en-US" sz="1600" dirty="0">
                <a:latin typeface="Noto Serif" panose="02020600060500020200" pitchFamily="18" charset="0"/>
              </a:rPr>
              <a:t> Lead the Development of Policies, Standards, and Best Practices</a:t>
            </a:r>
          </a:p>
          <a:p>
            <a:pPr marL="176213" algn="l"/>
            <a:endParaRPr lang="en-US" sz="900" dirty="0">
              <a:latin typeface="Noto Serif" panose="02020600060500020200" pitchFamily="18" charset="0"/>
            </a:endParaRPr>
          </a:p>
          <a:p>
            <a:pPr marL="176213" algn="l"/>
            <a:r>
              <a:rPr lang="en-US" sz="1600" dirty="0">
                <a:solidFill>
                  <a:schemeClr val="accent3">
                    <a:lumMod val="60000"/>
                    <a:lumOff val="40000"/>
                  </a:schemeClr>
                </a:solidFill>
                <a:latin typeface="Noto Serif" panose="02020600060500020200" pitchFamily="18" charset="0"/>
              </a:rPr>
              <a:t>Goal 4:</a:t>
            </a:r>
            <a:r>
              <a:rPr lang="en-US" sz="1600" dirty="0">
                <a:latin typeface="Noto Serif" panose="02020600060500020200" pitchFamily="18" charset="0"/>
              </a:rPr>
              <a:t> Establish the Georgia Geospatial H</a:t>
            </a:r>
            <a:r>
              <a:rPr lang="en-US" sz="1600" b="0" i="0" dirty="0">
                <a:effectLst/>
                <a:latin typeface="Noto Serif" panose="02020600060500020200" pitchFamily="18" charset="0"/>
              </a:rPr>
              <a:t>ub 2.0 for all Data Programs</a:t>
            </a:r>
            <a:endParaRPr lang="en-US" sz="900" b="0" i="0" dirty="0">
              <a:effectLst/>
              <a:latin typeface="Noto Serif" panose="02020600060500020200" pitchFamily="18" charset="0"/>
            </a:endParaRPr>
          </a:p>
          <a:p>
            <a:pPr marL="176213" algn="l"/>
            <a:endParaRPr lang="en-US" sz="900" b="0" i="0" dirty="0">
              <a:effectLst/>
              <a:latin typeface="Noto Serif" panose="02020600060500020200" pitchFamily="18" charset="0"/>
            </a:endParaRPr>
          </a:p>
          <a:p>
            <a:pPr marL="176213"/>
            <a:r>
              <a:rPr lang="en-US" sz="1600" dirty="0">
                <a:solidFill>
                  <a:schemeClr val="accent3">
                    <a:lumMod val="60000"/>
                    <a:lumOff val="40000"/>
                  </a:schemeClr>
                </a:solidFill>
                <a:latin typeface="Noto Serif" panose="02020600060500020200" pitchFamily="18" charset="0"/>
              </a:rPr>
              <a:t>Goal 5:</a:t>
            </a:r>
            <a:r>
              <a:rPr lang="en-US" sz="1600" dirty="0">
                <a:latin typeface="Noto Serif" panose="02020600060500020200" pitchFamily="18" charset="0"/>
              </a:rPr>
              <a:t> Cultivate the Office</a:t>
            </a:r>
            <a:endParaRPr lang="en-US" sz="1600" b="0" i="0" dirty="0">
              <a:effectLst/>
              <a:latin typeface="Noto Serif" panose="02020600060500020200" pitchFamily="18" charset="0"/>
            </a:endParaRPr>
          </a:p>
          <a:p>
            <a:pPr marL="176213" algn="l"/>
            <a:endParaRPr lang="en-US" sz="1600" b="0" i="0" dirty="0">
              <a:effectLst/>
              <a:latin typeface="Noto Serif" panose="02020600060500020200" pitchFamily="18" charset="0"/>
            </a:endParaRPr>
          </a:p>
          <a:p>
            <a:pPr marL="176213" algn="l"/>
            <a:endParaRPr lang="en-US" sz="900" b="0" i="0" dirty="0">
              <a:effectLst/>
              <a:latin typeface="Noto Serif" panose="02020600060500020200" pitchFamily="18" charset="0"/>
            </a:endParaRPr>
          </a:p>
        </p:txBody>
      </p:sp>
    </p:spTree>
    <p:extLst>
      <p:ext uri="{BB962C8B-B14F-4D97-AF65-F5344CB8AC3E}">
        <p14:creationId xmlns:p14="http://schemas.microsoft.com/office/powerpoint/2010/main" val="1919324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72F5-FE92-3E88-8B1C-6C9A4F36102C}"/>
              </a:ext>
            </a:extLst>
          </p:cNvPr>
          <p:cNvSpPr>
            <a:spLocks noGrp="1"/>
          </p:cNvSpPr>
          <p:nvPr>
            <p:ph type="title"/>
          </p:nvPr>
        </p:nvSpPr>
        <p:spPr/>
        <p:txBody>
          <a:bodyPr/>
          <a:lstStyle/>
          <a:p>
            <a:r>
              <a:rPr lang="en-US" dirty="0"/>
              <a:t>Highlights from 2023</a:t>
            </a:r>
          </a:p>
        </p:txBody>
      </p:sp>
      <p:sp>
        <p:nvSpPr>
          <p:cNvPr id="3" name="Text Placeholder 2">
            <a:extLst>
              <a:ext uri="{FF2B5EF4-FFF2-40B4-BE49-F238E27FC236}">
                <a16:creationId xmlns:a16="http://schemas.microsoft.com/office/drawing/2014/main" id="{E79E6904-7EE6-19F2-ADD2-DBF4B4AA469A}"/>
              </a:ext>
            </a:extLst>
          </p:cNvPr>
          <p:cNvSpPr>
            <a:spLocks noGrp="1"/>
          </p:cNvSpPr>
          <p:nvPr>
            <p:ph type="body" idx="1"/>
          </p:nvPr>
        </p:nvSpPr>
        <p:spPr>
          <a:xfrm>
            <a:off x="846521" y="4458313"/>
            <a:ext cx="10498957" cy="2129300"/>
          </a:xfrm>
          <a:prstGeom prst="roundRect">
            <a:avLst/>
          </a:prstGeom>
          <a:solidFill>
            <a:srgbClr val="001D35">
              <a:alpha val="89020"/>
            </a:srgbClr>
          </a:solidFill>
        </p:spPr>
        <p:txBody>
          <a:bodyPr>
            <a:normAutofit fontScale="92500" lnSpcReduction="10000"/>
          </a:bodyPr>
          <a:lstStyle/>
          <a:p>
            <a:pPr marL="176213" algn="l"/>
            <a:r>
              <a:rPr lang="en-US" sz="2200" dirty="0">
                <a:solidFill>
                  <a:schemeClr val="tx1">
                    <a:lumMod val="25000"/>
                  </a:schemeClr>
                </a:solidFill>
                <a:latin typeface="Noto Serif" panose="02020600060500020200" pitchFamily="18" charset="0"/>
              </a:rPr>
              <a:t>Goal 1: Lead Geospatial Coordination and Outreach </a:t>
            </a:r>
          </a:p>
          <a:p>
            <a:pPr marL="176213" algn="l"/>
            <a:r>
              <a:rPr lang="en-US" sz="2200" dirty="0">
                <a:solidFill>
                  <a:schemeClr val="tx1">
                    <a:lumMod val="25000"/>
                  </a:schemeClr>
                </a:solidFill>
                <a:latin typeface="Noto Serif" panose="02020600060500020200" pitchFamily="18" charset="0"/>
              </a:rPr>
              <a:t>Goal 2: Facilitate and Promote the Creation of High-Quality Framework Data</a:t>
            </a:r>
          </a:p>
          <a:p>
            <a:pPr marL="176213" algn="l"/>
            <a:r>
              <a:rPr lang="en-US" sz="2200" dirty="0">
                <a:solidFill>
                  <a:schemeClr val="tx1">
                    <a:lumMod val="25000"/>
                  </a:schemeClr>
                </a:solidFill>
                <a:latin typeface="Noto Serif" panose="02020600060500020200" pitchFamily="18" charset="0"/>
              </a:rPr>
              <a:t>Goal 3: Lead the Development of Policies, Standards, and Best Practices</a:t>
            </a:r>
          </a:p>
          <a:p>
            <a:pPr marL="176213" algn="l"/>
            <a:r>
              <a:rPr lang="en-US" sz="2200" b="1" dirty="0">
                <a:solidFill>
                  <a:schemeClr val="accent3">
                    <a:lumMod val="60000"/>
                    <a:lumOff val="40000"/>
                  </a:schemeClr>
                </a:solidFill>
                <a:latin typeface="Noto Serif" panose="02020600060500020200" pitchFamily="18" charset="0"/>
              </a:rPr>
              <a:t>Goal 4: </a:t>
            </a:r>
            <a:r>
              <a:rPr lang="en-US" sz="2200" b="1" dirty="0">
                <a:latin typeface="Noto Serif" panose="02020600060500020200" pitchFamily="18" charset="0"/>
              </a:rPr>
              <a:t>Establish the Georgia Geospatial Hub 2.0 for all Data Programs</a:t>
            </a:r>
          </a:p>
          <a:p>
            <a:pPr marL="176213" algn="l"/>
            <a:r>
              <a:rPr lang="en-US" sz="2200" dirty="0">
                <a:solidFill>
                  <a:schemeClr val="tx1">
                    <a:lumMod val="25000"/>
                  </a:schemeClr>
                </a:solidFill>
                <a:latin typeface="Noto Serif" panose="02020600060500020200" pitchFamily="18" charset="0"/>
              </a:rPr>
              <a:t>Goal 5: Cultivate the Office</a:t>
            </a:r>
            <a:endParaRPr lang="en-US" sz="2200" i="0" dirty="0">
              <a:solidFill>
                <a:schemeClr val="tx1">
                  <a:lumMod val="25000"/>
                </a:schemeClr>
              </a:solidFill>
              <a:effectLst/>
              <a:latin typeface="Noto Serif" panose="02020600060500020200" pitchFamily="18" charset="0"/>
            </a:endParaRPr>
          </a:p>
          <a:p>
            <a:endParaRPr lang="en-US" sz="600" dirty="0"/>
          </a:p>
        </p:txBody>
      </p:sp>
    </p:spTree>
    <p:extLst>
      <p:ext uri="{BB962C8B-B14F-4D97-AF65-F5344CB8AC3E}">
        <p14:creationId xmlns:p14="http://schemas.microsoft.com/office/powerpoint/2010/main" val="1521182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693E-946C-459E-99E8-FCBE1D95663B}"/>
              </a:ext>
            </a:extLst>
          </p:cNvPr>
          <p:cNvSpPr>
            <a:spLocks noGrp="1"/>
          </p:cNvSpPr>
          <p:nvPr>
            <p:ph type="title"/>
          </p:nvPr>
        </p:nvSpPr>
        <p:spPr/>
        <p:txBody>
          <a:bodyPr/>
          <a:lstStyle/>
          <a:p>
            <a:pPr algn="l"/>
            <a:r>
              <a:rPr lang="en-US" sz="3600" dirty="0">
                <a:solidFill>
                  <a:schemeClr val="accent3">
                    <a:lumMod val="60000"/>
                    <a:lumOff val="40000"/>
                  </a:schemeClr>
                </a:solidFill>
                <a:latin typeface="Noto Serif" panose="02020600060500020200" pitchFamily="18" charset="0"/>
              </a:rPr>
              <a:t>Goal 4:</a:t>
            </a:r>
            <a:r>
              <a:rPr lang="en-US" sz="3600" dirty="0">
                <a:latin typeface="Noto Serif" panose="02020600060500020200" pitchFamily="18" charset="0"/>
              </a:rPr>
              <a:t> Establish the Georgia Geospatial H</a:t>
            </a:r>
            <a:r>
              <a:rPr lang="en-US" sz="3600" b="0" i="0" dirty="0">
                <a:effectLst/>
                <a:latin typeface="Noto Serif" panose="02020600060500020200" pitchFamily="18" charset="0"/>
              </a:rPr>
              <a:t>ub 2.0 for all Data Programs</a:t>
            </a:r>
          </a:p>
        </p:txBody>
      </p:sp>
      <p:pic>
        <p:nvPicPr>
          <p:cNvPr id="4" name="Picture 3">
            <a:extLst>
              <a:ext uri="{FF2B5EF4-FFF2-40B4-BE49-F238E27FC236}">
                <a16:creationId xmlns:a16="http://schemas.microsoft.com/office/drawing/2014/main" id="{F447E010-D1AB-4FF4-BE4F-EBC749D50214}"/>
              </a:ext>
            </a:extLst>
          </p:cNvPr>
          <p:cNvPicPr>
            <a:picLocks noChangeAspect="1"/>
          </p:cNvPicPr>
          <p:nvPr/>
        </p:nvPicPr>
        <p:blipFill>
          <a:blip r:embed="rId3"/>
          <a:stretch>
            <a:fillRect/>
          </a:stretch>
        </p:blipFill>
        <p:spPr>
          <a:xfrm>
            <a:off x="10379590" y="4319337"/>
            <a:ext cx="1560434" cy="206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a:extLst>
              <a:ext uri="{FF2B5EF4-FFF2-40B4-BE49-F238E27FC236}">
                <a16:creationId xmlns:a16="http://schemas.microsoft.com/office/drawing/2014/main" id="{4BE27B90-115A-4506-56DB-8BD4DD491A96}"/>
              </a:ext>
            </a:extLst>
          </p:cNvPr>
          <p:cNvGrpSpPr/>
          <p:nvPr/>
        </p:nvGrpSpPr>
        <p:grpSpPr>
          <a:xfrm>
            <a:off x="10022305" y="5473051"/>
            <a:ext cx="1254579" cy="1263441"/>
            <a:chOff x="5491317" y="3770693"/>
            <a:chExt cx="1209367" cy="1209367"/>
          </a:xfrm>
        </p:grpSpPr>
        <p:sp>
          <p:nvSpPr>
            <p:cNvPr id="8" name="Oval 7">
              <a:extLst>
                <a:ext uri="{FF2B5EF4-FFF2-40B4-BE49-F238E27FC236}">
                  <a16:creationId xmlns:a16="http://schemas.microsoft.com/office/drawing/2014/main" id="{BE5228EB-28B3-7799-242C-D1387C1EF7B1}"/>
                </a:ext>
              </a:extLst>
            </p:cNvPr>
            <p:cNvSpPr/>
            <p:nvPr/>
          </p:nvSpPr>
          <p:spPr>
            <a:xfrm>
              <a:off x="5491317" y="3770693"/>
              <a:ext cx="1209367" cy="1209367"/>
            </a:xfrm>
            <a:prstGeom prst="ellipse">
              <a:avLst/>
            </a:prstGeom>
            <a:solidFill>
              <a:schemeClr val="bg1"/>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 name="Graphic 11" descr="Upward trend">
              <a:extLst>
                <a:ext uri="{FF2B5EF4-FFF2-40B4-BE49-F238E27FC236}">
                  <a16:creationId xmlns:a16="http://schemas.microsoft.com/office/drawing/2014/main" id="{0BAB1B00-4C3B-77AF-B45E-2D722C49E0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3100" y="4032476"/>
              <a:ext cx="685800" cy="685800"/>
            </a:xfrm>
            <a:prstGeom prst="rect">
              <a:avLst/>
            </a:prstGeom>
          </p:spPr>
        </p:pic>
      </p:grpSp>
      <p:sp>
        <p:nvSpPr>
          <p:cNvPr id="13" name="TextBox 12">
            <a:extLst>
              <a:ext uri="{FF2B5EF4-FFF2-40B4-BE49-F238E27FC236}">
                <a16:creationId xmlns:a16="http://schemas.microsoft.com/office/drawing/2014/main" id="{EC1EB64A-D2F6-91F5-52A8-E59B0D86D9AC}"/>
              </a:ext>
            </a:extLst>
          </p:cNvPr>
          <p:cNvSpPr txBox="1"/>
          <p:nvPr/>
        </p:nvSpPr>
        <p:spPr>
          <a:xfrm>
            <a:off x="4251056" y="2207438"/>
            <a:ext cx="7940943" cy="1569660"/>
          </a:xfrm>
          <a:prstGeom prst="rect">
            <a:avLst/>
          </a:prstGeom>
          <a:noFill/>
        </p:spPr>
        <p:txBody>
          <a:bodyPr wrap="square" rtlCol="0">
            <a:spAutoFit/>
          </a:bodyPr>
          <a:lstStyle/>
          <a:p>
            <a:pPr marL="463550" lvl="2" algn="ctr"/>
            <a:r>
              <a:rPr lang="en-US" sz="2400" dirty="0"/>
              <a:t>A Robust, Scalable, Cloud-Based, Highly-Secure </a:t>
            </a:r>
          </a:p>
          <a:p>
            <a:pPr marL="463550" lvl="2" algn="ctr"/>
            <a:r>
              <a:rPr lang="en-US" sz="2400" dirty="0">
                <a:solidFill>
                  <a:schemeClr val="accent2">
                    <a:lumMod val="60000"/>
                    <a:lumOff val="40000"/>
                  </a:schemeClr>
                </a:solidFill>
              </a:rPr>
              <a:t>Enterprise Geospatial Ecosystem </a:t>
            </a:r>
          </a:p>
          <a:p>
            <a:pPr marL="463550" lvl="2" algn="ctr"/>
            <a:r>
              <a:rPr lang="en-US" sz="2400" dirty="0"/>
              <a:t>for Georgia </a:t>
            </a:r>
          </a:p>
          <a:p>
            <a:pPr marL="463550" lvl="2" algn="ctr"/>
            <a:r>
              <a:rPr lang="en-US" sz="2400" dirty="0"/>
              <a:t> </a:t>
            </a:r>
          </a:p>
        </p:txBody>
      </p:sp>
      <p:pic>
        <p:nvPicPr>
          <p:cNvPr id="14" name="Picture 13">
            <a:extLst>
              <a:ext uri="{FF2B5EF4-FFF2-40B4-BE49-F238E27FC236}">
                <a16:creationId xmlns:a16="http://schemas.microsoft.com/office/drawing/2014/main" id="{6DD5BC21-DE5F-1CCF-6283-FD60783ECAC5}"/>
              </a:ext>
            </a:extLst>
          </p:cNvPr>
          <p:cNvPicPr>
            <a:picLocks noChangeAspect="1"/>
          </p:cNvPicPr>
          <p:nvPr/>
        </p:nvPicPr>
        <p:blipFill>
          <a:blip r:embed="rId6"/>
          <a:stretch>
            <a:fillRect/>
          </a:stretch>
        </p:blipFill>
        <p:spPr>
          <a:xfrm>
            <a:off x="4070555" y="3639512"/>
            <a:ext cx="3375433" cy="3021644"/>
          </a:xfrm>
          <a:prstGeom prst="rect">
            <a:avLst/>
          </a:prstGeom>
          <a:solidFill>
            <a:srgbClr val="FFFFFF">
              <a:shade val="85000"/>
            </a:srgbClr>
          </a:solidFill>
          <a:ln w="1905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3467FF8A-4E61-671C-98B5-59FCB941A628}"/>
              </a:ext>
            </a:extLst>
          </p:cNvPr>
          <p:cNvPicPr>
            <a:picLocks noChangeAspect="1"/>
          </p:cNvPicPr>
          <p:nvPr/>
        </p:nvPicPr>
        <p:blipFill>
          <a:blip r:embed="rId7"/>
          <a:stretch>
            <a:fillRect/>
          </a:stretch>
        </p:blipFill>
        <p:spPr>
          <a:xfrm>
            <a:off x="251976" y="2207438"/>
            <a:ext cx="3999080" cy="4255565"/>
          </a:xfrm>
          <a:prstGeom prst="rect">
            <a:avLst/>
          </a:prstGeom>
          <a:solidFill>
            <a:srgbClr val="FFFFFF">
              <a:shade val="85000"/>
            </a:srgbClr>
          </a:solidFill>
          <a:ln w="1905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869DF85B-8B4D-15DF-8D84-6883CB490C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1364" y="469763"/>
            <a:ext cx="1690635" cy="16906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38D3CBA-E9E8-FB10-4169-E69E7F3E5579}"/>
              </a:ext>
            </a:extLst>
          </p:cNvPr>
          <p:cNvSpPr txBox="1"/>
          <p:nvPr/>
        </p:nvSpPr>
        <p:spPr>
          <a:xfrm>
            <a:off x="7923832" y="3574584"/>
            <a:ext cx="2286967" cy="1908215"/>
          </a:xfrm>
          <a:prstGeom prst="rect">
            <a:avLst/>
          </a:prstGeom>
          <a:noFill/>
        </p:spPr>
        <p:txBody>
          <a:bodyPr wrap="square" rtlCol="0">
            <a:spAutoFit/>
          </a:bodyPr>
          <a:lstStyle/>
          <a:p>
            <a:r>
              <a:rPr lang="en-US" dirty="0"/>
              <a:t>Our Data is Growing! What do you want to see here? </a:t>
            </a:r>
          </a:p>
          <a:p>
            <a:endParaRPr lang="en-US" dirty="0"/>
          </a:p>
          <a:p>
            <a:r>
              <a:rPr lang="en-US" sz="2800" dirty="0">
                <a:solidFill>
                  <a:schemeClr val="accent2"/>
                </a:solidFill>
              </a:rPr>
              <a:t>Let us know!</a:t>
            </a:r>
          </a:p>
        </p:txBody>
      </p:sp>
    </p:spTree>
    <p:extLst>
      <p:ext uri="{BB962C8B-B14F-4D97-AF65-F5344CB8AC3E}">
        <p14:creationId xmlns:p14="http://schemas.microsoft.com/office/powerpoint/2010/main" val="4177853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72F5-FE92-3E88-8B1C-6C9A4F36102C}"/>
              </a:ext>
            </a:extLst>
          </p:cNvPr>
          <p:cNvSpPr>
            <a:spLocks noGrp="1"/>
          </p:cNvSpPr>
          <p:nvPr>
            <p:ph type="title"/>
          </p:nvPr>
        </p:nvSpPr>
        <p:spPr/>
        <p:txBody>
          <a:bodyPr/>
          <a:lstStyle/>
          <a:p>
            <a:r>
              <a:rPr lang="en-US" dirty="0"/>
              <a:t>Highlights from 2023</a:t>
            </a:r>
          </a:p>
        </p:txBody>
      </p:sp>
      <p:sp>
        <p:nvSpPr>
          <p:cNvPr id="3" name="Text Placeholder 2">
            <a:extLst>
              <a:ext uri="{FF2B5EF4-FFF2-40B4-BE49-F238E27FC236}">
                <a16:creationId xmlns:a16="http://schemas.microsoft.com/office/drawing/2014/main" id="{E79E6904-7EE6-19F2-ADD2-DBF4B4AA469A}"/>
              </a:ext>
            </a:extLst>
          </p:cNvPr>
          <p:cNvSpPr>
            <a:spLocks noGrp="1"/>
          </p:cNvSpPr>
          <p:nvPr>
            <p:ph type="body" idx="1"/>
          </p:nvPr>
        </p:nvSpPr>
        <p:spPr>
          <a:xfrm>
            <a:off x="846521" y="4458313"/>
            <a:ext cx="10498957" cy="2129300"/>
          </a:xfrm>
          <a:prstGeom prst="roundRect">
            <a:avLst/>
          </a:prstGeom>
          <a:solidFill>
            <a:srgbClr val="001D35">
              <a:alpha val="89020"/>
            </a:srgbClr>
          </a:solidFill>
        </p:spPr>
        <p:txBody>
          <a:bodyPr>
            <a:normAutofit fontScale="92500" lnSpcReduction="10000"/>
          </a:bodyPr>
          <a:lstStyle/>
          <a:p>
            <a:pPr marL="176213" algn="l"/>
            <a:r>
              <a:rPr lang="en-US" sz="2200" dirty="0">
                <a:solidFill>
                  <a:schemeClr val="tx1">
                    <a:lumMod val="25000"/>
                  </a:schemeClr>
                </a:solidFill>
                <a:latin typeface="Noto Serif" panose="02020600060500020200" pitchFamily="18" charset="0"/>
              </a:rPr>
              <a:t>Goal 1: Lead Geospatial Coordination and Outreach </a:t>
            </a:r>
          </a:p>
          <a:p>
            <a:pPr marL="176213" algn="l"/>
            <a:r>
              <a:rPr lang="en-US" sz="2200" dirty="0">
                <a:solidFill>
                  <a:schemeClr val="tx1">
                    <a:lumMod val="25000"/>
                  </a:schemeClr>
                </a:solidFill>
                <a:latin typeface="Noto Serif" panose="02020600060500020200" pitchFamily="18" charset="0"/>
              </a:rPr>
              <a:t>Goal 2: Facilitate and Promote the Creation of High-Quality Framework Data</a:t>
            </a:r>
          </a:p>
          <a:p>
            <a:pPr marL="176213" algn="l"/>
            <a:r>
              <a:rPr lang="en-US" sz="2200" dirty="0">
                <a:solidFill>
                  <a:schemeClr val="tx1">
                    <a:lumMod val="25000"/>
                  </a:schemeClr>
                </a:solidFill>
                <a:latin typeface="Noto Serif" panose="02020600060500020200" pitchFamily="18" charset="0"/>
              </a:rPr>
              <a:t>Goal 3: Lead the Development of Policies, Standards, and Best Practices</a:t>
            </a:r>
          </a:p>
          <a:p>
            <a:pPr marL="176213" algn="l"/>
            <a:r>
              <a:rPr lang="en-US" sz="2200" dirty="0">
                <a:solidFill>
                  <a:schemeClr val="tx1">
                    <a:lumMod val="25000"/>
                  </a:schemeClr>
                </a:solidFill>
                <a:latin typeface="Noto Serif" panose="02020600060500020200" pitchFamily="18" charset="0"/>
              </a:rPr>
              <a:t>Goal 4: Establish the Georgia Geospatial Hub 2.0 for all Data Programs</a:t>
            </a:r>
          </a:p>
          <a:p>
            <a:pPr marL="176213" algn="l"/>
            <a:r>
              <a:rPr lang="en-US" sz="2200" b="1" dirty="0">
                <a:solidFill>
                  <a:schemeClr val="accent3">
                    <a:lumMod val="60000"/>
                    <a:lumOff val="40000"/>
                  </a:schemeClr>
                </a:solidFill>
                <a:latin typeface="Noto Serif" panose="02020600060500020200" pitchFamily="18" charset="0"/>
              </a:rPr>
              <a:t>Goal 5: </a:t>
            </a:r>
            <a:r>
              <a:rPr lang="en-US" sz="2200" b="1" dirty="0">
                <a:latin typeface="Noto Serif" panose="02020600060500020200" pitchFamily="18" charset="0"/>
              </a:rPr>
              <a:t>Cultivate the Office</a:t>
            </a:r>
          </a:p>
          <a:p>
            <a:endParaRPr lang="en-US" sz="600" dirty="0"/>
          </a:p>
        </p:txBody>
      </p:sp>
    </p:spTree>
    <p:extLst>
      <p:ext uri="{BB962C8B-B14F-4D97-AF65-F5344CB8AC3E}">
        <p14:creationId xmlns:p14="http://schemas.microsoft.com/office/powerpoint/2010/main" val="3108409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693E-946C-459E-99E8-FCBE1D95663B}"/>
              </a:ext>
            </a:extLst>
          </p:cNvPr>
          <p:cNvSpPr>
            <a:spLocks noGrp="1"/>
          </p:cNvSpPr>
          <p:nvPr>
            <p:ph type="title"/>
          </p:nvPr>
        </p:nvSpPr>
        <p:spPr/>
        <p:txBody>
          <a:bodyPr/>
          <a:lstStyle/>
          <a:p>
            <a:pPr algn="l"/>
            <a:r>
              <a:rPr lang="en-US" sz="3600" dirty="0">
                <a:solidFill>
                  <a:schemeClr val="accent3">
                    <a:lumMod val="60000"/>
                    <a:lumOff val="40000"/>
                  </a:schemeClr>
                </a:solidFill>
                <a:latin typeface="Noto Serif" panose="02020600060500020200" pitchFamily="18" charset="0"/>
              </a:rPr>
              <a:t>Goal 5:</a:t>
            </a:r>
            <a:r>
              <a:rPr lang="en-US" sz="3600" dirty="0">
                <a:latin typeface="Noto Serif" panose="02020600060500020200" pitchFamily="18" charset="0"/>
              </a:rPr>
              <a:t> Cultivate the Office</a:t>
            </a:r>
            <a:endParaRPr lang="en-US" sz="3600" b="0" i="0" dirty="0">
              <a:effectLst/>
              <a:latin typeface="Noto Serif" panose="02020600060500020200" pitchFamily="18" charset="0"/>
            </a:endParaRPr>
          </a:p>
        </p:txBody>
      </p:sp>
      <p:pic>
        <p:nvPicPr>
          <p:cNvPr id="4" name="Picture 3">
            <a:extLst>
              <a:ext uri="{FF2B5EF4-FFF2-40B4-BE49-F238E27FC236}">
                <a16:creationId xmlns:a16="http://schemas.microsoft.com/office/drawing/2014/main" id="{F447E010-D1AB-4FF4-BE4F-EBC749D50214}"/>
              </a:ext>
            </a:extLst>
          </p:cNvPr>
          <p:cNvPicPr>
            <a:picLocks noChangeAspect="1"/>
          </p:cNvPicPr>
          <p:nvPr/>
        </p:nvPicPr>
        <p:blipFill>
          <a:blip r:embed="rId3"/>
          <a:stretch>
            <a:fillRect/>
          </a:stretch>
        </p:blipFill>
        <p:spPr>
          <a:xfrm>
            <a:off x="10379590" y="4319337"/>
            <a:ext cx="1560434" cy="206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a:extLst>
              <a:ext uri="{FF2B5EF4-FFF2-40B4-BE49-F238E27FC236}">
                <a16:creationId xmlns:a16="http://schemas.microsoft.com/office/drawing/2014/main" id="{4BE27B90-115A-4506-56DB-8BD4DD491A96}"/>
              </a:ext>
            </a:extLst>
          </p:cNvPr>
          <p:cNvGrpSpPr/>
          <p:nvPr/>
        </p:nvGrpSpPr>
        <p:grpSpPr>
          <a:xfrm>
            <a:off x="10022305" y="5473051"/>
            <a:ext cx="1254579" cy="1263441"/>
            <a:chOff x="5491317" y="3770693"/>
            <a:chExt cx="1209367" cy="1209367"/>
          </a:xfrm>
        </p:grpSpPr>
        <p:sp>
          <p:nvSpPr>
            <p:cNvPr id="8" name="Oval 7">
              <a:extLst>
                <a:ext uri="{FF2B5EF4-FFF2-40B4-BE49-F238E27FC236}">
                  <a16:creationId xmlns:a16="http://schemas.microsoft.com/office/drawing/2014/main" id="{BE5228EB-28B3-7799-242C-D1387C1EF7B1}"/>
                </a:ext>
              </a:extLst>
            </p:cNvPr>
            <p:cNvSpPr/>
            <p:nvPr/>
          </p:nvSpPr>
          <p:spPr>
            <a:xfrm>
              <a:off x="5491317" y="3770693"/>
              <a:ext cx="1209367" cy="1209367"/>
            </a:xfrm>
            <a:prstGeom prst="ellipse">
              <a:avLst/>
            </a:prstGeom>
            <a:solidFill>
              <a:schemeClr val="bg1"/>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 name="Graphic 11" descr="Upward trend">
              <a:extLst>
                <a:ext uri="{FF2B5EF4-FFF2-40B4-BE49-F238E27FC236}">
                  <a16:creationId xmlns:a16="http://schemas.microsoft.com/office/drawing/2014/main" id="{0BAB1B00-4C3B-77AF-B45E-2D722C49E0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3100" y="4032476"/>
              <a:ext cx="685800" cy="685800"/>
            </a:xfrm>
            <a:prstGeom prst="rect">
              <a:avLst/>
            </a:prstGeom>
          </p:spPr>
        </p:pic>
      </p:grpSp>
      <p:sp>
        <p:nvSpPr>
          <p:cNvPr id="13" name="TextBox 12">
            <a:extLst>
              <a:ext uri="{FF2B5EF4-FFF2-40B4-BE49-F238E27FC236}">
                <a16:creationId xmlns:a16="http://schemas.microsoft.com/office/drawing/2014/main" id="{EC1EB64A-D2F6-91F5-52A8-E59B0D86D9AC}"/>
              </a:ext>
            </a:extLst>
          </p:cNvPr>
          <p:cNvSpPr txBox="1"/>
          <p:nvPr/>
        </p:nvSpPr>
        <p:spPr>
          <a:xfrm>
            <a:off x="680321" y="2364238"/>
            <a:ext cx="9948350" cy="4062651"/>
          </a:xfrm>
          <a:prstGeom prst="rect">
            <a:avLst/>
          </a:prstGeom>
          <a:noFill/>
        </p:spPr>
        <p:txBody>
          <a:bodyPr wrap="square" rtlCol="0">
            <a:spAutoFit/>
          </a:bodyPr>
          <a:lstStyle/>
          <a:p>
            <a:pPr marL="349250" lvl="1" indent="-342900">
              <a:buFont typeface="Arial" panose="020B0604020202020204" pitchFamily="34" charset="0"/>
              <a:buChar char="•"/>
            </a:pPr>
            <a:r>
              <a:rPr lang="en-US" sz="2000"/>
              <a:t>Secure Deadicated </a:t>
            </a:r>
            <a:r>
              <a:rPr lang="en-US" sz="2000" b="1">
                <a:solidFill>
                  <a:schemeClr val="accent2">
                    <a:lumMod val="60000"/>
                    <a:lumOff val="40000"/>
                  </a:schemeClr>
                </a:solidFill>
              </a:rPr>
              <a:t>Funding</a:t>
            </a:r>
            <a:r>
              <a:rPr lang="en-US" sz="2000"/>
              <a:t> to Increase Capacity &amp; Accelerate Data Programs </a:t>
            </a:r>
            <a:r>
              <a:rPr lang="en-US" sz="1600"/>
              <a:t>(through both acquisition and aggregation from Georgia’s greatest asset, its Local Governments)</a:t>
            </a:r>
          </a:p>
          <a:p>
            <a:pPr marL="349250" lvl="1" indent="-342900">
              <a:buFont typeface="Arial" panose="020B0604020202020204" pitchFamily="34" charset="0"/>
              <a:buChar char="•"/>
            </a:pPr>
            <a:endParaRPr lang="en-US" sz="1600"/>
          </a:p>
          <a:p>
            <a:pPr marL="349250" lvl="1" indent="-342900">
              <a:buFont typeface="Arial" panose="020B0604020202020204" pitchFamily="34" charset="0"/>
              <a:buChar char="•"/>
            </a:pPr>
            <a:r>
              <a:rPr lang="en-US" sz="2000"/>
              <a:t>New &amp; Expanding State-level </a:t>
            </a:r>
            <a:r>
              <a:rPr lang="en-US" sz="2000" b="1">
                <a:solidFill>
                  <a:schemeClr val="accent2">
                    <a:lumMod val="60000"/>
                    <a:lumOff val="40000"/>
                  </a:schemeClr>
                </a:solidFill>
              </a:rPr>
              <a:t>Partnerships</a:t>
            </a:r>
            <a:r>
              <a:rPr lang="en-US" sz="2000">
                <a:solidFill>
                  <a:schemeClr val="accent2">
                    <a:lumMod val="60000"/>
                    <a:lumOff val="40000"/>
                  </a:schemeClr>
                </a:solidFill>
              </a:rPr>
              <a:t> </a:t>
            </a:r>
            <a:r>
              <a:rPr lang="en-US" sz="1400"/>
              <a:t>(strategies/projects)</a:t>
            </a:r>
          </a:p>
          <a:p>
            <a:pPr lvl="2" indent="-285750">
              <a:buFont typeface="Courier New" panose="02070309020205020404" pitchFamily="49" charset="0"/>
              <a:buChar char="o"/>
              <a:tabLst>
                <a:tab pos="747713" algn="l"/>
              </a:tabLst>
            </a:pPr>
            <a:r>
              <a:rPr lang="en-US"/>
              <a:t>Georgia Department of Public Health  </a:t>
            </a:r>
            <a:endParaRPr lang="en-US" dirty="0"/>
          </a:p>
          <a:p>
            <a:pPr lvl="2" indent="-285750">
              <a:buFont typeface="Courier New" panose="02070309020205020404" pitchFamily="49" charset="0"/>
              <a:buChar char="o"/>
              <a:tabLst>
                <a:tab pos="747713" algn="l"/>
              </a:tabLst>
            </a:pPr>
            <a:r>
              <a:rPr lang="en-US"/>
              <a:t>Georgia Department of Transportation  </a:t>
            </a:r>
          </a:p>
          <a:p>
            <a:pPr lvl="2" indent="-285750">
              <a:buFont typeface="Courier New" panose="02070309020205020404" pitchFamily="49" charset="0"/>
              <a:buChar char="o"/>
              <a:tabLst>
                <a:tab pos="747713" algn="l"/>
              </a:tabLst>
            </a:pPr>
            <a:r>
              <a:rPr lang="en-US"/>
              <a:t>Georgia Emergency Communications Authority</a:t>
            </a:r>
            <a:endParaRPr lang="en-US" dirty="0"/>
          </a:p>
          <a:p>
            <a:pPr lvl="2" indent="-285750">
              <a:buFont typeface="Courier New" panose="02070309020205020404" pitchFamily="49" charset="0"/>
              <a:buChar char="o"/>
              <a:tabLst>
                <a:tab pos="747713" algn="l"/>
              </a:tabLst>
            </a:pPr>
            <a:r>
              <a:rPr lang="en-US"/>
              <a:t>Georgia Emergency Management Agency </a:t>
            </a:r>
            <a:endParaRPr lang="en-US" dirty="0"/>
          </a:p>
          <a:p>
            <a:pPr lvl="2" indent="-285750">
              <a:buFont typeface="Courier New" panose="02070309020205020404" pitchFamily="49" charset="0"/>
              <a:buChar char="o"/>
              <a:tabLst>
                <a:tab pos="747713" algn="l"/>
              </a:tabLst>
            </a:pPr>
            <a:r>
              <a:rPr lang="en-US"/>
              <a:t>Georgia Sentinel Landscape </a:t>
            </a:r>
            <a:endParaRPr lang="en-US" dirty="0"/>
          </a:p>
          <a:p>
            <a:pPr lvl="2" indent="-285750">
              <a:buFont typeface="Courier New" panose="02070309020205020404" pitchFamily="49" charset="0"/>
              <a:buChar char="o"/>
              <a:tabLst>
                <a:tab pos="747713" algn="l"/>
              </a:tabLst>
            </a:pPr>
            <a:r>
              <a:rPr lang="en-US"/>
              <a:t>Georgia Trauma Commission </a:t>
            </a:r>
            <a:endParaRPr lang="en-US" dirty="0"/>
          </a:p>
          <a:p>
            <a:pPr marL="914400" lvl="3" indent="-285750">
              <a:buFont typeface="Courier New" panose="02070309020205020404" pitchFamily="49" charset="0"/>
              <a:buChar char="o"/>
              <a:tabLst>
                <a:tab pos="747713" algn="l"/>
              </a:tabLst>
            </a:pPr>
            <a:r>
              <a:rPr lang="en-US"/>
              <a:t>Secretary of State, Elections</a:t>
            </a:r>
            <a:r>
              <a:rPr lang="en-US" dirty="0"/>
              <a:t> </a:t>
            </a:r>
            <a:endParaRPr lang="en-US"/>
          </a:p>
          <a:p>
            <a:pPr marL="349250" lvl="1" indent="-342900">
              <a:buFont typeface="Arial" panose="020B0604020202020204" pitchFamily="34" charset="0"/>
              <a:buChar char="•"/>
            </a:pPr>
            <a:endParaRPr lang="en-US" sz="2000"/>
          </a:p>
          <a:p>
            <a:pPr marL="349250" lvl="1" indent="-342900">
              <a:buFont typeface="Arial" panose="020B0604020202020204" pitchFamily="34" charset="0"/>
              <a:buChar char="•"/>
            </a:pPr>
            <a:r>
              <a:rPr lang="en-US" sz="2000" dirty="0"/>
              <a:t>New &amp; Expanding State-level </a:t>
            </a:r>
            <a:r>
              <a:rPr lang="en-US" sz="2000" b="1">
                <a:solidFill>
                  <a:schemeClr val="accent2">
                    <a:lumMod val="60000"/>
                    <a:lumOff val="40000"/>
                  </a:schemeClr>
                </a:solidFill>
              </a:rPr>
              <a:t>Champions</a:t>
            </a:r>
          </a:p>
          <a:p>
            <a:pPr lvl="2" indent="-285750">
              <a:buFont typeface="Courier New" panose="02070309020205020404" pitchFamily="49" charset="0"/>
              <a:buChar char="o"/>
              <a:tabLst>
                <a:tab pos="747713" algn="l"/>
              </a:tabLst>
            </a:pPr>
            <a:r>
              <a:rPr lang="en-US"/>
              <a:t>Geospatial Advisory Council (GAC) ~ Our Collective Voice</a:t>
            </a:r>
          </a:p>
        </p:txBody>
      </p:sp>
    </p:spTree>
    <p:extLst>
      <p:ext uri="{BB962C8B-B14F-4D97-AF65-F5344CB8AC3E}">
        <p14:creationId xmlns:p14="http://schemas.microsoft.com/office/powerpoint/2010/main" val="4126232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2605-CB27-AC8D-B12B-285692FB9F56}"/>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D80A6DEB-6460-ACF6-04D7-95C259109ED3}"/>
              </a:ext>
            </a:extLst>
          </p:cNvPr>
          <p:cNvSpPr>
            <a:spLocks noGrp="1"/>
          </p:cNvSpPr>
          <p:nvPr>
            <p:ph idx="1"/>
          </p:nvPr>
        </p:nvSpPr>
        <p:spPr>
          <a:xfrm>
            <a:off x="605342" y="422787"/>
            <a:ext cx="8163613" cy="6242459"/>
          </a:xfrm>
        </p:spPr>
        <p:txBody>
          <a:bodyPr>
            <a:normAutofit fontScale="77500" lnSpcReduction="20000"/>
          </a:bodyPr>
          <a:lstStyle/>
          <a:p>
            <a:r>
              <a:rPr lang="en-US" dirty="0"/>
              <a:t>The GAC – Amplifying the Voice for Georgia’s Data Needs</a:t>
            </a:r>
          </a:p>
          <a:p>
            <a:pPr lvl="1"/>
            <a:r>
              <a:rPr lang="en-US" sz="2400"/>
              <a:t>Working Groups </a:t>
            </a:r>
            <a:r>
              <a:rPr lang="en-US" sz="2400">
                <a:solidFill>
                  <a:schemeClr val="accent2"/>
                </a:solidFill>
              </a:rPr>
              <a:t>(tell us what you’d like to have) </a:t>
            </a:r>
          </a:p>
          <a:p>
            <a:pPr lvl="1"/>
            <a:r>
              <a:rPr lang="en-US" sz="2400"/>
              <a:t>Initiatives  </a:t>
            </a:r>
            <a:r>
              <a:rPr lang="en-US" sz="2400">
                <a:solidFill>
                  <a:schemeClr val="accent2"/>
                </a:solidFill>
              </a:rPr>
              <a:t>(tell us what you’d like to have) </a:t>
            </a:r>
            <a:endParaRPr lang="en-US" sz="2400"/>
          </a:p>
          <a:p>
            <a:pPr marL="457200" lvl="1" indent="0">
              <a:buNone/>
            </a:pPr>
            <a:endParaRPr lang="en-US" sz="2400"/>
          </a:p>
          <a:p>
            <a:r>
              <a:rPr lang="en-US" dirty="0"/>
              <a:t>Remote Sensing Program Refresh</a:t>
            </a:r>
          </a:p>
          <a:p>
            <a:pPr lvl="1"/>
            <a:r>
              <a:rPr lang="en-US" sz="2400" dirty="0"/>
              <a:t>Statewide Imagery </a:t>
            </a:r>
          </a:p>
          <a:p>
            <a:pPr lvl="1"/>
            <a:r>
              <a:rPr lang="en-US" sz="2400" dirty="0"/>
              <a:t>Statewide LiDAR </a:t>
            </a:r>
          </a:p>
          <a:p>
            <a:endParaRPr lang="en-US" dirty="0"/>
          </a:p>
          <a:p>
            <a:r>
              <a:rPr lang="en-US" dirty="0"/>
              <a:t>Landuse/Landcover Data</a:t>
            </a:r>
            <a:endParaRPr lang="en-US"/>
          </a:p>
          <a:p>
            <a:pPr lvl="1"/>
            <a:r>
              <a:rPr lang="en-US" sz="2400"/>
              <a:t>Grants – share your ideas  </a:t>
            </a:r>
          </a:p>
          <a:p>
            <a:endParaRPr lang="en-US"/>
          </a:p>
          <a:p>
            <a:r>
              <a:rPr lang="en-US" dirty="0"/>
              <a:t>Outreach and Education </a:t>
            </a:r>
            <a:r>
              <a:rPr lang="en-US" sz="1800" dirty="0"/>
              <a:t>(Data Programs and Tools) </a:t>
            </a:r>
            <a:endParaRPr lang="en-US" sz="1800"/>
          </a:p>
          <a:p>
            <a:endParaRPr lang="en-US"/>
          </a:p>
          <a:p>
            <a:r>
              <a:rPr lang="en-US"/>
              <a:t>A more in-depth </a:t>
            </a:r>
            <a:r>
              <a:rPr lang="en-US" i="1"/>
              <a:t>Needs Assessment Survey </a:t>
            </a:r>
            <a:r>
              <a:rPr lang="en-US"/>
              <a:t>of the Geospatial Professionals in Georgia </a:t>
            </a:r>
            <a:r>
              <a:rPr lang="en-US" sz="2300"/>
              <a:t>(a joint effort of the GIO and the Georgia Geospatial Association (GGA))</a:t>
            </a:r>
          </a:p>
          <a:p>
            <a:endParaRPr lang="en-US"/>
          </a:p>
          <a:p>
            <a:r>
              <a:rPr lang="en-US"/>
              <a:t>Data &amp; Tools Harvest</a:t>
            </a:r>
          </a:p>
          <a:p>
            <a:pPr marL="0" indent="0">
              <a:buNone/>
            </a:pPr>
            <a:endParaRPr lang="en-US" dirty="0"/>
          </a:p>
        </p:txBody>
      </p:sp>
    </p:spTree>
    <p:extLst>
      <p:ext uri="{BB962C8B-B14F-4D97-AF65-F5344CB8AC3E}">
        <p14:creationId xmlns:p14="http://schemas.microsoft.com/office/powerpoint/2010/main" val="1854943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A676-0B08-4737-8C79-5AA30EE4FA4E}"/>
              </a:ext>
            </a:extLst>
          </p:cNvPr>
          <p:cNvSpPr>
            <a:spLocks noGrp="1"/>
          </p:cNvSpPr>
          <p:nvPr>
            <p:ph type="title"/>
          </p:nvPr>
        </p:nvSpPr>
        <p:spPr/>
        <p:txBody>
          <a:bodyPr/>
          <a:lstStyle/>
          <a:p>
            <a:r>
              <a:rPr lang="en-US" dirty="0"/>
              <a:t>Thank You </a:t>
            </a:r>
          </a:p>
        </p:txBody>
      </p:sp>
      <p:sp>
        <p:nvSpPr>
          <p:cNvPr id="3" name="Text Placeholder 2">
            <a:extLst>
              <a:ext uri="{FF2B5EF4-FFF2-40B4-BE49-F238E27FC236}">
                <a16:creationId xmlns:a16="http://schemas.microsoft.com/office/drawing/2014/main" id="{17774944-87D8-41C9-BA36-441F4941ACD2}"/>
              </a:ext>
            </a:extLst>
          </p:cNvPr>
          <p:cNvSpPr>
            <a:spLocks noGrp="1"/>
          </p:cNvSpPr>
          <p:nvPr>
            <p:ph type="body" idx="1"/>
          </p:nvPr>
        </p:nvSpPr>
        <p:spPr/>
        <p:txBody>
          <a:bodyPr/>
          <a:lstStyle/>
          <a:p>
            <a:r>
              <a:rPr lang="en-US" dirty="0"/>
              <a:t>Questions </a:t>
            </a:r>
          </a:p>
        </p:txBody>
      </p:sp>
    </p:spTree>
    <p:extLst>
      <p:ext uri="{BB962C8B-B14F-4D97-AF65-F5344CB8AC3E}">
        <p14:creationId xmlns:p14="http://schemas.microsoft.com/office/powerpoint/2010/main" val="1233650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ED5B-BE3F-B3CF-7C1B-33FF2A321156}"/>
              </a:ext>
            </a:extLst>
          </p:cNvPr>
          <p:cNvSpPr>
            <a:spLocks noGrp="1"/>
          </p:cNvSpPr>
          <p:nvPr>
            <p:ph type="title"/>
          </p:nvPr>
        </p:nvSpPr>
        <p:spPr/>
        <p:txBody>
          <a:bodyPr/>
          <a:lstStyle/>
          <a:p>
            <a:r>
              <a:rPr lang="en-US" dirty="0"/>
              <a:t>Landuse/Landcover </a:t>
            </a:r>
          </a:p>
        </p:txBody>
      </p:sp>
      <p:sp>
        <p:nvSpPr>
          <p:cNvPr id="6" name="TextBox 5">
            <a:extLst>
              <a:ext uri="{FF2B5EF4-FFF2-40B4-BE49-F238E27FC236}">
                <a16:creationId xmlns:a16="http://schemas.microsoft.com/office/drawing/2014/main" id="{5690EB3E-D5E6-0FEF-F0D7-66E44CB821FA}"/>
              </a:ext>
            </a:extLst>
          </p:cNvPr>
          <p:cNvSpPr txBox="1"/>
          <p:nvPr/>
        </p:nvSpPr>
        <p:spPr>
          <a:xfrm>
            <a:off x="9114503" y="2150411"/>
            <a:ext cx="3077496" cy="4524315"/>
          </a:xfrm>
          <a:prstGeom prst="rect">
            <a:avLst/>
          </a:prstGeom>
          <a:noFill/>
        </p:spPr>
        <p:txBody>
          <a:bodyPr wrap="square">
            <a:spAutoFit/>
          </a:bodyPr>
          <a:lstStyle/>
          <a:p>
            <a:r>
              <a:rPr lang="en-US" b="0" i="0" dirty="0">
                <a:effectLst/>
                <a:latin typeface="AeonikPro"/>
              </a:rPr>
              <a:t>buildings</a:t>
            </a:r>
          </a:p>
          <a:p>
            <a:r>
              <a:rPr lang="en-US" b="0" i="0" dirty="0">
                <a:effectLst/>
                <a:latin typeface="AeonikPro"/>
              </a:rPr>
              <a:t>roads</a:t>
            </a:r>
          </a:p>
          <a:p>
            <a:r>
              <a:rPr lang="en-US" b="0" i="0" dirty="0">
                <a:effectLst/>
                <a:latin typeface="AeonikPro"/>
              </a:rPr>
              <a:t>bridges </a:t>
            </a:r>
          </a:p>
          <a:p>
            <a:r>
              <a:rPr lang="en-US" b="0" i="0" dirty="0">
                <a:effectLst/>
                <a:latin typeface="AeonikPro"/>
              </a:rPr>
              <a:t>railways </a:t>
            </a:r>
          </a:p>
          <a:p>
            <a:r>
              <a:rPr lang="en-US" b="0" i="0" dirty="0">
                <a:effectLst/>
                <a:latin typeface="AeonikPro"/>
              </a:rPr>
              <a:t>driveways </a:t>
            </a:r>
          </a:p>
          <a:p>
            <a:r>
              <a:rPr lang="en-US" b="0" i="0" dirty="0">
                <a:effectLst/>
                <a:latin typeface="AeonikPro"/>
              </a:rPr>
              <a:t>sidewalks </a:t>
            </a:r>
          </a:p>
          <a:p>
            <a:r>
              <a:rPr lang="en-US" b="0" i="0" dirty="0">
                <a:effectLst/>
                <a:latin typeface="AeonikPro"/>
              </a:rPr>
              <a:t>parking lots </a:t>
            </a:r>
          </a:p>
          <a:p>
            <a:r>
              <a:rPr lang="en-US" b="0" i="0" dirty="0">
                <a:effectLst/>
                <a:latin typeface="AeonikPro"/>
              </a:rPr>
              <a:t>swimming pools </a:t>
            </a:r>
          </a:p>
          <a:p>
            <a:r>
              <a:rPr lang="en-US" b="0" i="0" dirty="0">
                <a:effectLst/>
                <a:latin typeface="AeonikPro"/>
              </a:rPr>
              <a:t>sports fields</a:t>
            </a:r>
          </a:p>
          <a:p>
            <a:r>
              <a:rPr lang="en-US" b="0" i="0" dirty="0">
                <a:effectLst/>
                <a:latin typeface="AeonikPro"/>
              </a:rPr>
              <a:t>water bodies </a:t>
            </a:r>
          </a:p>
          <a:p>
            <a:r>
              <a:rPr lang="en-US" b="0" i="0" dirty="0">
                <a:effectLst/>
                <a:latin typeface="AeonikPro"/>
              </a:rPr>
              <a:t>forests</a:t>
            </a:r>
          </a:p>
          <a:p>
            <a:r>
              <a:rPr lang="en-US" b="0" i="0" dirty="0">
                <a:effectLst/>
                <a:latin typeface="AeonikPro"/>
              </a:rPr>
              <a:t>grasslands </a:t>
            </a:r>
          </a:p>
          <a:p>
            <a:r>
              <a:rPr lang="en-US" b="0" i="0" dirty="0" err="1">
                <a:effectLst/>
                <a:latin typeface="AeonikPro"/>
              </a:rPr>
              <a:t>bareland</a:t>
            </a:r>
            <a:r>
              <a:rPr lang="en-US" b="0" i="0" dirty="0">
                <a:effectLst/>
                <a:latin typeface="AeonikPro"/>
              </a:rPr>
              <a:t>, and </a:t>
            </a:r>
          </a:p>
          <a:p>
            <a:r>
              <a:rPr lang="en-US" b="0" i="0" dirty="0">
                <a:effectLst/>
                <a:latin typeface="AeonikPro"/>
              </a:rPr>
              <a:t>paved areas </a:t>
            </a:r>
          </a:p>
          <a:p>
            <a:r>
              <a:rPr lang="en-US" b="0" i="0" dirty="0">
                <a:effectLst/>
                <a:latin typeface="AeonikPro"/>
              </a:rPr>
              <a:t>….plus height attribution for all buildings, trees, and bridges</a:t>
            </a:r>
            <a:endParaRPr lang="en-US" dirty="0"/>
          </a:p>
        </p:txBody>
      </p:sp>
      <p:pic>
        <p:nvPicPr>
          <p:cNvPr id="7" name="2023-11-09_07-05-51">
            <a:hlinkClick r:id="" action="ppaction://media"/>
            <a:extLst>
              <a:ext uri="{FF2B5EF4-FFF2-40B4-BE49-F238E27FC236}">
                <a16:creationId xmlns:a16="http://schemas.microsoft.com/office/drawing/2014/main" id="{06D3F1C0-D594-466A-6D11-207FD106D4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0321" y="2397007"/>
            <a:ext cx="8119808" cy="3954361"/>
          </a:xfrm>
          <a:prstGeom prst="rect">
            <a:avLst/>
          </a:prstGeom>
        </p:spPr>
      </p:pic>
    </p:spTree>
    <p:extLst>
      <p:ext uri="{BB962C8B-B14F-4D97-AF65-F5344CB8AC3E}">
        <p14:creationId xmlns:p14="http://schemas.microsoft.com/office/powerpoint/2010/main" val="132455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72F5-FE92-3E88-8B1C-6C9A4F36102C}"/>
              </a:ext>
            </a:extLst>
          </p:cNvPr>
          <p:cNvSpPr>
            <a:spLocks noGrp="1"/>
          </p:cNvSpPr>
          <p:nvPr>
            <p:ph type="title"/>
          </p:nvPr>
        </p:nvSpPr>
        <p:spPr/>
        <p:txBody>
          <a:bodyPr/>
          <a:lstStyle/>
          <a:p>
            <a:r>
              <a:rPr lang="en-US" dirty="0"/>
              <a:t>Highlights from 2023</a:t>
            </a:r>
          </a:p>
        </p:txBody>
      </p:sp>
      <p:sp>
        <p:nvSpPr>
          <p:cNvPr id="3" name="Text Placeholder 2">
            <a:extLst>
              <a:ext uri="{FF2B5EF4-FFF2-40B4-BE49-F238E27FC236}">
                <a16:creationId xmlns:a16="http://schemas.microsoft.com/office/drawing/2014/main" id="{E79E6904-7EE6-19F2-ADD2-DBF4B4AA469A}"/>
              </a:ext>
            </a:extLst>
          </p:cNvPr>
          <p:cNvSpPr>
            <a:spLocks noGrp="1"/>
          </p:cNvSpPr>
          <p:nvPr>
            <p:ph type="body" idx="1"/>
          </p:nvPr>
        </p:nvSpPr>
        <p:spPr>
          <a:xfrm>
            <a:off x="837638" y="4418984"/>
            <a:ext cx="9613860" cy="1704017"/>
          </a:xfrm>
          <a:solidFill>
            <a:srgbClr val="001D35">
              <a:alpha val="89020"/>
            </a:srgbClr>
          </a:solidFill>
        </p:spPr>
        <p:txBody>
          <a:bodyPr>
            <a:normAutofit fontScale="32500" lnSpcReduction="20000"/>
          </a:bodyPr>
          <a:lstStyle/>
          <a:p>
            <a:pPr marL="176213" algn="l"/>
            <a:r>
              <a:rPr lang="en-US" sz="6200" b="1" dirty="0">
                <a:solidFill>
                  <a:schemeClr val="accent3">
                    <a:lumMod val="60000"/>
                    <a:lumOff val="40000"/>
                  </a:schemeClr>
                </a:solidFill>
                <a:latin typeface="Noto Serif" panose="02020600060500020200" pitchFamily="18" charset="0"/>
              </a:rPr>
              <a:t>Goal 1:</a:t>
            </a:r>
            <a:r>
              <a:rPr lang="en-US" sz="6200" b="1" dirty="0">
                <a:latin typeface="Noto Serif" panose="02020600060500020200" pitchFamily="18" charset="0"/>
              </a:rPr>
              <a:t> Lead Geospatial Coordination and Outreach </a:t>
            </a:r>
          </a:p>
          <a:p>
            <a:pPr marL="176213" algn="l"/>
            <a:r>
              <a:rPr lang="en-US" sz="6200" dirty="0">
                <a:solidFill>
                  <a:schemeClr val="tx1">
                    <a:lumMod val="25000"/>
                  </a:schemeClr>
                </a:solidFill>
                <a:latin typeface="Noto Serif" panose="02020600060500020200" pitchFamily="18" charset="0"/>
              </a:rPr>
              <a:t>Goal 2: Facilitate and Promote the Creation of High-Quality Framework Data</a:t>
            </a:r>
          </a:p>
          <a:p>
            <a:pPr marL="176213" algn="l"/>
            <a:r>
              <a:rPr lang="en-US" sz="6200" dirty="0">
                <a:solidFill>
                  <a:schemeClr val="tx1">
                    <a:lumMod val="25000"/>
                  </a:schemeClr>
                </a:solidFill>
                <a:latin typeface="Noto Serif" panose="02020600060500020200" pitchFamily="18" charset="0"/>
              </a:rPr>
              <a:t>Goal 3: Lead the Development of Policies, Standards, and Best Practices</a:t>
            </a:r>
          </a:p>
          <a:p>
            <a:pPr marL="176213" algn="l"/>
            <a:r>
              <a:rPr lang="en-US" sz="6200" dirty="0">
                <a:solidFill>
                  <a:schemeClr val="tx1">
                    <a:lumMod val="25000"/>
                  </a:schemeClr>
                </a:solidFill>
                <a:latin typeface="Noto Serif" panose="02020600060500020200" pitchFamily="18" charset="0"/>
              </a:rPr>
              <a:t>Goal 4: Establish the Georgia Geospatial H</a:t>
            </a:r>
            <a:r>
              <a:rPr lang="en-US" sz="6200" i="0" dirty="0">
                <a:solidFill>
                  <a:schemeClr val="tx1">
                    <a:lumMod val="25000"/>
                  </a:schemeClr>
                </a:solidFill>
                <a:effectLst/>
                <a:latin typeface="Noto Serif" panose="02020600060500020200" pitchFamily="18" charset="0"/>
              </a:rPr>
              <a:t>ub 2.0 for all Data Programs</a:t>
            </a:r>
          </a:p>
          <a:p>
            <a:pPr marL="176213" algn="l"/>
            <a:r>
              <a:rPr lang="en-US" sz="6200" dirty="0">
                <a:solidFill>
                  <a:schemeClr val="tx1">
                    <a:lumMod val="25000"/>
                  </a:schemeClr>
                </a:solidFill>
                <a:latin typeface="Noto Serif" panose="02020600060500020200" pitchFamily="18" charset="0"/>
              </a:rPr>
              <a:t>Goal 5: Cultivate the Office</a:t>
            </a:r>
            <a:endParaRPr lang="en-US" sz="6200" i="0" dirty="0">
              <a:solidFill>
                <a:schemeClr val="tx1">
                  <a:lumMod val="25000"/>
                </a:schemeClr>
              </a:solidFill>
              <a:effectLst/>
              <a:latin typeface="Noto Serif" panose="02020600060500020200" pitchFamily="18" charset="0"/>
            </a:endParaRPr>
          </a:p>
          <a:p>
            <a:endParaRPr lang="en-US" dirty="0"/>
          </a:p>
        </p:txBody>
      </p:sp>
    </p:spTree>
    <p:extLst>
      <p:ext uri="{BB962C8B-B14F-4D97-AF65-F5344CB8AC3E}">
        <p14:creationId xmlns:p14="http://schemas.microsoft.com/office/powerpoint/2010/main" val="230790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693E-946C-459E-99E8-FCBE1D95663B}"/>
              </a:ext>
            </a:extLst>
          </p:cNvPr>
          <p:cNvSpPr>
            <a:spLocks noGrp="1"/>
          </p:cNvSpPr>
          <p:nvPr>
            <p:ph type="title"/>
          </p:nvPr>
        </p:nvSpPr>
        <p:spPr/>
        <p:txBody>
          <a:bodyPr/>
          <a:lstStyle/>
          <a:p>
            <a:pPr algn="l"/>
            <a:r>
              <a:rPr lang="en-US" sz="3600" dirty="0">
                <a:solidFill>
                  <a:schemeClr val="accent3">
                    <a:lumMod val="60000"/>
                    <a:lumOff val="40000"/>
                  </a:schemeClr>
                </a:solidFill>
                <a:latin typeface="Noto Serif" panose="02020600060500020200" pitchFamily="18" charset="0"/>
              </a:rPr>
              <a:t>Goal 1: </a:t>
            </a:r>
            <a:r>
              <a:rPr lang="en-US" sz="3600" dirty="0">
                <a:latin typeface="Noto Serif" panose="02020600060500020200" pitchFamily="18" charset="0"/>
              </a:rPr>
              <a:t>Lead Geospatial Coordination and Outreach </a:t>
            </a:r>
          </a:p>
        </p:txBody>
      </p:sp>
      <p:pic>
        <p:nvPicPr>
          <p:cNvPr id="4" name="Picture 3">
            <a:extLst>
              <a:ext uri="{FF2B5EF4-FFF2-40B4-BE49-F238E27FC236}">
                <a16:creationId xmlns:a16="http://schemas.microsoft.com/office/drawing/2014/main" id="{F447E010-D1AB-4FF4-BE4F-EBC749D50214}"/>
              </a:ext>
            </a:extLst>
          </p:cNvPr>
          <p:cNvPicPr>
            <a:picLocks noChangeAspect="1"/>
          </p:cNvPicPr>
          <p:nvPr/>
        </p:nvPicPr>
        <p:blipFill>
          <a:blip r:embed="rId3"/>
          <a:stretch>
            <a:fillRect/>
          </a:stretch>
        </p:blipFill>
        <p:spPr>
          <a:xfrm>
            <a:off x="10379590" y="4319337"/>
            <a:ext cx="1560434" cy="206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a:extLst>
              <a:ext uri="{FF2B5EF4-FFF2-40B4-BE49-F238E27FC236}">
                <a16:creationId xmlns:a16="http://schemas.microsoft.com/office/drawing/2014/main" id="{44EA850C-83EE-46D0-EDA4-B1DE4C235834}"/>
              </a:ext>
            </a:extLst>
          </p:cNvPr>
          <p:cNvGrpSpPr/>
          <p:nvPr/>
        </p:nvGrpSpPr>
        <p:grpSpPr>
          <a:xfrm>
            <a:off x="10082463" y="5521104"/>
            <a:ext cx="1196353" cy="1167335"/>
            <a:chOff x="1611887" y="3774378"/>
            <a:chExt cx="1209367" cy="1209367"/>
          </a:xfrm>
        </p:grpSpPr>
        <p:sp>
          <p:nvSpPr>
            <p:cNvPr id="7" name="Oval 6">
              <a:extLst>
                <a:ext uri="{FF2B5EF4-FFF2-40B4-BE49-F238E27FC236}">
                  <a16:creationId xmlns:a16="http://schemas.microsoft.com/office/drawing/2014/main" id="{C96B8654-440E-BA66-9787-54A877F33705}"/>
                </a:ext>
              </a:extLst>
            </p:cNvPr>
            <p:cNvSpPr/>
            <p:nvPr/>
          </p:nvSpPr>
          <p:spPr>
            <a:xfrm>
              <a:off x="1611887" y="3774378"/>
              <a:ext cx="1209367" cy="1209367"/>
            </a:xfrm>
            <a:prstGeom prst="ellipse">
              <a:avLst/>
            </a:prstGeom>
            <a:solidFill>
              <a:schemeClr val="bg1"/>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 name="Graphic 7" descr="Users">
              <a:extLst>
                <a:ext uri="{FF2B5EF4-FFF2-40B4-BE49-F238E27FC236}">
                  <a16:creationId xmlns:a16="http://schemas.microsoft.com/office/drawing/2014/main" id="{86B2E347-32CA-F965-06B9-4186B3994D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3670" y="4036161"/>
              <a:ext cx="685800" cy="685800"/>
            </a:xfrm>
            <a:prstGeom prst="rect">
              <a:avLst/>
            </a:prstGeom>
          </p:spPr>
        </p:pic>
      </p:grpSp>
      <p:sp>
        <p:nvSpPr>
          <p:cNvPr id="3" name="TextBox 2">
            <a:extLst>
              <a:ext uri="{FF2B5EF4-FFF2-40B4-BE49-F238E27FC236}">
                <a16:creationId xmlns:a16="http://schemas.microsoft.com/office/drawing/2014/main" id="{62A03BF1-32C5-93BA-BDB7-C8CEEE3329E3}"/>
              </a:ext>
            </a:extLst>
          </p:cNvPr>
          <p:cNvSpPr txBox="1"/>
          <p:nvPr/>
        </p:nvSpPr>
        <p:spPr>
          <a:xfrm>
            <a:off x="678215" y="2080470"/>
            <a:ext cx="10808527" cy="3693319"/>
          </a:xfrm>
          <a:prstGeom prst="rect">
            <a:avLst/>
          </a:prstGeom>
          <a:noFill/>
        </p:spPr>
        <p:txBody>
          <a:bodyPr wrap="square" rtlCol="0">
            <a:spAutoFit/>
          </a:bodyPr>
          <a:lstStyle/>
          <a:p>
            <a:pPr marL="463550" lvl="1" indent="-457200">
              <a:buFont typeface="+mj-lt"/>
              <a:buAutoNum type="arabicPeriod"/>
            </a:pPr>
            <a:r>
              <a:rPr lang="en-US" sz="2400" dirty="0"/>
              <a:t>GIO Strategy Plan ~ A path forward</a:t>
            </a:r>
          </a:p>
          <a:p>
            <a:pPr marL="463550" lvl="1" indent="-457200">
              <a:buFont typeface="+mj-lt"/>
              <a:buAutoNum type="arabicPeriod"/>
            </a:pPr>
            <a:endParaRPr lang="en-US" sz="2400" dirty="0"/>
          </a:p>
          <a:p>
            <a:pPr marL="463550" lvl="1" indent="-457200">
              <a:buFont typeface="+mj-lt"/>
              <a:buAutoNum type="arabicPeriod"/>
            </a:pPr>
            <a:r>
              <a:rPr lang="en-US" sz="2400" dirty="0"/>
              <a:t>Supporting Georgia’s Local &amp; Regional Governments </a:t>
            </a:r>
          </a:p>
          <a:p>
            <a:pPr marL="796925" lvl="4" indent="-166688">
              <a:buFont typeface="Arial" panose="020B0604020202020204" pitchFamily="34" charset="0"/>
              <a:buChar char="•"/>
            </a:pPr>
            <a:r>
              <a:rPr lang="en-US" sz="2400" dirty="0"/>
              <a:t>Swiss Army Knife of Tools &amp; Resources </a:t>
            </a:r>
            <a:endParaRPr lang="en-US" sz="2400" dirty="0">
              <a:solidFill>
                <a:srgbClr val="F165E7"/>
              </a:solidFill>
            </a:endParaRPr>
          </a:p>
          <a:p>
            <a:pPr marL="796925" lvl="4" indent="-166688">
              <a:buFont typeface="Arial" panose="020B0604020202020204" pitchFamily="34" charset="0"/>
              <a:buChar char="•"/>
            </a:pPr>
            <a:r>
              <a:rPr lang="en-US" sz="2400" dirty="0"/>
              <a:t>Regional Commissions as GIS Service &amp; Partners in State Wide Programs </a:t>
            </a:r>
            <a:r>
              <a:rPr lang="en-US" dirty="0"/>
              <a:t>(</a:t>
            </a:r>
            <a:r>
              <a:rPr lang="en-US" dirty="0" err="1"/>
              <a:t>eg</a:t>
            </a:r>
            <a:r>
              <a:rPr lang="en-US" dirty="0"/>
              <a:t> REVAMP, Hazard Mitigation, NG911, </a:t>
            </a:r>
            <a:r>
              <a:rPr lang="en-US" dirty="0" err="1"/>
              <a:t>etc</a:t>
            </a:r>
            <a:r>
              <a:rPr lang="en-US" dirty="0"/>
              <a:t>) </a:t>
            </a:r>
            <a:endParaRPr lang="en-US" sz="2400" dirty="0"/>
          </a:p>
          <a:p>
            <a:pPr marL="463550" lvl="1" indent="-457200">
              <a:buFont typeface="+mj-lt"/>
              <a:buAutoNum type="arabicPeriod"/>
            </a:pPr>
            <a:endParaRPr lang="en-US" sz="2400" dirty="0"/>
          </a:p>
          <a:p>
            <a:pPr marL="463550" lvl="1" indent="-457200">
              <a:buFont typeface="+mj-lt"/>
              <a:buAutoNum type="arabicPeriod"/>
            </a:pPr>
            <a:r>
              <a:rPr lang="en-US" sz="2400" dirty="0"/>
              <a:t>Georgia Geospatial Advisory Council (GAC)</a:t>
            </a:r>
            <a:r>
              <a:rPr lang="en-US" sz="2400" dirty="0">
                <a:solidFill>
                  <a:schemeClr val="accent2"/>
                </a:solidFill>
              </a:rPr>
              <a:t> </a:t>
            </a:r>
            <a:r>
              <a:rPr lang="en-US" sz="2400" dirty="0"/>
              <a:t> ~ The State Leaders </a:t>
            </a:r>
          </a:p>
          <a:p>
            <a:pPr marL="6350" lvl="1"/>
            <a:r>
              <a:rPr lang="en-US" sz="2400" dirty="0"/>
              <a:t>	who will be our </a:t>
            </a:r>
            <a:r>
              <a:rPr lang="en-US" sz="2400" b="1" u="sng" dirty="0">
                <a:solidFill>
                  <a:schemeClr val="accent2"/>
                </a:solidFill>
              </a:rPr>
              <a:t>Champion for Data</a:t>
            </a:r>
          </a:p>
          <a:p>
            <a:pPr marL="688975" lvl="3" indent="-342900">
              <a:buFont typeface="+mj-lt"/>
              <a:buAutoNum type="arabicPeriod"/>
            </a:pPr>
            <a:endParaRPr lang="en-US" dirty="0"/>
          </a:p>
        </p:txBody>
      </p:sp>
    </p:spTree>
    <p:extLst>
      <p:ext uri="{BB962C8B-B14F-4D97-AF65-F5344CB8AC3E}">
        <p14:creationId xmlns:p14="http://schemas.microsoft.com/office/powerpoint/2010/main" val="3768503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E14E-DEBD-55D1-C7CD-028884BA04B8}"/>
              </a:ext>
            </a:extLst>
          </p:cNvPr>
          <p:cNvSpPr>
            <a:spLocks noGrp="1"/>
          </p:cNvSpPr>
          <p:nvPr>
            <p:ph type="title"/>
          </p:nvPr>
        </p:nvSpPr>
        <p:spPr>
          <a:xfrm>
            <a:off x="154371" y="562409"/>
            <a:ext cx="2912995" cy="1946946"/>
          </a:xfrm>
        </p:spPr>
        <p:txBody>
          <a:bodyPr>
            <a:normAutofit fontScale="90000"/>
          </a:bodyPr>
          <a:lstStyle/>
          <a:p>
            <a:r>
              <a:rPr lang="en-US"/>
              <a:t>Georgia Geospatial Advisory Council </a:t>
            </a:r>
          </a:p>
        </p:txBody>
      </p:sp>
      <p:sp>
        <p:nvSpPr>
          <p:cNvPr id="3" name="Content Placeholder 2">
            <a:extLst>
              <a:ext uri="{FF2B5EF4-FFF2-40B4-BE49-F238E27FC236}">
                <a16:creationId xmlns:a16="http://schemas.microsoft.com/office/drawing/2014/main" id="{5D99C871-3486-C34E-7CCC-4BCA77758C9B}"/>
              </a:ext>
            </a:extLst>
          </p:cNvPr>
          <p:cNvSpPr>
            <a:spLocks noGrp="1"/>
          </p:cNvSpPr>
          <p:nvPr>
            <p:ph idx="1"/>
          </p:nvPr>
        </p:nvSpPr>
        <p:spPr>
          <a:xfrm>
            <a:off x="3526027" y="331841"/>
            <a:ext cx="8163613" cy="6295101"/>
          </a:xfrm>
        </p:spPr>
        <p:txBody>
          <a:bodyPr/>
          <a:lstStyle/>
          <a:p>
            <a:pPr marL="0" marR="0" indent="0">
              <a:lnSpc>
                <a:spcPct val="105000"/>
              </a:lnSpc>
              <a:spcBef>
                <a:spcPts val="0"/>
              </a:spcBef>
              <a:spcAft>
                <a:spcPts val="800"/>
              </a:spcAft>
              <a:buNone/>
            </a:pPr>
            <a:r>
              <a:rPr lang="en-US" sz="1600" i="1">
                <a:effectLst/>
                <a:latin typeface="Calibri" panose="020F0502020204030204" pitchFamily="34" charset="0"/>
                <a:ea typeface="Calibri" panose="020F0502020204030204" pitchFamily="34" charset="0"/>
              </a:rPr>
              <a:t>The Council exists to promote resources for more effective and efficient accountability, planning, decision-making, and overall services.  The Council will utilize the knowledge and practices within the stakeholder community to better position Georgia’s collection, maintenance, and use in analysis of geospatial data in decision-making processes.  Through the Council, efficiencies and economies of scale will be realized, ensuring that governments can better leverage the vast collection of data and information that is collected, maintained, and utilized by multiple levels of government within the state. </a:t>
            </a:r>
          </a:p>
          <a:p>
            <a:pPr marL="0" marR="0" indent="0">
              <a:lnSpc>
                <a:spcPct val="105000"/>
              </a:lnSpc>
              <a:spcBef>
                <a:spcPts val="0"/>
              </a:spcBef>
              <a:spcAft>
                <a:spcPts val="800"/>
              </a:spcAft>
              <a:buNone/>
            </a:pPr>
            <a:endParaRPr lang="en-US" sz="1800">
              <a:effectLst/>
              <a:latin typeface="Calibri" panose="020F0502020204030204" pitchFamily="34" charset="0"/>
              <a:ea typeface="Calibri" panose="020F0502020204030204" pitchFamily="34" charset="0"/>
            </a:endParaRPr>
          </a:p>
          <a:p>
            <a:pPr marL="0" marR="0" indent="0">
              <a:lnSpc>
                <a:spcPct val="105000"/>
              </a:lnSpc>
              <a:spcBef>
                <a:spcPts val="0"/>
              </a:spcBef>
              <a:spcAft>
                <a:spcPts val="800"/>
              </a:spcAft>
              <a:buNone/>
            </a:pPr>
            <a:endParaRPr lang="en-US" sz="1800" i="1">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9C787E2-80E3-A264-C275-8920DC04A3A1}"/>
              </a:ext>
            </a:extLst>
          </p:cNvPr>
          <p:cNvPicPr>
            <a:picLocks noChangeAspect="1"/>
          </p:cNvPicPr>
          <p:nvPr/>
        </p:nvPicPr>
        <p:blipFill>
          <a:blip r:embed="rId2"/>
          <a:stretch>
            <a:fillRect/>
          </a:stretch>
        </p:blipFill>
        <p:spPr>
          <a:xfrm>
            <a:off x="81775" y="5368083"/>
            <a:ext cx="2912996" cy="1397877"/>
          </a:xfrm>
          <a:prstGeom prst="rect">
            <a:avLst/>
          </a:prstGeom>
        </p:spPr>
      </p:pic>
      <p:sp>
        <p:nvSpPr>
          <p:cNvPr id="6" name="Content Placeholder 2">
            <a:extLst>
              <a:ext uri="{FF2B5EF4-FFF2-40B4-BE49-F238E27FC236}">
                <a16:creationId xmlns:a16="http://schemas.microsoft.com/office/drawing/2014/main" id="{4660CB2C-8E94-B7DA-C409-EA51F826F47A}"/>
              </a:ext>
            </a:extLst>
          </p:cNvPr>
          <p:cNvSpPr txBox="1">
            <a:spLocks/>
          </p:cNvSpPr>
          <p:nvPr/>
        </p:nvSpPr>
        <p:spPr>
          <a:xfrm>
            <a:off x="4232143" y="2340076"/>
            <a:ext cx="6751380" cy="3261849"/>
          </a:xfrm>
          <a:prstGeom prst="rect">
            <a:avLst/>
          </a:prstGeom>
          <a:solidFill>
            <a:schemeClr val="bg1">
              <a:alpha val="86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100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5000"/>
              </a:lnSpc>
              <a:spcBef>
                <a:spcPts val="0"/>
              </a:spcBef>
              <a:spcAft>
                <a:spcPts val="800"/>
              </a:spcAft>
              <a:buFont typeface="Wingdings" panose="05000000000000000000" pitchFamily="2" charset="2"/>
              <a:buNone/>
            </a:pPr>
            <a:r>
              <a:rPr lang="en-US" sz="1800" i="1" err="1">
                <a:solidFill>
                  <a:schemeClr val="accent2"/>
                </a:solidFill>
                <a:latin typeface="Calibri" panose="020F0502020204030204" pitchFamily="34" charset="0"/>
                <a:ea typeface="Calibri" panose="020F0502020204030204" pitchFamily="34" charset="0"/>
              </a:rPr>
              <a:t>O.C.G.A</a:t>
            </a:r>
            <a:r>
              <a:rPr lang="en-US" sz="1800" i="1">
                <a:solidFill>
                  <a:schemeClr val="accent2"/>
                </a:solidFill>
                <a:latin typeface="Calibri" panose="020F0502020204030204" pitchFamily="34" charset="0"/>
                <a:ea typeface="Calibri" panose="020F0502020204030204" pitchFamily="34" charset="0"/>
              </a:rPr>
              <a:t> </a:t>
            </a:r>
            <a:r>
              <a:rPr lang="en-US" sz="1800" i="1">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1800" i="1">
                <a:solidFill>
                  <a:schemeClr val="accent2"/>
                </a:solidFill>
                <a:latin typeface="Calibri" panose="020F0502020204030204" pitchFamily="34" charset="0"/>
                <a:ea typeface="Calibri" panose="020F0502020204030204" pitchFamily="34" charset="0"/>
              </a:rPr>
              <a:t>50-8-301 </a:t>
            </a:r>
            <a:r>
              <a:rPr lang="en-US" sz="1800">
                <a:solidFill>
                  <a:schemeClr val="accent2"/>
                </a:solidFill>
                <a:latin typeface="Calibri" panose="020F0502020204030204" pitchFamily="34" charset="0"/>
                <a:ea typeface="Calibri" panose="020F0502020204030204" pitchFamily="34" charset="0"/>
              </a:rPr>
              <a:t>charges the </a:t>
            </a:r>
            <a:r>
              <a:rPr lang="en-US" sz="1800" b="1">
                <a:solidFill>
                  <a:schemeClr val="accent2"/>
                </a:solidFill>
                <a:latin typeface="Calibri" panose="020F0502020204030204" pitchFamily="34" charset="0"/>
                <a:ea typeface="Calibri" panose="020F0502020204030204" pitchFamily="34" charset="0"/>
              </a:rPr>
              <a:t>Georgia Geospatial Advisory Council </a:t>
            </a:r>
            <a:r>
              <a:rPr lang="en-US" sz="1800">
                <a:solidFill>
                  <a:schemeClr val="accent2"/>
                </a:solidFill>
                <a:latin typeface="Calibri" panose="020F0502020204030204" pitchFamily="34" charset="0"/>
                <a:ea typeface="Calibri" panose="020F0502020204030204" pitchFamily="34" charset="0"/>
              </a:rPr>
              <a:t>to act in three primary ways:</a:t>
            </a:r>
          </a:p>
          <a:p>
            <a:pPr marL="342900" indent="-342900">
              <a:lnSpc>
                <a:spcPct val="107000"/>
              </a:lnSpc>
              <a:spcBef>
                <a:spcPts val="0"/>
              </a:spcBef>
              <a:buFont typeface="+mj-lt"/>
              <a:buAutoNum type="arabicPeriod"/>
            </a:pPr>
            <a:r>
              <a:rPr lang="en-US" sz="1800" i="1">
                <a:solidFill>
                  <a:schemeClr val="accent2"/>
                </a:solidFill>
                <a:latin typeface="Calibri" panose="020F0502020204030204" pitchFamily="34" charset="0"/>
                <a:ea typeface="Calibri" panose="020F0502020204030204" pitchFamily="34" charset="0"/>
                <a:cs typeface="Arial" panose="020B0604020202020204" pitchFamily="34" charset="0"/>
              </a:rPr>
              <a:t>Utilize geospatial capabilities in Georgia to meet any federal notification requirements.</a:t>
            </a:r>
          </a:p>
          <a:p>
            <a:pPr marL="342900" indent="-342900">
              <a:lnSpc>
                <a:spcPct val="107000"/>
              </a:lnSpc>
              <a:spcBef>
                <a:spcPts val="0"/>
              </a:spcBef>
              <a:buFont typeface="+mj-lt"/>
              <a:buAutoNum type="arabicPeriod"/>
            </a:pPr>
            <a:r>
              <a:rPr lang="en-US" sz="1800" i="1">
                <a:solidFill>
                  <a:schemeClr val="accent2"/>
                </a:solidFill>
                <a:latin typeface="Calibri" panose="020F0502020204030204" pitchFamily="34" charset="0"/>
                <a:ea typeface="Calibri" panose="020F0502020204030204" pitchFamily="34" charset="0"/>
                <a:cs typeface="Arial" panose="020B0604020202020204" pitchFamily="34" charset="0"/>
              </a:rPr>
              <a:t>Achieve reliable government data interoperability and enhanced delivery of services to Georgia citizens through the geospatial approach; and </a:t>
            </a:r>
          </a:p>
          <a:p>
            <a:pPr marL="342900" indent="-342900">
              <a:lnSpc>
                <a:spcPct val="107000"/>
              </a:lnSpc>
              <a:spcBef>
                <a:spcPts val="0"/>
              </a:spcBef>
              <a:spcAft>
                <a:spcPts val="800"/>
              </a:spcAft>
              <a:buFont typeface="+mj-lt"/>
              <a:buAutoNum type="arabicPeriod"/>
            </a:pPr>
            <a:r>
              <a:rPr lang="en-US" sz="1800" i="1">
                <a:solidFill>
                  <a:schemeClr val="accent2"/>
                </a:solidFill>
                <a:latin typeface="Calibri" panose="020F0502020204030204" pitchFamily="34" charset="0"/>
                <a:ea typeface="Calibri" panose="020F0502020204030204" pitchFamily="34" charset="0"/>
                <a:cs typeface="Arial" panose="020B0604020202020204" pitchFamily="34" charset="0"/>
              </a:rPr>
              <a:t>Promote any other aspect of data collection, information optimization, and innovation to advance geospatial technology within Georgia.</a:t>
            </a:r>
          </a:p>
        </p:txBody>
      </p:sp>
      <p:sp>
        <p:nvSpPr>
          <p:cNvPr id="7" name="TextBox 6">
            <a:extLst>
              <a:ext uri="{FF2B5EF4-FFF2-40B4-BE49-F238E27FC236}">
                <a16:creationId xmlns:a16="http://schemas.microsoft.com/office/drawing/2014/main" id="{FFDEC610-8879-6399-5D21-4601F08745BC}"/>
              </a:ext>
            </a:extLst>
          </p:cNvPr>
          <p:cNvSpPr txBox="1"/>
          <p:nvPr/>
        </p:nvSpPr>
        <p:spPr>
          <a:xfrm>
            <a:off x="-253436" y="2766422"/>
            <a:ext cx="3018218" cy="2603790"/>
          </a:xfrm>
          <a:prstGeom prst="rect">
            <a:avLst/>
          </a:prstGeom>
          <a:noFill/>
        </p:spPr>
        <p:txBody>
          <a:bodyPr wrap="square" rtlCol="0">
            <a:spAutoFit/>
          </a:bodyPr>
          <a:lstStyle/>
          <a:p>
            <a:pPr marR="0" lvl="1">
              <a:lnSpc>
                <a:spcPct val="107000"/>
              </a:lnSpc>
              <a:spcBef>
                <a:spcPts val="0"/>
              </a:spcBef>
              <a:spcAft>
                <a:spcPts val="0"/>
              </a:spcAft>
            </a:pPr>
            <a:r>
              <a:rPr lang="en-US" sz="1050" b="1">
                <a:effectLst/>
                <a:latin typeface="Calibri" panose="020F0502020204030204" pitchFamily="34" charset="0"/>
                <a:ea typeface="Calibri" panose="020F0502020204030204" pitchFamily="34" charset="0"/>
                <a:cs typeface="Arial" panose="020B0604020202020204" pitchFamily="34" charset="0"/>
              </a:rPr>
              <a:t>Membership Makeup</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State agencies – 4 members </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Regional Commissions – 1 member</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Local Government Associations – 2 members</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Local Governments – 2 members</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Federal Agencies – 1 member</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Private Sector – 1 member</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Not-For-Profit – 1 member</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Academia – 1 member</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At-Large – 2 members </a:t>
            </a:r>
          </a:p>
          <a:p>
            <a:pPr marL="628650" marR="0" lvl="1" indent="-171450">
              <a:lnSpc>
                <a:spcPct val="107000"/>
              </a:lnSpc>
              <a:spcBef>
                <a:spcPts val="0"/>
              </a:spcBef>
              <a:spcAft>
                <a:spcPts val="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Utilities – 1 member</a:t>
            </a:r>
          </a:p>
          <a:p>
            <a:pPr marL="628650" marR="0" lvl="1" indent="-171450">
              <a:lnSpc>
                <a:spcPct val="107000"/>
              </a:lnSpc>
              <a:spcBef>
                <a:spcPts val="0"/>
              </a:spcBef>
              <a:spcAft>
                <a:spcPts val="800"/>
              </a:spcAft>
              <a:buFont typeface="Arial" panose="020B0604020202020204" pitchFamily="34" charset="0"/>
              <a:buChar char="•"/>
            </a:pPr>
            <a:r>
              <a:rPr lang="en-US" sz="1050">
                <a:effectLst/>
                <a:latin typeface="Calibri" panose="020F0502020204030204" pitchFamily="34" charset="0"/>
                <a:ea typeface="Calibri" panose="020F0502020204030204" pitchFamily="34" charset="0"/>
                <a:cs typeface="Arial" panose="020B0604020202020204" pitchFamily="34" charset="0"/>
              </a:rPr>
              <a:t>GIO – 1 member </a:t>
            </a:r>
          </a:p>
          <a:p>
            <a:pPr marL="171450" indent="-171450">
              <a:buFont typeface="Arial" panose="020B0604020202020204" pitchFamily="34" charset="0"/>
              <a:buChar char="•"/>
            </a:pPr>
            <a:endParaRPr lang="en-US" sz="1050"/>
          </a:p>
        </p:txBody>
      </p:sp>
      <p:sp>
        <p:nvSpPr>
          <p:cNvPr id="8" name="TextBox 7">
            <a:extLst>
              <a:ext uri="{FF2B5EF4-FFF2-40B4-BE49-F238E27FC236}">
                <a16:creationId xmlns:a16="http://schemas.microsoft.com/office/drawing/2014/main" id="{6CDD4AD7-F831-8AB5-C81D-695BE9B861D1}"/>
              </a:ext>
            </a:extLst>
          </p:cNvPr>
          <p:cNvSpPr txBox="1"/>
          <p:nvPr/>
        </p:nvSpPr>
        <p:spPr>
          <a:xfrm>
            <a:off x="3603836" y="5713445"/>
            <a:ext cx="6657764" cy="923330"/>
          </a:xfrm>
          <a:prstGeom prst="rect">
            <a:avLst/>
          </a:prstGeom>
          <a:noFill/>
        </p:spPr>
        <p:txBody>
          <a:bodyPr wrap="square" rtlCol="0">
            <a:spAutoFit/>
          </a:bodyPr>
          <a:lstStyle/>
          <a:p>
            <a:r>
              <a:rPr lang="en-US" dirty="0"/>
              <a:t>… this is YOUR group of Champions – and they want </a:t>
            </a:r>
            <a:r>
              <a:rPr lang="en-US" u="sng" dirty="0">
                <a:effectLst>
                  <a:outerShdw blurRad="38100" dist="38100" dir="2700000" algn="tl">
                    <a:srgbClr val="000000">
                      <a:alpha val="43137"/>
                    </a:srgbClr>
                  </a:outerShdw>
                </a:effectLst>
              </a:rPr>
              <a:t>YOU to participate and help guide their efforts through Work Groups</a:t>
            </a:r>
          </a:p>
        </p:txBody>
      </p:sp>
      <p:sp>
        <p:nvSpPr>
          <p:cNvPr id="9" name="Speech Bubble: Oval 8">
            <a:extLst>
              <a:ext uri="{FF2B5EF4-FFF2-40B4-BE49-F238E27FC236}">
                <a16:creationId xmlns:a16="http://schemas.microsoft.com/office/drawing/2014/main" id="{8B89C23B-CD6F-C2AF-5A34-8ED3E9999EE9}"/>
              </a:ext>
            </a:extLst>
          </p:cNvPr>
          <p:cNvSpPr/>
          <p:nvPr/>
        </p:nvSpPr>
        <p:spPr>
          <a:xfrm>
            <a:off x="10092268" y="5226756"/>
            <a:ext cx="1806222" cy="1133020"/>
          </a:xfrm>
          <a:prstGeom prst="wedgeEllipseCallout">
            <a:avLst>
              <a:gd name="adj1" fmla="val 52960"/>
              <a:gd name="adj2" fmla="val 63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Use the Survey to get involved in a work group!</a:t>
            </a:r>
          </a:p>
        </p:txBody>
      </p:sp>
    </p:spTree>
    <p:extLst>
      <p:ext uri="{BB962C8B-B14F-4D97-AF65-F5344CB8AC3E}">
        <p14:creationId xmlns:p14="http://schemas.microsoft.com/office/powerpoint/2010/main" val="196965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4">
            <a:extLst>
              <a:ext uri="{FF2B5EF4-FFF2-40B4-BE49-F238E27FC236}">
                <a16:creationId xmlns:a16="http://schemas.microsoft.com/office/drawing/2014/main" id="{5BC25EBB-266E-ED4D-D652-4F0D29EA7411}"/>
              </a:ext>
            </a:extLst>
          </p:cNvPr>
          <p:cNvSpPr txBox="1">
            <a:spLocks noGrp="1"/>
          </p:cNvSpPr>
          <p:nvPr>
            <p:ph idx="1"/>
          </p:nvPr>
        </p:nvSpPr>
        <p:spPr>
          <a:xfrm>
            <a:off x="4028792" y="233126"/>
            <a:ext cx="4888871" cy="6391747"/>
          </a:xfrm>
          <a:prstGeom prst="rect">
            <a:avLst/>
          </a:prstGeom>
          <a:solidFill>
            <a:srgbClr val="001D35">
              <a:alpha val="72157"/>
            </a:srgb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Andrew Heath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Deputy </a:t>
            </a:r>
            <a:r>
              <a:rPr lang="en-US" sz="1200">
                <a:effectLst/>
                <a:latin typeface="Calibri" panose="020F0502020204030204" pitchFamily="34" charset="0"/>
                <a:ea typeface="Calibri" panose="020F0502020204030204" pitchFamily="34" charset="0"/>
                <a:cs typeface="Times New Roman" panose="02020603050405020304" pitchFamily="18" charset="0"/>
              </a:rPr>
              <a:t>Chief Engineer, </a:t>
            </a:r>
            <a:r>
              <a:rPr lang="en-US" sz="1200" dirty="0">
                <a:effectLst/>
                <a:latin typeface="Calibri" panose="020F0502020204030204" pitchFamily="34" charset="0"/>
                <a:ea typeface="Calibri" panose="020F0502020204030204" pitchFamily="34" charset="0"/>
                <a:cs typeface="Times New Roman" panose="02020603050405020304" pitchFamily="18" charset="0"/>
              </a:rPr>
              <a:t>Georgia Department of Transportation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Daphne Rackley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Deputy CIO, </a:t>
            </a:r>
            <a:r>
              <a:rPr lang="en-US" sz="1200" dirty="0">
                <a:effectLst/>
                <a:latin typeface="Calibri" panose="020F0502020204030204" pitchFamily="34" charset="0"/>
                <a:ea typeface="Calibri" panose="020F0502020204030204" pitchFamily="34" charset="0"/>
                <a:cs typeface="Times New Roman" panose="02020603050405020304" pitchFamily="18" charset="0"/>
              </a:rPr>
              <a:t>City of Atlanta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Dave Wills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Executive Director, </a:t>
            </a:r>
            <a:r>
              <a:rPr lang="en-US" sz="1200" dirty="0">
                <a:effectLst/>
                <a:latin typeface="Calibri" panose="020F0502020204030204" pitchFamily="34" charset="0"/>
                <a:ea typeface="Calibri" panose="020F0502020204030204" pitchFamily="34" charset="0"/>
                <a:cs typeface="Times New Roman" panose="02020603050405020304" pitchFamily="18" charset="0"/>
              </a:rPr>
              <a:t>Association of County Commissioners of Georgia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Jennifer Zeller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Strategic Solutions Manager of Community &amp; </a:t>
            </a:r>
            <a:r>
              <a:rPr lang="en-US" sz="1200">
                <a:effectLst/>
                <a:latin typeface="Calibri" panose="020F0502020204030204" pitchFamily="34" charset="0"/>
                <a:ea typeface="Calibri" panose="020F0502020204030204" pitchFamily="34" charset="0"/>
                <a:cs typeface="Times New Roman" panose="02020603050405020304" pitchFamily="18" charset="0"/>
              </a:rPr>
              <a:t>Economic Development, </a:t>
            </a:r>
            <a:r>
              <a:rPr lang="en-US" sz="1200" dirty="0">
                <a:effectLst/>
                <a:latin typeface="Calibri" panose="020F0502020204030204" pitchFamily="34" charset="0"/>
                <a:ea typeface="Calibri" panose="020F0502020204030204" pitchFamily="34" charset="0"/>
                <a:cs typeface="Times New Roman" panose="02020603050405020304" pitchFamily="18" charset="0"/>
              </a:rPr>
              <a:t>Georgia Power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Greg Whitaker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Executive Director, </a:t>
            </a:r>
            <a:r>
              <a:rPr lang="en-US" sz="1200" dirty="0">
                <a:effectLst/>
                <a:latin typeface="Calibri" panose="020F0502020204030204" pitchFamily="34" charset="0"/>
                <a:ea typeface="Calibri" panose="020F0502020204030204" pitchFamily="34" charset="0"/>
                <a:cs typeface="Times New Roman" panose="02020603050405020304" pitchFamily="18" charset="0"/>
              </a:rPr>
              <a:t>Georgia Emergency Communications Authority Georgia (representing GEMA-HS)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Miki Schmidt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Division Chief, </a:t>
            </a:r>
            <a:r>
              <a:rPr lang="en-US" sz="1200" dirty="0">
                <a:effectLst/>
                <a:latin typeface="Calibri" panose="020F0502020204030204" pitchFamily="34" charset="0"/>
                <a:ea typeface="Calibri" panose="020F0502020204030204" pitchFamily="34" charset="0"/>
                <a:cs typeface="Times New Roman" panose="02020603050405020304" pitchFamily="18" charset="0"/>
              </a:rPr>
              <a:t>Science and </a:t>
            </a:r>
            <a:r>
              <a:rPr lang="en-US" sz="1200">
                <a:effectLst/>
                <a:latin typeface="Calibri" panose="020F0502020204030204" pitchFamily="34" charset="0"/>
                <a:ea typeface="Calibri" panose="020F0502020204030204" pitchFamily="34" charset="0"/>
                <a:cs typeface="Times New Roman" panose="02020603050405020304" pitchFamily="18" charset="0"/>
              </a:rPr>
              <a:t>Geospatial Services, </a:t>
            </a:r>
            <a:r>
              <a:rPr lang="en-US" sz="1200" dirty="0">
                <a:effectLst/>
                <a:latin typeface="Calibri" panose="020F0502020204030204" pitchFamily="34" charset="0"/>
                <a:ea typeface="Calibri" panose="020F0502020204030204" pitchFamily="34" charset="0"/>
                <a:cs typeface="Times New Roman" panose="02020603050405020304" pitchFamily="18" charset="0"/>
              </a:rPr>
              <a:t>National Oceanic and Atmospheric Administration' s Office for Coastal Management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Rich Johnson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Assistant Vice President of Legislative &amp; </a:t>
            </a:r>
            <a:r>
              <a:rPr lang="en-US" sz="1200">
                <a:effectLst/>
                <a:latin typeface="Calibri" panose="020F0502020204030204" pitchFamily="34" charset="0"/>
                <a:ea typeface="Calibri" panose="020F0502020204030204" pitchFamily="34" charset="0"/>
                <a:cs typeface="Times New Roman" panose="02020603050405020304" pitchFamily="18" charset="0"/>
              </a:rPr>
              <a:t>Regulatory Affairs, </a:t>
            </a:r>
            <a:r>
              <a:rPr lang="en-US" sz="1200" dirty="0">
                <a:effectLst/>
                <a:latin typeface="Calibri" panose="020F0502020204030204" pitchFamily="34" charset="0"/>
                <a:ea typeface="Calibri" panose="020F0502020204030204" pitchFamily="34" charset="0"/>
                <a:cs typeface="Times New Roman" panose="02020603050405020304" pitchFamily="18" charset="0"/>
              </a:rPr>
              <a:t>AT&amp;T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Ryan Evans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Director of </a:t>
            </a:r>
            <a:r>
              <a:rPr lang="en-US" sz="1200">
                <a:effectLst/>
                <a:latin typeface="Calibri" panose="020F0502020204030204" pitchFamily="34" charset="0"/>
                <a:ea typeface="Calibri" panose="020F0502020204030204" pitchFamily="34" charset="0"/>
                <a:cs typeface="Times New Roman" panose="02020603050405020304" pitchFamily="18" charset="0"/>
              </a:rPr>
              <a:t>External Affairs, </a:t>
            </a:r>
            <a:r>
              <a:rPr lang="en-US" sz="1200" dirty="0">
                <a:effectLst/>
                <a:latin typeface="Calibri" panose="020F0502020204030204" pitchFamily="34" charset="0"/>
                <a:ea typeface="Calibri" panose="020F0502020204030204" pitchFamily="34" charset="0"/>
                <a:cs typeface="Times New Roman" panose="02020603050405020304" pitchFamily="18" charset="0"/>
              </a:rPr>
              <a:t>Department of Community Affairs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Sharon Stanley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Support Services </a:t>
            </a:r>
            <a:r>
              <a:rPr lang="en-US" sz="1200">
                <a:effectLst/>
                <a:latin typeface="Calibri" panose="020F0502020204030204" pitchFamily="34" charset="0"/>
                <a:ea typeface="Calibri" panose="020F0502020204030204" pitchFamily="34" charset="0"/>
                <a:cs typeface="Times New Roman" panose="02020603050405020304" pitchFamily="18" charset="0"/>
              </a:rPr>
              <a:t>Agency Director, </a:t>
            </a:r>
            <a:r>
              <a:rPr lang="en-US" sz="1200" dirty="0">
                <a:effectLst/>
                <a:latin typeface="Calibri" panose="020F0502020204030204" pitchFamily="34" charset="0"/>
                <a:ea typeface="Calibri" panose="020F0502020204030204" pitchFamily="34" charset="0"/>
                <a:cs typeface="Times New Roman" panose="02020603050405020304" pitchFamily="18" charset="0"/>
              </a:rPr>
              <a:t>Cobb County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Terrance Rudolph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spcAft>
                <a:spcPts val="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State Conservationist, </a:t>
            </a:r>
            <a:r>
              <a:rPr lang="en-US" sz="1200" dirty="0">
                <a:effectLst/>
                <a:latin typeface="Calibri" panose="020F0502020204030204" pitchFamily="34" charset="0"/>
                <a:ea typeface="Calibri" panose="020F0502020204030204" pitchFamily="34" charset="0"/>
                <a:cs typeface="Times New Roman" panose="02020603050405020304" pitchFamily="18" charset="0"/>
              </a:rPr>
              <a:t>U.S. Department of Agriculture's Natural Resources Conservation Service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4">
            <a:extLst>
              <a:ext uri="{FF2B5EF4-FFF2-40B4-BE49-F238E27FC236}">
                <a16:creationId xmlns:a16="http://schemas.microsoft.com/office/drawing/2014/main" id="{665F2996-480A-498F-00D2-F7E750CD8AD7}"/>
              </a:ext>
            </a:extLst>
          </p:cNvPr>
          <p:cNvSpPr txBox="1">
            <a:spLocks/>
          </p:cNvSpPr>
          <p:nvPr/>
        </p:nvSpPr>
        <p:spPr>
          <a:xfrm>
            <a:off x="289710" y="1897112"/>
            <a:ext cx="3123445" cy="3753936"/>
          </a:xfrm>
          <a:prstGeom prst="rect">
            <a:avLst/>
          </a:prstGeom>
          <a:solidFill>
            <a:srgbClr val="001D35">
              <a:alpha val="72157"/>
            </a:srgb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lvl1pPr marL="339725" indent="-339725"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100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34925" indent="0">
              <a:spcBef>
                <a:spcPts val="0"/>
              </a:spcBef>
              <a:buNone/>
            </a:pPr>
            <a:r>
              <a:rPr lang="en-US" sz="1600" b="1">
                <a:latin typeface="Calibri" panose="020F0502020204030204" pitchFamily="34" charset="0"/>
                <a:ea typeface="Calibri" panose="020F0502020204030204" pitchFamily="34" charset="0"/>
                <a:cs typeface="Times New Roman" panose="02020603050405020304" pitchFamily="18" charset="0"/>
              </a:rPr>
              <a:t>Larry Hanson, </a:t>
            </a:r>
            <a:r>
              <a:rPr lang="en-US" sz="1600" b="1" dirty="0">
                <a:latin typeface="Calibri" panose="020F0502020204030204" pitchFamily="34" charset="0"/>
                <a:ea typeface="Calibri" panose="020F0502020204030204" pitchFamily="34" charset="0"/>
                <a:cs typeface="Times New Roman" panose="02020603050405020304" pitchFamily="18" charset="0"/>
              </a:rPr>
              <a:t>Chair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buNone/>
            </a:pPr>
            <a:r>
              <a:rPr lang="en-US" sz="1400" dirty="0">
                <a:latin typeface="Calibri" panose="020F0502020204030204" pitchFamily="34" charset="0"/>
                <a:ea typeface="Calibri" panose="020F0502020204030204" pitchFamily="34" charset="0"/>
                <a:cs typeface="Times New Roman" panose="02020603050405020304" pitchFamily="18" charset="0"/>
              </a:rPr>
              <a:t>CEO &amp; </a:t>
            </a:r>
            <a:r>
              <a:rPr lang="en-US" sz="1400">
                <a:latin typeface="Calibri" panose="020F0502020204030204" pitchFamily="34" charset="0"/>
                <a:ea typeface="Calibri" panose="020F0502020204030204" pitchFamily="34" charset="0"/>
                <a:cs typeface="Times New Roman" panose="02020603050405020304" pitchFamily="18" charset="0"/>
              </a:rPr>
              <a:t>Executive Director, </a:t>
            </a:r>
            <a:r>
              <a:rPr lang="en-US" sz="1400" dirty="0">
                <a:latin typeface="Calibri" panose="020F0502020204030204" pitchFamily="34" charset="0"/>
                <a:ea typeface="Calibri" panose="020F0502020204030204" pitchFamily="34" charset="0"/>
                <a:cs typeface="Times New Roman" panose="02020603050405020304" pitchFamily="18" charset="0"/>
              </a:rPr>
              <a:t>Georgia Municipal Association </a:t>
            </a:r>
          </a:p>
          <a:p>
            <a:pPr marL="0" marR="34925" indent="0">
              <a:spcBef>
                <a:spcPts val="0"/>
              </a:spcBef>
              <a:buNone/>
            </a:pP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buNone/>
            </a:pPr>
            <a:r>
              <a:rPr lang="en-US" sz="1600" b="1">
                <a:latin typeface="Calibri" panose="020F0502020204030204" pitchFamily="34" charset="0"/>
                <a:ea typeface="Calibri" panose="020F0502020204030204" pitchFamily="34" charset="0"/>
                <a:cs typeface="Times New Roman" panose="02020603050405020304" pitchFamily="18" charset="0"/>
              </a:rPr>
              <a:t>Blaine Williams, </a:t>
            </a:r>
            <a:r>
              <a:rPr lang="en-US" sz="1600" b="1" dirty="0">
                <a:latin typeface="Calibri" panose="020F0502020204030204" pitchFamily="34" charset="0"/>
                <a:ea typeface="Calibri" panose="020F0502020204030204" pitchFamily="34" charset="0"/>
                <a:cs typeface="Times New Roman" panose="02020603050405020304" pitchFamily="18" charset="0"/>
              </a:rPr>
              <a:t>Vice Chair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buNone/>
            </a:pPr>
            <a:r>
              <a:rPr lang="en-US" sz="1400">
                <a:latin typeface="Calibri" panose="020F0502020204030204" pitchFamily="34" charset="0"/>
                <a:ea typeface="Calibri" panose="020F0502020204030204" pitchFamily="34" charset="0"/>
                <a:cs typeface="Times New Roman" panose="02020603050405020304" pitchFamily="18" charset="0"/>
              </a:rPr>
              <a:t>Manager, </a:t>
            </a:r>
            <a:r>
              <a:rPr lang="en-US" sz="1400" dirty="0">
                <a:latin typeface="Calibri" panose="020F0502020204030204" pitchFamily="34" charset="0"/>
                <a:ea typeface="Calibri" panose="020F0502020204030204" pitchFamily="34" charset="0"/>
                <a:cs typeface="Times New Roman" panose="02020603050405020304" pitchFamily="18" charset="0"/>
              </a:rPr>
              <a:t>Athens-Clarke County Unified Government </a:t>
            </a:r>
          </a:p>
          <a:p>
            <a:pPr marL="0" marR="34925" indent="0">
              <a:spcBef>
                <a:spcPts val="0"/>
              </a:spcBef>
              <a:buNone/>
            </a:pP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buNone/>
            </a:pPr>
            <a:r>
              <a:rPr lang="en-US" sz="1600" b="1">
                <a:latin typeface="Calibri" panose="020F0502020204030204" pitchFamily="34" charset="0"/>
                <a:ea typeface="Calibri" panose="020F0502020204030204" pitchFamily="34" charset="0"/>
                <a:cs typeface="Times New Roman" panose="02020603050405020304" pitchFamily="18" charset="0"/>
              </a:rPr>
              <a:t>Brent Lanford, </a:t>
            </a:r>
            <a:r>
              <a:rPr lang="en-US" sz="1600" b="1" dirty="0">
                <a:latin typeface="Calibri" panose="020F0502020204030204" pitchFamily="34" charset="0"/>
                <a:ea typeface="Calibri" panose="020F0502020204030204" pitchFamily="34" charset="0"/>
                <a:cs typeface="Times New Roman" panose="02020603050405020304" pitchFamily="18" charset="0"/>
              </a:rPr>
              <a:t>Executive Secretary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buNone/>
            </a:pPr>
            <a:r>
              <a:rPr lang="en-US" sz="1400">
                <a:latin typeface="Calibri" panose="020F0502020204030204" pitchFamily="34" charset="0"/>
                <a:ea typeface="Calibri" panose="020F0502020204030204" pitchFamily="34" charset="0"/>
                <a:cs typeface="Times New Roman" panose="02020603050405020304" pitchFamily="18" charset="0"/>
              </a:rPr>
              <a:t>CIO, </a:t>
            </a:r>
            <a:r>
              <a:rPr lang="en-US" sz="1400" dirty="0">
                <a:latin typeface="Calibri" panose="020F0502020204030204" pitchFamily="34" charset="0"/>
                <a:ea typeface="Calibri" panose="020F0502020204030204" pitchFamily="34" charset="0"/>
                <a:cs typeface="Times New Roman" panose="02020603050405020304" pitchFamily="18" charset="0"/>
              </a:rPr>
              <a:t>Middle Georgia Regional Commission </a:t>
            </a:r>
            <a:r>
              <a:rPr lang="en-US" sz="1200" dirty="0">
                <a:latin typeface="Calibri" panose="020F0502020204030204" pitchFamily="34" charset="0"/>
                <a:ea typeface="Calibri" panose="020F0502020204030204" pitchFamily="34" charset="0"/>
                <a:cs typeface="Times New Roman" panose="02020603050405020304" pitchFamily="18" charset="0"/>
              </a:rPr>
              <a:t>(representing GARC)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buNone/>
            </a:pP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buNone/>
            </a:pPr>
            <a:r>
              <a:rPr lang="en-US" sz="1600" b="1">
                <a:latin typeface="Calibri" panose="020F0502020204030204" pitchFamily="34" charset="0"/>
                <a:ea typeface="Calibri" panose="020F0502020204030204" pitchFamily="34" charset="0"/>
                <a:cs typeface="Times New Roman" panose="02020603050405020304" pitchFamily="18" charset="0"/>
              </a:rPr>
              <a:t>Susan Miller, </a:t>
            </a:r>
            <a:r>
              <a:rPr lang="en-US" sz="1600" b="1" dirty="0">
                <a:latin typeface="Calibri" panose="020F0502020204030204" pitchFamily="34" charset="0"/>
                <a:ea typeface="Calibri" panose="020F0502020204030204" pitchFamily="34" charset="0"/>
                <a:cs typeface="Times New Roman" panose="02020603050405020304" pitchFamily="18" charset="0"/>
              </a:rPr>
              <a:t>Recording Secretary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buNone/>
            </a:pPr>
            <a:r>
              <a:rPr lang="en-US" sz="1400">
                <a:latin typeface="Calibri" panose="020F0502020204030204" pitchFamily="34" charset="0"/>
                <a:ea typeface="Calibri" panose="020F0502020204030204" pitchFamily="34" charset="0"/>
                <a:cs typeface="Times New Roman" panose="02020603050405020304" pitchFamily="18" charset="0"/>
              </a:rPr>
              <a:t>GIO, </a:t>
            </a:r>
            <a:r>
              <a:rPr lang="en-US" sz="1400" dirty="0">
                <a:latin typeface="Calibri" panose="020F0502020204030204" pitchFamily="34" charset="0"/>
                <a:ea typeface="Calibri" panose="020F0502020204030204" pitchFamily="34" charset="0"/>
                <a:cs typeface="Times New Roman" panose="02020603050405020304" pitchFamily="18" charset="0"/>
              </a:rPr>
              <a:t>State Geospatial Information Office</a:t>
            </a:r>
          </a:p>
          <a:p>
            <a:pPr marL="0" marR="34925" indent="0">
              <a:spcBef>
                <a:spcPts val="0"/>
              </a:spcBef>
              <a:buNone/>
            </a:pP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34925" indent="0">
              <a:spcBef>
                <a:spcPts val="0"/>
              </a:spcBef>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C2D6EDD-1920-97CB-6400-AD698AACECE0}"/>
              </a:ext>
            </a:extLst>
          </p:cNvPr>
          <p:cNvSpPr txBox="1"/>
          <p:nvPr/>
        </p:nvSpPr>
        <p:spPr>
          <a:xfrm>
            <a:off x="9316016" y="2589291"/>
            <a:ext cx="2586274" cy="2308324"/>
          </a:xfrm>
          <a:prstGeom prst="rect">
            <a:avLst/>
          </a:prstGeom>
          <a:noFill/>
        </p:spPr>
        <p:txBody>
          <a:bodyPr wrap="square" rtlCol="0">
            <a:spAutoFit/>
          </a:bodyPr>
          <a:lstStyle/>
          <a:p>
            <a:pPr algn="r"/>
            <a:r>
              <a:rPr lang="en-US" sz="3600" b="0" i="0" dirty="0">
                <a:effectLst/>
                <a:latin typeface="Söhne"/>
              </a:rPr>
              <a:t>Georgia’s Advocate and Voice for Data </a:t>
            </a:r>
            <a:endParaRPr lang="en-US" sz="3600" dirty="0"/>
          </a:p>
        </p:txBody>
      </p:sp>
      <p:sp>
        <p:nvSpPr>
          <p:cNvPr id="9" name="TextBox 8">
            <a:extLst>
              <a:ext uri="{FF2B5EF4-FFF2-40B4-BE49-F238E27FC236}">
                <a16:creationId xmlns:a16="http://schemas.microsoft.com/office/drawing/2014/main" id="{52BF654D-0062-DB20-AFE4-FBD99FB40732}"/>
              </a:ext>
            </a:extLst>
          </p:cNvPr>
          <p:cNvSpPr txBox="1"/>
          <p:nvPr/>
        </p:nvSpPr>
        <p:spPr>
          <a:xfrm>
            <a:off x="289711" y="5934670"/>
            <a:ext cx="2761307" cy="923330"/>
          </a:xfrm>
          <a:prstGeom prst="rect">
            <a:avLst/>
          </a:prstGeom>
          <a:noFill/>
        </p:spPr>
        <p:txBody>
          <a:bodyPr wrap="square" rtlCol="0">
            <a:spAutoFit/>
          </a:bodyPr>
          <a:lstStyle/>
          <a:p>
            <a:r>
              <a:rPr lang="en-US" sz="1800" b="0" i="1" dirty="0">
                <a:solidFill>
                  <a:schemeClr val="accent3">
                    <a:lumMod val="60000"/>
                    <a:lumOff val="40000"/>
                  </a:schemeClr>
                </a:solidFill>
                <a:effectLst/>
                <a:cs typeface="Shonar Bangla" panose="020B0502040204020203" pitchFamily="18" charset="0"/>
              </a:rPr>
              <a:t>Empowering Georgia through Geospatial Data</a:t>
            </a:r>
          </a:p>
          <a:p>
            <a:endParaRPr lang="en-US" dirty="0">
              <a:solidFill>
                <a:schemeClr val="accent3">
                  <a:lumMod val="60000"/>
                  <a:lumOff val="40000"/>
                </a:schemeClr>
              </a:solidFill>
            </a:endParaRPr>
          </a:p>
        </p:txBody>
      </p:sp>
      <p:sp>
        <p:nvSpPr>
          <p:cNvPr id="10" name="TextBox 9">
            <a:extLst>
              <a:ext uri="{FF2B5EF4-FFF2-40B4-BE49-F238E27FC236}">
                <a16:creationId xmlns:a16="http://schemas.microsoft.com/office/drawing/2014/main" id="{56D915C0-9C29-0DA7-DDF5-2F9BA02CA27A}"/>
              </a:ext>
            </a:extLst>
          </p:cNvPr>
          <p:cNvSpPr txBox="1"/>
          <p:nvPr/>
        </p:nvSpPr>
        <p:spPr>
          <a:xfrm>
            <a:off x="289711" y="360119"/>
            <a:ext cx="2851842" cy="1200329"/>
          </a:xfrm>
          <a:prstGeom prst="rect">
            <a:avLst/>
          </a:prstGeom>
          <a:noFill/>
        </p:spPr>
        <p:txBody>
          <a:bodyPr wrap="square" rtlCol="0">
            <a:spAutoFit/>
          </a:bodyPr>
          <a:lstStyle/>
          <a:p>
            <a:r>
              <a:rPr lang="en-US" sz="3600" b="1" dirty="0">
                <a:solidFill>
                  <a:schemeClr val="accent3">
                    <a:lumMod val="60000"/>
                    <a:lumOff val="40000"/>
                  </a:schemeClr>
                </a:solidFill>
              </a:rPr>
              <a:t>Inaugural Council </a:t>
            </a:r>
          </a:p>
        </p:txBody>
      </p:sp>
      <p:pic>
        <p:nvPicPr>
          <p:cNvPr id="11" name="Picture 10" descr="A picture containing text, light&#10;&#10;Description automatically generated">
            <a:extLst>
              <a:ext uri="{FF2B5EF4-FFF2-40B4-BE49-F238E27FC236}">
                <a16:creationId xmlns:a16="http://schemas.microsoft.com/office/drawing/2014/main" id="{3E4B2D84-A262-F556-DD5A-3B459C589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136" y="0"/>
            <a:ext cx="4019864" cy="1899993"/>
          </a:xfrm>
          <a:prstGeom prst="rect">
            <a:avLst/>
          </a:prstGeom>
        </p:spPr>
      </p:pic>
      <p:sp>
        <p:nvSpPr>
          <p:cNvPr id="2" name="TextBox 1">
            <a:extLst>
              <a:ext uri="{FF2B5EF4-FFF2-40B4-BE49-F238E27FC236}">
                <a16:creationId xmlns:a16="http://schemas.microsoft.com/office/drawing/2014/main" id="{17D13F2D-BCF2-3AC3-575A-B140948C013A}"/>
              </a:ext>
            </a:extLst>
          </p:cNvPr>
          <p:cNvSpPr txBox="1"/>
          <p:nvPr/>
        </p:nvSpPr>
        <p:spPr>
          <a:xfrm>
            <a:off x="9171161" y="5856859"/>
            <a:ext cx="2875984" cy="923330"/>
          </a:xfrm>
          <a:prstGeom prst="rect">
            <a:avLst/>
          </a:prstGeom>
          <a:noFill/>
        </p:spPr>
        <p:txBody>
          <a:bodyPr wrap="square" rtlCol="0">
            <a:spAutoFit/>
          </a:bodyPr>
          <a:lstStyle/>
          <a:p>
            <a:r>
              <a:rPr lang="en-US" i="1"/>
              <a:t>Also known as Our New Body of Champions to help us fight the good fight </a:t>
            </a:r>
          </a:p>
        </p:txBody>
      </p:sp>
    </p:spTree>
    <p:extLst>
      <p:ext uri="{BB962C8B-B14F-4D97-AF65-F5344CB8AC3E}">
        <p14:creationId xmlns:p14="http://schemas.microsoft.com/office/powerpoint/2010/main" val="4187746125"/>
      </p:ext>
    </p:extLst>
  </p:cSld>
  <p:clrMapOvr>
    <a:masterClrMapping/>
  </p:clrMapOvr>
</p:sld>
</file>

<file path=ppt/theme/theme1.xml><?xml version="1.0" encoding="utf-8"?>
<a:theme xmlns:a="http://schemas.openxmlformats.org/drawingml/2006/main" name="Berlin">
  <a:themeElements>
    <a:clrScheme name="Custom 1">
      <a:dk1>
        <a:srgbClr val="001D35"/>
      </a:dk1>
      <a:lt1>
        <a:srgbClr val="F5F5F5"/>
      </a:lt1>
      <a:dk2>
        <a:srgbClr val="2E6A32"/>
      </a:dk2>
      <a:lt2>
        <a:srgbClr val="DDE3DB"/>
      </a:lt2>
      <a:accent1>
        <a:srgbClr val="17958E"/>
      </a:accent1>
      <a:accent2>
        <a:srgbClr val="BD582C"/>
      </a:accent2>
      <a:accent3>
        <a:srgbClr val="624214"/>
      </a:accent3>
      <a:accent4>
        <a:srgbClr val="9B8357"/>
      </a:accent4>
      <a:accent5>
        <a:srgbClr val="C2BC80"/>
      </a:accent5>
      <a:accent6>
        <a:srgbClr val="94A088"/>
      </a:accent6>
      <a:hlink>
        <a:srgbClr val="003662"/>
      </a:hlink>
      <a:folHlink>
        <a:srgbClr val="484848"/>
      </a:folHlink>
    </a:clrScheme>
    <a:fontScheme name="Georgia GIO Font">
      <a:majorFont>
        <a:latin typeface="Libre Baskerville"/>
        <a:ea typeface=""/>
        <a:cs typeface=""/>
      </a:majorFont>
      <a:minorFont>
        <a:latin typeface="Open Sans"/>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14D7CBC688F54EAF7146E6D43A4D3F" ma:contentTypeVersion="15" ma:contentTypeDescription="Create a new document." ma:contentTypeScope="" ma:versionID="449ab3b29ac68edd3f37be9748936bcf">
  <xsd:schema xmlns:xsd="http://www.w3.org/2001/XMLSchema" xmlns:xs="http://www.w3.org/2001/XMLSchema" xmlns:p="http://schemas.microsoft.com/office/2006/metadata/properties" xmlns:ns2="0d279ec0-69e3-400f-843c-a1d6101b6ef0" xmlns:ns3="9a453577-820d-457d-b36a-f1626d4d4c47" targetNamespace="http://schemas.microsoft.com/office/2006/metadata/properties" ma:root="true" ma:fieldsID="28db7916b877c74793d0bed46b90a613" ns2:_="" ns3:_="">
    <xsd:import namespace="0d279ec0-69e3-400f-843c-a1d6101b6ef0"/>
    <xsd:import namespace="9a453577-820d-457d-b36a-f1626d4d4c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279ec0-69e3-400f-843c-a1d6101b6e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53577-820d-457d-b36a-f1626d4d4c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7976ce9-c29f-43a0-87ec-3fefcd8c2400}" ma:internalName="TaxCatchAll" ma:showField="CatchAllData" ma:web="9a453577-820d-457d-b36a-f1626d4d4c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a453577-820d-457d-b36a-f1626d4d4c47" xsi:nil="true"/>
    <lcf76f155ced4ddcb4097134ff3c332f xmlns="0d279ec0-69e3-400f-843c-a1d6101b6e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B245ED0C-2829-4C2E-81DA-07EB90E7662D}">
  <ds:schemaRefs>
    <ds:schemaRef ds:uri="0d279ec0-69e3-400f-843c-a1d6101b6ef0"/>
    <ds:schemaRef ds:uri="9a453577-820d-457d-b36a-f1626d4d4c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3EEFF0-FB57-4CB4-8BFC-DF397689E2ED}">
  <ds:schemaRefs>
    <ds:schemaRef ds:uri="http://www.w3.org/XML/1998/namespace"/>
    <ds:schemaRef ds:uri="http://purl.org/dc/terms/"/>
    <ds:schemaRef ds:uri="http://schemas.microsoft.com/office/infopath/2007/PartnerControls"/>
    <ds:schemaRef ds:uri="http://purl.org/dc/dcmitype/"/>
    <ds:schemaRef ds:uri="http://purl.org/dc/elements/1.1/"/>
    <ds:schemaRef ds:uri="0d279ec0-69e3-400f-843c-a1d6101b6ef0"/>
    <ds:schemaRef ds:uri="9a453577-820d-457d-b36a-f1626d4d4c47"/>
    <ds:schemaRef ds:uri="http://schemas.microsoft.com/office/2006/documentManagement/type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13832</TotalTime>
  <Words>4485</Words>
  <Application>Microsoft Office PowerPoint</Application>
  <PresentationFormat>Widescreen</PresentationFormat>
  <Paragraphs>696</Paragraphs>
  <Slides>56</Slides>
  <Notes>21</Notes>
  <HiddenSlides>1</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56</vt:i4>
      </vt:variant>
    </vt:vector>
  </HeadingPairs>
  <TitlesOfParts>
    <vt:vector size="70" baseType="lpstr">
      <vt:lpstr>AeonikPro</vt:lpstr>
      <vt:lpstr>-apple-system</vt:lpstr>
      <vt:lpstr>Arial</vt:lpstr>
      <vt:lpstr>Arial Nova</vt:lpstr>
      <vt:lpstr>Calibri</vt:lpstr>
      <vt:lpstr>Courier New</vt:lpstr>
      <vt:lpstr>Libre Baskerville</vt:lpstr>
      <vt:lpstr>Merriweather Web</vt:lpstr>
      <vt:lpstr>Noto Serif</vt:lpstr>
      <vt:lpstr>Open Sans</vt:lpstr>
      <vt:lpstr>Söhne</vt:lpstr>
      <vt:lpstr>Verdana</vt:lpstr>
      <vt:lpstr>Wingdings</vt:lpstr>
      <vt:lpstr>Berlin</vt:lpstr>
      <vt:lpstr>A Year in Review</vt:lpstr>
      <vt:lpstr>Meet Your Team </vt:lpstr>
      <vt:lpstr>The State  Geospatial    Information Office    </vt:lpstr>
      <vt:lpstr>PowerPoint Presentation</vt:lpstr>
      <vt:lpstr>Georgia's GIO Strategic Planning</vt:lpstr>
      <vt:lpstr>Highlights from 2023</vt:lpstr>
      <vt:lpstr>Goal 1: Lead Geospatial Coordination and Outreach </vt:lpstr>
      <vt:lpstr>Georgia Geospatial Advisory Council </vt:lpstr>
      <vt:lpstr>PowerPoint Presentation</vt:lpstr>
      <vt:lpstr>Highlights from 2023</vt:lpstr>
      <vt:lpstr>Goal 2: Facilitate and Promote the Creation of High-Quality Framework Data   Lots happening here, so let's outline what will be covered: </vt:lpstr>
      <vt:lpstr>GEORGIA’S BASEMAP, or FRAMEWORK, is  made up of the following DATA THEMES</vt:lpstr>
      <vt:lpstr>Data Themes, contain multiple datasets  </vt:lpstr>
      <vt:lpstr>Where do these Data Come From? </vt:lpstr>
      <vt:lpstr>Statewide Data Programs + Local Control</vt:lpstr>
      <vt:lpstr>Geospatial Maturity Assessment </vt:lpstr>
      <vt:lpstr>Statewide Data House   REPORT CARD </vt:lpstr>
      <vt:lpstr>Statewide Data House  REPORT CARD </vt:lpstr>
      <vt:lpstr>Georgia’s Geospatial Maturity  REPORT CARD  Collaboration, transparency, and increased efficiency in government are hallmarks of mature state Geospatial Programs. </vt:lpstr>
      <vt:lpstr>Georgia’s Grade  BREAKDOWN</vt:lpstr>
      <vt:lpstr>PowerPoint Presentation</vt:lpstr>
      <vt:lpstr>Pilots to PROGRAMS </vt:lpstr>
      <vt:lpstr>Data Integration, Validation, and Aggregation (DIVA) Tools</vt:lpstr>
      <vt:lpstr>The Problem with Data</vt:lpstr>
      <vt:lpstr>DIVA Tools </vt:lpstr>
      <vt:lpstr>What does it DO though…</vt:lpstr>
      <vt:lpstr>Who Can Use it?</vt:lpstr>
      <vt:lpstr>Who is using it already?</vt:lpstr>
      <vt:lpstr>Boundary Reconciliation Tools</vt:lpstr>
      <vt:lpstr>Boundary Reconciliation Playbook</vt:lpstr>
      <vt:lpstr>Boundary Reconciliation Application</vt:lpstr>
      <vt:lpstr>Getting Access</vt:lpstr>
      <vt:lpstr>Tell Us If You Know about the Data Programs</vt:lpstr>
      <vt:lpstr>Orthoimagery</vt:lpstr>
      <vt:lpstr>The stage is set for Statewide Orthoimagery Program … to be refreshed, and to grow from a “pilot” into a Real Program</vt:lpstr>
      <vt:lpstr>Who Uses the Statewide Imagery Program   ~ 2,000        Gov’t Staff  ~ 100      Gov’t Contractors   (note: these numbers represent adoption without a significant advertising campaign, and old imagery – with an update, a rollout campaign, and three years of refreshes, these numbers are expected to increase significantly)</vt:lpstr>
      <vt:lpstr>“Urban”  (think DARK BLUE)  “Rural”  (think LIGHT BLUE)</vt:lpstr>
      <vt:lpstr>What would the State’s Program Include? </vt:lpstr>
      <vt:lpstr>Vexcel Examples </vt:lpstr>
      <vt:lpstr>PowerPoint Presentation</vt:lpstr>
      <vt:lpstr>What do the End Users Get?   Deliverables </vt:lpstr>
      <vt:lpstr>… an added perk/incentive </vt:lpstr>
      <vt:lpstr>The Offer</vt:lpstr>
      <vt:lpstr>Roadway Data from High-Resolution Aerial Imagery</vt:lpstr>
      <vt:lpstr>Elements - Roadway Access 35+ attributes for better, more precise roadway analysis</vt:lpstr>
      <vt:lpstr>Crosswalk Identification and Classification</vt:lpstr>
      <vt:lpstr>Pavement Marking Condition Scoring</vt:lpstr>
      <vt:lpstr>Highlights from 2023</vt:lpstr>
      <vt:lpstr>Goal 3: Lead the Development of Policies, Standards, and Best Practices</vt:lpstr>
      <vt:lpstr>Highlights from 2023</vt:lpstr>
      <vt:lpstr>Goal 4: Establish the Georgia Geospatial Hub 2.0 for all Data Programs</vt:lpstr>
      <vt:lpstr>Highlights from 2023</vt:lpstr>
      <vt:lpstr>Goal 5: Cultivate the Office</vt:lpstr>
      <vt:lpstr>What’s Next?</vt:lpstr>
      <vt:lpstr>Thank You </vt:lpstr>
      <vt:lpstr>Landuse/Landcover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and NG9-1-1 Update</dc:title>
  <dc:creator>Natalie Lee</dc:creator>
  <cp:lastModifiedBy>Natalie Lee</cp:lastModifiedBy>
  <cp:revision>44</cp:revision>
  <dcterms:created xsi:type="dcterms:W3CDTF">2020-10-20T14:00:12Z</dcterms:created>
  <dcterms:modified xsi:type="dcterms:W3CDTF">2023-12-07T16:11:27Z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0x0101001E14D7CBC688F54EAF7146E6D43A4D3F</vt:lpwstr>
  </property>
  <property fmtid="{D5CDD505-2E9C-101B-9397-08002B2CF9AE}" pid="3" name="MediaServiceImageTags">
    <vt:lpwstr/>
  </property>
</Properties>
</file>