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0" r:id="rId2"/>
    <p:sldId id="301" r:id="rId3"/>
    <p:sldId id="303" r:id="rId4"/>
    <p:sldId id="308" r:id="rId5"/>
    <p:sldId id="309" r:id="rId6"/>
    <p:sldId id="305" r:id="rId7"/>
    <p:sldId id="310" r:id="rId8"/>
    <p:sldId id="304" r:id="rId9"/>
    <p:sldId id="307" r:id="rId10"/>
    <p:sldId id="306" r:id="rId11"/>
    <p:sldId id="311" r:id="rId12"/>
    <p:sldId id="313" r:id="rId13"/>
    <p:sldId id="302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02B"/>
    <a:srgbClr val="E76221"/>
    <a:srgbClr val="15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3BFF3-389D-5A04-73CA-D2C5D9970F95}" v="1062" dt="2023-03-01T15:20:39.604"/>
    <p1510:client id="{1038B03F-C8D7-68CA-3A2A-D2CDB4F34F53}" v="1" dt="2023-02-10T21:28:54.659"/>
    <p1510:client id="{26486CBE-6F21-FB36-CA3C-0DC53FA639AB}" v="161" dt="2023-02-09T22:14:53.730"/>
    <p1510:client id="{336CDAF1-36BE-FE8E-8FA1-5E87A77464FB}" v="3" dt="2023-02-10T15:37:35.863"/>
    <p1510:client id="{60030E72-33E7-3082-D9B1-DB1E72070726}" v="2" dt="2023-02-28T19:07:35.826"/>
    <p1510:client id="{8FC625C2-B6C0-4112-8B0E-56D764859703}" v="267" dt="2023-03-02T14:08:01.928"/>
    <p1510:client id="{D4A12F40-D094-C933-5CAE-DF87BB8FC33B}" v="1204" dt="2023-02-28T03:37:49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A9FC-87AD-DB41-97AC-49EDF560E86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93F1-A56F-4A49-BF2B-2F82B6F1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arcgis-online/reference/geo-info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uide.assistant.esri-ps.com/docs/" TargetMode="External"/><Relationship Id="rId4" Type="http://schemas.openxmlformats.org/officeDocument/2006/relationships/hyperlink" Target="https://ago-assistant.esri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3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>
                <a:hlinkClick r:id="rId3"/>
              </a:rPr>
              <a:t> ArcGIS geoinformation model,</a:t>
            </a:r>
            <a:r>
              <a:rPr lang="en-US"/>
              <a:t> and want to perform advanced tasks outside the scope of existing ArcGIS apps.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ArcGIS Assistant is the successor to </a:t>
            </a:r>
            <a:r>
              <a:rPr lang="en-US">
                <a:hlinkClick r:id="rId4"/>
              </a:rPr>
              <a:t>AGO-Assistant.</a:t>
            </a:r>
            <a:r>
              <a:rPr lang="en-US"/>
              <a:t> Read more about the new Assistant, as well as future intentions for the project, in the </a:t>
            </a:r>
            <a:r>
              <a:rPr lang="en-US">
                <a:hlinkClick r:id="rId5"/>
              </a:rPr>
              <a:t>Guides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ArcGIS Assistant is a community-driven app developed by a team from Esri Professional Services. This app streamlines certain administrative tasks for ArcGIS power users who have an advanced understanding of the</a:t>
            </a:r>
            <a:r>
              <a:rPr lang="en-US" dirty="0">
                <a:hlinkClick r:id="rId3"/>
              </a:rPr>
              <a:t> ArcGIS geoinformation model,</a:t>
            </a:r>
            <a:r>
              <a:rPr lang="en-US" dirty="0"/>
              <a:t> and want to perform advanced tasks outside the scope of existing ArcGIS apps.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ArcGIS Assistant is the successor to </a:t>
            </a:r>
            <a:r>
              <a:rPr lang="en-US" dirty="0">
                <a:hlinkClick r:id="rId4"/>
              </a:rPr>
              <a:t>AGO-Assistant.</a:t>
            </a:r>
            <a:r>
              <a:rPr lang="en-US" dirty="0"/>
              <a:t> Read more about the new Assistant, as well as future intentions for the project, in the </a:t>
            </a:r>
            <a:r>
              <a:rPr lang="en-US" dirty="0">
                <a:hlinkClick r:id="rId5"/>
              </a:rPr>
              <a:t>Guides</a:t>
            </a:r>
            <a:r>
              <a:rPr lang="en-US" dirty="0"/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DF00-F3D9-4E4A-B591-A3E87AA7FFE6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o-assistant.esri.com" TargetMode="External"/><Relationship Id="rId2" Type="http://schemas.openxmlformats.org/officeDocument/2006/relationships/hyperlink" Target="https://assistant.esri-ps.com/sign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ri.com/arcgis-blog/products/arcgis-online/administration/managing-arcgis-online-content-with-arcgis-dashboards-and-arcgis-notebooks/" TargetMode="External"/><Relationship Id="rId4" Type="http://schemas.openxmlformats.org/officeDocument/2006/relationships/hyperlink" Target="https://geo-jobe.com/admin-tool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toolstop/44201808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820" y="1216052"/>
            <a:ext cx="9668655" cy="17380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rebuchet MS"/>
              </a:rPr>
              <a:t>Admin tools to help wrangle AGO org items and credit burn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90249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latin typeface="Trebuchet MS"/>
              </a:rPr>
            </a:br>
            <a:r>
              <a:rPr lang="en-US">
                <a:latin typeface="Trebuchet MS"/>
              </a:rPr>
              <a:t>Ryan Barrett, ARC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83459E74-0C66-2B9E-B7B9-BD7857FA6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8" y="-11357"/>
            <a:ext cx="12469398" cy="6912955"/>
          </a:xfrm>
        </p:spPr>
      </p:pic>
    </p:spTree>
    <p:extLst>
      <p:ext uri="{BB962C8B-B14F-4D97-AF65-F5344CB8AC3E}">
        <p14:creationId xmlns:p14="http://schemas.microsoft.com/office/powerpoint/2010/main" val="275925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736" y="2528504"/>
            <a:ext cx="5222926" cy="13430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rebuchet MS"/>
              </a:rPr>
              <a:t>Other applications of Python + Notebooks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How about...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7" y="1825625"/>
            <a:ext cx="694171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Batch download hosted FSs</a:t>
            </a:r>
          </a:p>
          <a:p>
            <a:r>
              <a:rPr lang="en-US" dirty="0">
                <a:latin typeface="Trebuchet MS"/>
              </a:rPr>
              <a:t>Export </a:t>
            </a:r>
            <a:r>
              <a:rPr lang="en-US" dirty="0" err="1">
                <a:latin typeface="Trebuchet MS"/>
              </a:rPr>
              <a:t>gdb</a:t>
            </a:r>
            <a:r>
              <a:rPr lang="en-US" dirty="0">
                <a:latin typeface="Trebuchet MS"/>
              </a:rPr>
              <a:t> to AGO</a:t>
            </a:r>
          </a:p>
          <a:p>
            <a:r>
              <a:rPr lang="en-US" dirty="0">
                <a:latin typeface="Trebuchet MS"/>
              </a:rPr>
              <a:t>Optionally delete original FSs</a:t>
            </a:r>
            <a:br>
              <a:rPr lang="en-US" dirty="0">
                <a:latin typeface="Trebuchet MS"/>
              </a:rPr>
            </a:br>
            <a:endParaRPr lang="en-US"/>
          </a:p>
          <a:p>
            <a:r>
              <a:rPr lang="en-US" dirty="0">
                <a:latin typeface="Trebuchet MS"/>
              </a:rPr>
              <a:t>Mods</a:t>
            </a:r>
            <a:endParaRPr lang="en-US" dirty="0"/>
          </a:p>
          <a:p>
            <a:pPr lvl="1"/>
            <a:r>
              <a:rPr lang="en-US" dirty="0">
                <a:latin typeface="Trebuchet MS"/>
              </a:rPr>
              <a:t>GIS ("home") rather than creds</a:t>
            </a:r>
            <a:endParaRPr lang="en-US" dirty="0"/>
          </a:p>
          <a:p>
            <a:pPr lvl="1"/>
            <a:r>
              <a:rPr lang="en-US" dirty="0">
                <a:latin typeface="Trebuchet MS"/>
              </a:rPr>
              <a:t>Dropped date suffix to make </a:t>
            </a:r>
            <a:br>
              <a:rPr lang="en-US" dirty="0">
                <a:latin typeface="Trebuchet MS"/>
              </a:rPr>
            </a:br>
            <a:r>
              <a:rPr lang="en-US" dirty="0">
                <a:latin typeface="Trebuchet MS"/>
              </a:rPr>
              <a:t>republishing more seamless</a:t>
            </a:r>
            <a:endParaRPr lang="en-US" dirty="0"/>
          </a:p>
          <a:p>
            <a:pPr lvl="1"/>
            <a:r>
              <a:rPr lang="en-US" dirty="0" err="1">
                <a:latin typeface="Trebuchet MS"/>
              </a:rPr>
              <a:t>folder_path</a:t>
            </a:r>
            <a:r>
              <a:rPr lang="en-US" dirty="0">
                <a:latin typeface="Trebuchet MS"/>
              </a:rPr>
              <a:t>  = "%</a:t>
            </a:r>
            <a:r>
              <a:rPr lang="en-US" dirty="0" err="1">
                <a:latin typeface="Trebuchet MS"/>
              </a:rPr>
              <a:t>userprofile</a:t>
            </a:r>
            <a:r>
              <a:rPr lang="en-US" dirty="0">
                <a:latin typeface="Trebuchet MS"/>
              </a:rPr>
              <a:t>%\downloads"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026B4AC-33DC-0F3B-2F6E-83470756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698" y="3430498"/>
            <a:ext cx="3996986" cy="342870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9A17B9-5DF5-257F-DDB8-FABB70F6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42" y="188"/>
            <a:ext cx="6228943" cy="34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rebuchet MS"/>
              </a:rPr>
              <a:t>Latest </a:t>
            </a:r>
            <a:r>
              <a:rPr lang="en-US" dirty="0">
                <a:latin typeface="Trebuchet MS"/>
                <a:hlinkClick r:id="rId2"/>
              </a:rPr>
              <a:t>ArcGIS Assistant</a:t>
            </a:r>
            <a:r>
              <a:rPr lang="en-US" dirty="0">
                <a:latin typeface="Trebuchet MS"/>
              </a:rPr>
              <a:t> (beta) &amp; previous </a:t>
            </a:r>
            <a:r>
              <a:rPr lang="en-US" dirty="0">
                <a:latin typeface="Trebuchet MS"/>
                <a:hlinkClick r:id="rId3"/>
              </a:rPr>
              <a:t>AGO Assistant</a:t>
            </a:r>
            <a:r>
              <a:rPr lang="en-US" dirty="0">
                <a:latin typeface="Trebuchet MS"/>
              </a:rPr>
              <a:t> (remapping services still easier) </a:t>
            </a:r>
            <a:endParaRPr lang="en-US" dirty="0"/>
          </a:p>
          <a:p>
            <a:r>
              <a:rPr lang="en-US" dirty="0">
                <a:latin typeface="Trebuchet MS"/>
                <a:hlinkClick r:id="rId4"/>
              </a:rPr>
              <a:t>Geo-Jobe Admin Tools</a:t>
            </a:r>
          </a:p>
          <a:p>
            <a:r>
              <a:rPr lang="en-US" dirty="0">
                <a:latin typeface="Trebuchet MS"/>
              </a:rPr>
              <a:t>Managing ArcGIS Online content with ArcGIS Dashboards and ArcGIS Notebooks </a:t>
            </a:r>
            <a:r>
              <a:rPr lang="en-US" dirty="0">
                <a:latin typeface="Trebuchet MS"/>
                <a:hlinkClick r:id="rId5"/>
              </a:rPr>
              <a:t>blog post</a:t>
            </a:r>
            <a:r>
              <a:rPr lang="en-US" dirty="0">
                <a:latin typeface="Trebuchet MS"/>
              </a:rPr>
              <a:t> (including python </a:t>
            </a:r>
            <a:r>
              <a:rPr lang="en-US" dirty="0" err="1">
                <a:latin typeface="Trebuchet MS"/>
              </a:rPr>
              <a:t>code,table</a:t>
            </a:r>
            <a:r>
              <a:rPr lang="en-US" dirty="0">
                <a:latin typeface="Trebuchet MS"/>
              </a:rPr>
              <a:t>/dashboard templates)</a:t>
            </a:r>
            <a:endParaRPr lang="en-US" dirty="0"/>
          </a:p>
          <a:p>
            <a:r>
              <a:rPr lang="en-US" dirty="0">
                <a:latin typeface="Trebuchet MS"/>
              </a:rPr>
              <a:t>Python API and Notebooks...</a:t>
            </a:r>
            <a:r>
              <a:rPr lang="en-US" dirty="0">
                <a:latin typeface="Trebuchet MS"/>
                <a:hlinkClick r:id="" action="ppaction://noaction"/>
              </a:rPr>
              <a:t>How To</a:t>
            </a:r>
            <a:r>
              <a:rPr lang="en-US" dirty="0">
                <a:latin typeface="Trebuchet MS"/>
              </a:rPr>
              <a:t>: Back up hosted content by looping through and downloading hosted feature services in FGDB format (bulk download, save </a:t>
            </a:r>
            <a:r>
              <a:rPr lang="en-US" dirty="0" err="1">
                <a:latin typeface="Trebuchet MS"/>
              </a:rPr>
              <a:t>gdb</a:t>
            </a:r>
            <a:r>
              <a:rPr lang="en-US" dirty="0">
                <a:latin typeface="Trebuchet MS"/>
              </a:rPr>
              <a:t> to AGO, optionally delete hosted feature services) </a:t>
            </a:r>
            <a:endParaRPr lang="en-US" dirty="0"/>
          </a:p>
          <a:p>
            <a:endParaRPr lang="en-US">
              <a:latin typeface="Trebuchet MS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7DEFD1-598E-6C43-A89A-16D768DF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869" y="632853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use these tools or others to help with org admin?</a:t>
            </a:r>
            <a:br>
              <a:rPr lang="en-US" sz="34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D7D931F-C1DD-D5B8-185F-CD4E7EF6F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138" r="12198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3959D4-753A-6071-7155-AD48F48BDEDF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39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shot 2023-02-14 at 2.13.59 PM.png">
            <a:extLst>
              <a:ext uri="{FF2B5EF4-FFF2-40B4-BE49-F238E27FC236}">
                <a16:creationId xmlns:a16="http://schemas.microsoft.com/office/drawing/2014/main" id="{0939E7F3-23DB-DEBA-7F26-DF49D488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6" r="1939"/>
          <a:stretch/>
        </p:blipFill>
        <p:spPr>
          <a:xfrm>
            <a:off x="1" y="10"/>
            <a:ext cx="4654296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85AA8-9AA9-A3BD-04A0-ECDD9E1B1AEB}"/>
              </a:ext>
            </a:extLst>
          </p:cNvPr>
          <p:cNvSpPr>
            <a:spLocks noGrp="1"/>
          </p:cNvSpPr>
          <p:nvPr/>
        </p:nvSpPr>
        <p:spPr>
          <a:xfrm>
            <a:off x="5605110" y="1684065"/>
            <a:ext cx="6469119" cy="3323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Trebuchet MS"/>
              </a:rPr>
              <a:t>AGO-Assistant</a:t>
            </a:r>
            <a:br>
              <a:rPr lang="en-US" dirty="0">
                <a:latin typeface="Trebuchet MS"/>
              </a:rPr>
            </a:b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latin typeface="Trebuchet MS"/>
              </a:rPr>
              <a:t>ArcGIS Assistant</a:t>
            </a:r>
            <a:br>
              <a:rPr lang="en-US" dirty="0">
                <a:latin typeface="Trebuchet MS"/>
              </a:rPr>
            </a:b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latin typeface="Trebuchet MS"/>
              </a:rPr>
              <a:t>Geo-Jobe Admin Tools</a:t>
            </a:r>
            <a:br>
              <a:rPr lang="en-US" dirty="0">
                <a:latin typeface="Trebuchet MS"/>
              </a:rPr>
            </a:br>
            <a:endParaRPr lang="en-US" dirty="0">
              <a:solidFill>
                <a:schemeClr val="bg2"/>
              </a:solidFill>
              <a:latin typeface="Trebuchet MS"/>
            </a:endParaRPr>
          </a:p>
          <a:p>
            <a:r>
              <a:rPr lang="en-US" dirty="0">
                <a:solidFill>
                  <a:schemeClr val="bg2"/>
                </a:solidFill>
                <a:latin typeface="Trebuchet MS"/>
              </a:rPr>
              <a:t>AGO Admin Dashboard</a:t>
            </a:r>
            <a:br>
              <a:rPr lang="en-US" dirty="0">
                <a:solidFill>
                  <a:schemeClr val="bg2"/>
                </a:solidFill>
                <a:latin typeface="Trebuchet MS"/>
              </a:rPr>
            </a:b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latin typeface="Trebuchet MS"/>
              </a:rPr>
              <a:t>Python + hosted </a:t>
            </a:r>
            <a:r>
              <a:rPr lang="en-US" dirty="0" err="1">
                <a:solidFill>
                  <a:schemeClr val="bg2"/>
                </a:solidFill>
                <a:latin typeface="Trebuchet MS"/>
              </a:rPr>
              <a:t>Jupyter</a:t>
            </a:r>
            <a:r>
              <a:rPr lang="en-US" dirty="0">
                <a:solidFill>
                  <a:schemeClr val="bg2"/>
                </a:solidFill>
                <a:latin typeface="Trebuchet MS"/>
              </a:rPr>
              <a:t> Notebooks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28" y="2528504"/>
            <a:ext cx="3806497" cy="1343079"/>
          </a:xfrm>
        </p:spPr>
        <p:txBody>
          <a:bodyPr/>
          <a:lstStyle/>
          <a:p>
            <a:r>
              <a:rPr lang="en-US">
                <a:latin typeface="Trebuchet MS"/>
              </a:rPr>
              <a:t>AGO Assistant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shot 2023-02-10 at 4.28.01 PM.png">
            <a:extLst>
              <a:ext uri="{FF2B5EF4-FFF2-40B4-BE49-F238E27FC236}">
                <a16:creationId xmlns:a16="http://schemas.microsoft.com/office/drawing/2014/main" id="{FFC9D372-36DA-275C-BA42-FBDA3C69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87" y="-4954"/>
            <a:ext cx="12256006" cy="6864037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7DBC3765-232E-8CBA-16A1-AB0597BF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762" y="3374"/>
            <a:ext cx="2817648" cy="1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28" y="2528504"/>
            <a:ext cx="4664841" cy="1343079"/>
          </a:xfrm>
        </p:spPr>
        <p:txBody>
          <a:bodyPr/>
          <a:lstStyle/>
          <a:p>
            <a:r>
              <a:rPr lang="en-US">
                <a:latin typeface="Trebuchet MS"/>
              </a:rPr>
              <a:t>ArcGIS Assistant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95CAE23-B3C9-93F0-2042-F4660194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7144" y="-78202"/>
            <a:ext cx="12573826" cy="6937597"/>
          </a:xfrm>
        </p:spPr>
      </p:pic>
    </p:spTree>
    <p:extLst>
      <p:ext uri="{BB962C8B-B14F-4D97-AF65-F5344CB8AC3E}">
        <p14:creationId xmlns:p14="http://schemas.microsoft.com/office/powerpoint/2010/main" val="155099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2528504"/>
            <a:ext cx="6188840" cy="1343079"/>
          </a:xfrm>
        </p:spPr>
        <p:txBody>
          <a:bodyPr/>
          <a:lstStyle/>
          <a:p>
            <a:r>
              <a:rPr lang="en-US">
                <a:latin typeface="Trebuchet MS"/>
              </a:rPr>
              <a:t>Geo-Jobe Admin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9A7FF05-FCA5-131B-CF13-08474CDA7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" y="-547"/>
            <a:ext cx="12196379" cy="6858462"/>
          </a:xfrm>
        </p:spPr>
      </p:pic>
    </p:spTree>
    <p:extLst>
      <p:ext uri="{BB962C8B-B14F-4D97-AF65-F5344CB8AC3E}">
        <p14:creationId xmlns:p14="http://schemas.microsoft.com/office/powerpoint/2010/main" val="136834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0DCE-C5D7-A8CB-838E-13791631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/>
              </a:rPr>
              <a:t>AGO Admin Dashboard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AB5C42-FDF8-5F09-C0C6-9730F804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17" y="1825625"/>
            <a:ext cx="55896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</a:rPr>
              <a:t>Configured from </a:t>
            </a:r>
            <a:r>
              <a:rPr lang="en-US" err="1">
                <a:latin typeface="Trebuchet MS"/>
              </a:rPr>
              <a:t>esri</a:t>
            </a:r>
            <a:r>
              <a:rPr lang="en-US">
                <a:latin typeface="Trebuchet MS"/>
              </a:rPr>
              <a:t> template</a:t>
            </a:r>
            <a:endParaRPr lang="en-US"/>
          </a:p>
          <a:p>
            <a:r>
              <a:rPr lang="en-US">
                <a:latin typeface="Trebuchet MS"/>
              </a:rPr>
              <a:t>Hosted tables, notebook, python API</a:t>
            </a:r>
            <a:endParaRPr lang="en-US"/>
          </a:p>
          <a:p>
            <a:r>
              <a:rPr lang="en-US">
                <a:latin typeface="Trebuchet MS"/>
              </a:rPr>
              <a:t>Updates daily  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FFE38A-12D0-DBF5-A1B8-49239F6F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29" y="3046520"/>
            <a:ext cx="6005847" cy="332666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D35F1-B0CF-5319-5F90-1D00F7A41052}"/>
              </a:ext>
            </a:extLst>
          </p:cNvPr>
          <p:cNvSpPr txBox="1"/>
          <p:nvPr/>
        </p:nvSpPr>
        <p:spPr>
          <a:xfrm>
            <a:off x="790210" y="3829349"/>
            <a:ext cx="390371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Helvetica Neue"/>
              </a:rPr>
              <a:t>"# LIMITATION: The current script does not properly account for FS Storage with attachments. As a result, the calculated credit consumption will be higher than actual. Our manual workaround for top level burn rate."</a:t>
            </a:r>
          </a:p>
          <a:p>
            <a:endParaRPr lang="en-US" sz="1400" b="1" dirty="0">
              <a:latin typeface="Helvetica Neue"/>
            </a:endParaRPr>
          </a:p>
          <a:p>
            <a:r>
              <a:rPr lang="en-US" sz="1400" b="1" dirty="0">
                <a:latin typeface="Helvetica Neue"/>
              </a:rPr>
              <a:t>---&gt; While our total AGO org storage and credit burn is not impacted, we do see this affect our data store storage items in the standard AGO credit dashboard &amp; Python API item table. 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0EB97D0-D3A3-0463-F95E-E1DF0D99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676" y="573251"/>
            <a:ext cx="3982544" cy="365322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79726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Admin tools to help wrangle AGO org items and credit burn</vt:lpstr>
      <vt:lpstr>PowerPoint Presentation</vt:lpstr>
      <vt:lpstr>AGO Assistant</vt:lpstr>
      <vt:lpstr>PowerPoint Presentation</vt:lpstr>
      <vt:lpstr>ArcGIS Assistant</vt:lpstr>
      <vt:lpstr>PowerPoint Presentation</vt:lpstr>
      <vt:lpstr>Geo-Jobe Admin Tools</vt:lpstr>
      <vt:lpstr>PowerPoint Presentation</vt:lpstr>
      <vt:lpstr>AGO Admin Dashboard</vt:lpstr>
      <vt:lpstr>PowerPoint Presentation</vt:lpstr>
      <vt:lpstr>Other applications of Python + Notebooks</vt:lpstr>
      <vt:lpstr>How about...</vt:lpstr>
      <vt:lpstr>Resources</vt:lpstr>
      <vt:lpstr>How do you use these tools or others to help with org admin?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Georgia, transit is provided for the general population - anyone who is able to access and afford it. </dc:title>
  <dc:creator>Barry Golivesky</dc:creator>
  <cp:revision>179</cp:revision>
  <dcterms:created xsi:type="dcterms:W3CDTF">2017-06-15T13:07:37Z</dcterms:created>
  <dcterms:modified xsi:type="dcterms:W3CDTF">2023-03-02T14:09:00Z</dcterms:modified>
</cp:coreProperties>
</file>