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1" r:id="rId1"/>
  </p:sldMasterIdLst>
  <p:notesMasterIdLst>
    <p:notesMasterId r:id="rId123"/>
  </p:notesMasterIdLst>
  <p:handoutMasterIdLst>
    <p:handoutMasterId r:id="rId124"/>
  </p:handoutMasterIdLst>
  <p:sldIdLst>
    <p:sldId id="435" r:id="rId2"/>
    <p:sldId id="578" r:id="rId3"/>
    <p:sldId id="570" r:id="rId4"/>
    <p:sldId id="575" r:id="rId5"/>
    <p:sldId id="574" r:id="rId6"/>
    <p:sldId id="556" r:id="rId7"/>
    <p:sldId id="557" r:id="rId8"/>
    <p:sldId id="558" r:id="rId9"/>
    <p:sldId id="559" r:id="rId10"/>
    <p:sldId id="560" r:id="rId11"/>
    <p:sldId id="571" r:id="rId12"/>
    <p:sldId id="562" r:id="rId13"/>
    <p:sldId id="563" r:id="rId14"/>
    <p:sldId id="564" r:id="rId15"/>
    <p:sldId id="565" r:id="rId16"/>
    <p:sldId id="566" r:id="rId17"/>
    <p:sldId id="567" r:id="rId18"/>
    <p:sldId id="572" r:id="rId19"/>
    <p:sldId id="573" r:id="rId20"/>
    <p:sldId id="579" r:id="rId21"/>
    <p:sldId id="469" r:id="rId22"/>
    <p:sldId id="470" r:id="rId23"/>
    <p:sldId id="498" r:id="rId24"/>
    <p:sldId id="497" r:id="rId25"/>
    <p:sldId id="500" r:id="rId26"/>
    <p:sldId id="502" r:id="rId27"/>
    <p:sldId id="499" r:id="rId28"/>
    <p:sldId id="516" r:id="rId29"/>
    <p:sldId id="517" r:id="rId30"/>
    <p:sldId id="518" r:id="rId31"/>
    <p:sldId id="620" r:id="rId32"/>
    <p:sldId id="581" r:id="rId33"/>
    <p:sldId id="582" r:id="rId34"/>
    <p:sldId id="583" r:id="rId35"/>
    <p:sldId id="584" r:id="rId36"/>
    <p:sldId id="623" r:id="rId37"/>
    <p:sldId id="586" r:id="rId38"/>
    <p:sldId id="587" r:id="rId39"/>
    <p:sldId id="622" r:id="rId40"/>
    <p:sldId id="671" r:id="rId41"/>
    <p:sldId id="625" r:id="rId42"/>
    <p:sldId id="629" r:id="rId43"/>
    <p:sldId id="630" r:id="rId44"/>
    <p:sldId id="632" r:id="rId45"/>
    <p:sldId id="633" r:id="rId46"/>
    <p:sldId id="634" r:id="rId47"/>
    <p:sldId id="635" r:id="rId48"/>
    <p:sldId id="636" r:id="rId49"/>
    <p:sldId id="637" r:id="rId50"/>
    <p:sldId id="638" r:id="rId51"/>
    <p:sldId id="639" r:id="rId52"/>
    <p:sldId id="764" r:id="rId53"/>
    <p:sldId id="641" r:id="rId54"/>
    <p:sldId id="665" r:id="rId55"/>
    <p:sldId id="668" r:id="rId56"/>
    <p:sldId id="669" r:id="rId57"/>
    <p:sldId id="670" r:id="rId58"/>
    <p:sldId id="704" r:id="rId59"/>
    <p:sldId id="673" r:id="rId60"/>
    <p:sldId id="674" r:id="rId61"/>
    <p:sldId id="675" r:id="rId62"/>
    <p:sldId id="676" r:id="rId63"/>
    <p:sldId id="677" r:id="rId64"/>
    <p:sldId id="678" r:id="rId65"/>
    <p:sldId id="679" r:id="rId66"/>
    <p:sldId id="680" r:id="rId67"/>
    <p:sldId id="681" r:id="rId68"/>
    <p:sldId id="682" r:id="rId69"/>
    <p:sldId id="683" r:id="rId70"/>
    <p:sldId id="684" r:id="rId71"/>
    <p:sldId id="685" r:id="rId72"/>
    <p:sldId id="686" r:id="rId73"/>
    <p:sldId id="689" r:id="rId74"/>
    <p:sldId id="690" r:id="rId75"/>
    <p:sldId id="691" r:id="rId76"/>
    <p:sldId id="692" r:id="rId77"/>
    <p:sldId id="694" r:id="rId78"/>
    <p:sldId id="693" r:id="rId79"/>
    <p:sldId id="757" r:id="rId80"/>
    <p:sldId id="758" r:id="rId81"/>
    <p:sldId id="759" r:id="rId82"/>
    <p:sldId id="760" r:id="rId83"/>
    <p:sldId id="761" r:id="rId84"/>
    <p:sldId id="762" r:id="rId85"/>
    <p:sldId id="763" r:id="rId86"/>
    <p:sldId id="696" r:id="rId87"/>
    <p:sldId id="697" r:id="rId88"/>
    <p:sldId id="698" r:id="rId89"/>
    <p:sldId id="699" r:id="rId90"/>
    <p:sldId id="703" r:id="rId91"/>
    <p:sldId id="719" r:id="rId92"/>
    <p:sldId id="720" r:id="rId93"/>
    <p:sldId id="721" r:id="rId94"/>
    <p:sldId id="722" r:id="rId95"/>
    <p:sldId id="724" r:id="rId96"/>
    <p:sldId id="725" r:id="rId97"/>
    <p:sldId id="727" r:id="rId98"/>
    <p:sldId id="734" r:id="rId99"/>
    <p:sldId id="735" r:id="rId100"/>
    <p:sldId id="736" r:id="rId101"/>
    <p:sldId id="737" r:id="rId102"/>
    <p:sldId id="738" r:id="rId103"/>
    <p:sldId id="739" r:id="rId104"/>
    <p:sldId id="740" r:id="rId105"/>
    <p:sldId id="741" r:id="rId106"/>
    <p:sldId id="742" r:id="rId107"/>
    <p:sldId id="718" r:id="rId108"/>
    <p:sldId id="706" r:id="rId109"/>
    <p:sldId id="707" r:id="rId110"/>
    <p:sldId id="708" r:id="rId111"/>
    <p:sldId id="709" r:id="rId112"/>
    <p:sldId id="710" r:id="rId113"/>
    <p:sldId id="711" r:id="rId114"/>
    <p:sldId id="712" r:id="rId115"/>
    <p:sldId id="713" r:id="rId116"/>
    <p:sldId id="714" r:id="rId117"/>
    <p:sldId id="715" r:id="rId118"/>
    <p:sldId id="716" r:id="rId119"/>
    <p:sldId id="717" r:id="rId120"/>
    <p:sldId id="733" r:id="rId121"/>
    <p:sldId id="468" r:id="rId122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1448"/>
    <a:srgbClr val="790039"/>
    <a:srgbClr val="003800"/>
    <a:srgbClr val="7B4564"/>
    <a:srgbClr val="632523"/>
    <a:srgbClr val="9D577F"/>
    <a:srgbClr val="9A3866"/>
    <a:srgbClr val="EAEAEA"/>
    <a:srgbClr val="004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890" autoAdjust="0"/>
    <p:restoredTop sz="94400" autoAdjust="0"/>
  </p:normalViewPr>
  <p:slideViewPr>
    <p:cSldViewPr snapToGrid="0">
      <p:cViewPr>
        <p:scale>
          <a:sx n="90" d="100"/>
          <a:sy n="90" d="100"/>
        </p:scale>
        <p:origin x="-94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3312"/>
    </p:cViewPr>
  </p:sorterViewPr>
  <p:notesViewPr>
    <p:cSldViewPr snapToGrid="0">
      <p:cViewPr>
        <p:scale>
          <a:sx n="100" d="100"/>
          <a:sy n="100" d="100"/>
        </p:scale>
        <p:origin x="-1884" y="92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F06F61-4C71-4892-AD36-9F5AE1AE4032}" type="doc">
      <dgm:prSet loTypeId="urn:microsoft.com/office/officeart/2005/8/layout/vList3" loCatId="picture" qsTypeId="urn:microsoft.com/office/officeart/2005/8/quickstyle/3d2" qsCatId="3D" csTypeId="urn:microsoft.com/office/officeart/2005/8/colors/accent1_2" csCatId="accent1" phldr="1"/>
      <dgm:spPr/>
    </dgm:pt>
    <dgm:pt modelId="{39D40505-F7FB-41DD-AB40-9AD3291C10E4}">
      <dgm:prSet phldrT="[Text]"/>
      <dgm:spPr>
        <a:solidFill>
          <a:srgbClr val="5F1448"/>
        </a:solidFill>
      </dgm:spPr>
      <dgm:t>
        <a:bodyPr/>
        <a:lstStyle/>
        <a:p>
          <a:pPr algn="l"/>
          <a:r>
            <a:rPr lang="en-US" b="1" dirty="0" smtClean="0">
              <a:latin typeface="Cambria" panose="02040503050406030204" pitchFamily="18" charset="0"/>
            </a:rPr>
            <a:t>Role of OMB in Cost Allocation</a:t>
          </a:r>
          <a:endParaRPr lang="en-US" b="1" dirty="0">
            <a:latin typeface="Cambria" panose="02040503050406030204" pitchFamily="18" charset="0"/>
          </a:endParaRPr>
        </a:p>
      </dgm:t>
    </dgm:pt>
    <dgm:pt modelId="{1A26D8A3-5D58-4E76-BA80-F1AB6EDC5026}" type="sibTrans" cxnId="{8E755BD3-F752-49F4-A946-1CCCC5B53DA5}">
      <dgm:prSet/>
      <dgm:spPr/>
      <dgm:t>
        <a:bodyPr/>
        <a:lstStyle/>
        <a:p>
          <a:endParaRPr lang="en-US"/>
        </a:p>
      </dgm:t>
    </dgm:pt>
    <dgm:pt modelId="{5F066AE3-FC3A-4265-8CA7-0A1C0A993DA4}" type="parTrans" cxnId="{8E755BD3-F752-49F4-A946-1CCCC5B53DA5}">
      <dgm:prSet/>
      <dgm:spPr/>
      <dgm:t>
        <a:bodyPr/>
        <a:lstStyle/>
        <a:p>
          <a:endParaRPr lang="en-US"/>
        </a:p>
      </dgm:t>
    </dgm:pt>
    <dgm:pt modelId="{4EC61471-C77D-4AA7-97AE-19317BBF279C}">
      <dgm:prSet phldrT="[Text]"/>
      <dgm:spPr>
        <a:solidFill>
          <a:srgbClr val="5F1448"/>
        </a:solidFill>
      </dgm:spPr>
      <dgm:t>
        <a:bodyPr/>
        <a:lstStyle/>
        <a:p>
          <a:pPr algn="l"/>
          <a:r>
            <a:rPr lang="en-US" b="1" dirty="0" smtClean="0">
              <a:latin typeface="Cambria" panose="02040503050406030204" pitchFamily="18" charset="0"/>
            </a:rPr>
            <a:t>Standardized Approach to Cost Allocation Issues</a:t>
          </a:r>
          <a:endParaRPr lang="en-US" b="1" dirty="0">
            <a:latin typeface="Cambria" panose="02040503050406030204" pitchFamily="18" charset="0"/>
          </a:endParaRPr>
        </a:p>
      </dgm:t>
    </dgm:pt>
    <dgm:pt modelId="{2DD8CF00-D23B-499B-A48A-D792998BD569}" type="sibTrans" cxnId="{125BE1AB-22BE-421B-A5E3-FAE424F1F4E7}">
      <dgm:prSet/>
      <dgm:spPr/>
      <dgm:t>
        <a:bodyPr/>
        <a:lstStyle/>
        <a:p>
          <a:endParaRPr lang="en-US"/>
        </a:p>
      </dgm:t>
    </dgm:pt>
    <dgm:pt modelId="{8673EEE3-BD36-449C-9053-C4508C51F41D}" type="parTrans" cxnId="{125BE1AB-22BE-421B-A5E3-FAE424F1F4E7}">
      <dgm:prSet/>
      <dgm:spPr/>
      <dgm:t>
        <a:bodyPr/>
        <a:lstStyle/>
        <a:p>
          <a:endParaRPr lang="en-US"/>
        </a:p>
      </dgm:t>
    </dgm:pt>
    <dgm:pt modelId="{6A12368A-648D-4AFE-B432-E8DE8621D9D1}">
      <dgm:prSet phldrT="[Text]"/>
      <dgm:spPr>
        <a:solidFill>
          <a:srgbClr val="5F1448"/>
        </a:solidFill>
      </dgm:spPr>
      <dgm:t>
        <a:bodyPr/>
        <a:lstStyle/>
        <a:p>
          <a:pPr algn="l"/>
          <a:r>
            <a:rPr lang="en-US" b="1" dirty="0" smtClean="0">
              <a:latin typeface="Cambria" panose="02040503050406030204" pitchFamily="18" charset="0"/>
            </a:rPr>
            <a:t>Concept of Full Cost Identification</a:t>
          </a:r>
          <a:endParaRPr lang="en-US" b="1" dirty="0">
            <a:latin typeface="Cambria" panose="02040503050406030204" pitchFamily="18" charset="0"/>
          </a:endParaRPr>
        </a:p>
      </dgm:t>
    </dgm:pt>
    <dgm:pt modelId="{2B437843-8386-4F92-B4EF-F27F79AB3432}" type="parTrans" cxnId="{DDE4C338-534B-47D0-BBC7-771AC57CD5CD}">
      <dgm:prSet/>
      <dgm:spPr/>
      <dgm:t>
        <a:bodyPr/>
        <a:lstStyle/>
        <a:p>
          <a:endParaRPr lang="en-US"/>
        </a:p>
      </dgm:t>
    </dgm:pt>
    <dgm:pt modelId="{B95D9BEF-68CE-4BAE-9B8E-9C1B74369AAF}" type="sibTrans" cxnId="{DDE4C338-534B-47D0-BBC7-771AC57CD5CD}">
      <dgm:prSet/>
      <dgm:spPr/>
      <dgm:t>
        <a:bodyPr/>
        <a:lstStyle/>
        <a:p>
          <a:endParaRPr lang="en-US"/>
        </a:p>
      </dgm:t>
    </dgm:pt>
    <dgm:pt modelId="{3B136DF2-2D57-406F-9E97-135890AC5B1E}">
      <dgm:prSet phldrT="[Text]"/>
      <dgm:spPr>
        <a:solidFill>
          <a:srgbClr val="5F1448"/>
        </a:solidFill>
      </dgm:spPr>
      <dgm:t>
        <a:bodyPr/>
        <a:lstStyle/>
        <a:p>
          <a:pPr algn="l"/>
          <a:r>
            <a:rPr lang="en-US" b="1" dirty="0" smtClean="0">
              <a:latin typeface="Cambria" panose="02040503050406030204" pitchFamily="18" charset="0"/>
            </a:rPr>
            <a:t>Issues in Cost Allocation</a:t>
          </a:r>
          <a:endParaRPr lang="en-US" b="1" dirty="0">
            <a:latin typeface="Cambria" panose="02040503050406030204" pitchFamily="18" charset="0"/>
          </a:endParaRPr>
        </a:p>
      </dgm:t>
    </dgm:pt>
    <dgm:pt modelId="{A2AA91EB-1F90-4D47-901A-9708D43989F7}" type="parTrans" cxnId="{74388A8F-D1DF-447B-A88A-9336608F3DFE}">
      <dgm:prSet/>
      <dgm:spPr/>
      <dgm:t>
        <a:bodyPr/>
        <a:lstStyle/>
        <a:p>
          <a:endParaRPr lang="en-US"/>
        </a:p>
      </dgm:t>
    </dgm:pt>
    <dgm:pt modelId="{09D6F076-CC68-4640-8C9E-F5B9E4A1AD64}" type="sibTrans" cxnId="{74388A8F-D1DF-447B-A88A-9336608F3DFE}">
      <dgm:prSet/>
      <dgm:spPr/>
      <dgm:t>
        <a:bodyPr/>
        <a:lstStyle/>
        <a:p>
          <a:endParaRPr lang="en-US"/>
        </a:p>
      </dgm:t>
    </dgm:pt>
    <dgm:pt modelId="{90B2FAFB-775A-480A-B3E1-39EFBDDF2651}">
      <dgm:prSet phldrT="[Text]"/>
      <dgm:spPr>
        <a:solidFill>
          <a:srgbClr val="5F1448"/>
        </a:solidFill>
      </dgm:spPr>
      <dgm:t>
        <a:bodyPr/>
        <a:lstStyle/>
        <a:p>
          <a:pPr algn="l"/>
          <a:r>
            <a:rPr lang="en-US" b="1" dirty="0" smtClean="0">
              <a:latin typeface="Cambria" panose="02040503050406030204" pitchFamily="18" charset="0"/>
            </a:rPr>
            <a:t>Development of Cost Allocation Model</a:t>
          </a:r>
          <a:endParaRPr lang="en-US" b="1" dirty="0">
            <a:latin typeface="Cambria" panose="02040503050406030204" pitchFamily="18" charset="0"/>
          </a:endParaRPr>
        </a:p>
      </dgm:t>
    </dgm:pt>
    <dgm:pt modelId="{381AB400-7406-4662-B262-41B8FBF73879}" type="parTrans" cxnId="{C18933AB-A658-4F5B-9C63-F620A085A0B6}">
      <dgm:prSet/>
      <dgm:spPr/>
      <dgm:t>
        <a:bodyPr/>
        <a:lstStyle/>
        <a:p>
          <a:endParaRPr lang="en-US"/>
        </a:p>
      </dgm:t>
    </dgm:pt>
    <dgm:pt modelId="{B368F752-2290-46E2-B0FC-96D5847E7626}" type="sibTrans" cxnId="{C18933AB-A658-4F5B-9C63-F620A085A0B6}">
      <dgm:prSet/>
      <dgm:spPr/>
      <dgm:t>
        <a:bodyPr/>
        <a:lstStyle/>
        <a:p>
          <a:endParaRPr lang="en-US"/>
        </a:p>
      </dgm:t>
    </dgm:pt>
    <dgm:pt modelId="{5C7377D8-EE2A-4902-8CA2-CC83F48FD832}">
      <dgm:prSet phldrT="[Text]"/>
      <dgm:spPr>
        <a:solidFill>
          <a:srgbClr val="5F1448"/>
        </a:solidFill>
      </dgm:spPr>
      <dgm:t>
        <a:bodyPr/>
        <a:lstStyle/>
        <a:p>
          <a:pPr algn="l"/>
          <a:r>
            <a:rPr lang="en-US" b="1" dirty="0" smtClean="0">
              <a:latin typeface="Cambria" panose="02040503050406030204" pitchFamily="18" charset="0"/>
            </a:rPr>
            <a:t>Use of the Cost Allocation Model</a:t>
          </a:r>
          <a:endParaRPr lang="en-US" b="1" dirty="0">
            <a:latin typeface="Cambria" panose="02040503050406030204" pitchFamily="18" charset="0"/>
          </a:endParaRPr>
        </a:p>
      </dgm:t>
    </dgm:pt>
    <dgm:pt modelId="{76BF9277-2D57-47B5-9926-1C4D3ACC01AE}" type="parTrans" cxnId="{F0A3FB0B-F856-4B28-9339-CC98DF783055}">
      <dgm:prSet/>
      <dgm:spPr/>
      <dgm:t>
        <a:bodyPr/>
        <a:lstStyle/>
        <a:p>
          <a:endParaRPr lang="en-US"/>
        </a:p>
      </dgm:t>
    </dgm:pt>
    <dgm:pt modelId="{94EC2734-E0B8-450B-B569-999C5D210BD9}" type="sibTrans" cxnId="{F0A3FB0B-F856-4B28-9339-CC98DF783055}">
      <dgm:prSet/>
      <dgm:spPr/>
      <dgm:t>
        <a:bodyPr/>
        <a:lstStyle/>
        <a:p>
          <a:endParaRPr lang="en-US"/>
        </a:p>
      </dgm:t>
    </dgm:pt>
    <dgm:pt modelId="{D1C299A2-E53F-478E-A2C7-AC2C83700494}">
      <dgm:prSet phldrT="[Text]"/>
      <dgm:spPr>
        <a:solidFill>
          <a:srgbClr val="5F1448"/>
        </a:solidFill>
      </dgm:spPr>
      <dgm:t>
        <a:bodyPr/>
        <a:lstStyle/>
        <a:p>
          <a:pPr algn="l"/>
          <a:r>
            <a:rPr lang="en-US" b="1" dirty="0" smtClean="0">
              <a:latin typeface="Cambria" panose="02040503050406030204" pitchFamily="18" charset="0"/>
            </a:rPr>
            <a:t>Automation of the Cost Allocation Model</a:t>
          </a:r>
          <a:endParaRPr lang="en-US" b="1" dirty="0">
            <a:latin typeface="Cambria" panose="02040503050406030204" pitchFamily="18" charset="0"/>
          </a:endParaRPr>
        </a:p>
      </dgm:t>
    </dgm:pt>
    <dgm:pt modelId="{548B0AE1-560C-48CE-BB82-BD3C3E0A5245}" type="parTrans" cxnId="{742AE551-BE85-49E1-97FC-03BD672008E7}">
      <dgm:prSet/>
      <dgm:spPr/>
      <dgm:t>
        <a:bodyPr/>
        <a:lstStyle/>
        <a:p>
          <a:endParaRPr lang="en-US"/>
        </a:p>
      </dgm:t>
    </dgm:pt>
    <dgm:pt modelId="{B398BEE8-61BE-496C-BF6E-955C6FFFBE85}" type="sibTrans" cxnId="{742AE551-BE85-49E1-97FC-03BD672008E7}">
      <dgm:prSet/>
      <dgm:spPr/>
      <dgm:t>
        <a:bodyPr/>
        <a:lstStyle/>
        <a:p>
          <a:endParaRPr lang="en-US"/>
        </a:p>
      </dgm:t>
    </dgm:pt>
    <dgm:pt modelId="{828222BC-2B7D-49FF-958D-0FF8C52C3B09}" type="pres">
      <dgm:prSet presAssocID="{35F06F61-4C71-4892-AD36-9F5AE1AE4032}" presName="linearFlow" presStyleCnt="0">
        <dgm:presLayoutVars>
          <dgm:dir/>
          <dgm:resizeHandles val="exact"/>
        </dgm:presLayoutVars>
      </dgm:prSet>
      <dgm:spPr/>
    </dgm:pt>
    <dgm:pt modelId="{3E37C914-512F-409C-A19B-FEA7A484FA71}" type="pres">
      <dgm:prSet presAssocID="{4EC61471-C77D-4AA7-97AE-19317BBF279C}" presName="composite" presStyleCnt="0"/>
      <dgm:spPr/>
    </dgm:pt>
    <dgm:pt modelId="{6C0E79AD-6583-4179-88CF-339F7CDEF247}" type="pres">
      <dgm:prSet presAssocID="{4EC61471-C77D-4AA7-97AE-19317BBF279C}" presName="imgShp" presStyleLbl="fgImgPlace1" presStyleIdx="0" presStyleCnt="7" custLinFactNeighborX="-497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A71D1B1-3F02-4AE3-A108-3011A29EABF7}" type="pres">
      <dgm:prSet presAssocID="{4EC61471-C77D-4AA7-97AE-19317BBF279C}" presName="txShp" presStyleLbl="node1" presStyleIdx="0" presStyleCnt="7" custScaleX="109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12103-14B7-427F-9AB3-944D7E06F694}" type="pres">
      <dgm:prSet presAssocID="{2DD8CF00-D23B-499B-A48A-D792998BD569}" presName="spacing" presStyleCnt="0"/>
      <dgm:spPr/>
    </dgm:pt>
    <dgm:pt modelId="{BA7C36A4-5CED-444E-A91F-8B82DA60935F}" type="pres">
      <dgm:prSet presAssocID="{39D40505-F7FB-41DD-AB40-9AD3291C10E4}" presName="composite" presStyleCnt="0"/>
      <dgm:spPr/>
    </dgm:pt>
    <dgm:pt modelId="{206468C1-44E1-43EB-8CC2-C3B344448EB4}" type="pres">
      <dgm:prSet presAssocID="{39D40505-F7FB-41DD-AB40-9AD3291C10E4}" presName="imgShp" presStyleLbl="fgImgPlace1" presStyleIdx="1" presStyleCnt="7" custLinFactNeighborX="-497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9116389-27A2-46C6-8876-242803431999}" type="pres">
      <dgm:prSet presAssocID="{39D40505-F7FB-41DD-AB40-9AD3291C10E4}" presName="txShp" presStyleLbl="node1" presStyleIdx="1" presStyleCnt="7" custScaleX="109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EA4F6-7A8E-4C80-ABED-AD6B7204F2D7}" type="pres">
      <dgm:prSet presAssocID="{1A26D8A3-5D58-4E76-BA80-F1AB6EDC5026}" presName="spacing" presStyleCnt="0"/>
      <dgm:spPr/>
    </dgm:pt>
    <dgm:pt modelId="{802467A0-1961-480D-B4D0-9DCD1EF65826}" type="pres">
      <dgm:prSet presAssocID="{6A12368A-648D-4AFE-B432-E8DE8621D9D1}" presName="composite" presStyleCnt="0"/>
      <dgm:spPr/>
    </dgm:pt>
    <dgm:pt modelId="{ABBAF4A9-4051-4BEE-9E76-0EEE13492608}" type="pres">
      <dgm:prSet presAssocID="{6A12368A-648D-4AFE-B432-E8DE8621D9D1}" presName="imgShp" presStyleLbl="fgImgPlace1" presStyleIdx="2" presStyleCnt="7" custLinFactNeighborX="-497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68C76F4-F80E-457A-AB15-6A4C82833351}" type="pres">
      <dgm:prSet presAssocID="{6A12368A-648D-4AFE-B432-E8DE8621D9D1}" presName="txShp" presStyleLbl="node1" presStyleIdx="2" presStyleCnt="7" custScaleX="109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C25EB8-1484-494A-A0B5-49804A1BE208}" type="pres">
      <dgm:prSet presAssocID="{B95D9BEF-68CE-4BAE-9B8E-9C1B74369AAF}" presName="spacing" presStyleCnt="0"/>
      <dgm:spPr/>
    </dgm:pt>
    <dgm:pt modelId="{3DE1FB41-4AEB-4D98-9172-7E4694C21251}" type="pres">
      <dgm:prSet presAssocID="{3B136DF2-2D57-406F-9E97-135890AC5B1E}" presName="composite" presStyleCnt="0"/>
      <dgm:spPr/>
    </dgm:pt>
    <dgm:pt modelId="{9E35207A-84F5-4A03-8CE9-5EA21F58FE75}" type="pres">
      <dgm:prSet presAssocID="{3B136DF2-2D57-406F-9E97-135890AC5B1E}" presName="imgShp" presStyleLbl="fgImgPlace1" presStyleIdx="3" presStyleCnt="7" custLinFactNeighborX="-497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4685B89-7BE4-4353-A821-C5633209806E}" type="pres">
      <dgm:prSet presAssocID="{3B136DF2-2D57-406F-9E97-135890AC5B1E}" presName="txShp" presStyleLbl="node1" presStyleIdx="3" presStyleCnt="7" custScaleX="109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6E1B7-DAB2-420D-85F9-C50DF4193403}" type="pres">
      <dgm:prSet presAssocID="{09D6F076-CC68-4640-8C9E-F5B9E4A1AD64}" presName="spacing" presStyleCnt="0"/>
      <dgm:spPr/>
    </dgm:pt>
    <dgm:pt modelId="{EC738946-5011-4E0B-A4D9-61B1EA35C7FB}" type="pres">
      <dgm:prSet presAssocID="{90B2FAFB-775A-480A-B3E1-39EFBDDF2651}" presName="composite" presStyleCnt="0"/>
      <dgm:spPr/>
    </dgm:pt>
    <dgm:pt modelId="{4B55FB90-17DA-4060-B654-4C673C43C5A3}" type="pres">
      <dgm:prSet presAssocID="{90B2FAFB-775A-480A-B3E1-39EFBDDF2651}" presName="imgShp" presStyleLbl="fgImgPlace1" presStyleIdx="4" presStyleCnt="7" custLinFactNeighborX="-553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4DF9C01-A699-40AA-8CE2-D55911121FF9}" type="pres">
      <dgm:prSet presAssocID="{90B2FAFB-775A-480A-B3E1-39EFBDDF2651}" presName="txShp" presStyleLbl="node1" presStyleIdx="4" presStyleCnt="7" custScaleX="10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3998C-9378-40B4-9D0C-7A4DDDA8D612}" type="pres">
      <dgm:prSet presAssocID="{B368F752-2290-46E2-B0FC-96D5847E7626}" presName="spacing" presStyleCnt="0"/>
      <dgm:spPr/>
    </dgm:pt>
    <dgm:pt modelId="{6589A92B-8062-49E2-B3A7-3A53CBD5FC55}" type="pres">
      <dgm:prSet presAssocID="{5C7377D8-EE2A-4902-8CA2-CC83F48FD832}" presName="composite" presStyleCnt="0"/>
      <dgm:spPr/>
    </dgm:pt>
    <dgm:pt modelId="{C8F90AF0-DFD9-4ED8-A961-A007E7EEDCF5}" type="pres">
      <dgm:prSet presAssocID="{5C7377D8-EE2A-4902-8CA2-CC83F48FD832}" presName="imgShp" presStyleLbl="fgImgPlace1" presStyleIdx="5" presStyleCnt="7" custLinFactNeighborX="-553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604BB68-5E41-45EC-A3E1-4556D093BA56}" type="pres">
      <dgm:prSet presAssocID="{5C7377D8-EE2A-4902-8CA2-CC83F48FD832}" presName="txShp" presStyleLbl="node1" presStyleIdx="5" presStyleCnt="7" custScaleX="10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9A86B-DF44-4E23-A28A-E2CDF1CDBB07}" type="pres">
      <dgm:prSet presAssocID="{94EC2734-E0B8-450B-B569-999C5D210BD9}" presName="spacing" presStyleCnt="0"/>
      <dgm:spPr/>
    </dgm:pt>
    <dgm:pt modelId="{6EEB3E14-8535-46F2-A089-F81217CEF337}" type="pres">
      <dgm:prSet presAssocID="{D1C299A2-E53F-478E-A2C7-AC2C83700494}" presName="composite" presStyleCnt="0"/>
      <dgm:spPr/>
    </dgm:pt>
    <dgm:pt modelId="{4EAAEF8E-2A3A-4BE9-BF03-5F1058F94F09}" type="pres">
      <dgm:prSet presAssocID="{D1C299A2-E53F-478E-A2C7-AC2C83700494}" presName="imgShp" presStyleLbl="fgImgPlace1" presStyleIdx="6" presStyleCnt="7" custLinFactNeighborX="-5535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E22C475-E75F-484D-BE87-60892CF881D1}" type="pres">
      <dgm:prSet presAssocID="{D1C299A2-E53F-478E-A2C7-AC2C83700494}" presName="txShp" presStyleLbl="node1" presStyleIdx="6" presStyleCnt="7" custScaleX="1085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F6C1DC-3BA9-4D30-8A0F-D3E57C7CCA49}" type="presOf" srcId="{6A12368A-648D-4AFE-B432-E8DE8621D9D1}" destId="{B68C76F4-F80E-457A-AB15-6A4C82833351}" srcOrd="0" destOrd="0" presId="urn:microsoft.com/office/officeart/2005/8/layout/vList3"/>
    <dgm:cxn modelId="{8E755BD3-F752-49F4-A946-1CCCC5B53DA5}" srcId="{35F06F61-4C71-4892-AD36-9F5AE1AE4032}" destId="{39D40505-F7FB-41DD-AB40-9AD3291C10E4}" srcOrd="1" destOrd="0" parTransId="{5F066AE3-FC3A-4265-8CA7-0A1C0A993DA4}" sibTransId="{1A26D8A3-5D58-4E76-BA80-F1AB6EDC5026}"/>
    <dgm:cxn modelId="{FA16A04C-DEC2-476B-9C35-9C103EA29D7A}" type="presOf" srcId="{3B136DF2-2D57-406F-9E97-135890AC5B1E}" destId="{14685B89-7BE4-4353-A821-C5633209806E}" srcOrd="0" destOrd="0" presId="urn:microsoft.com/office/officeart/2005/8/layout/vList3"/>
    <dgm:cxn modelId="{C18933AB-A658-4F5B-9C63-F620A085A0B6}" srcId="{35F06F61-4C71-4892-AD36-9F5AE1AE4032}" destId="{90B2FAFB-775A-480A-B3E1-39EFBDDF2651}" srcOrd="4" destOrd="0" parTransId="{381AB400-7406-4662-B262-41B8FBF73879}" sibTransId="{B368F752-2290-46E2-B0FC-96D5847E7626}"/>
    <dgm:cxn modelId="{742AE551-BE85-49E1-97FC-03BD672008E7}" srcId="{35F06F61-4C71-4892-AD36-9F5AE1AE4032}" destId="{D1C299A2-E53F-478E-A2C7-AC2C83700494}" srcOrd="6" destOrd="0" parTransId="{548B0AE1-560C-48CE-BB82-BD3C3E0A5245}" sibTransId="{B398BEE8-61BE-496C-BF6E-955C6FFFBE85}"/>
    <dgm:cxn modelId="{74388A8F-D1DF-447B-A88A-9336608F3DFE}" srcId="{35F06F61-4C71-4892-AD36-9F5AE1AE4032}" destId="{3B136DF2-2D57-406F-9E97-135890AC5B1E}" srcOrd="3" destOrd="0" parTransId="{A2AA91EB-1F90-4D47-901A-9708D43989F7}" sibTransId="{09D6F076-CC68-4640-8C9E-F5B9E4A1AD64}"/>
    <dgm:cxn modelId="{125BE1AB-22BE-421B-A5E3-FAE424F1F4E7}" srcId="{35F06F61-4C71-4892-AD36-9F5AE1AE4032}" destId="{4EC61471-C77D-4AA7-97AE-19317BBF279C}" srcOrd="0" destOrd="0" parTransId="{8673EEE3-BD36-449C-9053-C4508C51F41D}" sibTransId="{2DD8CF00-D23B-499B-A48A-D792998BD569}"/>
    <dgm:cxn modelId="{A965B907-B860-48F7-A487-F1E4C9343E00}" type="presOf" srcId="{5C7377D8-EE2A-4902-8CA2-CC83F48FD832}" destId="{A604BB68-5E41-45EC-A3E1-4556D093BA56}" srcOrd="0" destOrd="0" presId="urn:microsoft.com/office/officeart/2005/8/layout/vList3"/>
    <dgm:cxn modelId="{F0A3FB0B-F856-4B28-9339-CC98DF783055}" srcId="{35F06F61-4C71-4892-AD36-9F5AE1AE4032}" destId="{5C7377D8-EE2A-4902-8CA2-CC83F48FD832}" srcOrd="5" destOrd="0" parTransId="{76BF9277-2D57-47B5-9926-1C4D3ACC01AE}" sibTransId="{94EC2734-E0B8-450B-B569-999C5D210BD9}"/>
    <dgm:cxn modelId="{DDE4C338-534B-47D0-BBC7-771AC57CD5CD}" srcId="{35F06F61-4C71-4892-AD36-9F5AE1AE4032}" destId="{6A12368A-648D-4AFE-B432-E8DE8621D9D1}" srcOrd="2" destOrd="0" parTransId="{2B437843-8386-4F92-B4EF-F27F79AB3432}" sibTransId="{B95D9BEF-68CE-4BAE-9B8E-9C1B74369AAF}"/>
    <dgm:cxn modelId="{E8DCF678-8000-4761-91AE-2ED1C611E237}" type="presOf" srcId="{35F06F61-4C71-4892-AD36-9F5AE1AE4032}" destId="{828222BC-2B7D-49FF-958D-0FF8C52C3B09}" srcOrd="0" destOrd="0" presId="urn:microsoft.com/office/officeart/2005/8/layout/vList3"/>
    <dgm:cxn modelId="{136D6CC7-7F3E-4C0D-8D3F-B69ADD455591}" type="presOf" srcId="{D1C299A2-E53F-478E-A2C7-AC2C83700494}" destId="{0E22C475-E75F-484D-BE87-60892CF881D1}" srcOrd="0" destOrd="0" presId="urn:microsoft.com/office/officeart/2005/8/layout/vList3"/>
    <dgm:cxn modelId="{0933B937-442D-4CC8-81B3-6F9BBF9963FF}" type="presOf" srcId="{39D40505-F7FB-41DD-AB40-9AD3291C10E4}" destId="{A9116389-27A2-46C6-8876-242803431999}" srcOrd="0" destOrd="0" presId="urn:microsoft.com/office/officeart/2005/8/layout/vList3"/>
    <dgm:cxn modelId="{C208F16D-DCE9-4F37-8EB4-A104A42E3000}" type="presOf" srcId="{4EC61471-C77D-4AA7-97AE-19317BBF279C}" destId="{DA71D1B1-3F02-4AE3-A108-3011A29EABF7}" srcOrd="0" destOrd="0" presId="urn:microsoft.com/office/officeart/2005/8/layout/vList3"/>
    <dgm:cxn modelId="{2261CDDF-D6CC-4551-A91F-7D2215208BE1}" type="presOf" srcId="{90B2FAFB-775A-480A-B3E1-39EFBDDF2651}" destId="{34DF9C01-A699-40AA-8CE2-D55911121FF9}" srcOrd="0" destOrd="0" presId="urn:microsoft.com/office/officeart/2005/8/layout/vList3"/>
    <dgm:cxn modelId="{B5ED2D34-EC4A-46AC-82B8-215E86034903}" type="presParOf" srcId="{828222BC-2B7D-49FF-958D-0FF8C52C3B09}" destId="{3E37C914-512F-409C-A19B-FEA7A484FA71}" srcOrd="0" destOrd="0" presId="urn:microsoft.com/office/officeart/2005/8/layout/vList3"/>
    <dgm:cxn modelId="{C932D536-74B1-44A2-BF04-A04ECB18C891}" type="presParOf" srcId="{3E37C914-512F-409C-A19B-FEA7A484FA71}" destId="{6C0E79AD-6583-4179-88CF-339F7CDEF247}" srcOrd="0" destOrd="0" presId="urn:microsoft.com/office/officeart/2005/8/layout/vList3"/>
    <dgm:cxn modelId="{83AF9DB7-FC1C-4B24-A300-413484AD6FF7}" type="presParOf" srcId="{3E37C914-512F-409C-A19B-FEA7A484FA71}" destId="{DA71D1B1-3F02-4AE3-A108-3011A29EABF7}" srcOrd="1" destOrd="0" presId="urn:microsoft.com/office/officeart/2005/8/layout/vList3"/>
    <dgm:cxn modelId="{3A3DCE28-7711-4AC3-BCDF-4A8A9300FEF3}" type="presParOf" srcId="{828222BC-2B7D-49FF-958D-0FF8C52C3B09}" destId="{37412103-14B7-427F-9AB3-944D7E06F694}" srcOrd="1" destOrd="0" presId="urn:microsoft.com/office/officeart/2005/8/layout/vList3"/>
    <dgm:cxn modelId="{A4505D8E-2122-4606-93A0-4F3AC11B463E}" type="presParOf" srcId="{828222BC-2B7D-49FF-958D-0FF8C52C3B09}" destId="{BA7C36A4-5CED-444E-A91F-8B82DA60935F}" srcOrd="2" destOrd="0" presId="urn:microsoft.com/office/officeart/2005/8/layout/vList3"/>
    <dgm:cxn modelId="{EE755822-4D0A-4C98-816E-AF92CB2DA594}" type="presParOf" srcId="{BA7C36A4-5CED-444E-A91F-8B82DA60935F}" destId="{206468C1-44E1-43EB-8CC2-C3B344448EB4}" srcOrd="0" destOrd="0" presId="urn:microsoft.com/office/officeart/2005/8/layout/vList3"/>
    <dgm:cxn modelId="{41D23925-73CE-4BA2-8DA0-D325033213BE}" type="presParOf" srcId="{BA7C36A4-5CED-444E-A91F-8B82DA60935F}" destId="{A9116389-27A2-46C6-8876-242803431999}" srcOrd="1" destOrd="0" presId="urn:microsoft.com/office/officeart/2005/8/layout/vList3"/>
    <dgm:cxn modelId="{2A3882AA-F190-45AB-BFAD-7ED6A06E69A1}" type="presParOf" srcId="{828222BC-2B7D-49FF-958D-0FF8C52C3B09}" destId="{DA0EA4F6-7A8E-4C80-ABED-AD6B7204F2D7}" srcOrd="3" destOrd="0" presId="urn:microsoft.com/office/officeart/2005/8/layout/vList3"/>
    <dgm:cxn modelId="{B1EFCEA0-3C8E-4199-8F1F-5007D7C59A92}" type="presParOf" srcId="{828222BC-2B7D-49FF-958D-0FF8C52C3B09}" destId="{802467A0-1961-480D-B4D0-9DCD1EF65826}" srcOrd="4" destOrd="0" presId="urn:microsoft.com/office/officeart/2005/8/layout/vList3"/>
    <dgm:cxn modelId="{3AB6F7A1-5784-4EEC-B11F-B83EC0425FF7}" type="presParOf" srcId="{802467A0-1961-480D-B4D0-9DCD1EF65826}" destId="{ABBAF4A9-4051-4BEE-9E76-0EEE13492608}" srcOrd="0" destOrd="0" presId="urn:microsoft.com/office/officeart/2005/8/layout/vList3"/>
    <dgm:cxn modelId="{FD60F9A6-3089-4B6A-ADFC-F108E178A94F}" type="presParOf" srcId="{802467A0-1961-480D-B4D0-9DCD1EF65826}" destId="{B68C76F4-F80E-457A-AB15-6A4C82833351}" srcOrd="1" destOrd="0" presId="urn:microsoft.com/office/officeart/2005/8/layout/vList3"/>
    <dgm:cxn modelId="{2B27AA19-D1C2-48D4-91EC-7D38083CB156}" type="presParOf" srcId="{828222BC-2B7D-49FF-958D-0FF8C52C3B09}" destId="{FCC25EB8-1484-494A-A0B5-49804A1BE208}" srcOrd="5" destOrd="0" presId="urn:microsoft.com/office/officeart/2005/8/layout/vList3"/>
    <dgm:cxn modelId="{F69EB488-1EAE-4F44-943E-4B1143EDD880}" type="presParOf" srcId="{828222BC-2B7D-49FF-958D-0FF8C52C3B09}" destId="{3DE1FB41-4AEB-4D98-9172-7E4694C21251}" srcOrd="6" destOrd="0" presId="urn:microsoft.com/office/officeart/2005/8/layout/vList3"/>
    <dgm:cxn modelId="{72E424F5-039A-4F8F-A143-E9902DBCEB1D}" type="presParOf" srcId="{3DE1FB41-4AEB-4D98-9172-7E4694C21251}" destId="{9E35207A-84F5-4A03-8CE9-5EA21F58FE75}" srcOrd="0" destOrd="0" presId="urn:microsoft.com/office/officeart/2005/8/layout/vList3"/>
    <dgm:cxn modelId="{96D5EB54-025B-40B6-BE67-BC45B031DD1A}" type="presParOf" srcId="{3DE1FB41-4AEB-4D98-9172-7E4694C21251}" destId="{14685B89-7BE4-4353-A821-C5633209806E}" srcOrd="1" destOrd="0" presId="urn:microsoft.com/office/officeart/2005/8/layout/vList3"/>
    <dgm:cxn modelId="{76542E8E-B734-40F6-B5E9-06D6FCCD3D9B}" type="presParOf" srcId="{828222BC-2B7D-49FF-958D-0FF8C52C3B09}" destId="{0B16E1B7-DAB2-420D-85F9-C50DF4193403}" srcOrd="7" destOrd="0" presId="urn:microsoft.com/office/officeart/2005/8/layout/vList3"/>
    <dgm:cxn modelId="{FA017EEB-7B7B-4BF2-BA14-E88C81842D9E}" type="presParOf" srcId="{828222BC-2B7D-49FF-958D-0FF8C52C3B09}" destId="{EC738946-5011-4E0B-A4D9-61B1EA35C7FB}" srcOrd="8" destOrd="0" presId="urn:microsoft.com/office/officeart/2005/8/layout/vList3"/>
    <dgm:cxn modelId="{42257D60-1A52-489F-9FCC-81074FA8BD55}" type="presParOf" srcId="{EC738946-5011-4E0B-A4D9-61B1EA35C7FB}" destId="{4B55FB90-17DA-4060-B654-4C673C43C5A3}" srcOrd="0" destOrd="0" presId="urn:microsoft.com/office/officeart/2005/8/layout/vList3"/>
    <dgm:cxn modelId="{BAD36B58-03E4-4777-A99B-A58980420B45}" type="presParOf" srcId="{EC738946-5011-4E0B-A4D9-61B1EA35C7FB}" destId="{34DF9C01-A699-40AA-8CE2-D55911121FF9}" srcOrd="1" destOrd="0" presId="urn:microsoft.com/office/officeart/2005/8/layout/vList3"/>
    <dgm:cxn modelId="{CA2197E4-0027-4717-979D-96BFC8FA80BB}" type="presParOf" srcId="{828222BC-2B7D-49FF-958D-0FF8C52C3B09}" destId="{3EB3998C-9378-40B4-9D0C-7A4DDDA8D612}" srcOrd="9" destOrd="0" presId="urn:microsoft.com/office/officeart/2005/8/layout/vList3"/>
    <dgm:cxn modelId="{5028D7B7-EECF-40C4-B1A2-64AF2BDFD0E4}" type="presParOf" srcId="{828222BC-2B7D-49FF-958D-0FF8C52C3B09}" destId="{6589A92B-8062-49E2-B3A7-3A53CBD5FC55}" srcOrd="10" destOrd="0" presId="urn:microsoft.com/office/officeart/2005/8/layout/vList3"/>
    <dgm:cxn modelId="{CC554AA9-2197-4F94-8B04-470D843B2A0E}" type="presParOf" srcId="{6589A92B-8062-49E2-B3A7-3A53CBD5FC55}" destId="{C8F90AF0-DFD9-4ED8-A961-A007E7EEDCF5}" srcOrd="0" destOrd="0" presId="urn:microsoft.com/office/officeart/2005/8/layout/vList3"/>
    <dgm:cxn modelId="{22A2B47D-EB4C-4C51-9A32-8B3F80DE4945}" type="presParOf" srcId="{6589A92B-8062-49E2-B3A7-3A53CBD5FC55}" destId="{A604BB68-5E41-45EC-A3E1-4556D093BA56}" srcOrd="1" destOrd="0" presId="urn:microsoft.com/office/officeart/2005/8/layout/vList3"/>
    <dgm:cxn modelId="{8826F070-ECCC-4C16-BD2C-666B57AE5FAF}" type="presParOf" srcId="{828222BC-2B7D-49FF-958D-0FF8C52C3B09}" destId="{B659A86B-DF44-4E23-A28A-E2CDF1CDBB07}" srcOrd="11" destOrd="0" presId="urn:microsoft.com/office/officeart/2005/8/layout/vList3"/>
    <dgm:cxn modelId="{F6C39EE6-C059-4963-8B61-51AD0B929EEB}" type="presParOf" srcId="{828222BC-2B7D-49FF-958D-0FF8C52C3B09}" destId="{6EEB3E14-8535-46F2-A089-F81217CEF337}" srcOrd="12" destOrd="0" presId="urn:microsoft.com/office/officeart/2005/8/layout/vList3"/>
    <dgm:cxn modelId="{9D96D8D8-20BC-4C02-8E16-3E711E0950A7}" type="presParOf" srcId="{6EEB3E14-8535-46F2-A089-F81217CEF337}" destId="{4EAAEF8E-2A3A-4BE9-BF03-5F1058F94F09}" srcOrd="0" destOrd="0" presId="urn:microsoft.com/office/officeart/2005/8/layout/vList3"/>
    <dgm:cxn modelId="{C5BF093C-D21D-458C-9F01-D57469C1FF1A}" type="presParOf" srcId="{6EEB3E14-8535-46F2-A089-F81217CEF337}" destId="{0E22C475-E75F-484D-BE87-60892CF881D1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FADB33-BAD8-4F5D-B32A-7CC9A00D7D91}" type="doc">
      <dgm:prSet loTypeId="urn:microsoft.com/office/officeart/2005/8/layout/process2" loCatId="process" qsTypeId="urn:microsoft.com/office/officeart/2005/8/quickstyle/3d3" qsCatId="3D" csTypeId="urn:microsoft.com/office/officeart/2005/8/colors/colorful1" csCatId="colorful" phldr="1"/>
      <dgm:spPr/>
    </dgm:pt>
    <dgm:pt modelId="{61319994-C7FE-401B-A580-D96C1D66E487}">
      <dgm:prSet phldrT="[Text]"/>
      <dgm:spPr/>
      <dgm:t>
        <a:bodyPr/>
        <a:lstStyle/>
        <a:p>
          <a:r>
            <a:rPr lang="en-US" b="1" dirty="0" smtClean="0"/>
            <a:t>Assemble Data</a:t>
          </a:r>
          <a:endParaRPr lang="en-US" b="1" dirty="0"/>
        </a:p>
      </dgm:t>
    </dgm:pt>
    <dgm:pt modelId="{65A47739-6F41-43C0-9999-129FD492AD8A}" type="parTrans" cxnId="{818814D7-83B7-4A53-9CED-52ED828442C3}">
      <dgm:prSet/>
      <dgm:spPr/>
      <dgm:t>
        <a:bodyPr/>
        <a:lstStyle/>
        <a:p>
          <a:endParaRPr lang="en-US"/>
        </a:p>
      </dgm:t>
    </dgm:pt>
    <dgm:pt modelId="{5D15BC6C-C0CA-40E3-9B52-F88B1275FCF5}" type="sibTrans" cxnId="{818814D7-83B7-4A53-9CED-52ED828442C3}">
      <dgm:prSet/>
      <dgm:spPr/>
      <dgm:t>
        <a:bodyPr/>
        <a:lstStyle/>
        <a:p>
          <a:endParaRPr lang="en-US" dirty="0"/>
        </a:p>
      </dgm:t>
    </dgm:pt>
    <dgm:pt modelId="{3A3DD226-39BF-47BB-BFB9-F0D57B283650}">
      <dgm:prSet phldrT="[Text]"/>
      <dgm:spPr/>
      <dgm:t>
        <a:bodyPr/>
        <a:lstStyle/>
        <a:p>
          <a:r>
            <a:rPr lang="en-US" b="1" dirty="0" smtClean="0"/>
            <a:t>Assign Expense Line Items</a:t>
          </a:r>
          <a:endParaRPr lang="en-US" b="1" dirty="0"/>
        </a:p>
      </dgm:t>
    </dgm:pt>
    <dgm:pt modelId="{DDAA0CC9-AC12-45D5-9D1B-B54D93D7C32D}" type="parTrans" cxnId="{7B3E6D41-AE81-48F7-980D-FA3A772B0BAF}">
      <dgm:prSet/>
      <dgm:spPr/>
      <dgm:t>
        <a:bodyPr/>
        <a:lstStyle/>
        <a:p>
          <a:endParaRPr lang="en-US"/>
        </a:p>
      </dgm:t>
    </dgm:pt>
    <dgm:pt modelId="{CAEAFA55-F723-4943-8ABE-3AEB85030CA0}" type="sibTrans" cxnId="{7B3E6D41-AE81-48F7-980D-FA3A772B0BAF}">
      <dgm:prSet/>
      <dgm:spPr/>
      <dgm:t>
        <a:bodyPr/>
        <a:lstStyle/>
        <a:p>
          <a:endParaRPr lang="en-US" dirty="0"/>
        </a:p>
      </dgm:t>
    </dgm:pt>
    <dgm:pt modelId="{511AA95E-87F0-4F90-9DD2-E100B79B8364}">
      <dgm:prSet phldrT="[Text]"/>
      <dgm:spPr/>
      <dgm:t>
        <a:bodyPr/>
        <a:lstStyle/>
        <a:p>
          <a:r>
            <a:rPr lang="en-US" b="1" dirty="0" smtClean="0"/>
            <a:t>Calculate Unit Costs</a:t>
          </a:r>
          <a:endParaRPr lang="en-US" b="1" dirty="0"/>
        </a:p>
      </dgm:t>
    </dgm:pt>
    <dgm:pt modelId="{1C2538EE-8202-451E-8A1B-9D980A9E6C1E}" type="parTrans" cxnId="{A35B4C6C-6E3F-4D42-B993-FD56233EC27D}">
      <dgm:prSet/>
      <dgm:spPr/>
      <dgm:t>
        <a:bodyPr/>
        <a:lstStyle/>
        <a:p>
          <a:endParaRPr lang="en-US"/>
        </a:p>
      </dgm:t>
    </dgm:pt>
    <dgm:pt modelId="{EECD87C6-BCD2-4E85-A8CE-934E32300178}" type="sibTrans" cxnId="{A35B4C6C-6E3F-4D42-B993-FD56233EC27D}">
      <dgm:prSet/>
      <dgm:spPr/>
      <dgm:t>
        <a:bodyPr/>
        <a:lstStyle/>
        <a:p>
          <a:endParaRPr lang="en-US"/>
        </a:p>
      </dgm:t>
    </dgm:pt>
    <dgm:pt modelId="{44760D20-2FAF-40EB-9D10-314AF55ED71C}" type="pres">
      <dgm:prSet presAssocID="{D6FADB33-BAD8-4F5D-B32A-7CC9A00D7D91}" presName="linearFlow" presStyleCnt="0">
        <dgm:presLayoutVars>
          <dgm:resizeHandles val="exact"/>
        </dgm:presLayoutVars>
      </dgm:prSet>
      <dgm:spPr/>
    </dgm:pt>
    <dgm:pt modelId="{F25C2004-19B4-44FB-941A-E20409909AF3}" type="pres">
      <dgm:prSet presAssocID="{61319994-C7FE-401B-A580-D96C1D66E487}" presName="node" presStyleLbl="node1" presStyleIdx="0" presStyleCnt="3" custScaleX="126065" custLinFactNeighborX="-9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A5326-069A-4E8C-B6B8-4A05FBBBE273}" type="pres">
      <dgm:prSet presAssocID="{5D15BC6C-C0CA-40E3-9B52-F88B1275FCF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F8518CA-2CF8-467F-807A-B5FAA043484D}" type="pres">
      <dgm:prSet presAssocID="{5D15BC6C-C0CA-40E3-9B52-F88B1275FCF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80613E8-57DF-4D23-9089-59930F74596D}" type="pres">
      <dgm:prSet presAssocID="{3A3DD226-39BF-47BB-BFB9-F0D57B283650}" presName="node" presStyleLbl="node1" presStyleIdx="1" presStyleCnt="3" custScaleX="129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1B8BF-7B97-48B4-9F4D-E4B3B1EB729D}" type="pres">
      <dgm:prSet presAssocID="{CAEAFA55-F723-4943-8ABE-3AEB85030CA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0ED1832-FAB4-4AD7-8ABB-48B3B4344C11}" type="pres">
      <dgm:prSet presAssocID="{CAEAFA55-F723-4943-8ABE-3AEB85030CA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83E4AE-D52D-4C84-B606-FC523E0E3138}" type="pres">
      <dgm:prSet presAssocID="{511AA95E-87F0-4F90-9DD2-E100B79B8364}" presName="node" presStyleLbl="node1" presStyleIdx="2" presStyleCnt="3" custScaleX="129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24042-572A-48EB-964E-29FD09FC0DEB}" type="presOf" srcId="{5D15BC6C-C0CA-40E3-9B52-F88B1275FCF5}" destId="{25DA5326-069A-4E8C-B6B8-4A05FBBBE273}" srcOrd="0" destOrd="0" presId="urn:microsoft.com/office/officeart/2005/8/layout/process2"/>
    <dgm:cxn modelId="{A2EF000B-00E4-482D-A4B9-2A466A44A247}" type="presOf" srcId="{5D15BC6C-C0CA-40E3-9B52-F88B1275FCF5}" destId="{AF8518CA-2CF8-467F-807A-B5FAA043484D}" srcOrd="1" destOrd="0" presId="urn:microsoft.com/office/officeart/2005/8/layout/process2"/>
    <dgm:cxn modelId="{445EC86C-FC39-485D-AC23-E6438DCD4111}" type="presOf" srcId="{61319994-C7FE-401B-A580-D96C1D66E487}" destId="{F25C2004-19B4-44FB-941A-E20409909AF3}" srcOrd="0" destOrd="0" presId="urn:microsoft.com/office/officeart/2005/8/layout/process2"/>
    <dgm:cxn modelId="{F3CD18AE-73E3-4764-A68C-4B1BA0421B41}" type="presOf" srcId="{3A3DD226-39BF-47BB-BFB9-F0D57B283650}" destId="{080613E8-57DF-4D23-9089-59930F74596D}" srcOrd="0" destOrd="0" presId="urn:microsoft.com/office/officeart/2005/8/layout/process2"/>
    <dgm:cxn modelId="{818814D7-83B7-4A53-9CED-52ED828442C3}" srcId="{D6FADB33-BAD8-4F5D-B32A-7CC9A00D7D91}" destId="{61319994-C7FE-401B-A580-D96C1D66E487}" srcOrd="0" destOrd="0" parTransId="{65A47739-6F41-43C0-9999-129FD492AD8A}" sibTransId="{5D15BC6C-C0CA-40E3-9B52-F88B1275FCF5}"/>
    <dgm:cxn modelId="{BEC2F479-6EAB-45A6-BB34-326353F1A79C}" type="presOf" srcId="{511AA95E-87F0-4F90-9DD2-E100B79B8364}" destId="{5983E4AE-D52D-4C84-B606-FC523E0E3138}" srcOrd="0" destOrd="0" presId="urn:microsoft.com/office/officeart/2005/8/layout/process2"/>
    <dgm:cxn modelId="{A35B4C6C-6E3F-4D42-B993-FD56233EC27D}" srcId="{D6FADB33-BAD8-4F5D-B32A-7CC9A00D7D91}" destId="{511AA95E-87F0-4F90-9DD2-E100B79B8364}" srcOrd="2" destOrd="0" parTransId="{1C2538EE-8202-451E-8A1B-9D980A9E6C1E}" sibTransId="{EECD87C6-BCD2-4E85-A8CE-934E32300178}"/>
    <dgm:cxn modelId="{8F8F8C1A-A4BA-4038-B994-A94B6BA609FE}" type="presOf" srcId="{CAEAFA55-F723-4943-8ABE-3AEB85030CA0}" destId="{2F61B8BF-7B97-48B4-9F4D-E4B3B1EB729D}" srcOrd="0" destOrd="0" presId="urn:microsoft.com/office/officeart/2005/8/layout/process2"/>
    <dgm:cxn modelId="{7B3E6D41-AE81-48F7-980D-FA3A772B0BAF}" srcId="{D6FADB33-BAD8-4F5D-B32A-7CC9A00D7D91}" destId="{3A3DD226-39BF-47BB-BFB9-F0D57B283650}" srcOrd="1" destOrd="0" parTransId="{DDAA0CC9-AC12-45D5-9D1B-B54D93D7C32D}" sibTransId="{CAEAFA55-F723-4943-8ABE-3AEB85030CA0}"/>
    <dgm:cxn modelId="{FC71DE3A-26DF-4B07-91C2-EE28CE35125E}" type="presOf" srcId="{D6FADB33-BAD8-4F5D-B32A-7CC9A00D7D91}" destId="{44760D20-2FAF-40EB-9D10-314AF55ED71C}" srcOrd="0" destOrd="0" presId="urn:microsoft.com/office/officeart/2005/8/layout/process2"/>
    <dgm:cxn modelId="{F8CED267-5AC4-4C4F-BA7E-C31A4DE76F98}" type="presOf" srcId="{CAEAFA55-F723-4943-8ABE-3AEB85030CA0}" destId="{C0ED1832-FAB4-4AD7-8ABB-48B3B4344C11}" srcOrd="1" destOrd="0" presId="urn:microsoft.com/office/officeart/2005/8/layout/process2"/>
    <dgm:cxn modelId="{4B9FE643-78A6-42B7-ACA5-9D899AA105D5}" type="presParOf" srcId="{44760D20-2FAF-40EB-9D10-314AF55ED71C}" destId="{F25C2004-19B4-44FB-941A-E20409909AF3}" srcOrd="0" destOrd="0" presId="urn:microsoft.com/office/officeart/2005/8/layout/process2"/>
    <dgm:cxn modelId="{17D9249D-D093-42C1-9313-65D3ED2C40A6}" type="presParOf" srcId="{44760D20-2FAF-40EB-9D10-314AF55ED71C}" destId="{25DA5326-069A-4E8C-B6B8-4A05FBBBE273}" srcOrd="1" destOrd="0" presId="urn:microsoft.com/office/officeart/2005/8/layout/process2"/>
    <dgm:cxn modelId="{AE96C646-87A1-4E67-B6A3-2AF5DAE26DF8}" type="presParOf" srcId="{25DA5326-069A-4E8C-B6B8-4A05FBBBE273}" destId="{AF8518CA-2CF8-467F-807A-B5FAA043484D}" srcOrd="0" destOrd="0" presId="urn:microsoft.com/office/officeart/2005/8/layout/process2"/>
    <dgm:cxn modelId="{473BC8AB-4289-43CC-BC07-BB1360846045}" type="presParOf" srcId="{44760D20-2FAF-40EB-9D10-314AF55ED71C}" destId="{080613E8-57DF-4D23-9089-59930F74596D}" srcOrd="2" destOrd="0" presId="urn:microsoft.com/office/officeart/2005/8/layout/process2"/>
    <dgm:cxn modelId="{6400C641-A543-4448-A24F-BB86D56FB250}" type="presParOf" srcId="{44760D20-2FAF-40EB-9D10-314AF55ED71C}" destId="{2F61B8BF-7B97-48B4-9F4D-E4B3B1EB729D}" srcOrd="3" destOrd="0" presId="urn:microsoft.com/office/officeart/2005/8/layout/process2"/>
    <dgm:cxn modelId="{0A93672D-45D4-4787-9235-555D368247DA}" type="presParOf" srcId="{2F61B8BF-7B97-48B4-9F4D-E4B3B1EB729D}" destId="{C0ED1832-FAB4-4AD7-8ABB-48B3B4344C11}" srcOrd="0" destOrd="0" presId="urn:microsoft.com/office/officeart/2005/8/layout/process2"/>
    <dgm:cxn modelId="{CF50A5D5-FE6E-4D86-AC02-3C2E4DF6034B}" type="presParOf" srcId="{44760D20-2FAF-40EB-9D10-314AF55ED71C}" destId="{5983E4AE-D52D-4C84-B606-FC523E0E3138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1D1B1-3F02-4AE3-A108-3011A29EABF7}">
      <dsp:nvSpPr>
        <dsp:cNvPr id="0" name=""/>
        <dsp:cNvSpPr/>
      </dsp:nvSpPr>
      <dsp:spPr>
        <a:xfrm rot="10800000">
          <a:off x="1183099" y="2633"/>
          <a:ext cx="6320600" cy="436227"/>
        </a:xfrm>
        <a:prstGeom prst="homePlate">
          <a:avLst/>
        </a:prstGeom>
        <a:solidFill>
          <a:srgbClr val="5F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6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Standardized Approach to Cost Allocation Issues</a:t>
          </a:r>
          <a:endParaRPr lang="en-US" sz="2000" b="1" kern="1200" dirty="0">
            <a:latin typeface="Cambria" panose="02040503050406030204" pitchFamily="18" charset="0"/>
          </a:endParaRPr>
        </a:p>
      </dsp:txBody>
      <dsp:txXfrm rot="10800000">
        <a:off x="1292156" y="2633"/>
        <a:ext cx="6211543" cy="436227"/>
      </dsp:txXfrm>
    </dsp:sp>
    <dsp:sp modelId="{6C0E79AD-6583-4179-88CF-339F7CDEF247}">
      <dsp:nvSpPr>
        <dsp:cNvPr id="0" name=""/>
        <dsp:cNvSpPr/>
      </dsp:nvSpPr>
      <dsp:spPr>
        <a:xfrm>
          <a:off x="1020120" y="2633"/>
          <a:ext cx="436227" cy="4362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116389-27A2-46C6-8876-242803431999}">
      <dsp:nvSpPr>
        <dsp:cNvPr id="0" name=""/>
        <dsp:cNvSpPr/>
      </dsp:nvSpPr>
      <dsp:spPr>
        <a:xfrm rot="10800000">
          <a:off x="1187027" y="569078"/>
          <a:ext cx="6312744" cy="436227"/>
        </a:xfrm>
        <a:prstGeom prst="homePlate">
          <a:avLst/>
        </a:prstGeom>
        <a:solidFill>
          <a:srgbClr val="5F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6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Role of OMB in Cost Allocation</a:t>
          </a:r>
          <a:endParaRPr lang="en-US" sz="2000" b="1" kern="1200" dirty="0">
            <a:latin typeface="Cambria" panose="02040503050406030204" pitchFamily="18" charset="0"/>
          </a:endParaRPr>
        </a:p>
      </dsp:txBody>
      <dsp:txXfrm rot="10800000">
        <a:off x="1296084" y="569078"/>
        <a:ext cx="6203687" cy="436227"/>
      </dsp:txXfrm>
    </dsp:sp>
    <dsp:sp modelId="{206468C1-44E1-43EB-8CC2-C3B344448EB4}">
      <dsp:nvSpPr>
        <dsp:cNvPr id="0" name=""/>
        <dsp:cNvSpPr/>
      </dsp:nvSpPr>
      <dsp:spPr>
        <a:xfrm>
          <a:off x="1020120" y="569078"/>
          <a:ext cx="436227" cy="4362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C76F4-F80E-457A-AB15-6A4C82833351}">
      <dsp:nvSpPr>
        <dsp:cNvPr id="0" name=""/>
        <dsp:cNvSpPr/>
      </dsp:nvSpPr>
      <dsp:spPr>
        <a:xfrm rot="10800000">
          <a:off x="1187027" y="1135523"/>
          <a:ext cx="6312744" cy="436227"/>
        </a:xfrm>
        <a:prstGeom prst="homePlate">
          <a:avLst/>
        </a:prstGeom>
        <a:solidFill>
          <a:srgbClr val="5F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6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Concept of Full Cost Identification</a:t>
          </a:r>
          <a:endParaRPr lang="en-US" sz="2000" b="1" kern="1200" dirty="0">
            <a:latin typeface="Cambria" panose="02040503050406030204" pitchFamily="18" charset="0"/>
          </a:endParaRPr>
        </a:p>
      </dsp:txBody>
      <dsp:txXfrm rot="10800000">
        <a:off x="1296084" y="1135523"/>
        <a:ext cx="6203687" cy="436227"/>
      </dsp:txXfrm>
    </dsp:sp>
    <dsp:sp modelId="{ABBAF4A9-4051-4BEE-9E76-0EEE13492608}">
      <dsp:nvSpPr>
        <dsp:cNvPr id="0" name=""/>
        <dsp:cNvSpPr/>
      </dsp:nvSpPr>
      <dsp:spPr>
        <a:xfrm>
          <a:off x="1020120" y="1135523"/>
          <a:ext cx="436227" cy="4362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685B89-7BE4-4353-A821-C5633209806E}">
      <dsp:nvSpPr>
        <dsp:cNvPr id="0" name=""/>
        <dsp:cNvSpPr/>
      </dsp:nvSpPr>
      <dsp:spPr>
        <a:xfrm rot="10800000">
          <a:off x="1187027" y="1701967"/>
          <a:ext cx="6312744" cy="436227"/>
        </a:xfrm>
        <a:prstGeom prst="homePlate">
          <a:avLst/>
        </a:prstGeom>
        <a:solidFill>
          <a:srgbClr val="5F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6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Issues in Cost Allocation</a:t>
          </a:r>
          <a:endParaRPr lang="en-US" sz="2000" b="1" kern="1200" dirty="0">
            <a:latin typeface="Cambria" panose="02040503050406030204" pitchFamily="18" charset="0"/>
          </a:endParaRPr>
        </a:p>
      </dsp:txBody>
      <dsp:txXfrm rot="10800000">
        <a:off x="1296084" y="1701967"/>
        <a:ext cx="6203687" cy="436227"/>
      </dsp:txXfrm>
    </dsp:sp>
    <dsp:sp modelId="{9E35207A-84F5-4A03-8CE9-5EA21F58FE75}">
      <dsp:nvSpPr>
        <dsp:cNvPr id="0" name=""/>
        <dsp:cNvSpPr/>
      </dsp:nvSpPr>
      <dsp:spPr>
        <a:xfrm>
          <a:off x="1020120" y="1701967"/>
          <a:ext cx="436227" cy="4362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F9C01-A699-40AA-8CE2-D55911121FF9}">
      <dsp:nvSpPr>
        <dsp:cNvPr id="0" name=""/>
        <dsp:cNvSpPr/>
      </dsp:nvSpPr>
      <dsp:spPr>
        <a:xfrm rot="10800000">
          <a:off x="1208777" y="2268412"/>
          <a:ext cx="6269245" cy="436227"/>
        </a:xfrm>
        <a:prstGeom prst="homePlate">
          <a:avLst/>
        </a:prstGeom>
        <a:solidFill>
          <a:srgbClr val="5F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6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Development of Cost Allocation Model</a:t>
          </a:r>
          <a:endParaRPr lang="en-US" sz="2000" b="1" kern="1200" dirty="0">
            <a:latin typeface="Cambria" panose="02040503050406030204" pitchFamily="18" charset="0"/>
          </a:endParaRPr>
        </a:p>
      </dsp:txBody>
      <dsp:txXfrm rot="10800000">
        <a:off x="1317834" y="2268412"/>
        <a:ext cx="6160188" cy="436227"/>
      </dsp:txXfrm>
    </dsp:sp>
    <dsp:sp modelId="{4B55FB90-17DA-4060-B654-4C673C43C5A3}">
      <dsp:nvSpPr>
        <dsp:cNvPr id="0" name=""/>
        <dsp:cNvSpPr/>
      </dsp:nvSpPr>
      <dsp:spPr>
        <a:xfrm>
          <a:off x="995447" y="2268412"/>
          <a:ext cx="436227" cy="4362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4BB68-5E41-45EC-A3E1-4556D093BA56}">
      <dsp:nvSpPr>
        <dsp:cNvPr id="0" name=""/>
        <dsp:cNvSpPr/>
      </dsp:nvSpPr>
      <dsp:spPr>
        <a:xfrm rot="10800000">
          <a:off x="1208777" y="2834857"/>
          <a:ext cx="6269245" cy="436227"/>
        </a:xfrm>
        <a:prstGeom prst="homePlate">
          <a:avLst/>
        </a:prstGeom>
        <a:solidFill>
          <a:srgbClr val="5F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6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Use of the Cost Allocation Model</a:t>
          </a:r>
          <a:endParaRPr lang="en-US" sz="2000" b="1" kern="1200" dirty="0">
            <a:latin typeface="Cambria" panose="02040503050406030204" pitchFamily="18" charset="0"/>
          </a:endParaRPr>
        </a:p>
      </dsp:txBody>
      <dsp:txXfrm rot="10800000">
        <a:off x="1317834" y="2834857"/>
        <a:ext cx="6160188" cy="436227"/>
      </dsp:txXfrm>
    </dsp:sp>
    <dsp:sp modelId="{C8F90AF0-DFD9-4ED8-A961-A007E7EEDCF5}">
      <dsp:nvSpPr>
        <dsp:cNvPr id="0" name=""/>
        <dsp:cNvSpPr/>
      </dsp:nvSpPr>
      <dsp:spPr>
        <a:xfrm>
          <a:off x="995447" y="2834857"/>
          <a:ext cx="436227" cy="4362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2C475-E75F-484D-BE87-60892CF881D1}">
      <dsp:nvSpPr>
        <dsp:cNvPr id="0" name=""/>
        <dsp:cNvSpPr/>
      </dsp:nvSpPr>
      <dsp:spPr>
        <a:xfrm rot="10800000">
          <a:off x="1208777" y="3401301"/>
          <a:ext cx="6269245" cy="436227"/>
        </a:xfrm>
        <a:prstGeom prst="homePlate">
          <a:avLst/>
        </a:prstGeom>
        <a:solidFill>
          <a:srgbClr val="5F144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364" tIns="76200" rIns="14224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anose="02040503050406030204" pitchFamily="18" charset="0"/>
            </a:rPr>
            <a:t>Automation of the Cost Allocation Model</a:t>
          </a:r>
          <a:endParaRPr lang="en-US" sz="2000" b="1" kern="1200" dirty="0">
            <a:latin typeface="Cambria" panose="02040503050406030204" pitchFamily="18" charset="0"/>
          </a:endParaRPr>
        </a:p>
      </dsp:txBody>
      <dsp:txXfrm rot="10800000">
        <a:off x="1317834" y="3401301"/>
        <a:ext cx="6160188" cy="436227"/>
      </dsp:txXfrm>
    </dsp:sp>
    <dsp:sp modelId="{4EAAEF8E-2A3A-4BE9-BF03-5F1058F94F09}">
      <dsp:nvSpPr>
        <dsp:cNvPr id="0" name=""/>
        <dsp:cNvSpPr/>
      </dsp:nvSpPr>
      <dsp:spPr>
        <a:xfrm>
          <a:off x="995447" y="3401301"/>
          <a:ext cx="436227" cy="4362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C2004-19B4-44FB-941A-E20409909AF3}">
      <dsp:nvSpPr>
        <dsp:cNvPr id="0" name=""/>
        <dsp:cNvSpPr/>
      </dsp:nvSpPr>
      <dsp:spPr>
        <a:xfrm>
          <a:off x="1877997" y="0"/>
          <a:ext cx="2305476" cy="1016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Assemble Data</a:t>
          </a:r>
          <a:endParaRPr lang="en-US" sz="2500" b="1" kern="1200" dirty="0"/>
        </a:p>
      </dsp:txBody>
      <dsp:txXfrm>
        <a:off x="1907755" y="29758"/>
        <a:ext cx="2245960" cy="956484"/>
      </dsp:txXfrm>
    </dsp:sp>
    <dsp:sp modelId="{25DA5326-069A-4E8C-B6B8-4A05FBBBE273}">
      <dsp:nvSpPr>
        <dsp:cNvPr id="0" name=""/>
        <dsp:cNvSpPr/>
      </dsp:nvSpPr>
      <dsp:spPr>
        <a:xfrm rot="5361059">
          <a:off x="2848855" y="1041399"/>
          <a:ext cx="381024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5400000">
        <a:off x="2901560" y="1079490"/>
        <a:ext cx="274320" cy="266717"/>
      </dsp:txXfrm>
    </dsp:sp>
    <dsp:sp modelId="{080613E8-57DF-4D23-9089-59930F74596D}">
      <dsp:nvSpPr>
        <dsp:cNvPr id="0" name=""/>
        <dsp:cNvSpPr/>
      </dsp:nvSpPr>
      <dsp:spPr>
        <a:xfrm>
          <a:off x="1860761" y="1523999"/>
          <a:ext cx="2374477" cy="1016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Assign Expense Line Items</a:t>
          </a:r>
          <a:endParaRPr lang="en-US" sz="2500" b="1" kern="1200" dirty="0"/>
        </a:p>
      </dsp:txBody>
      <dsp:txXfrm>
        <a:off x="1890519" y="1553757"/>
        <a:ext cx="2314961" cy="956484"/>
      </dsp:txXfrm>
    </dsp:sp>
    <dsp:sp modelId="{2F61B8BF-7B97-48B4-9F4D-E4B3B1EB729D}">
      <dsp:nvSpPr>
        <dsp:cNvPr id="0" name=""/>
        <dsp:cNvSpPr/>
      </dsp:nvSpPr>
      <dsp:spPr>
        <a:xfrm rot="5400000">
          <a:off x="2857499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 rot="-5400000">
        <a:off x="2910839" y="2603499"/>
        <a:ext cx="274320" cy="266700"/>
      </dsp:txXfrm>
    </dsp:sp>
    <dsp:sp modelId="{5983E4AE-D52D-4C84-B606-FC523E0E3138}">
      <dsp:nvSpPr>
        <dsp:cNvPr id="0" name=""/>
        <dsp:cNvSpPr/>
      </dsp:nvSpPr>
      <dsp:spPr>
        <a:xfrm>
          <a:off x="1860761" y="3047999"/>
          <a:ext cx="2374477" cy="1016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Calculate Unit Costs</a:t>
          </a:r>
          <a:endParaRPr lang="en-US" sz="2500" b="1" kern="1200" dirty="0"/>
        </a:p>
      </dsp:txBody>
      <dsp:txXfrm>
        <a:off x="1890519" y="3077757"/>
        <a:ext cx="2314961" cy="9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88" tIns="0" rIns="20088" bIns="0" numCol="1" anchor="t" anchorCtr="0" compatLnSpc="1">
            <a:prstTxWarp prst="textNoShape">
              <a:avLst/>
            </a:prstTxWarp>
          </a:bodyPr>
          <a:lstStyle>
            <a:lvl1pPr defTabSz="965080">
              <a:defRPr sz="1200" i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88" tIns="0" rIns="20088" bIns="0" numCol="1" anchor="t" anchorCtr="0" compatLnSpc="1">
            <a:prstTxWarp prst="textNoShape">
              <a:avLst/>
            </a:prstTxWarp>
          </a:bodyPr>
          <a:lstStyle>
            <a:lvl1pPr algn="r" defTabSz="965080">
              <a:defRPr sz="1200" i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88" tIns="0" rIns="20088" bIns="0" numCol="1" anchor="b" anchorCtr="0" compatLnSpc="1">
            <a:prstTxWarp prst="textNoShape">
              <a:avLst/>
            </a:prstTxWarp>
          </a:bodyPr>
          <a:lstStyle>
            <a:lvl1pPr defTabSz="965080">
              <a:defRPr sz="1200" i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88" tIns="0" rIns="20088" bIns="0" numCol="1" anchor="b" anchorCtr="0" compatLnSpc="1">
            <a:prstTxWarp prst="textNoShape">
              <a:avLst/>
            </a:prstTxWarp>
          </a:bodyPr>
          <a:lstStyle>
            <a:lvl1pPr algn="r" defTabSz="965080">
              <a:defRPr sz="1200" i="1" dirty="0"/>
            </a:lvl1pPr>
          </a:lstStyle>
          <a:p>
            <a:pPr>
              <a:defRPr/>
            </a:pPr>
            <a:r>
              <a:rPr lang="en-US" dirty="0"/>
              <a:t> </a:t>
            </a:r>
            <a:fld id="{B82BC50E-BEF1-4D0F-8902-97402C6285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28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88" tIns="0" rIns="20088" bIns="0" numCol="1" anchor="t" anchorCtr="0" compatLnSpc="1">
            <a:prstTxWarp prst="textNoShape">
              <a:avLst/>
            </a:prstTxWarp>
          </a:bodyPr>
          <a:lstStyle>
            <a:lvl1pPr defTabSz="965080">
              <a:defRPr sz="1200" i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-1588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88" tIns="0" rIns="20088" bIns="0" numCol="1" anchor="t" anchorCtr="0" compatLnSpc="1">
            <a:prstTxWarp prst="textNoShape">
              <a:avLst/>
            </a:prstTxWarp>
          </a:bodyPr>
          <a:lstStyle>
            <a:lvl1pPr algn="r" defTabSz="965080">
              <a:defRPr sz="1200" i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88" tIns="0" rIns="20088" bIns="0" numCol="1" anchor="b" anchorCtr="0" compatLnSpc="1">
            <a:prstTxWarp prst="textNoShape">
              <a:avLst/>
            </a:prstTxWarp>
          </a:bodyPr>
          <a:lstStyle>
            <a:lvl1pPr defTabSz="965080">
              <a:defRPr sz="1200" i="1"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88" tIns="0" rIns="20088" bIns="0" numCol="1" anchor="b" anchorCtr="0" compatLnSpc="1">
            <a:prstTxWarp prst="textNoShape">
              <a:avLst/>
            </a:prstTxWarp>
          </a:bodyPr>
          <a:lstStyle>
            <a:lvl1pPr algn="r" defTabSz="965080">
              <a:defRPr sz="1200" i="1"/>
            </a:lvl1pPr>
          </a:lstStyle>
          <a:p>
            <a:pPr>
              <a:defRPr/>
            </a:pPr>
            <a:fld id="{A5F4B274-2D7F-42AF-9541-A8C2A4BC95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7110" name="Rectangle 6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8075" y="566738"/>
            <a:ext cx="510063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5" name="Rectangle 7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4554538"/>
            <a:ext cx="53371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088" tIns="48544" rIns="97088" bIns="48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192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636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817FD7-C616-4776-941F-25E0A325BB72}" type="slidenum">
              <a:rPr lang="en-US" sz="1200" smtClean="0"/>
              <a:pPr/>
              <a:t>1</a:t>
            </a:fld>
            <a:endParaRPr lang="en-US" sz="1200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9525" y="738188"/>
            <a:ext cx="4756150" cy="3567112"/>
          </a:xfrm>
          <a:ln cap="flat"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3" y="4556125"/>
            <a:ext cx="5337175" cy="4313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18" tIns="47068" rIns="95818" bIns="47068"/>
          <a:lstStyle/>
          <a:p>
            <a:pPr defTabSz="93345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EE500B-8D82-4E44-85B2-4F4C75859032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0065B-2126-4C92-BDD3-5EA368A985F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5B02D-6CCB-4293-8E13-8A6145BD57BC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FF7E8-B364-4632-AE6C-0C61B4439E72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A24A17-F79E-458B-AC4F-427E3E909A36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r>
              <a:rPr lang="en-US" b="1" dirty="0" smtClean="0"/>
              <a:t>Slide 45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dirty="0" smtClean="0"/>
              <a:t>The Office of Management and Budget rests atop the “Cost Eligibility Funnel.”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Experience in early conduct of this course indicates that many Section 5311 grantees are unaware of the importance and role played by OMB in cost allowability, grants management, and audit.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F4992-EC0F-4A83-80D8-EFA28DEA18BC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Slide 74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6A66E-A2E6-4144-A524-828D3CC83EF9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2F4992-EC0F-4A83-80D8-EFA28DEA18BC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Slide 74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EA46F-BB4C-4188-A72A-52DCB1E23A68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4C8150-0041-4C32-B573-2E17C5C88E37}" type="slidenum">
              <a:rPr lang="en-US" smtClean="0"/>
              <a:pPr/>
              <a:t>54</a:t>
            </a:fld>
            <a:endParaRPr lang="en-US" dirty="0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ABF7E-8A55-4A94-9C35-C97D9A199FDB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6262E1-7288-4C3F-BB3B-F422442A599C}" type="slidenum">
              <a:rPr lang="en-US" smtClean="0"/>
              <a:pPr/>
              <a:t>55</a:t>
            </a:fld>
            <a:endParaRPr lang="en-US" dirty="0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1B3C8E-85F4-47F8-B7DA-D6634F9D88B0}" type="slidenum">
              <a:rPr lang="en-US" smtClean="0"/>
              <a:pPr/>
              <a:t>56</a:t>
            </a:fld>
            <a:endParaRPr lang="en-US" dirty="0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083F-680F-40AE-9C27-85002B6290C7}" type="slidenum">
              <a:rPr lang="en-US" smtClean="0"/>
              <a:pPr/>
              <a:t>57</a:t>
            </a:fld>
            <a:endParaRPr lang="en-US" dirty="0" smtClean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1252CA-B60F-4FC1-ADFF-F09F3AA3C377}" type="slidenum">
              <a:rPr lang="en-US" smtClean="0"/>
              <a:pPr/>
              <a:t>66</a:t>
            </a:fld>
            <a:endParaRPr lang="en-US" dirty="0" smtClean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A33DB-56DE-4FD9-829F-554ECE24971C}" type="slidenum">
              <a:rPr lang="en-US" smtClean="0"/>
              <a:pPr/>
              <a:t>68</a:t>
            </a:fld>
            <a:endParaRPr lang="en-US" dirty="0" smtClean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15089-A62B-4EFB-9B5C-2EF7833AF934}" type="slidenum">
              <a:rPr lang="en-US" smtClean="0"/>
              <a:pPr/>
              <a:t>69</a:t>
            </a:fld>
            <a:endParaRPr lang="en-US" dirty="0" smtClean="0"/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167312-1611-4D76-B4C5-CCAEA3B5D1EF}" type="slidenum">
              <a:rPr lang="en-US" smtClean="0"/>
              <a:pPr/>
              <a:t>70</a:t>
            </a:fld>
            <a:endParaRPr lang="en-US" dirty="0" smtClean="0"/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19665-0645-4075-8607-96CDA3CE9189}" type="slidenum">
              <a:rPr lang="en-US" smtClean="0"/>
              <a:pPr/>
              <a:t>71</a:t>
            </a:fld>
            <a:endParaRPr lang="en-US" dirty="0" smtClean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A3CC4-8DF1-4CCA-9AC8-387E636165D1}" type="slidenum">
              <a:rPr lang="en-US" smtClean="0"/>
              <a:pPr/>
              <a:t>72</a:t>
            </a:fld>
            <a:endParaRPr lang="en-US" dirty="0" smtClean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EDB99-034A-460E-9C46-BADC8B5F4A5A}" type="slidenum">
              <a:rPr lang="en-US" smtClean="0"/>
              <a:pPr/>
              <a:t>73</a:t>
            </a:fld>
            <a:endParaRPr lang="en-US" dirty="0" smtClean="0"/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F372BD-A322-44D1-98C0-B02C0C7DE23E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1B703-B016-4471-B70A-8A77B7981F6E}" type="slidenum">
              <a:rPr lang="en-US" smtClean="0"/>
              <a:pPr/>
              <a:t>74</a:t>
            </a:fld>
            <a:endParaRPr lang="en-US" dirty="0" smtClean="0"/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D02D2-D527-4A27-93DD-A3B364E031D2}" type="slidenum">
              <a:rPr lang="en-US" smtClean="0"/>
              <a:pPr/>
              <a:t>75</a:t>
            </a:fld>
            <a:endParaRPr lang="en-US" dirty="0" smtClean="0"/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97E43A-7E60-4534-8AE2-F7F56014A794}" type="slidenum">
              <a:rPr lang="en-US" smtClean="0"/>
              <a:pPr/>
              <a:t>76</a:t>
            </a:fld>
            <a:endParaRPr lang="en-US" dirty="0" smtClean="0"/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7D0370-A249-429A-9AC5-6EBBF6A8F6DB}" type="slidenum">
              <a:rPr lang="en-US" smtClean="0"/>
              <a:pPr/>
              <a:t>77</a:t>
            </a:fld>
            <a:endParaRPr lang="en-US" dirty="0" smtClean="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CE2F-C58E-4B55-9BEF-ABE7769D280D}" type="slidenum">
              <a:rPr lang="en-US" smtClean="0"/>
              <a:pPr/>
              <a:t>78</a:t>
            </a:fld>
            <a:endParaRPr lang="en-US" dirty="0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CE2F-C58E-4B55-9BEF-ABE7769D280D}" type="slidenum">
              <a:rPr lang="en-US" smtClean="0"/>
              <a:pPr/>
              <a:t>79</a:t>
            </a:fld>
            <a:endParaRPr lang="en-US" dirty="0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CE2F-C58E-4B55-9BEF-ABE7769D280D}" type="slidenum">
              <a:rPr lang="en-US" smtClean="0"/>
              <a:pPr/>
              <a:t>80</a:t>
            </a:fld>
            <a:endParaRPr lang="en-US" dirty="0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CE2F-C58E-4B55-9BEF-ABE7769D280D}" type="slidenum">
              <a:rPr lang="en-US" smtClean="0"/>
              <a:pPr/>
              <a:t>81</a:t>
            </a:fld>
            <a:endParaRPr lang="en-US" dirty="0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CE2F-C58E-4B55-9BEF-ABE7769D280D}" type="slidenum">
              <a:rPr lang="en-US" smtClean="0"/>
              <a:pPr/>
              <a:t>82</a:t>
            </a:fld>
            <a:endParaRPr lang="en-US" dirty="0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CE2F-C58E-4B55-9BEF-ABE7769D280D}" type="slidenum">
              <a:rPr lang="en-US" smtClean="0"/>
              <a:pPr/>
              <a:t>83</a:t>
            </a:fld>
            <a:endParaRPr lang="en-US" dirty="0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0838F-F253-4B0E-940C-53B7C50B2B2E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7CCE2F-C58E-4B55-9BEF-ABE7769D280D}" type="slidenum">
              <a:rPr lang="en-US" smtClean="0"/>
              <a:pPr/>
              <a:t>84</a:t>
            </a:fld>
            <a:endParaRPr lang="en-US" dirty="0" smtClean="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67740-EF6C-4E75-9335-7C0821C200A9}" type="slidenum">
              <a:rPr lang="en-US" smtClean="0"/>
              <a:pPr/>
              <a:t>85</a:t>
            </a:fld>
            <a:endParaRPr lang="en-US" dirty="0" smtClean="0"/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F682D-8BB5-486C-9972-03A9CE4BF37A}" type="slidenum">
              <a:rPr lang="en-US" smtClean="0"/>
              <a:pPr/>
              <a:t>86</a:t>
            </a:fld>
            <a:endParaRPr lang="en-US" dirty="0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107EF0-2CA6-4ED5-8B95-A371BCC897ED}" type="slidenum">
              <a:rPr lang="en-US" smtClean="0"/>
              <a:pPr/>
              <a:t>87</a:t>
            </a:fld>
            <a:endParaRPr lang="en-US" dirty="0" smtClean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234914-1B62-46F9-ACAD-BEE103A6F76C}" type="slidenum">
              <a:rPr lang="en-US" smtClean="0"/>
              <a:pPr/>
              <a:t>88</a:t>
            </a:fld>
            <a:endParaRPr lang="en-US" dirty="0" smtClean="0"/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290EF2-C6D1-41F7-97DA-9BE8F0209B71}" type="slidenum">
              <a:rPr lang="en-US" smtClean="0"/>
              <a:pPr/>
              <a:t>89</a:t>
            </a:fld>
            <a:endParaRPr lang="en-US" dirty="0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ADA8D0-83D8-4B36-A56E-6F3CAF69495A}" type="slidenum">
              <a:rPr lang="en-US" smtClean="0"/>
              <a:pPr/>
              <a:t>90</a:t>
            </a:fld>
            <a:endParaRPr lang="en-US" dirty="0" smtClean="0"/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0776E-E769-420A-AB33-8116C9175EFC}" type="slidenum">
              <a:rPr lang="en-US" smtClean="0"/>
              <a:pPr/>
              <a:t>92</a:t>
            </a:fld>
            <a:endParaRPr lang="en-US" dirty="0" smtClean="0"/>
          </a:p>
        </p:txBody>
      </p:sp>
      <p:sp>
        <p:nvSpPr>
          <p:cNvPr id="309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09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5ADFD-E56E-4566-AE9E-2AED32446855}" type="slidenum">
              <a:rPr lang="en-US" smtClean="0"/>
              <a:pPr/>
              <a:t>93</a:t>
            </a:fld>
            <a:endParaRPr lang="en-US" dirty="0" smtClean="0"/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454A3-2ADF-4C93-AFF3-01D3E9364AF4}" type="slidenum">
              <a:rPr lang="en-US" smtClean="0"/>
              <a:pPr/>
              <a:t>94</a:t>
            </a:fld>
            <a:endParaRPr lang="en-US" dirty="0" smtClean="0"/>
          </a:p>
        </p:txBody>
      </p:sp>
      <p:sp>
        <p:nvSpPr>
          <p:cNvPr id="311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1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8AB51A-BD4C-4BE9-BCCF-9687C331DE7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4E901-2A3B-4BB8-B8EF-2972133E895D}" type="slidenum">
              <a:rPr lang="en-US" smtClean="0"/>
              <a:pPr/>
              <a:t>95</a:t>
            </a:fld>
            <a:endParaRPr lang="en-US" dirty="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DC2620-63AA-4C3F-8F39-3F806458F773}" type="slidenum">
              <a:rPr lang="en-US" smtClean="0"/>
              <a:pPr/>
              <a:t>96</a:t>
            </a:fld>
            <a:endParaRPr lang="en-US" dirty="0" smtClean="0"/>
          </a:p>
        </p:txBody>
      </p:sp>
      <p:sp>
        <p:nvSpPr>
          <p:cNvPr id="31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4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B05C5-D865-4F69-A628-E1AF34A2D0AF}" type="slidenum">
              <a:rPr lang="en-US" smtClean="0"/>
              <a:pPr/>
              <a:t>97</a:t>
            </a:fld>
            <a:endParaRPr lang="en-US" dirty="0" smtClean="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4E901-2A3B-4BB8-B8EF-2972133E895D}" type="slidenum">
              <a:rPr lang="en-US" smtClean="0"/>
              <a:pPr/>
              <a:t>98</a:t>
            </a:fld>
            <a:endParaRPr lang="en-US" dirty="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4E901-2A3B-4BB8-B8EF-2972133E895D}" type="slidenum">
              <a:rPr lang="en-US" smtClean="0"/>
              <a:pPr/>
              <a:t>99</a:t>
            </a:fld>
            <a:endParaRPr lang="en-US" dirty="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4E901-2A3B-4BB8-B8EF-2972133E895D}" type="slidenum">
              <a:rPr lang="en-US" smtClean="0"/>
              <a:pPr/>
              <a:t>100</a:t>
            </a:fld>
            <a:endParaRPr lang="en-US" dirty="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4E901-2A3B-4BB8-B8EF-2972133E895D}" type="slidenum">
              <a:rPr lang="en-US" smtClean="0"/>
              <a:pPr/>
              <a:t>101</a:t>
            </a:fld>
            <a:endParaRPr lang="en-US" dirty="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B05C5-D865-4F69-A628-E1AF34A2D0AF}" type="slidenum">
              <a:rPr lang="en-US" smtClean="0"/>
              <a:pPr/>
              <a:t>102</a:t>
            </a:fld>
            <a:endParaRPr lang="en-US" dirty="0" smtClean="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B05C5-D865-4F69-A628-E1AF34A2D0AF}" type="slidenum">
              <a:rPr lang="en-US" smtClean="0"/>
              <a:pPr/>
              <a:t>103</a:t>
            </a:fld>
            <a:endParaRPr lang="en-US" dirty="0" smtClean="0"/>
          </a:p>
        </p:txBody>
      </p:sp>
      <p:sp>
        <p:nvSpPr>
          <p:cNvPr id="316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6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4E901-2A3B-4BB8-B8EF-2972133E895D}" type="slidenum">
              <a:rPr lang="en-US" smtClean="0"/>
              <a:pPr/>
              <a:t>104</a:t>
            </a:fld>
            <a:endParaRPr lang="en-US" dirty="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CA621-8485-4049-9750-AF7C70255DC4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4E901-2A3B-4BB8-B8EF-2972133E895D}" type="slidenum">
              <a:rPr lang="en-US" smtClean="0"/>
              <a:pPr/>
              <a:t>105</a:t>
            </a:fld>
            <a:endParaRPr lang="en-US" dirty="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4E901-2A3B-4BB8-B8EF-2972133E895D}" type="slidenum">
              <a:rPr lang="en-US" smtClean="0"/>
              <a:pPr/>
              <a:t>106</a:t>
            </a:fld>
            <a:endParaRPr lang="en-US" dirty="0" smtClean="0"/>
          </a:p>
        </p:txBody>
      </p:sp>
      <p:sp>
        <p:nvSpPr>
          <p:cNvPr id="313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13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FFB04-29B4-4A44-84E9-54F8F4278A20}" type="slidenum">
              <a:rPr lang="en-US" smtClean="0"/>
              <a:pPr/>
              <a:t>108</a:t>
            </a:fld>
            <a:endParaRPr lang="en-US" dirty="0" smtClean="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F16840-C643-46B9-93F7-BA2991411E73}" type="slidenum">
              <a:rPr lang="en-US" smtClean="0"/>
              <a:pPr/>
              <a:t>109</a:t>
            </a:fld>
            <a:endParaRPr lang="en-US" dirty="0" smtClean="0"/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6CA81-3C7E-4F31-9A54-BB927D537B2D}" type="slidenum">
              <a:rPr lang="en-US" smtClean="0"/>
              <a:pPr/>
              <a:t>110</a:t>
            </a:fld>
            <a:endParaRPr lang="en-US" dirty="0" smtClean="0"/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1F4D4-9CB9-4DF6-8747-3D6C8190DE8A}" type="slidenum">
              <a:rPr lang="en-US" smtClean="0"/>
              <a:pPr/>
              <a:t>111</a:t>
            </a:fld>
            <a:endParaRPr lang="en-US" dirty="0" smtClean="0"/>
          </a:p>
        </p:txBody>
      </p:sp>
      <p:sp>
        <p:nvSpPr>
          <p:cNvPr id="286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86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EC18B-C405-4093-9EFB-F7A0BFAE3C99}" type="slidenum">
              <a:rPr lang="en-US" smtClean="0"/>
              <a:pPr/>
              <a:t>112</a:t>
            </a:fld>
            <a:endParaRPr lang="en-US" dirty="0" smtClean="0"/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718505-AAC2-427A-97CE-EBEA364BC068}" type="slidenum">
              <a:rPr lang="en-US" smtClean="0"/>
              <a:pPr/>
              <a:t>113</a:t>
            </a:fld>
            <a:endParaRPr lang="en-US" dirty="0" smtClean="0"/>
          </a:p>
        </p:txBody>
      </p:sp>
      <p:sp>
        <p:nvSpPr>
          <p:cNvPr id="288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88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27398C-BD07-402C-95ED-E2E3DD8BAE02}" type="slidenum">
              <a:rPr lang="en-US" smtClean="0"/>
              <a:pPr/>
              <a:t>114</a:t>
            </a:fld>
            <a:endParaRPr lang="en-US" dirty="0" smtClean="0"/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7E2A19-5617-4C2A-9E42-7A4511C8A620}" type="slidenum">
              <a:rPr lang="en-US" smtClean="0"/>
              <a:pPr/>
              <a:t>115</a:t>
            </a:fld>
            <a:endParaRPr lang="en-US" dirty="0" smtClean="0"/>
          </a:p>
        </p:txBody>
      </p:sp>
      <p:sp>
        <p:nvSpPr>
          <p:cNvPr id="290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90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CA621-8485-4049-9750-AF7C70255DC4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A691C-C785-4E5A-A70C-BA6CF192707E}" type="slidenum">
              <a:rPr lang="en-US" smtClean="0"/>
              <a:pPr/>
              <a:t>116</a:t>
            </a:fld>
            <a:endParaRPr lang="en-US" dirty="0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33722B-5F53-481E-A8F4-41E9A500BD41}" type="slidenum">
              <a:rPr lang="en-US" smtClean="0"/>
              <a:pPr/>
              <a:t>117</a:t>
            </a:fld>
            <a:endParaRPr lang="en-US" dirty="0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E932D-F10A-4266-8714-314309B6DF9A}" type="slidenum">
              <a:rPr lang="en-US" smtClean="0"/>
              <a:pPr/>
              <a:t>118</a:t>
            </a:fld>
            <a:endParaRPr lang="en-US" dirty="0" smtClean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66845-E25C-4D68-BF1D-21BA711039FC}" type="slidenum">
              <a:rPr lang="en-US" smtClean="0"/>
              <a:pPr/>
              <a:t>119</a:t>
            </a:fld>
            <a:endParaRPr lang="en-US" dirty="0" smtClean="0"/>
          </a:p>
        </p:txBody>
      </p:sp>
      <p:sp>
        <p:nvSpPr>
          <p:cNvPr id="294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58F63-AFAE-4663-A2DD-995F9F034110}" type="slidenum">
              <a:rPr lang="en-US" smtClean="0"/>
              <a:pPr/>
              <a:t>120</a:t>
            </a:fld>
            <a:endParaRPr lang="en-US" dirty="0" smtClean="0"/>
          </a:p>
        </p:txBody>
      </p:sp>
      <p:sp>
        <p:nvSpPr>
          <p:cNvPr id="32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0950" y="949325"/>
            <a:ext cx="4814888" cy="3611563"/>
          </a:xfrm>
          <a:ln/>
        </p:spPr>
      </p:sp>
      <p:sp>
        <p:nvSpPr>
          <p:cNvPr id="322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721225"/>
            <a:ext cx="5849937" cy="3690938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D8F08C-6AD7-41C8-A7C3-75B69D2E4130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8A32FF-A2EF-434C-A3C1-6C678E26FD33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99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9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80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965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599A-F90C-4FDC-B079-C0B88FB0D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88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B54F2-3079-4FC3-9404-66A62F43F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80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57400"/>
            <a:ext cx="4038600" cy="407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2057400"/>
            <a:ext cx="4038600" cy="40735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938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38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057400"/>
            <a:ext cx="4038600" cy="407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057400"/>
            <a:ext cx="4038600" cy="4073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0539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3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0B471-C5DB-49EF-A362-F2D70F5D54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33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44539-0ED3-4880-B59B-1FB538591F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9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021B-3A55-4395-9703-7353D936AA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30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A2A14-7CEA-45D2-A179-0AB3C0FE5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8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DC9D-9DDF-4790-BBD7-09494590BE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72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917F0-469B-425C-9635-F2B5DD00E8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89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T Template-i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C54D8-5941-4DF1-AF17-3B93CECC7F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39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43675" y="63150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dirty="0">
                <a:solidFill>
                  <a:srgbClr val="898989"/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632523"/>
          </a:solidFill>
          <a:latin typeface="Cambria" pitchFamily="18" charset="0"/>
          <a:ea typeface="MS PGothic" pitchFamily="34" charset="-128"/>
          <a:cs typeface="Cambria" pitchFamily="18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MS PGothic" pitchFamily="34" charset="-128"/>
          <a:cs typeface="Cambr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MS PGothic" pitchFamily="34" charset="-128"/>
          <a:cs typeface="Cambr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MS PGothic" pitchFamily="34" charset="-128"/>
          <a:cs typeface="Cambr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632523"/>
          </a:solidFill>
          <a:latin typeface="Cambria" pitchFamily="18" charset="0"/>
          <a:ea typeface="MS PGothic" pitchFamily="34" charset="-128"/>
          <a:cs typeface="Cambria" pitchFamily="18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Courier New" pitchFamily="49" charset="0"/>
        <a:buChar char="♦"/>
        <a:defRPr sz="3200" kern="1200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○"/>
        <a:defRPr sz="2800" kern="1200">
          <a:solidFill>
            <a:schemeClr val="tx1"/>
          </a:solidFill>
          <a:latin typeface="Cambria" pitchFamily="1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Cambria" pitchFamily="1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75000"/>
        <a:buFont typeface="Arial" charset="0"/>
        <a:buChar char="•"/>
        <a:defRPr sz="2000" kern="1200">
          <a:solidFill>
            <a:schemeClr val="tx1"/>
          </a:solidFill>
          <a:latin typeface="Cambria" pitchFamily="1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ambria" pitchFamily="18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2071" y="2895600"/>
            <a:ext cx="7369791" cy="1371600"/>
          </a:xfrm>
        </p:spPr>
        <p:txBody>
          <a:bodyPr lIns="101600" tIns="50800" rIns="101600" bIns="50800"/>
          <a:lstStyle/>
          <a:p>
            <a:pPr defTabSz="755650" eaLnBrk="1" hangingPunct="1"/>
            <a:r>
              <a:rPr lang="en-US" b="1" dirty="0"/>
              <a:t>Cost Allocation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Techniques </a:t>
            </a:r>
            <a:r>
              <a:rPr lang="en-US" b="1" dirty="0"/>
              <a:t>&amp; </a:t>
            </a:r>
            <a:r>
              <a:rPr lang="en-US" b="1" dirty="0" smtClean="0"/>
              <a:t>Practices</a:t>
            </a:r>
            <a:endParaRPr lang="en-US" sz="40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4475" y="4489450"/>
            <a:ext cx="7165975" cy="1758950"/>
          </a:xfrm>
        </p:spPr>
        <p:txBody>
          <a:bodyPr lIns="101600" tIns="50800" rIns="101600" bIns="50800"/>
          <a:lstStyle/>
          <a:p>
            <a:pPr marL="365125" indent="-365125" defTabSz="755650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Atlanta Regional Commission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65125" indent="-365125" defTabSz="755650" eaLnBrk="1" hangingPunct="1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March 11, 2015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marL="365125" indent="-365125" defTabSz="755650" eaLnBrk="1" hangingPunct="1">
              <a:defRPr/>
            </a:pPr>
            <a:r>
              <a:rPr lang="en-US" sz="1050" b="1" i="1" dirty="0" smtClean="0">
                <a:solidFill>
                  <a:schemeClr val="tx1"/>
                </a:solidFill>
              </a:rPr>
              <a:t>Presented by:</a:t>
            </a:r>
            <a:endParaRPr lang="en-US" sz="1200" b="1" i="1" dirty="0" smtClean="0">
              <a:solidFill>
                <a:schemeClr val="tx1"/>
              </a:solidFill>
            </a:endParaRPr>
          </a:p>
          <a:p>
            <a:pPr marL="365125" indent="-365125" defTabSz="755650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Rich Garrity</a:t>
            </a:r>
          </a:p>
          <a:p>
            <a:pPr marL="365125" indent="-365125" defTabSz="755650" eaLnBrk="1" hangingPunct="1">
              <a:defRPr/>
            </a:pPr>
            <a:r>
              <a:rPr lang="en-US" sz="2000" b="1" dirty="0" smtClean="0">
                <a:solidFill>
                  <a:schemeClr val="tx1"/>
                </a:solidFill>
              </a:rPr>
              <a:t>RLS &amp; Associates, Inc.</a:t>
            </a:r>
          </a:p>
          <a:p>
            <a:pPr marL="365125" indent="-365125" defTabSz="755650" eaLnBrk="1" hangingPunct="1"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65125" indent="-365125" defTabSz="755650" eaLnBrk="1" hangingPunct="1">
              <a:defRPr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365125" indent="-365125" defTabSz="755650"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Financial Based Cost Allocation #1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/>
            <a:r>
              <a:rPr lang="en-US" sz="3000" dirty="0" smtClean="0"/>
              <a:t>Central Services Cost Allocation Plan</a:t>
            </a:r>
          </a:p>
          <a:p>
            <a:pPr marL="936625" lvl="1" indent="-307975" defTabSz="755650" eaLnBrk="1" hangingPunct="1"/>
            <a:r>
              <a:rPr lang="en-US" sz="2600" dirty="0" smtClean="0"/>
              <a:t>A Publicly Sponsored Transit Program Benefits from the Services of Other Governmental Units and Desires to Claim Costs Incurred by these Units Under its Various Federal Awards</a:t>
            </a:r>
          </a:p>
          <a:p>
            <a:pPr marL="936625" lvl="1" indent="-307975" defTabSz="755650" eaLnBrk="1" hangingPunct="1"/>
            <a:r>
              <a:rPr lang="en-US" sz="2600" dirty="0" smtClean="0"/>
              <a:t>The Public Entity or Governmental Unit Must Prepare a “Central Services Cost Allocation Plan”</a:t>
            </a:r>
          </a:p>
          <a:p>
            <a:pPr marL="450850" indent="-450850" defTabSz="755650" eaLnBrk="1" hangingPunct="1">
              <a:buFont typeface="Wingdings" pitchFamily="2" charset="2"/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71274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25" y="1325557"/>
            <a:ext cx="7729268" cy="517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5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61" y="1393571"/>
            <a:ext cx="5582608" cy="50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4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/>
              <a:t>Once Service and Cost Data Are Entered, the Model Does a Series of Cost Computations Are Performed in the </a:t>
            </a:r>
            <a:r>
              <a:rPr lang="en-US" sz="3300" dirty="0" smtClean="0"/>
              <a:t>Background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28389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The User Can Price Potential Contracts Merely By Entering Hours and Miles of Projected Use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367580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49" y="1840358"/>
            <a:ext cx="7237562" cy="37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163" y="1990932"/>
            <a:ext cx="58205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935865"/>
            <a:ext cx="562433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5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39" y="3250961"/>
            <a:ext cx="7772400" cy="1847251"/>
          </a:xfrm>
        </p:spPr>
        <p:txBody>
          <a:bodyPr/>
          <a:lstStyle/>
          <a:p>
            <a:r>
              <a:rPr lang="en-US" dirty="0" smtClean="0"/>
              <a:t>Using the cost allocation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807" y="2424022"/>
            <a:ext cx="7772400" cy="740674"/>
          </a:xfrm>
        </p:spPr>
        <p:txBody>
          <a:bodyPr/>
          <a:lstStyle/>
          <a:p>
            <a:r>
              <a:rPr lang="en-US" dirty="0" smtClean="0"/>
              <a:t>Module </a:t>
            </a:r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48" y="1068238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Using the Model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6838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Pricing Transit Services</a:t>
            </a:r>
          </a:p>
          <a:p>
            <a:pPr eaLnBrk="1" hangingPunct="1"/>
            <a:r>
              <a:rPr lang="en-US" sz="3300" dirty="0" smtClean="0"/>
              <a:t>Allocating Costs Between FTA Grant Programs</a:t>
            </a:r>
          </a:p>
        </p:txBody>
      </p:sp>
    </p:spTree>
    <p:extLst>
      <p:ext uri="{BB962C8B-B14F-4D97-AF65-F5344CB8AC3E}">
        <p14:creationId xmlns:p14="http://schemas.microsoft.com/office/powerpoint/2010/main" val="28874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6174" y="1059611"/>
            <a:ext cx="8686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Pricing Contract Services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692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We Will Examine the Ways in Which A Transit System Can Use Fully Allocated Costs to Develop Unit Pricing for Contracted Services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 dirty="0" smtClean="0"/>
              <a:t>Various Types of “Unit”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 dirty="0" smtClean="0"/>
              <a:t>Pro’s and Con’s of Each Unit Cost Type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We Will Calculate Various Units Costs for Our Transit System</a:t>
            </a:r>
          </a:p>
        </p:txBody>
      </p:sp>
    </p:spTree>
    <p:extLst>
      <p:ext uri="{BB962C8B-B14F-4D97-AF65-F5344CB8AC3E}">
        <p14:creationId xmlns:p14="http://schemas.microsoft.com/office/powerpoint/2010/main" val="28587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Financial Based Cost Allocation #2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>
              <a:lnSpc>
                <a:spcPct val="80000"/>
              </a:lnSpc>
            </a:pPr>
            <a:r>
              <a:rPr lang="en-US" sz="3300" dirty="0"/>
              <a:t>Indirect Cost Allocation Plan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500" dirty="0"/>
              <a:t>An Entity (Public or Private Nonprofit) Provides Multiple Program Services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500" dirty="0"/>
              <a:t>Certain Overhead and Administrative Costs Incurred by the Entity Benefit All Programs and Services, Including Transit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500" dirty="0"/>
              <a:t>The Agency Seeks to Recoup These Costs in Their Billings to Various Federal Agencies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500" dirty="0"/>
              <a:t>The Entity Requires an Approved “Indirect Cost Allocation Rate” in Order for Such Costs to be Reimbursable by the Federal Government</a:t>
            </a:r>
          </a:p>
        </p:txBody>
      </p:sp>
    </p:spTree>
    <p:extLst>
      <p:ext uri="{BB962C8B-B14F-4D97-AF65-F5344CB8AC3E}">
        <p14:creationId xmlns:p14="http://schemas.microsoft.com/office/powerpoint/2010/main" val="260884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in Our Rate Structure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6838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Our Objectives in the Process:</a:t>
            </a:r>
          </a:p>
          <a:p>
            <a:pPr lvl="1" eaLnBrk="1" hangingPunct="1"/>
            <a:r>
              <a:rPr lang="en-US" sz="2900" dirty="0" smtClean="0"/>
              <a:t>Simple</a:t>
            </a:r>
          </a:p>
          <a:p>
            <a:pPr lvl="1" eaLnBrk="1" hangingPunct="1"/>
            <a:r>
              <a:rPr lang="en-US" sz="2900" dirty="0" smtClean="0"/>
              <a:t>Equitable</a:t>
            </a:r>
          </a:p>
          <a:p>
            <a:pPr lvl="1" eaLnBrk="1" hangingPunct="1"/>
            <a:r>
              <a:rPr lang="en-US" sz="2900" dirty="0" smtClean="0"/>
              <a:t>Reflect Actual Cost of Service Provision</a:t>
            </a:r>
          </a:p>
          <a:p>
            <a:pPr lvl="1" eaLnBrk="1" hangingPunct="1"/>
            <a:r>
              <a:rPr lang="en-US" sz="2900" dirty="0" smtClean="0"/>
              <a:t>Appropriate Use of Public Subsidies</a:t>
            </a:r>
          </a:p>
        </p:txBody>
      </p:sp>
    </p:spTree>
    <p:extLst>
      <p:ext uri="{BB962C8B-B14F-4D97-AF65-F5344CB8AC3E}">
        <p14:creationId xmlns:p14="http://schemas.microsoft.com/office/powerpoint/2010/main" val="186969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Alternative Rate Structures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01151"/>
          </a:xfrm>
        </p:spPr>
        <p:txBody>
          <a:bodyPr/>
          <a:lstStyle/>
          <a:p>
            <a:pPr eaLnBrk="1" hangingPunct="1"/>
            <a:r>
              <a:rPr lang="en-US" sz="3300" dirty="0" smtClean="0"/>
              <a:t>Per Trip</a:t>
            </a:r>
          </a:p>
          <a:p>
            <a:pPr eaLnBrk="1" hangingPunct="1"/>
            <a:r>
              <a:rPr lang="en-US" sz="3300" dirty="0" smtClean="0"/>
              <a:t>Per Mile</a:t>
            </a:r>
          </a:p>
          <a:p>
            <a:pPr eaLnBrk="1" hangingPunct="1"/>
            <a:r>
              <a:rPr lang="en-US" sz="3300" dirty="0" smtClean="0"/>
              <a:t>Per Hour</a:t>
            </a:r>
          </a:p>
          <a:p>
            <a:pPr eaLnBrk="1" hangingPunct="1"/>
            <a:r>
              <a:rPr lang="en-US" sz="3300" dirty="0" smtClean="0"/>
              <a:t>Per Passenger Mile</a:t>
            </a:r>
          </a:p>
          <a:p>
            <a:pPr eaLnBrk="1" hangingPunct="1"/>
            <a:r>
              <a:rPr lang="en-US" sz="3300" dirty="0" smtClean="0"/>
              <a:t>Per Zone</a:t>
            </a:r>
          </a:p>
        </p:txBody>
      </p:sp>
    </p:spTree>
    <p:extLst>
      <p:ext uri="{BB962C8B-B14F-4D97-AF65-F5344CB8AC3E}">
        <p14:creationId xmlns:p14="http://schemas.microsoft.com/office/powerpoint/2010/main" val="269360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Price Per Trip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Price Per Trip</a:t>
            </a:r>
          </a:p>
          <a:p>
            <a:pPr eaLnBrk="1" hangingPunct="1"/>
            <a:r>
              <a:rPr lang="en-US" sz="3300" dirty="0" smtClean="0"/>
              <a:t>Computed as Follows:</a:t>
            </a:r>
          </a:p>
          <a:p>
            <a:pPr eaLnBrk="1" hangingPunct="1">
              <a:buFont typeface="Wingdings" pitchFamily="2" charset="2"/>
              <a:buNone/>
            </a:pPr>
            <a:endParaRPr lang="en-US" sz="33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z="2500" dirty="0" smtClean="0"/>
              <a:t>Fully Allocated Costs of the Service </a:t>
            </a:r>
            <a:r>
              <a:rPr lang="en-US" sz="2500" dirty="0" smtClean="0">
                <a:ea typeface="Arial Unicode MS" pitchFamily="34" charset="-128"/>
                <a:cs typeface="Arial Unicode MS" pitchFamily="34" charset="-128"/>
              </a:rPr>
              <a:t>÷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500" dirty="0" smtClean="0">
                <a:ea typeface="Arial Unicode MS" pitchFamily="34" charset="-128"/>
                <a:cs typeface="Arial Unicode MS" pitchFamily="34" charset="-128"/>
              </a:rPr>
              <a:t>No. Projected Passenger Trips</a:t>
            </a:r>
          </a:p>
          <a:p>
            <a:pPr eaLnBrk="1" hangingPunct="1"/>
            <a:endParaRPr lang="en-US" sz="33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Characteristics of Per Trip Pricing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03253"/>
            <a:ext cx="8229600" cy="36752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Simple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Shared Ride Equity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Assumes That Are Trips Have Similar Characteristics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Works Best in Small Service Areas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Greater Risk for Service Provider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Short Trips Subsidize Long Trips</a:t>
            </a:r>
          </a:p>
        </p:txBody>
      </p:sp>
    </p:spTree>
    <p:extLst>
      <p:ext uri="{BB962C8B-B14F-4D97-AF65-F5344CB8AC3E}">
        <p14:creationId xmlns:p14="http://schemas.microsoft.com/office/powerpoint/2010/main" val="204246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Price Per Mile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/>
            <a:r>
              <a:rPr lang="en-US" sz="3300" dirty="0" smtClean="0"/>
              <a:t>Price Per Mile</a:t>
            </a:r>
          </a:p>
          <a:p>
            <a:pPr eaLnBrk="1" hangingPunct="1"/>
            <a:r>
              <a:rPr lang="en-US" sz="3300" dirty="0" smtClean="0"/>
              <a:t>Computed as Follows:</a:t>
            </a:r>
          </a:p>
          <a:p>
            <a:pPr eaLnBrk="1" hangingPunct="1"/>
            <a:endParaRPr lang="en-US" sz="33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z="2500" dirty="0" smtClean="0"/>
              <a:t>Fully Allocated Costs of the Service </a:t>
            </a:r>
            <a:r>
              <a:rPr lang="en-US" sz="2500" dirty="0" smtClean="0">
                <a:ea typeface="Arial Unicode MS" pitchFamily="34" charset="-128"/>
                <a:cs typeface="Arial Unicode MS" pitchFamily="34" charset="-128"/>
              </a:rPr>
              <a:t>÷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500" dirty="0" smtClean="0">
                <a:ea typeface="Arial Unicode MS" pitchFamily="34" charset="-128"/>
                <a:cs typeface="Arial Unicode MS" pitchFamily="34" charset="-128"/>
              </a:rPr>
              <a:t>No. Projected Miles of Service</a:t>
            </a:r>
          </a:p>
          <a:p>
            <a:pPr eaLnBrk="1" hangingPunct="1"/>
            <a:endParaRPr lang="en-US" sz="33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33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14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Characteristics of Per Mile Pricing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68747"/>
            <a:ext cx="8229600" cy="370977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Customers Understand Miles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Requires Recordkeeping by Drivers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Cost Per Mile Varies Based on Route Path Driven on a Given Trip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Does Not Address Travel and Wait Time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Dead Head Mileage</a:t>
            </a:r>
          </a:p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Shared Ride Equity Issues</a:t>
            </a:r>
          </a:p>
        </p:txBody>
      </p:sp>
    </p:spTree>
    <p:extLst>
      <p:ext uri="{BB962C8B-B14F-4D97-AF65-F5344CB8AC3E}">
        <p14:creationId xmlns:p14="http://schemas.microsoft.com/office/powerpoint/2010/main" val="3610182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Price Per Hour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Price Per Hour</a:t>
            </a:r>
          </a:p>
          <a:p>
            <a:pPr eaLnBrk="1" hangingPunct="1"/>
            <a:r>
              <a:rPr lang="en-US" sz="3300" dirty="0" smtClean="0"/>
              <a:t>Computed as Follows:</a:t>
            </a:r>
          </a:p>
          <a:p>
            <a:pPr eaLnBrk="1" hangingPunct="1"/>
            <a:endParaRPr lang="en-US" sz="33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z="2500" dirty="0" smtClean="0"/>
              <a:t>Fully Allocated Costs of the Service </a:t>
            </a:r>
            <a:r>
              <a:rPr lang="en-US" sz="2500" dirty="0" smtClean="0">
                <a:ea typeface="Arial Unicode MS" pitchFamily="34" charset="-128"/>
                <a:cs typeface="Arial Unicode MS" pitchFamily="34" charset="-128"/>
              </a:rPr>
              <a:t>÷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500" dirty="0" smtClean="0">
                <a:ea typeface="Arial Unicode MS" pitchFamily="34" charset="-128"/>
                <a:cs typeface="Arial Unicode MS" pitchFamily="34" charset="-128"/>
              </a:rPr>
              <a:t>No. Projected Vehicle Hours</a:t>
            </a:r>
          </a:p>
          <a:p>
            <a:pPr eaLnBrk="1" hangingPunct="1"/>
            <a:endParaRPr lang="en-US" sz="3300" dirty="0" smtClean="0"/>
          </a:p>
          <a:p>
            <a:pPr eaLnBrk="1" hangingPunct="1"/>
            <a:endParaRPr lang="en-US" sz="33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76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Characteristics of Per Hour Pricing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68747"/>
            <a:ext cx="8229600" cy="3709778"/>
          </a:xfrm>
        </p:spPr>
        <p:txBody>
          <a:bodyPr/>
          <a:lstStyle/>
          <a:p>
            <a:pPr eaLnBrk="1" hangingPunct="1"/>
            <a:r>
              <a:rPr lang="en-US" sz="3300" dirty="0" smtClean="0"/>
              <a:t>Requires Recordkeeping by Drivers</a:t>
            </a:r>
          </a:p>
          <a:p>
            <a:pPr eaLnBrk="1" hangingPunct="1"/>
            <a:r>
              <a:rPr lang="en-US" sz="3300" dirty="0" smtClean="0"/>
              <a:t>Cost Per Hour Varies Based on Route Path Driven on a Given Trip</a:t>
            </a:r>
          </a:p>
          <a:p>
            <a:pPr eaLnBrk="1" hangingPunct="1"/>
            <a:r>
              <a:rPr lang="en-US" sz="3300" dirty="0" smtClean="0"/>
              <a:t>Addresses Travel and Wait Time</a:t>
            </a:r>
          </a:p>
          <a:p>
            <a:pPr eaLnBrk="1" hangingPunct="1"/>
            <a:r>
              <a:rPr lang="en-US" sz="3300" dirty="0" smtClean="0"/>
              <a:t>Shared Ride Equity Issues</a:t>
            </a:r>
          </a:p>
        </p:txBody>
      </p:sp>
    </p:spTree>
    <p:extLst>
      <p:ext uri="{BB962C8B-B14F-4D97-AF65-F5344CB8AC3E}">
        <p14:creationId xmlns:p14="http://schemas.microsoft.com/office/powerpoint/2010/main" val="119002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Price Per Passenger Mile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300" dirty="0" smtClean="0"/>
              <a:t>Price Per Passenger Mile</a:t>
            </a:r>
          </a:p>
          <a:p>
            <a:pPr eaLnBrk="1" hangingPunct="1"/>
            <a:r>
              <a:rPr lang="en-US" sz="3300" dirty="0" smtClean="0"/>
              <a:t>Computed as Follows:</a:t>
            </a:r>
          </a:p>
          <a:p>
            <a:pPr eaLnBrk="1" hangingPunct="1"/>
            <a:endParaRPr lang="en-US" sz="3300" dirty="0" smtClean="0"/>
          </a:p>
          <a:p>
            <a:pPr lvl="2" eaLnBrk="1" hangingPunct="1">
              <a:buFont typeface="Wingdings" pitchFamily="2" charset="2"/>
              <a:buNone/>
            </a:pPr>
            <a:r>
              <a:rPr lang="en-US" sz="2500" dirty="0" smtClean="0"/>
              <a:t>Fully Allocated Costs of the Service </a:t>
            </a:r>
            <a:r>
              <a:rPr lang="en-US" sz="2500" dirty="0" smtClean="0">
                <a:ea typeface="Arial Unicode MS" pitchFamily="34" charset="-128"/>
                <a:cs typeface="Arial Unicode MS" pitchFamily="34" charset="-128"/>
              </a:rPr>
              <a:t>÷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sz="2500" dirty="0" smtClean="0">
                <a:ea typeface="Arial Unicode MS" pitchFamily="34" charset="-128"/>
                <a:cs typeface="Arial Unicode MS" pitchFamily="34" charset="-128"/>
              </a:rPr>
              <a:t>No. Projected Passenger Miles</a:t>
            </a:r>
          </a:p>
          <a:p>
            <a:pPr eaLnBrk="1" hangingPunct="1">
              <a:buFont typeface="Wingdings" pitchFamily="2" charset="2"/>
              <a:buNone/>
            </a:pPr>
            <a:endParaRPr lang="en-US" sz="3300" dirty="0" smtClean="0">
              <a:ea typeface="Arial Unicode MS" pitchFamily="34" charset="-128"/>
              <a:cs typeface="Arial Unicode MS" pitchFamily="34" charset="-128"/>
            </a:endParaRPr>
          </a:p>
          <a:p>
            <a:pPr eaLnBrk="1" hangingPunct="1"/>
            <a:endParaRPr lang="en-US" sz="3300" dirty="0" smtClean="0"/>
          </a:p>
          <a:p>
            <a:pPr eaLnBrk="1" hangingPunct="1"/>
            <a:endParaRPr lang="en-US" sz="3300" dirty="0" smtClean="0"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076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Characteristics of Per Passenger Mile Pricing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6838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Equitable</a:t>
            </a:r>
          </a:p>
          <a:p>
            <a:pPr eaLnBrk="1" hangingPunct="1"/>
            <a:r>
              <a:rPr lang="en-US" sz="3300" dirty="0" smtClean="0"/>
              <a:t>Addresses Shared Ride</a:t>
            </a:r>
          </a:p>
          <a:p>
            <a:pPr eaLnBrk="1" hangingPunct="1"/>
            <a:r>
              <a:rPr lang="en-US" sz="3300" dirty="0" smtClean="0"/>
              <a:t>Some Shared Ride Equity Issues</a:t>
            </a:r>
          </a:p>
          <a:p>
            <a:pPr eaLnBrk="1" hangingPunct="1"/>
            <a:r>
              <a:rPr lang="en-US" sz="3300" dirty="0" smtClean="0"/>
              <a:t>Generally Requires Automation to Assist in Billing Computations</a:t>
            </a:r>
          </a:p>
        </p:txBody>
      </p:sp>
    </p:spTree>
    <p:extLst>
      <p:ext uri="{BB962C8B-B14F-4D97-AF65-F5344CB8AC3E}">
        <p14:creationId xmlns:p14="http://schemas.microsoft.com/office/powerpoint/2010/main" val="144796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Service Based Cost Allocation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/>
            <a:r>
              <a:rPr lang="en-US" sz="3400" dirty="0" smtClean="0"/>
              <a:t>Allocate Costs to Various Types/Modes/Services </a:t>
            </a:r>
          </a:p>
          <a:p>
            <a:pPr marL="450850" indent="-450850" defTabSz="755650" eaLnBrk="1" hangingPunct="1"/>
            <a:r>
              <a:rPr lang="en-US" sz="3400" dirty="0" smtClean="0"/>
              <a:t>Allocate Costs Between FTA Programs</a:t>
            </a:r>
          </a:p>
          <a:p>
            <a:pPr marL="936625" lvl="1" indent="-307975" defTabSz="755650" eaLnBrk="1" hangingPunct="1"/>
            <a:r>
              <a:rPr lang="en-US" sz="3000" dirty="0" smtClean="0"/>
              <a:t>Required in Section 5311 Program</a:t>
            </a:r>
          </a:p>
          <a:p>
            <a:pPr marL="450850" indent="-450850" defTabSz="755650" eaLnBrk="1" hangingPunct="1"/>
            <a:r>
              <a:rPr lang="en-US" sz="3400" dirty="0" smtClean="0"/>
              <a:t>Charter Cost Allocation</a:t>
            </a:r>
          </a:p>
          <a:p>
            <a:pPr marL="450850" indent="-450850" defTabSz="755650" eaLnBrk="1" hangingPunct="1"/>
            <a:r>
              <a:rPr lang="en-US" sz="3400" dirty="0" smtClean="0"/>
              <a:t>Local Match Allocation Plan</a:t>
            </a:r>
          </a:p>
          <a:p>
            <a:pPr marL="936625" lvl="1" indent="-307975" defTabSz="755650" eaLnBrk="1" hangingPunct="1">
              <a:buFont typeface="Wingdings" pitchFamily="2" charset="2"/>
              <a:buNone/>
            </a:pP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10492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Adjourn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073525"/>
          </a:xfrm>
        </p:spPr>
        <p:txBody>
          <a:bodyPr/>
          <a:lstStyle/>
          <a:p>
            <a:pPr eaLnBrk="1" hangingPunct="1"/>
            <a:r>
              <a:rPr lang="en-US" sz="3300" dirty="0" smtClean="0"/>
              <a:t>Good Luck in Using this Information at Your Own Transit Programs</a:t>
            </a:r>
          </a:p>
          <a:p>
            <a:pPr eaLnBrk="1" hangingPunct="1">
              <a:buFont typeface="Wingdings" pitchFamily="2" charset="2"/>
              <a:buNone/>
            </a:pPr>
            <a:endParaRPr lang="en-US" sz="3300" dirty="0" smtClean="0"/>
          </a:p>
          <a:p>
            <a:pPr eaLnBrk="1" hangingPunct="1">
              <a:buFont typeface="Wingdings" pitchFamily="2" charset="2"/>
              <a:buNone/>
            </a:pPr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120302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 More Information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4114800"/>
          </a:xfrm>
        </p:spPr>
        <p:txBody>
          <a:bodyPr/>
          <a:lstStyle/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cs typeface="Times New Roman" pitchFamily="18" charset="0"/>
              </a:rPr>
              <a:t>Rich Garrity, Senior Associate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400" dirty="0" smtClean="0">
                <a:ea typeface="ＭＳ Ｐゴシック" pitchFamily="34" charset="-128"/>
                <a:cs typeface="Times New Roman" pitchFamily="18" charset="0"/>
              </a:rPr>
              <a:t>RLS &amp; Associates, Inc.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11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Corporate: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3131 S. Dixie Highway, Suite 545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Dayton, OH 45439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(937) 299-5007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105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Rich: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801 S. Shore Drive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Surf City, NC 28445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(910) 328-5770</a:t>
            </a: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en-US" sz="2000" dirty="0" smtClean="0">
                <a:ea typeface="ＭＳ Ｐゴシック" pitchFamily="34" charset="-128"/>
                <a:cs typeface="Times New Roman" pitchFamily="18" charset="0"/>
              </a:rPr>
              <a:t>richg@cris.com</a:t>
            </a:r>
            <a:endParaRPr lang="en-US" sz="240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 algn="ctr" eaLnBrk="1" hangingPunct="1">
              <a:spcBef>
                <a:spcPts val="0"/>
              </a:spcBef>
              <a:buFont typeface="Arial" pitchFamily="34" charset="0"/>
              <a:buNone/>
              <a:defRPr/>
            </a:pPr>
            <a:endParaRPr lang="en-US" sz="240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Service Based Cost Allocation #1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>
              <a:lnSpc>
                <a:spcPct val="80000"/>
              </a:lnSpc>
            </a:pPr>
            <a:r>
              <a:rPr lang="en-US" sz="3000" dirty="0" smtClean="0"/>
              <a:t>Service Based Cost Allocation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600" dirty="0" smtClean="0"/>
              <a:t>A Public Transit Agency Coordinates Service With Various Human Service Agencies In The Area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600" dirty="0" smtClean="0"/>
              <a:t>The Transit Provider Has A Policy That Public Transit Funds Cannot Be Used To Subsidize Human Service Agency Client Transportation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600" dirty="0" smtClean="0"/>
              <a:t>The Transit Agency Needs A “Fully Allocated Cost Analysis” To Determine How To Price Contract Services</a:t>
            </a:r>
          </a:p>
        </p:txBody>
      </p:sp>
    </p:spTree>
    <p:extLst>
      <p:ext uri="{BB962C8B-B14F-4D97-AF65-F5344CB8AC3E}">
        <p14:creationId xmlns:p14="http://schemas.microsoft.com/office/powerpoint/2010/main" val="210644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Service Based Cost Allocation #2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>
              <a:lnSpc>
                <a:spcPct val="80000"/>
              </a:lnSpc>
            </a:pPr>
            <a:r>
              <a:rPr lang="en-US" sz="3000" dirty="0" smtClean="0"/>
              <a:t>Service Based Cost Allocation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600" dirty="0" smtClean="0"/>
              <a:t>A Transit Agency Receives Funding Under Both FTA Section 5307 And Section 5111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600" dirty="0" smtClean="0"/>
              <a:t>FTA Expects the Grantee to Develop a Reasonable Basis for Allocating Operating Costs Between the Two Funding Sources that is Related to the Service Provided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r>
              <a:rPr lang="en-US" sz="2600" dirty="0" smtClean="0"/>
              <a:t>FTA Requires a “Grant Allocation Plan” to Distribute Costs to the Two Different, But Related Programs</a:t>
            </a:r>
          </a:p>
          <a:p>
            <a:pPr marL="936625" lvl="1" indent="-307975" defTabSz="755650" eaLnBrk="1" hangingPunct="1">
              <a:lnSpc>
                <a:spcPct val="80000"/>
              </a:lnSpc>
            </a:pPr>
            <a:endParaRPr lang="en-US" sz="2600" dirty="0" smtClean="0"/>
          </a:p>
          <a:p>
            <a:pPr marL="936625" lvl="1" indent="-307975" defTabSz="755650" eaLnBrk="1" hangingPunct="1">
              <a:lnSpc>
                <a:spcPct val="80000"/>
              </a:lnSpc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74650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Service Based Cost Allocation #3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/>
            <a:r>
              <a:rPr lang="en-US" sz="3000" dirty="0" smtClean="0"/>
              <a:t>Service Based Cost Allocation</a:t>
            </a:r>
          </a:p>
          <a:p>
            <a:pPr marL="936625" lvl="1" indent="-307975" defTabSz="755650" eaLnBrk="1" hangingPunct="1"/>
            <a:r>
              <a:rPr lang="en-US" sz="2600" dirty="0" smtClean="0"/>
              <a:t>A Transit Agency Provides Charter Service in Accordance with 49 CFR part 604</a:t>
            </a:r>
          </a:p>
          <a:p>
            <a:pPr marL="936625" lvl="1" indent="-307975" defTabSz="755650" eaLnBrk="1" hangingPunct="1"/>
            <a:r>
              <a:rPr lang="en-US" sz="2600" dirty="0" smtClean="0"/>
              <a:t>The Transit Agency Must Demonstrate That it Fully Recovers the Cost of Charter Service </a:t>
            </a:r>
          </a:p>
          <a:p>
            <a:pPr marL="936625" lvl="1" indent="-307975" defTabSz="755650" eaLnBrk="1" hangingPunct="1"/>
            <a:r>
              <a:rPr lang="en-US" sz="2600" dirty="0" smtClean="0"/>
              <a:t>The Agency Requires a “Charter Service Allocation Plan”</a:t>
            </a:r>
          </a:p>
          <a:p>
            <a:pPr marL="936625" lvl="1" indent="-307975" defTabSz="755650" eaLnBrk="1" hangingPunct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0287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Service Based Cost Allocation #4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>
              <a:lnSpc>
                <a:spcPct val="90000"/>
              </a:lnSpc>
            </a:pPr>
            <a:r>
              <a:rPr lang="en-US" sz="3000" dirty="0" smtClean="0"/>
              <a:t>Service Based Cost Allocation</a:t>
            </a:r>
          </a:p>
          <a:p>
            <a:pPr marL="936625" lvl="1" indent="-307975" defTabSz="755650" eaLnBrk="1" hangingPunct="1">
              <a:lnSpc>
                <a:spcPct val="90000"/>
              </a:lnSpc>
            </a:pPr>
            <a:r>
              <a:rPr lang="en-US" sz="2600" dirty="0" smtClean="0"/>
              <a:t>A Regional Transit Authority Provides Service Over a Multi-Jurisdictional Service Area</a:t>
            </a:r>
          </a:p>
          <a:p>
            <a:pPr marL="936625" lvl="1" indent="-307975" defTabSz="755650" eaLnBrk="1" hangingPunct="1">
              <a:lnSpc>
                <a:spcPct val="90000"/>
              </a:lnSpc>
            </a:pPr>
            <a:r>
              <a:rPr lang="en-US" sz="2600" dirty="0" smtClean="0"/>
              <a:t>Each Participating Local Entity Must Share Responsibility for Funding a Portion of the Local Share </a:t>
            </a:r>
          </a:p>
          <a:p>
            <a:pPr marL="936625" lvl="1" indent="-307975" defTabSz="755650" eaLnBrk="1" hangingPunct="1">
              <a:lnSpc>
                <a:spcPct val="90000"/>
              </a:lnSpc>
            </a:pPr>
            <a:r>
              <a:rPr lang="en-US" sz="2600" dirty="0" smtClean="0"/>
              <a:t>The Authority Must Allocate Local Funding Needs In An Equitable Manner To All Participating Jurisdictions</a:t>
            </a:r>
          </a:p>
          <a:p>
            <a:pPr marL="936625" lvl="1" indent="-307975" defTabSz="755650" eaLnBrk="1" hangingPunct="1">
              <a:lnSpc>
                <a:spcPct val="90000"/>
              </a:lnSpc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2746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Multiple Cost Allocation Needs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057400"/>
            <a:ext cx="8229600" cy="3773488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/>
            <a:r>
              <a:rPr lang="en-US" sz="3400" dirty="0" smtClean="0"/>
              <a:t>Some Public Transportation Projects May Require Multiple Types of Cost Allocation</a:t>
            </a:r>
          </a:p>
          <a:p>
            <a:pPr marL="936625" lvl="1" indent="-307975" defTabSz="755650" eaLnBrk="1" hangingPunct="1"/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211234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55014590"/>
              </p:ext>
            </p:extLst>
          </p:nvPr>
        </p:nvGraphicFramePr>
        <p:xfrm>
          <a:off x="327646" y="163903"/>
          <a:ext cx="8505810" cy="627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Visio" r:id="rId3" imgW="8715299" imgH="6432480" progId="Visio.Drawing.11">
                  <p:embed/>
                </p:oleObj>
              </mc:Choice>
              <mc:Fallback>
                <p:oleObj name="Visio" r:id="rId3" imgW="8715299" imgH="6432480" progId="Visio.Drawing.1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46" y="163903"/>
                        <a:ext cx="8505810" cy="627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944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92042190"/>
              </p:ext>
            </p:extLst>
          </p:nvPr>
        </p:nvGraphicFramePr>
        <p:xfrm>
          <a:off x="500063" y="250166"/>
          <a:ext cx="7781295" cy="628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Visio" r:id="rId3" imgW="7464043" imgH="6032340" progId="Visio.Drawing.11">
                  <p:embed/>
                </p:oleObj>
              </mc:Choice>
              <mc:Fallback>
                <p:oleObj name="Visio" r:id="rId3" imgW="7464043" imgH="6032340" progId="Visio.Drawing.11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250166"/>
                        <a:ext cx="7781295" cy="6288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668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Content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209146"/>
              </p:ext>
            </p:extLst>
          </p:nvPr>
        </p:nvGraphicFramePr>
        <p:xfrm>
          <a:off x="138022" y="2242868"/>
          <a:ext cx="8686800" cy="384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003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39" y="3250961"/>
            <a:ext cx="7772400" cy="1847251"/>
          </a:xfrm>
        </p:spPr>
        <p:txBody>
          <a:bodyPr/>
          <a:lstStyle/>
          <a:p>
            <a:r>
              <a:rPr lang="en-US" dirty="0" smtClean="0"/>
              <a:t>Role of OMB in Cost Allocation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807" y="2424022"/>
            <a:ext cx="7772400" cy="740674"/>
          </a:xfrm>
        </p:spPr>
        <p:txBody>
          <a:bodyPr/>
          <a:lstStyle/>
          <a:p>
            <a:r>
              <a:rPr lang="en-US" dirty="0" smtClean="0"/>
              <a:t>Module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21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OMB Role</a:t>
            </a:r>
            <a:endParaRPr lang="en-US" alt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Office of Management and Budget (OMB)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Predominant Mission Is to Assist the President in Overseeing the Preparation of the Federal Budget and to Supervise Its Administration in Executive Branch </a:t>
            </a:r>
            <a:r>
              <a:rPr lang="en-US" altLang="en-US" dirty="0" smtClean="0"/>
              <a:t>Agencies</a:t>
            </a:r>
          </a:p>
        </p:txBody>
      </p:sp>
    </p:spTree>
    <p:extLst>
      <p:ext uri="{BB962C8B-B14F-4D97-AF65-F5344CB8AC3E}">
        <p14:creationId xmlns:p14="http://schemas.microsoft.com/office/powerpoint/2010/main" val="52206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OMB Role</a:t>
            </a:r>
            <a:endParaRPr lang="en-US" alt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OMB has Issued Grants Management Guidance in Three (3) Primary Areas</a:t>
            </a:r>
          </a:p>
          <a:p>
            <a:pPr lvl="1"/>
            <a:r>
              <a:rPr lang="en-US" altLang="en-US" dirty="0"/>
              <a:t>Cost Principles</a:t>
            </a:r>
          </a:p>
          <a:p>
            <a:pPr lvl="1"/>
            <a:r>
              <a:rPr lang="en-US" altLang="en-US" dirty="0" smtClean="0"/>
              <a:t>Grant Management/Administrative </a:t>
            </a:r>
            <a:r>
              <a:rPr lang="en-US" altLang="en-US" dirty="0"/>
              <a:t>Requirements</a:t>
            </a:r>
          </a:p>
          <a:p>
            <a:pPr lvl="1"/>
            <a:r>
              <a:rPr lang="en-US" altLang="en-US" dirty="0"/>
              <a:t>Audit</a:t>
            </a:r>
          </a:p>
        </p:txBody>
      </p:sp>
    </p:spTree>
    <p:extLst>
      <p:ext uri="{BB962C8B-B14F-4D97-AF65-F5344CB8AC3E}">
        <p14:creationId xmlns:p14="http://schemas.microsoft.com/office/powerpoint/2010/main" val="353834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OMB Role</a:t>
            </a:r>
            <a:endParaRPr lang="en-US" alt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Audience Consists of Three Different Types of Grantees</a:t>
            </a:r>
            <a:endParaRPr lang="en-US" altLang="en-US" dirty="0"/>
          </a:p>
          <a:p>
            <a:pPr lvl="1"/>
            <a:r>
              <a:rPr lang="en-US" altLang="en-US" dirty="0" smtClean="0"/>
              <a:t>State/Local Governments, Indian Tribal Organizations</a:t>
            </a:r>
            <a:endParaRPr lang="en-US" altLang="en-US" dirty="0"/>
          </a:p>
          <a:p>
            <a:pPr lvl="1"/>
            <a:r>
              <a:rPr lang="en-US" altLang="en-US" dirty="0" smtClean="0"/>
              <a:t>Nonprofit Agencies</a:t>
            </a:r>
            <a:endParaRPr lang="en-US" altLang="en-US" dirty="0"/>
          </a:p>
          <a:p>
            <a:pPr lvl="1"/>
            <a:r>
              <a:rPr lang="en-US" altLang="en-US" dirty="0" smtClean="0"/>
              <a:t>Education Institutions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14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Scope of OMB Circulars - Now</a:t>
            </a:r>
            <a:endParaRPr lang="en-US" altLang="en-US" dirty="0"/>
          </a:p>
        </p:txBody>
      </p:sp>
      <p:graphicFrame>
        <p:nvGraphicFramePr>
          <p:cNvPr id="4" name="Group 2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795911"/>
              </p:ext>
            </p:extLst>
          </p:nvPr>
        </p:nvGraphicFramePr>
        <p:xfrm>
          <a:off x="958755" y="1477370"/>
          <a:ext cx="7467600" cy="419100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81200"/>
                <a:gridCol w="1828800"/>
                <a:gridCol w="1828800"/>
                <a:gridCol w="1828800"/>
              </a:tblGrid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Area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45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Local &amp; State Government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45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Education Institutions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B45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Nonprofit Corporations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solidFill>
                      <a:srgbClr val="7B4564"/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 Principles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A-87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A-21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A-122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Administrative Requirements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A-102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(49 CFR part 18)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(49 CFR part 19)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A-110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(49 CFR part 19)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Audit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A-133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A-133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A-133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42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OMB Initiative</a:t>
            </a:r>
            <a:endParaRPr lang="en-US" alt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OMB, Published, on December 26, 2013, New Guidance in the Federal Register</a:t>
            </a:r>
          </a:p>
          <a:p>
            <a:r>
              <a:rPr lang="en-US" altLang="en-US" dirty="0" smtClean="0"/>
              <a:t>Consolidated ALL Previous Circulars In the Previous Slide Into One, So-Called “Super Circular” or “Omni-Circular”</a:t>
            </a:r>
          </a:p>
        </p:txBody>
      </p:sp>
    </p:spTree>
    <p:extLst>
      <p:ext uri="{BB962C8B-B14F-4D97-AF65-F5344CB8AC3E}">
        <p14:creationId xmlns:p14="http://schemas.microsoft.com/office/powerpoint/2010/main" val="279671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OMB Initiative</a:t>
            </a:r>
            <a:endParaRPr lang="en-US" alt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“</a:t>
            </a:r>
            <a:r>
              <a:rPr lang="en-US" altLang="en-US" b="1" dirty="0" smtClean="0"/>
              <a:t>Administrative </a:t>
            </a:r>
            <a:r>
              <a:rPr lang="en-US" altLang="en-US" b="1" dirty="0"/>
              <a:t>Requirements, Cost Principles, and Audit Requirements for Federal </a:t>
            </a:r>
            <a:r>
              <a:rPr lang="en-US" altLang="en-US" b="1" dirty="0" smtClean="0"/>
              <a:t>Awards</a:t>
            </a:r>
            <a:r>
              <a:rPr lang="en-US" altLang="en-US" dirty="0" smtClean="0"/>
              <a:t>”</a:t>
            </a:r>
          </a:p>
          <a:p>
            <a:pPr lvl="1"/>
            <a:r>
              <a:rPr lang="en-US" altLang="en-US" dirty="0" smtClean="0"/>
              <a:t>Not Really a Circular</a:t>
            </a:r>
          </a:p>
          <a:p>
            <a:pPr lvl="1"/>
            <a:r>
              <a:rPr lang="en-US" altLang="en-US" dirty="0"/>
              <a:t>Codified at 2 CFR Part 200</a:t>
            </a:r>
          </a:p>
          <a:p>
            <a:pPr marL="0" indent="0">
              <a:buNone/>
            </a:pPr>
            <a:endParaRPr lang="en-US" altLang="en-US" dirty="0" smtClean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57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Scope of OMB Circulars - 2015</a:t>
            </a:r>
            <a:endParaRPr lang="en-US" altLang="en-US" dirty="0"/>
          </a:p>
        </p:txBody>
      </p:sp>
      <p:graphicFrame>
        <p:nvGraphicFramePr>
          <p:cNvPr id="4" name="Group 2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392719"/>
              </p:ext>
            </p:extLst>
          </p:nvPr>
        </p:nvGraphicFramePr>
        <p:xfrm>
          <a:off x="958755" y="1477370"/>
          <a:ext cx="7467600" cy="4191000"/>
        </p:xfrm>
        <a:graphic>
          <a:graphicData uri="http://schemas.openxmlformats.org/drawingml/2006/table">
            <a:tbl>
              <a:tblPr>
                <a:tableStyleId>{5202B0CA-FC54-4496-8BCA-5EF66A818D29}</a:tableStyleId>
              </a:tblPr>
              <a:tblGrid>
                <a:gridCol w="1981200"/>
                <a:gridCol w="1828800"/>
                <a:gridCol w="1828800"/>
                <a:gridCol w="1828800"/>
              </a:tblGrid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Area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45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Local &amp; State Government</a:t>
                      </a: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B45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Education Institutions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B456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Nonprofit Corporations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b" horzOverflow="overflow">
                    <a:solidFill>
                      <a:srgbClr val="7B4564"/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Cost Principles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</a:rPr>
                        <a:t>2 CFR part 200</a:t>
                      </a: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 rowSpan="3"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Administrative Requirements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r>
                        <a:rPr kumimoji="0" lang="en-US" alt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Audit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 hMerge="1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  <a:tc hMerge="1"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MapInfo Transportation" pitchFamily="18" charset="2"/>
                        <a:defRPr sz="32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1pPr>
                      <a:lvl2pPr marL="6921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Monotype Sorts" pitchFamily="2" charset="2"/>
                        <a:defRPr sz="28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2pPr>
                      <a:lvl3pPr marL="1144588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4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3pPr>
                      <a:lvl4pPr marL="1484313">
                        <a:spcBef>
                          <a:spcPct val="20000"/>
                        </a:spcBef>
                        <a:buClr>
                          <a:schemeClr val="folHlink"/>
                        </a:buClr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4pPr>
                      <a:lvl5pPr marL="1836738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5pPr>
                      <a:lvl6pPr marL="2293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6pPr>
                      <a:lvl7pPr marL="27511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7pPr>
                      <a:lvl8pPr marL="32083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8pPr>
                      <a:lvl9pPr marL="36655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40000"/>
                        <a:buFont typeface="Monotype Sorts" pitchFamily="2" charset="2"/>
                        <a:defRPr sz="2000" b="1">
                          <a:solidFill>
                            <a:srgbClr val="000000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MapInfo Transportation" pitchFamily="18" charset="2"/>
                        <a:buNone/>
                        <a:tabLst/>
                      </a:pP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2" name="Right Brace 1"/>
          <p:cNvSpPr/>
          <p:nvPr/>
        </p:nvSpPr>
        <p:spPr>
          <a:xfrm>
            <a:off x="3111690" y="3016154"/>
            <a:ext cx="996286" cy="2224585"/>
          </a:xfrm>
          <a:prstGeom prst="rightBrace">
            <a:avLst/>
          </a:prstGeom>
          <a:ln>
            <a:solidFill>
              <a:srgbClr val="5F14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58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Key Highlights</a:t>
            </a:r>
            <a:endParaRPr lang="en-US" alt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Audit Threshold for A-133 Audits Raised to $750,0000</a:t>
            </a:r>
          </a:p>
          <a:p>
            <a:r>
              <a:rPr lang="en-US" dirty="0" smtClean="0"/>
              <a:t>Indirect Cost Rates</a:t>
            </a:r>
          </a:p>
          <a:p>
            <a:pPr lvl="1"/>
            <a:r>
              <a:rPr lang="en-US" dirty="0" smtClean="0"/>
              <a:t>Federal Agencies Must Accept Negotiated Indirect Cost Rates </a:t>
            </a:r>
          </a:p>
          <a:p>
            <a:pPr lvl="1"/>
            <a:r>
              <a:rPr lang="en-US" dirty="0" smtClean="0"/>
              <a:t>Pass-through Entities (</a:t>
            </a:r>
            <a:r>
              <a:rPr lang="en-US" i="1" dirty="0" smtClean="0"/>
              <a:t>e.g</a:t>
            </a:r>
            <a:r>
              <a:rPr lang="en-US" dirty="0" smtClean="0"/>
              <a:t>., States) Must Honor  Nonprofit’s Negotiated Indirect Cost Rates </a:t>
            </a:r>
          </a:p>
          <a:p>
            <a:pPr lvl="1"/>
            <a:r>
              <a:rPr lang="en-US" dirty="0" smtClean="0"/>
              <a:t>New Alternative Ten Percent Rate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64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Key Highlights</a:t>
            </a:r>
            <a:endParaRPr lang="en-US" alt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Internal Controls Burden Shifted From Audit to Grants Management Function</a:t>
            </a:r>
          </a:p>
          <a:p>
            <a:r>
              <a:rPr lang="en-US" dirty="0" smtClean="0"/>
              <a:t>Changes to Personnel Documentation</a:t>
            </a:r>
          </a:p>
          <a:p>
            <a:r>
              <a:rPr lang="en-US" dirty="0" smtClean="0"/>
              <a:t>New Standards for Conflict of Interest (COI)</a:t>
            </a:r>
          </a:p>
          <a:p>
            <a:r>
              <a:rPr lang="en-US" dirty="0" smtClean="0"/>
              <a:t>Emphasis on Performance Rather Than Compliance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Target Audience</a:t>
            </a:r>
            <a:endParaRPr lang="en-US" alt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6575" indent="-307975" defTabSz="755650" eaLnBrk="1" hangingPunct="1"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</a:rPr>
              <a:t>Organizations That Need an Approach to Cost Individuals Service Components</a:t>
            </a:r>
          </a:p>
          <a:p>
            <a:pPr marL="536575" indent="-307975" defTabSz="755650" eaLnBrk="1" hangingPunct="1"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</a:rPr>
              <a:t>Transit Organizations that Provide Service Under a Purchase of Service Arrangement to Other Users/Groups</a:t>
            </a:r>
          </a:p>
          <a:p>
            <a:pPr marL="536575" indent="-307975" defTabSz="755650" eaLnBrk="1" hangingPunct="1"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</a:rPr>
              <a:t>Transit Organizations that Need to Allocate Costs to Different FTA Programs</a:t>
            </a:r>
          </a:p>
          <a:p>
            <a:pPr marL="536575" indent="-307975" defTabSz="755650" eaLnBrk="1" hangingPunct="1">
              <a:lnSpc>
                <a:spcPct val="80000"/>
              </a:lnSpc>
            </a:pPr>
            <a:r>
              <a:rPr lang="en-US" sz="3000" dirty="0">
                <a:solidFill>
                  <a:srgbClr val="000000"/>
                </a:solidFill>
              </a:rPr>
              <a:t>Multi-Purpose Human Service Agencies Supported by Multiple Federal Grants</a:t>
            </a:r>
          </a:p>
        </p:txBody>
      </p:sp>
    </p:spTree>
    <p:extLst>
      <p:ext uri="{BB962C8B-B14F-4D97-AF65-F5344CB8AC3E}">
        <p14:creationId xmlns:p14="http://schemas.microsoft.com/office/powerpoint/2010/main" val="271745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Key Highlights</a:t>
            </a:r>
            <a:endParaRPr lang="en-US" alt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Standardization of Application and Award Data</a:t>
            </a:r>
          </a:p>
          <a:p>
            <a:r>
              <a:rPr lang="en-US" dirty="0" smtClean="0"/>
              <a:t>Other Changes That Have Previously Been Adopted by FTA</a:t>
            </a:r>
          </a:p>
          <a:p>
            <a:r>
              <a:rPr lang="en-US" dirty="0" smtClean="0"/>
              <a:t>In Some Instances, Grantees May Find the Regulation More Difficult to Comprehend</a:t>
            </a:r>
          </a:p>
          <a:p>
            <a:pPr lvl="1"/>
            <a:r>
              <a:rPr lang="en-US" dirty="0" smtClean="0"/>
              <a:t>Combination, Exceptions, and Retention of Applicability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2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39" y="3250961"/>
            <a:ext cx="7772400" cy="1847251"/>
          </a:xfrm>
        </p:spPr>
        <p:txBody>
          <a:bodyPr/>
          <a:lstStyle/>
          <a:p>
            <a:r>
              <a:rPr lang="en-US" dirty="0"/>
              <a:t>Embracing the Concept of Full Cost Identification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807" y="2424022"/>
            <a:ext cx="7772400" cy="740674"/>
          </a:xfrm>
        </p:spPr>
        <p:txBody>
          <a:bodyPr/>
          <a:lstStyle/>
          <a:p>
            <a:r>
              <a:rPr lang="en-US" dirty="0" smtClean="0"/>
              <a:t>Module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1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Full Cost Identification?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Goal - To Answer the Questions:</a:t>
            </a:r>
          </a:p>
          <a:p>
            <a:pPr lvl="1" eaLnBrk="1" hangingPunct="1"/>
            <a:r>
              <a:rPr lang="en-US" dirty="0" smtClean="0"/>
              <a:t>How Much Does the Transportation Service Cost?</a:t>
            </a:r>
          </a:p>
          <a:p>
            <a:pPr lvl="1" eaLnBrk="1" hangingPunct="1"/>
            <a:r>
              <a:rPr lang="en-US" dirty="0" smtClean="0"/>
              <a:t>How are We Going to Pay For It?</a:t>
            </a:r>
          </a:p>
          <a:p>
            <a:pPr eaLnBrk="1" hangingPunct="1"/>
            <a:r>
              <a:rPr lang="en-US" dirty="0" smtClean="0"/>
              <a:t>In Order to Achieve These Goals, Agency and Program Managers Must Use Financial Planning</a:t>
            </a:r>
          </a:p>
        </p:txBody>
      </p:sp>
    </p:spTree>
    <p:extLst>
      <p:ext uri="{BB962C8B-B14F-4D97-AF65-F5344CB8AC3E}">
        <p14:creationId xmlns:p14="http://schemas.microsoft.com/office/powerpoint/2010/main" val="17663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Full Cost Identification?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Assess Performance</a:t>
            </a:r>
          </a:p>
          <a:p>
            <a:pPr eaLnBrk="1" hangingPunct="1"/>
            <a:r>
              <a:rPr lang="en-US" dirty="0" smtClean="0"/>
              <a:t>Measure Progress Toward the Achievement of Goals and Objectives</a:t>
            </a:r>
          </a:p>
          <a:p>
            <a:pPr eaLnBrk="1" hangingPunct="1"/>
            <a:r>
              <a:rPr lang="en-US" dirty="0" smtClean="0"/>
              <a:t>Consider Actions Which May Change the Course of Future Events</a:t>
            </a:r>
          </a:p>
          <a:p>
            <a:pPr eaLnBrk="1" hangingPunct="1"/>
            <a:r>
              <a:rPr lang="en-US" dirty="0" smtClean="0"/>
              <a:t>Modify Policies, Procedures,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17333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Full Cost Identification?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Make Operational Changes, Including Those Leading To:</a:t>
            </a:r>
          </a:p>
          <a:p>
            <a:pPr lvl="1" eaLnBrk="1" hangingPunct="1"/>
            <a:r>
              <a:rPr lang="en-US" dirty="0" smtClean="0"/>
              <a:t>Service Expansion, Reduction, or Cessation</a:t>
            </a:r>
          </a:p>
          <a:p>
            <a:pPr lvl="1" eaLnBrk="1" hangingPunct="1"/>
            <a:r>
              <a:rPr lang="en-US" dirty="0" smtClean="0"/>
              <a:t>Increases or Decreases in Services, Revenues, and Staff </a:t>
            </a:r>
          </a:p>
          <a:p>
            <a:pPr lvl="1" eaLnBrk="1" hangingPunct="1"/>
            <a:r>
              <a:rPr lang="en-US" dirty="0" smtClean="0"/>
              <a:t>Changes or Modifications in Procedures or Other Activities (Such As Marketing or Public Relations)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88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Full Cost Identification?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Transportation Systems Need Complete and Accurate Financial Data in Order to: </a:t>
            </a:r>
          </a:p>
          <a:p>
            <a:pPr lvl="1" eaLnBrk="1" hangingPunct="1"/>
            <a:r>
              <a:rPr lang="en-US" dirty="0" smtClean="0"/>
              <a:t>Manage the System So That Its Goals and Objectives are Met Efficiently</a:t>
            </a:r>
          </a:p>
          <a:p>
            <a:pPr lvl="1" eaLnBrk="1" hangingPunct="1"/>
            <a:r>
              <a:rPr lang="en-US" dirty="0" smtClean="0"/>
              <a:t>Know the True Cost of Operating the System so that Costs May be Billed or Allocated Appropriately to the System's Users</a:t>
            </a:r>
          </a:p>
        </p:txBody>
      </p:sp>
    </p:spTree>
    <p:extLst>
      <p:ext uri="{BB962C8B-B14F-4D97-AF65-F5344CB8AC3E}">
        <p14:creationId xmlns:p14="http://schemas.microsoft.com/office/powerpoint/2010/main" val="328940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Why Full Cost Identification?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dirty="0" smtClean="0"/>
              <a:t>Report to the Funding Sources or Purchasing Agencies How Money was Spent, What Revenues were Realized, and the Financial Status of the Organization</a:t>
            </a:r>
          </a:p>
        </p:txBody>
      </p:sp>
    </p:spTree>
    <p:extLst>
      <p:ext uri="{BB962C8B-B14F-4D97-AF65-F5344CB8AC3E}">
        <p14:creationId xmlns:p14="http://schemas.microsoft.com/office/powerpoint/2010/main" val="37106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Issues in Full Cost Accounting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Lack of Sufficient Account Detail In Organizational Accounting Systems</a:t>
            </a:r>
          </a:p>
          <a:p>
            <a:pPr eaLnBrk="1" hangingPunct="1"/>
            <a:r>
              <a:rPr lang="en-US" dirty="0" smtClean="0"/>
              <a:t>Failure to Capture and/or Allocate Agency Indirect or Overhead Costs</a:t>
            </a:r>
          </a:p>
          <a:p>
            <a:pPr eaLnBrk="1" hangingPunct="1"/>
            <a:r>
              <a:rPr lang="en-US" dirty="0" smtClean="0"/>
              <a:t>There Is A Lack Of Common Definitions For Accounts (Non-FTA Programs)</a:t>
            </a:r>
          </a:p>
        </p:txBody>
      </p:sp>
    </p:spTree>
    <p:extLst>
      <p:ext uri="{BB962C8B-B14F-4D97-AF65-F5344CB8AC3E}">
        <p14:creationId xmlns:p14="http://schemas.microsoft.com/office/powerpoint/2010/main" val="345454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Issues in Full Cost Accounting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Lack of Common Definition of Service </a:t>
            </a:r>
          </a:p>
          <a:p>
            <a:pPr eaLnBrk="1" hangingPunct="1"/>
            <a:r>
              <a:rPr lang="en-US" dirty="0" smtClean="0"/>
              <a:t>Failure to Capture Service Unit Data</a:t>
            </a:r>
          </a:p>
          <a:p>
            <a:pPr eaLnBrk="1" hangingPunct="1"/>
            <a:r>
              <a:rPr lang="en-US" dirty="0" smtClean="0"/>
              <a:t>Blended Program Expenditures</a:t>
            </a:r>
          </a:p>
          <a:p>
            <a:pPr eaLnBrk="1" hangingPunct="1"/>
            <a:r>
              <a:rPr lang="en-US" dirty="0" smtClean="0"/>
              <a:t>Use of Capitated Payments</a:t>
            </a:r>
          </a:p>
        </p:txBody>
      </p:sp>
    </p:spTree>
    <p:extLst>
      <p:ext uri="{BB962C8B-B14F-4D97-AF65-F5344CB8AC3E}">
        <p14:creationId xmlns:p14="http://schemas.microsoft.com/office/powerpoint/2010/main" val="3815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Planning:</a:t>
            </a:r>
            <a:br>
              <a:rPr lang="en-US" dirty="0"/>
            </a:br>
            <a:r>
              <a:rPr lang="en-US" dirty="0"/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1713"/>
            <a:ext cx="4038600" cy="4064450"/>
          </a:xfrm>
        </p:spPr>
        <p:txBody>
          <a:bodyPr/>
          <a:lstStyle/>
          <a:p>
            <a:pPr eaLnBrk="1" hangingPunct="1"/>
            <a:r>
              <a:rPr lang="en-US" dirty="0"/>
              <a:t>Planning for Change</a:t>
            </a:r>
          </a:p>
          <a:p>
            <a:pPr lvl="1" eaLnBrk="1" hangingPunct="1"/>
            <a:r>
              <a:rPr lang="en-US" dirty="0"/>
              <a:t>Changes We Institute</a:t>
            </a:r>
          </a:p>
          <a:p>
            <a:pPr lvl="1" eaLnBrk="1" hangingPunct="1"/>
            <a:r>
              <a:rPr lang="en-US" dirty="0"/>
              <a:t>Changes Forced Upon Us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68560522"/>
              </p:ext>
            </p:extLst>
          </p:nvPr>
        </p:nvGraphicFramePr>
        <p:xfrm>
          <a:off x="5029200" y="2216989"/>
          <a:ext cx="3390181" cy="38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9" name="Visio" r:id="rId3" imgW="2092180" imgH="2633040" progId="Visio.Drawing.11">
                  <p:embed/>
                </p:oleObj>
              </mc:Choice>
              <mc:Fallback>
                <p:oleObj name="Visio" r:id="rId3" imgW="2092180" imgH="2633040" progId="Visio.Drawing.11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16989"/>
                        <a:ext cx="3390181" cy="38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905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Session Materials</a:t>
            </a:r>
            <a:endParaRPr lang="en-US" altLang="en-US" dirty="0"/>
          </a:p>
        </p:txBody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831537"/>
          </a:xfrm>
        </p:spPr>
        <p:txBody>
          <a:bodyPr/>
          <a:lstStyle/>
          <a:p>
            <a:pPr marL="450850" indent="-450850" defTabSz="755650" eaLnBrk="1" hangingPunct="1"/>
            <a:r>
              <a:rPr lang="en-US" sz="2800" dirty="0">
                <a:solidFill>
                  <a:srgbClr val="000000"/>
                </a:solidFill>
              </a:rPr>
              <a:t>PowerPoint Presentation</a:t>
            </a:r>
          </a:p>
          <a:p>
            <a:pPr marL="450850" indent="-450850" defTabSz="755650" eaLnBrk="1" hangingPunct="1"/>
            <a:r>
              <a:rPr lang="en-US" sz="2800" dirty="0" smtClean="0">
                <a:solidFill>
                  <a:srgbClr val="000000"/>
                </a:solidFill>
              </a:rPr>
              <a:t>Cost </a:t>
            </a:r>
            <a:r>
              <a:rPr lang="en-US" sz="2800" dirty="0">
                <a:solidFill>
                  <a:srgbClr val="000000"/>
                </a:solidFill>
              </a:rPr>
              <a:t>Allocation Spreadsheet</a:t>
            </a:r>
          </a:p>
          <a:p>
            <a:pPr marL="450850" indent="-450850" defTabSz="755650" eaLnBrk="1" hangingPunct="1"/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8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39" y="3250961"/>
            <a:ext cx="7772400" cy="1847251"/>
          </a:xfrm>
        </p:spPr>
        <p:txBody>
          <a:bodyPr/>
          <a:lstStyle/>
          <a:p>
            <a:r>
              <a:rPr lang="en-US" dirty="0" smtClean="0"/>
              <a:t>Issues in Cost allocation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807" y="2424022"/>
            <a:ext cx="7772400" cy="740674"/>
          </a:xfrm>
        </p:spPr>
        <p:txBody>
          <a:bodyPr/>
          <a:lstStyle/>
          <a:p>
            <a:r>
              <a:rPr lang="en-US" dirty="0" smtClean="0"/>
              <a:t>Module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2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Special Issues in Cost Allocation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03253"/>
            <a:ext cx="8229600" cy="382291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Full Cost Accounting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Direct and Indirect Costs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Operating and Capital Costs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Fixed and Variable Costs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65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Cost Accounting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eaLnBrk="1" hangingPunct="1"/>
            <a:r>
              <a:rPr lang="en-US" dirty="0" smtClean="0"/>
              <a:t>The Basic Approach Recommended and Used by Successful Business Operations and Transportation Systems is Called “Full Cost Accounting”</a:t>
            </a:r>
          </a:p>
        </p:txBody>
      </p:sp>
    </p:spTree>
    <p:extLst>
      <p:ext uri="{BB962C8B-B14F-4D97-AF65-F5344CB8AC3E}">
        <p14:creationId xmlns:p14="http://schemas.microsoft.com/office/powerpoint/2010/main" val="39988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Cost Accounting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eaLnBrk="1" hangingPunct="1"/>
            <a:r>
              <a:rPr lang="en-US" dirty="0" smtClean="0"/>
              <a:t>To Use this Approach Requires an Understanding of Basic Cost Concepts and the Use of a Consistent Costing Method</a:t>
            </a:r>
          </a:p>
        </p:txBody>
      </p:sp>
    </p:spTree>
    <p:extLst>
      <p:ext uri="{BB962C8B-B14F-4D97-AF65-F5344CB8AC3E}">
        <p14:creationId xmlns:p14="http://schemas.microsoft.com/office/powerpoint/2010/main" val="19216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Cost Accounting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853551"/>
          </a:xfrm>
        </p:spPr>
        <p:txBody>
          <a:bodyPr/>
          <a:lstStyle/>
          <a:p>
            <a:pPr eaLnBrk="1" hangingPunct="1"/>
            <a:r>
              <a:rPr lang="en-US" sz="3300" dirty="0" smtClean="0"/>
              <a:t>Using “Full Cost Accounting” Means that the Total Costs of Providing Transportation Services are Considered</a:t>
            </a:r>
          </a:p>
          <a:p>
            <a:pPr eaLnBrk="1" hangingPunct="1"/>
            <a:r>
              <a:rPr lang="en-US" sz="3300" dirty="0" smtClean="0"/>
              <a:t>Total Costs Include Any Commitment or Use of Time, Money, Physical Resources, and Other Assets of the Agency in the Delivery of Transportation Services</a:t>
            </a:r>
          </a:p>
        </p:txBody>
      </p:sp>
    </p:spTree>
    <p:extLst>
      <p:ext uri="{BB962C8B-B14F-4D97-AF65-F5344CB8AC3E}">
        <p14:creationId xmlns:p14="http://schemas.microsoft.com/office/powerpoint/2010/main" val="2730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Cost Accounting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94626"/>
            <a:ext cx="8305800" cy="3836299"/>
          </a:xfrm>
        </p:spPr>
        <p:txBody>
          <a:bodyPr/>
          <a:lstStyle/>
          <a:p>
            <a:pPr eaLnBrk="1" hangingPunct="1"/>
            <a:r>
              <a:rPr lang="en-US" sz="2900" dirty="0" smtClean="0"/>
              <a:t>In Full Cost Accounting, a Value is Given to These Commitments Whether or Not They Result in Immediate Out-of-Pocket Expenditures</a:t>
            </a:r>
          </a:p>
          <a:p>
            <a:pPr eaLnBrk="1" hangingPunct="1"/>
            <a:endParaRPr lang="en-US" sz="2900" dirty="0" smtClean="0"/>
          </a:p>
        </p:txBody>
      </p:sp>
      <p:graphicFrame>
        <p:nvGraphicFramePr>
          <p:cNvPr id="5122" name="Object 4"/>
          <p:cNvGraphicFramePr>
            <a:graphicFrameLocks noGrp="1"/>
          </p:cNvGraphicFramePr>
          <p:nvPr>
            <p:ph sz="half" idx="2"/>
          </p:nvPr>
        </p:nvGraphicFramePr>
        <p:xfrm>
          <a:off x="3352800" y="4114800"/>
          <a:ext cx="2590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VISIO" r:id="rId3" imgW="3244680" imgH="2781000" progId="Visio.Drawing.11">
                  <p:embed/>
                </p:oleObj>
              </mc:Choice>
              <mc:Fallback>
                <p:oleObj name="VISIO" r:id="rId3" imgW="3244680" imgH="2781000" progId="Visio.Drawing.1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114800"/>
                        <a:ext cx="25908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3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Cost Accounting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eaLnBrk="1" hangingPunct="1"/>
            <a:r>
              <a:rPr lang="en-US" sz="3300" dirty="0" smtClean="0"/>
              <a:t>Analyze the Various Functions and Activities that Your Transportation Program Carries Out on a Day-to-Day Basis</a:t>
            </a:r>
          </a:p>
          <a:p>
            <a:pPr eaLnBrk="1" hangingPunct="1"/>
            <a:r>
              <a:rPr lang="en-US" sz="3300" dirty="0" smtClean="0"/>
              <a:t>Management’s Responsibility is to Identify All Activities That Your Agency Performs in the Delivery of Transportation Services</a:t>
            </a:r>
            <a:endParaRPr lang="en-US" sz="3500" dirty="0" smtClean="0"/>
          </a:p>
        </p:txBody>
      </p:sp>
    </p:spTree>
    <p:extLst>
      <p:ext uri="{BB962C8B-B14F-4D97-AF65-F5344CB8AC3E}">
        <p14:creationId xmlns:p14="http://schemas.microsoft.com/office/powerpoint/2010/main" val="25955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Cost Accounting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4925"/>
          </a:xfrm>
        </p:spPr>
        <p:txBody>
          <a:bodyPr/>
          <a:lstStyle/>
          <a:p>
            <a:pPr eaLnBrk="1" hangingPunct="1"/>
            <a:r>
              <a:rPr lang="en-US" sz="2900" dirty="0" smtClean="0"/>
              <a:t>Understand HOW the Activity Creates Costs for the Transportation Program</a:t>
            </a:r>
          </a:p>
          <a:p>
            <a:pPr lvl="1" eaLnBrk="1" hangingPunct="1"/>
            <a:r>
              <a:rPr lang="en-US" dirty="0" smtClean="0"/>
              <a:t>Your Transit Program DOES Something</a:t>
            </a:r>
          </a:p>
          <a:p>
            <a:pPr lvl="1" eaLnBrk="1" hangingPunct="1"/>
            <a:r>
              <a:rPr lang="en-US" dirty="0" smtClean="0"/>
              <a:t>Your Transit Program BUYS Something</a:t>
            </a:r>
          </a:p>
          <a:p>
            <a:pPr eaLnBrk="1" hangingPunct="1"/>
            <a:r>
              <a:rPr lang="en-US" dirty="0" smtClean="0"/>
              <a:t>Use a Functional Approach to Cost Recognition</a:t>
            </a:r>
          </a:p>
        </p:txBody>
      </p:sp>
    </p:spTree>
    <p:extLst>
      <p:ext uri="{BB962C8B-B14F-4D97-AF65-F5344CB8AC3E}">
        <p14:creationId xmlns:p14="http://schemas.microsoft.com/office/powerpoint/2010/main" val="285639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Cost Accounting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836299"/>
          </a:xfrm>
        </p:spPr>
        <p:txBody>
          <a:bodyPr/>
          <a:lstStyle/>
          <a:p>
            <a:pPr eaLnBrk="1" hangingPunct="1"/>
            <a:r>
              <a:rPr lang="en-US" sz="2900" dirty="0" smtClean="0"/>
              <a:t>Functional Areas of Transportation:</a:t>
            </a:r>
          </a:p>
          <a:p>
            <a:pPr lvl="1" eaLnBrk="1" hangingPunct="1"/>
            <a:r>
              <a:rPr lang="en-US" dirty="0" smtClean="0"/>
              <a:t>Operations</a:t>
            </a:r>
          </a:p>
          <a:p>
            <a:pPr lvl="1" eaLnBrk="1" hangingPunct="1"/>
            <a:r>
              <a:rPr lang="en-US" dirty="0" smtClean="0"/>
              <a:t>Maintenance</a:t>
            </a:r>
          </a:p>
          <a:p>
            <a:pPr lvl="1" eaLnBrk="1" hangingPunct="1"/>
            <a:r>
              <a:rPr lang="en-US" dirty="0" smtClean="0"/>
              <a:t>Non-Vehicle Maintenance</a:t>
            </a:r>
          </a:p>
          <a:p>
            <a:pPr lvl="1" eaLnBrk="1" hangingPunct="1"/>
            <a:r>
              <a:rPr lang="en-US" dirty="0" smtClean="0"/>
              <a:t>General Administration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6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Full Cost Accounting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03253"/>
            <a:ext cx="8229600" cy="3827672"/>
          </a:xfrm>
        </p:spPr>
        <p:txBody>
          <a:bodyPr/>
          <a:lstStyle/>
          <a:p>
            <a:pPr eaLnBrk="1" hangingPunct="1"/>
            <a:r>
              <a:rPr lang="en-US" dirty="0" smtClean="0"/>
              <a:t>The Agency’s Chart of Accounts is the Basic Tool Used to Ensure that All Transportation Costs are Reflected in the Agency’s Accounting System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749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39" y="3250961"/>
            <a:ext cx="7772400" cy="1847251"/>
          </a:xfrm>
        </p:spPr>
        <p:txBody>
          <a:bodyPr/>
          <a:lstStyle/>
          <a:p>
            <a:r>
              <a:rPr lang="en-US" dirty="0"/>
              <a:t>Defining a Standardized Approach to Cost </a:t>
            </a:r>
            <a:r>
              <a:rPr lang="en-US" dirty="0" smtClean="0"/>
              <a:t>Allocation 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807" y="2424022"/>
            <a:ext cx="7772400" cy="740674"/>
          </a:xfrm>
        </p:spPr>
        <p:txBody>
          <a:bodyPr/>
          <a:lstStyle/>
          <a:p>
            <a:r>
              <a:rPr lang="en-US" dirty="0" smtClean="0"/>
              <a:t>Module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and Indirect Costs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Direct Costs</a:t>
            </a:r>
          </a:p>
          <a:p>
            <a:pPr lvl="1" eaLnBrk="1" hangingPunct="1"/>
            <a:r>
              <a:rPr lang="en-US" sz="2400" dirty="0" smtClean="0"/>
              <a:t>Those Expenses Incurred by the Grantee That Are Directly Related and Strictly Benefit Only the Public Transportation Program</a:t>
            </a:r>
          </a:p>
          <a:p>
            <a:pPr lvl="1" eaLnBrk="1" hangingPunct="1"/>
            <a:r>
              <a:rPr lang="en-US" sz="2400" dirty="0" smtClean="0"/>
              <a:t>Generic Examples:</a:t>
            </a:r>
          </a:p>
          <a:p>
            <a:pPr lvl="2" eaLnBrk="1" hangingPunct="1"/>
            <a:r>
              <a:rPr lang="en-US" sz="2000" dirty="0" smtClean="0"/>
              <a:t>Compensation of Employees for the Time Devoted and Identified Specifically to the Performance of the Grant</a:t>
            </a:r>
          </a:p>
        </p:txBody>
      </p:sp>
    </p:spTree>
    <p:extLst>
      <p:ext uri="{BB962C8B-B14F-4D97-AF65-F5344CB8AC3E}">
        <p14:creationId xmlns:p14="http://schemas.microsoft.com/office/powerpoint/2010/main" val="12990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and Indirect Costs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768725"/>
          </a:xfrm>
        </p:spPr>
        <p:txBody>
          <a:bodyPr/>
          <a:lstStyle/>
          <a:p>
            <a:pPr eaLnBrk="1" hangingPunct="1"/>
            <a:r>
              <a:rPr lang="en-US" sz="2600" dirty="0" smtClean="0"/>
              <a:t>Direct Costs</a:t>
            </a:r>
          </a:p>
          <a:p>
            <a:pPr lvl="1" eaLnBrk="1" hangingPunct="1"/>
            <a:r>
              <a:rPr lang="en-US" sz="2400" dirty="0" smtClean="0"/>
              <a:t>Generic Examples:</a:t>
            </a:r>
          </a:p>
          <a:p>
            <a:pPr lvl="2" eaLnBrk="1" hangingPunct="1"/>
            <a:r>
              <a:rPr lang="en-US" sz="2000" dirty="0" smtClean="0"/>
              <a:t>Cost of Materials Acquired, Consumed, or Expended Specifically for the Purpose of Providing Public Transit Service</a:t>
            </a:r>
          </a:p>
          <a:p>
            <a:pPr lvl="2" eaLnBrk="1" hangingPunct="1"/>
            <a:r>
              <a:rPr lang="en-US" sz="2000" dirty="0" smtClean="0"/>
              <a:t>Equipment and Other Approved Capital Expenditures</a:t>
            </a:r>
          </a:p>
          <a:p>
            <a:pPr lvl="2" eaLnBrk="1" hangingPunct="1"/>
            <a:r>
              <a:rPr lang="en-US" sz="2000" dirty="0" smtClean="0"/>
              <a:t>Travel Expenses Incurred Specifically to Carry Out the Award</a:t>
            </a:r>
          </a:p>
        </p:txBody>
      </p:sp>
    </p:spTree>
    <p:extLst>
      <p:ext uri="{BB962C8B-B14F-4D97-AF65-F5344CB8AC3E}">
        <p14:creationId xmlns:p14="http://schemas.microsoft.com/office/powerpoint/2010/main" val="146153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and Indirect Costs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Indirect </a:t>
            </a:r>
            <a:r>
              <a:rPr lang="en-US" sz="2600" dirty="0" smtClean="0"/>
              <a:t>Costs</a:t>
            </a:r>
          </a:p>
          <a:p>
            <a:pPr lvl="1" eaLnBrk="1" hangingPunct="1"/>
            <a:r>
              <a:rPr lang="en-US" sz="2400" dirty="0"/>
              <a:t>Indirect Costs Are Those That Have Been Incurred For Common or Joint Purposes</a:t>
            </a:r>
          </a:p>
          <a:p>
            <a:pPr lvl="1" eaLnBrk="1" hangingPunct="1"/>
            <a:r>
              <a:rPr lang="en-US" sz="2400" dirty="0"/>
              <a:t>These Costs Benefit More Than One Cost Objective and Cannot Be Readily Identified With a Particular Final Cost Objective Without Effort Disproportionate To the Results Achieved</a:t>
            </a:r>
          </a:p>
        </p:txBody>
      </p:sp>
    </p:spTree>
    <p:extLst>
      <p:ext uri="{BB962C8B-B14F-4D97-AF65-F5344CB8AC3E}">
        <p14:creationId xmlns:p14="http://schemas.microsoft.com/office/powerpoint/2010/main" val="2966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Direct and Indirect Costs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000" dirty="0" smtClean="0"/>
              <a:t>Indirect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Generic Examples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Certain Central Service Costs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General Administration of the Organization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Accounting and Personnel Services Performed Within the Organization the Delivers Public Transit Services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Costs of Operating and Maintaining Facilities</a:t>
            </a:r>
          </a:p>
          <a:p>
            <a:pPr lvl="2" eaLnBrk="1" hangingPunct="1"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372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Capital vs. Operating Costs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768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Operating Costs are Consumed in Less Than One Year (</a:t>
            </a:r>
            <a:r>
              <a:rPr lang="en-US" i="1" dirty="0" smtClean="0"/>
              <a:t>e.g</a:t>
            </a:r>
            <a:r>
              <a:rPr lang="en-US" dirty="0" smtClean="0"/>
              <a:t>., Wages, Fuel) and Generally Have a Unit Acquisition Cost Lower Than a Threshold Set by the State DOT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Capital Costs are Expenses for Long-Term Assets (</a:t>
            </a:r>
            <a:r>
              <a:rPr lang="en-US" i="1" dirty="0" smtClean="0"/>
              <a:t>e.g</a:t>
            </a:r>
            <a:r>
              <a:rPr lang="en-US" dirty="0" smtClean="0"/>
              <a:t>., Vehicles, Garages)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Definitions May be Set by the Grantor Agency</a:t>
            </a:r>
          </a:p>
        </p:txBody>
      </p:sp>
    </p:spTree>
    <p:extLst>
      <p:ext uri="{BB962C8B-B14F-4D97-AF65-F5344CB8AC3E}">
        <p14:creationId xmlns:p14="http://schemas.microsoft.com/office/powerpoint/2010/main" val="36444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Capital vs. Operating Costs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773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Defining Capital Costs is Important, as </a:t>
            </a:r>
            <a:r>
              <a:rPr lang="en-US" sz="3300" dirty="0" smtClean="0"/>
              <a:t>2 CFR part 200.436(c)(2) States </a:t>
            </a:r>
            <a:r>
              <a:rPr lang="en-US" sz="3300" dirty="0" smtClean="0"/>
              <a:t>that Depreciation Will Exclude</a:t>
            </a:r>
            <a:r>
              <a:rPr lang="en-US" sz="34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100" dirty="0" smtClean="0"/>
              <a:t>Any Portion of the Cost of Buildings and Equipment Borne by or Donated by the Federal Government Irrespective of Where Title was Originally Vested or Where it Presently Resides</a:t>
            </a:r>
          </a:p>
        </p:txBody>
      </p:sp>
    </p:spTree>
    <p:extLst>
      <p:ext uri="{BB962C8B-B14F-4D97-AF65-F5344CB8AC3E}">
        <p14:creationId xmlns:p14="http://schemas.microsoft.com/office/powerpoint/2010/main" val="285770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Capital vs. Operating Costs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03253"/>
            <a:ext cx="8229600" cy="375147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What Does this Mean?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If the Cost of the Vehicle (Asset) Was Paid for by a Federal Program, You May NOT Include Depreciation of that Asset in Your Charges to Other Federal Programs in the Cost of Service </a:t>
            </a:r>
            <a:r>
              <a:rPr lang="en-US" dirty="0" smtClean="0"/>
              <a:t>Provision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036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Fixed vs. Variable Expenses</a:t>
            </a:r>
          </a:p>
        </p:txBody>
      </p:sp>
      <p:sp>
        <p:nvSpPr>
          <p:cNvPr id="11469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500" dirty="0" smtClean="0"/>
              <a:t>Variable Costs Change Relative to the Amount of Service Provided (</a:t>
            </a:r>
            <a:r>
              <a:rPr lang="en-US" sz="2500" i="1" dirty="0" smtClean="0"/>
              <a:t>e.g</a:t>
            </a:r>
            <a:r>
              <a:rPr lang="en-US" sz="2500" dirty="0" smtClean="0"/>
              <a:t>., Drivers' Wages)</a:t>
            </a:r>
          </a:p>
          <a:p>
            <a:pPr eaLnBrk="1" hangingPunct="1"/>
            <a:r>
              <a:rPr lang="en-US" sz="2500" dirty="0" smtClean="0"/>
              <a:t>Fixed Costs Do Not Vary with the Amount of Service Provided (</a:t>
            </a:r>
            <a:r>
              <a:rPr lang="en-US" sz="2500" i="1" dirty="0" smtClean="0"/>
              <a:t>e.g</a:t>
            </a:r>
            <a:r>
              <a:rPr lang="en-US" sz="2500" dirty="0" smtClean="0"/>
              <a:t>., Administrative Salaries)</a:t>
            </a:r>
            <a:endParaRPr lang="en-US" sz="2400" dirty="0" smtClean="0"/>
          </a:p>
        </p:txBody>
      </p:sp>
      <p:sp>
        <p:nvSpPr>
          <p:cNvPr id="114692" name="Rectangle 18"/>
          <p:cNvSpPr>
            <a:spLocks noGrp="1" noChangeArrowheads="1" noTextEdit="1"/>
          </p:cNvSpPr>
          <p:nvPr>
            <p:ph type="clipArt" sz="half" idx="2"/>
          </p:nvPr>
        </p:nvSpPr>
        <p:spPr/>
      </p:sp>
      <p:sp>
        <p:nvSpPr>
          <p:cNvPr id="114693" name="Rectangle 6"/>
          <p:cNvSpPr>
            <a:spLocks noChangeArrowheads="1"/>
          </p:cNvSpPr>
          <p:nvPr/>
        </p:nvSpPr>
        <p:spPr bwMode="auto">
          <a:xfrm>
            <a:off x="4648200" y="2057400"/>
            <a:ext cx="4038600" cy="407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rgbClr val="7A0654"/>
              </a:buClr>
              <a:buSzPct val="70000"/>
              <a:buFont typeface="Wingdings" pitchFamily="2" charset="2"/>
              <a:buChar char="o"/>
            </a:pPr>
            <a:endParaRPr lang="en-US" sz="2400" b="1" dirty="0">
              <a:latin typeface="Arial Unicode MS" pitchFamily="34" charset="-128"/>
            </a:endParaRPr>
          </a:p>
        </p:txBody>
      </p:sp>
      <p:grpSp>
        <p:nvGrpSpPr>
          <p:cNvPr id="114694" name="Group 7"/>
          <p:cNvGrpSpPr>
            <a:grpSpLocks/>
          </p:cNvGrpSpPr>
          <p:nvPr/>
        </p:nvGrpSpPr>
        <p:grpSpPr bwMode="auto">
          <a:xfrm>
            <a:off x="5257800" y="2286000"/>
            <a:ext cx="3678238" cy="2941638"/>
            <a:chOff x="3323" y="1421"/>
            <a:chExt cx="2317" cy="1853"/>
          </a:xfrm>
        </p:grpSpPr>
        <p:sp>
          <p:nvSpPr>
            <p:cNvPr id="114695" name="Line 8"/>
            <p:cNvSpPr>
              <a:spLocks noChangeShapeType="1"/>
            </p:cNvSpPr>
            <p:nvPr/>
          </p:nvSpPr>
          <p:spPr bwMode="auto">
            <a:xfrm>
              <a:off x="3552" y="1680"/>
              <a:ext cx="0" cy="13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696" name="Line 9"/>
            <p:cNvSpPr>
              <a:spLocks noChangeShapeType="1"/>
            </p:cNvSpPr>
            <p:nvPr/>
          </p:nvSpPr>
          <p:spPr bwMode="auto">
            <a:xfrm>
              <a:off x="3552" y="302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697" name="Line 10"/>
            <p:cNvSpPr>
              <a:spLocks noChangeShapeType="1"/>
            </p:cNvSpPr>
            <p:nvPr/>
          </p:nvSpPr>
          <p:spPr bwMode="auto">
            <a:xfrm>
              <a:off x="3552" y="2544"/>
              <a:ext cx="172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698" name="Line 11"/>
            <p:cNvSpPr>
              <a:spLocks noChangeShapeType="1"/>
            </p:cNvSpPr>
            <p:nvPr/>
          </p:nvSpPr>
          <p:spPr bwMode="auto">
            <a:xfrm flipV="1">
              <a:off x="3552" y="2016"/>
              <a:ext cx="1680" cy="10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699" name="Line 12"/>
            <p:cNvSpPr>
              <a:spLocks noChangeShapeType="1"/>
            </p:cNvSpPr>
            <p:nvPr/>
          </p:nvSpPr>
          <p:spPr bwMode="auto">
            <a:xfrm flipV="1">
              <a:off x="3552" y="1536"/>
              <a:ext cx="1584" cy="10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700" name="Rectangle 13"/>
            <p:cNvSpPr>
              <a:spLocks noChangeArrowheads="1"/>
            </p:cNvSpPr>
            <p:nvPr/>
          </p:nvSpPr>
          <p:spPr bwMode="auto">
            <a:xfrm>
              <a:off x="5030" y="2381"/>
              <a:ext cx="35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dirty="0">
                  <a:latin typeface="Arial" charset="0"/>
                </a:rPr>
                <a:t>Fixed</a:t>
              </a:r>
            </a:p>
          </p:txBody>
        </p:sp>
        <p:sp>
          <p:nvSpPr>
            <p:cNvPr id="114701" name="Rectangle 14"/>
            <p:cNvSpPr>
              <a:spLocks noChangeArrowheads="1"/>
            </p:cNvSpPr>
            <p:nvPr/>
          </p:nvSpPr>
          <p:spPr bwMode="auto">
            <a:xfrm>
              <a:off x="5174" y="1901"/>
              <a:ext cx="46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dirty="0">
                  <a:latin typeface="Arial" charset="0"/>
                </a:rPr>
                <a:t>Variable</a:t>
              </a:r>
            </a:p>
          </p:txBody>
        </p:sp>
        <p:sp>
          <p:nvSpPr>
            <p:cNvPr id="114702" name="Rectangle 15"/>
            <p:cNvSpPr>
              <a:spLocks noChangeArrowheads="1"/>
            </p:cNvSpPr>
            <p:nvPr/>
          </p:nvSpPr>
          <p:spPr bwMode="auto">
            <a:xfrm>
              <a:off x="5126" y="1421"/>
              <a:ext cx="32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dirty="0">
                  <a:latin typeface="Arial" charset="0"/>
                </a:rPr>
                <a:t>Total</a:t>
              </a:r>
            </a:p>
          </p:txBody>
        </p:sp>
        <p:sp>
          <p:nvSpPr>
            <p:cNvPr id="114703" name="Rectangle 16"/>
            <p:cNvSpPr>
              <a:spLocks noChangeArrowheads="1"/>
            </p:cNvSpPr>
            <p:nvPr/>
          </p:nvSpPr>
          <p:spPr bwMode="auto">
            <a:xfrm>
              <a:off x="4214" y="3101"/>
              <a:ext cx="4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dirty="0">
                  <a:latin typeface="Arial" charset="0"/>
                </a:rPr>
                <a:t>Output</a:t>
              </a:r>
            </a:p>
          </p:txBody>
        </p:sp>
        <p:sp>
          <p:nvSpPr>
            <p:cNvPr id="114704" name="Rectangle 17"/>
            <p:cNvSpPr>
              <a:spLocks noChangeArrowheads="1"/>
            </p:cNvSpPr>
            <p:nvPr/>
          </p:nvSpPr>
          <p:spPr bwMode="auto">
            <a:xfrm rot="-5400000">
              <a:off x="3253" y="2236"/>
              <a:ext cx="31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200" dirty="0">
                  <a:latin typeface="Arial" charset="0"/>
                </a:rPr>
                <a:t>Cost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62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39" y="3250961"/>
            <a:ext cx="7772400" cy="1847251"/>
          </a:xfrm>
        </p:spPr>
        <p:txBody>
          <a:bodyPr/>
          <a:lstStyle/>
          <a:p>
            <a:r>
              <a:rPr lang="en-US" dirty="0" smtClean="0"/>
              <a:t>Developing a cost allocation model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807" y="2424022"/>
            <a:ext cx="7772400" cy="740674"/>
          </a:xfrm>
        </p:spPr>
        <p:txBody>
          <a:bodyPr/>
          <a:lstStyle/>
          <a:p>
            <a:r>
              <a:rPr lang="en-US" dirty="0" smtClean="0"/>
              <a:t>Module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6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dirty="0" smtClean="0"/>
              <a:t>Why Cost Allocation?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4138" tIns="41275" rIns="84138" bIns="41275"/>
          <a:lstStyle/>
          <a:p>
            <a:pPr marL="365125" indent="-365125" defTabSz="755650" eaLnBrk="1" hangingPunct="1"/>
            <a:endParaRPr lang="en-US" dirty="0" smtClean="0"/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7205663" y="4352925"/>
            <a:ext cx="1470025" cy="1376363"/>
            <a:chOff x="4539" y="2742"/>
            <a:chExt cx="926" cy="867"/>
          </a:xfrm>
        </p:grpSpPr>
        <p:sp>
          <p:nvSpPr>
            <p:cNvPr id="116817" name="Oval 5"/>
            <p:cNvSpPr>
              <a:spLocks noChangeArrowheads="1"/>
            </p:cNvSpPr>
            <p:nvPr/>
          </p:nvSpPr>
          <p:spPr bwMode="auto">
            <a:xfrm>
              <a:off x="4701" y="3372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18" name="Oval 6"/>
            <p:cNvSpPr>
              <a:spLocks noChangeArrowheads="1"/>
            </p:cNvSpPr>
            <p:nvPr/>
          </p:nvSpPr>
          <p:spPr bwMode="auto">
            <a:xfrm>
              <a:off x="4701" y="3371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19" name="Oval 7"/>
            <p:cNvSpPr>
              <a:spLocks noChangeArrowheads="1"/>
            </p:cNvSpPr>
            <p:nvPr/>
          </p:nvSpPr>
          <p:spPr bwMode="auto">
            <a:xfrm>
              <a:off x="4954" y="3480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0" name="Oval 8"/>
            <p:cNvSpPr>
              <a:spLocks noChangeArrowheads="1"/>
            </p:cNvSpPr>
            <p:nvPr/>
          </p:nvSpPr>
          <p:spPr bwMode="auto">
            <a:xfrm>
              <a:off x="4954" y="3478"/>
              <a:ext cx="227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1" name="Oval 9"/>
            <p:cNvSpPr>
              <a:spLocks noChangeArrowheads="1"/>
            </p:cNvSpPr>
            <p:nvPr/>
          </p:nvSpPr>
          <p:spPr bwMode="auto">
            <a:xfrm>
              <a:off x="4732" y="3150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2" name="Oval 10"/>
            <p:cNvSpPr>
              <a:spLocks noChangeArrowheads="1"/>
            </p:cNvSpPr>
            <p:nvPr/>
          </p:nvSpPr>
          <p:spPr bwMode="auto">
            <a:xfrm>
              <a:off x="4732" y="3149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3" name="Oval 11"/>
            <p:cNvSpPr>
              <a:spLocks noChangeArrowheads="1"/>
            </p:cNvSpPr>
            <p:nvPr/>
          </p:nvSpPr>
          <p:spPr bwMode="auto">
            <a:xfrm>
              <a:off x="4732" y="3113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4" name="Oval 12"/>
            <p:cNvSpPr>
              <a:spLocks noChangeArrowheads="1"/>
            </p:cNvSpPr>
            <p:nvPr/>
          </p:nvSpPr>
          <p:spPr bwMode="auto">
            <a:xfrm>
              <a:off x="4732" y="3111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5" name="Oval 13"/>
            <p:cNvSpPr>
              <a:spLocks noChangeArrowheads="1"/>
            </p:cNvSpPr>
            <p:nvPr/>
          </p:nvSpPr>
          <p:spPr bwMode="auto">
            <a:xfrm>
              <a:off x="4732" y="3075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6" name="Oval 14"/>
            <p:cNvSpPr>
              <a:spLocks noChangeArrowheads="1"/>
            </p:cNvSpPr>
            <p:nvPr/>
          </p:nvSpPr>
          <p:spPr bwMode="auto">
            <a:xfrm>
              <a:off x="4732" y="3073"/>
              <a:ext cx="228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7" name="Oval 15"/>
            <p:cNvSpPr>
              <a:spLocks noChangeArrowheads="1"/>
            </p:cNvSpPr>
            <p:nvPr/>
          </p:nvSpPr>
          <p:spPr bwMode="auto">
            <a:xfrm>
              <a:off x="4732" y="3042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8" name="Oval 16"/>
            <p:cNvSpPr>
              <a:spLocks noChangeArrowheads="1"/>
            </p:cNvSpPr>
            <p:nvPr/>
          </p:nvSpPr>
          <p:spPr bwMode="auto">
            <a:xfrm>
              <a:off x="4732" y="3041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29" name="Oval 17"/>
            <p:cNvSpPr>
              <a:spLocks noChangeArrowheads="1"/>
            </p:cNvSpPr>
            <p:nvPr/>
          </p:nvSpPr>
          <p:spPr bwMode="auto">
            <a:xfrm>
              <a:off x="4732" y="3005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0" name="Oval 18"/>
            <p:cNvSpPr>
              <a:spLocks noChangeArrowheads="1"/>
            </p:cNvSpPr>
            <p:nvPr/>
          </p:nvSpPr>
          <p:spPr bwMode="auto">
            <a:xfrm>
              <a:off x="4732" y="3004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1" name="Oval 19"/>
            <p:cNvSpPr>
              <a:spLocks noChangeArrowheads="1"/>
            </p:cNvSpPr>
            <p:nvPr/>
          </p:nvSpPr>
          <p:spPr bwMode="auto">
            <a:xfrm>
              <a:off x="4732" y="2967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2" name="Oval 20"/>
            <p:cNvSpPr>
              <a:spLocks noChangeArrowheads="1"/>
            </p:cNvSpPr>
            <p:nvPr/>
          </p:nvSpPr>
          <p:spPr bwMode="auto">
            <a:xfrm>
              <a:off x="4732" y="2967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3" name="Oval 21"/>
            <p:cNvSpPr>
              <a:spLocks noChangeArrowheads="1"/>
            </p:cNvSpPr>
            <p:nvPr/>
          </p:nvSpPr>
          <p:spPr bwMode="auto">
            <a:xfrm>
              <a:off x="4729" y="2926"/>
              <a:ext cx="227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4" name="Oval 22"/>
            <p:cNvSpPr>
              <a:spLocks noChangeArrowheads="1"/>
            </p:cNvSpPr>
            <p:nvPr/>
          </p:nvSpPr>
          <p:spPr bwMode="auto">
            <a:xfrm>
              <a:off x="4729" y="2924"/>
              <a:ext cx="227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5" name="Oval 23"/>
            <p:cNvSpPr>
              <a:spLocks noChangeArrowheads="1"/>
            </p:cNvSpPr>
            <p:nvPr/>
          </p:nvSpPr>
          <p:spPr bwMode="auto">
            <a:xfrm>
              <a:off x="4729" y="2888"/>
              <a:ext cx="227" cy="131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6" name="Oval 24"/>
            <p:cNvSpPr>
              <a:spLocks noChangeArrowheads="1"/>
            </p:cNvSpPr>
            <p:nvPr/>
          </p:nvSpPr>
          <p:spPr bwMode="auto">
            <a:xfrm>
              <a:off x="4729" y="2887"/>
              <a:ext cx="227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7" name="Oval 25"/>
            <p:cNvSpPr>
              <a:spLocks noChangeArrowheads="1"/>
            </p:cNvSpPr>
            <p:nvPr/>
          </p:nvSpPr>
          <p:spPr bwMode="auto">
            <a:xfrm>
              <a:off x="4729" y="2851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8" name="Oval 26"/>
            <p:cNvSpPr>
              <a:spLocks noChangeArrowheads="1"/>
            </p:cNvSpPr>
            <p:nvPr/>
          </p:nvSpPr>
          <p:spPr bwMode="auto">
            <a:xfrm>
              <a:off x="4729" y="2849"/>
              <a:ext cx="227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39" name="Oval 27"/>
            <p:cNvSpPr>
              <a:spLocks noChangeArrowheads="1"/>
            </p:cNvSpPr>
            <p:nvPr/>
          </p:nvSpPr>
          <p:spPr bwMode="auto">
            <a:xfrm>
              <a:off x="4729" y="2818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0" name="Oval 28"/>
            <p:cNvSpPr>
              <a:spLocks noChangeArrowheads="1"/>
            </p:cNvSpPr>
            <p:nvPr/>
          </p:nvSpPr>
          <p:spPr bwMode="auto">
            <a:xfrm>
              <a:off x="4729" y="2817"/>
              <a:ext cx="227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1" name="Oval 29"/>
            <p:cNvSpPr>
              <a:spLocks noChangeArrowheads="1"/>
            </p:cNvSpPr>
            <p:nvPr/>
          </p:nvSpPr>
          <p:spPr bwMode="auto">
            <a:xfrm>
              <a:off x="4729" y="2781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2" name="Oval 30"/>
            <p:cNvSpPr>
              <a:spLocks noChangeArrowheads="1"/>
            </p:cNvSpPr>
            <p:nvPr/>
          </p:nvSpPr>
          <p:spPr bwMode="auto">
            <a:xfrm>
              <a:off x="4729" y="2779"/>
              <a:ext cx="227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3" name="Oval 31"/>
            <p:cNvSpPr>
              <a:spLocks noChangeArrowheads="1"/>
            </p:cNvSpPr>
            <p:nvPr/>
          </p:nvSpPr>
          <p:spPr bwMode="auto">
            <a:xfrm>
              <a:off x="4729" y="2743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4" name="Oval 32"/>
            <p:cNvSpPr>
              <a:spLocks noChangeArrowheads="1"/>
            </p:cNvSpPr>
            <p:nvPr/>
          </p:nvSpPr>
          <p:spPr bwMode="auto">
            <a:xfrm>
              <a:off x="4729" y="2742"/>
              <a:ext cx="227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5" name="Oval 33"/>
            <p:cNvSpPr>
              <a:spLocks noChangeArrowheads="1"/>
            </p:cNvSpPr>
            <p:nvPr/>
          </p:nvSpPr>
          <p:spPr bwMode="auto">
            <a:xfrm>
              <a:off x="4919" y="3201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6" name="Oval 34"/>
            <p:cNvSpPr>
              <a:spLocks noChangeArrowheads="1"/>
            </p:cNvSpPr>
            <p:nvPr/>
          </p:nvSpPr>
          <p:spPr bwMode="auto">
            <a:xfrm>
              <a:off x="4919" y="3199"/>
              <a:ext cx="230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7" name="Oval 35"/>
            <p:cNvSpPr>
              <a:spLocks noChangeArrowheads="1"/>
            </p:cNvSpPr>
            <p:nvPr/>
          </p:nvSpPr>
          <p:spPr bwMode="auto">
            <a:xfrm>
              <a:off x="4919" y="3162"/>
              <a:ext cx="229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8" name="Oval 36"/>
            <p:cNvSpPr>
              <a:spLocks noChangeArrowheads="1"/>
            </p:cNvSpPr>
            <p:nvPr/>
          </p:nvSpPr>
          <p:spPr bwMode="auto">
            <a:xfrm>
              <a:off x="4919" y="3162"/>
              <a:ext cx="230" cy="104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49" name="Oval 37"/>
            <p:cNvSpPr>
              <a:spLocks noChangeArrowheads="1"/>
            </p:cNvSpPr>
            <p:nvPr/>
          </p:nvSpPr>
          <p:spPr bwMode="auto">
            <a:xfrm>
              <a:off x="4919" y="3126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0" name="Oval 38"/>
            <p:cNvSpPr>
              <a:spLocks noChangeArrowheads="1"/>
            </p:cNvSpPr>
            <p:nvPr/>
          </p:nvSpPr>
          <p:spPr bwMode="auto">
            <a:xfrm>
              <a:off x="4919" y="3124"/>
              <a:ext cx="230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1" name="Oval 39"/>
            <p:cNvSpPr>
              <a:spLocks noChangeArrowheads="1"/>
            </p:cNvSpPr>
            <p:nvPr/>
          </p:nvSpPr>
          <p:spPr bwMode="auto">
            <a:xfrm>
              <a:off x="4919" y="3092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2" name="Oval 40"/>
            <p:cNvSpPr>
              <a:spLocks noChangeArrowheads="1"/>
            </p:cNvSpPr>
            <p:nvPr/>
          </p:nvSpPr>
          <p:spPr bwMode="auto">
            <a:xfrm>
              <a:off x="4919" y="3090"/>
              <a:ext cx="230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3" name="Oval 41"/>
            <p:cNvSpPr>
              <a:spLocks noChangeArrowheads="1"/>
            </p:cNvSpPr>
            <p:nvPr/>
          </p:nvSpPr>
          <p:spPr bwMode="auto">
            <a:xfrm>
              <a:off x="4919" y="3055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4" name="Oval 42"/>
            <p:cNvSpPr>
              <a:spLocks noChangeArrowheads="1"/>
            </p:cNvSpPr>
            <p:nvPr/>
          </p:nvSpPr>
          <p:spPr bwMode="auto">
            <a:xfrm>
              <a:off x="4919" y="3053"/>
              <a:ext cx="230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5" name="Oval 43"/>
            <p:cNvSpPr>
              <a:spLocks noChangeArrowheads="1"/>
            </p:cNvSpPr>
            <p:nvPr/>
          </p:nvSpPr>
          <p:spPr bwMode="auto">
            <a:xfrm>
              <a:off x="4919" y="3017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6" name="Oval 44"/>
            <p:cNvSpPr>
              <a:spLocks noChangeArrowheads="1"/>
            </p:cNvSpPr>
            <p:nvPr/>
          </p:nvSpPr>
          <p:spPr bwMode="auto">
            <a:xfrm>
              <a:off x="4919" y="3015"/>
              <a:ext cx="230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7" name="Oval 45"/>
            <p:cNvSpPr>
              <a:spLocks noChangeArrowheads="1"/>
            </p:cNvSpPr>
            <p:nvPr/>
          </p:nvSpPr>
          <p:spPr bwMode="auto">
            <a:xfrm>
              <a:off x="4917" y="2976"/>
              <a:ext cx="226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8" name="Oval 46"/>
            <p:cNvSpPr>
              <a:spLocks noChangeArrowheads="1"/>
            </p:cNvSpPr>
            <p:nvPr/>
          </p:nvSpPr>
          <p:spPr bwMode="auto">
            <a:xfrm>
              <a:off x="4918" y="2974"/>
              <a:ext cx="226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59" name="Oval 47"/>
            <p:cNvSpPr>
              <a:spLocks noChangeArrowheads="1"/>
            </p:cNvSpPr>
            <p:nvPr/>
          </p:nvSpPr>
          <p:spPr bwMode="auto">
            <a:xfrm>
              <a:off x="5048" y="3364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0" name="Oval 48"/>
            <p:cNvSpPr>
              <a:spLocks noChangeArrowheads="1"/>
            </p:cNvSpPr>
            <p:nvPr/>
          </p:nvSpPr>
          <p:spPr bwMode="auto">
            <a:xfrm>
              <a:off x="5048" y="3363"/>
              <a:ext cx="227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1" name="Oval 49"/>
            <p:cNvSpPr>
              <a:spLocks noChangeArrowheads="1"/>
            </p:cNvSpPr>
            <p:nvPr/>
          </p:nvSpPr>
          <p:spPr bwMode="auto">
            <a:xfrm rot="-10320000">
              <a:off x="5236" y="3370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2" name="Oval 50"/>
            <p:cNvSpPr>
              <a:spLocks noChangeArrowheads="1"/>
            </p:cNvSpPr>
            <p:nvPr/>
          </p:nvSpPr>
          <p:spPr bwMode="auto">
            <a:xfrm rot="-10320000">
              <a:off x="5236" y="3366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3" name="Oval 51"/>
            <p:cNvSpPr>
              <a:spLocks noChangeArrowheads="1"/>
            </p:cNvSpPr>
            <p:nvPr/>
          </p:nvSpPr>
          <p:spPr bwMode="auto">
            <a:xfrm>
              <a:off x="4539" y="3207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4" name="Oval 52"/>
            <p:cNvSpPr>
              <a:spLocks noChangeArrowheads="1"/>
            </p:cNvSpPr>
            <p:nvPr/>
          </p:nvSpPr>
          <p:spPr bwMode="auto">
            <a:xfrm>
              <a:off x="4539" y="3206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5" name="Oval 53"/>
            <p:cNvSpPr>
              <a:spLocks noChangeArrowheads="1"/>
            </p:cNvSpPr>
            <p:nvPr/>
          </p:nvSpPr>
          <p:spPr bwMode="auto">
            <a:xfrm>
              <a:off x="4539" y="3170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6" name="Oval 54"/>
            <p:cNvSpPr>
              <a:spLocks noChangeArrowheads="1"/>
            </p:cNvSpPr>
            <p:nvPr/>
          </p:nvSpPr>
          <p:spPr bwMode="auto">
            <a:xfrm>
              <a:off x="4539" y="3168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7" name="Oval 55"/>
            <p:cNvSpPr>
              <a:spLocks noChangeArrowheads="1"/>
            </p:cNvSpPr>
            <p:nvPr/>
          </p:nvSpPr>
          <p:spPr bwMode="auto">
            <a:xfrm>
              <a:off x="4539" y="3132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8" name="Oval 56"/>
            <p:cNvSpPr>
              <a:spLocks noChangeArrowheads="1"/>
            </p:cNvSpPr>
            <p:nvPr/>
          </p:nvSpPr>
          <p:spPr bwMode="auto">
            <a:xfrm>
              <a:off x="4539" y="3132"/>
              <a:ext cx="228" cy="104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69" name="Oval 57"/>
            <p:cNvSpPr>
              <a:spLocks noChangeArrowheads="1"/>
            </p:cNvSpPr>
            <p:nvPr/>
          </p:nvSpPr>
          <p:spPr bwMode="auto">
            <a:xfrm>
              <a:off x="4539" y="3100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70" name="Oval 58"/>
            <p:cNvSpPr>
              <a:spLocks noChangeArrowheads="1"/>
            </p:cNvSpPr>
            <p:nvPr/>
          </p:nvSpPr>
          <p:spPr bwMode="auto">
            <a:xfrm>
              <a:off x="4539" y="3097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71" name="Oval 59"/>
            <p:cNvSpPr>
              <a:spLocks noChangeArrowheads="1"/>
            </p:cNvSpPr>
            <p:nvPr/>
          </p:nvSpPr>
          <p:spPr bwMode="auto">
            <a:xfrm>
              <a:off x="4539" y="3062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72" name="Oval 60"/>
            <p:cNvSpPr>
              <a:spLocks noChangeArrowheads="1"/>
            </p:cNvSpPr>
            <p:nvPr/>
          </p:nvSpPr>
          <p:spPr bwMode="auto">
            <a:xfrm>
              <a:off x="4539" y="3060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73" name="Oval 61"/>
            <p:cNvSpPr>
              <a:spLocks noChangeArrowheads="1"/>
            </p:cNvSpPr>
            <p:nvPr/>
          </p:nvSpPr>
          <p:spPr bwMode="auto">
            <a:xfrm>
              <a:off x="4539" y="3025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6874" name="Oval 62"/>
            <p:cNvSpPr>
              <a:spLocks noChangeArrowheads="1"/>
            </p:cNvSpPr>
            <p:nvPr/>
          </p:nvSpPr>
          <p:spPr bwMode="auto">
            <a:xfrm>
              <a:off x="4539" y="3024"/>
              <a:ext cx="228" cy="104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6741" name="Group 63"/>
          <p:cNvGrpSpPr>
            <a:grpSpLocks/>
          </p:cNvGrpSpPr>
          <p:nvPr/>
        </p:nvGrpSpPr>
        <p:grpSpPr bwMode="auto">
          <a:xfrm>
            <a:off x="3429000" y="3563938"/>
            <a:ext cx="2643188" cy="1922462"/>
            <a:chOff x="2367" y="2072"/>
            <a:chExt cx="1665" cy="1211"/>
          </a:xfrm>
        </p:grpSpPr>
        <p:sp>
          <p:nvSpPr>
            <p:cNvPr id="116745" name="Freeform 64"/>
            <p:cNvSpPr>
              <a:spLocks/>
            </p:cNvSpPr>
            <p:nvPr/>
          </p:nvSpPr>
          <p:spPr bwMode="auto">
            <a:xfrm>
              <a:off x="3533" y="2181"/>
              <a:ext cx="421" cy="524"/>
            </a:xfrm>
            <a:custGeom>
              <a:avLst/>
              <a:gdLst>
                <a:gd name="T0" fmla="*/ 10 w 421"/>
                <a:gd name="T1" fmla="*/ 0 h 524"/>
                <a:gd name="T2" fmla="*/ 0 w 421"/>
                <a:gd name="T3" fmla="*/ 518 h 524"/>
                <a:gd name="T4" fmla="*/ 413 w 421"/>
                <a:gd name="T5" fmla="*/ 523 h 524"/>
                <a:gd name="T6" fmla="*/ 420 w 421"/>
                <a:gd name="T7" fmla="*/ 0 h 524"/>
                <a:gd name="T8" fmla="*/ 10 w 421"/>
                <a:gd name="T9" fmla="*/ 0 h 524"/>
                <a:gd name="T10" fmla="*/ 10 w 421"/>
                <a:gd name="T11" fmla="*/ 0 h 5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1"/>
                <a:gd name="T19" fmla="*/ 0 h 524"/>
                <a:gd name="T20" fmla="*/ 421 w 421"/>
                <a:gd name="T21" fmla="*/ 524 h 5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1" h="524">
                  <a:moveTo>
                    <a:pt x="10" y="0"/>
                  </a:moveTo>
                  <a:lnTo>
                    <a:pt x="0" y="518"/>
                  </a:lnTo>
                  <a:lnTo>
                    <a:pt x="413" y="523"/>
                  </a:lnTo>
                  <a:lnTo>
                    <a:pt x="420" y="0"/>
                  </a:lnTo>
                  <a:lnTo>
                    <a:pt x="10" y="0"/>
                  </a:lnTo>
                </a:path>
              </a:pathLst>
            </a:custGeom>
            <a:solidFill>
              <a:srgbClr val="00C200"/>
            </a:solidFill>
            <a:ln w="12700" cap="rnd" cmpd="sng">
              <a:solidFill>
                <a:srgbClr val="00C2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6" name="Freeform 65"/>
            <p:cNvSpPr>
              <a:spLocks/>
            </p:cNvSpPr>
            <p:nvPr/>
          </p:nvSpPr>
          <p:spPr bwMode="auto">
            <a:xfrm>
              <a:off x="2805" y="2768"/>
              <a:ext cx="873" cy="506"/>
            </a:xfrm>
            <a:custGeom>
              <a:avLst/>
              <a:gdLst>
                <a:gd name="T0" fmla="*/ 334 w 873"/>
                <a:gd name="T1" fmla="*/ 31 h 506"/>
                <a:gd name="T2" fmla="*/ 268 w 873"/>
                <a:gd name="T3" fmla="*/ 74 h 506"/>
                <a:gd name="T4" fmla="*/ 260 w 873"/>
                <a:gd name="T5" fmla="*/ 115 h 506"/>
                <a:gd name="T6" fmla="*/ 181 w 873"/>
                <a:gd name="T7" fmla="*/ 157 h 506"/>
                <a:gd name="T8" fmla="*/ 152 w 873"/>
                <a:gd name="T9" fmla="*/ 198 h 506"/>
                <a:gd name="T10" fmla="*/ 111 w 873"/>
                <a:gd name="T11" fmla="*/ 226 h 506"/>
                <a:gd name="T12" fmla="*/ 70 w 873"/>
                <a:gd name="T13" fmla="*/ 263 h 506"/>
                <a:gd name="T14" fmla="*/ 14 w 873"/>
                <a:gd name="T15" fmla="*/ 314 h 506"/>
                <a:gd name="T16" fmla="*/ 0 w 873"/>
                <a:gd name="T17" fmla="*/ 357 h 506"/>
                <a:gd name="T18" fmla="*/ 2 w 873"/>
                <a:gd name="T19" fmla="*/ 389 h 506"/>
                <a:gd name="T20" fmla="*/ 18 w 873"/>
                <a:gd name="T21" fmla="*/ 421 h 506"/>
                <a:gd name="T22" fmla="*/ 55 w 873"/>
                <a:gd name="T23" fmla="*/ 435 h 506"/>
                <a:gd name="T24" fmla="*/ 103 w 873"/>
                <a:gd name="T25" fmla="*/ 444 h 506"/>
                <a:gd name="T26" fmla="*/ 119 w 873"/>
                <a:gd name="T27" fmla="*/ 468 h 506"/>
                <a:gd name="T28" fmla="*/ 156 w 873"/>
                <a:gd name="T29" fmla="*/ 468 h 506"/>
                <a:gd name="T30" fmla="*/ 181 w 873"/>
                <a:gd name="T31" fmla="*/ 440 h 506"/>
                <a:gd name="T32" fmla="*/ 398 w 873"/>
                <a:gd name="T33" fmla="*/ 427 h 506"/>
                <a:gd name="T34" fmla="*/ 529 w 873"/>
                <a:gd name="T35" fmla="*/ 462 h 506"/>
                <a:gd name="T36" fmla="*/ 559 w 873"/>
                <a:gd name="T37" fmla="*/ 490 h 506"/>
                <a:gd name="T38" fmla="*/ 618 w 873"/>
                <a:gd name="T39" fmla="*/ 495 h 506"/>
                <a:gd name="T40" fmla="*/ 679 w 873"/>
                <a:gd name="T41" fmla="*/ 505 h 506"/>
                <a:gd name="T42" fmla="*/ 727 w 873"/>
                <a:gd name="T43" fmla="*/ 490 h 506"/>
                <a:gd name="T44" fmla="*/ 790 w 873"/>
                <a:gd name="T45" fmla="*/ 454 h 506"/>
                <a:gd name="T46" fmla="*/ 839 w 873"/>
                <a:gd name="T47" fmla="*/ 417 h 506"/>
                <a:gd name="T48" fmla="*/ 869 w 873"/>
                <a:gd name="T49" fmla="*/ 375 h 506"/>
                <a:gd name="T50" fmla="*/ 872 w 873"/>
                <a:gd name="T51" fmla="*/ 296 h 506"/>
                <a:gd name="T52" fmla="*/ 851 w 873"/>
                <a:gd name="T53" fmla="*/ 249 h 506"/>
                <a:gd name="T54" fmla="*/ 831 w 873"/>
                <a:gd name="T55" fmla="*/ 222 h 506"/>
                <a:gd name="T56" fmla="*/ 816 w 873"/>
                <a:gd name="T57" fmla="*/ 139 h 506"/>
                <a:gd name="T58" fmla="*/ 786 w 873"/>
                <a:gd name="T59" fmla="*/ 102 h 506"/>
                <a:gd name="T60" fmla="*/ 745 w 873"/>
                <a:gd name="T61" fmla="*/ 74 h 506"/>
                <a:gd name="T62" fmla="*/ 704 w 873"/>
                <a:gd name="T63" fmla="*/ 59 h 506"/>
                <a:gd name="T64" fmla="*/ 674 w 873"/>
                <a:gd name="T65" fmla="*/ 31 h 506"/>
                <a:gd name="T66" fmla="*/ 645 w 873"/>
                <a:gd name="T67" fmla="*/ 19 h 506"/>
                <a:gd name="T68" fmla="*/ 595 w 873"/>
                <a:gd name="T69" fmla="*/ 0 h 506"/>
                <a:gd name="T70" fmla="*/ 334 w 873"/>
                <a:gd name="T71" fmla="*/ 31 h 506"/>
                <a:gd name="T72" fmla="*/ 334 w 873"/>
                <a:gd name="T73" fmla="*/ 31 h 5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3"/>
                <a:gd name="T112" fmla="*/ 0 h 506"/>
                <a:gd name="T113" fmla="*/ 873 w 873"/>
                <a:gd name="T114" fmla="*/ 506 h 5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3" h="506">
                  <a:moveTo>
                    <a:pt x="334" y="31"/>
                  </a:moveTo>
                  <a:lnTo>
                    <a:pt x="268" y="74"/>
                  </a:lnTo>
                  <a:lnTo>
                    <a:pt x="260" y="115"/>
                  </a:lnTo>
                  <a:lnTo>
                    <a:pt x="181" y="157"/>
                  </a:lnTo>
                  <a:lnTo>
                    <a:pt x="152" y="198"/>
                  </a:lnTo>
                  <a:lnTo>
                    <a:pt x="111" y="226"/>
                  </a:lnTo>
                  <a:lnTo>
                    <a:pt x="70" y="263"/>
                  </a:lnTo>
                  <a:lnTo>
                    <a:pt x="14" y="314"/>
                  </a:lnTo>
                  <a:lnTo>
                    <a:pt x="0" y="357"/>
                  </a:lnTo>
                  <a:lnTo>
                    <a:pt x="2" y="389"/>
                  </a:lnTo>
                  <a:lnTo>
                    <a:pt x="18" y="421"/>
                  </a:lnTo>
                  <a:lnTo>
                    <a:pt x="55" y="435"/>
                  </a:lnTo>
                  <a:lnTo>
                    <a:pt x="103" y="444"/>
                  </a:lnTo>
                  <a:lnTo>
                    <a:pt x="119" y="468"/>
                  </a:lnTo>
                  <a:lnTo>
                    <a:pt x="156" y="468"/>
                  </a:lnTo>
                  <a:lnTo>
                    <a:pt x="181" y="440"/>
                  </a:lnTo>
                  <a:lnTo>
                    <a:pt x="398" y="427"/>
                  </a:lnTo>
                  <a:lnTo>
                    <a:pt x="529" y="462"/>
                  </a:lnTo>
                  <a:lnTo>
                    <a:pt x="559" y="490"/>
                  </a:lnTo>
                  <a:lnTo>
                    <a:pt x="618" y="495"/>
                  </a:lnTo>
                  <a:lnTo>
                    <a:pt x="679" y="505"/>
                  </a:lnTo>
                  <a:lnTo>
                    <a:pt x="727" y="490"/>
                  </a:lnTo>
                  <a:lnTo>
                    <a:pt x="790" y="454"/>
                  </a:lnTo>
                  <a:lnTo>
                    <a:pt x="839" y="417"/>
                  </a:lnTo>
                  <a:lnTo>
                    <a:pt x="869" y="375"/>
                  </a:lnTo>
                  <a:lnTo>
                    <a:pt x="872" y="296"/>
                  </a:lnTo>
                  <a:lnTo>
                    <a:pt x="851" y="249"/>
                  </a:lnTo>
                  <a:lnTo>
                    <a:pt x="831" y="222"/>
                  </a:lnTo>
                  <a:lnTo>
                    <a:pt x="816" y="139"/>
                  </a:lnTo>
                  <a:lnTo>
                    <a:pt x="786" y="102"/>
                  </a:lnTo>
                  <a:lnTo>
                    <a:pt x="745" y="74"/>
                  </a:lnTo>
                  <a:lnTo>
                    <a:pt x="704" y="59"/>
                  </a:lnTo>
                  <a:lnTo>
                    <a:pt x="674" y="31"/>
                  </a:lnTo>
                  <a:lnTo>
                    <a:pt x="645" y="19"/>
                  </a:lnTo>
                  <a:lnTo>
                    <a:pt x="595" y="0"/>
                  </a:lnTo>
                  <a:lnTo>
                    <a:pt x="334" y="31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7" name="Freeform 66"/>
            <p:cNvSpPr>
              <a:spLocks/>
            </p:cNvSpPr>
            <p:nvPr/>
          </p:nvSpPr>
          <p:spPr bwMode="auto">
            <a:xfrm>
              <a:off x="3115" y="2792"/>
              <a:ext cx="287" cy="301"/>
            </a:xfrm>
            <a:custGeom>
              <a:avLst/>
              <a:gdLst>
                <a:gd name="T0" fmla="*/ 40 w 287"/>
                <a:gd name="T1" fmla="*/ 27 h 301"/>
                <a:gd name="T2" fmla="*/ 25 w 287"/>
                <a:gd name="T3" fmla="*/ 88 h 301"/>
                <a:gd name="T4" fmla="*/ 7 w 287"/>
                <a:gd name="T5" fmla="*/ 162 h 301"/>
                <a:gd name="T6" fmla="*/ 0 w 287"/>
                <a:gd name="T7" fmla="*/ 300 h 301"/>
                <a:gd name="T8" fmla="*/ 272 w 287"/>
                <a:gd name="T9" fmla="*/ 285 h 301"/>
                <a:gd name="T10" fmla="*/ 253 w 287"/>
                <a:gd name="T11" fmla="*/ 202 h 301"/>
                <a:gd name="T12" fmla="*/ 256 w 287"/>
                <a:gd name="T13" fmla="*/ 134 h 301"/>
                <a:gd name="T14" fmla="*/ 263 w 287"/>
                <a:gd name="T15" fmla="*/ 60 h 301"/>
                <a:gd name="T16" fmla="*/ 286 w 287"/>
                <a:gd name="T17" fmla="*/ 0 h 301"/>
                <a:gd name="T18" fmla="*/ 226 w 287"/>
                <a:gd name="T19" fmla="*/ 45 h 301"/>
                <a:gd name="T20" fmla="*/ 189 w 287"/>
                <a:gd name="T21" fmla="*/ 60 h 301"/>
                <a:gd name="T22" fmla="*/ 134 w 287"/>
                <a:gd name="T23" fmla="*/ 54 h 301"/>
                <a:gd name="T24" fmla="*/ 88 w 287"/>
                <a:gd name="T25" fmla="*/ 45 h 301"/>
                <a:gd name="T26" fmla="*/ 52 w 287"/>
                <a:gd name="T27" fmla="*/ 17 h 301"/>
                <a:gd name="T28" fmla="*/ 40 w 287"/>
                <a:gd name="T29" fmla="*/ 27 h 301"/>
                <a:gd name="T30" fmla="*/ 40 w 287"/>
                <a:gd name="T31" fmla="*/ 27 h 30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7"/>
                <a:gd name="T49" fmla="*/ 0 h 301"/>
                <a:gd name="T50" fmla="*/ 287 w 287"/>
                <a:gd name="T51" fmla="*/ 301 h 30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7" h="301">
                  <a:moveTo>
                    <a:pt x="40" y="27"/>
                  </a:moveTo>
                  <a:lnTo>
                    <a:pt x="25" y="88"/>
                  </a:lnTo>
                  <a:lnTo>
                    <a:pt x="7" y="162"/>
                  </a:lnTo>
                  <a:lnTo>
                    <a:pt x="0" y="300"/>
                  </a:lnTo>
                  <a:lnTo>
                    <a:pt x="272" y="285"/>
                  </a:lnTo>
                  <a:lnTo>
                    <a:pt x="253" y="202"/>
                  </a:lnTo>
                  <a:lnTo>
                    <a:pt x="256" y="134"/>
                  </a:lnTo>
                  <a:lnTo>
                    <a:pt x="263" y="60"/>
                  </a:lnTo>
                  <a:lnTo>
                    <a:pt x="286" y="0"/>
                  </a:lnTo>
                  <a:lnTo>
                    <a:pt x="226" y="45"/>
                  </a:lnTo>
                  <a:lnTo>
                    <a:pt x="189" y="60"/>
                  </a:lnTo>
                  <a:lnTo>
                    <a:pt x="134" y="54"/>
                  </a:lnTo>
                  <a:lnTo>
                    <a:pt x="88" y="45"/>
                  </a:lnTo>
                  <a:lnTo>
                    <a:pt x="52" y="17"/>
                  </a:lnTo>
                  <a:lnTo>
                    <a:pt x="40" y="2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8" name="Freeform 67"/>
            <p:cNvSpPr>
              <a:spLocks/>
            </p:cNvSpPr>
            <p:nvPr/>
          </p:nvSpPr>
          <p:spPr bwMode="auto">
            <a:xfrm>
              <a:off x="3315" y="3074"/>
              <a:ext cx="148" cy="168"/>
            </a:xfrm>
            <a:custGeom>
              <a:avLst/>
              <a:gdLst>
                <a:gd name="T0" fmla="*/ 0 w 148"/>
                <a:gd name="T1" fmla="*/ 8 h 168"/>
                <a:gd name="T2" fmla="*/ 68 w 148"/>
                <a:gd name="T3" fmla="*/ 0 h 168"/>
                <a:gd name="T4" fmla="*/ 113 w 148"/>
                <a:gd name="T5" fmla="*/ 27 h 168"/>
                <a:gd name="T6" fmla="*/ 136 w 148"/>
                <a:gd name="T7" fmla="*/ 74 h 168"/>
                <a:gd name="T8" fmla="*/ 147 w 148"/>
                <a:gd name="T9" fmla="*/ 129 h 168"/>
                <a:gd name="T10" fmla="*/ 142 w 148"/>
                <a:gd name="T11" fmla="*/ 162 h 168"/>
                <a:gd name="T12" fmla="*/ 60 w 148"/>
                <a:gd name="T13" fmla="*/ 167 h 168"/>
                <a:gd name="T14" fmla="*/ 27 w 148"/>
                <a:gd name="T15" fmla="*/ 148 h 168"/>
                <a:gd name="T16" fmla="*/ 0 w 148"/>
                <a:gd name="T17" fmla="*/ 8 h 168"/>
                <a:gd name="T18" fmla="*/ 0 w 148"/>
                <a:gd name="T19" fmla="*/ 8 h 1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8"/>
                <a:gd name="T31" fmla="*/ 0 h 168"/>
                <a:gd name="T32" fmla="*/ 148 w 148"/>
                <a:gd name="T33" fmla="*/ 168 h 1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8" h="168">
                  <a:moveTo>
                    <a:pt x="0" y="8"/>
                  </a:moveTo>
                  <a:lnTo>
                    <a:pt x="68" y="0"/>
                  </a:lnTo>
                  <a:lnTo>
                    <a:pt x="113" y="27"/>
                  </a:lnTo>
                  <a:lnTo>
                    <a:pt x="136" y="74"/>
                  </a:lnTo>
                  <a:lnTo>
                    <a:pt x="147" y="129"/>
                  </a:lnTo>
                  <a:lnTo>
                    <a:pt x="142" y="162"/>
                  </a:lnTo>
                  <a:lnTo>
                    <a:pt x="60" y="167"/>
                  </a:lnTo>
                  <a:lnTo>
                    <a:pt x="27" y="148"/>
                  </a:lnTo>
                  <a:lnTo>
                    <a:pt x="0" y="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49" name="Freeform 68"/>
            <p:cNvSpPr>
              <a:spLocks/>
            </p:cNvSpPr>
            <p:nvPr/>
          </p:nvSpPr>
          <p:spPr bwMode="auto">
            <a:xfrm>
              <a:off x="2951" y="3078"/>
              <a:ext cx="161" cy="141"/>
            </a:xfrm>
            <a:custGeom>
              <a:avLst/>
              <a:gdLst>
                <a:gd name="T0" fmla="*/ 156 w 161"/>
                <a:gd name="T1" fmla="*/ 10 h 141"/>
                <a:gd name="T2" fmla="*/ 100 w 161"/>
                <a:gd name="T3" fmla="*/ 0 h 141"/>
                <a:gd name="T4" fmla="*/ 40 w 161"/>
                <a:gd name="T5" fmla="*/ 29 h 141"/>
                <a:gd name="T6" fmla="*/ 10 w 161"/>
                <a:gd name="T7" fmla="*/ 75 h 141"/>
                <a:gd name="T8" fmla="*/ 0 w 161"/>
                <a:gd name="T9" fmla="*/ 117 h 141"/>
                <a:gd name="T10" fmla="*/ 29 w 161"/>
                <a:gd name="T11" fmla="*/ 135 h 141"/>
                <a:gd name="T12" fmla="*/ 80 w 161"/>
                <a:gd name="T13" fmla="*/ 140 h 141"/>
                <a:gd name="T14" fmla="*/ 160 w 161"/>
                <a:gd name="T15" fmla="*/ 29 h 141"/>
                <a:gd name="T16" fmla="*/ 156 w 161"/>
                <a:gd name="T17" fmla="*/ 10 h 141"/>
                <a:gd name="T18" fmla="*/ 156 w 161"/>
                <a:gd name="T19" fmla="*/ 10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1"/>
                <a:gd name="T31" fmla="*/ 0 h 141"/>
                <a:gd name="T32" fmla="*/ 161 w 161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1" h="141">
                  <a:moveTo>
                    <a:pt x="156" y="10"/>
                  </a:moveTo>
                  <a:lnTo>
                    <a:pt x="100" y="0"/>
                  </a:lnTo>
                  <a:lnTo>
                    <a:pt x="40" y="29"/>
                  </a:lnTo>
                  <a:lnTo>
                    <a:pt x="10" y="75"/>
                  </a:lnTo>
                  <a:lnTo>
                    <a:pt x="0" y="117"/>
                  </a:lnTo>
                  <a:lnTo>
                    <a:pt x="29" y="135"/>
                  </a:lnTo>
                  <a:lnTo>
                    <a:pt x="80" y="140"/>
                  </a:lnTo>
                  <a:lnTo>
                    <a:pt x="160" y="29"/>
                  </a:lnTo>
                  <a:lnTo>
                    <a:pt x="156" y="1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0" name="Freeform 69"/>
            <p:cNvSpPr>
              <a:spLocks/>
            </p:cNvSpPr>
            <p:nvPr/>
          </p:nvSpPr>
          <p:spPr bwMode="auto">
            <a:xfrm>
              <a:off x="3028" y="2917"/>
              <a:ext cx="344" cy="325"/>
            </a:xfrm>
            <a:custGeom>
              <a:avLst/>
              <a:gdLst>
                <a:gd name="T0" fmla="*/ 187 w 344"/>
                <a:gd name="T1" fmla="*/ 32 h 325"/>
                <a:gd name="T2" fmla="*/ 179 w 344"/>
                <a:gd name="T3" fmla="*/ 4 h 325"/>
                <a:gd name="T4" fmla="*/ 157 w 344"/>
                <a:gd name="T5" fmla="*/ 0 h 325"/>
                <a:gd name="T6" fmla="*/ 134 w 344"/>
                <a:gd name="T7" fmla="*/ 0 h 325"/>
                <a:gd name="T8" fmla="*/ 116 w 344"/>
                <a:gd name="T9" fmla="*/ 18 h 325"/>
                <a:gd name="T10" fmla="*/ 116 w 344"/>
                <a:gd name="T11" fmla="*/ 37 h 325"/>
                <a:gd name="T12" fmla="*/ 100 w 344"/>
                <a:gd name="T13" fmla="*/ 64 h 325"/>
                <a:gd name="T14" fmla="*/ 104 w 344"/>
                <a:gd name="T15" fmla="*/ 82 h 325"/>
                <a:gd name="T16" fmla="*/ 93 w 344"/>
                <a:gd name="T17" fmla="*/ 105 h 325"/>
                <a:gd name="T18" fmla="*/ 93 w 344"/>
                <a:gd name="T19" fmla="*/ 138 h 325"/>
                <a:gd name="T20" fmla="*/ 86 w 344"/>
                <a:gd name="T21" fmla="*/ 171 h 325"/>
                <a:gd name="T22" fmla="*/ 63 w 344"/>
                <a:gd name="T23" fmla="*/ 190 h 325"/>
                <a:gd name="T24" fmla="*/ 34 w 344"/>
                <a:gd name="T25" fmla="*/ 208 h 325"/>
                <a:gd name="T26" fmla="*/ 8 w 344"/>
                <a:gd name="T27" fmla="*/ 240 h 325"/>
                <a:gd name="T28" fmla="*/ 0 w 344"/>
                <a:gd name="T29" fmla="*/ 272 h 325"/>
                <a:gd name="T30" fmla="*/ 11 w 344"/>
                <a:gd name="T31" fmla="*/ 295 h 325"/>
                <a:gd name="T32" fmla="*/ 63 w 344"/>
                <a:gd name="T33" fmla="*/ 309 h 325"/>
                <a:gd name="T34" fmla="*/ 111 w 344"/>
                <a:gd name="T35" fmla="*/ 305 h 325"/>
                <a:gd name="T36" fmla="*/ 150 w 344"/>
                <a:gd name="T37" fmla="*/ 295 h 325"/>
                <a:gd name="T38" fmla="*/ 169 w 344"/>
                <a:gd name="T39" fmla="*/ 286 h 325"/>
                <a:gd name="T40" fmla="*/ 190 w 344"/>
                <a:gd name="T41" fmla="*/ 305 h 325"/>
                <a:gd name="T42" fmla="*/ 235 w 344"/>
                <a:gd name="T43" fmla="*/ 324 h 325"/>
                <a:gd name="T44" fmla="*/ 273 w 344"/>
                <a:gd name="T45" fmla="*/ 324 h 325"/>
                <a:gd name="T46" fmla="*/ 310 w 344"/>
                <a:gd name="T47" fmla="*/ 313 h 325"/>
                <a:gd name="T48" fmla="*/ 324 w 344"/>
                <a:gd name="T49" fmla="*/ 309 h 325"/>
                <a:gd name="T50" fmla="*/ 343 w 344"/>
                <a:gd name="T51" fmla="*/ 268 h 325"/>
                <a:gd name="T52" fmla="*/ 340 w 344"/>
                <a:gd name="T53" fmla="*/ 231 h 325"/>
                <a:gd name="T54" fmla="*/ 322 w 344"/>
                <a:gd name="T55" fmla="*/ 190 h 325"/>
                <a:gd name="T56" fmla="*/ 284 w 344"/>
                <a:gd name="T57" fmla="*/ 161 h 325"/>
                <a:gd name="T58" fmla="*/ 269 w 344"/>
                <a:gd name="T59" fmla="*/ 125 h 325"/>
                <a:gd name="T60" fmla="*/ 264 w 344"/>
                <a:gd name="T61" fmla="*/ 92 h 325"/>
                <a:gd name="T62" fmla="*/ 281 w 344"/>
                <a:gd name="T63" fmla="*/ 55 h 325"/>
                <a:gd name="T64" fmla="*/ 281 w 344"/>
                <a:gd name="T65" fmla="*/ 18 h 325"/>
                <a:gd name="T66" fmla="*/ 262 w 344"/>
                <a:gd name="T67" fmla="*/ 9 h 325"/>
                <a:gd name="T68" fmla="*/ 221 w 344"/>
                <a:gd name="T69" fmla="*/ 9 h 325"/>
                <a:gd name="T70" fmla="*/ 205 w 344"/>
                <a:gd name="T71" fmla="*/ 23 h 325"/>
                <a:gd name="T72" fmla="*/ 187 w 344"/>
                <a:gd name="T73" fmla="*/ 55 h 325"/>
                <a:gd name="T74" fmla="*/ 187 w 344"/>
                <a:gd name="T75" fmla="*/ 32 h 325"/>
                <a:gd name="T76" fmla="*/ 187 w 344"/>
                <a:gd name="T77" fmla="*/ 32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44"/>
                <a:gd name="T118" fmla="*/ 0 h 325"/>
                <a:gd name="T119" fmla="*/ 344 w 344"/>
                <a:gd name="T120" fmla="*/ 325 h 32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44" h="325">
                  <a:moveTo>
                    <a:pt x="187" y="32"/>
                  </a:moveTo>
                  <a:lnTo>
                    <a:pt x="179" y="4"/>
                  </a:lnTo>
                  <a:lnTo>
                    <a:pt x="157" y="0"/>
                  </a:lnTo>
                  <a:lnTo>
                    <a:pt x="134" y="0"/>
                  </a:lnTo>
                  <a:lnTo>
                    <a:pt x="116" y="18"/>
                  </a:lnTo>
                  <a:lnTo>
                    <a:pt x="116" y="37"/>
                  </a:lnTo>
                  <a:lnTo>
                    <a:pt x="100" y="64"/>
                  </a:lnTo>
                  <a:lnTo>
                    <a:pt x="104" y="82"/>
                  </a:lnTo>
                  <a:lnTo>
                    <a:pt x="93" y="105"/>
                  </a:lnTo>
                  <a:lnTo>
                    <a:pt x="93" y="138"/>
                  </a:lnTo>
                  <a:lnTo>
                    <a:pt x="86" y="171"/>
                  </a:lnTo>
                  <a:lnTo>
                    <a:pt x="63" y="190"/>
                  </a:lnTo>
                  <a:lnTo>
                    <a:pt x="34" y="208"/>
                  </a:lnTo>
                  <a:lnTo>
                    <a:pt x="8" y="240"/>
                  </a:lnTo>
                  <a:lnTo>
                    <a:pt x="0" y="272"/>
                  </a:lnTo>
                  <a:lnTo>
                    <a:pt x="11" y="295"/>
                  </a:lnTo>
                  <a:lnTo>
                    <a:pt x="63" y="309"/>
                  </a:lnTo>
                  <a:lnTo>
                    <a:pt x="111" y="305"/>
                  </a:lnTo>
                  <a:lnTo>
                    <a:pt x="150" y="295"/>
                  </a:lnTo>
                  <a:lnTo>
                    <a:pt x="169" y="286"/>
                  </a:lnTo>
                  <a:lnTo>
                    <a:pt x="190" y="305"/>
                  </a:lnTo>
                  <a:lnTo>
                    <a:pt x="235" y="324"/>
                  </a:lnTo>
                  <a:lnTo>
                    <a:pt x="273" y="324"/>
                  </a:lnTo>
                  <a:lnTo>
                    <a:pt x="310" y="313"/>
                  </a:lnTo>
                  <a:lnTo>
                    <a:pt x="324" y="309"/>
                  </a:lnTo>
                  <a:lnTo>
                    <a:pt x="343" y="268"/>
                  </a:lnTo>
                  <a:lnTo>
                    <a:pt x="340" y="231"/>
                  </a:lnTo>
                  <a:lnTo>
                    <a:pt x="322" y="190"/>
                  </a:lnTo>
                  <a:lnTo>
                    <a:pt x="284" y="161"/>
                  </a:lnTo>
                  <a:lnTo>
                    <a:pt x="269" y="125"/>
                  </a:lnTo>
                  <a:lnTo>
                    <a:pt x="264" y="92"/>
                  </a:lnTo>
                  <a:lnTo>
                    <a:pt x="281" y="55"/>
                  </a:lnTo>
                  <a:lnTo>
                    <a:pt x="281" y="18"/>
                  </a:lnTo>
                  <a:lnTo>
                    <a:pt x="262" y="9"/>
                  </a:lnTo>
                  <a:lnTo>
                    <a:pt x="221" y="9"/>
                  </a:lnTo>
                  <a:lnTo>
                    <a:pt x="205" y="23"/>
                  </a:lnTo>
                  <a:lnTo>
                    <a:pt x="187" y="55"/>
                  </a:lnTo>
                  <a:lnTo>
                    <a:pt x="187" y="32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1" name="Freeform 70"/>
            <p:cNvSpPr>
              <a:spLocks/>
            </p:cNvSpPr>
            <p:nvPr/>
          </p:nvSpPr>
          <p:spPr bwMode="auto">
            <a:xfrm>
              <a:off x="3189" y="2843"/>
              <a:ext cx="114" cy="112"/>
            </a:xfrm>
            <a:custGeom>
              <a:avLst/>
              <a:gdLst>
                <a:gd name="T0" fmla="*/ 41 w 114"/>
                <a:gd name="T1" fmla="*/ 0 h 112"/>
                <a:gd name="T2" fmla="*/ 0 w 114"/>
                <a:gd name="T3" fmla="*/ 65 h 112"/>
                <a:gd name="T4" fmla="*/ 23 w 114"/>
                <a:gd name="T5" fmla="*/ 73 h 112"/>
                <a:gd name="T6" fmla="*/ 29 w 114"/>
                <a:gd name="T7" fmla="*/ 111 h 112"/>
                <a:gd name="T8" fmla="*/ 56 w 114"/>
                <a:gd name="T9" fmla="*/ 73 h 112"/>
                <a:gd name="T10" fmla="*/ 113 w 114"/>
                <a:gd name="T11" fmla="*/ 69 h 112"/>
                <a:gd name="T12" fmla="*/ 67 w 114"/>
                <a:gd name="T13" fmla="*/ 3 h 112"/>
                <a:gd name="T14" fmla="*/ 41 w 114"/>
                <a:gd name="T15" fmla="*/ 0 h 112"/>
                <a:gd name="T16" fmla="*/ 41 w 114"/>
                <a:gd name="T17" fmla="*/ 0 h 1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"/>
                <a:gd name="T28" fmla="*/ 0 h 112"/>
                <a:gd name="T29" fmla="*/ 114 w 114"/>
                <a:gd name="T30" fmla="*/ 112 h 1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" h="112">
                  <a:moveTo>
                    <a:pt x="41" y="0"/>
                  </a:moveTo>
                  <a:lnTo>
                    <a:pt x="0" y="65"/>
                  </a:lnTo>
                  <a:lnTo>
                    <a:pt x="23" y="73"/>
                  </a:lnTo>
                  <a:lnTo>
                    <a:pt x="29" y="111"/>
                  </a:lnTo>
                  <a:lnTo>
                    <a:pt x="56" y="73"/>
                  </a:lnTo>
                  <a:lnTo>
                    <a:pt x="113" y="69"/>
                  </a:lnTo>
                  <a:lnTo>
                    <a:pt x="67" y="3"/>
                  </a:lnTo>
                  <a:lnTo>
                    <a:pt x="4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2" name="Freeform 71"/>
            <p:cNvSpPr>
              <a:spLocks/>
            </p:cNvSpPr>
            <p:nvPr/>
          </p:nvSpPr>
          <p:spPr bwMode="auto">
            <a:xfrm>
              <a:off x="3012" y="2150"/>
              <a:ext cx="493" cy="700"/>
            </a:xfrm>
            <a:custGeom>
              <a:avLst/>
              <a:gdLst>
                <a:gd name="T0" fmla="*/ 246 w 493"/>
                <a:gd name="T1" fmla="*/ 0 h 700"/>
                <a:gd name="T2" fmla="*/ 194 w 493"/>
                <a:gd name="T3" fmla="*/ 29 h 700"/>
                <a:gd name="T4" fmla="*/ 144 w 493"/>
                <a:gd name="T5" fmla="*/ 134 h 700"/>
                <a:gd name="T6" fmla="*/ 137 w 493"/>
                <a:gd name="T7" fmla="*/ 208 h 700"/>
                <a:gd name="T8" fmla="*/ 118 w 493"/>
                <a:gd name="T9" fmla="*/ 254 h 700"/>
                <a:gd name="T10" fmla="*/ 91 w 493"/>
                <a:gd name="T11" fmla="*/ 240 h 700"/>
                <a:gd name="T12" fmla="*/ 68 w 493"/>
                <a:gd name="T13" fmla="*/ 240 h 700"/>
                <a:gd name="T14" fmla="*/ 38 w 493"/>
                <a:gd name="T15" fmla="*/ 246 h 700"/>
                <a:gd name="T16" fmla="*/ 9 w 493"/>
                <a:gd name="T17" fmla="*/ 270 h 700"/>
                <a:gd name="T18" fmla="*/ 0 w 493"/>
                <a:gd name="T19" fmla="*/ 299 h 700"/>
                <a:gd name="T20" fmla="*/ 2 w 493"/>
                <a:gd name="T21" fmla="*/ 323 h 700"/>
                <a:gd name="T22" fmla="*/ 28 w 493"/>
                <a:gd name="T23" fmla="*/ 349 h 700"/>
                <a:gd name="T24" fmla="*/ 7 w 493"/>
                <a:gd name="T25" fmla="*/ 409 h 700"/>
                <a:gd name="T26" fmla="*/ 2 w 493"/>
                <a:gd name="T27" fmla="*/ 454 h 700"/>
                <a:gd name="T28" fmla="*/ 9 w 493"/>
                <a:gd name="T29" fmla="*/ 505 h 700"/>
                <a:gd name="T30" fmla="*/ 40 w 493"/>
                <a:gd name="T31" fmla="*/ 549 h 700"/>
                <a:gd name="T32" fmla="*/ 68 w 493"/>
                <a:gd name="T33" fmla="*/ 575 h 700"/>
                <a:gd name="T34" fmla="*/ 100 w 493"/>
                <a:gd name="T35" fmla="*/ 602 h 700"/>
                <a:gd name="T36" fmla="*/ 126 w 493"/>
                <a:gd name="T37" fmla="*/ 639 h 700"/>
                <a:gd name="T38" fmla="*/ 154 w 493"/>
                <a:gd name="T39" fmla="*/ 671 h 700"/>
                <a:gd name="T40" fmla="*/ 190 w 493"/>
                <a:gd name="T41" fmla="*/ 689 h 700"/>
                <a:gd name="T42" fmla="*/ 248 w 493"/>
                <a:gd name="T43" fmla="*/ 699 h 700"/>
                <a:gd name="T44" fmla="*/ 302 w 493"/>
                <a:gd name="T45" fmla="*/ 693 h 700"/>
                <a:gd name="T46" fmla="*/ 354 w 493"/>
                <a:gd name="T47" fmla="*/ 667 h 700"/>
                <a:gd name="T48" fmla="*/ 395 w 493"/>
                <a:gd name="T49" fmla="*/ 625 h 700"/>
                <a:gd name="T50" fmla="*/ 419 w 493"/>
                <a:gd name="T51" fmla="*/ 580 h 700"/>
                <a:gd name="T52" fmla="*/ 457 w 493"/>
                <a:gd name="T53" fmla="*/ 535 h 700"/>
                <a:gd name="T54" fmla="*/ 492 w 493"/>
                <a:gd name="T55" fmla="*/ 490 h 700"/>
                <a:gd name="T56" fmla="*/ 492 w 493"/>
                <a:gd name="T57" fmla="*/ 431 h 700"/>
                <a:gd name="T58" fmla="*/ 473 w 493"/>
                <a:gd name="T59" fmla="*/ 393 h 700"/>
                <a:gd name="T60" fmla="*/ 461 w 493"/>
                <a:gd name="T61" fmla="*/ 364 h 700"/>
                <a:gd name="T62" fmla="*/ 483 w 493"/>
                <a:gd name="T63" fmla="*/ 320 h 700"/>
                <a:gd name="T64" fmla="*/ 490 w 493"/>
                <a:gd name="T65" fmla="*/ 284 h 700"/>
                <a:gd name="T66" fmla="*/ 478 w 493"/>
                <a:gd name="T67" fmla="*/ 264 h 700"/>
                <a:gd name="T68" fmla="*/ 447 w 493"/>
                <a:gd name="T69" fmla="*/ 254 h 700"/>
                <a:gd name="T70" fmla="*/ 416 w 493"/>
                <a:gd name="T71" fmla="*/ 257 h 700"/>
                <a:gd name="T72" fmla="*/ 407 w 493"/>
                <a:gd name="T73" fmla="*/ 261 h 700"/>
                <a:gd name="T74" fmla="*/ 401 w 493"/>
                <a:gd name="T75" fmla="*/ 231 h 700"/>
                <a:gd name="T76" fmla="*/ 393 w 493"/>
                <a:gd name="T77" fmla="*/ 184 h 700"/>
                <a:gd name="T78" fmla="*/ 381 w 493"/>
                <a:gd name="T79" fmla="*/ 108 h 700"/>
                <a:gd name="T80" fmla="*/ 345 w 493"/>
                <a:gd name="T81" fmla="*/ 37 h 700"/>
                <a:gd name="T82" fmla="*/ 281 w 493"/>
                <a:gd name="T83" fmla="*/ 0 h 700"/>
                <a:gd name="T84" fmla="*/ 246 w 493"/>
                <a:gd name="T85" fmla="*/ 0 h 700"/>
                <a:gd name="T86" fmla="*/ 246 w 493"/>
                <a:gd name="T87" fmla="*/ 0 h 7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93"/>
                <a:gd name="T133" fmla="*/ 0 h 700"/>
                <a:gd name="T134" fmla="*/ 493 w 493"/>
                <a:gd name="T135" fmla="*/ 700 h 7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93" h="700">
                  <a:moveTo>
                    <a:pt x="246" y="0"/>
                  </a:moveTo>
                  <a:lnTo>
                    <a:pt x="194" y="29"/>
                  </a:lnTo>
                  <a:lnTo>
                    <a:pt x="144" y="134"/>
                  </a:lnTo>
                  <a:lnTo>
                    <a:pt x="137" y="208"/>
                  </a:lnTo>
                  <a:lnTo>
                    <a:pt x="118" y="254"/>
                  </a:lnTo>
                  <a:lnTo>
                    <a:pt x="91" y="240"/>
                  </a:lnTo>
                  <a:lnTo>
                    <a:pt x="68" y="240"/>
                  </a:lnTo>
                  <a:lnTo>
                    <a:pt x="38" y="246"/>
                  </a:lnTo>
                  <a:lnTo>
                    <a:pt x="9" y="270"/>
                  </a:lnTo>
                  <a:lnTo>
                    <a:pt x="0" y="299"/>
                  </a:lnTo>
                  <a:lnTo>
                    <a:pt x="2" y="323"/>
                  </a:lnTo>
                  <a:lnTo>
                    <a:pt x="28" y="349"/>
                  </a:lnTo>
                  <a:lnTo>
                    <a:pt x="7" y="409"/>
                  </a:lnTo>
                  <a:lnTo>
                    <a:pt x="2" y="454"/>
                  </a:lnTo>
                  <a:lnTo>
                    <a:pt x="9" y="505"/>
                  </a:lnTo>
                  <a:lnTo>
                    <a:pt x="40" y="549"/>
                  </a:lnTo>
                  <a:lnTo>
                    <a:pt x="68" y="575"/>
                  </a:lnTo>
                  <a:lnTo>
                    <a:pt x="100" y="602"/>
                  </a:lnTo>
                  <a:lnTo>
                    <a:pt x="126" y="639"/>
                  </a:lnTo>
                  <a:lnTo>
                    <a:pt x="154" y="671"/>
                  </a:lnTo>
                  <a:lnTo>
                    <a:pt x="190" y="689"/>
                  </a:lnTo>
                  <a:lnTo>
                    <a:pt x="248" y="699"/>
                  </a:lnTo>
                  <a:lnTo>
                    <a:pt x="302" y="693"/>
                  </a:lnTo>
                  <a:lnTo>
                    <a:pt x="354" y="667"/>
                  </a:lnTo>
                  <a:lnTo>
                    <a:pt x="395" y="625"/>
                  </a:lnTo>
                  <a:lnTo>
                    <a:pt x="419" y="580"/>
                  </a:lnTo>
                  <a:lnTo>
                    <a:pt x="457" y="535"/>
                  </a:lnTo>
                  <a:lnTo>
                    <a:pt x="492" y="490"/>
                  </a:lnTo>
                  <a:lnTo>
                    <a:pt x="492" y="431"/>
                  </a:lnTo>
                  <a:lnTo>
                    <a:pt x="473" y="393"/>
                  </a:lnTo>
                  <a:lnTo>
                    <a:pt x="461" y="364"/>
                  </a:lnTo>
                  <a:lnTo>
                    <a:pt x="483" y="320"/>
                  </a:lnTo>
                  <a:lnTo>
                    <a:pt x="490" y="284"/>
                  </a:lnTo>
                  <a:lnTo>
                    <a:pt x="478" y="264"/>
                  </a:lnTo>
                  <a:lnTo>
                    <a:pt x="447" y="254"/>
                  </a:lnTo>
                  <a:lnTo>
                    <a:pt x="416" y="257"/>
                  </a:lnTo>
                  <a:lnTo>
                    <a:pt x="407" y="261"/>
                  </a:lnTo>
                  <a:lnTo>
                    <a:pt x="401" y="231"/>
                  </a:lnTo>
                  <a:lnTo>
                    <a:pt x="393" y="184"/>
                  </a:lnTo>
                  <a:lnTo>
                    <a:pt x="381" y="108"/>
                  </a:lnTo>
                  <a:lnTo>
                    <a:pt x="345" y="37"/>
                  </a:lnTo>
                  <a:lnTo>
                    <a:pt x="281" y="0"/>
                  </a:lnTo>
                  <a:lnTo>
                    <a:pt x="246" y="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3" name="Freeform 72"/>
            <p:cNvSpPr>
              <a:spLocks/>
            </p:cNvSpPr>
            <p:nvPr/>
          </p:nvSpPr>
          <p:spPr bwMode="auto">
            <a:xfrm>
              <a:off x="3097" y="2079"/>
              <a:ext cx="330" cy="325"/>
            </a:xfrm>
            <a:custGeom>
              <a:avLst/>
              <a:gdLst>
                <a:gd name="T0" fmla="*/ 184 w 330"/>
                <a:gd name="T1" fmla="*/ 28 h 325"/>
                <a:gd name="T2" fmla="*/ 151 w 330"/>
                <a:gd name="T3" fmla="*/ 5 h 325"/>
                <a:gd name="T4" fmla="*/ 120 w 330"/>
                <a:gd name="T5" fmla="*/ 0 h 325"/>
                <a:gd name="T6" fmla="*/ 90 w 330"/>
                <a:gd name="T7" fmla="*/ 0 h 325"/>
                <a:gd name="T8" fmla="*/ 70 w 330"/>
                <a:gd name="T9" fmla="*/ 1 h 325"/>
                <a:gd name="T10" fmla="*/ 56 w 330"/>
                <a:gd name="T11" fmla="*/ 11 h 325"/>
                <a:gd name="T12" fmla="*/ 42 w 330"/>
                <a:gd name="T13" fmla="*/ 25 h 325"/>
                <a:gd name="T14" fmla="*/ 65 w 330"/>
                <a:gd name="T15" fmla="*/ 14 h 325"/>
                <a:gd name="T16" fmla="*/ 90 w 330"/>
                <a:gd name="T17" fmla="*/ 8 h 325"/>
                <a:gd name="T18" fmla="*/ 111 w 330"/>
                <a:gd name="T19" fmla="*/ 14 h 325"/>
                <a:gd name="T20" fmla="*/ 128 w 330"/>
                <a:gd name="T21" fmla="*/ 25 h 325"/>
                <a:gd name="T22" fmla="*/ 95 w 330"/>
                <a:gd name="T23" fmla="*/ 25 h 325"/>
                <a:gd name="T24" fmla="*/ 70 w 330"/>
                <a:gd name="T25" fmla="*/ 32 h 325"/>
                <a:gd name="T26" fmla="*/ 59 w 330"/>
                <a:gd name="T27" fmla="*/ 41 h 325"/>
                <a:gd name="T28" fmla="*/ 70 w 330"/>
                <a:gd name="T29" fmla="*/ 55 h 325"/>
                <a:gd name="T30" fmla="*/ 28 w 330"/>
                <a:gd name="T31" fmla="*/ 91 h 325"/>
                <a:gd name="T32" fmla="*/ 4 w 330"/>
                <a:gd name="T33" fmla="*/ 123 h 325"/>
                <a:gd name="T34" fmla="*/ 0 w 330"/>
                <a:gd name="T35" fmla="*/ 157 h 325"/>
                <a:gd name="T36" fmla="*/ 4 w 330"/>
                <a:gd name="T37" fmla="*/ 190 h 325"/>
                <a:gd name="T38" fmla="*/ 9 w 330"/>
                <a:gd name="T39" fmla="*/ 208 h 325"/>
                <a:gd name="T40" fmla="*/ 14 w 330"/>
                <a:gd name="T41" fmla="*/ 232 h 325"/>
                <a:gd name="T42" fmla="*/ 14 w 330"/>
                <a:gd name="T43" fmla="*/ 313 h 325"/>
                <a:gd name="T44" fmla="*/ 32 w 330"/>
                <a:gd name="T45" fmla="*/ 324 h 325"/>
                <a:gd name="T46" fmla="*/ 53 w 330"/>
                <a:gd name="T47" fmla="*/ 215 h 325"/>
                <a:gd name="T48" fmla="*/ 100 w 330"/>
                <a:gd name="T49" fmla="*/ 143 h 325"/>
                <a:gd name="T50" fmla="*/ 129 w 330"/>
                <a:gd name="T51" fmla="*/ 99 h 325"/>
                <a:gd name="T52" fmla="*/ 146 w 330"/>
                <a:gd name="T53" fmla="*/ 87 h 325"/>
                <a:gd name="T54" fmla="*/ 165 w 330"/>
                <a:gd name="T55" fmla="*/ 81 h 325"/>
                <a:gd name="T56" fmla="*/ 193 w 330"/>
                <a:gd name="T57" fmla="*/ 85 h 325"/>
                <a:gd name="T58" fmla="*/ 220 w 330"/>
                <a:gd name="T59" fmla="*/ 96 h 325"/>
                <a:gd name="T60" fmla="*/ 241 w 330"/>
                <a:gd name="T61" fmla="*/ 120 h 325"/>
                <a:gd name="T62" fmla="*/ 258 w 330"/>
                <a:gd name="T63" fmla="*/ 146 h 325"/>
                <a:gd name="T64" fmla="*/ 273 w 330"/>
                <a:gd name="T65" fmla="*/ 187 h 325"/>
                <a:gd name="T66" fmla="*/ 291 w 330"/>
                <a:gd name="T67" fmla="*/ 223 h 325"/>
                <a:gd name="T68" fmla="*/ 312 w 330"/>
                <a:gd name="T69" fmla="*/ 259 h 325"/>
                <a:gd name="T70" fmla="*/ 317 w 330"/>
                <a:gd name="T71" fmla="*/ 285 h 325"/>
                <a:gd name="T72" fmla="*/ 326 w 330"/>
                <a:gd name="T73" fmla="*/ 157 h 325"/>
                <a:gd name="T74" fmla="*/ 329 w 330"/>
                <a:gd name="T75" fmla="*/ 108 h 325"/>
                <a:gd name="T76" fmla="*/ 315 w 330"/>
                <a:gd name="T77" fmla="*/ 85 h 325"/>
                <a:gd name="T78" fmla="*/ 289 w 330"/>
                <a:gd name="T79" fmla="*/ 70 h 325"/>
                <a:gd name="T80" fmla="*/ 259 w 330"/>
                <a:gd name="T81" fmla="*/ 55 h 325"/>
                <a:gd name="T82" fmla="*/ 243 w 330"/>
                <a:gd name="T83" fmla="*/ 49 h 325"/>
                <a:gd name="T84" fmla="*/ 258 w 330"/>
                <a:gd name="T85" fmla="*/ 37 h 325"/>
                <a:gd name="T86" fmla="*/ 280 w 330"/>
                <a:gd name="T87" fmla="*/ 34 h 325"/>
                <a:gd name="T88" fmla="*/ 300 w 330"/>
                <a:gd name="T89" fmla="*/ 37 h 325"/>
                <a:gd name="T90" fmla="*/ 280 w 330"/>
                <a:gd name="T91" fmla="*/ 20 h 325"/>
                <a:gd name="T92" fmla="*/ 259 w 330"/>
                <a:gd name="T93" fmla="*/ 8 h 325"/>
                <a:gd name="T94" fmla="*/ 239 w 330"/>
                <a:gd name="T95" fmla="*/ 1 h 325"/>
                <a:gd name="T96" fmla="*/ 217 w 330"/>
                <a:gd name="T97" fmla="*/ 1 h 325"/>
                <a:gd name="T98" fmla="*/ 198 w 330"/>
                <a:gd name="T99" fmla="*/ 14 h 325"/>
                <a:gd name="T100" fmla="*/ 195 w 330"/>
                <a:gd name="T101" fmla="*/ 20 h 325"/>
                <a:gd name="T102" fmla="*/ 184 w 330"/>
                <a:gd name="T103" fmla="*/ 28 h 325"/>
                <a:gd name="T104" fmla="*/ 184 w 330"/>
                <a:gd name="T105" fmla="*/ 28 h 3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30"/>
                <a:gd name="T160" fmla="*/ 0 h 325"/>
                <a:gd name="T161" fmla="*/ 330 w 330"/>
                <a:gd name="T162" fmla="*/ 325 h 32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30" h="325">
                  <a:moveTo>
                    <a:pt x="184" y="28"/>
                  </a:moveTo>
                  <a:lnTo>
                    <a:pt x="151" y="5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70" y="1"/>
                  </a:lnTo>
                  <a:lnTo>
                    <a:pt x="56" y="11"/>
                  </a:lnTo>
                  <a:lnTo>
                    <a:pt x="42" y="25"/>
                  </a:lnTo>
                  <a:lnTo>
                    <a:pt x="65" y="14"/>
                  </a:lnTo>
                  <a:lnTo>
                    <a:pt x="90" y="8"/>
                  </a:lnTo>
                  <a:lnTo>
                    <a:pt x="111" y="14"/>
                  </a:lnTo>
                  <a:lnTo>
                    <a:pt x="128" y="25"/>
                  </a:lnTo>
                  <a:lnTo>
                    <a:pt x="95" y="25"/>
                  </a:lnTo>
                  <a:lnTo>
                    <a:pt x="70" y="32"/>
                  </a:lnTo>
                  <a:lnTo>
                    <a:pt x="59" y="41"/>
                  </a:lnTo>
                  <a:lnTo>
                    <a:pt x="70" y="55"/>
                  </a:lnTo>
                  <a:lnTo>
                    <a:pt x="28" y="91"/>
                  </a:lnTo>
                  <a:lnTo>
                    <a:pt x="4" y="123"/>
                  </a:lnTo>
                  <a:lnTo>
                    <a:pt x="0" y="157"/>
                  </a:lnTo>
                  <a:lnTo>
                    <a:pt x="4" y="190"/>
                  </a:lnTo>
                  <a:lnTo>
                    <a:pt x="9" y="208"/>
                  </a:lnTo>
                  <a:lnTo>
                    <a:pt x="14" y="232"/>
                  </a:lnTo>
                  <a:lnTo>
                    <a:pt x="14" y="313"/>
                  </a:lnTo>
                  <a:lnTo>
                    <a:pt x="32" y="324"/>
                  </a:lnTo>
                  <a:lnTo>
                    <a:pt x="53" y="215"/>
                  </a:lnTo>
                  <a:lnTo>
                    <a:pt x="100" y="143"/>
                  </a:lnTo>
                  <a:lnTo>
                    <a:pt x="129" y="99"/>
                  </a:lnTo>
                  <a:lnTo>
                    <a:pt x="146" y="87"/>
                  </a:lnTo>
                  <a:lnTo>
                    <a:pt x="165" y="81"/>
                  </a:lnTo>
                  <a:lnTo>
                    <a:pt x="193" y="85"/>
                  </a:lnTo>
                  <a:lnTo>
                    <a:pt x="220" y="96"/>
                  </a:lnTo>
                  <a:lnTo>
                    <a:pt x="241" y="120"/>
                  </a:lnTo>
                  <a:lnTo>
                    <a:pt x="258" y="146"/>
                  </a:lnTo>
                  <a:lnTo>
                    <a:pt x="273" y="187"/>
                  </a:lnTo>
                  <a:lnTo>
                    <a:pt x="291" y="223"/>
                  </a:lnTo>
                  <a:lnTo>
                    <a:pt x="312" y="259"/>
                  </a:lnTo>
                  <a:lnTo>
                    <a:pt x="317" y="285"/>
                  </a:lnTo>
                  <a:lnTo>
                    <a:pt x="326" y="157"/>
                  </a:lnTo>
                  <a:lnTo>
                    <a:pt x="329" y="108"/>
                  </a:lnTo>
                  <a:lnTo>
                    <a:pt x="315" y="85"/>
                  </a:lnTo>
                  <a:lnTo>
                    <a:pt x="289" y="70"/>
                  </a:lnTo>
                  <a:lnTo>
                    <a:pt x="259" y="55"/>
                  </a:lnTo>
                  <a:lnTo>
                    <a:pt x="243" y="49"/>
                  </a:lnTo>
                  <a:lnTo>
                    <a:pt x="258" y="37"/>
                  </a:lnTo>
                  <a:lnTo>
                    <a:pt x="280" y="34"/>
                  </a:lnTo>
                  <a:lnTo>
                    <a:pt x="300" y="37"/>
                  </a:lnTo>
                  <a:lnTo>
                    <a:pt x="280" y="20"/>
                  </a:lnTo>
                  <a:lnTo>
                    <a:pt x="259" y="8"/>
                  </a:lnTo>
                  <a:lnTo>
                    <a:pt x="239" y="1"/>
                  </a:lnTo>
                  <a:lnTo>
                    <a:pt x="217" y="1"/>
                  </a:lnTo>
                  <a:lnTo>
                    <a:pt x="198" y="14"/>
                  </a:lnTo>
                  <a:lnTo>
                    <a:pt x="195" y="20"/>
                  </a:lnTo>
                  <a:lnTo>
                    <a:pt x="184" y="28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4" name="Freeform 73"/>
            <p:cNvSpPr>
              <a:spLocks/>
            </p:cNvSpPr>
            <p:nvPr/>
          </p:nvSpPr>
          <p:spPr bwMode="auto">
            <a:xfrm>
              <a:off x="3298" y="2362"/>
              <a:ext cx="69" cy="44"/>
            </a:xfrm>
            <a:custGeom>
              <a:avLst/>
              <a:gdLst>
                <a:gd name="T0" fmla="*/ 3 w 69"/>
                <a:gd name="T1" fmla="*/ 9 h 44"/>
                <a:gd name="T2" fmla="*/ 21 w 69"/>
                <a:gd name="T3" fmla="*/ 0 h 44"/>
                <a:gd name="T4" fmla="*/ 38 w 69"/>
                <a:gd name="T5" fmla="*/ 1 h 44"/>
                <a:gd name="T6" fmla="*/ 58 w 69"/>
                <a:gd name="T7" fmla="*/ 11 h 44"/>
                <a:gd name="T8" fmla="*/ 68 w 69"/>
                <a:gd name="T9" fmla="*/ 24 h 44"/>
                <a:gd name="T10" fmla="*/ 66 w 69"/>
                <a:gd name="T11" fmla="*/ 43 h 44"/>
                <a:gd name="T12" fmla="*/ 45 w 69"/>
                <a:gd name="T13" fmla="*/ 32 h 44"/>
                <a:gd name="T14" fmla="*/ 27 w 69"/>
                <a:gd name="T15" fmla="*/ 28 h 44"/>
                <a:gd name="T16" fmla="*/ 12 w 69"/>
                <a:gd name="T17" fmla="*/ 26 h 44"/>
                <a:gd name="T18" fmla="*/ 1 w 69"/>
                <a:gd name="T19" fmla="*/ 28 h 44"/>
                <a:gd name="T20" fmla="*/ 0 w 69"/>
                <a:gd name="T21" fmla="*/ 15 h 44"/>
                <a:gd name="T22" fmla="*/ 3 w 69"/>
                <a:gd name="T23" fmla="*/ 9 h 44"/>
                <a:gd name="T24" fmla="*/ 3 w 69"/>
                <a:gd name="T25" fmla="*/ 9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"/>
                <a:gd name="T40" fmla="*/ 0 h 44"/>
                <a:gd name="T41" fmla="*/ 69 w 69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" h="44">
                  <a:moveTo>
                    <a:pt x="3" y="9"/>
                  </a:moveTo>
                  <a:lnTo>
                    <a:pt x="21" y="0"/>
                  </a:lnTo>
                  <a:lnTo>
                    <a:pt x="38" y="1"/>
                  </a:lnTo>
                  <a:lnTo>
                    <a:pt x="58" y="11"/>
                  </a:lnTo>
                  <a:lnTo>
                    <a:pt x="68" y="24"/>
                  </a:lnTo>
                  <a:lnTo>
                    <a:pt x="66" y="43"/>
                  </a:lnTo>
                  <a:lnTo>
                    <a:pt x="45" y="32"/>
                  </a:lnTo>
                  <a:lnTo>
                    <a:pt x="27" y="28"/>
                  </a:lnTo>
                  <a:lnTo>
                    <a:pt x="12" y="26"/>
                  </a:lnTo>
                  <a:lnTo>
                    <a:pt x="1" y="28"/>
                  </a:lnTo>
                  <a:lnTo>
                    <a:pt x="0" y="15"/>
                  </a:lnTo>
                  <a:lnTo>
                    <a:pt x="3" y="9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5" name="Freeform 74"/>
            <p:cNvSpPr>
              <a:spLocks/>
            </p:cNvSpPr>
            <p:nvPr/>
          </p:nvSpPr>
          <p:spPr bwMode="auto">
            <a:xfrm>
              <a:off x="3185" y="2357"/>
              <a:ext cx="72" cy="32"/>
            </a:xfrm>
            <a:custGeom>
              <a:avLst/>
              <a:gdLst>
                <a:gd name="T0" fmla="*/ 71 w 72"/>
                <a:gd name="T1" fmla="*/ 11 h 32"/>
                <a:gd name="T2" fmla="*/ 51 w 72"/>
                <a:gd name="T3" fmla="*/ 0 h 32"/>
                <a:gd name="T4" fmla="*/ 32 w 72"/>
                <a:gd name="T5" fmla="*/ 2 h 32"/>
                <a:gd name="T6" fmla="*/ 0 w 72"/>
                <a:gd name="T7" fmla="*/ 27 h 32"/>
                <a:gd name="T8" fmla="*/ 25 w 72"/>
                <a:gd name="T9" fmla="*/ 25 h 32"/>
                <a:gd name="T10" fmla="*/ 46 w 72"/>
                <a:gd name="T11" fmla="*/ 29 h 32"/>
                <a:gd name="T12" fmla="*/ 64 w 72"/>
                <a:gd name="T13" fmla="*/ 31 h 32"/>
                <a:gd name="T14" fmla="*/ 71 w 72"/>
                <a:gd name="T15" fmla="*/ 20 h 32"/>
                <a:gd name="T16" fmla="*/ 71 w 72"/>
                <a:gd name="T17" fmla="*/ 11 h 32"/>
                <a:gd name="T18" fmla="*/ 71 w 72"/>
                <a:gd name="T19" fmla="*/ 11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32"/>
                <a:gd name="T32" fmla="*/ 72 w 72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32">
                  <a:moveTo>
                    <a:pt x="71" y="11"/>
                  </a:moveTo>
                  <a:lnTo>
                    <a:pt x="51" y="0"/>
                  </a:lnTo>
                  <a:lnTo>
                    <a:pt x="32" y="2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46" y="29"/>
                  </a:lnTo>
                  <a:lnTo>
                    <a:pt x="64" y="31"/>
                  </a:lnTo>
                  <a:lnTo>
                    <a:pt x="71" y="20"/>
                  </a:lnTo>
                  <a:lnTo>
                    <a:pt x="71" y="1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6" name="Freeform 75"/>
            <p:cNvSpPr>
              <a:spLocks/>
            </p:cNvSpPr>
            <p:nvPr/>
          </p:nvSpPr>
          <p:spPr bwMode="auto">
            <a:xfrm>
              <a:off x="2437" y="2898"/>
              <a:ext cx="379" cy="361"/>
            </a:xfrm>
            <a:custGeom>
              <a:avLst/>
              <a:gdLst>
                <a:gd name="T0" fmla="*/ 378 w 379"/>
                <a:gd name="T1" fmla="*/ 60 h 361"/>
                <a:gd name="T2" fmla="*/ 314 w 379"/>
                <a:gd name="T3" fmla="*/ 22 h 361"/>
                <a:gd name="T4" fmla="*/ 254 w 379"/>
                <a:gd name="T5" fmla="*/ 0 h 361"/>
                <a:gd name="T6" fmla="*/ 141 w 379"/>
                <a:gd name="T7" fmla="*/ 13 h 361"/>
                <a:gd name="T8" fmla="*/ 44 w 379"/>
                <a:gd name="T9" fmla="*/ 57 h 361"/>
                <a:gd name="T10" fmla="*/ 0 w 379"/>
                <a:gd name="T11" fmla="*/ 120 h 361"/>
                <a:gd name="T12" fmla="*/ 11 w 379"/>
                <a:gd name="T13" fmla="*/ 143 h 361"/>
                <a:gd name="T14" fmla="*/ 42 w 379"/>
                <a:gd name="T15" fmla="*/ 186 h 361"/>
                <a:gd name="T16" fmla="*/ 89 w 379"/>
                <a:gd name="T17" fmla="*/ 176 h 361"/>
                <a:gd name="T18" fmla="*/ 37 w 379"/>
                <a:gd name="T19" fmla="*/ 264 h 361"/>
                <a:gd name="T20" fmla="*/ 85 w 379"/>
                <a:gd name="T21" fmla="*/ 348 h 361"/>
                <a:gd name="T22" fmla="*/ 209 w 379"/>
                <a:gd name="T23" fmla="*/ 360 h 361"/>
                <a:gd name="T24" fmla="*/ 333 w 379"/>
                <a:gd name="T25" fmla="*/ 352 h 361"/>
                <a:gd name="T26" fmla="*/ 378 w 379"/>
                <a:gd name="T27" fmla="*/ 273 h 361"/>
                <a:gd name="T28" fmla="*/ 315 w 379"/>
                <a:gd name="T29" fmla="*/ 155 h 361"/>
                <a:gd name="T30" fmla="*/ 368 w 379"/>
                <a:gd name="T31" fmla="*/ 135 h 361"/>
                <a:gd name="T32" fmla="*/ 375 w 379"/>
                <a:gd name="T33" fmla="*/ 84 h 361"/>
                <a:gd name="T34" fmla="*/ 378 w 379"/>
                <a:gd name="T35" fmla="*/ 60 h 361"/>
                <a:gd name="T36" fmla="*/ 378 w 379"/>
                <a:gd name="T37" fmla="*/ 60 h 36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9"/>
                <a:gd name="T58" fmla="*/ 0 h 361"/>
                <a:gd name="T59" fmla="*/ 379 w 379"/>
                <a:gd name="T60" fmla="*/ 361 h 36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9" h="361">
                  <a:moveTo>
                    <a:pt x="378" y="60"/>
                  </a:moveTo>
                  <a:lnTo>
                    <a:pt x="314" y="22"/>
                  </a:lnTo>
                  <a:lnTo>
                    <a:pt x="254" y="0"/>
                  </a:lnTo>
                  <a:lnTo>
                    <a:pt x="141" y="13"/>
                  </a:lnTo>
                  <a:lnTo>
                    <a:pt x="44" y="57"/>
                  </a:lnTo>
                  <a:lnTo>
                    <a:pt x="0" y="120"/>
                  </a:lnTo>
                  <a:lnTo>
                    <a:pt x="11" y="143"/>
                  </a:lnTo>
                  <a:lnTo>
                    <a:pt x="42" y="186"/>
                  </a:lnTo>
                  <a:lnTo>
                    <a:pt x="89" y="176"/>
                  </a:lnTo>
                  <a:lnTo>
                    <a:pt x="37" y="264"/>
                  </a:lnTo>
                  <a:lnTo>
                    <a:pt x="85" y="348"/>
                  </a:lnTo>
                  <a:lnTo>
                    <a:pt x="209" y="360"/>
                  </a:lnTo>
                  <a:lnTo>
                    <a:pt x="333" y="352"/>
                  </a:lnTo>
                  <a:lnTo>
                    <a:pt x="378" y="273"/>
                  </a:lnTo>
                  <a:lnTo>
                    <a:pt x="315" y="155"/>
                  </a:lnTo>
                  <a:lnTo>
                    <a:pt x="368" y="135"/>
                  </a:lnTo>
                  <a:lnTo>
                    <a:pt x="375" y="84"/>
                  </a:lnTo>
                  <a:lnTo>
                    <a:pt x="378" y="6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7" name="Freeform 76"/>
            <p:cNvSpPr>
              <a:spLocks/>
            </p:cNvSpPr>
            <p:nvPr/>
          </p:nvSpPr>
          <p:spPr bwMode="auto">
            <a:xfrm>
              <a:off x="3150" y="2072"/>
              <a:ext cx="248" cy="55"/>
            </a:xfrm>
            <a:custGeom>
              <a:avLst/>
              <a:gdLst>
                <a:gd name="T0" fmla="*/ 126 w 248"/>
                <a:gd name="T1" fmla="*/ 29 h 55"/>
                <a:gd name="T2" fmla="*/ 100 w 248"/>
                <a:gd name="T3" fmla="*/ 11 h 55"/>
                <a:gd name="T4" fmla="*/ 81 w 248"/>
                <a:gd name="T5" fmla="*/ 5 h 55"/>
                <a:gd name="T6" fmla="*/ 42 w 248"/>
                <a:gd name="T7" fmla="*/ 0 h 55"/>
                <a:gd name="T8" fmla="*/ 14 w 248"/>
                <a:gd name="T9" fmla="*/ 5 h 55"/>
                <a:gd name="T10" fmla="*/ 0 w 248"/>
                <a:gd name="T11" fmla="*/ 17 h 55"/>
                <a:gd name="T12" fmla="*/ 29 w 248"/>
                <a:gd name="T13" fmla="*/ 11 h 55"/>
                <a:gd name="T14" fmla="*/ 62 w 248"/>
                <a:gd name="T15" fmla="*/ 11 h 55"/>
                <a:gd name="T16" fmla="*/ 91 w 248"/>
                <a:gd name="T17" fmla="*/ 17 h 55"/>
                <a:gd name="T18" fmla="*/ 100 w 248"/>
                <a:gd name="T19" fmla="*/ 24 h 55"/>
                <a:gd name="T20" fmla="*/ 126 w 248"/>
                <a:gd name="T21" fmla="*/ 54 h 55"/>
                <a:gd name="T22" fmla="*/ 145 w 248"/>
                <a:gd name="T23" fmla="*/ 48 h 55"/>
                <a:gd name="T24" fmla="*/ 162 w 248"/>
                <a:gd name="T25" fmla="*/ 24 h 55"/>
                <a:gd name="T26" fmla="*/ 184 w 248"/>
                <a:gd name="T27" fmla="*/ 17 h 55"/>
                <a:gd name="T28" fmla="*/ 213 w 248"/>
                <a:gd name="T29" fmla="*/ 11 h 55"/>
                <a:gd name="T30" fmla="*/ 231 w 248"/>
                <a:gd name="T31" fmla="*/ 24 h 55"/>
                <a:gd name="T32" fmla="*/ 247 w 248"/>
                <a:gd name="T33" fmla="*/ 35 h 55"/>
                <a:gd name="T34" fmla="*/ 237 w 248"/>
                <a:gd name="T35" fmla="*/ 17 h 55"/>
                <a:gd name="T36" fmla="*/ 217 w 248"/>
                <a:gd name="T37" fmla="*/ 5 h 55"/>
                <a:gd name="T38" fmla="*/ 178 w 248"/>
                <a:gd name="T39" fmla="*/ 0 h 55"/>
                <a:gd name="T40" fmla="*/ 154 w 248"/>
                <a:gd name="T41" fmla="*/ 11 h 55"/>
                <a:gd name="T42" fmla="*/ 126 w 248"/>
                <a:gd name="T43" fmla="*/ 29 h 55"/>
                <a:gd name="T44" fmla="*/ 126 w 248"/>
                <a:gd name="T45" fmla="*/ 29 h 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48"/>
                <a:gd name="T70" fmla="*/ 0 h 55"/>
                <a:gd name="T71" fmla="*/ 248 w 248"/>
                <a:gd name="T72" fmla="*/ 55 h 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48" h="55">
                  <a:moveTo>
                    <a:pt x="126" y="29"/>
                  </a:moveTo>
                  <a:lnTo>
                    <a:pt x="100" y="11"/>
                  </a:lnTo>
                  <a:lnTo>
                    <a:pt x="81" y="5"/>
                  </a:lnTo>
                  <a:lnTo>
                    <a:pt x="42" y="0"/>
                  </a:lnTo>
                  <a:lnTo>
                    <a:pt x="14" y="5"/>
                  </a:lnTo>
                  <a:lnTo>
                    <a:pt x="0" y="17"/>
                  </a:lnTo>
                  <a:lnTo>
                    <a:pt x="29" y="11"/>
                  </a:lnTo>
                  <a:lnTo>
                    <a:pt x="62" y="11"/>
                  </a:lnTo>
                  <a:lnTo>
                    <a:pt x="91" y="17"/>
                  </a:lnTo>
                  <a:lnTo>
                    <a:pt x="100" y="24"/>
                  </a:lnTo>
                  <a:lnTo>
                    <a:pt x="126" y="54"/>
                  </a:lnTo>
                  <a:lnTo>
                    <a:pt x="145" y="48"/>
                  </a:lnTo>
                  <a:lnTo>
                    <a:pt x="162" y="24"/>
                  </a:lnTo>
                  <a:lnTo>
                    <a:pt x="184" y="17"/>
                  </a:lnTo>
                  <a:lnTo>
                    <a:pt x="213" y="11"/>
                  </a:lnTo>
                  <a:lnTo>
                    <a:pt x="231" y="24"/>
                  </a:lnTo>
                  <a:lnTo>
                    <a:pt x="247" y="35"/>
                  </a:lnTo>
                  <a:lnTo>
                    <a:pt x="237" y="17"/>
                  </a:lnTo>
                  <a:lnTo>
                    <a:pt x="217" y="5"/>
                  </a:lnTo>
                  <a:lnTo>
                    <a:pt x="178" y="0"/>
                  </a:lnTo>
                  <a:lnTo>
                    <a:pt x="154" y="11"/>
                  </a:lnTo>
                  <a:lnTo>
                    <a:pt x="126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8" name="Freeform 77"/>
            <p:cNvSpPr>
              <a:spLocks/>
            </p:cNvSpPr>
            <p:nvPr/>
          </p:nvSpPr>
          <p:spPr bwMode="auto">
            <a:xfrm>
              <a:off x="3145" y="2096"/>
              <a:ext cx="88" cy="36"/>
            </a:xfrm>
            <a:custGeom>
              <a:avLst/>
              <a:gdLst>
                <a:gd name="T0" fmla="*/ 0 w 88"/>
                <a:gd name="T1" fmla="*/ 17 h 36"/>
                <a:gd name="T2" fmla="*/ 29 w 88"/>
                <a:gd name="T3" fmla="*/ 5 h 36"/>
                <a:gd name="T4" fmla="*/ 58 w 88"/>
                <a:gd name="T5" fmla="*/ 0 h 36"/>
                <a:gd name="T6" fmla="*/ 77 w 88"/>
                <a:gd name="T7" fmla="*/ 5 h 36"/>
                <a:gd name="T8" fmla="*/ 87 w 88"/>
                <a:gd name="T9" fmla="*/ 17 h 36"/>
                <a:gd name="T10" fmla="*/ 63 w 88"/>
                <a:gd name="T11" fmla="*/ 11 h 36"/>
                <a:gd name="T12" fmla="*/ 43 w 88"/>
                <a:gd name="T13" fmla="*/ 11 h 36"/>
                <a:gd name="T14" fmla="*/ 29 w 88"/>
                <a:gd name="T15" fmla="*/ 24 h 36"/>
                <a:gd name="T16" fmla="*/ 5 w 88"/>
                <a:gd name="T17" fmla="*/ 35 h 36"/>
                <a:gd name="T18" fmla="*/ 5 w 88"/>
                <a:gd name="T19" fmla="*/ 30 h 36"/>
                <a:gd name="T20" fmla="*/ 0 w 88"/>
                <a:gd name="T21" fmla="*/ 17 h 36"/>
                <a:gd name="T22" fmla="*/ 0 w 88"/>
                <a:gd name="T23" fmla="*/ 17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8"/>
                <a:gd name="T37" fmla="*/ 0 h 36"/>
                <a:gd name="T38" fmla="*/ 88 w 88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8" h="36">
                  <a:moveTo>
                    <a:pt x="0" y="17"/>
                  </a:moveTo>
                  <a:lnTo>
                    <a:pt x="29" y="5"/>
                  </a:lnTo>
                  <a:lnTo>
                    <a:pt x="58" y="0"/>
                  </a:lnTo>
                  <a:lnTo>
                    <a:pt x="77" y="5"/>
                  </a:lnTo>
                  <a:lnTo>
                    <a:pt x="87" y="17"/>
                  </a:lnTo>
                  <a:lnTo>
                    <a:pt x="63" y="11"/>
                  </a:lnTo>
                  <a:lnTo>
                    <a:pt x="43" y="11"/>
                  </a:lnTo>
                  <a:lnTo>
                    <a:pt x="29" y="24"/>
                  </a:lnTo>
                  <a:lnTo>
                    <a:pt x="5" y="35"/>
                  </a:lnTo>
                  <a:lnTo>
                    <a:pt x="5" y="30"/>
                  </a:lnTo>
                  <a:lnTo>
                    <a:pt x="0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59" name="Freeform 78"/>
            <p:cNvSpPr>
              <a:spLocks/>
            </p:cNvSpPr>
            <p:nvPr/>
          </p:nvSpPr>
          <p:spPr bwMode="auto">
            <a:xfrm>
              <a:off x="3096" y="2121"/>
              <a:ext cx="137" cy="175"/>
            </a:xfrm>
            <a:custGeom>
              <a:avLst/>
              <a:gdLst>
                <a:gd name="T0" fmla="*/ 136 w 137"/>
                <a:gd name="T1" fmla="*/ 10 h 175"/>
                <a:gd name="T2" fmla="*/ 112 w 137"/>
                <a:gd name="T3" fmla="*/ 5 h 175"/>
                <a:gd name="T4" fmla="*/ 92 w 137"/>
                <a:gd name="T5" fmla="*/ 0 h 175"/>
                <a:gd name="T6" fmla="*/ 73 w 137"/>
                <a:gd name="T7" fmla="*/ 5 h 175"/>
                <a:gd name="T8" fmla="*/ 57 w 137"/>
                <a:gd name="T9" fmla="*/ 10 h 175"/>
                <a:gd name="T10" fmla="*/ 33 w 137"/>
                <a:gd name="T11" fmla="*/ 29 h 175"/>
                <a:gd name="T12" fmla="*/ 18 w 137"/>
                <a:gd name="T13" fmla="*/ 47 h 175"/>
                <a:gd name="T14" fmla="*/ 10 w 137"/>
                <a:gd name="T15" fmla="*/ 71 h 175"/>
                <a:gd name="T16" fmla="*/ 4 w 137"/>
                <a:gd name="T17" fmla="*/ 95 h 175"/>
                <a:gd name="T18" fmla="*/ 0 w 137"/>
                <a:gd name="T19" fmla="*/ 113 h 175"/>
                <a:gd name="T20" fmla="*/ 4 w 137"/>
                <a:gd name="T21" fmla="*/ 137 h 175"/>
                <a:gd name="T22" fmla="*/ 4 w 137"/>
                <a:gd name="T23" fmla="*/ 155 h 175"/>
                <a:gd name="T24" fmla="*/ 14 w 137"/>
                <a:gd name="T25" fmla="*/ 174 h 175"/>
                <a:gd name="T26" fmla="*/ 10 w 137"/>
                <a:gd name="T27" fmla="*/ 143 h 175"/>
                <a:gd name="T28" fmla="*/ 10 w 137"/>
                <a:gd name="T29" fmla="*/ 118 h 175"/>
                <a:gd name="T30" fmla="*/ 14 w 137"/>
                <a:gd name="T31" fmla="*/ 95 h 175"/>
                <a:gd name="T32" fmla="*/ 29 w 137"/>
                <a:gd name="T33" fmla="*/ 71 h 175"/>
                <a:gd name="T34" fmla="*/ 43 w 137"/>
                <a:gd name="T35" fmla="*/ 47 h 175"/>
                <a:gd name="T36" fmla="*/ 68 w 137"/>
                <a:gd name="T37" fmla="*/ 29 h 175"/>
                <a:gd name="T38" fmla="*/ 83 w 137"/>
                <a:gd name="T39" fmla="*/ 29 h 175"/>
                <a:gd name="T40" fmla="*/ 106 w 137"/>
                <a:gd name="T41" fmla="*/ 22 h 175"/>
                <a:gd name="T42" fmla="*/ 121 w 137"/>
                <a:gd name="T43" fmla="*/ 22 h 175"/>
                <a:gd name="T44" fmla="*/ 136 w 137"/>
                <a:gd name="T45" fmla="*/ 10 h 175"/>
                <a:gd name="T46" fmla="*/ 136 w 137"/>
                <a:gd name="T47" fmla="*/ 10 h 17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7"/>
                <a:gd name="T73" fmla="*/ 0 h 175"/>
                <a:gd name="T74" fmla="*/ 137 w 137"/>
                <a:gd name="T75" fmla="*/ 175 h 17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7" h="175">
                  <a:moveTo>
                    <a:pt x="136" y="10"/>
                  </a:moveTo>
                  <a:lnTo>
                    <a:pt x="112" y="5"/>
                  </a:lnTo>
                  <a:lnTo>
                    <a:pt x="92" y="0"/>
                  </a:lnTo>
                  <a:lnTo>
                    <a:pt x="73" y="5"/>
                  </a:lnTo>
                  <a:lnTo>
                    <a:pt x="57" y="10"/>
                  </a:lnTo>
                  <a:lnTo>
                    <a:pt x="33" y="29"/>
                  </a:lnTo>
                  <a:lnTo>
                    <a:pt x="18" y="47"/>
                  </a:lnTo>
                  <a:lnTo>
                    <a:pt x="10" y="71"/>
                  </a:lnTo>
                  <a:lnTo>
                    <a:pt x="4" y="95"/>
                  </a:lnTo>
                  <a:lnTo>
                    <a:pt x="0" y="113"/>
                  </a:lnTo>
                  <a:lnTo>
                    <a:pt x="4" y="137"/>
                  </a:lnTo>
                  <a:lnTo>
                    <a:pt x="4" y="155"/>
                  </a:lnTo>
                  <a:lnTo>
                    <a:pt x="14" y="174"/>
                  </a:lnTo>
                  <a:lnTo>
                    <a:pt x="10" y="143"/>
                  </a:lnTo>
                  <a:lnTo>
                    <a:pt x="10" y="118"/>
                  </a:lnTo>
                  <a:lnTo>
                    <a:pt x="14" y="95"/>
                  </a:lnTo>
                  <a:lnTo>
                    <a:pt x="29" y="71"/>
                  </a:lnTo>
                  <a:lnTo>
                    <a:pt x="43" y="47"/>
                  </a:lnTo>
                  <a:lnTo>
                    <a:pt x="68" y="29"/>
                  </a:lnTo>
                  <a:lnTo>
                    <a:pt x="83" y="29"/>
                  </a:lnTo>
                  <a:lnTo>
                    <a:pt x="106" y="22"/>
                  </a:lnTo>
                  <a:lnTo>
                    <a:pt x="121" y="22"/>
                  </a:lnTo>
                  <a:lnTo>
                    <a:pt x="136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0" name="Freeform 79"/>
            <p:cNvSpPr>
              <a:spLocks/>
            </p:cNvSpPr>
            <p:nvPr/>
          </p:nvSpPr>
          <p:spPr bwMode="auto">
            <a:xfrm>
              <a:off x="3037" y="2156"/>
              <a:ext cx="235" cy="236"/>
            </a:xfrm>
            <a:custGeom>
              <a:avLst/>
              <a:gdLst>
                <a:gd name="T0" fmla="*/ 224 w 235"/>
                <a:gd name="T1" fmla="*/ 0 h 236"/>
                <a:gd name="T2" fmla="*/ 204 w 235"/>
                <a:gd name="T3" fmla="*/ 5 h 236"/>
                <a:gd name="T4" fmla="*/ 190 w 235"/>
                <a:gd name="T5" fmla="*/ 17 h 236"/>
                <a:gd name="T6" fmla="*/ 180 w 235"/>
                <a:gd name="T7" fmla="*/ 35 h 236"/>
                <a:gd name="T8" fmla="*/ 165 w 235"/>
                <a:gd name="T9" fmla="*/ 60 h 236"/>
                <a:gd name="T10" fmla="*/ 146 w 235"/>
                <a:gd name="T11" fmla="*/ 90 h 236"/>
                <a:gd name="T12" fmla="*/ 136 w 235"/>
                <a:gd name="T13" fmla="*/ 102 h 236"/>
                <a:gd name="T14" fmla="*/ 122 w 235"/>
                <a:gd name="T15" fmla="*/ 125 h 236"/>
                <a:gd name="T16" fmla="*/ 97 w 235"/>
                <a:gd name="T17" fmla="*/ 144 h 236"/>
                <a:gd name="T18" fmla="*/ 73 w 235"/>
                <a:gd name="T19" fmla="*/ 161 h 236"/>
                <a:gd name="T20" fmla="*/ 53 w 235"/>
                <a:gd name="T21" fmla="*/ 168 h 236"/>
                <a:gd name="T22" fmla="*/ 39 w 235"/>
                <a:gd name="T23" fmla="*/ 168 h 236"/>
                <a:gd name="T24" fmla="*/ 25 w 235"/>
                <a:gd name="T25" fmla="*/ 161 h 236"/>
                <a:gd name="T26" fmla="*/ 20 w 235"/>
                <a:gd name="T27" fmla="*/ 156 h 236"/>
                <a:gd name="T28" fmla="*/ 29 w 235"/>
                <a:gd name="T29" fmla="*/ 174 h 236"/>
                <a:gd name="T30" fmla="*/ 49 w 235"/>
                <a:gd name="T31" fmla="*/ 174 h 236"/>
                <a:gd name="T32" fmla="*/ 73 w 235"/>
                <a:gd name="T33" fmla="*/ 174 h 236"/>
                <a:gd name="T34" fmla="*/ 88 w 235"/>
                <a:gd name="T35" fmla="*/ 161 h 236"/>
                <a:gd name="T36" fmla="*/ 107 w 235"/>
                <a:gd name="T37" fmla="*/ 150 h 236"/>
                <a:gd name="T38" fmla="*/ 77 w 235"/>
                <a:gd name="T39" fmla="*/ 174 h 236"/>
                <a:gd name="T40" fmla="*/ 73 w 235"/>
                <a:gd name="T41" fmla="*/ 180 h 236"/>
                <a:gd name="T42" fmla="*/ 44 w 235"/>
                <a:gd name="T43" fmla="*/ 186 h 236"/>
                <a:gd name="T44" fmla="*/ 25 w 235"/>
                <a:gd name="T45" fmla="*/ 186 h 236"/>
                <a:gd name="T46" fmla="*/ 0 w 235"/>
                <a:gd name="T47" fmla="*/ 186 h 236"/>
                <a:gd name="T48" fmla="*/ 20 w 235"/>
                <a:gd name="T49" fmla="*/ 199 h 236"/>
                <a:gd name="T50" fmla="*/ 49 w 235"/>
                <a:gd name="T51" fmla="*/ 199 h 236"/>
                <a:gd name="T52" fmla="*/ 70 w 235"/>
                <a:gd name="T53" fmla="*/ 199 h 236"/>
                <a:gd name="T54" fmla="*/ 70 w 235"/>
                <a:gd name="T55" fmla="*/ 228 h 236"/>
                <a:gd name="T56" fmla="*/ 77 w 235"/>
                <a:gd name="T57" fmla="*/ 235 h 236"/>
                <a:gd name="T58" fmla="*/ 83 w 235"/>
                <a:gd name="T59" fmla="*/ 193 h 236"/>
                <a:gd name="T60" fmla="*/ 102 w 235"/>
                <a:gd name="T61" fmla="*/ 174 h 236"/>
                <a:gd name="T62" fmla="*/ 107 w 235"/>
                <a:gd name="T63" fmla="*/ 156 h 236"/>
                <a:gd name="T64" fmla="*/ 122 w 235"/>
                <a:gd name="T65" fmla="*/ 144 h 236"/>
                <a:gd name="T66" fmla="*/ 136 w 235"/>
                <a:gd name="T67" fmla="*/ 125 h 236"/>
                <a:gd name="T68" fmla="*/ 151 w 235"/>
                <a:gd name="T69" fmla="*/ 108 h 236"/>
                <a:gd name="T70" fmla="*/ 165 w 235"/>
                <a:gd name="T71" fmla="*/ 83 h 236"/>
                <a:gd name="T72" fmla="*/ 175 w 235"/>
                <a:gd name="T73" fmla="*/ 65 h 236"/>
                <a:gd name="T74" fmla="*/ 185 w 235"/>
                <a:gd name="T75" fmla="*/ 47 h 236"/>
                <a:gd name="T76" fmla="*/ 194 w 235"/>
                <a:gd name="T77" fmla="*/ 29 h 236"/>
                <a:gd name="T78" fmla="*/ 200 w 235"/>
                <a:gd name="T79" fmla="*/ 17 h 236"/>
                <a:gd name="T80" fmla="*/ 219 w 235"/>
                <a:gd name="T81" fmla="*/ 12 h 236"/>
                <a:gd name="T82" fmla="*/ 234 w 235"/>
                <a:gd name="T83" fmla="*/ 12 h 236"/>
                <a:gd name="T84" fmla="*/ 224 w 235"/>
                <a:gd name="T85" fmla="*/ 0 h 236"/>
                <a:gd name="T86" fmla="*/ 224 w 235"/>
                <a:gd name="T87" fmla="*/ 0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5"/>
                <a:gd name="T133" fmla="*/ 0 h 236"/>
                <a:gd name="T134" fmla="*/ 235 w 235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5" h="236">
                  <a:moveTo>
                    <a:pt x="224" y="0"/>
                  </a:moveTo>
                  <a:lnTo>
                    <a:pt x="204" y="5"/>
                  </a:lnTo>
                  <a:lnTo>
                    <a:pt x="190" y="17"/>
                  </a:lnTo>
                  <a:lnTo>
                    <a:pt x="180" y="35"/>
                  </a:lnTo>
                  <a:lnTo>
                    <a:pt x="165" y="60"/>
                  </a:lnTo>
                  <a:lnTo>
                    <a:pt x="146" y="90"/>
                  </a:lnTo>
                  <a:lnTo>
                    <a:pt x="136" y="102"/>
                  </a:lnTo>
                  <a:lnTo>
                    <a:pt x="122" y="125"/>
                  </a:lnTo>
                  <a:lnTo>
                    <a:pt x="97" y="144"/>
                  </a:lnTo>
                  <a:lnTo>
                    <a:pt x="73" y="161"/>
                  </a:lnTo>
                  <a:lnTo>
                    <a:pt x="53" y="168"/>
                  </a:lnTo>
                  <a:lnTo>
                    <a:pt x="39" y="168"/>
                  </a:lnTo>
                  <a:lnTo>
                    <a:pt x="25" y="161"/>
                  </a:lnTo>
                  <a:lnTo>
                    <a:pt x="20" y="156"/>
                  </a:lnTo>
                  <a:lnTo>
                    <a:pt x="29" y="174"/>
                  </a:lnTo>
                  <a:lnTo>
                    <a:pt x="49" y="174"/>
                  </a:lnTo>
                  <a:lnTo>
                    <a:pt x="73" y="174"/>
                  </a:lnTo>
                  <a:lnTo>
                    <a:pt x="88" y="161"/>
                  </a:lnTo>
                  <a:lnTo>
                    <a:pt x="107" y="150"/>
                  </a:lnTo>
                  <a:lnTo>
                    <a:pt x="77" y="174"/>
                  </a:lnTo>
                  <a:lnTo>
                    <a:pt x="73" y="180"/>
                  </a:lnTo>
                  <a:lnTo>
                    <a:pt x="44" y="186"/>
                  </a:lnTo>
                  <a:lnTo>
                    <a:pt x="25" y="186"/>
                  </a:lnTo>
                  <a:lnTo>
                    <a:pt x="0" y="186"/>
                  </a:lnTo>
                  <a:lnTo>
                    <a:pt x="20" y="199"/>
                  </a:lnTo>
                  <a:lnTo>
                    <a:pt x="49" y="199"/>
                  </a:lnTo>
                  <a:lnTo>
                    <a:pt x="70" y="199"/>
                  </a:lnTo>
                  <a:lnTo>
                    <a:pt x="70" y="228"/>
                  </a:lnTo>
                  <a:lnTo>
                    <a:pt x="77" y="235"/>
                  </a:lnTo>
                  <a:lnTo>
                    <a:pt x="83" y="193"/>
                  </a:lnTo>
                  <a:lnTo>
                    <a:pt x="102" y="174"/>
                  </a:lnTo>
                  <a:lnTo>
                    <a:pt x="107" y="156"/>
                  </a:lnTo>
                  <a:lnTo>
                    <a:pt x="122" y="144"/>
                  </a:lnTo>
                  <a:lnTo>
                    <a:pt x="136" y="125"/>
                  </a:lnTo>
                  <a:lnTo>
                    <a:pt x="151" y="108"/>
                  </a:lnTo>
                  <a:lnTo>
                    <a:pt x="165" y="83"/>
                  </a:lnTo>
                  <a:lnTo>
                    <a:pt x="175" y="65"/>
                  </a:lnTo>
                  <a:lnTo>
                    <a:pt x="185" y="47"/>
                  </a:lnTo>
                  <a:lnTo>
                    <a:pt x="194" y="29"/>
                  </a:lnTo>
                  <a:lnTo>
                    <a:pt x="200" y="17"/>
                  </a:lnTo>
                  <a:lnTo>
                    <a:pt x="219" y="12"/>
                  </a:lnTo>
                  <a:lnTo>
                    <a:pt x="234" y="12"/>
                  </a:lnTo>
                  <a:lnTo>
                    <a:pt x="22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1" name="Freeform 80"/>
            <p:cNvSpPr>
              <a:spLocks/>
            </p:cNvSpPr>
            <p:nvPr/>
          </p:nvSpPr>
          <p:spPr bwMode="auto">
            <a:xfrm>
              <a:off x="3290" y="2168"/>
              <a:ext cx="186" cy="188"/>
            </a:xfrm>
            <a:custGeom>
              <a:avLst/>
              <a:gdLst>
                <a:gd name="T0" fmla="*/ 0 w 186"/>
                <a:gd name="T1" fmla="*/ 0 h 188"/>
                <a:gd name="T2" fmla="*/ 44 w 186"/>
                <a:gd name="T3" fmla="*/ 23 h 188"/>
                <a:gd name="T4" fmla="*/ 62 w 186"/>
                <a:gd name="T5" fmla="*/ 47 h 188"/>
                <a:gd name="T6" fmla="*/ 73 w 186"/>
                <a:gd name="T7" fmla="*/ 83 h 188"/>
                <a:gd name="T8" fmla="*/ 53 w 186"/>
                <a:gd name="T9" fmla="*/ 90 h 188"/>
                <a:gd name="T10" fmla="*/ 39 w 186"/>
                <a:gd name="T11" fmla="*/ 77 h 188"/>
                <a:gd name="T12" fmla="*/ 33 w 186"/>
                <a:gd name="T13" fmla="*/ 90 h 188"/>
                <a:gd name="T14" fmla="*/ 10 w 186"/>
                <a:gd name="T15" fmla="*/ 77 h 188"/>
                <a:gd name="T16" fmla="*/ 5 w 186"/>
                <a:gd name="T17" fmla="*/ 90 h 188"/>
                <a:gd name="T18" fmla="*/ 5 w 186"/>
                <a:gd name="T19" fmla="*/ 108 h 188"/>
                <a:gd name="T20" fmla="*/ 14 w 186"/>
                <a:gd name="T21" fmla="*/ 120 h 188"/>
                <a:gd name="T22" fmla="*/ 29 w 186"/>
                <a:gd name="T23" fmla="*/ 113 h 188"/>
                <a:gd name="T24" fmla="*/ 44 w 186"/>
                <a:gd name="T25" fmla="*/ 120 h 188"/>
                <a:gd name="T26" fmla="*/ 58 w 186"/>
                <a:gd name="T27" fmla="*/ 120 h 188"/>
                <a:gd name="T28" fmla="*/ 62 w 186"/>
                <a:gd name="T29" fmla="*/ 132 h 188"/>
                <a:gd name="T30" fmla="*/ 78 w 186"/>
                <a:gd name="T31" fmla="*/ 132 h 188"/>
                <a:gd name="T32" fmla="*/ 78 w 186"/>
                <a:gd name="T33" fmla="*/ 138 h 188"/>
                <a:gd name="T34" fmla="*/ 86 w 186"/>
                <a:gd name="T35" fmla="*/ 126 h 188"/>
                <a:gd name="T36" fmla="*/ 97 w 186"/>
                <a:gd name="T37" fmla="*/ 138 h 188"/>
                <a:gd name="T38" fmla="*/ 116 w 186"/>
                <a:gd name="T39" fmla="*/ 162 h 188"/>
                <a:gd name="T40" fmla="*/ 141 w 186"/>
                <a:gd name="T41" fmla="*/ 173 h 188"/>
                <a:gd name="T42" fmla="*/ 161 w 186"/>
                <a:gd name="T43" fmla="*/ 181 h 188"/>
                <a:gd name="T44" fmla="*/ 185 w 186"/>
                <a:gd name="T45" fmla="*/ 187 h 188"/>
                <a:gd name="T46" fmla="*/ 145 w 186"/>
                <a:gd name="T47" fmla="*/ 168 h 188"/>
                <a:gd name="T48" fmla="*/ 125 w 186"/>
                <a:gd name="T49" fmla="*/ 155 h 188"/>
                <a:gd name="T50" fmla="*/ 107 w 186"/>
                <a:gd name="T51" fmla="*/ 132 h 188"/>
                <a:gd name="T52" fmla="*/ 86 w 186"/>
                <a:gd name="T53" fmla="*/ 108 h 188"/>
                <a:gd name="T54" fmla="*/ 78 w 186"/>
                <a:gd name="T55" fmla="*/ 77 h 188"/>
                <a:gd name="T56" fmla="*/ 68 w 186"/>
                <a:gd name="T57" fmla="*/ 47 h 188"/>
                <a:gd name="T58" fmla="*/ 49 w 186"/>
                <a:gd name="T59" fmla="*/ 23 h 188"/>
                <a:gd name="T60" fmla="*/ 29 w 186"/>
                <a:gd name="T61" fmla="*/ 5 h 188"/>
                <a:gd name="T62" fmla="*/ 19 w 186"/>
                <a:gd name="T63" fmla="*/ 0 h 188"/>
                <a:gd name="T64" fmla="*/ 0 w 186"/>
                <a:gd name="T65" fmla="*/ 0 h 188"/>
                <a:gd name="T66" fmla="*/ 0 w 186"/>
                <a:gd name="T67" fmla="*/ 0 h 1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86"/>
                <a:gd name="T103" fmla="*/ 0 h 188"/>
                <a:gd name="T104" fmla="*/ 186 w 186"/>
                <a:gd name="T105" fmla="*/ 188 h 1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86" h="188">
                  <a:moveTo>
                    <a:pt x="0" y="0"/>
                  </a:moveTo>
                  <a:lnTo>
                    <a:pt x="44" y="23"/>
                  </a:lnTo>
                  <a:lnTo>
                    <a:pt x="62" y="47"/>
                  </a:lnTo>
                  <a:lnTo>
                    <a:pt x="73" y="83"/>
                  </a:lnTo>
                  <a:lnTo>
                    <a:pt x="53" y="90"/>
                  </a:lnTo>
                  <a:lnTo>
                    <a:pt x="39" y="77"/>
                  </a:lnTo>
                  <a:lnTo>
                    <a:pt x="33" y="90"/>
                  </a:lnTo>
                  <a:lnTo>
                    <a:pt x="10" y="77"/>
                  </a:lnTo>
                  <a:lnTo>
                    <a:pt x="5" y="90"/>
                  </a:lnTo>
                  <a:lnTo>
                    <a:pt x="5" y="108"/>
                  </a:lnTo>
                  <a:lnTo>
                    <a:pt x="14" y="120"/>
                  </a:lnTo>
                  <a:lnTo>
                    <a:pt x="29" y="113"/>
                  </a:lnTo>
                  <a:lnTo>
                    <a:pt x="44" y="120"/>
                  </a:lnTo>
                  <a:lnTo>
                    <a:pt x="58" y="120"/>
                  </a:lnTo>
                  <a:lnTo>
                    <a:pt x="62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86" y="126"/>
                  </a:lnTo>
                  <a:lnTo>
                    <a:pt x="97" y="138"/>
                  </a:lnTo>
                  <a:lnTo>
                    <a:pt x="116" y="162"/>
                  </a:lnTo>
                  <a:lnTo>
                    <a:pt x="141" y="173"/>
                  </a:lnTo>
                  <a:lnTo>
                    <a:pt x="161" y="181"/>
                  </a:lnTo>
                  <a:lnTo>
                    <a:pt x="185" y="187"/>
                  </a:lnTo>
                  <a:lnTo>
                    <a:pt x="145" y="168"/>
                  </a:lnTo>
                  <a:lnTo>
                    <a:pt x="125" y="155"/>
                  </a:lnTo>
                  <a:lnTo>
                    <a:pt x="107" y="132"/>
                  </a:lnTo>
                  <a:lnTo>
                    <a:pt x="86" y="108"/>
                  </a:lnTo>
                  <a:lnTo>
                    <a:pt x="78" y="77"/>
                  </a:lnTo>
                  <a:lnTo>
                    <a:pt x="68" y="47"/>
                  </a:lnTo>
                  <a:lnTo>
                    <a:pt x="49" y="23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2" name="Freeform 81"/>
            <p:cNvSpPr>
              <a:spLocks/>
            </p:cNvSpPr>
            <p:nvPr/>
          </p:nvSpPr>
          <p:spPr bwMode="auto">
            <a:xfrm>
              <a:off x="3305" y="2107"/>
              <a:ext cx="131" cy="195"/>
            </a:xfrm>
            <a:custGeom>
              <a:avLst/>
              <a:gdLst>
                <a:gd name="T0" fmla="*/ 82 w 131"/>
                <a:gd name="T1" fmla="*/ 5 h 195"/>
                <a:gd name="T2" fmla="*/ 53 w 131"/>
                <a:gd name="T3" fmla="*/ 0 h 195"/>
                <a:gd name="T4" fmla="*/ 34 w 131"/>
                <a:gd name="T5" fmla="*/ 5 h 195"/>
                <a:gd name="T6" fmla="*/ 8 w 131"/>
                <a:gd name="T7" fmla="*/ 18 h 195"/>
                <a:gd name="T8" fmla="*/ 0 w 131"/>
                <a:gd name="T9" fmla="*/ 23 h 195"/>
                <a:gd name="T10" fmla="*/ 24 w 131"/>
                <a:gd name="T11" fmla="*/ 35 h 195"/>
                <a:gd name="T12" fmla="*/ 38 w 131"/>
                <a:gd name="T13" fmla="*/ 23 h 195"/>
                <a:gd name="T14" fmla="*/ 47 w 131"/>
                <a:gd name="T15" fmla="*/ 30 h 195"/>
                <a:gd name="T16" fmla="*/ 67 w 131"/>
                <a:gd name="T17" fmla="*/ 35 h 195"/>
                <a:gd name="T18" fmla="*/ 86 w 131"/>
                <a:gd name="T19" fmla="*/ 54 h 195"/>
                <a:gd name="T20" fmla="*/ 106 w 131"/>
                <a:gd name="T21" fmla="*/ 71 h 195"/>
                <a:gd name="T22" fmla="*/ 106 w 131"/>
                <a:gd name="T23" fmla="*/ 97 h 195"/>
                <a:gd name="T24" fmla="*/ 110 w 131"/>
                <a:gd name="T25" fmla="*/ 114 h 195"/>
                <a:gd name="T26" fmla="*/ 106 w 131"/>
                <a:gd name="T27" fmla="*/ 145 h 195"/>
                <a:gd name="T28" fmla="*/ 101 w 131"/>
                <a:gd name="T29" fmla="*/ 162 h 195"/>
                <a:gd name="T30" fmla="*/ 106 w 131"/>
                <a:gd name="T31" fmla="*/ 181 h 195"/>
                <a:gd name="T32" fmla="*/ 114 w 131"/>
                <a:gd name="T33" fmla="*/ 194 h 195"/>
                <a:gd name="T34" fmla="*/ 125 w 131"/>
                <a:gd name="T35" fmla="*/ 175 h 195"/>
                <a:gd name="T36" fmla="*/ 130 w 131"/>
                <a:gd name="T37" fmla="*/ 145 h 195"/>
                <a:gd name="T38" fmla="*/ 130 w 131"/>
                <a:gd name="T39" fmla="*/ 114 h 195"/>
                <a:gd name="T40" fmla="*/ 125 w 131"/>
                <a:gd name="T41" fmla="*/ 84 h 195"/>
                <a:gd name="T42" fmla="*/ 114 w 131"/>
                <a:gd name="T43" fmla="*/ 61 h 195"/>
                <a:gd name="T44" fmla="*/ 95 w 131"/>
                <a:gd name="T45" fmla="*/ 43 h 195"/>
                <a:gd name="T46" fmla="*/ 67 w 131"/>
                <a:gd name="T47" fmla="*/ 30 h 195"/>
                <a:gd name="T48" fmla="*/ 53 w 131"/>
                <a:gd name="T49" fmla="*/ 23 h 195"/>
                <a:gd name="T50" fmla="*/ 67 w 131"/>
                <a:gd name="T51" fmla="*/ 13 h 195"/>
                <a:gd name="T52" fmla="*/ 71 w 131"/>
                <a:gd name="T53" fmla="*/ 13 h 195"/>
                <a:gd name="T54" fmla="*/ 82 w 131"/>
                <a:gd name="T55" fmla="*/ 5 h 195"/>
                <a:gd name="T56" fmla="*/ 82 w 131"/>
                <a:gd name="T57" fmla="*/ 5 h 19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1"/>
                <a:gd name="T88" fmla="*/ 0 h 195"/>
                <a:gd name="T89" fmla="*/ 131 w 131"/>
                <a:gd name="T90" fmla="*/ 195 h 19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1" h="195">
                  <a:moveTo>
                    <a:pt x="82" y="5"/>
                  </a:moveTo>
                  <a:lnTo>
                    <a:pt x="53" y="0"/>
                  </a:lnTo>
                  <a:lnTo>
                    <a:pt x="34" y="5"/>
                  </a:lnTo>
                  <a:lnTo>
                    <a:pt x="8" y="18"/>
                  </a:lnTo>
                  <a:lnTo>
                    <a:pt x="0" y="23"/>
                  </a:lnTo>
                  <a:lnTo>
                    <a:pt x="24" y="35"/>
                  </a:lnTo>
                  <a:lnTo>
                    <a:pt x="38" y="23"/>
                  </a:lnTo>
                  <a:lnTo>
                    <a:pt x="47" y="30"/>
                  </a:lnTo>
                  <a:lnTo>
                    <a:pt x="67" y="35"/>
                  </a:lnTo>
                  <a:lnTo>
                    <a:pt x="86" y="54"/>
                  </a:lnTo>
                  <a:lnTo>
                    <a:pt x="106" y="71"/>
                  </a:lnTo>
                  <a:lnTo>
                    <a:pt x="106" y="97"/>
                  </a:lnTo>
                  <a:lnTo>
                    <a:pt x="110" y="114"/>
                  </a:lnTo>
                  <a:lnTo>
                    <a:pt x="106" y="145"/>
                  </a:lnTo>
                  <a:lnTo>
                    <a:pt x="101" y="162"/>
                  </a:lnTo>
                  <a:lnTo>
                    <a:pt x="106" y="181"/>
                  </a:lnTo>
                  <a:lnTo>
                    <a:pt x="114" y="194"/>
                  </a:lnTo>
                  <a:lnTo>
                    <a:pt x="125" y="175"/>
                  </a:lnTo>
                  <a:lnTo>
                    <a:pt x="130" y="145"/>
                  </a:lnTo>
                  <a:lnTo>
                    <a:pt x="130" y="114"/>
                  </a:lnTo>
                  <a:lnTo>
                    <a:pt x="125" y="84"/>
                  </a:lnTo>
                  <a:lnTo>
                    <a:pt x="114" y="61"/>
                  </a:lnTo>
                  <a:lnTo>
                    <a:pt x="95" y="43"/>
                  </a:lnTo>
                  <a:lnTo>
                    <a:pt x="67" y="30"/>
                  </a:lnTo>
                  <a:lnTo>
                    <a:pt x="53" y="23"/>
                  </a:lnTo>
                  <a:lnTo>
                    <a:pt x="67" y="13"/>
                  </a:lnTo>
                  <a:lnTo>
                    <a:pt x="71" y="13"/>
                  </a:lnTo>
                  <a:lnTo>
                    <a:pt x="82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3" name="Freeform 82"/>
            <p:cNvSpPr>
              <a:spLocks/>
            </p:cNvSpPr>
            <p:nvPr/>
          </p:nvSpPr>
          <p:spPr bwMode="auto">
            <a:xfrm>
              <a:off x="3382" y="2318"/>
              <a:ext cx="79" cy="86"/>
            </a:xfrm>
            <a:custGeom>
              <a:avLst/>
              <a:gdLst>
                <a:gd name="T0" fmla="*/ 5 w 79"/>
                <a:gd name="T1" fmla="*/ 0 h 86"/>
                <a:gd name="T2" fmla="*/ 33 w 79"/>
                <a:gd name="T3" fmla="*/ 24 h 86"/>
                <a:gd name="T4" fmla="*/ 63 w 79"/>
                <a:gd name="T5" fmla="*/ 42 h 86"/>
                <a:gd name="T6" fmla="*/ 78 w 79"/>
                <a:gd name="T7" fmla="*/ 48 h 86"/>
                <a:gd name="T8" fmla="*/ 44 w 79"/>
                <a:gd name="T9" fmla="*/ 42 h 86"/>
                <a:gd name="T10" fmla="*/ 38 w 79"/>
                <a:gd name="T11" fmla="*/ 78 h 86"/>
                <a:gd name="T12" fmla="*/ 24 w 79"/>
                <a:gd name="T13" fmla="*/ 85 h 86"/>
                <a:gd name="T14" fmla="*/ 19 w 79"/>
                <a:gd name="T15" fmla="*/ 31 h 86"/>
                <a:gd name="T16" fmla="*/ 0 w 79"/>
                <a:gd name="T17" fmla="*/ 18 h 86"/>
                <a:gd name="T18" fmla="*/ 5 w 79"/>
                <a:gd name="T19" fmla="*/ 0 h 86"/>
                <a:gd name="T20" fmla="*/ 5 w 79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"/>
                <a:gd name="T34" fmla="*/ 0 h 86"/>
                <a:gd name="T35" fmla="*/ 79 w 79"/>
                <a:gd name="T36" fmla="*/ 86 h 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" h="86">
                  <a:moveTo>
                    <a:pt x="5" y="0"/>
                  </a:moveTo>
                  <a:lnTo>
                    <a:pt x="33" y="24"/>
                  </a:lnTo>
                  <a:lnTo>
                    <a:pt x="63" y="42"/>
                  </a:lnTo>
                  <a:lnTo>
                    <a:pt x="78" y="48"/>
                  </a:lnTo>
                  <a:lnTo>
                    <a:pt x="44" y="42"/>
                  </a:lnTo>
                  <a:lnTo>
                    <a:pt x="38" y="78"/>
                  </a:lnTo>
                  <a:lnTo>
                    <a:pt x="24" y="85"/>
                  </a:lnTo>
                  <a:lnTo>
                    <a:pt x="19" y="31"/>
                  </a:lnTo>
                  <a:lnTo>
                    <a:pt x="0" y="18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4" name="Freeform 83"/>
            <p:cNvSpPr>
              <a:spLocks/>
            </p:cNvSpPr>
            <p:nvPr/>
          </p:nvSpPr>
          <p:spPr bwMode="auto">
            <a:xfrm>
              <a:off x="3179" y="2306"/>
              <a:ext cx="64" cy="50"/>
            </a:xfrm>
            <a:custGeom>
              <a:avLst/>
              <a:gdLst>
                <a:gd name="T0" fmla="*/ 48 w 64"/>
                <a:gd name="T1" fmla="*/ 0 h 50"/>
                <a:gd name="T2" fmla="*/ 33 w 64"/>
                <a:gd name="T3" fmla="*/ 11 h 50"/>
                <a:gd name="T4" fmla="*/ 13 w 64"/>
                <a:gd name="T5" fmla="*/ 24 h 50"/>
                <a:gd name="T6" fmla="*/ 0 w 64"/>
                <a:gd name="T7" fmla="*/ 49 h 50"/>
                <a:gd name="T8" fmla="*/ 9 w 64"/>
                <a:gd name="T9" fmla="*/ 49 h 50"/>
                <a:gd name="T10" fmla="*/ 23 w 64"/>
                <a:gd name="T11" fmla="*/ 30 h 50"/>
                <a:gd name="T12" fmla="*/ 38 w 64"/>
                <a:gd name="T13" fmla="*/ 11 h 50"/>
                <a:gd name="T14" fmla="*/ 63 w 64"/>
                <a:gd name="T15" fmla="*/ 0 h 50"/>
                <a:gd name="T16" fmla="*/ 63 w 64"/>
                <a:gd name="T17" fmla="*/ 5 h 50"/>
                <a:gd name="T18" fmla="*/ 48 w 64"/>
                <a:gd name="T19" fmla="*/ 0 h 50"/>
                <a:gd name="T20" fmla="*/ 48 w 64"/>
                <a:gd name="T21" fmla="*/ 0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50"/>
                <a:gd name="T35" fmla="*/ 64 w 64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50">
                  <a:moveTo>
                    <a:pt x="48" y="0"/>
                  </a:moveTo>
                  <a:lnTo>
                    <a:pt x="33" y="11"/>
                  </a:lnTo>
                  <a:lnTo>
                    <a:pt x="13" y="24"/>
                  </a:lnTo>
                  <a:lnTo>
                    <a:pt x="0" y="49"/>
                  </a:lnTo>
                  <a:lnTo>
                    <a:pt x="9" y="49"/>
                  </a:lnTo>
                  <a:lnTo>
                    <a:pt x="23" y="30"/>
                  </a:lnTo>
                  <a:lnTo>
                    <a:pt x="38" y="11"/>
                  </a:lnTo>
                  <a:lnTo>
                    <a:pt x="63" y="0"/>
                  </a:lnTo>
                  <a:lnTo>
                    <a:pt x="63" y="5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5" name="Freeform 84"/>
            <p:cNvSpPr>
              <a:spLocks/>
            </p:cNvSpPr>
            <p:nvPr/>
          </p:nvSpPr>
          <p:spPr bwMode="auto">
            <a:xfrm>
              <a:off x="3179" y="2240"/>
              <a:ext cx="84" cy="85"/>
            </a:xfrm>
            <a:custGeom>
              <a:avLst/>
              <a:gdLst>
                <a:gd name="T0" fmla="*/ 67 w 84"/>
                <a:gd name="T1" fmla="*/ 0 h 85"/>
                <a:gd name="T2" fmla="*/ 62 w 84"/>
                <a:gd name="T3" fmla="*/ 12 h 85"/>
                <a:gd name="T4" fmla="*/ 48 w 84"/>
                <a:gd name="T5" fmla="*/ 6 h 85"/>
                <a:gd name="T6" fmla="*/ 43 w 84"/>
                <a:gd name="T7" fmla="*/ 24 h 85"/>
                <a:gd name="T8" fmla="*/ 33 w 84"/>
                <a:gd name="T9" fmla="*/ 18 h 85"/>
                <a:gd name="T10" fmla="*/ 33 w 84"/>
                <a:gd name="T11" fmla="*/ 29 h 85"/>
                <a:gd name="T12" fmla="*/ 23 w 84"/>
                <a:gd name="T13" fmla="*/ 29 h 85"/>
                <a:gd name="T14" fmla="*/ 13 w 84"/>
                <a:gd name="T15" fmla="*/ 36 h 85"/>
                <a:gd name="T16" fmla="*/ 13 w 84"/>
                <a:gd name="T17" fmla="*/ 48 h 85"/>
                <a:gd name="T18" fmla="*/ 4 w 84"/>
                <a:gd name="T19" fmla="*/ 48 h 85"/>
                <a:gd name="T20" fmla="*/ 0 w 84"/>
                <a:gd name="T21" fmla="*/ 66 h 85"/>
                <a:gd name="T22" fmla="*/ 0 w 84"/>
                <a:gd name="T23" fmla="*/ 84 h 85"/>
                <a:gd name="T24" fmla="*/ 13 w 84"/>
                <a:gd name="T25" fmla="*/ 71 h 85"/>
                <a:gd name="T26" fmla="*/ 29 w 84"/>
                <a:gd name="T27" fmla="*/ 71 h 85"/>
                <a:gd name="T28" fmla="*/ 43 w 84"/>
                <a:gd name="T29" fmla="*/ 48 h 85"/>
                <a:gd name="T30" fmla="*/ 58 w 84"/>
                <a:gd name="T31" fmla="*/ 48 h 85"/>
                <a:gd name="T32" fmla="*/ 67 w 84"/>
                <a:gd name="T33" fmla="*/ 42 h 85"/>
                <a:gd name="T34" fmla="*/ 77 w 84"/>
                <a:gd name="T35" fmla="*/ 42 h 85"/>
                <a:gd name="T36" fmla="*/ 83 w 84"/>
                <a:gd name="T37" fmla="*/ 24 h 85"/>
                <a:gd name="T38" fmla="*/ 67 w 84"/>
                <a:gd name="T39" fmla="*/ 0 h 85"/>
                <a:gd name="T40" fmla="*/ 67 w 8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85"/>
                <a:gd name="T65" fmla="*/ 84 w 8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85">
                  <a:moveTo>
                    <a:pt x="67" y="0"/>
                  </a:moveTo>
                  <a:lnTo>
                    <a:pt x="62" y="12"/>
                  </a:lnTo>
                  <a:lnTo>
                    <a:pt x="48" y="6"/>
                  </a:lnTo>
                  <a:lnTo>
                    <a:pt x="43" y="24"/>
                  </a:lnTo>
                  <a:lnTo>
                    <a:pt x="33" y="18"/>
                  </a:lnTo>
                  <a:lnTo>
                    <a:pt x="33" y="29"/>
                  </a:lnTo>
                  <a:lnTo>
                    <a:pt x="23" y="29"/>
                  </a:lnTo>
                  <a:lnTo>
                    <a:pt x="13" y="36"/>
                  </a:lnTo>
                  <a:lnTo>
                    <a:pt x="13" y="48"/>
                  </a:lnTo>
                  <a:lnTo>
                    <a:pt x="4" y="48"/>
                  </a:lnTo>
                  <a:lnTo>
                    <a:pt x="0" y="66"/>
                  </a:lnTo>
                  <a:lnTo>
                    <a:pt x="0" y="84"/>
                  </a:lnTo>
                  <a:lnTo>
                    <a:pt x="13" y="71"/>
                  </a:lnTo>
                  <a:lnTo>
                    <a:pt x="29" y="71"/>
                  </a:lnTo>
                  <a:lnTo>
                    <a:pt x="43" y="48"/>
                  </a:lnTo>
                  <a:lnTo>
                    <a:pt x="58" y="48"/>
                  </a:lnTo>
                  <a:lnTo>
                    <a:pt x="67" y="42"/>
                  </a:lnTo>
                  <a:lnTo>
                    <a:pt x="77" y="42"/>
                  </a:lnTo>
                  <a:lnTo>
                    <a:pt x="83" y="24"/>
                  </a:lnTo>
                  <a:lnTo>
                    <a:pt x="6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6" name="Freeform 85"/>
            <p:cNvSpPr>
              <a:spLocks/>
            </p:cNvSpPr>
            <p:nvPr/>
          </p:nvSpPr>
          <p:spPr bwMode="auto">
            <a:xfrm>
              <a:off x="3174" y="2349"/>
              <a:ext cx="83" cy="36"/>
            </a:xfrm>
            <a:custGeom>
              <a:avLst/>
              <a:gdLst>
                <a:gd name="T0" fmla="*/ 0 w 83"/>
                <a:gd name="T1" fmla="*/ 35 h 36"/>
                <a:gd name="T2" fmla="*/ 18 w 83"/>
                <a:gd name="T3" fmla="*/ 17 h 36"/>
                <a:gd name="T4" fmla="*/ 43 w 83"/>
                <a:gd name="T5" fmla="*/ 5 h 36"/>
                <a:gd name="T6" fmla="*/ 63 w 83"/>
                <a:gd name="T7" fmla="*/ 0 h 36"/>
                <a:gd name="T8" fmla="*/ 76 w 83"/>
                <a:gd name="T9" fmla="*/ 5 h 36"/>
                <a:gd name="T10" fmla="*/ 82 w 83"/>
                <a:gd name="T11" fmla="*/ 10 h 36"/>
                <a:gd name="T12" fmla="*/ 72 w 83"/>
                <a:gd name="T13" fmla="*/ 17 h 36"/>
                <a:gd name="T14" fmla="*/ 67 w 83"/>
                <a:gd name="T15" fmla="*/ 23 h 36"/>
                <a:gd name="T16" fmla="*/ 57 w 83"/>
                <a:gd name="T17" fmla="*/ 29 h 36"/>
                <a:gd name="T18" fmla="*/ 48 w 83"/>
                <a:gd name="T19" fmla="*/ 23 h 36"/>
                <a:gd name="T20" fmla="*/ 48 w 83"/>
                <a:gd name="T21" fmla="*/ 17 h 36"/>
                <a:gd name="T22" fmla="*/ 28 w 83"/>
                <a:gd name="T23" fmla="*/ 23 h 36"/>
                <a:gd name="T24" fmla="*/ 18 w 83"/>
                <a:gd name="T25" fmla="*/ 35 h 36"/>
                <a:gd name="T26" fmla="*/ 14 w 83"/>
                <a:gd name="T27" fmla="*/ 35 h 36"/>
                <a:gd name="T28" fmla="*/ 0 w 83"/>
                <a:gd name="T29" fmla="*/ 35 h 36"/>
                <a:gd name="T30" fmla="*/ 0 w 83"/>
                <a:gd name="T31" fmla="*/ 35 h 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3"/>
                <a:gd name="T49" fmla="*/ 0 h 36"/>
                <a:gd name="T50" fmla="*/ 83 w 83"/>
                <a:gd name="T51" fmla="*/ 36 h 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3" h="36">
                  <a:moveTo>
                    <a:pt x="0" y="35"/>
                  </a:moveTo>
                  <a:lnTo>
                    <a:pt x="18" y="17"/>
                  </a:lnTo>
                  <a:lnTo>
                    <a:pt x="43" y="5"/>
                  </a:lnTo>
                  <a:lnTo>
                    <a:pt x="63" y="0"/>
                  </a:lnTo>
                  <a:lnTo>
                    <a:pt x="76" y="5"/>
                  </a:lnTo>
                  <a:lnTo>
                    <a:pt x="82" y="10"/>
                  </a:lnTo>
                  <a:lnTo>
                    <a:pt x="72" y="17"/>
                  </a:lnTo>
                  <a:lnTo>
                    <a:pt x="67" y="23"/>
                  </a:lnTo>
                  <a:lnTo>
                    <a:pt x="57" y="29"/>
                  </a:lnTo>
                  <a:lnTo>
                    <a:pt x="48" y="23"/>
                  </a:lnTo>
                  <a:lnTo>
                    <a:pt x="48" y="17"/>
                  </a:lnTo>
                  <a:lnTo>
                    <a:pt x="28" y="23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0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7" name="Freeform 86"/>
            <p:cNvSpPr>
              <a:spLocks/>
            </p:cNvSpPr>
            <p:nvPr/>
          </p:nvSpPr>
          <p:spPr bwMode="auto">
            <a:xfrm>
              <a:off x="3301" y="2355"/>
              <a:ext cx="68" cy="37"/>
            </a:xfrm>
            <a:custGeom>
              <a:avLst/>
              <a:gdLst>
                <a:gd name="T0" fmla="*/ 0 w 68"/>
                <a:gd name="T1" fmla="*/ 0 h 37"/>
                <a:gd name="T2" fmla="*/ 18 w 68"/>
                <a:gd name="T3" fmla="*/ 0 h 37"/>
                <a:gd name="T4" fmla="*/ 38 w 68"/>
                <a:gd name="T5" fmla="*/ 0 h 37"/>
                <a:gd name="T6" fmla="*/ 51 w 68"/>
                <a:gd name="T7" fmla="*/ 4 h 37"/>
                <a:gd name="T8" fmla="*/ 62 w 68"/>
                <a:gd name="T9" fmla="*/ 18 h 37"/>
                <a:gd name="T10" fmla="*/ 67 w 68"/>
                <a:gd name="T11" fmla="*/ 29 h 37"/>
                <a:gd name="T12" fmla="*/ 62 w 68"/>
                <a:gd name="T13" fmla="*/ 36 h 37"/>
                <a:gd name="T14" fmla="*/ 47 w 68"/>
                <a:gd name="T15" fmla="*/ 36 h 37"/>
                <a:gd name="T16" fmla="*/ 38 w 68"/>
                <a:gd name="T17" fmla="*/ 29 h 37"/>
                <a:gd name="T18" fmla="*/ 33 w 68"/>
                <a:gd name="T19" fmla="*/ 18 h 37"/>
                <a:gd name="T20" fmla="*/ 42 w 68"/>
                <a:gd name="T21" fmla="*/ 18 h 37"/>
                <a:gd name="T22" fmla="*/ 33 w 68"/>
                <a:gd name="T23" fmla="*/ 11 h 37"/>
                <a:gd name="T24" fmla="*/ 18 w 68"/>
                <a:gd name="T25" fmla="*/ 11 h 37"/>
                <a:gd name="T26" fmla="*/ 0 w 68"/>
                <a:gd name="T27" fmla="*/ 18 h 37"/>
                <a:gd name="T28" fmla="*/ 0 w 68"/>
                <a:gd name="T29" fmla="*/ 0 h 37"/>
                <a:gd name="T30" fmla="*/ 0 w 68"/>
                <a:gd name="T31" fmla="*/ 0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8"/>
                <a:gd name="T49" fmla="*/ 0 h 37"/>
                <a:gd name="T50" fmla="*/ 68 w 68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8" h="37">
                  <a:moveTo>
                    <a:pt x="0" y="0"/>
                  </a:moveTo>
                  <a:lnTo>
                    <a:pt x="18" y="0"/>
                  </a:lnTo>
                  <a:lnTo>
                    <a:pt x="38" y="0"/>
                  </a:lnTo>
                  <a:lnTo>
                    <a:pt x="51" y="4"/>
                  </a:lnTo>
                  <a:lnTo>
                    <a:pt x="62" y="18"/>
                  </a:lnTo>
                  <a:lnTo>
                    <a:pt x="67" y="29"/>
                  </a:lnTo>
                  <a:lnTo>
                    <a:pt x="62" y="36"/>
                  </a:lnTo>
                  <a:lnTo>
                    <a:pt x="47" y="36"/>
                  </a:lnTo>
                  <a:lnTo>
                    <a:pt x="38" y="29"/>
                  </a:lnTo>
                  <a:lnTo>
                    <a:pt x="33" y="18"/>
                  </a:lnTo>
                  <a:lnTo>
                    <a:pt x="42" y="18"/>
                  </a:lnTo>
                  <a:lnTo>
                    <a:pt x="33" y="11"/>
                  </a:lnTo>
                  <a:lnTo>
                    <a:pt x="18" y="11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8" name="Freeform 87"/>
            <p:cNvSpPr>
              <a:spLocks/>
            </p:cNvSpPr>
            <p:nvPr/>
          </p:nvSpPr>
          <p:spPr bwMode="auto">
            <a:xfrm>
              <a:off x="3169" y="2403"/>
              <a:ext cx="78" cy="31"/>
            </a:xfrm>
            <a:custGeom>
              <a:avLst/>
              <a:gdLst>
                <a:gd name="T0" fmla="*/ 0 w 78"/>
                <a:gd name="T1" fmla="*/ 0 h 31"/>
                <a:gd name="T2" fmla="*/ 9 w 78"/>
                <a:gd name="T3" fmla="*/ 4 h 31"/>
                <a:gd name="T4" fmla="*/ 14 w 78"/>
                <a:gd name="T5" fmla="*/ 0 h 31"/>
                <a:gd name="T6" fmla="*/ 19 w 78"/>
                <a:gd name="T7" fmla="*/ 4 h 31"/>
                <a:gd name="T8" fmla="*/ 33 w 78"/>
                <a:gd name="T9" fmla="*/ 0 h 31"/>
                <a:gd name="T10" fmla="*/ 43 w 78"/>
                <a:gd name="T11" fmla="*/ 4 h 31"/>
                <a:gd name="T12" fmla="*/ 53 w 78"/>
                <a:gd name="T13" fmla="*/ 0 h 31"/>
                <a:gd name="T14" fmla="*/ 57 w 78"/>
                <a:gd name="T15" fmla="*/ 4 h 31"/>
                <a:gd name="T16" fmla="*/ 77 w 78"/>
                <a:gd name="T17" fmla="*/ 11 h 31"/>
                <a:gd name="T18" fmla="*/ 57 w 78"/>
                <a:gd name="T19" fmla="*/ 17 h 31"/>
                <a:gd name="T20" fmla="*/ 48 w 78"/>
                <a:gd name="T21" fmla="*/ 30 h 31"/>
                <a:gd name="T22" fmla="*/ 33 w 78"/>
                <a:gd name="T23" fmla="*/ 17 h 31"/>
                <a:gd name="T24" fmla="*/ 19 w 78"/>
                <a:gd name="T25" fmla="*/ 23 h 31"/>
                <a:gd name="T26" fmla="*/ 14 w 78"/>
                <a:gd name="T27" fmla="*/ 11 h 31"/>
                <a:gd name="T28" fmla="*/ 9 w 78"/>
                <a:gd name="T29" fmla="*/ 17 h 31"/>
                <a:gd name="T30" fmla="*/ 0 w 78"/>
                <a:gd name="T31" fmla="*/ 0 h 31"/>
                <a:gd name="T32" fmla="*/ 0 w 78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31"/>
                <a:gd name="T53" fmla="*/ 78 w 7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31">
                  <a:moveTo>
                    <a:pt x="0" y="0"/>
                  </a:moveTo>
                  <a:lnTo>
                    <a:pt x="9" y="4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33" y="0"/>
                  </a:lnTo>
                  <a:lnTo>
                    <a:pt x="43" y="4"/>
                  </a:lnTo>
                  <a:lnTo>
                    <a:pt x="53" y="0"/>
                  </a:lnTo>
                  <a:lnTo>
                    <a:pt x="57" y="4"/>
                  </a:lnTo>
                  <a:lnTo>
                    <a:pt x="77" y="11"/>
                  </a:lnTo>
                  <a:lnTo>
                    <a:pt x="57" y="17"/>
                  </a:lnTo>
                  <a:lnTo>
                    <a:pt x="48" y="30"/>
                  </a:lnTo>
                  <a:lnTo>
                    <a:pt x="33" y="17"/>
                  </a:lnTo>
                  <a:lnTo>
                    <a:pt x="19" y="23"/>
                  </a:lnTo>
                  <a:lnTo>
                    <a:pt x="14" y="11"/>
                  </a:lnTo>
                  <a:lnTo>
                    <a:pt x="9" y="1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69" name="Freeform 88"/>
            <p:cNvSpPr>
              <a:spLocks/>
            </p:cNvSpPr>
            <p:nvPr/>
          </p:nvSpPr>
          <p:spPr bwMode="auto">
            <a:xfrm>
              <a:off x="3309" y="2414"/>
              <a:ext cx="56" cy="31"/>
            </a:xfrm>
            <a:custGeom>
              <a:avLst/>
              <a:gdLst>
                <a:gd name="T0" fmla="*/ 10 w 56"/>
                <a:gd name="T1" fmla="*/ 0 h 31"/>
                <a:gd name="T2" fmla="*/ 25 w 56"/>
                <a:gd name="T3" fmla="*/ 6 h 31"/>
                <a:gd name="T4" fmla="*/ 30 w 56"/>
                <a:gd name="T5" fmla="*/ 0 h 31"/>
                <a:gd name="T6" fmla="*/ 39 w 56"/>
                <a:gd name="T7" fmla="*/ 12 h 31"/>
                <a:gd name="T8" fmla="*/ 49 w 56"/>
                <a:gd name="T9" fmla="*/ 12 h 31"/>
                <a:gd name="T10" fmla="*/ 55 w 56"/>
                <a:gd name="T11" fmla="*/ 18 h 31"/>
                <a:gd name="T12" fmla="*/ 44 w 56"/>
                <a:gd name="T13" fmla="*/ 24 h 31"/>
                <a:gd name="T14" fmla="*/ 34 w 56"/>
                <a:gd name="T15" fmla="*/ 30 h 31"/>
                <a:gd name="T16" fmla="*/ 20 w 56"/>
                <a:gd name="T17" fmla="*/ 18 h 31"/>
                <a:gd name="T18" fmla="*/ 10 w 56"/>
                <a:gd name="T19" fmla="*/ 24 h 31"/>
                <a:gd name="T20" fmla="*/ 0 w 56"/>
                <a:gd name="T21" fmla="*/ 12 h 31"/>
                <a:gd name="T22" fmla="*/ 10 w 56"/>
                <a:gd name="T23" fmla="*/ 0 h 31"/>
                <a:gd name="T24" fmla="*/ 10 w 56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6"/>
                <a:gd name="T40" fmla="*/ 0 h 31"/>
                <a:gd name="T41" fmla="*/ 56 w 56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6" h="31">
                  <a:moveTo>
                    <a:pt x="10" y="0"/>
                  </a:moveTo>
                  <a:lnTo>
                    <a:pt x="25" y="6"/>
                  </a:lnTo>
                  <a:lnTo>
                    <a:pt x="30" y="0"/>
                  </a:lnTo>
                  <a:lnTo>
                    <a:pt x="39" y="12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44" y="24"/>
                  </a:lnTo>
                  <a:lnTo>
                    <a:pt x="34" y="30"/>
                  </a:lnTo>
                  <a:lnTo>
                    <a:pt x="20" y="18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0" name="Freeform 89"/>
            <p:cNvSpPr>
              <a:spLocks/>
            </p:cNvSpPr>
            <p:nvPr/>
          </p:nvSpPr>
          <p:spPr bwMode="auto">
            <a:xfrm>
              <a:off x="3290" y="2391"/>
              <a:ext cx="20" cy="91"/>
            </a:xfrm>
            <a:custGeom>
              <a:avLst/>
              <a:gdLst>
                <a:gd name="T0" fmla="*/ 0 w 20"/>
                <a:gd name="T1" fmla="*/ 0 h 91"/>
                <a:gd name="T2" fmla="*/ 10 w 20"/>
                <a:gd name="T3" fmla="*/ 30 h 91"/>
                <a:gd name="T4" fmla="*/ 14 w 20"/>
                <a:gd name="T5" fmla="*/ 47 h 91"/>
                <a:gd name="T6" fmla="*/ 14 w 20"/>
                <a:gd name="T7" fmla="*/ 72 h 91"/>
                <a:gd name="T8" fmla="*/ 10 w 20"/>
                <a:gd name="T9" fmla="*/ 90 h 91"/>
                <a:gd name="T10" fmla="*/ 19 w 20"/>
                <a:gd name="T11" fmla="*/ 53 h 91"/>
                <a:gd name="T12" fmla="*/ 19 w 20"/>
                <a:gd name="T13" fmla="*/ 30 h 91"/>
                <a:gd name="T14" fmla="*/ 10 w 20"/>
                <a:gd name="T15" fmla="*/ 12 h 91"/>
                <a:gd name="T16" fmla="*/ 0 w 20"/>
                <a:gd name="T17" fmla="*/ 0 h 91"/>
                <a:gd name="T18" fmla="*/ 0 w 20"/>
                <a:gd name="T19" fmla="*/ 0 h 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91"/>
                <a:gd name="T32" fmla="*/ 20 w 20"/>
                <a:gd name="T33" fmla="*/ 91 h 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91">
                  <a:moveTo>
                    <a:pt x="0" y="0"/>
                  </a:moveTo>
                  <a:lnTo>
                    <a:pt x="10" y="30"/>
                  </a:lnTo>
                  <a:lnTo>
                    <a:pt x="14" y="47"/>
                  </a:lnTo>
                  <a:lnTo>
                    <a:pt x="14" y="72"/>
                  </a:lnTo>
                  <a:lnTo>
                    <a:pt x="10" y="90"/>
                  </a:lnTo>
                  <a:lnTo>
                    <a:pt x="19" y="53"/>
                  </a:lnTo>
                  <a:lnTo>
                    <a:pt x="19" y="30"/>
                  </a:lnTo>
                  <a:lnTo>
                    <a:pt x="10" y="1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1" name="Freeform 90"/>
            <p:cNvSpPr>
              <a:spLocks/>
            </p:cNvSpPr>
            <p:nvPr/>
          </p:nvSpPr>
          <p:spPr bwMode="auto">
            <a:xfrm>
              <a:off x="3150" y="2493"/>
              <a:ext cx="233" cy="140"/>
            </a:xfrm>
            <a:custGeom>
              <a:avLst/>
              <a:gdLst>
                <a:gd name="T0" fmla="*/ 58 w 233"/>
                <a:gd name="T1" fmla="*/ 0 h 140"/>
                <a:gd name="T2" fmla="*/ 42 w 233"/>
                <a:gd name="T3" fmla="*/ 12 h 140"/>
                <a:gd name="T4" fmla="*/ 19 w 233"/>
                <a:gd name="T5" fmla="*/ 12 h 140"/>
                <a:gd name="T6" fmla="*/ 10 w 233"/>
                <a:gd name="T7" fmla="*/ 17 h 140"/>
                <a:gd name="T8" fmla="*/ 0 w 233"/>
                <a:gd name="T9" fmla="*/ 30 h 140"/>
                <a:gd name="T10" fmla="*/ 0 w 233"/>
                <a:gd name="T11" fmla="*/ 42 h 140"/>
                <a:gd name="T12" fmla="*/ 3 w 233"/>
                <a:gd name="T13" fmla="*/ 60 h 140"/>
                <a:gd name="T14" fmla="*/ 14 w 233"/>
                <a:gd name="T15" fmla="*/ 71 h 140"/>
                <a:gd name="T16" fmla="*/ 23 w 233"/>
                <a:gd name="T17" fmla="*/ 77 h 140"/>
                <a:gd name="T18" fmla="*/ 33 w 233"/>
                <a:gd name="T19" fmla="*/ 77 h 140"/>
                <a:gd name="T20" fmla="*/ 42 w 233"/>
                <a:gd name="T21" fmla="*/ 77 h 140"/>
                <a:gd name="T22" fmla="*/ 48 w 233"/>
                <a:gd name="T23" fmla="*/ 91 h 140"/>
                <a:gd name="T24" fmla="*/ 62 w 233"/>
                <a:gd name="T25" fmla="*/ 108 h 140"/>
                <a:gd name="T26" fmla="*/ 77 w 233"/>
                <a:gd name="T27" fmla="*/ 126 h 140"/>
                <a:gd name="T28" fmla="*/ 96 w 233"/>
                <a:gd name="T29" fmla="*/ 139 h 140"/>
                <a:gd name="T30" fmla="*/ 121 w 233"/>
                <a:gd name="T31" fmla="*/ 139 h 140"/>
                <a:gd name="T32" fmla="*/ 140 w 233"/>
                <a:gd name="T33" fmla="*/ 132 h 140"/>
                <a:gd name="T34" fmla="*/ 154 w 233"/>
                <a:gd name="T35" fmla="*/ 120 h 140"/>
                <a:gd name="T36" fmla="*/ 179 w 233"/>
                <a:gd name="T37" fmla="*/ 120 h 140"/>
                <a:gd name="T38" fmla="*/ 189 w 233"/>
                <a:gd name="T39" fmla="*/ 102 h 140"/>
                <a:gd name="T40" fmla="*/ 198 w 233"/>
                <a:gd name="T41" fmla="*/ 91 h 140"/>
                <a:gd name="T42" fmla="*/ 213 w 233"/>
                <a:gd name="T43" fmla="*/ 91 h 140"/>
                <a:gd name="T44" fmla="*/ 222 w 233"/>
                <a:gd name="T45" fmla="*/ 77 h 140"/>
                <a:gd name="T46" fmla="*/ 232 w 233"/>
                <a:gd name="T47" fmla="*/ 60 h 140"/>
                <a:gd name="T48" fmla="*/ 226 w 233"/>
                <a:gd name="T49" fmla="*/ 48 h 140"/>
                <a:gd name="T50" fmla="*/ 218 w 233"/>
                <a:gd name="T51" fmla="*/ 35 h 140"/>
                <a:gd name="T52" fmla="*/ 222 w 233"/>
                <a:gd name="T53" fmla="*/ 53 h 140"/>
                <a:gd name="T54" fmla="*/ 222 w 233"/>
                <a:gd name="T55" fmla="*/ 71 h 140"/>
                <a:gd name="T56" fmla="*/ 213 w 233"/>
                <a:gd name="T57" fmla="*/ 77 h 140"/>
                <a:gd name="T58" fmla="*/ 202 w 233"/>
                <a:gd name="T59" fmla="*/ 66 h 140"/>
                <a:gd name="T60" fmla="*/ 189 w 233"/>
                <a:gd name="T61" fmla="*/ 71 h 140"/>
                <a:gd name="T62" fmla="*/ 184 w 233"/>
                <a:gd name="T63" fmla="*/ 71 h 140"/>
                <a:gd name="T64" fmla="*/ 173 w 233"/>
                <a:gd name="T65" fmla="*/ 91 h 140"/>
                <a:gd name="T66" fmla="*/ 159 w 233"/>
                <a:gd name="T67" fmla="*/ 102 h 140"/>
                <a:gd name="T68" fmla="*/ 134 w 233"/>
                <a:gd name="T69" fmla="*/ 102 h 140"/>
                <a:gd name="T70" fmla="*/ 111 w 233"/>
                <a:gd name="T71" fmla="*/ 102 h 140"/>
                <a:gd name="T72" fmla="*/ 91 w 233"/>
                <a:gd name="T73" fmla="*/ 95 h 140"/>
                <a:gd name="T74" fmla="*/ 72 w 233"/>
                <a:gd name="T75" fmla="*/ 84 h 140"/>
                <a:gd name="T76" fmla="*/ 62 w 233"/>
                <a:gd name="T77" fmla="*/ 77 h 140"/>
                <a:gd name="T78" fmla="*/ 52 w 233"/>
                <a:gd name="T79" fmla="*/ 66 h 140"/>
                <a:gd name="T80" fmla="*/ 48 w 233"/>
                <a:gd name="T81" fmla="*/ 60 h 140"/>
                <a:gd name="T82" fmla="*/ 29 w 233"/>
                <a:gd name="T83" fmla="*/ 60 h 140"/>
                <a:gd name="T84" fmla="*/ 14 w 233"/>
                <a:gd name="T85" fmla="*/ 60 h 140"/>
                <a:gd name="T86" fmla="*/ 3 w 233"/>
                <a:gd name="T87" fmla="*/ 60 h 140"/>
                <a:gd name="T88" fmla="*/ 3 w 233"/>
                <a:gd name="T89" fmla="*/ 48 h 140"/>
                <a:gd name="T90" fmla="*/ 10 w 233"/>
                <a:gd name="T91" fmla="*/ 35 h 140"/>
                <a:gd name="T92" fmla="*/ 14 w 233"/>
                <a:gd name="T93" fmla="*/ 23 h 140"/>
                <a:gd name="T94" fmla="*/ 29 w 233"/>
                <a:gd name="T95" fmla="*/ 23 h 140"/>
                <a:gd name="T96" fmla="*/ 42 w 233"/>
                <a:gd name="T97" fmla="*/ 23 h 140"/>
                <a:gd name="T98" fmla="*/ 48 w 233"/>
                <a:gd name="T99" fmla="*/ 30 h 140"/>
                <a:gd name="T100" fmla="*/ 72 w 233"/>
                <a:gd name="T101" fmla="*/ 12 h 140"/>
                <a:gd name="T102" fmla="*/ 58 w 233"/>
                <a:gd name="T103" fmla="*/ 0 h 140"/>
                <a:gd name="T104" fmla="*/ 58 w 233"/>
                <a:gd name="T105" fmla="*/ 0 h 1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3"/>
                <a:gd name="T160" fmla="*/ 0 h 140"/>
                <a:gd name="T161" fmla="*/ 233 w 233"/>
                <a:gd name="T162" fmla="*/ 140 h 14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3" h="140">
                  <a:moveTo>
                    <a:pt x="58" y="0"/>
                  </a:moveTo>
                  <a:lnTo>
                    <a:pt x="42" y="12"/>
                  </a:lnTo>
                  <a:lnTo>
                    <a:pt x="19" y="12"/>
                  </a:lnTo>
                  <a:lnTo>
                    <a:pt x="10" y="17"/>
                  </a:lnTo>
                  <a:lnTo>
                    <a:pt x="0" y="30"/>
                  </a:lnTo>
                  <a:lnTo>
                    <a:pt x="0" y="42"/>
                  </a:lnTo>
                  <a:lnTo>
                    <a:pt x="3" y="60"/>
                  </a:lnTo>
                  <a:lnTo>
                    <a:pt x="14" y="71"/>
                  </a:lnTo>
                  <a:lnTo>
                    <a:pt x="23" y="77"/>
                  </a:lnTo>
                  <a:lnTo>
                    <a:pt x="33" y="77"/>
                  </a:lnTo>
                  <a:lnTo>
                    <a:pt x="42" y="77"/>
                  </a:lnTo>
                  <a:lnTo>
                    <a:pt x="48" y="91"/>
                  </a:lnTo>
                  <a:lnTo>
                    <a:pt x="62" y="108"/>
                  </a:lnTo>
                  <a:lnTo>
                    <a:pt x="77" y="126"/>
                  </a:lnTo>
                  <a:lnTo>
                    <a:pt x="96" y="139"/>
                  </a:lnTo>
                  <a:lnTo>
                    <a:pt x="121" y="139"/>
                  </a:lnTo>
                  <a:lnTo>
                    <a:pt x="140" y="132"/>
                  </a:lnTo>
                  <a:lnTo>
                    <a:pt x="154" y="120"/>
                  </a:lnTo>
                  <a:lnTo>
                    <a:pt x="179" y="120"/>
                  </a:lnTo>
                  <a:lnTo>
                    <a:pt x="189" y="102"/>
                  </a:lnTo>
                  <a:lnTo>
                    <a:pt x="198" y="91"/>
                  </a:lnTo>
                  <a:lnTo>
                    <a:pt x="213" y="91"/>
                  </a:lnTo>
                  <a:lnTo>
                    <a:pt x="222" y="77"/>
                  </a:lnTo>
                  <a:lnTo>
                    <a:pt x="232" y="60"/>
                  </a:lnTo>
                  <a:lnTo>
                    <a:pt x="226" y="48"/>
                  </a:lnTo>
                  <a:lnTo>
                    <a:pt x="218" y="35"/>
                  </a:lnTo>
                  <a:lnTo>
                    <a:pt x="222" y="53"/>
                  </a:lnTo>
                  <a:lnTo>
                    <a:pt x="222" y="71"/>
                  </a:lnTo>
                  <a:lnTo>
                    <a:pt x="213" y="77"/>
                  </a:lnTo>
                  <a:lnTo>
                    <a:pt x="202" y="66"/>
                  </a:lnTo>
                  <a:lnTo>
                    <a:pt x="189" y="71"/>
                  </a:lnTo>
                  <a:lnTo>
                    <a:pt x="184" y="71"/>
                  </a:lnTo>
                  <a:lnTo>
                    <a:pt x="173" y="91"/>
                  </a:lnTo>
                  <a:lnTo>
                    <a:pt x="159" y="102"/>
                  </a:lnTo>
                  <a:lnTo>
                    <a:pt x="134" y="102"/>
                  </a:lnTo>
                  <a:lnTo>
                    <a:pt x="111" y="102"/>
                  </a:lnTo>
                  <a:lnTo>
                    <a:pt x="91" y="95"/>
                  </a:lnTo>
                  <a:lnTo>
                    <a:pt x="72" y="84"/>
                  </a:lnTo>
                  <a:lnTo>
                    <a:pt x="62" y="77"/>
                  </a:lnTo>
                  <a:lnTo>
                    <a:pt x="52" y="66"/>
                  </a:lnTo>
                  <a:lnTo>
                    <a:pt x="48" y="60"/>
                  </a:lnTo>
                  <a:lnTo>
                    <a:pt x="29" y="60"/>
                  </a:lnTo>
                  <a:lnTo>
                    <a:pt x="14" y="60"/>
                  </a:lnTo>
                  <a:lnTo>
                    <a:pt x="3" y="60"/>
                  </a:lnTo>
                  <a:lnTo>
                    <a:pt x="3" y="48"/>
                  </a:lnTo>
                  <a:lnTo>
                    <a:pt x="10" y="35"/>
                  </a:lnTo>
                  <a:lnTo>
                    <a:pt x="14" y="23"/>
                  </a:lnTo>
                  <a:lnTo>
                    <a:pt x="29" y="23"/>
                  </a:lnTo>
                  <a:lnTo>
                    <a:pt x="42" y="23"/>
                  </a:lnTo>
                  <a:lnTo>
                    <a:pt x="48" y="30"/>
                  </a:lnTo>
                  <a:lnTo>
                    <a:pt x="72" y="12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2" name="Freeform 91"/>
            <p:cNvSpPr>
              <a:spLocks/>
            </p:cNvSpPr>
            <p:nvPr/>
          </p:nvSpPr>
          <p:spPr bwMode="auto">
            <a:xfrm>
              <a:off x="3053" y="2546"/>
              <a:ext cx="403" cy="152"/>
            </a:xfrm>
            <a:custGeom>
              <a:avLst/>
              <a:gdLst>
                <a:gd name="T0" fmla="*/ 68 w 403"/>
                <a:gd name="T1" fmla="*/ 0 h 152"/>
                <a:gd name="T2" fmla="*/ 43 w 403"/>
                <a:gd name="T3" fmla="*/ 13 h 152"/>
                <a:gd name="T4" fmla="*/ 23 w 403"/>
                <a:gd name="T5" fmla="*/ 17 h 152"/>
                <a:gd name="T6" fmla="*/ 10 w 403"/>
                <a:gd name="T7" fmla="*/ 24 h 152"/>
                <a:gd name="T8" fmla="*/ 4 w 403"/>
                <a:gd name="T9" fmla="*/ 37 h 152"/>
                <a:gd name="T10" fmla="*/ 0 w 403"/>
                <a:gd name="T11" fmla="*/ 60 h 152"/>
                <a:gd name="T12" fmla="*/ 10 w 403"/>
                <a:gd name="T13" fmla="*/ 78 h 152"/>
                <a:gd name="T14" fmla="*/ 23 w 403"/>
                <a:gd name="T15" fmla="*/ 97 h 152"/>
                <a:gd name="T16" fmla="*/ 33 w 403"/>
                <a:gd name="T17" fmla="*/ 103 h 152"/>
                <a:gd name="T18" fmla="*/ 43 w 403"/>
                <a:gd name="T19" fmla="*/ 108 h 152"/>
                <a:gd name="T20" fmla="*/ 33 w 403"/>
                <a:gd name="T21" fmla="*/ 90 h 152"/>
                <a:gd name="T22" fmla="*/ 23 w 403"/>
                <a:gd name="T23" fmla="*/ 66 h 152"/>
                <a:gd name="T24" fmla="*/ 29 w 403"/>
                <a:gd name="T25" fmla="*/ 55 h 152"/>
                <a:gd name="T26" fmla="*/ 38 w 403"/>
                <a:gd name="T27" fmla="*/ 55 h 152"/>
                <a:gd name="T28" fmla="*/ 68 w 403"/>
                <a:gd name="T29" fmla="*/ 78 h 152"/>
                <a:gd name="T30" fmla="*/ 107 w 403"/>
                <a:gd name="T31" fmla="*/ 90 h 152"/>
                <a:gd name="T32" fmla="*/ 155 w 403"/>
                <a:gd name="T33" fmla="*/ 103 h 152"/>
                <a:gd name="T34" fmla="*/ 223 w 403"/>
                <a:gd name="T35" fmla="*/ 103 h 152"/>
                <a:gd name="T36" fmla="*/ 286 w 403"/>
                <a:gd name="T37" fmla="*/ 103 h 152"/>
                <a:gd name="T38" fmla="*/ 323 w 403"/>
                <a:gd name="T39" fmla="*/ 97 h 152"/>
                <a:gd name="T40" fmla="*/ 367 w 403"/>
                <a:gd name="T41" fmla="*/ 90 h 152"/>
                <a:gd name="T42" fmla="*/ 348 w 403"/>
                <a:gd name="T43" fmla="*/ 121 h 152"/>
                <a:gd name="T44" fmla="*/ 334 w 403"/>
                <a:gd name="T45" fmla="*/ 151 h 152"/>
                <a:gd name="T46" fmla="*/ 362 w 403"/>
                <a:gd name="T47" fmla="*/ 115 h 152"/>
                <a:gd name="T48" fmla="*/ 378 w 403"/>
                <a:gd name="T49" fmla="*/ 103 h 152"/>
                <a:gd name="T50" fmla="*/ 392 w 403"/>
                <a:gd name="T51" fmla="*/ 97 h 152"/>
                <a:gd name="T52" fmla="*/ 402 w 403"/>
                <a:gd name="T53" fmla="*/ 85 h 152"/>
                <a:gd name="T54" fmla="*/ 398 w 403"/>
                <a:gd name="T55" fmla="*/ 73 h 152"/>
                <a:gd name="T56" fmla="*/ 402 w 403"/>
                <a:gd name="T57" fmla="*/ 60 h 152"/>
                <a:gd name="T58" fmla="*/ 387 w 403"/>
                <a:gd name="T59" fmla="*/ 48 h 152"/>
                <a:gd name="T60" fmla="*/ 367 w 403"/>
                <a:gd name="T61" fmla="*/ 42 h 152"/>
                <a:gd name="T62" fmla="*/ 359 w 403"/>
                <a:gd name="T63" fmla="*/ 37 h 152"/>
                <a:gd name="T64" fmla="*/ 344 w 403"/>
                <a:gd name="T65" fmla="*/ 24 h 152"/>
                <a:gd name="T66" fmla="*/ 339 w 403"/>
                <a:gd name="T67" fmla="*/ 17 h 152"/>
                <a:gd name="T68" fmla="*/ 329 w 403"/>
                <a:gd name="T69" fmla="*/ 24 h 152"/>
                <a:gd name="T70" fmla="*/ 323 w 403"/>
                <a:gd name="T71" fmla="*/ 37 h 152"/>
                <a:gd name="T72" fmla="*/ 339 w 403"/>
                <a:gd name="T73" fmla="*/ 55 h 152"/>
                <a:gd name="T74" fmla="*/ 348 w 403"/>
                <a:gd name="T75" fmla="*/ 66 h 152"/>
                <a:gd name="T76" fmla="*/ 359 w 403"/>
                <a:gd name="T77" fmla="*/ 78 h 152"/>
                <a:gd name="T78" fmla="*/ 334 w 403"/>
                <a:gd name="T79" fmla="*/ 85 h 152"/>
                <a:gd name="T80" fmla="*/ 286 w 403"/>
                <a:gd name="T81" fmla="*/ 97 h 152"/>
                <a:gd name="T82" fmla="*/ 242 w 403"/>
                <a:gd name="T83" fmla="*/ 97 h 152"/>
                <a:gd name="T84" fmla="*/ 189 w 403"/>
                <a:gd name="T85" fmla="*/ 97 h 152"/>
                <a:gd name="T86" fmla="*/ 116 w 403"/>
                <a:gd name="T87" fmla="*/ 85 h 152"/>
                <a:gd name="T88" fmla="*/ 72 w 403"/>
                <a:gd name="T89" fmla="*/ 66 h 152"/>
                <a:gd name="T90" fmla="*/ 48 w 403"/>
                <a:gd name="T91" fmla="*/ 48 h 152"/>
                <a:gd name="T92" fmla="*/ 77 w 403"/>
                <a:gd name="T93" fmla="*/ 37 h 152"/>
                <a:gd name="T94" fmla="*/ 87 w 403"/>
                <a:gd name="T95" fmla="*/ 24 h 152"/>
                <a:gd name="T96" fmla="*/ 81 w 403"/>
                <a:gd name="T97" fmla="*/ 13 h 152"/>
                <a:gd name="T98" fmla="*/ 68 w 403"/>
                <a:gd name="T99" fmla="*/ 0 h 152"/>
                <a:gd name="T100" fmla="*/ 68 w 403"/>
                <a:gd name="T101" fmla="*/ 0 h 1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3"/>
                <a:gd name="T154" fmla="*/ 0 h 152"/>
                <a:gd name="T155" fmla="*/ 403 w 403"/>
                <a:gd name="T156" fmla="*/ 152 h 1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3" h="152">
                  <a:moveTo>
                    <a:pt x="68" y="0"/>
                  </a:moveTo>
                  <a:lnTo>
                    <a:pt x="43" y="13"/>
                  </a:lnTo>
                  <a:lnTo>
                    <a:pt x="23" y="17"/>
                  </a:lnTo>
                  <a:lnTo>
                    <a:pt x="10" y="24"/>
                  </a:lnTo>
                  <a:lnTo>
                    <a:pt x="4" y="37"/>
                  </a:lnTo>
                  <a:lnTo>
                    <a:pt x="0" y="60"/>
                  </a:lnTo>
                  <a:lnTo>
                    <a:pt x="10" y="78"/>
                  </a:lnTo>
                  <a:lnTo>
                    <a:pt x="23" y="97"/>
                  </a:lnTo>
                  <a:lnTo>
                    <a:pt x="33" y="103"/>
                  </a:lnTo>
                  <a:lnTo>
                    <a:pt x="43" y="108"/>
                  </a:lnTo>
                  <a:lnTo>
                    <a:pt x="33" y="90"/>
                  </a:lnTo>
                  <a:lnTo>
                    <a:pt x="23" y="66"/>
                  </a:lnTo>
                  <a:lnTo>
                    <a:pt x="29" y="55"/>
                  </a:lnTo>
                  <a:lnTo>
                    <a:pt x="38" y="55"/>
                  </a:lnTo>
                  <a:lnTo>
                    <a:pt x="68" y="78"/>
                  </a:lnTo>
                  <a:lnTo>
                    <a:pt x="107" y="90"/>
                  </a:lnTo>
                  <a:lnTo>
                    <a:pt x="155" y="103"/>
                  </a:lnTo>
                  <a:lnTo>
                    <a:pt x="223" y="103"/>
                  </a:lnTo>
                  <a:lnTo>
                    <a:pt x="286" y="103"/>
                  </a:lnTo>
                  <a:lnTo>
                    <a:pt x="323" y="97"/>
                  </a:lnTo>
                  <a:lnTo>
                    <a:pt x="367" y="90"/>
                  </a:lnTo>
                  <a:lnTo>
                    <a:pt x="348" y="121"/>
                  </a:lnTo>
                  <a:lnTo>
                    <a:pt x="334" y="151"/>
                  </a:lnTo>
                  <a:lnTo>
                    <a:pt x="362" y="115"/>
                  </a:lnTo>
                  <a:lnTo>
                    <a:pt x="378" y="103"/>
                  </a:lnTo>
                  <a:lnTo>
                    <a:pt x="392" y="97"/>
                  </a:lnTo>
                  <a:lnTo>
                    <a:pt x="402" y="85"/>
                  </a:lnTo>
                  <a:lnTo>
                    <a:pt x="398" y="73"/>
                  </a:lnTo>
                  <a:lnTo>
                    <a:pt x="402" y="60"/>
                  </a:lnTo>
                  <a:lnTo>
                    <a:pt x="387" y="48"/>
                  </a:lnTo>
                  <a:lnTo>
                    <a:pt x="367" y="42"/>
                  </a:lnTo>
                  <a:lnTo>
                    <a:pt x="359" y="37"/>
                  </a:lnTo>
                  <a:lnTo>
                    <a:pt x="344" y="24"/>
                  </a:lnTo>
                  <a:lnTo>
                    <a:pt x="339" y="17"/>
                  </a:lnTo>
                  <a:lnTo>
                    <a:pt x="329" y="24"/>
                  </a:lnTo>
                  <a:lnTo>
                    <a:pt x="323" y="37"/>
                  </a:lnTo>
                  <a:lnTo>
                    <a:pt x="339" y="55"/>
                  </a:lnTo>
                  <a:lnTo>
                    <a:pt x="348" y="66"/>
                  </a:lnTo>
                  <a:lnTo>
                    <a:pt x="359" y="78"/>
                  </a:lnTo>
                  <a:lnTo>
                    <a:pt x="334" y="85"/>
                  </a:lnTo>
                  <a:lnTo>
                    <a:pt x="286" y="97"/>
                  </a:lnTo>
                  <a:lnTo>
                    <a:pt x="242" y="97"/>
                  </a:lnTo>
                  <a:lnTo>
                    <a:pt x="189" y="97"/>
                  </a:lnTo>
                  <a:lnTo>
                    <a:pt x="116" y="85"/>
                  </a:lnTo>
                  <a:lnTo>
                    <a:pt x="72" y="66"/>
                  </a:lnTo>
                  <a:lnTo>
                    <a:pt x="48" y="48"/>
                  </a:lnTo>
                  <a:lnTo>
                    <a:pt x="77" y="37"/>
                  </a:lnTo>
                  <a:lnTo>
                    <a:pt x="87" y="24"/>
                  </a:lnTo>
                  <a:lnTo>
                    <a:pt x="81" y="13"/>
                  </a:lnTo>
                  <a:lnTo>
                    <a:pt x="6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3" name="Freeform 92"/>
            <p:cNvSpPr>
              <a:spLocks/>
            </p:cNvSpPr>
            <p:nvPr/>
          </p:nvSpPr>
          <p:spPr bwMode="auto">
            <a:xfrm>
              <a:off x="3217" y="2680"/>
              <a:ext cx="69" cy="30"/>
            </a:xfrm>
            <a:custGeom>
              <a:avLst/>
              <a:gdLst>
                <a:gd name="T0" fmla="*/ 0 w 69"/>
                <a:gd name="T1" fmla="*/ 0 h 30"/>
                <a:gd name="T2" fmla="*/ 14 w 69"/>
                <a:gd name="T3" fmla="*/ 29 h 30"/>
                <a:gd name="T4" fmla="*/ 14 w 69"/>
                <a:gd name="T5" fmla="*/ 0 h 30"/>
                <a:gd name="T6" fmla="*/ 29 w 69"/>
                <a:gd name="T7" fmla="*/ 29 h 30"/>
                <a:gd name="T8" fmla="*/ 34 w 69"/>
                <a:gd name="T9" fmla="*/ 11 h 30"/>
                <a:gd name="T10" fmla="*/ 49 w 69"/>
                <a:gd name="T11" fmla="*/ 29 h 30"/>
                <a:gd name="T12" fmla="*/ 59 w 69"/>
                <a:gd name="T13" fmla="*/ 23 h 30"/>
                <a:gd name="T14" fmla="*/ 68 w 69"/>
                <a:gd name="T15" fmla="*/ 11 h 30"/>
                <a:gd name="T16" fmla="*/ 64 w 69"/>
                <a:gd name="T17" fmla="*/ 4 h 30"/>
                <a:gd name="T18" fmla="*/ 54 w 69"/>
                <a:gd name="T19" fmla="*/ 11 h 30"/>
                <a:gd name="T20" fmla="*/ 39 w 69"/>
                <a:gd name="T21" fmla="*/ 0 h 30"/>
                <a:gd name="T22" fmla="*/ 29 w 69"/>
                <a:gd name="T23" fmla="*/ 0 h 30"/>
                <a:gd name="T24" fmla="*/ 20 w 69"/>
                <a:gd name="T25" fmla="*/ 0 h 30"/>
                <a:gd name="T26" fmla="*/ 10 w 69"/>
                <a:gd name="T27" fmla="*/ 4 h 30"/>
                <a:gd name="T28" fmla="*/ 0 w 69"/>
                <a:gd name="T29" fmla="*/ 0 h 30"/>
                <a:gd name="T30" fmla="*/ 0 w 69"/>
                <a:gd name="T31" fmla="*/ 0 h 3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9"/>
                <a:gd name="T49" fmla="*/ 0 h 30"/>
                <a:gd name="T50" fmla="*/ 69 w 69"/>
                <a:gd name="T51" fmla="*/ 30 h 3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9" h="30">
                  <a:moveTo>
                    <a:pt x="0" y="0"/>
                  </a:moveTo>
                  <a:lnTo>
                    <a:pt x="14" y="29"/>
                  </a:lnTo>
                  <a:lnTo>
                    <a:pt x="14" y="0"/>
                  </a:lnTo>
                  <a:lnTo>
                    <a:pt x="29" y="29"/>
                  </a:lnTo>
                  <a:lnTo>
                    <a:pt x="34" y="11"/>
                  </a:lnTo>
                  <a:lnTo>
                    <a:pt x="49" y="29"/>
                  </a:lnTo>
                  <a:lnTo>
                    <a:pt x="59" y="23"/>
                  </a:lnTo>
                  <a:lnTo>
                    <a:pt x="68" y="11"/>
                  </a:lnTo>
                  <a:lnTo>
                    <a:pt x="64" y="4"/>
                  </a:lnTo>
                  <a:lnTo>
                    <a:pt x="54" y="11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0" y="4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4" name="Freeform 93"/>
            <p:cNvSpPr>
              <a:spLocks/>
            </p:cNvSpPr>
            <p:nvPr/>
          </p:nvSpPr>
          <p:spPr bwMode="auto">
            <a:xfrm>
              <a:off x="3227" y="2752"/>
              <a:ext cx="17" cy="30"/>
            </a:xfrm>
            <a:custGeom>
              <a:avLst/>
              <a:gdLst>
                <a:gd name="T0" fmla="*/ 0 w 17"/>
                <a:gd name="T1" fmla="*/ 0 h 30"/>
                <a:gd name="T2" fmla="*/ 5 w 17"/>
                <a:gd name="T3" fmla="*/ 29 h 30"/>
                <a:gd name="T4" fmla="*/ 16 w 17"/>
                <a:gd name="T5" fmla="*/ 5 h 30"/>
                <a:gd name="T6" fmla="*/ 0 w 17"/>
                <a:gd name="T7" fmla="*/ 0 h 30"/>
                <a:gd name="T8" fmla="*/ 0 w 17"/>
                <a:gd name="T9" fmla="*/ 0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0"/>
                <a:gd name="T17" fmla="*/ 17 w 17"/>
                <a:gd name="T18" fmla="*/ 30 h 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0">
                  <a:moveTo>
                    <a:pt x="0" y="0"/>
                  </a:moveTo>
                  <a:lnTo>
                    <a:pt x="5" y="29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5" name="Freeform 94"/>
            <p:cNvSpPr>
              <a:spLocks/>
            </p:cNvSpPr>
            <p:nvPr/>
          </p:nvSpPr>
          <p:spPr bwMode="auto">
            <a:xfrm>
              <a:off x="3246" y="2757"/>
              <a:ext cx="26" cy="20"/>
            </a:xfrm>
            <a:custGeom>
              <a:avLst/>
              <a:gdLst>
                <a:gd name="T0" fmla="*/ 0 w 26"/>
                <a:gd name="T1" fmla="*/ 0 h 20"/>
                <a:gd name="T2" fmla="*/ 15 w 26"/>
                <a:gd name="T3" fmla="*/ 19 h 20"/>
                <a:gd name="T4" fmla="*/ 25 w 26"/>
                <a:gd name="T5" fmla="*/ 0 h 20"/>
                <a:gd name="T6" fmla="*/ 0 w 26"/>
                <a:gd name="T7" fmla="*/ 0 h 20"/>
                <a:gd name="T8" fmla="*/ 0 w 26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0"/>
                <a:gd name="T17" fmla="*/ 26 w 26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0">
                  <a:moveTo>
                    <a:pt x="0" y="0"/>
                  </a:moveTo>
                  <a:lnTo>
                    <a:pt x="15" y="19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6" name="Freeform 95"/>
            <p:cNvSpPr>
              <a:spLocks/>
            </p:cNvSpPr>
            <p:nvPr/>
          </p:nvSpPr>
          <p:spPr bwMode="auto">
            <a:xfrm>
              <a:off x="2998" y="2336"/>
              <a:ext cx="168" cy="164"/>
            </a:xfrm>
            <a:custGeom>
              <a:avLst/>
              <a:gdLst>
                <a:gd name="T0" fmla="*/ 152 w 168"/>
                <a:gd name="T1" fmla="*/ 0 h 164"/>
                <a:gd name="T2" fmla="*/ 136 w 168"/>
                <a:gd name="T3" fmla="*/ 18 h 164"/>
                <a:gd name="T4" fmla="*/ 136 w 168"/>
                <a:gd name="T5" fmla="*/ 42 h 164"/>
                <a:gd name="T6" fmla="*/ 132 w 168"/>
                <a:gd name="T7" fmla="*/ 59 h 164"/>
                <a:gd name="T8" fmla="*/ 109 w 168"/>
                <a:gd name="T9" fmla="*/ 47 h 164"/>
                <a:gd name="T10" fmla="*/ 78 w 168"/>
                <a:gd name="T11" fmla="*/ 42 h 164"/>
                <a:gd name="T12" fmla="*/ 68 w 168"/>
                <a:gd name="T13" fmla="*/ 42 h 164"/>
                <a:gd name="T14" fmla="*/ 44 w 168"/>
                <a:gd name="T15" fmla="*/ 47 h 164"/>
                <a:gd name="T16" fmla="*/ 25 w 168"/>
                <a:gd name="T17" fmla="*/ 59 h 164"/>
                <a:gd name="T18" fmla="*/ 5 w 168"/>
                <a:gd name="T19" fmla="*/ 84 h 164"/>
                <a:gd name="T20" fmla="*/ 0 w 168"/>
                <a:gd name="T21" fmla="*/ 107 h 164"/>
                <a:gd name="T22" fmla="*/ 5 w 168"/>
                <a:gd name="T23" fmla="*/ 132 h 164"/>
                <a:gd name="T24" fmla="*/ 10 w 168"/>
                <a:gd name="T25" fmla="*/ 149 h 164"/>
                <a:gd name="T26" fmla="*/ 25 w 168"/>
                <a:gd name="T27" fmla="*/ 156 h 164"/>
                <a:gd name="T28" fmla="*/ 34 w 168"/>
                <a:gd name="T29" fmla="*/ 163 h 164"/>
                <a:gd name="T30" fmla="*/ 44 w 168"/>
                <a:gd name="T31" fmla="*/ 163 h 164"/>
                <a:gd name="T32" fmla="*/ 50 w 168"/>
                <a:gd name="T33" fmla="*/ 156 h 164"/>
                <a:gd name="T34" fmla="*/ 30 w 168"/>
                <a:gd name="T35" fmla="*/ 149 h 164"/>
                <a:gd name="T36" fmla="*/ 25 w 168"/>
                <a:gd name="T37" fmla="*/ 132 h 164"/>
                <a:gd name="T38" fmla="*/ 25 w 168"/>
                <a:gd name="T39" fmla="*/ 120 h 164"/>
                <a:gd name="T40" fmla="*/ 30 w 168"/>
                <a:gd name="T41" fmla="*/ 102 h 164"/>
                <a:gd name="T42" fmla="*/ 34 w 168"/>
                <a:gd name="T43" fmla="*/ 84 h 164"/>
                <a:gd name="T44" fmla="*/ 54 w 168"/>
                <a:gd name="T45" fmla="*/ 71 h 164"/>
                <a:gd name="T46" fmla="*/ 73 w 168"/>
                <a:gd name="T47" fmla="*/ 66 h 164"/>
                <a:gd name="T48" fmla="*/ 78 w 168"/>
                <a:gd name="T49" fmla="*/ 59 h 164"/>
                <a:gd name="T50" fmla="*/ 93 w 168"/>
                <a:gd name="T51" fmla="*/ 59 h 164"/>
                <a:gd name="T52" fmla="*/ 113 w 168"/>
                <a:gd name="T53" fmla="*/ 71 h 164"/>
                <a:gd name="T54" fmla="*/ 116 w 168"/>
                <a:gd name="T55" fmla="*/ 71 h 164"/>
                <a:gd name="T56" fmla="*/ 103 w 168"/>
                <a:gd name="T57" fmla="*/ 96 h 164"/>
                <a:gd name="T58" fmla="*/ 98 w 168"/>
                <a:gd name="T59" fmla="*/ 102 h 164"/>
                <a:gd name="T60" fmla="*/ 83 w 168"/>
                <a:gd name="T61" fmla="*/ 96 h 164"/>
                <a:gd name="T62" fmla="*/ 68 w 168"/>
                <a:gd name="T63" fmla="*/ 84 h 164"/>
                <a:gd name="T64" fmla="*/ 54 w 168"/>
                <a:gd name="T65" fmla="*/ 77 h 164"/>
                <a:gd name="T66" fmla="*/ 44 w 168"/>
                <a:gd name="T67" fmla="*/ 84 h 164"/>
                <a:gd name="T68" fmla="*/ 39 w 168"/>
                <a:gd name="T69" fmla="*/ 102 h 164"/>
                <a:gd name="T70" fmla="*/ 44 w 168"/>
                <a:gd name="T71" fmla="*/ 114 h 164"/>
                <a:gd name="T72" fmla="*/ 59 w 168"/>
                <a:gd name="T73" fmla="*/ 107 h 164"/>
                <a:gd name="T74" fmla="*/ 59 w 168"/>
                <a:gd name="T75" fmla="*/ 120 h 164"/>
                <a:gd name="T76" fmla="*/ 59 w 168"/>
                <a:gd name="T77" fmla="*/ 132 h 164"/>
                <a:gd name="T78" fmla="*/ 68 w 168"/>
                <a:gd name="T79" fmla="*/ 144 h 164"/>
                <a:gd name="T80" fmla="*/ 78 w 168"/>
                <a:gd name="T81" fmla="*/ 132 h 164"/>
                <a:gd name="T82" fmla="*/ 88 w 168"/>
                <a:gd name="T83" fmla="*/ 126 h 164"/>
                <a:gd name="T84" fmla="*/ 93 w 168"/>
                <a:gd name="T85" fmla="*/ 138 h 164"/>
                <a:gd name="T86" fmla="*/ 103 w 168"/>
                <a:gd name="T87" fmla="*/ 144 h 164"/>
                <a:gd name="T88" fmla="*/ 113 w 168"/>
                <a:gd name="T89" fmla="*/ 149 h 164"/>
                <a:gd name="T90" fmla="*/ 113 w 168"/>
                <a:gd name="T91" fmla="*/ 132 h 164"/>
                <a:gd name="T92" fmla="*/ 113 w 168"/>
                <a:gd name="T93" fmla="*/ 120 h 164"/>
                <a:gd name="T94" fmla="*/ 116 w 168"/>
                <a:gd name="T95" fmla="*/ 107 h 164"/>
                <a:gd name="T96" fmla="*/ 132 w 168"/>
                <a:gd name="T97" fmla="*/ 89 h 164"/>
                <a:gd name="T98" fmla="*/ 136 w 168"/>
                <a:gd name="T99" fmla="*/ 77 h 164"/>
                <a:gd name="T100" fmla="*/ 136 w 168"/>
                <a:gd name="T101" fmla="*/ 66 h 164"/>
                <a:gd name="T102" fmla="*/ 146 w 168"/>
                <a:gd name="T103" fmla="*/ 54 h 164"/>
                <a:gd name="T104" fmla="*/ 146 w 168"/>
                <a:gd name="T105" fmla="*/ 42 h 164"/>
                <a:gd name="T106" fmla="*/ 152 w 168"/>
                <a:gd name="T107" fmla="*/ 29 h 164"/>
                <a:gd name="T108" fmla="*/ 156 w 168"/>
                <a:gd name="T109" fmla="*/ 18 h 164"/>
                <a:gd name="T110" fmla="*/ 167 w 168"/>
                <a:gd name="T111" fmla="*/ 5 h 164"/>
                <a:gd name="T112" fmla="*/ 156 w 168"/>
                <a:gd name="T113" fmla="*/ 0 h 164"/>
                <a:gd name="T114" fmla="*/ 152 w 168"/>
                <a:gd name="T115" fmla="*/ 0 h 164"/>
                <a:gd name="T116" fmla="*/ 152 w 168"/>
                <a:gd name="T117" fmla="*/ 0 h 1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"/>
                <a:gd name="T178" fmla="*/ 0 h 164"/>
                <a:gd name="T179" fmla="*/ 168 w 168"/>
                <a:gd name="T180" fmla="*/ 164 h 1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" h="164">
                  <a:moveTo>
                    <a:pt x="152" y="0"/>
                  </a:moveTo>
                  <a:lnTo>
                    <a:pt x="136" y="18"/>
                  </a:lnTo>
                  <a:lnTo>
                    <a:pt x="136" y="42"/>
                  </a:lnTo>
                  <a:lnTo>
                    <a:pt x="132" y="59"/>
                  </a:lnTo>
                  <a:lnTo>
                    <a:pt x="109" y="47"/>
                  </a:lnTo>
                  <a:lnTo>
                    <a:pt x="78" y="42"/>
                  </a:lnTo>
                  <a:lnTo>
                    <a:pt x="68" y="42"/>
                  </a:lnTo>
                  <a:lnTo>
                    <a:pt x="44" y="47"/>
                  </a:lnTo>
                  <a:lnTo>
                    <a:pt x="25" y="59"/>
                  </a:lnTo>
                  <a:lnTo>
                    <a:pt x="5" y="84"/>
                  </a:lnTo>
                  <a:lnTo>
                    <a:pt x="0" y="107"/>
                  </a:lnTo>
                  <a:lnTo>
                    <a:pt x="5" y="132"/>
                  </a:lnTo>
                  <a:lnTo>
                    <a:pt x="10" y="149"/>
                  </a:lnTo>
                  <a:lnTo>
                    <a:pt x="25" y="156"/>
                  </a:lnTo>
                  <a:lnTo>
                    <a:pt x="34" y="163"/>
                  </a:lnTo>
                  <a:lnTo>
                    <a:pt x="44" y="163"/>
                  </a:lnTo>
                  <a:lnTo>
                    <a:pt x="50" y="156"/>
                  </a:lnTo>
                  <a:lnTo>
                    <a:pt x="30" y="149"/>
                  </a:lnTo>
                  <a:lnTo>
                    <a:pt x="25" y="132"/>
                  </a:lnTo>
                  <a:lnTo>
                    <a:pt x="25" y="120"/>
                  </a:lnTo>
                  <a:lnTo>
                    <a:pt x="30" y="102"/>
                  </a:lnTo>
                  <a:lnTo>
                    <a:pt x="34" y="84"/>
                  </a:lnTo>
                  <a:lnTo>
                    <a:pt x="54" y="71"/>
                  </a:lnTo>
                  <a:lnTo>
                    <a:pt x="73" y="66"/>
                  </a:lnTo>
                  <a:lnTo>
                    <a:pt x="78" y="59"/>
                  </a:lnTo>
                  <a:lnTo>
                    <a:pt x="93" y="59"/>
                  </a:lnTo>
                  <a:lnTo>
                    <a:pt x="113" y="71"/>
                  </a:lnTo>
                  <a:lnTo>
                    <a:pt x="116" y="71"/>
                  </a:lnTo>
                  <a:lnTo>
                    <a:pt x="103" y="96"/>
                  </a:lnTo>
                  <a:lnTo>
                    <a:pt x="98" y="102"/>
                  </a:lnTo>
                  <a:lnTo>
                    <a:pt x="83" y="96"/>
                  </a:lnTo>
                  <a:lnTo>
                    <a:pt x="68" y="84"/>
                  </a:lnTo>
                  <a:lnTo>
                    <a:pt x="54" y="77"/>
                  </a:lnTo>
                  <a:lnTo>
                    <a:pt x="44" y="84"/>
                  </a:lnTo>
                  <a:lnTo>
                    <a:pt x="39" y="102"/>
                  </a:lnTo>
                  <a:lnTo>
                    <a:pt x="44" y="114"/>
                  </a:lnTo>
                  <a:lnTo>
                    <a:pt x="59" y="107"/>
                  </a:lnTo>
                  <a:lnTo>
                    <a:pt x="59" y="120"/>
                  </a:lnTo>
                  <a:lnTo>
                    <a:pt x="59" y="132"/>
                  </a:lnTo>
                  <a:lnTo>
                    <a:pt x="68" y="144"/>
                  </a:lnTo>
                  <a:lnTo>
                    <a:pt x="78" y="132"/>
                  </a:lnTo>
                  <a:lnTo>
                    <a:pt x="88" y="126"/>
                  </a:lnTo>
                  <a:lnTo>
                    <a:pt x="93" y="138"/>
                  </a:lnTo>
                  <a:lnTo>
                    <a:pt x="103" y="144"/>
                  </a:lnTo>
                  <a:lnTo>
                    <a:pt x="113" y="149"/>
                  </a:lnTo>
                  <a:lnTo>
                    <a:pt x="113" y="132"/>
                  </a:lnTo>
                  <a:lnTo>
                    <a:pt x="113" y="120"/>
                  </a:lnTo>
                  <a:lnTo>
                    <a:pt x="116" y="107"/>
                  </a:lnTo>
                  <a:lnTo>
                    <a:pt x="132" y="89"/>
                  </a:lnTo>
                  <a:lnTo>
                    <a:pt x="136" y="77"/>
                  </a:lnTo>
                  <a:lnTo>
                    <a:pt x="136" y="66"/>
                  </a:lnTo>
                  <a:lnTo>
                    <a:pt x="146" y="54"/>
                  </a:lnTo>
                  <a:lnTo>
                    <a:pt x="146" y="42"/>
                  </a:lnTo>
                  <a:lnTo>
                    <a:pt x="152" y="29"/>
                  </a:lnTo>
                  <a:lnTo>
                    <a:pt x="156" y="18"/>
                  </a:lnTo>
                  <a:lnTo>
                    <a:pt x="167" y="5"/>
                  </a:lnTo>
                  <a:lnTo>
                    <a:pt x="156" y="0"/>
                  </a:lnTo>
                  <a:lnTo>
                    <a:pt x="15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7" name="Freeform 96"/>
            <p:cNvSpPr>
              <a:spLocks/>
            </p:cNvSpPr>
            <p:nvPr/>
          </p:nvSpPr>
          <p:spPr bwMode="auto">
            <a:xfrm>
              <a:off x="3412" y="2403"/>
              <a:ext cx="93" cy="114"/>
            </a:xfrm>
            <a:custGeom>
              <a:avLst/>
              <a:gdLst>
                <a:gd name="T0" fmla="*/ 0 w 93"/>
                <a:gd name="T1" fmla="*/ 4 h 114"/>
                <a:gd name="T2" fmla="*/ 23 w 93"/>
                <a:gd name="T3" fmla="*/ 0 h 114"/>
                <a:gd name="T4" fmla="*/ 48 w 93"/>
                <a:gd name="T5" fmla="*/ 0 h 114"/>
                <a:gd name="T6" fmla="*/ 77 w 93"/>
                <a:gd name="T7" fmla="*/ 11 h 114"/>
                <a:gd name="T8" fmla="*/ 92 w 93"/>
                <a:gd name="T9" fmla="*/ 29 h 114"/>
                <a:gd name="T10" fmla="*/ 92 w 93"/>
                <a:gd name="T11" fmla="*/ 54 h 114"/>
                <a:gd name="T12" fmla="*/ 92 w 93"/>
                <a:gd name="T13" fmla="*/ 71 h 114"/>
                <a:gd name="T14" fmla="*/ 87 w 93"/>
                <a:gd name="T15" fmla="*/ 89 h 114"/>
                <a:gd name="T16" fmla="*/ 71 w 93"/>
                <a:gd name="T17" fmla="*/ 101 h 114"/>
                <a:gd name="T18" fmla="*/ 62 w 93"/>
                <a:gd name="T19" fmla="*/ 113 h 114"/>
                <a:gd name="T20" fmla="*/ 51 w 93"/>
                <a:gd name="T21" fmla="*/ 107 h 114"/>
                <a:gd name="T22" fmla="*/ 62 w 93"/>
                <a:gd name="T23" fmla="*/ 71 h 114"/>
                <a:gd name="T24" fmla="*/ 71 w 93"/>
                <a:gd name="T25" fmla="*/ 54 h 114"/>
                <a:gd name="T26" fmla="*/ 77 w 93"/>
                <a:gd name="T27" fmla="*/ 35 h 114"/>
                <a:gd name="T28" fmla="*/ 71 w 93"/>
                <a:gd name="T29" fmla="*/ 23 h 114"/>
                <a:gd name="T30" fmla="*/ 51 w 93"/>
                <a:gd name="T31" fmla="*/ 17 h 114"/>
                <a:gd name="T32" fmla="*/ 33 w 93"/>
                <a:gd name="T33" fmla="*/ 17 h 114"/>
                <a:gd name="T34" fmla="*/ 19 w 93"/>
                <a:gd name="T35" fmla="*/ 23 h 114"/>
                <a:gd name="T36" fmla="*/ 0 w 93"/>
                <a:gd name="T37" fmla="*/ 4 h 114"/>
                <a:gd name="T38" fmla="*/ 0 w 93"/>
                <a:gd name="T39" fmla="*/ 4 h 11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14"/>
                <a:gd name="T62" fmla="*/ 93 w 93"/>
                <a:gd name="T63" fmla="*/ 114 h 11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14">
                  <a:moveTo>
                    <a:pt x="0" y="4"/>
                  </a:moveTo>
                  <a:lnTo>
                    <a:pt x="23" y="0"/>
                  </a:lnTo>
                  <a:lnTo>
                    <a:pt x="48" y="0"/>
                  </a:lnTo>
                  <a:lnTo>
                    <a:pt x="77" y="11"/>
                  </a:lnTo>
                  <a:lnTo>
                    <a:pt x="92" y="29"/>
                  </a:lnTo>
                  <a:lnTo>
                    <a:pt x="92" y="54"/>
                  </a:lnTo>
                  <a:lnTo>
                    <a:pt x="92" y="71"/>
                  </a:lnTo>
                  <a:lnTo>
                    <a:pt x="87" y="89"/>
                  </a:lnTo>
                  <a:lnTo>
                    <a:pt x="71" y="101"/>
                  </a:lnTo>
                  <a:lnTo>
                    <a:pt x="62" y="113"/>
                  </a:lnTo>
                  <a:lnTo>
                    <a:pt x="51" y="107"/>
                  </a:lnTo>
                  <a:lnTo>
                    <a:pt x="62" y="71"/>
                  </a:lnTo>
                  <a:lnTo>
                    <a:pt x="71" y="54"/>
                  </a:lnTo>
                  <a:lnTo>
                    <a:pt x="77" y="35"/>
                  </a:lnTo>
                  <a:lnTo>
                    <a:pt x="71" y="23"/>
                  </a:lnTo>
                  <a:lnTo>
                    <a:pt x="51" y="17"/>
                  </a:lnTo>
                  <a:lnTo>
                    <a:pt x="33" y="17"/>
                  </a:lnTo>
                  <a:lnTo>
                    <a:pt x="19" y="2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8" name="Freeform 97"/>
            <p:cNvSpPr>
              <a:spLocks/>
            </p:cNvSpPr>
            <p:nvPr/>
          </p:nvSpPr>
          <p:spPr bwMode="auto">
            <a:xfrm>
              <a:off x="2995" y="2426"/>
              <a:ext cx="514" cy="435"/>
            </a:xfrm>
            <a:custGeom>
              <a:avLst/>
              <a:gdLst>
                <a:gd name="T0" fmla="*/ 58 w 514"/>
                <a:gd name="T1" fmla="*/ 59 h 435"/>
                <a:gd name="T2" fmla="*/ 14 w 514"/>
                <a:gd name="T3" fmla="*/ 115 h 435"/>
                <a:gd name="T4" fmla="*/ 0 w 514"/>
                <a:gd name="T5" fmla="*/ 186 h 435"/>
                <a:gd name="T6" fmla="*/ 29 w 514"/>
                <a:gd name="T7" fmla="*/ 258 h 435"/>
                <a:gd name="T8" fmla="*/ 77 w 514"/>
                <a:gd name="T9" fmla="*/ 301 h 435"/>
                <a:gd name="T10" fmla="*/ 112 w 514"/>
                <a:gd name="T11" fmla="*/ 343 h 435"/>
                <a:gd name="T12" fmla="*/ 158 w 514"/>
                <a:gd name="T13" fmla="*/ 397 h 435"/>
                <a:gd name="T14" fmla="*/ 232 w 514"/>
                <a:gd name="T15" fmla="*/ 427 h 435"/>
                <a:gd name="T16" fmla="*/ 305 w 514"/>
                <a:gd name="T17" fmla="*/ 434 h 435"/>
                <a:gd name="T18" fmla="*/ 392 w 514"/>
                <a:gd name="T19" fmla="*/ 390 h 435"/>
                <a:gd name="T20" fmla="*/ 435 w 514"/>
                <a:gd name="T21" fmla="*/ 343 h 435"/>
                <a:gd name="T22" fmla="*/ 479 w 514"/>
                <a:gd name="T23" fmla="*/ 277 h 435"/>
                <a:gd name="T24" fmla="*/ 513 w 514"/>
                <a:gd name="T25" fmla="*/ 205 h 435"/>
                <a:gd name="T26" fmla="*/ 508 w 514"/>
                <a:gd name="T27" fmla="*/ 150 h 435"/>
                <a:gd name="T28" fmla="*/ 484 w 514"/>
                <a:gd name="T29" fmla="*/ 96 h 435"/>
                <a:gd name="T30" fmla="*/ 459 w 514"/>
                <a:gd name="T31" fmla="*/ 73 h 435"/>
                <a:gd name="T32" fmla="*/ 468 w 514"/>
                <a:gd name="T33" fmla="*/ 42 h 435"/>
                <a:gd name="T34" fmla="*/ 464 w 514"/>
                <a:gd name="T35" fmla="*/ 24 h 435"/>
                <a:gd name="T36" fmla="*/ 479 w 514"/>
                <a:gd name="T37" fmla="*/ 12 h 435"/>
                <a:gd name="T38" fmla="*/ 450 w 514"/>
                <a:gd name="T39" fmla="*/ 0 h 435"/>
                <a:gd name="T40" fmla="*/ 420 w 514"/>
                <a:gd name="T41" fmla="*/ 30 h 435"/>
                <a:gd name="T42" fmla="*/ 440 w 514"/>
                <a:gd name="T43" fmla="*/ 66 h 435"/>
                <a:gd name="T44" fmla="*/ 488 w 514"/>
                <a:gd name="T45" fmla="*/ 115 h 435"/>
                <a:gd name="T46" fmla="*/ 498 w 514"/>
                <a:gd name="T47" fmla="*/ 180 h 435"/>
                <a:gd name="T48" fmla="*/ 468 w 514"/>
                <a:gd name="T49" fmla="*/ 246 h 435"/>
                <a:gd name="T50" fmla="*/ 424 w 514"/>
                <a:gd name="T51" fmla="*/ 301 h 435"/>
                <a:gd name="T52" fmla="*/ 377 w 514"/>
                <a:gd name="T53" fmla="*/ 361 h 435"/>
                <a:gd name="T54" fmla="*/ 309 w 514"/>
                <a:gd name="T55" fmla="*/ 409 h 435"/>
                <a:gd name="T56" fmla="*/ 227 w 514"/>
                <a:gd name="T57" fmla="*/ 409 h 435"/>
                <a:gd name="T58" fmla="*/ 155 w 514"/>
                <a:gd name="T59" fmla="*/ 367 h 435"/>
                <a:gd name="T60" fmla="*/ 112 w 514"/>
                <a:gd name="T61" fmla="*/ 313 h 435"/>
                <a:gd name="T62" fmla="*/ 68 w 514"/>
                <a:gd name="T63" fmla="*/ 277 h 435"/>
                <a:gd name="T64" fmla="*/ 33 w 514"/>
                <a:gd name="T65" fmla="*/ 228 h 435"/>
                <a:gd name="T66" fmla="*/ 29 w 514"/>
                <a:gd name="T67" fmla="*/ 150 h 435"/>
                <a:gd name="T68" fmla="*/ 62 w 514"/>
                <a:gd name="T69" fmla="*/ 96 h 435"/>
                <a:gd name="T70" fmla="*/ 96 w 514"/>
                <a:gd name="T71" fmla="*/ 73 h 435"/>
                <a:gd name="T72" fmla="*/ 81 w 514"/>
                <a:gd name="T73" fmla="*/ 48 h 4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4"/>
                <a:gd name="T112" fmla="*/ 0 h 435"/>
                <a:gd name="T113" fmla="*/ 514 w 514"/>
                <a:gd name="T114" fmla="*/ 435 h 4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4" h="435">
                  <a:moveTo>
                    <a:pt x="81" y="48"/>
                  </a:moveTo>
                  <a:lnTo>
                    <a:pt x="58" y="59"/>
                  </a:lnTo>
                  <a:lnTo>
                    <a:pt x="29" y="84"/>
                  </a:lnTo>
                  <a:lnTo>
                    <a:pt x="14" y="115"/>
                  </a:lnTo>
                  <a:lnTo>
                    <a:pt x="3" y="144"/>
                  </a:lnTo>
                  <a:lnTo>
                    <a:pt x="0" y="186"/>
                  </a:lnTo>
                  <a:lnTo>
                    <a:pt x="14" y="228"/>
                  </a:lnTo>
                  <a:lnTo>
                    <a:pt x="29" y="258"/>
                  </a:lnTo>
                  <a:lnTo>
                    <a:pt x="53" y="283"/>
                  </a:lnTo>
                  <a:lnTo>
                    <a:pt x="77" y="301"/>
                  </a:lnTo>
                  <a:lnTo>
                    <a:pt x="96" y="318"/>
                  </a:lnTo>
                  <a:lnTo>
                    <a:pt x="112" y="343"/>
                  </a:lnTo>
                  <a:lnTo>
                    <a:pt x="130" y="367"/>
                  </a:lnTo>
                  <a:lnTo>
                    <a:pt x="158" y="397"/>
                  </a:lnTo>
                  <a:lnTo>
                    <a:pt x="188" y="415"/>
                  </a:lnTo>
                  <a:lnTo>
                    <a:pt x="232" y="427"/>
                  </a:lnTo>
                  <a:lnTo>
                    <a:pt x="266" y="434"/>
                  </a:lnTo>
                  <a:lnTo>
                    <a:pt x="305" y="434"/>
                  </a:lnTo>
                  <a:lnTo>
                    <a:pt x="339" y="427"/>
                  </a:lnTo>
                  <a:lnTo>
                    <a:pt x="392" y="390"/>
                  </a:lnTo>
                  <a:lnTo>
                    <a:pt x="420" y="361"/>
                  </a:lnTo>
                  <a:lnTo>
                    <a:pt x="435" y="343"/>
                  </a:lnTo>
                  <a:lnTo>
                    <a:pt x="459" y="307"/>
                  </a:lnTo>
                  <a:lnTo>
                    <a:pt x="479" y="277"/>
                  </a:lnTo>
                  <a:lnTo>
                    <a:pt x="498" y="254"/>
                  </a:lnTo>
                  <a:lnTo>
                    <a:pt x="513" y="205"/>
                  </a:lnTo>
                  <a:lnTo>
                    <a:pt x="513" y="175"/>
                  </a:lnTo>
                  <a:lnTo>
                    <a:pt x="508" y="150"/>
                  </a:lnTo>
                  <a:lnTo>
                    <a:pt x="498" y="119"/>
                  </a:lnTo>
                  <a:lnTo>
                    <a:pt x="484" y="96"/>
                  </a:lnTo>
                  <a:lnTo>
                    <a:pt x="464" y="78"/>
                  </a:lnTo>
                  <a:lnTo>
                    <a:pt x="459" y="73"/>
                  </a:lnTo>
                  <a:lnTo>
                    <a:pt x="473" y="59"/>
                  </a:lnTo>
                  <a:lnTo>
                    <a:pt x="468" y="42"/>
                  </a:lnTo>
                  <a:lnTo>
                    <a:pt x="459" y="30"/>
                  </a:lnTo>
                  <a:lnTo>
                    <a:pt x="464" y="24"/>
                  </a:lnTo>
                  <a:lnTo>
                    <a:pt x="473" y="30"/>
                  </a:lnTo>
                  <a:lnTo>
                    <a:pt x="479" y="12"/>
                  </a:lnTo>
                  <a:lnTo>
                    <a:pt x="473" y="0"/>
                  </a:lnTo>
                  <a:lnTo>
                    <a:pt x="450" y="0"/>
                  </a:lnTo>
                  <a:lnTo>
                    <a:pt x="435" y="12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40" y="66"/>
                  </a:lnTo>
                  <a:lnTo>
                    <a:pt x="459" y="89"/>
                  </a:lnTo>
                  <a:lnTo>
                    <a:pt x="488" y="115"/>
                  </a:lnTo>
                  <a:lnTo>
                    <a:pt x="498" y="150"/>
                  </a:lnTo>
                  <a:lnTo>
                    <a:pt x="498" y="180"/>
                  </a:lnTo>
                  <a:lnTo>
                    <a:pt x="488" y="217"/>
                  </a:lnTo>
                  <a:lnTo>
                    <a:pt x="468" y="246"/>
                  </a:lnTo>
                  <a:lnTo>
                    <a:pt x="444" y="270"/>
                  </a:lnTo>
                  <a:lnTo>
                    <a:pt x="424" y="301"/>
                  </a:lnTo>
                  <a:lnTo>
                    <a:pt x="405" y="330"/>
                  </a:lnTo>
                  <a:lnTo>
                    <a:pt x="377" y="361"/>
                  </a:lnTo>
                  <a:lnTo>
                    <a:pt x="348" y="390"/>
                  </a:lnTo>
                  <a:lnTo>
                    <a:pt x="309" y="409"/>
                  </a:lnTo>
                  <a:lnTo>
                    <a:pt x="271" y="409"/>
                  </a:lnTo>
                  <a:lnTo>
                    <a:pt x="227" y="409"/>
                  </a:lnTo>
                  <a:lnTo>
                    <a:pt x="184" y="397"/>
                  </a:lnTo>
                  <a:lnTo>
                    <a:pt x="155" y="367"/>
                  </a:lnTo>
                  <a:lnTo>
                    <a:pt x="130" y="343"/>
                  </a:lnTo>
                  <a:lnTo>
                    <a:pt x="112" y="313"/>
                  </a:lnTo>
                  <a:lnTo>
                    <a:pt x="91" y="288"/>
                  </a:lnTo>
                  <a:lnTo>
                    <a:pt x="68" y="277"/>
                  </a:lnTo>
                  <a:lnTo>
                    <a:pt x="48" y="254"/>
                  </a:lnTo>
                  <a:lnTo>
                    <a:pt x="33" y="228"/>
                  </a:lnTo>
                  <a:lnTo>
                    <a:pt x="24" y="186"/>
                  </a:lnTo>
                  <a:lnTo>
                    <a:pt x="29" y="150"/>
                  </a:lnTo>
                  <a:lnTo>
                    <a:pt x="42" y="119"/>
                  </a:lnTo>
                  <a:lnTo>
                    <a:pt x="62" y="96"/>
                  </a:lnTo>
                  <a:lnTo>
                    <a:pt x="81" y="84"/>
                  </a:lnTo>
                  <a:lnTo>
                    <a:pt x="96" y="73"/>
                  </a:lnTo>
                  <a:lnTo>
                    <a:pt x="101" y="54"/>
                  </a:lnTo>
                  <a:lnTo>
                    <a:pt x="81" y="4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79" name="Freeform 98"/>
            <p:cNvSpPr>
              <a:spLocks/>
            </p:cNvSpPr>
            <p:nvPr/>
          </p:nvSpPr>
          <p:spPr bwMode="auto">
            <a:xfrm>
              <a:off x="2887" y="2794"/>
              <a:ext cx="254" cy="242"/>
            </a:xfrm>
            <a:custGeom>
              <a:avLst/>
              <a:gdLst>
                <a:gd name="T0" fmla="*/ 233 w 254"/>
                <a:gd name="T1" fmla="*/ 0 h 242"/>
                <a:gd name="T2" fmla="*/ 213 w 254"/>
                <a:gd name="T3" fmla="*/ 12 h 242"/>
                <a:gd name="T4" fmla="*/ 194 w 254"/>
                <a:gd name="T5" fmla="*/ 23 h 242"/>
                <a:gd name="T6" fmla="*/ 175 w 254"/>
                <a:gd name="T7" fmla="*/ 35 h 242"/>
                <a:gd name="T8" fmla="*/ 170 w 254"/>
                <a:gd name="T9" fmla="*/ 60 h 242"/>
                <a:gd name="T10" fmla="*/ 165 w 254"/>
                <a:gd name="T11" fmla="*/ 66 h 242"/>
                <a:gd name="T12" fmla="*/ 131 w 254"/>
                <a:gd name="T13" fmla="*/ 84 h 242"/>
                <a:gd name="T14" fmla="*/ 97 w 254"/>
                <a:gd name="T15" fmla="*/ 107 h 242"/>
                <a:gd name="T16" fmla="*/ 78 w 254"/>
                <a:gd name="T17" fmla="*/ 125 h 242"/>
                <a:gd name="T18" fmla="*/ 69 w 254"/>
                <a:gd name="T19" fmla="*/ 143 h 242"/>
                <a:gd name="T20" fmla="*/ 59 w 254"/>
                <a:gd name="T21" fmla="*/ 168 h 242"/>
                <a:gd name="T22" fmla="*/ 43 w 254"/>
                <a:gd name="T23" fmla="*/ 180 h 242"/>
                <a:gd name="T24" fmla="*/ 34 w 254"/>
                <a:gd name="T25" fmla="*/ 186 h 242"/>
                <a:gd name="T26" fmla="*/ 10 w 254"/>
                <a:gd name="T27" fmla="*/ 198 h 242"/>
                <a:gd name="T28" fmla="*/ 0 w 254"/>
                <a:gd name="T29" fmla="*/ 222 h 242"/>
                <a:gd name="T30" fmla="*/ 0 w 254"/>
                <a:gd name="T31" fmla="*/ 241 h 242"/>
                <a:gd name="T32" fmla="*/ 20 w 254"/>
                <a:gd name="T33" fmla="*/ 216 h 242"/>
                <a:gd name="T34" fmla="*/ 34 w 254"/>
                <a:gd name="T35" fmla="*/ 210 h 242"/>
                <a:gd name="T36" fmla="*/ 59 w 254"/>
                <a:gd name="T37" fmla="*/ 198 h 242"/>
                <a:gd name="T38" fmla="*/ 72 w 254"/>
                <a:gd name="T39" fmla="*/ 186 h 242"/>
                <a:gd name="T40" fmla="*/ 82 w 254"/>
                <a:gd name="T41" fmla="*/ 168 h 242"/>
                <a:gd name="T42" fmla="*/ 107 w 254"/>
                <a:gd name="T43" fmla="*/ 143 h 242"/>
                <a:gd name="T44" fmla="*/ 131 w 254"/>
                <a:gd name="T45" fmla="*/ 120 h 242"/>
                <a:gd name="T46" fmla="*/ 161 w 254"/>
                <a:gd name="T47" fmla="*/ 107 h 242"/>
                <a:gd name="T48" fmla="*/ 189 w 254"/>
                <a:gd name="T49" fmla="*/ 96 h 242"/>
                <a:gd name="T50" fmla="*/ 194 w 254"/>
                <a:gd name="T51" fmla="*/ 84 h 242"/>
                <a:gd name="T52" fmla="*/ 199 w 254"/>
                <a:gd name="T53" fmla="*/ 60 h 242"/>
                <a:gd name="T54" fmla="*/ 213 w 254"/>
                <a:gd name="T55" fmla="*/ 42 h 242"/>
                <a:gd name="T56" fmla="*/ 238 w 254"/>
                <a:gd name="T57" fmla="*/ 30 h 242"/>
                <a:gd name="T58" fmla="*/ 253 w 254"/>
                <a:gd name="T59" fmla="*/ 23 h 242"/>
                <a:gd name="T60" fmla="*/ 233 w 254"/>
                <a:gd name="T61" fmla="*/ 0 h 242"/>
                <a:gd name="T62" fmla="*/ 233 w 254"/>
                <a:gd name="T63" fmla="*/ 0 h 2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4"/>
                <a:gd name="T97" fmla="*/ 0 h 242"/>
                <a:gd name="T98" fmla="*/ 254 w 254"/>
                <a:gd name="T99" fmla="*/ 242 h 2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4" h="242">
                  <a:moveTo>
                    <a:pt x="233" y="0"/>
                  </a:moveTo>
                  <a:lnTo>
                    <a:pt x="213" y="12"/>
                  </a:lnTo>
                  <a:lnTo>
                    <a:pt x="194" y="23"/>
                  </a:lnTo>
                  <a:lnTo>
                    <a:pt x="175" y="35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31" y="84"/>
                  </a:lnTo>
                  <a:lnTo>
                    <a:pt x="97" y="107"/>
                  </a:lnTo>
                  <a:lnTo>
                    <a:pt x="78" y="125"/>
                  </a:lnTo>
                  <a:lnTo>
                    <a:pt x="69" y="143"/>
                  </a:lnTo>
                  <a:lnTo>
                    <a:pt x="59" y="168"/>
                  </a:lnTo>
                  <a:lnTo>
                    <a:pt x="43" y="180"/>
                  </a:lnTo>
                  <a:lnTo>
                    <a:pt x="34" y="186"/>
                  </a:lnTo>
                  <a:lnTo>
                    <a:pt x="10" y="198"/>
                  </a:lnTo>
                  <a:lnTo>
                    <a:pt x="0" y="222"/>
                  </a:lnTo>
                  <a:lnTo>
                    <a:pt x="0" y="241"/>
                  </a:lnTo>
                  <a:lnTo>
                    <a:pt x="20" y="216"/>
                  </a:lnTo>
                  <a:lnTo>
                    <a:pt x="34" y="210"/>
                  </a:lnTo>
                  <a:lnTo>
                    <a:pt x="59" y="198"/>
                  </a:lnTo>
                  <a:lnTo>
                    <a:pt x="72" y="186"/>
                  </a:lnTo>
                  <a:lnTo>
                    <a:pt x="82" y="168"/>
                  </a:lnTo>
                  <a:lnTo>
                    <a:pt x="107" y="143"/>
                  </a:lnTo>
                  <a:lnTo>
                    <a:pt x="131" y="120"/>
                  </a:lnTo>
                  <a:lnTo>
                    <a:pt x="161" y="107"/>
                  </a:lnTo>
                  <a:lnTo>
                    <a:pt x="189" y="96"/>
                  </a:lnTo>
                  <a:lnTo>
                    <a:pt x="194" y="84"/>
                  </a:lnTo>
                  <a:lnTo>
                    <a:pt x="199" y="60"/>
                  </a:lnTo>
                  <a:lnTo>
                    <a:pt x="213" y="42"/>
                  </a:lnTo>
                  <a:lnTo>
                    <a:pt x="238" y="30"/>
                  </a:lnTo>
                  <a:lnTo>
                    <a:pt x="253" y="23"/>
                  </a:lnTo>
                  <a:lnTo>
                    <a:pt x="23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0" name="Freeform 99"/>
            <p:cNvSpPr>
              <a:spLocks/>
            </p:cNvSpPr>
            <p:nvPr/>
          </p:nvSpPr>
          <p:spPr bwMode="auto">
            <a:xfrm>
              <a:off x="2946" y="2993"/>
              <a:ext cx="83" cy="24"/>
            </a:xfrm>
            <a:custGeom>
              <a:avLst/>
              <a:gdLst>
                <a:gd name="T0" fmla="*/ 0 w 83"/>
                <a:gd name="T1" fmla="*/ 5 h 24"/>
                <a:gd name="T2" fmla="*/ 33 w 83"/>
                <a:gd name="T3" fmla="*/ 0 h 24"/>
                <a:gd name="T4" fmla="*/ 67 w 83"/>
                <a:gd name="T5" fmla="*/ 0 h 24"/>
                <a:gd name="T6" fmla="*/ 77 w 83"/>
                <a:gd name="T7" fmla="*/ 11 h 24"/>
                <a:gd name="T8" fmla="*/ 82 w 83"/>
                <a:gd name="T9" fmla="*/ 23 h 24"/>
                <a:gd name="T10" fmla="*/ 72 w 83"/>
                <a:gd name="T11" fmla="*/ 17 h 24"/>
                <a:gd name="T12" fmla="*/ 51 w 83"/>
                <a:gd name="T13" fmla="*/ 17 h 24"/>
                <a:gd name="T14" fmla="*/ 29 w 83"/>
                <a:gd name="T15" fmla="*/ 17 h 24"/>
                <a:gd name="T16" fmla="*/ 10 w 83"/>
                <a:gd name="T17" fmla="*/ 23 h 24"/>
                <a:gd name="T18" fmla="*/ 0 w 83"/>
                <a:gd name="T19" fmla="*/ 17 h 24"/>
                <a:gd name="T20" fmla="*/ 0 w 83"/>
                <a:gd name="T21" fmla="*/ 5 h 24"/>
                <a:gd name="T22" fmla="*/ 0 w 83"/>
                <a:gd name="T23" fmla="*/ 5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"/>
                <a:gd name="T37" fmla="*/ 0 h 24"/>
                <a:gd name="T38" fmla="*/ 83 w 83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" h="24">
                  <a:moveTo>
                    <a:pt x="0" y="5"/>
                  </a:moveTo>
                  <a:lnTo>
                    <a:pt x="33" y="0"/>
                  </a:lnTo>
                  <a:lnTo>
                    <a:pt x="67" y="0"/>
                  </a:lnTo>
                  <a:lnTo>
                    <a:pt x="77" y="11"/>
                  </a:lnTo>
                  <a:lnTo>
                    <a:pt x="82" y="23"/>
                  </a:lnTo>
                  <a:lnTo>
                    <a:pt x="72" y="17"/>
                  </a:lnTo>
                  <a:lnTo>
                    <a:pt x="51" y="17"/>
                  </a:lnTo>
                  <a:lnTo>
                    <a:pt x="29" y="17"/>
                  </a:lnTo>
                  <a:lnTo>
                    <a:pt x="10" y="23"/>
                  </a:lnTo>
                  <a:lnTo>
                    <a:pt x="0" y="17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1" name="Freeform 100"/>
            <p:cNvSpPr>
              <a:spLocks/>
            </p:cNvSpPr>
            <p:nvPr/>
          </p:nvSpPr>
          <p:spPr bwMode="auto">
            <a:xfrm>
              <a:off x="2898" y="3028"/>
              <a:ext cx="117" cy="44"/>
            </a:xfrm>
            <a:custGeom>
              <a:avLst/>
              <a:gdLst>
                <a:gd name="T0" fmla="*/ 116 w 117"/>
                <a:gd name="T1" fmla="*/ 13 h 44"/>
                <a:gd name="T2" fmla="*/ 92 w 117"/>
                <a:gd name="T3" fmla="*/ 0 h 44"/>
                <a:gd name="T4" fmla="*/ 67 w 117"/>
                <a:gd name="T5" fmla="*/ 0 h 44"/>
                <a:gd name="T6" fmla="*/ 32 w 117"/>
                <a:gd name="T7" fmla="*/ 0 h 44"/>
                <a:gd name="T8" fmla="*/ 9 w 117"/>
                <a:gd name="T9" fmla="*/ 13 h 44"/>
                <a:gd name="T10" fmla="*/ 0 w 117"/>
                <a:gd name="T11" fmla="*/ 24 h 44"/>
                <a:gd name="T12" fmla="*/ 9 w 117"/>
                <a:gd name="T13" fmla="*/ 43 h 44"/>
                <a:gd name="T14" fmla="*/ 32 w 117"/>
                <a:gd name="T15" fmla="*/ 29 h 44"/>
                <a:gd name="T16" fmla="*/ 52 w 117"/>
                <a:gd name="T17" fmla="*/ 17 h 44"/>
                <a:gd name="T18" fmla="*/ 72 w 117"/>
                <a:gd name="T19" fmla="*/ 13 h 44"/>
                <a:gd name="T20" fmla="*/ 96 w 117"/>
                <a:gd name="T21" fmla="*/ 13 h 44"/>
                <a:gd name="T22" fmla="*/ 116 w 117"/>
                <a:gd name="T23" fmla="*/ 13 h 44"/>
                <a:gd name="T24" fmla="*/ 116 w 117"/>
                <a:gd name="T25" fmla="*/ 13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7"/>
                <a:gd name="T40" fmla="*/ 0 h 44"/>
                <a:gd name="T41" fmla="*/ 117 w 117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7" h="44">
                  <a:moveTo>
                    <a:pt x="116" y="13"/>
                  </a:moveTo>
                  <a:lnTo>
                    <a:pt x="92" y="0"/>
                  </a:lnTo>
                  <a:lnTo>
                    <a:pt x="67" y="0"/>
                  </a:lnTo>
                  <a:lnTo>
                    <a:pt x="32" y="0"/>
                  </a:lnTo>
                  <a:lnTo>
                    <a:pt x="9" y="13"/>
                  </a:lnTo>
                  <a:lnTo>
                    <a:pt x="0" y="24"/>
                  </a:lnTo>
                  <a:lnTo>
                    <a:pt x="9" y="43"/>
                  </a:lnTo>
                  <a:lnTo>
                    <a:pt x="32" y="29"/>
                  </a:lnTo>
                  <a:lnTo>
                    <a:pt x="52" y="17"/>
                  </a:lnTo>
                  <a:lnTo>
                    <a:pt x="72" y="13"/>
                  </a:lnTo>
                  <a:lnTo>
                    <a:pt x="96" y="13"/>
                  </a:lnTo>
                  <a:lnTo>
                    <a:pt x="116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2" name="Freeform 101"/>
            <p:cNvSpPr>
              <a:spLocks/>
            </p:cNvSpPr>
            <p:nvPr/>
          </p:nvSpPr>
          <p:spPr bwMode="auto">
            <a:xfrm>
              <a:off x="2926" y="3071"/>
              <a:ext cx="171" cy="163"/>
            </a:xfrm>
            <a:custGeom>
              <a:avLst/>
              <a:gdLst>
                <a:gd name="T0" fmla="*/ 150 w 171"/>
                <a:gd name="T1" fmla="*/ 0 h 163"/>
                <a:gd name="T2" fmla="*/ 116 w 171"/>
                <a:gd name="T3" fmla="*/ 5 h 163"/>
                <a:gd name="T4" fmla="*/ 92 w 171"/>
                <a:gd name="T5" fmla="*/ 11 h 163"/>
                <a:gd name="T6" fmla="*/ 63 w 171"/>
                <a:gd name="T7" fmla="*/ 30 h 163"/>
                <a:gd name="T8" fmla="*/ 43 w 171"/>
                <a:gd name="T9" fmla="*/ 48 h 163"/>
                <a:gd name="T10" fmla="*/ 30 w 171"/>
                <a:gd name="T11" fmla="*/ 65 h 163"/>
                <a:gd name="T12" fmla="*/ 10 w 171"/>
                <a:gd name="T13" fmla="*/ 90 h 163"/>
                <a:gd name="T14" fmla="*/ 4 w 171"/>
                <a:gd name="T15" fmla="*/ 101 h 163"/>
                <a:gd name="T16" fmla="*/ 0 w 171"/>
                <a:gd name="T17" fmla="*/ 131 h 163"/>
                <a:gd name="T18" fmla="*/ 0 w 171"/>
                <a:gd name="T19" fmla="*/ 156 h 163"/>
                <a:gd name="T20" fmla="*/ 14 w 171"/>
                <a:gd name="T21" fmla="*/ 162 h 163"/>
                <a:gd name="T22" fmla="*/ 30 w 171"/>
                <a:gd name="T23" fmla="*/ 156 h 163"/>
                <a:gd name="T24" fmla="*/ 39 w 171"/>
                <a:gd name="T25" fmla="*/ 150 h 163"/>
                <a:gd name="T26" fmla="*/ 43 w 171"/>
                <a:gd name="T27" fmla="*/ 144 h 163"/>
                <a:gd name="T28" fmla="*/ 77 w 171"/>
                <a:gd name="T29" fmla="*/ 144 h 163"/>
                <a:gd name="T30" fmla="*/ 97 w 171"/>
                <a:gd name="T31" fmla="*/ 156 h 163"/>
                <a:gd name="T32" fmla="*/ 121 w 171"/>
                <a:gd name="T33" fmla="*/ 162 h 163"/>
                <a:gd name="T34" fmla="*/ 126 w 171"/>
                <a:gd name="T35" fmla="*/ 156 h 163"/>
                <a:gd name="T36" fmla="*/ 136 w 171"/>
                <a:gd name="T37" fmla="*/ 150 h 163"/>
                <a:gd name="T38" fmla="*/ 110 w 171"/>
                <a:gd name="T39" fmla="*/ 138 h 163"/>
                <a:gd name="T40" fmla="*/ 110 w 171"/>
                <a:gd name="T41" fmla="*/ 119 h 163"/>
                <a:gd name="T42" fmla="*/ 110 w 171"/>
                <a:gd name="T43" fmla="*/ 95 h 163"/>
                <a:gd name="T44" fmla="*/ 121 w 171"/>
                <a:gd name="T45" fmla="*/ 71 h 163"/>
                <a:gd name="T46" fmla="*/ 136 w 171"/>
                <a:gd name="T47" fmla="*/ 60 h 163"/>
                <a:gd name="T48" fmla="*/ 155 w 171"/>
                <a:gd name="T49" fmla="*/ 41 h 163"/>
                <a:gd name="T50" fmla="*/ 170 w 171"/>
                <a:gd name="T51" fmla="*/ 35 h 163"/>
                <a:gd name="T52" fmla="*/ 145 w 171"/>
                <a:gd name="T53" fmla="*/ 41 h 163"/>
                <a:gd name="T54" fmla="*/ 126 w 171"/>
                <a:gd name="T55" fmla="*/ 54 h 163"/>
                <a:gd name="T56" fmla="*/ 110 w 171"/>
                <a:gd name="T57" fmla="*/ 65 h 163"/>
                <a:gd name="T58" fmla="*/ 101 w 171"/>
                <a:gd name="T59" fmla="*/ 83 h 163"/>
                <a:gd name="T60" fmla="*/ 92 w 171"/>
                <a:gd name="T61" fmla="*/ 101 h 163"/>
                <a:gd name="T62" fmla="*/ 92 w 171"/>
                <a:gd name="T63" fmla="*/ 119 h 163"/>
                <a:gd name="T64" fmla="*/ 92 w 171"/>
                <a:gd name="T65" fmla="*/ 138 h 163"/>
                <a:gd name="T66" fmla="*/ 68 w 171"/>
                <a:gd name="T67" fmla="*/ 138 h 163"/>
                <a:gd name="T68" fmla="*/ 43 w 171"/>
                <a:gd name="T69" fmla="*/ 126 h 163"/>
                <a:gd name="T70" fmla="*/ 39 w 171"/>
                <a:gd name="T71" fmla="*/ 119 h 163"/>
                <a:gd name="T72" fmla="*/ 43 w 171"/>
                <a:gd name="T73" fmla="*/ 90 h 163"/>
                <a:gd name="T74" fmla="*/ 58 w 171"/>
                <a:gd name="T75" fmla="*/ 71 h 163"/>
                <a:gd name="T76" fmla="*/ 71 w 171"/>
                <a:gd name="T77" fmla="*/ 48 h 163"/>
                <a:gd name="T78" fmla="*/ 92 w 171"/>
                <a:gd name="T79" fmla="*/ 35 h 163"/>
                <a:gd name="T80" fmla="*/ 110 w 171"/>
                <a:gd name="T81" fmla="*/ 16 h 163"/>
                <a:gd name="T82" fmla="*/ 126 w 171"/>
                <a:gd name="T83" fmla="*/ 11 h 163"/>
                <a:gd name="T84" fmla="*/ 160 w 171"/>
                <a:gd name="T85" fmla="*/ 16 h 163"/>
                <a:gd name="T86" fmla="*/ 130 w 171"/>
                <a:gd name="T87" fmla="*/ 5 h 163"/>
                <a:gd name="T88" fmla="*/ 150 w 171"/>
                <a:gd name="T89" fmla="*/ 0 h 163"/>
                <a:gd name="T90" fmla="*/ 150 w 171"/>
                <a:gd name="T91" fmla="*/ 0 h 1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63"/>
                <a:gd name="T140" fmla="*/ 171 w 171"/>
                <a:gd name="T141" fmla="*/ 163 h 1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63">
                  <a:moveTo>
                    <a:pt x="150" y="0"/>
                  </a:moveTo>
                  <a:lnTo>
                    <a:pt x="116" y="5"/>
                  </a:lnTo>
                  <a:lnTo>
                    <a:pt x="92" y="11"/>
                  </a:lnTo>
                  <a:lnTo>
                    <a:pt x="63" y="30"/>
                  </a:lnTo>
                  <a:lnTo>
                    <a:pt x="43" y="48"/>
                  </a:lnTo>
                  <a:lnTo>
                    <a:pt x="30" y="65"/>
                  </a:lnTo>
                  <a:lnTo>
                    <a:pt x="10" y="90"/>
                  </a:lnTo>
                  <a:lnTo>
                    <a:pt x="4" y="101"/>
                  </a:lnTo>
                  <a:lnTo>
                    <a:pt x="0" y="131"/>
                  </a:lnTo>
                  <a:lnTo>
                    <a:pt x="0" y="156"/>
                  </a:lnTo>
                  <a:lnTo>
                    <a:pt x="14" y="162"/>
                  </a:lnTo>
                  <a:lnTo>
                    <a:pt x="30" y="156"/>
                  </a:lnTo>
                  <a:lnTo>
                    <a:pt x="39" y="150"/>
                  </a:lnTo>
                  <a:lnTo>
                    <a:pt x="43" y="144"/>
                  </a:lnTo>
                  <a:lnTo>
                    <a:pt x="77" y="144"/>
                  </a:lnTo>
                  <a:lnTo>
                    <a:pt x="97" y="156"/>
                  </a:lnTo>
                  <a:lnTo>
                    <a:pt x="121" y="162"/>
                  </a:lnTo>
                  <a:lnTo>
                    <a:pt x="126" y="156"/>
                  </a:lnTo>
                  <a:lnTo>
                    <a:pt x="136" y="150"/>
                  </a:lnTo>
                  <a:lnTo>
                    <a:pt x="110" y="138"/>
                  </a:lnTo>
                  <a:lnTo>
                    <a:pt x="110" y="119"/>
                  </a:lnTo>
                  <a:lnTo>
                    <a:pt x="110" y="95"/>
                  </a:lnTo>
                  <a:lnTo>
                    <a:pt x="121" y="71"/>
                  </a:lnTo>
                  <a:lnTo>
                    <a:pt x="136" y="60"/>
                  </a:lnTo>
                  <a:lnTo>
                    <a:pt x="155" y="41"/>
                  </a:lnTo>
                  <a:lnTo>
                    <a:pt x="170" y="35"/>
                  </a:lnTo>
                  <a:lnTo>
                    <a:pt x="145" y="41"/>
                  </a:lnTo>
                  <a:lnTo>
                    <a:pt x="126" y="54"/>
                  </a:lnTo>
                  <a:lnTo>
                    <a:pt x="110" y="65"/>
                  </a:lnTo>
                  <a:lnTo>
                    <a:pt x="101" y="83"/>
                  </a:lnTo>
                  <a:lnTo>
                    <a:pt x="92" y="101"/>
                  </a:lnTo>
                  <a:lnTo>
                    <a:pt x="92" y="119"/>
                  </a:lnTo>
                  <a:lnTo>
                    <a:pt x="92" y="138"/>
                  </a:lnTo>
                  <a:lnTo>
                    <a:pt x="68" y="138"/>
                  </a:lnTo>
                  <a:lnTo>
                    <a:pt x="43" y="126"/>
                  </a:lnTo>
                  <a:lnTo>
                    <a:pt x="39" y="119"/>
                  </a:lnTo>
                  <a:lnTo>
                    <a:pt x="43" y="90"/>
                  </a:lnTo>
                  <a:lnTo>
                    <a:pt x="58" y="71"/>
                  </a:lnTo>
                  <a:lnTo>
                    <a:pt x="71" y="48"/>
                  </a:lnTo>
                  <a:lnTo>
                    <a:pt x="92" y="35"/>
                  </a:lnTo>
                  <a:lnTo>
                    <a:pt x="110" y="16"/>
                  </a:lnTo>
                  <a:lnTo>
                    <a:pt x="126" y="11"/>
                  </a:lnTo>
                  <a:lnTo>
                    <a:pt x="160" y="16"/>
                  </a:lnTo>
                  <a:lnTo>
                    <a:pt x="130" y="5"/>
                  </a:lnTo>
                  <a:lnTo>
                    <a:pt x="15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3" name="Freeform 102"/>
            <p:cNvSpPr>
              <a:spLocks/>
            </p:cNvSpPr>
            <p:nvPr/>
          </p:nvSpPr>
          <p:spPr bwMode="auto">
            <a:xfrm>
              <a:off x="2790" y="3035"/>
              <a:ext cx="124" cy="193"/>
            </a:xfrm>
            <a:custGeom>
              <a:avLst/>
              <a:gdLst>
                <a:gd name="T0" fmla="*/ 59 w 124"/>
                <a:gd name="T1" fmla="*/ 17 h 193"/>
                <a:gd name="T2" fmla="*/ 39 w 124"/>
                <a:gd name="T3" fmla="*/ 42 h 193"/>
                <a:gd name="T4" fmla="*/ 30 w 124"/>
                <a:gd name="T5" fmla="*/ 59 h 193"/>
                <a:gd name="T6" fmla="*/ 30 w 124"/>
                <a:gd name="T7" fmla="*/ 84 h 193"/>
                <a:gd name="T8" fmla="*/ 39 w 124"/>
                <a:gd name="T9" fmla="*/ 107 h 193"/>
                <a:gd name="T10" fmla="*/ 49 w 124"/>
                <a:gd name="T11" fmla="*/ 131 h 193"/>
                <a:gd name="T12" fmla="*/ 63 w 124"/>
                <a:gd name="T13" fmla="*/ 149 h 193"/>
                <a:gd name="T14" fmla="*/ 83 w 124"/>
                <a:gd name="T15" fmla="*/ 155 h 193"/>
                <a:gd name="T16" fmla="*/ 102 w 124"/>
                <a:gd name="T17" fmla="*/ 162 h 193"/>
                <a:gd name="T18" fmla="*/ 123 w 124"/>
                <a:gd name="T19" fmla="*/ 167 h 193"/>
                <a:gd name="T20" fmla="*/ 123 w 124"/>
                <a:gd name="T21" fmla="*/ 192 h 193"/>
                <a:gd name="T22" fmla="*/ 83 w 124"/>
                <a:gd name="T23" fmla="*/ 179 h 193"/>
                <a:gd name="T24" fmla="*/ 59 w 124"/>
                <a:gd name="T25" fmla="*/ 174 h 193"/>
                <a:gd name="T26" fmla="*/ 30 w 124"/>
                <a:gd name="T27" fmla="*/ 155 h 193"/>
                <a:gd name="T28" fmla="*/ 10 w 124"/>
                <a:gd name="T29" fmla="*/ 137 h 193"/>
                <a:gd name="T30" fmla="*/ 0 w 124"/>
                <a:gd name="T31" fmla="*/ 113 h 193"/>
                <a:gd name="T32" fmla="*/ 6 w 124"/>
                <a:gd name="T33" fmla="*/ 102 h 193"/>
                <a:gd name="T34" fmla="*/ 15 w 124"/>
                <a:gd name="T35" fmla="*/ 90 h 193"/>
                <a:gd name="T36" fmla="*/ 20 w 124"/>
                <a:gd name="T37" fmla="*/ 72 h 193"/>
                <a:gd name="T38" fmla="*/ 30 w 124"/>
                <a:gd name="T39" fmla="*/ 36 h 193"/>
                <a:gd name="T40" fmla="*/ 44 w 124"/>
                <a:gd name="T41" fmla="*/ 23 h 193"/>
                <a:gd name="T42" fmla="*/ 54 w 124"/>
                <a:gd name="T43" fmla="*/ 11 h 193"/>
                <a:gd name="T44" fmla="*/ 78 w 124"/>
                <a:gd name="T45" fmla="*/ 0 h 193"/>
                <a:gd name="T46" fmla="*/ 59 w 124"/>
                <a:gd name="T47" fmla="*/ 17 h 193"/>
                <a:gd name="T48" fmla="*/ 59 w 124"/>
                <a:gd name="T49" fmla="*/ 17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4"/>
                <a:gd name="T76" fmla="*/ 0 h 193"/>
                <a:gd name="T77" fmla="*/ 124 w 124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4" h="193">
                  <a:moveTo>
                    <a:pt x="59" y="17"/>
                  </a:moveTo>
                  <a:lnTo>
                    <a:pt x="39" y="42"/>
                  </a:lnTo>
                  <a:lnTo>
                    <a:pt x="30" y="59"/>
                  </a:lnTo>
                  <a:lnTo>
                    <a:pt x="30" y="84"/>
                  </a:lnTo>
                  <a:lnTo>
                    <a:pt x="39" y="107"/>
                  </a:lnTo>
                  <a:lnTo>
                    <a:pt x="49" y="131"/>
                  </a:lnTo>
                  <a:lnTo>
                    <a:pt x="63" y="149"/>
                  </a:lnTo>
                  <a:lnTo>
                    <a:pt x="83" y="155"/>
                  </a:lnTo>
                  <a:lnTo>
                    <a:pt x="102" y="162"/>
                  </a:lnTo>
                  <a:lnTo>
                    <a:pt x="123" y="167"/>
                  </a:lnTo>
                  <a:lnTo>
                    <a:pt x="123" y="192"/>
                  </a:lnTo>
                  <a:lnTo>
                    <a:pt x="83" y="179"/>
                  </a:lnTo>
                  <a:lnTo>
                    <a:pt x="59" y="174"/>
                  </a:lnTo>
                  <a:lnTo>
                    <a:pt x="30" y="155"/>
                  </a:lnTo>
                  <a:lnTo>
                    <a:pt x="10" y="137"/>
                  </a:lnTo>
                  <a:lnTo>
                    <a:pt x="0" y="113"/>
                  </a:lnTo>
                  <a:lnTo>
                    <a:pt x="6" y="102"/>
                  </a:lnTo>
                  <a:lnTo>
                    <a:pt x="15" y="90"/>
                  </a:lnTo>
                  <a:lnTo>
                    <a:pt x="20" y="72"/>
                  </a:lnTo>
                  <a:lnTo>
                    <a:pt x="30" y="36"/>
                  </a:lnTo>
                  <a:lnTo>
                    <a:pt x="44" y="23"/>
                  </a:lnTo>
                  <a:lnTo>
                    <a:pt x="54" y="11"/>
                  </a:lnTo>
                  <a:lnTo>
                    <a:pt x="78" y="0"/>
                  </a:lnTo>
                  <a:lnTo>
                    <a:pt x="59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4" name="Freeform 103"/>
            <p:cNvSpPr>
              <a:spLocks/>
            </p:cNvSpPr>
            <p:nvPr/>
          </p:nvSpPr>
          <p:spPr bwMode="auto">
            <a:xfrm>
              <a:off x="3121" y="2824"/>
              <a:ext cx="40" cy="127"/>
            </a:xfrm>
            <a:custGeom>
              <a:avLst/>
              <a:gdLst>
                <a:gd name="T0" fmla="*/ 29 w 40"/>
                <a:gd name="T1" fmla="*/ 0 h 127"/>
                <a:gd name="T2" fmla="*/ 13 w 40"/>
                <a:gd name="T3" fmla="*/ 36 h 127"/>
                <a:gd name="T4" fmla="*/ 13 w 40"/>
                <a:gd name="T5" fmla="*/ 66 h 127"/>
                <a:gd name="T6" fmla="*/ 4 w 40"/>
                <a:gd name="T7" fmla="*/ 95 h 127"/>
                <a:gd name="T8" fmla="*/ 0 w 40"/>
                <a:gd name="T9" fmla="*/ 126 h 127"/>
                <a:gd name="T10" fmla="*/ 13 w 40"/>
                <a:gd name="T11" fmla="*/ 66 h 127"/>
                <a:gd name="T12" fmla="*/ 32 w 40"/>
                <a:gd name="T13" fmla="*/ 24 h 127"/>
                <a:gd name="T14" fmla="*/ 39 w 40"/>
                <a:gd name="T15" fmla="*/ 12 h 127"/>
                <a:gd name="T16" fmla="*/ 29 w 40"/>
                <a:gd name="T17" fmla="*/ 0 h 127"/>
                <a:gd name="T18" fmla="*/ 29 w 40"/>
                <a:gd name="T19" fmla="*/ 0 h 1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127"/>
                <a:gd name="T32" fmla="*/ 40 w 40"/>
                <a:gd name="T33" fmla="*/ 127 h 1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127">
                  <a:moveTo>
                    <a:pt x="29" y="0"/>
                  </a:moveTo>
                  <a:lnTo>
                    <a:pt x="13" y="36"/>
                  </a:lnTo>
                  <a:lnTo>
                    <a:pt x="13" y="66"/>
                  </a:lnTo>
                  <a:lnTo>
                    <a:pt x="4" y="95"/>
                  </a:lnTo>
                  <a:lnTo>
                    <a:pt x="0" y="126"/>
                  </a:lnTo>
                  <a:lnTo>
                    <a:pt x="13" y="66"/>
                  </a:lnTo>
                  <a:lnTo>
                    <a:pt x="32" y="24"/>
                  </a:lnTo>
                  <a:lnTo>
                    <a:pt x="39" y="12"/>
                  </a:lnTo>
                  <a:lnTo>
                    <a:pt x="2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5" name="Freeform 104"/>
            <p:cNvSpPr>
              <a:spLocks/>
            </p:cNvSpPr>
            <p:nvPr/>
          </p:nvSpPr>
          <p:spPr bwMode="auto">
            <a:xfrm>
              <a:off x="3179" y="2854"/>
              <a:ext cx="54" cy="61"/>
            </a:xfrm>
            <a:custGeom>
              <a:avLst/>
              <a:gdLst>
                <a:gd name="T0" fmla="*/ 53 w 54"/>
                <a:gd name="T1" fmla="*/ 0 h 61"/>
                <a:gd name="T2" fmla="*/ 13 w 54"/>
                <a:gd name="T3" fmla="*/ 60 h 61"/>
                <a:gd name="T4" fmla="*/ 0 w 54"/>
                <a:gd name="T5" fmla="*/ 54 h 61"/>
                <a:gd name="T6" fmla="*/ 43 w 54"/>
                <a:gd name="T7" fmla="*/ 0 h 61"/>
                <a:gd name="T8" fmla="*/ 53 w 54"/>
                <a:gd name="T9" fmla="*/ 0 h 61"/>
                <a:gd name="T10" fmla="*/ 53 w 54"/>
                <a:gd name="T11" fmla="*/ 0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"/>
                <a:gd name="T19" fmla="*/ 0 h 61"/>
                <a:gd name="T20" fmla="*/ 54 w 54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" h="61">
                  <a:moveTo>
                    <a:pt x="53" y="0"/>
                  </a:moveTo>
                  <a:lnTo>
                    <a:pt x="13" y="60"/>
                  </a:lnTo>
                  <a:lnTo>
                    <a:pt x="0" y="54"/>
                  </a:lnTo>
                  <a:lnTo>
                    <a:pt x="43" y="0"/>
                  </a:lnTo>
                  <a:lnTo>
                    <a:pt x="5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6" name="Freeform 105"/>
            <p:cNvSpPr>
              <a:spLocks/>
            </p:cNvSpPr>
            <p:nvPr/>
          </p:nvSpPr>
          <p:spPr bwMode="auto">
            <a:xfrm>
              <a:off x="3242" y="2854"/>
              <a:ext cx="64" cy="66"/>
            </a:xfrm>
            <a:custGeom>
              <a:avLst/>
              <a:gdLst>
                <a:gd name="T0" fmla="*/ 0 w 64"/>
                <a:gd name="T1" fmla="*/ 6 h 66"/>
                <a:gd name="T2" fmla="*/ 42 w 64"/>
                <a:gd name="T3" fmla="*/ 59 h 66"/>
                <a:gd name="T4" fmla="*/ 63 w 64"/>
                <a:gd name="T5" fmla="*/ 65 h 66"/>
                <a:gd name="T6" fmla="*/ 29 w 64"/>
                <a:gd name="T7" fmla="*/ 0 h 66"/>
                <a:gd name="T8" fmla="*/ 0 w 64"/>
                <a:gd name="T9" fmla="*/ 6 h 66"/>
                <a:gd name="T10" fmla="*/ 0 w 64"/>
                <a:gd name="T11" fmla="*/ 6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66"/>
                <a:gd name="T20" fmla="*/ 64 w 64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66">
                  <a:moveTo>
                    <a:pt x="0" y="6"/>
                  </a:moveTo>
                  <a:lnTo>
                    <a:pt x="42" y="59"/>
                  </a:lnTo>
                  <a:lnTo>
                    <a:pt x="63" y="65"/>
                  </a:lnTo>
                  <a:lnTo>
                    <a:pt x="29" y="0"/>
                  </a:lnTo>
                  <a:lnTo>
                    <a:pt x="0" y="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7" name="Freeform 106"/>
            <p:cNvSpPr>
              <a:spLocks/>
            </p:cNvSpPr>
            <p:nvPr/>
          </p:nvSpPr>
          <p:spPr bwMode="auto">
            <a:xfrm>
              <a:off x="3072" y="2908"/>
              <a:ext cx="146" cy="212"/>
            </a:xfrm>
            <a:custGeom>
              <a:avLst/>
              <a:gdLst>
                <a:gd name="T0" fmla="*/ 140 w 146"/>
                <a:gd name="T1" fmla="*/ 11 h 212"/>
                <a:gd name="T2" fmla="*/ 111 w 146"/>
                <a:gd name="T3" fmla="*/ 0 h 212"/>
                <a:gd name="T4" fmla="*/ 81 w 146"/>
                <a:gd name="T5" fmla="*/ 5 h 212"/>
                <a:gd name="T6" fmla="*/ 67 w 146"/>
                <a:gd name="T7" fmla="*/ 24 h 212"/>
                <a:gd name="T8" fmla="*/ 53 w 146"/>
                <a:gd name="T9" fmla="*/ 60 h 212"/>
                <a:gd name="T10" fmla="*/ 53 w 146"/>
                <a:gd name="T11" fmla="*/ 84 h 212"/>
                <a:gd name="T12" fmla="*/ 38 w 146"/>
                <a:gd name="T13" fmla="*/ 102 h 212"/>
                <a:gd name="T14" fmla="*/ 35 w 146"/>
                <a:gd name="T15" fmla="*/ 163 h 212"/>
                <a:gd name="T16" fmla="*/ 19 w 146"/>
                <a:gd name="T17" fmla="*/ 186 h 212"/>
                <a:gd name="T18" fmla="*/ 24 w 146"/>
                <a:gd name="T19" fmla="*/ 198 h 212"/>
                <a:gd name="T20" fmla="*/ 48 w 146"/>
                <a:gd name="T21" fmla="*/ 174 h 212"/>
                <a:gd name="T22" fmla="*/ 58 w 146"/>
                <a:gd name="T23" fmla="*/ 133 h 212"/>
                <a:gd name="T24" fmla="*/ 72 w 146"/>
                <a:gd name="T25" fmla="*/ 107 h 212"/>
                <a:gd name="T26" fmla="*/ 96 w 146"/>
                <a:gd name="T27" fmla="*/ 114 h 212"/>
                <a:gd name="T28" fmla="*/ 106 w 146"/>
                <a:gd name="T29" fmla="*/ 144 h 212"/>
                <a:gd name="T30" fmla="*/ 116 w 146"/>
                <a:gd name="T31" fmla="*/ 150 h 212"/>
                <a:gd name="T32" fmla="*/ 116 w 146"/>
                <a:gd name="T33" fmla="*/ 114 h 212"/>
                <a:gd name="T34" fmla="*/ 96 w 146"/>
                <a:gd name="T35" fmla="*/ 90 h 212"/>
                <a:gd name="T36" fmla="*/ 67 w 146"/>
                <a:gd name="T37" fmla="*/ 84 h 212"/>
                <a:gd name="T38" fmla="*/ 72 w 146"/>
                <a:gd name="T39" fmla="*/ 60 h 212"/>
                <a:gd name="T40" fmla="*/ 96 w 146"/>
                <a:gd name="T41" fmla="*/ 54 h 212"/>
                <a:gd name="T42" fmla="*/ 116 w 146"/>
                <a:gd name="T43" fmla="*/ 72 h 212"/>
                <a:gd name="T44" fmla="*/ 120 w 146"/>
                <a:gd name="T45" fmla="*/ 102 h 212"/>
                <a:gd name="T46" fmla="*/ 125 w 146"/>
                <a:gd name="T47" fmla="*/ 96 h 212"/>
                <a:gd name="T48" fmla="*/ 125 w 146"/>
                <a:gd name="T49" fmla="*/ 65 h 212"/>
                <a:gd name="T50" fmla="*/ 106 w 146"/>
                <a:gd name="T51" fmla="*/ 47 h 212"/>
                <a:gd name="T52" fmla="*/ 87 w 146"/>
                <a:gd name="T53" fmla="*/ 35 h 212"/>
                <a:gd name="T54" fmla="*/ 92 w 146"/>
                <a:gd name="T55" fmla="*/ 17 h 212"/>
                <a:gd name="T56" fmla="*/ 120 w 146"/>
                <a:gd name="T57" fmla="*/ 17 h 212"/>
                <a:gd name="T58" fmla="*/ 140 w 146"/>
                <a:gd name="T59" fmla="*/ 54 h 212"/>
                <a:gd name="T60" fmla="*/ 140 w 146"/>
                <a:gd name="T61" fmla="*/ 72 h 212"/>
                <a:gd name="T62" fmla="*/ 145 w 146"/>
                <a:gd name="T63" fmla="*/ 35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6"/>
                <a:gd name="T97" fmla="*/ 0 h 212"/>
                <a:gd name="T98" fmla="*/ 146 w 146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6" h="212">
                  <a:moveTo>
                    <a:pt x="145" y="35"/>
                  </a:moveTo>
                  <a:lnTo>
                    <a:pt x="140" y="11"/>
                  </a:lnTo>
                  <a:lnTo>
                    <a:pt x="130" y="0"/>
                  </a:lnTo>
                  <a:lnTo>
                    <a:pt x="111" y="0"/>
                  </a:lnTo>
                  <a:lnTo>
                    <a:pt x="96" y="0"/>
                  </a:lnTo>
                  <a:lnTo>
                    <a:pt x="81" y="5"/>
                  </a:lnTo>
                  <a:lnTo>
                    <a:pt x="72" y="11"/>
                  </a:lnTo>
                  <a:lnTo>
                    <a:pt x="67" y="24"/>
                  </a:lnTo>
                  <a:lnTo>
                    <a:pt x="53" y="47"/>
                  </a:lnTo>
                  <a:lnTo>
                    <a:pt x="53" y="60"/>
                  </a:lnTo>
                  <a:lnTo>
                    <a:pt x="53" y="72"/>
                  </a:lnTo>
                  <a:lnTo>
                    <a:pt x="53" y="84"/>
                  </a:lnTo>
                  <a:lnTo>
                    <a:pt x="38" y="90"/>
                  </a:lnTo>
                  <a:lnTo>
                    <a:pt x="38" y="102"/>
                  </a:lnTo>
                  <a:lnTo>
                    <a:pt x="35" y="133"/>
                  </a:lnTo>
                  <a:lnTo>
                    <a:pt x="35" y="163"/>
                  </a:lnTo>
                  <a:lnTo>
                    <a:pt x="35" y="174"/>
                  </a:lnTo>
                  <a:lnTo>
                    <a:pt x="19" y="186"/>
                  </a:lnTo>
                  <a:lnTo>
                    <a:pt x="0" y="211"/>
                  </a:lnTo>
                  <a:lnTo>
                    <a:pt x="24" y="198"/>
                  </a:lnTo>
                  <a:lnTo>
                    <a:pt x="35" y="186"/>
                  </a:lnTo>
                  <a:lnTo>
                    <a:pt x="48" y="174"/>
                  </a:lnTo>
                  <a:lnTo>
                    <a:pt x="53" y="150"/>
                  </a:lnTo>
                  <a:lnTo>
                    <a:pt x="58" y="133"/>
                  </a:lnTo>
                  <a:lnTo>
                    <a:pt x="62" y="120"/>
                  </a:lnTo>
                  <a:lnTo>
                    <a:pt x="72" y="107"/>
                  </a:lnTo>
                  <a:lnTo>
                    <a:pt x="81" y="107"/>
                  </a:lnTo>
                  <a:lnTo>
                    <a:pt x="96" y="114"/>
                  </a:lnTo>
                  <a:lnTo>
                    <a:pt x="106" y="126"/>
                  </a:lnTo>
                  <a:lnTo>
                    <a:pt x="106" y="144"/>
                  </a:lnTo>
                  <a:lnTo>
                    <a:pt x="106" y="168"/>
                  </a:lnTo>
                  <a:lnTo>
                    <a:pt x="116" y="150"/>
                  </a:lnTo>
                  <a:lnTo>
                    <a:pt x="116" y="133"/>
                  </a:lnTo>
                  <a:lnTo>
                    <a:pt x="116" y="114"/>
                  </a:lnTo>
                  <a:lnTo>
                    <a:pt x="106" y="102"/>
                  </a:lnTo>
                  <a:lnTo>
                    <a:pt x="96" y="90"/>
                  </a:lnTo>
                  <a:lnTo>
                    <a:pt x="81" y="84"/>
                  </a:lnTo>
                  <a:lnTo>
                    <a:pt x="67" y="84"/>
                  </a:lnTo>
                  <a:lnTo>
                    <a:pt x="67" y="72"/>
                  </a:lnTo>
                  <a:lnTo>
                    <a:pt x="72" y="60"/>
                  </a:lnTo>
                  <a:lnTo>
                    <a:pt x="87" y="54"/>
                  </a:lnTo>
                  <a:lnTo>
                    <a:pt x="96" y="54"/>
                  </a:lnTo>
                  <a:lnTo>
                    <a:pt x="106" y="60"/>
                  </a:lnTo>
                  <a:lnTo>
                    <a:pt x="116" y="72"/>
                  </a:lnTo>
                  <a:lnTo>
                    <a:pt x="120" y="90"/>
                  </a:lnTo>
                  <a:lnTo>
                    <a:pt x="120" y="102"/>
                  </a:lnTo>
                  <a:lnTo>
                    <a:pt x="120" y="114"/>
                  </a:lnTo>
                  <a:lnTo>
                    <a:pt x="125" y="96"/>
                  </a:lnTo>
                  <a:lnTo>
                    <a:pt x="125" y="90"/>
                  </a:lnTo>
                  <a:lnTo>
                    <a:pt x="125" y="65"/>
                  </a:lnTo>
                  <a:lnTo>
                    <a:pt x="116" y="54"/>
                  </a:lnTo>
                  <a:lnTo>
                    <a:pt x="106" y="47"/>
                  </a:lnTo>
                  <a:lnTo>
                    <a:pt x="92" y="42"/>
                  </a:lnTo>
                  <a:lnTo>
                    <a:pt x="87" y="35"/>
                  </a:lnTo>
                  <a:lnTo>
                    <a:pt x="81" y="24"/>
                  </a:lnTo>
                  <a:lnTo>
                    <a:pt x="92" y="17"/>
                  </a:lnTo>
                  <a:lnTo>
                    <a:pt x="106" y="11"/>
                  </a:lnTo>
                  <a:lnTo>
                    <a:pt x="120" y="17"/>
                  </a:lnTo>
                  <a:lnTo>
                    <a:pt x="135" y="29"/>
                  </a:lnTo>
                  <a:lnTo>
                    <a:pt x="140" y="54"/>
                  </a:lnTo>
                  <a:lnTo>
                    <a:pt x="140" y="65"/>
                  </a:lnTo>
                  <a:lnTo>
                    <a:pt x="140" y="72"/>
                  </a:lnTo>
                  <a:lnTo>
                    <a:pt x="145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8" name="Freeform 107"/>
            <p:cNvSpPr>
              <a:spLocks/>
            </p:cNvSpPr>
            <p:nvPr/>
          </p:nvSpPr>
          <p:spPr bwMode="auto">
            <a:xfrm>
              <a:off x="3037" y="2908"/>
              <a:ext cx="340" cy="350"/>
            </a:xfrm>
            <a:custGeom>
              <a:avLst/>
              <a:gdLst>
                <a:gd name="T0" fmla="*/ 194 w 340"/>
                <a:gd name="T1" fmla="*/ 11 h 350"/>
                <a:gd name="T2" fmla="*/ 267 w 340"/>
                <a:gd name="T3" fmla="*/ 5 h 350"/>
                <a:gd name="T4" fmla="*/ 271 w 340"/>
                <a:gd name="T5" fmla="*/ 54 h 350"/>
                <a:gd name="T6" fmla="*/ 263 w 340"/>
                <a:gd name="T7" fmla="*/ 84 h 350"/>
                <a:gd name="T8" fmla="*/ 271 w 340"/>
                <a:gd name="T9" fmla="*/ 150 h 350"/>
                <a:gd name="T10" fmla="*/ 315 w 340"/>
                <a:gd name="T11" fmla="*/ 193 h 350"/>
                <a:gd name="T12" fmla="*/ 335 w 340"/>
                <a:gd name="T13" fmla="*/ 240 h 350"/>
                <a:gd name="T14" fmla="*/ 335 w 340"/>
                <a:gd name="T15" fmla="*/ 301 h 350"/>
                <a:gd name="T16" fmla="*/ 297 w 340"/>
                <a:gd name="T17" fmla="*/ 337 h 350"/>
                <a:gd name="T18" fmla="*/ 224 w 340"/>
                <a:gd name="T19" fmla="*/ 349 h 350"/>
                <a:gd name="T20" fmla="*/ 170 w 340"/>
                <a:gd name="T21" fmla="*/ 324 h 350"/>
                <a:gd name="T22" fmla="*/ 155 w 340"/>
                <a:gd name="T23" fmla="*/ 301 h 350"/>
                <a:gd name="T24" fmla="*/ 127 w 340"/>
                <a:gd name="T25" fmla="*/ 324 h 350"/>
                <a:gd name="T26" fmla="*/ 83 w 340"/>
                <a:gd name="T27" fmla="*/ 337 h 350"/>
                <a:gd name="T28" fmla="*/ 29 w 340"/>
                <a:gd name="T29" fmla="*/ 324 h 350"/>
                <a:gd name="T30" fmla="*/ 0 w 340"/>
                <a:gd name="T31" fmla="*/ 294 h 350"/>
                <a:gd name="T32" fmla="*/ 25 w 340"/>
                <a:gd name="T33" fmla="*/ 294 h 350"/>
                <a:gd name="T34" fmla="*/ 83 w 340"/>
                <a:gd name="T35" fmla="*/ 306 h 350"/>
                <a:gd name="T36" fmla="*/ 127 w 340"/>
                <a:gd name="T37" fmla="*/ 288 h 350"/>
                <a:gd name="T38" fmla="*/ 150 w 340"/>
                <a:gd name="T39" fmla="*/ 264 h 350"/>
                <a:gd name="T40" fmla="*/ 165 w 340"/>
                <a:gd name="T41" fmla="*/ 276 h 350"/>
                <a:gd name="T42" fmla="*/ 199 w 340"/>
                <a:gd name="T43" fmla="*/ 306 h 350"/>
                <a:gd name="T44" fmla="*/ 252 w 340"/>
                <a:gd name="T45" fmla="*/ 318 h 350"/>
                <a:gd name="T46" fmla="*/ 297 w 340"/>
                <a:gd name="T47" fmla="*/ 306 h 350"/>
                <a:gd name="T48" fmla="*/ 320 w 340"/>
                <a:gd name="T49" fmla="*/ 294 h 350"/>
                <a:gd name="T50" fmla="*/ 326 w 340"/>
                <a:gd name="T51" fmla="*/ 240 h 350"/>
                <a:gd name="T52" fmla="*/ 310 w 340"/>
                <a:gd name="T53" fmla="*/ 193 h 350"/>
                <a:gd name="T54" fmla="*/ 267 w 340"/>
                <a:gd name="T55" fmla="*/ 168 h 350"/>
                <a:gd name="T56" fmla="*/ 247 w 340"/>
                <a:gd name="T57" fmla="*/ 126 h 350"/>
                <a:gd name="T58" fmla="*/ 252 w 340"/>
                <a:gd name="T59" fmla="*/ 90 h 350"/>
                <a:gd name="T60" fmla="*/ 263 w 340"/>
                <a:gd name="T61" fmla="*/ 47 h 350"/>
                <a:gd name="T62" fmla="*/ 263 w 340"/>
                <a:gd name="T63" fmla="*/ 29 h 350"/>
                <a:gd name="T64" fmla="*/ 233 w 340"/>
                <a:gd name="T65" fmla="*/ 17 h 350"/>
                <a:gd name="T66" fmla="*/ 204 w 340"/>
                <a:gd name="T67" fmla="*/ 29 h 350"/>
                <a:gd name="T68" fmla="*/ 219 w 340"/>
                <a:gd name="T69" fmla="*/ 29 h 350"/>
                <a:gd name="T70" fmla="*/ 247 w 340"/>
                <a:gd name="T71" fmla="*/ 42 h 350"/>
                <a:gd name="T72" fmla="*/ 204 w 340"/>
                <a:gd name="T73" fmla="*/ 47 h 350"/>
                <a:gd name="T74" fmla="*/ 185 w 340"/>
                <a:gd name="T75" fmla="*/ 72 h 350"/>
                <a:gd name="T76" fmla="*/ 189 w 340"/>
                <a:gd name="T77" fmla="*/ 78 h 350"/>
                <a:gd name="T78" fmla="*/ 229 w 340"/>
                <a:gd name="T79" fmla="*/ 84 h 350"/>
                <a:gd name="T80" fmla="*/ 229 w 340"/>
                <a:gd name="T81" fmla="*/ 114 h 350"/>
                <a:gd name="T82" fmla="*/ 229 w 340"/>
                <a:gd name="T83" fmla="*/ 150 h 350"/>
                <a:gd name="T84" fmla="*/ 229 w 340"/>
                <a:gd name="T85" fmla="*/ 180 h 350"/>
                <a:gd name="T86" fmla="*/ 213 w 340"/>
                <a:gd name="T87" fmla="*/ 156 h 350"/>
                <a:gd name="T88" fmla="*/ 213 w 340"/>
                <a:gd name="T89" fmla="*/ 114 h 350"/>
                <a:gd name="T90" fmla="*/ 194 w 340"/>
                <a:gd name="T91" fmla="*/ 90 h 350"/>
                <a:gd name="T92" fmla="*/ 170 w 340"/>
                <a:gd name="T93" fmla="*/ 114 h 350"/>
                <a:gd name="T94" fmla="*/ 160 w 340"/>
                <a:gd name="T95" fmla="*/ 144 h 350"/>
                <a:gd name="T96" fmla="*/ 160 w 340"/>
                <a:gd name="T97" fmla="*/ 114 h 350"/>
                <a:gd name="T98" fmla="*/ 165 w 340"/>
                <a:gd name="T99" fmla="*/ 78 h 350"/>
                <a:gd name="T100" fmla="*/ 185 w 340"/>
                <a:gd name="T101" fmla="*/ 35 h 35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0"/>
                <a:gd name="T154" fmla="*/ 0 h 350"/>
                <a:gd name="T155" fmla="*/ 340 w 340"/>
                <a:gd name="T156" fmla="*/ 350 h 35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0" h="350">
                  <a:moveTo>
                    <a:pt x="185" y="35"/>
                  </a:moveTo>
                  <a:lnTo>
                    <a:pt x="194" y="11"/>
                  </a:lnTo>
                  <a:lnTo>
                    <a:pt x="239" y="0"/>
                  </a:lnTo>
                  <a:lnTo>
                    <a:pt x="267" y="5"/>
                  </a:lnTo>
                  <a:lnTo>
                    <a:pt x="275" y="35"/>
                  </a:lnTo>
                  <a:lnTo>
                    <a:pt x="271" y="54"/>
                  </a:lnTo>
                  <a:lnTo>
                    <a:pt x="263" y="72"/>
                  </a:lnTo>
                  <a:lnTo>
                    <a:pt x="263" y="84"/>
                  </a:lnTo>
                  <a:lnTo>
                    <a:pt x="263" y="120"/>
                  </a:lnTo>
                  <a:lnTo>
                    <a:pt x="271" y="150"/>
                  </a:lnTo>
                  <a:lnTo>
                    <a:pt x="297" y="174"/>
                  </a:lnTo>
                  <a:lnTo>
                    <a:pt x="315" y="193"/>
                  </a:lnTo>
                  <a:lnTo>
                    <a:pt x="330" y="211"/>
                  </a:lnTo>
                  <a:lnTo>
                    <a:pt x="335" y="240"/>
                  </a:lnTo>
                  <a:lnTo>
                    <a:pt x="339" y="282"/>
                  </a:lnTo>
                  <a:lnTo>
                    <a:pt x="335" y="301"/>
                  </a:lnTo>
                  <a:lnTo>
                    <a:pt x="315" y="324"/>
                  </a:lnTo>
                  <a:lnTo>
                    <a:pt x="297" y="337"/>
                  </a:lnTo>
                  <a:lnTo>
                    <a:pt x="263" y="342"/>
                  </a:lnTo>
                  <a:lnTo>
                    <a:pt x="224" y="349"/>
                  </a:lnTo>
                  <a:lnTo>
                    <a:pt x="189" y="342"/>
                  </a:lnTo>
                  <a:lnTo>
                    <a:pt x="170" y="324"/>
                  </a:lnTo>
                  <a:lnTo>
                    <a:pt x="160" y="306"/>
                  </a:lnTo>
                  <a:lnTo>
                    <a:pt x="155" y="301"/>
                  </a:lnTo>
                  <a:lnTo>
                    <a:pt x="141" y="318"/>
                  </a:lnTo>
                  <a:lnTo>
                    <a:pt x="127" y="324"/>
                  </a:lnTo>
                  <a:lnTo>
                    <a:pt x="102" y="331"/>
                  </a:lnTo>
                  <a:lnTo>
                    <a:pt x="83" y="337"/>
                  </a:lnTo>
                  <a:lnTo>
                    <a:pt x="59" y="331"/>
                  </a:lnTo>
                  <a:lnTo>
                    <a:pt x="29" y="324"/>
                  </a:lnTo>
                  <a:lnTo>
                    <a:pt x="15" y="318"/>
                  </a:lnTo>
                  <a:lnTo>
                    <a:pt x="0" y="294"/>
                  </a:lnTo>
                  <a:lnTo>
                    <a:pt x="0" y="282"/>
                  </a:lnTo>
                  <a:lnTo>
                    <a:pt x="25" y="294"/>
                  </a:lnTo>
                  <a:lnTo>
                    <a:pt x="53" y="306"/>
                  </a:lnTo>
                  <a:lnTo>
                    <a:pt x="83" y="306"/>
                  </a:lnTo>
                  <a:lnTo>
                    <a:pt x="107" y="301"/>
                  </a:lnTo>
                  <a:lnTo>
                    <a:pt x="127" y="288"/>
                  </a:lnTo>
                  <a:lnTo>
                    <a:pt x="141" y="276"/>
                  </a:lnTo>
                  <a:lnTo>
                    <a:pt x="150" y="264"/>
                  </a:lnTo>
                  <a:lnTo>
                    <a:pt x="155" y="253"/>
                  </a:lnTo>
                  <a:lnTo>
                    <a:pt x="165" y="276"/>
                  </a:lnTo>
                  <a:lnTo>
                    <a:pt x="179" y="294"/>
                  </a:lnTo>
                  <a:lnTo>
                    <a:pt x="199" y="306"/>
                  </a:lnTo>
                  <a:lnTo>
                    <a:pt x="229" y="318"/>
                  </a:lnTo>
                  <a:lnTo>
                    <a:pt x="252" y="318"/>
                  </a:lnTo>
                  <a:lnTo>
                    <a:pt x="271" y="313"/>
                  </a:lnTo>
                  <a:lnTo>
                    <a:pt x="297" y="306"/>
                  </a:lnTo>
                  <a:lnTo>
                    <a:pt x="310" y="301"/>
                  </a:lnTo>
                  <a:lnTo>
                    <a:pt x="320" y="294"/>
                  </a:lnTo>
                  <a:lnTo>
                    <a:pt x="326" y="264"/>
                  </a:lnTo>
                  <a:lnTo>
                    <a:pt x="326" y="240"/>
                  </a:lnTo>
                  <a:lnTo>
                    <a:pt x="315" y="217"/>
                  </a:lnTo>
                  <a:lnTo>
                    <a:pt x="310" y="193"/>
                  </a:lnTo>
                  <a:lnTo>
                    <a:pt x="281" y="180"/>
                  </a:lnTo>
                  <a:lnTo>
                    <a:pt x="267" y="168"/>
                  </a:lnTo>
                  <a:lnTo>
                    <a:pt x="258" y="150"/>
                  </a:lnTo>
                  <a:lnTo>
                    <a:pt x="247" y="126"/>
                  </a:lnTo>
                  <a:lnTo>
                    <a:pt x="247" y="107"/>
                  </a:lnTo>
                  <a:lnTo>
                    <a:pt x="252" y="90"/>
                  </a:lnTo>
                  <a:lnTo>
                    <a:pt x="258" y="65"/>
                  </a:lnTo>
                  <a:lnTo>
                    <a:pt x="263" y="47"/>
                  </a:lnTo>
                  <a:lnTo>
                    <a:pt x="263" y="35"/>
                  </a:lnTo>
                  <a:lnTo>
                    <a:pt x="263" y="29"/>
                  </a:lnTo>
                  <a:lnTo>
                    <a:pt x="252" y="17"/>
                  </a:lnTo>
                  <a:lnTo>
                    <a:pt x="233" y="17"/>
                  </a:lnTo>
                  <a:lnTo>
                    <a:pt x="219" y="17"/>
                  </a:lnTo>
                  <a:lnTo>
                    <a:pt x="204" y="29"/>
                  </a:lnTo>
                  <a:lnTo>
                    <a:pt x="199" y="35"/>
                  </a:lnTo>
                  <a:lnTo>
                    <a:pt x="219" y="29"/>
                  </a:lnTo>
                  <a:lnTo>
                    <a:pt x="233" y="29"/>
                  </a:lnTo>
                  <a:lnTo>
                    <a:pt x="247" y="42"/>
                  </a:lnTo>
                  <a:lnTo>
                    <a:pt x="219" y="47"/>
                  </a:lnTo>
                  <a:lnTo>
                    <a:pt x="204" y="47"/>
                  </a:lnTo>
                  <a:lnTo>
                    <a:pt x="194" y="54"/>
                  </a:lnTo>
                  <a:lnTo>
                    <a:pt x="185" y="72"/>
                  </a:lnTo>
                  <a:lnTo>
                    <a:pt x="179" y="78"/>
                  </a:lnTo>
                  <a:lnTo>
                    <a:pt x="189" y="78"/>
                  </a:lnTo>
                  <a:lnTo>
                    <a:pt x="219" y="72"/>
                  </a:lnTo>
                  <a:lnTo>
                    <a:pt x="229" y="84"/>
                  </a:lnTo>
                  <a:lnTo>
                    <a:pt x="229" y="96"/>
                  </a:lnTo>
                  <a:lnTo>
                    <a:pt x="229" y="114"/>
                  </a:lnTo>
                  <a:lnTo>
                    <a:pt x="229" y="137"/>
                  </a:lnTo>
                  <a:lnTo>
                    <a:pt x="229" y="150"/>
                  </a:lnTo>
                  <a:lnTo>
                    <a:pt x="229" y="168"/>
                  </a:lnTo>
                  <a:lnTo>
                    <a:pt x="229" y="180"/>
                  </a:lnTo>
                  <a:lnTo>
                    <a:pt x="219" y="174"/>
                  </a:lnTo>
                  <a:lnTo>
                    <a:pt x="213" y="156"/>
                  </a:lnTo>
                  <a:lnTo>
                    <a:pt x="213" y="133"/>
                  </a:lnTo>
                  <a:lnTo>
                    <a:pt x="213" y="114"/>
                  </a:lnTo>
                  <a:lnTo>
                    <a:pt x="213" y="96"/>
                  </a:lnTo>
                  <a:lnTo>
                    <a:pt x="194" y="90"/>
                  </a:lnTo>
                  <a:lnTo>
                    <a:pt x="185" y="96"/>
                  </a:lnTo>
                  <a:lnTo>
                    <a:pt x="170" y="114"/>
                  </a:lnTo>
                  <a:lnTo>
                    <a:pt x="165" y="126"/>
                  </a:lnTo>
                  <a:lnTo>
                    <a:pt x="160" y="144"/>
                  </a:lnTo>
                  <a:lnTo>
                    <a:pt x="160" y="126"/>
                  </a:lnTo>
                  <a:lnTo>
                    <a:pt x="160" y="114"/>
                  </a:lnTo>
                  <a:lnTo>
                    <a:pt x="160" y="96"/>
                  </a:lnTo>
                  <a:lnTo>
                    <a:pt x="165" y="78"/>
                  </a:lnTo>
                  <a:lnTo>
                    <a:pt x="185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89" name="Freeform 108"/>
            <p:cNvSpPr>
              <a:spLocks/>
            </p:cNvSpPr>
            <p:nvPr/>
          </p:nvSpPr>
          <p:spPr bwMode="auto">
            <a:xfrm>
              <a:off x="3174" y="3088"/>
              <a:ext cx="25" cy="74"/>
            </a:xfrm>
            <a:custGeom>
              <a:avLst/>
              <a:gdLst>
                <a:gd name="T0" fmla="*/ 0 w 25"/>
                <a:gd name="T1" fmla="*/ 0 h 74"/>
                <a:gd name="T2" fmla="*/ 18 w 25"/>
                <a:gd name="T3" fmla="*/ 73 h 74"/>
                <a:gd name="T4" fmla="*/ 24 w 25"/>
                <a:gd name="T5" fmla="*/ 48 h 74"/>
                <a:gd name="T6" fmla="*/ 24 w 25"/>
                <a:gd name="T7" fmla="*/ 24 h 74"/>
                <a:gd name="T8" fmla="*/ 24 w 25"/>
                <a:gd name="T9" fmla="*/ 6 h 74"/>
                <a:gd name="T10" fmla="*/ 18 w 25"/>
                <a:gd name="T11" fmla="*/ 6 h 74"/>
                <a:gd name="T12" fmla="*/ 0 w 25"/>
                <a:gd name="T13" fmla="*/ 0 h 74"/>
                <a:gd name="T14" fmla="*/ 0 w 2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74"/>
                <a:gd name="T26" fmla="*/ 25 w 2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74">
                  <a:moveTo>
                    <a:pt x="0" y="0"/>
                  </a:moveTo>
                  <a:lnTo>
                    <a:pt x="18" y="73"/>
                  </a:lnTo>
                  <a:lnTo>
                    <a:pt x="24" y="48"/>
                  </a:lnTo>
                  <a:lnTo>
                    <a:pt x="24" y="24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0" name="Freeform 109"/>
            <p:cNvSpPr>
              <a:spLocks/>
            </p:cNvSpPr>
            <p:nvPr/>
          </p:nvSpPr>
          <p:spPr bwMode="auto">
            <a:xfrm>
              <a:off x="3335" y="3071"/>
              <a:ext cx="150" cy="198"/>
            </a:xfrm>
            <a:custGeom>
              <a:avLst/>
              <a:gdLst>
                <a:gd name="T0" fmla="*/ 0 w 150"/>
                <a:gd name="T1" fmla="*/ 5 h 198"/>
                <a:gd name="T2" fmla="*/ 33 w 150"/>
                <a:gd name="T3" fmla="*/ 0 h 198"/>
                <a:gd name="T4" fmla="*/ 47 w 150"/>
                <a:gd name="T5" fmla="*/ 0 h 198"/>
                <a:gd name="T6" fmla="*/ 71 w 150"/>
                <a:gd name="T7" fmla="*/ 11 h 198"/>
                <a:gd name="T8" fmla="*/ 96 w 150"/>
                <a:gd name="T9" fmla="*/ 30 h 198"/>
                <a:gd name="T10" fmla="*/ 125 w 150"/>
                <a:gd name="T11" fmla="*/ 65 h 198"/>
                <a:gd name="T12" fmla="*/ 134 w 150"/>
                <a:gd name="T13" fmla="*/ 90 h 198"/>
                <a:gd name="T14" fmla="*/ 145 w 150"/>
                <a:gd name="T15" fmla="*/ 125 h 198"/>
                <a:gd name="T16" fmla="*/ 149 w 150"/>
                <a:gd name="T17" fmla="*/ 150 h 198"/>
                <a:gd name="T18" fmla="*/ 149 w 150"/>
                <a:gd name="T19" fmla="*/ 179 h 198"/>
                <a:gd name="T20" fmla="*/ 145 w 150"/>
                <a:gd name="T21" fmla="*/ 191 h 198"/>
                <a:gd name="T22" fmla="*/ 129 w 150"/>
                <a:gd name="T23" fmla="*/ 197 h 198"/>
                <a:gd name="T24" fmla="*/ 116 w 150"/>
                <a:gd name="T25" fmla="*/ 197 h 198"/>
                <a:gd name="T26" fmla="*/ 91 w 150"/>
                <a:gd name="T27" fmla="*/ 191 h 198"/>
                <a:gd name="T28" fmla="*/ 77 w 150"/>
                <a:gd name="T29" fmla="*/ 179 h 198"/>
                <a:gd name="T30" fmla="*/ 57 w 150"/>
                <a:gd name="T31" fmla="*/ 179 h 198"/>
                <a:gd name="T32" fmla="*/ 33 w 150"/>
                <a:gd name="T33" fmla="*/ 185 h 198"/>
                <a:gd name="T34" fmla="*/ 13 w 150"/>
                <a:gd name="T35" fmla="*/ 179 h 198"/>
                <a:gd name="T36" fmla="*/ 0 w 150"/>
                <a:gd name="T37" fmla="*/ 161 h 198"/>
                <a:gd name="T38" fmla="*/ 29 w 150"/>
                <a:gd name="T39" fmla="*/ 143 h 198"/>
                <a:gd name="T40" fmla="*/ 38 w 150"/>
                <a:gd name="T41" fmla="*/ 107 h 198"/>
                <a:gd name="T42" fmla="*/ 33 w 150"/>
                <a:gd name="T43" fmla="*/ 94 h 198"/>
                <a:gd name="T44" fmla="*/ 38 w 150"/>
                <a:gd name="T45" fmla="*/ 131 h 198"/>
                <a:gd name="T46" fmla="*/ 41 w 150"/>
                <a:gd name="T47" fmla="*/ 143 h 198"/>
                <a:gd name="T48" fmla="*/ 47 w 150"/>
                <a:gd name="T49" fmla="*/ 161 h 198"/>
                <a:gd name="T50" fmla="*/ 71 w 150"/>
                <a:gd name="T51" fmla="*/ 155 h 198"/>
                <a:gd name="T52" fmla="*/ 80 w 150"/>
                <a:gd name="T53" fmla="*/ 155 h 198"/>
                <a:gd name="T54" fmla="*/ 96 w 150"/>
                <a:gd name="T55" fmla="*/ 143 h 198"/>
                <a:gd name="T56" fmla="*/ 100 w 150"/>
                <a:gd name="T57" fmla="*/ 125 h 198"/>
                <a:gd name="T58" fmla="*/ 105 w 150"/>
                <a:gd name="T59" fmla="*/ 107 h 198"/>
                <a:gd name="T60" fmla="*/ 100 w 150"/>
                <a:gd name="T61" fmla="*/ 90 h 198"/>
                <a:gd name="T62" fmla="*/ 96 w 150"/>
                <a:gd name="T63" fmla="*/ 47 h 198"/>
                <a:gd name="T64" fmla="*/ 62 w 150"/>
                <a:gd name="T65" fmla="*/ 11 h 198"/>
                <a:gd name="T66" fmla="*/ 47 w 150"/>
                <a:gd name="T67" fmla="*/ 11 h 198"/>
                <a:gd name="T68" fmla="*/ 38 w 150"/>
                <a:gd name="T69" fmla="*/ 11 h 198"/>
                <a:gd name="T70" fmla="*/ 29 w 150"/>
                <a:gd name="T71" fmla="*/ 11 h 198"/>
                <a:gd name="T72" fmla="*/ 0 w 150"/>
                <a:gd name="T73" fmla="*/ 5 h 198"/>
                <a:gd name="T74" fmla="*/ 0 w 150"/>
                <a:gd name="T75" fmla="*/ 5 h 1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0"/>
                <a:gd name="T115" fmla="*/ 0 h 198"/>
                <a:gd name="T116" fmla="*/ 150 w 150"/>
                <a:gd name="T117" fmla="*/ 198 h 19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0" h="198">
                  <a:moveTo>
                    <a:pt x="0" y="5"/>
                  </a:moveTo>
                  <a:lnTo>
                    <a:pt x="33" y="0"/>
                  </a:lnTo>
                  <a:lnTo>
                    <a:pt x="47" y="0"/>
                  </a:lnTo>
                  <a:lnTo>
                    <a:pt x="71" y="11"/>
                  </a:lnTo>
                  <a:lnTo>
                    <a:pt x="96" y="30"/>
                  </a:lnTo>
                  <a:lnTo>
                    <a:pt x="125" y="65"/>
                  </a:lnTo>
                  <a:lnTo>
                    <a:pt x="134" y="90"/>
                  </a:lnTo>
                  <a:lnTo>
                    <a:pt x="145" y="125"/>
                  </a:lnTo>
                  <a:lnTo>
                    <a:pt x="149" y="150"/>
                  </a:lnTo>
                  <a:lnTo>
                    <a:pt x="149" y="179"/>
                  </a:lnTo>
                  <a:lnTo>
                    <a:pt x="145" y="191"/>
                  </a:lnTo>
                  <a:lnTo>
                    <a:pt x="129" y="197"/>
                  </a:lnTo>
                  <a:lnTo>
                    <a:pt x="116" y="197"/>
                  </a:lnTo>
                  <a:lnTo>
                    <a:pt x="91" y="191"/>
                  </a:lnTo>
                  <a:lnTo>
                    <a:pt x="77" y="179"/>
                  </a:lnTo>
                  <a:lnTo>
                    <a:pt x="57" y="179"/>
                  </a:lnTo>
                  <a:lnTo>
                    <a:pt x="33" y="185"/>
                  </a:lnTo>
                  <a:lnTo>
                    <a:pt x="13" y="179"/>
                  </a:lnTo>
                  <a:lnTo>
                    <a:pt x="0" y="161"/>
                  </a:lnTo>
                  <a:lnTo>
                    <a:pt x="29" y="143"/>
                  </a:lnTo>
                  <a:lnTo>
                    <a:pt x="38" y="107"/>
                  </a:lnTo>
                  <a:lnTo>
                    <a:pt x="33" y="94"/>
                  </a:lnTo>
                  <a:lnTo>
                    <a:pt x="38" y="131"/>
                  </a:lnTo>
                  <a:lnTo>
                    <a:pt x="41" y="143"/>
                  </a:lnTo>
                  <a:lnTo>
                    <a:pt x="47" y="161"/>
                  </a:lnTo>
                  <a:lnTo>
                    <a:pt x="71" y="155"/>
                  </a:lnTo>
                  <a:lnTo>
                    <a:pt x="80" y="155"/>
                  </a:lnTo>
                  <a:lnTo>
                    <a:pt x="96" y="143"/>
                  </a:lnTo>
                  <a:lnTo>
                    <a:pt x="100" y="125"/>
                  </a:lnTo>
                  <a:lnTo>
                    <a:pt x="105" y="107"/>
                  </a:lnTo>
                  <a:lnTo>
                    <a:pt x="100" y="90"/>
                  </a:lnTo>
                  <a:lnTo>
                    <a:pt x="96" y="47"/>
                  </a:lnTo>
                  <a:lnTo>
                    <a:pt x="62" y="11"/>
                  </a:lnTo>
                  <a:lnTo>
                    <a:pt x="47" y="11"/>
                  </a:lnTo>
                  <a:lnTo>
                    <a:pt x="38" y="11"/>
                  </a:lnTo>
                  <a:lnTo>
                    <a:pt x="29" y="11"/>
                  </a:lnTo>
                  <a:lnTo>
                    <a:pt x="0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1" name="Freeform 110"/>
            <p:cNvSpPr>
              <a:spLocks/>
            </p:cNvSpPr>
            <p:nvPr/>
          </p:nvSpPr>
          <p:spPr bwMode="auto">
            <a:xfrm>
              <a:off x="3401" y="3071"/>
              <a:ext cx="127" cy="169"/>
            </a:xfrm>
            <a:custGeom>
              <a:avLst/>
              <a:gdLst>
                <a:gd name="T0" fmla="*/ 0 w 127"/>
                <a:gd name="T1" fmla="*/ 0 h 169"/>
                <a:gd name="T2" fmla="*/ 25 w 127"/>
                <a:gd name="T3" fmla="*/ 11 h 169"/>
                <a:gd name="T4" fmla="*/ 62 w 127"/>
                <a:gd name="T5" fmla="*/ 30 h 169"/>
                <a:gd name="T6" fmla="*/ 92 w 127"/>
                <a:gd name="T7" fmla="*/ 65 h 169"/>
                <a:gd name="T8" fmla="*/ 102 w 127"/>
                <a:gd name="T9" fmla="*/ 94 h 169"/>
                <a:gd name="T10" fmla="*/ 106 w 127"/>
                <a:gd name="T11" fmla="*/ 131 h 169"/>
                <a:gd name="T12" fmla="*/ 106 w 127"/>
                <a:gd name="T13" fmla="*/ 155 h 169"/>
                <a:gd name="T14" fmla="*/ 106 w 127"/>
                <a:gd name="T15" fmla="*/ 168 h 169"/>
                <a:gd name="T16" fmla="*/ 121 w 127"/>
                <a:gd name="T17" fmla="*/ 161 h 169"/>
                <a:gd name="T18" fmla="*/ 126 w 127"/>
                <a:gd name="T19" fmla="*/ 155 h 169"/>
                <a:gd name="T20" fmla="*/ 126 w 127"/>
                <a:gd name="T21" fmla="*/ 125 h 169"/>
                <a:gd name="T22" fmla="*/ 116 w 127"/>
                <a:gd name="T23" fmla="*/ 94 h 169"/>
                <a:gd name="T24" fmla="*/ 106 w 127"/>
                <a:gd name="T25" fmla="*/ 65 h 169"/>
                <a:gd name="T26" fmla="*/ 92 w 127"/>
                <a:gd name="T27" fmla="*/ 41 h 169"/>
                <a:gd name="T28" fmla="*/ 67 w 127"/>
                <a:gd name="T29" fmla="*/ 16 h 169"/>
                <a:gd name="T30" fmla="*/ 34 w 127"/>
                <a:gd name="T31" fmla="*/ 5 h 169"/>
                <a:gd name="T32" fmla="*/ 25 w 127"/>
                <a:gd name="T33" fmla="*/ 0 h 169"/>
                <a:gd name="T34" fmla="*/ 0 w 127"/>
                <a:gd name="T35" fmla="*/ 0 h 169"/>
                <a:gd name="T36" fmla="*/ 0 w 127"/>
                <a:gd name="T37" fmla="*/ 0 h 16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7"/>
                <a:gd name="T58" fmla="*/ 0 h 169"/>
                <a:gd name="T59" fmla="*/ 127 w 127"/>
                <a:gd name="T60" fmla="*/ 169 h 16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7" h="169">
                  <a:moveTo>
                    <a:pt x="0" y="0"/>
                  </a:moveTo>
                  <a:lnTo>
                    <a:pt x="25" y="11"/>
                  </a:lnTo>
                  <a:lnTo>
                    <a:pt x="62" y="30"/>
                  </a:lnTo>
                  <a:lnTo>
                    <a:pt x="92" y="65"/>
                  </a:lnTo>
                  <a:lnTo>
                    <a:pt x="102" y="94"/>
                  </a:lnTo>
                  <a:lnTo>
                    <a:pt x="106" y="131"/>
                  </a:lnTo>
                  <a:lnTo>
                    <a:pt x="106" y="155"/>
                  </a:lnTo>
                  <a:lnTo>
                    <a:pt x="106" y="168"/>
                  </a:lnTo>
                  <a:lnTo>
                    <a:pt x="121" y="161"/>
                  </a:lnTo>
                  <a:lnTo>
                    <a:pt x="126" y="155"/>
                  </a:lnTo>
                  <a:lnTo>
                    <a:pt x="126" y="125"/>
                  </a:lnTo>
                  <a:lnTo>
                    <a:pt x="116" y="94"/>
                  </a:lnTo>
                  <a:lnTo>
                    <a:pt x="106" y="65"/>
                  </a:lnTo>
                  <a:lnTo>
                    <a:pt x="92" y="41"/>
                  </a:lnTo>
                  <a:lnTo>
                    <a:pt x="67" y="16"/>
                  </a:lnTo>
                  <a:lnTo>
                    <a:pt x="34" y="5"/>
                  </a:lnTo>
                  <a:lnTo>
                    <a:pt x="25" y="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2" name="Freeform 111"/>
            <p:cNvSpPr>
              <a:spLocks/>
            </p:cNvSpPr>
            <p:nvPr/>
          </p:nvSpPr>
          <p:spPr bwMode="auto">
            <a:xfrm>
              <a:off x="3387" y="3023"/>
              <a:ext cx="209" cy="73"/>
            </a:xfrm>
            <a:custGeom>
              <a:avLst/>
              <a:gdLst>
                <a:gd name="T0" fmla="*/ 0 w 209"/>
                <a:gd name="T1" fmla="*/ 42 h 73"/>
                <a:gd name="T2" fmla="*/ 32 w 209"/>
                <a:gd name="T3" fmla="*/ 23 h 73"/>
                <a:gd name="T4" fmla="*/ 58 w 209"/>
                <a:gd name="T5" fmla="*/ 18 h 73"/>
                <a:gd name="T6" fmla="*/ 87 w 209"/>
                <a:gd name="T7" fmla="*/ 18 h 73"/>
                <a:gd name="T8" fmla="*/ 126 w 209"/>
                <a:gd name="T9" fmla="*/ 18 h 73"/>
                <a:gd name="T10" fmla="*/ 155 w 209"/>
                <a:gd name="T11" fmla="*/ 23 h 73"/>
                <a:gd name="T12" fmla="*/ 126 w 209"/>
                <a:gd name="T13" fmla="*/ 18 h 73"/>
                <a:gd name="T14" fmla="*/ 106 w 209"/>
                <a:gd name="T15" fmla="*/ 12 h 73"/>
                <a:gd name="T16" fmla="*/ 106 w 209"/>
                <a:gd name="T17" fmla="*/ 0 h 73"/>
                <a:gd name="T18" fmla="*/ 116 w 209"/>
                <a:gd name="T19" fmla="*/ 0 h 73"/>
                <a:gd name="T20" fmla="*/ 159 w 209"/>
                <a:gd name="T21" fmla="*/ 0 h 73"/>
                <a:gd name="T22" fmla="*/ 183 w 209"/>
                <a:gd name="T23" fmla="*/ 12 h 73"/>
                <a:gd name="T24" fmla="*/ 203 w 209"/>
                <a:gd name="T25" fmla="*/ 23 h 73"/>
                <a:gd name="T26" fmla="*/ 208 w 209"/>
                <a:gd name="T27" fmla="*/ 29 h 73"/>
                <a:gd name="T28" fmla="*/ 179 w 209"/>
                <a:gd name="T29" fmla="*/ 23 h 73"/>
                <a:gd name="T30" fmla="*/ 155 w 209"/>
                <a:gd name="T31" fmla="*/ 18 h 73"/>
                <a:gd name="T32" fmla="*/ 139 w 209"/>
                <a:gd name="T33" fmla="*/ 23 h 73"/>
                <a:gd name="T34" fmla="*/ 159 w 209"/>
                <a:gd name="T35" fmla="*/ 35 h 73"/>
                <a:gd name="T36" fmla="*/ 174 w 209"/>
                <a:gd name="T37" fmla="*/ 42 h 73"/>
                <a:gd name="T38" fmla="*/ 179 w 209"/>
                <a:gd name="T39" fmla="*/ 59 h 73"/>
                <a:gd name="T40" fmla="*/ 183 w 209"/>
                <a:gd name="T41" fmla="*/ 72 h 73"/>
                <a:gd name="T42" fmla="*/ 174 w 209"/>
                <a:gd name="T43" fmla="*/ 72 h 73"/>
                <a:gd name="T44" fmla="*/ 159 w 209"/>
                <a:gd name="T45" fmla="*/ 54 h 73"/>
                <a:gd name="T46" fmla="*/ 129 w 209"/>
                <a:gd name="T47" fmla="*/ 48 h 73"/>
                <a:gd name="T48" fmla="*/ 111 w 209"/>
                <a:gd name="T49" fmla="*/ 42 h 73"/>
                <a:gd name="T50" fmla="*/ 81 w 209"/>
                <a:gd name="T51" fmla="*/ 42 h 73"/>
                <a:gd name="T52" fmla="*/ 58 w 209"/>
                <a:gd name="T53" fmla="*/ 42 h 73"/>
                <a:gd name="T54" fmla="*/ 39 w 209"/>
                <a:gd name="T55" fmla="*/ 48 h 73"/>
                <a:gd name="T56" fmla="*/ 32 w 209"/>
                <a:gd name="T57" fmla="*/ 48 h 73"/>
                <a:gd name="T58" fmla="*/ 0 w 209"/>
                <a:gd name="T59" fmla="*/ 42 h 73"/>
                <a:gd name="T60" fmla="*/ 0 w 209"/>
                <a:gd name="T61" fmla="*/ 42 h 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09"/>
                <a:gd name="T94" fmla="*/ 0 h 73"/>
                <a:gd name="T95" fmla="*/ 209 w 209"/>
                <a:gd name="T96" fmla="*/ 73 h 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09" h="73">
                  <a:moveTo>
                    <a:pt x="0" y="42"/>
                  </a:moveTo>
                  <a:lnTo>
                    <a:pt x="32" y="23"/>
                  </a:lnTo>
                  <a:lnTo>
                    <a:pt x="58" y="18"/>
                  </a:lnTo>
                  <a:lnTo>
                    <a:pt x="87" y="18"/>
                  </a:lnTo>
                  <a:lnTo>
                    <a:pt x="126" y="18"/>
                  </a:lnTo>
                  <a:lnTo>
                    <a:pt x="155" y="23"/>
                  </a:lnTo>
                  <a:lnTo>
                    <a:pt x="126" y="18"/>
                  </a:lnTo>
                  <a:lnTo>
                    <a:pt x="106" y="12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59" y="0"/>
                  </a:lnTo>
                  <a:lnTo>
                    <a:pt x="183" y="12"/>
                  </a:lnTo>
                  <a:lnTo>
                    <a:pt x="203" y="23"/>
                  </a:lnTo>
                  <a:lnTo>
                    <a:pt x="208" y="29"/>
                  </a:lnTo>
                  <a:lnTo>
                    <a:pt x="179" y="23"/>
                  </a:lnTo>
                  <a:lnTo>
                    <a:pt x="155" y="18"/>
                  </a:lnTo>
                  <a:lnTo>
                    <a:pt x="139" y="23"/>
                  </a:lnTo>
                  <a:lnTo>
                    <a:pt x="159" y="35"/>
                  </a:lnTo>
                  <a:lnTo>
                    <a:pt x="174" y="42"/>
                  </a:lnTo>
                  <a:lnTo>
                    <a:pt x="179" y="59"/>
                  </a:lnTo>
                  <a:lnTo>
                    <a:pt x="183" y="72"/>
                  </a:lnTo>
                  <a:lnTo>
                    <a:pt x="174" y="72"/>
                  </a:lnTo>
                  <a:lnTo>
                    <a:pt x="159" y="54"/>
                  </a:lnTo>
                  <a:lnTo>
                    <a:pt x="129" y="48"/>
                  </a:lnTo>
                  <a:lnTo>
                    <a:pt x="111" y="42"/>
                  </a:lnTo>
                  <a:lnTo>
                    <a:pt x="81" y="42"/>
                  </a:lnTo>
                  <a:lnTo>
                    <a:pt x="58" y="42"/>
                  </a:lnTo>
                  <a:lnTo>
                    <a:pt x="39" y="48"/>
                  </a:lnTo>
                  <a:lnTo>
                    <a:pt x="32" y="48"/>
                  </a:lnTo>
                  <a:lnTo>
                    <a:pt x="0" y="4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3" name="Freeform 112"/>
            <p:cNvSpPr>
              <a:spLocks/>
            </p:cNvSpPr>
            <p:nvPr/>
          </p:nvSpPr>
          <p:spPr bwMode="auto">
            <a:xfrm>
              <a:off x="3431" y="2781"/>
              <a:ext cx="601" cy="495"/>
            </a:xfrm>
            <a:custGeom>
              <a:avLst/>
              <a:gdLst>
                <a:gd name="T0" fmla="*/ 20 w 601"/>
                <a:gd name="T1" fmla="*/ 7 h 495"/>
                <a:gd name="T2" fmla="*/ 43 w 601"/>
                <a:gd name="T3" fmla="*/ 30 h 495"/>
                <a:gd name="T4" fmla="*/ 68 w 601"/>
                <a:gd name="T5" fmla="*/ 55 h 495"/>
                <a:gd name="T6" fmla="*/ 107 w 601"/>
                <a:gd name="T7" fmla="*/ 67 h 495"/>
                <a:gd name="T8" fmla="*/ 150 w 601"/>
                <a:gd name="T9" fmla="*/ 103 h 495"/>
                <a:gd name="T10" fmla="*/ 179 w 601"/>
                <a:gd name="T11" fmla="*/ 133 h 495"/>
                <a:gd name="T12" fmla="*/ 193 w 601"/>
                <a:gd name="T13" fmla="*/ 193 h 495"/>
                <a:gd name="T14" fmla="*/ 223 w 601"/>
                <a:gd name="T15" fmla="*/ 247 h 495"/>
                <a:gd name="T16" fmla="*/ 237 w 601"/>
                <a:gd name="T17" fmla="*/ 307 h 495"/>
                <a:gd name="T18" fmla="*/ 228 w 601"/>
                <a:gd name="T19" fmla="*/ 361 h 495"/>
                <a:gd name="T20" fmla="*/ 199 w 601"/>
                <a:gd name="T21" fmla="*/ 398 h 495"/>
                <a:gd name="T22" fmla="*/ 174 w 601"/>
                <a:gd name="T23" fmla="*/ 409 h 495"/>
                <a:gd name="T24" fmla="*/ 145 w 601"/>
                <a:gd name="T25" fmla="*/ 428 h 495"/>
                <a:gd name="T26" fmla="*/ 125 w 601"/>
                <a:gd name="T27" fmla="*/ 446 h 495"/>
                <a:gd name="T28" fmla="*/ 101 w 601"/>
                <a:gd name="T29" fmla="*/ 476 h 495"/>
                <a:gd name="T30" fmla="*/ 68 w 601"/>
                <a:gd name="T31" fmla="*/ 481 h 495"/>
                <a:gd name="T32" fmla="*/ 91 w 601"/>
                <a:gd name="T33" fmla="*/ 487 h 495"/>
                <a:gd name="T34" fmla="*/ 154 w 601"/>
                <a:gd name="T35" fmla="*/ 494 h 495"/>
                <a:gd name="T36" fmla="*/ 223 w 601"/>
                <a:gd name="T37" fmla="*/ 451 h 495"/>
                <a:gd name="T38" fmla="*/ 237 w 601"/>
                <a:gd name="T39" fmla="*/ 404 h 495"/>
                <a:gd name="T40" fmla="*/ 600 w 601"/>
                <a:gd name="T41" fmla="*/ 385 h 495"/>
                <a:gd name="T42" fmla="*/ 237 w 601"/>
                <a:gd name="T43" fmla="*/ 376 h 495"/>
                <a:gd name="T44" fmla="*/ 250 w 601"/>
                <a:gd name="T45" fmla="*/ 314 h 495"/>
                <a:gd name="T46" fmla="*/ 241 w 601"/>
                <a:gd name="T47" fmla="*/ 265 h 495"/>
                <a:gd name="T48" fmla="*/ 228 w 601"/>
                <a:gd name="T49" fmla="*/ 235 h 495"/>
                <a:gd name="T50" fmla="*/ 213 w 601"/>
                <a:gd name="T51" fmla="*/ 206 h 495"/>
                <a:gd name="T52" fmla="*/ 208 w 601"/>
                <a:gd name="T53" fmla="*/ 163 h 495"/>
                <a:gd name="T54" fmla="*/ 189 w 601"/>
                <a:gd name="T55" fmla="*/ 109 h 495"/>
                <a:gd name="T56" fmla="*/ 140 w 601"/>
                <a:gd name="T57" fmla="*/ 60 h 495"/>
                <a:gd name="T58" fmla="*/ 86 w 601"/>
                <a:gd name="T59" fmla="*/ 48 h 495"/>
                <a:gd name="T60" fmla="*/ 68 w 601"/>
                <a:gd name="T61" fmla="*/ 36 h 495"/>
                <a:gd name="T62" fmla="*/ 29 w 601"/>
                <a:gd name="T63" fmla="*/ 13 h 495"/>
                <a:gd name="T64" fmla="*/ 14 w 601"/>
                <a:gd name="T65" fmla="*/ 0 h 495"/>
                <a:gd name="T66" fmla="*/ 0 w 601"/>
                <a:gd name="T67" fmla="*/ 7 h 49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01"/>
                <a:gd name="T103" fmla="*/ 0 h 495"/>
                <a:gd name="T104" fmla="*/ 601 w 601"/>
                <a:gd name="T105" fmla="*/ 495 h 49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01" h="495">
                  <a:moveTo>
                    <a:pt x="0" y="7"/>
                  </a:moveTo>
                  <a:lnTo>
                    <a:pt x="20" y="7"/>
                  </a:lnTo>
                  <a:lnTo>
                    <a:pt x="29" y="18"/>
                  </a:lnTo>
                  <a:lnTo>
                    <a:pt x="43" y="30"/>
                  </a:lnTo>
                  <a:lnTo>
                    <a:pt x="58" y="43"/>
                  </a:lnTo>
                  <a:lnTo>
                    <a:pt x="68" y="55"/>
                  </a:lnTo>
                  <a:lnTo>
                    <a:pt x="82" y="60"/>
                  </a:lnTo>
                  <a:lnTo>
                    <a:pt x="107" y="67"/>
                  </a:lnTo>
                  <a:lnTo>
                    <a:pt x="125" y="79"/>
                  </a:lnTo>
                  <a:lnTo>
                    <a:pt x="150" y="103"/>
                  </a:lnTo>
                  <a:lnTo>
                    <a:pt x="164" y="116"/>
                  </a:lnTo>
                  <a:lnTo>
                    <a:pt x="179" y="133"/>
                  </a:lnTo>
                  <a:lnTo>
                    <a:pt x="189" y="169"/>
                  </a:lnTo>
                  <a:lnTo>
                    <a:pt x="193" y="193"/>
                  </a:lnTo>
                  <a:lnTo>
                    <a:pt x="203" y="224"/>
                  </a:lnTo>
                  <a:lnTo>
                    <a:pt x="223" y="247"/>
                  </a:lnTo>
                  <a:lnTo>
                    <a:pt x="232" y="277"/>
                  </a:lnTo>
                  <a:lnTo>
                    <a:pt x="237" y="307"/>
                  </a:lnTo>
                  <a:lnTo>
                    <a:pt x="232" y="344"/>
                  </a:lnTo>
                  <a:lnTo>
                    <a:pt x="228" y="361"/>
                  </a:lnTo>
                  <a:lnTo>
                    <a:pt x="218" y="380"/>
                  </a:lnTo>
                  <a:lnTo>
                    <a:pt x="199" y="398"/>
                  </a:lnTo>
                  <a:lnTo>
                    <a:pt x="193" y="404"/>
                  </a:lnTo>
                  <a:lnTo>
                    <a:pt x="174" y="409"/>
                  </a:lnTo>
                  <a:lnTo>
                    <a:pt x="160" y="421"/>
                  </a:lnTo>
                  <a:lnTo>
                    <a:pt x="145" y="428"/>
                  </a:lnTo>
                  <a:lnTo>
                    <a:pt x="136" y="434"/>
                  </a:lnTo>
                  <a:lnTo>
                    <a:pt x="125" y="446"/>
                  </a:lnTo>
                  <a:lnTo>
                    <a:pt x="120" y="458"/>
                  </a:lnTo>
                  <a:lnTo>
                    <a:pt x="101" y="476"/>
                  </a:lnTo>
                  <a:lnTo>
                    <a:pt x="82" y="481"/>
                  </a:lnTo>
                  <a:lnTo>
                    <a:pt x="68" y="481"/>
                  </a:lnTo>
                  <a:lnTo>
                    <a:pt x="72" y="481"/>
                  </a:lnTo>
                  <a:lnTo>
                    <a:pt x="91" y="487"/>
                  </a:lnTo>
                  <a:lnTo>
                    <a:pt x="140" y="494"/>
                  </a:lnTo>
                  <a:lnTo>
                    <a:pt x="154" y="494"/>
                  </a:lnTo>
                  <a:lnTo>
                    <a:pt x="193" y="481"/>
                  </a:lnTo>
                  <a:lnTo>
                    <a:pt x="223" y="451"/>
                  </a:lnTo>
                  <a:lnTo>
                    <a:pt x="232" y="434"/>
                  </a:lnTo>
                  <a:lnTo>
                    <a:pt x="237" y="404"/>
                  </a:lnTo>
                  <a:lnTo>
                    <a:pt x="250" y="385"/>
                  </a:lnTo>
                  <a:lnTo>
                    <a:pt x="600" y="385"/>
                  </a:lnTo>
                  <a:lnTo>
                    <a:pt x="596" y="376"/>
                  </a:lnTo>
                  <a:lnTo>
                    <a:pt x="237" y="376"/>
                  </a:lnTo>
                  <a:lnTo>
                    <a:pt x="247" y="350"/>
                  </a:lnTo>
                  <a:lnTo>
                    <a:pt x="250" y="314"/>
                  </a:lnTo>
                  <a:lnTo>
                    <a:pt x="250" y="290"/>
                  </a:lnTo>
                  <a:lnTo>
                    <a:pt x="241" y="265"/>
                  </a:lnTo>
                  <a:lnTo>
                    <a:pt x="237" y="254"/>
                  </a:lnTo>
                  <a:lnTo>
                    <a:pt x="228" y="235"/>
                  </a:lnTo>
                  <a:lnTo>
                    <a:pt x="218" y="217"/>
                  </a:lnTo>
                  <a:lnTo>
                    <a:pt x="213" y="206"/>
                  </a:lnTo>
                  <a:lnTo>
                    <a:pt x="213" y="187"/>
                  </a:lnTo>
                  <a:lnTo>
                    <a:pt x="208" y="163"/>
                  </a:lnTo>
                  <a:lnTo>
                    <a:pt x="203" y="138"/>
                  </a:lnTo>
                  <a:lnTo>
                    <a:pt x="189" y="109"/>
                  </a:lnTo>
                  <a:lnTo>
                    <a:pt x="170" y="84"/>
                  </a:lnTo>
                  <a:lnTo>
                    <a:pt x="140" y="60"/>
                  </a:lnTo>
                  <a:lnTo>
                    <a:pt x="125" y="55"/>
                  </a:lnTo>
                  <a:lnTo>
                    <a:pt x="86" y="48"/>
                  </a:lnTo>
                  <a:lnTo>
                    <a:pt x="72" y="43"/>
                  </a:lnTo>
                  <a:lnTo>
                    <a:pt x="68" y="36"/>
                  </a:lnTo>
                  <a:lnTo>
                    <a:pt x="52" y="18"/>
                  </a:lnTo>
                  <a:lnTo>
                    <a:pt x="29" y="13"/>
                  </a:lnTo>
                  <a:lnTo>
                    <a:pt x="23" y="7"/>
                  </a:lnTo>
                  <a:lnTo>
                    <a:pt x="14" y="0"/>
                  </a:lnTo>
                  <a:lnTo>
                    <a:pt x="14" y="7"/>
                  </a:lnTo>
                  <a:lnTo>
                    <a:pt x="0" y="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4" name="Freeform 113"/>
            <p:cNvSpPr>
              <a:spLocks/>
            </p:cNvSpPr>
            <p:nvPr/>
          </p:nvSpPr>
          <p:spPr bwMode="auto">
            <a:xfrm>
              <a:off x="3364" y="2836"/>
              <a:ext cx="29" cy="223"/>
            </a:xfrm>
            <a:custGeom>
              <a:avLst/>
              <a:gdLst>
                <a:gd name="T0" fmla="*/ 9 w 29"/>
                <a:gd name="T1" fmla="*/ 24 h 223"/>
                <a:gd name="T2" fmla="*/ 4 w 29"/>
                <a:gd name="T3" fmla="*/ 72 h 223"/>
                <a:gd name="T4" fmla="*/ 0 w 29"/>
                <a:gd name="T5" fmla="*/ 137 h 223"/>
                <a:gd name="T6" fmla="*/ 9 w 29"/>
                <a:gd name="T7" fmla="*/ 186 h 223"/>
                <a:gd name="T8" fmla="*/ 18 w 29"/>
                <a:gd name="T9" fmla="*/ 222 h 223"/>
                <a:gd name="T10" fmla="*/ 12 w 29"/>
                <a:gd name="T11" fmla="*/ 162 h 223"/>
                <a:gd name="T12" fmla="*/ 12 w 29"/>
                <a:gd name="T13" fmla="*/ 119 h 223"/>
                <a:gd name="T14" fmla="*/ 12 w 29"/>
                <a:gd name="T15" fmla="*/ 65 h 223"/>
                <a:gd name="T16" fmla="*/ 12 w 29"/>
                <a:gd name="T17" fmla="*/ 29 h 223"/>
                <a:gd name="T18" fmla="*/ 28 w 29"/>
                <a:gd name="T19" fmla="*/ 0 h 223"/>
                <a:gd name="T20" fmla="*/ 9 w 29"/>
                <a:gd name="T21" fmla="*/ 24 h 223"/>
                <a:gd name="T22" fmla="*/ 9 w 29"/>
                <a:gd name="T23" fmla="*/ 24 h 2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"/>
                <a:gd name="T37" fmla="*/ 0 h 223"/>
                <a:gd name="T38" fmla="*/ 29 w 29"/>
                <a:gd name="T39" fmla="*/ 223 h 2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" h="223">
                  <a:moveTo>
                    <a:pt x="9" y="24"/>
                  </a:moveTo>
                  <a:lnTo>
                    <a:pt x="4" y="72"/>
                  </a:lnTo>
                  <a:lnTo>
                    <a:pt x="0" y="137"/>
                  </a:lnTo>
                  <a:lnTo>
                    <a:pt x="9" y="186"/>
                  </a:lnTo>
                  <a:lnTo>
                    <a:pt x="18" y="222"/>
                  </a:lnTo>
                  <a:lnTo>
                    <a:pt x="12" y="162"/>
                  </a:lnTo>
                  <a:lnTo>
                    <a:pt x="12" y="119"/>
                  </a:lnTo>
                  <a:lnTo>
                    <a:pt x="12" y="65"/>
                  </a:lnTo>
                  <a:lnTo>
                    <a:pt x="12" y="29"/>
                  </a:lnTo>
                  <a:lnTo>
                    <a:pt x="28" y="0"/>
                  </a:lnTo>
                  <a:lnTo>
                    <a:pt x="9" y="2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5" name="Freeform 114"/>
            <p:cNvSpPr>
              <a:spLocks/>
            </p:cNvSpPr>
            <p:nvPr/>
          </p:nvSpPr>
          <p:spPr bwMode="auto">
            <a:xfrm>
              <a:off x="3556" y="2185"/>
              <a:ext cx="384" cy="508"/>
            </a:xfrm>
            <a:custGeom>
              <a:avLst/>
              <a:gdLst>
                <a:gd name="T0" fmla="*/ 0 w 384"/>
                <a:gd name="T1" fmla="*/ 0 h 508"/>
                <a:gd name="T2" fmla="*/ 0 w 384"/>
                <a:gd name="T3" fmla="*/ 500 h 508"/>
                <a:gd name="T4" fmla="*/ 378 w 384"/>
                <a:gd name="T5" fmla="*/ 507 h 508"/>
                <a:gd name="T6" fmla="*/ 383 w 384"/>
                <a:gd name="T7" fmla="*/ 12 h 508"/>
                <a:gd name="T8" fmla="*/ 354 w 384"/>
                <a:gd name="T9" fmla="*/ 507 h 508"/>
                <a:gd name="T10" fmla="*/ 5 w 384"/>
                <a:gd name="T11" fmla="*/ 495 h 508"/>
                <a:gd name="T12" fmla="*/ 20 w 384"/>
                <a:gd name="T13" fmla="*/ 12 h 508"/>
                <a:gd name="T14" fmla="*/ 378 w 384"/>
                <a:gd name="T15" fmla="*/ 6 h 508"/>
                <a:gd name="T16" fmla="*/ 20 w 384"/>
                <a:gd name="T17" fmla="*/ 6 h 508"/>
                <a:gd name="T18" fmla="*/ 0 w 384"/>
                <a:gd name="T19" fmla="*/ 0 h 508"/>
                <a:gd name="T20" fmla="*/ 0 w 384"/>
                <a:gd name="T21" fmla="*/ 0 h 5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4"/>
                <a:gd name="T34" fmla="*/ 0 h 508"/>
                <a:gd name="T35" fmla="*/ 384 w 384"/>
                <a:gd name="T36" fmla="*/ 508 h 50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4" h="508">
                  <a:moveTo>
                    <a:pt x="0" y="0"/>
                  </a:moveTo>
                  <a:lnTo>
                    <a:pt x="0" y="500"/>
                  </a:lnTo>
                  <a:lnTo>
                    <a:pt x="378" y="507"/>
                  </a:lnTo>
                  <a:lnTo>
                    <a:pt x="383" y="12"/>
                  </a:lnTo>
                  <a:lnTo>
                    <a:pt x="354" y="507"/>
                  </a:lnTo>
                  <a:lnTo>
                    <a:pt x="5" y="495"/>
                  </a:lnTo>
                  <a:lnTo>
                    <a:pt x="20" y="12"/>
                  </a:lnTo>
                  <a:lnTo>
                    <a:pt x="378" y="6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6" name="Freeform 115"/>
            <p:cNvSpPr>
              <a:spLocks/>
            </p:cNvSpPr>
            <p:nvPr/>
          </p:nvSpPr>
          <p:spPr bwMode="auto">
            <a:xfrm>
              <a:off x="3655" y="2185"/>
              <a:ext cx="17" cy="508"/>
            </a:xfrm>
            <a:custGeom>
              <a:avLst/>
              <a:gdLst>
                <a:gd name="T0" fmla="*/ 5 w 17"/>
                <a:gd name="T1" fmla="*/ 0 h 508"/>
                <a:gd name="T2" fmla="*/ 0 w 17"/>
                <a:gd name="T3" fmla="*/ 507 h 508"/>
                <a:gd name="T4" fmla="*/ 16 w 17"/>
                <a:gd name="T5" fmla="*/ 0 h 508"/>
                <a:gd name="T6" fmla="*/ 5 w 17"/>
                <a:gd name="T7" fmla="*/ 0 h 508"/>
                <a:gd name="T8" fmla="*/ 5 w 17"/>
                <a:gd name="T9" fmla="*/ 0 h 5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8"/>
                <a:gd name="T17" fmla="*/ 17 w 17"/>
                <a:gd name="T18" fmla="*/ 508 h 5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8">
                  <a:moveTo>
                    <a:pt x="5" y="0"/>
                  </a:moveTo>
                  <a:lnTo>
                    <a:pt x="0" y="507"/>
                  </a:lnTo>
                  <a:lnTo>
                    <a:pt x="16" y="0"/>
                  </a:lnTo>
                  <a:lnTo>
                    <a:pt x="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7" name="Freeform 116"/>
            <p:cNvSpPr>
              <a:spLocks/>
            </p:cNvSpPr>
            <p:nvPr/>
          </p:nvSpPr>
          <p:spPr bwMode="auto">
            <a:xfrm>
              <a:off x="3746" y="2185"/>
              <a:ext cx="17" cy="508"/>
            </a:xfrm>
            <a:custGeom>
              <a:avLst/>
              <a:gdLst>
                <a:gd name="T0" fmla="*/ 16 w 17"/>
                <a:gd name="T1" fmla="*/ 0 h 508"/>
                <a:gd name="T2" fmla="*/ 0 w 17"/>
                <a:gd name="T3" fmla="*/ 500 h 508"/>
                <a:gd name="T4" fmla="*/ 16 w 17"/>
                <a:gd name="T5" fmla="*/ 507 h 508"/>
                <a:gd name="T6" fmla="*/ 16 w 17"/>
                <a:gd name="T7" fmla="*/ 0 h 508"/>
                <a:gd name="T8" fmla="*/ 16 w 17"/>
                <a:gd name="T9" fmla="*/ 0 h 5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8"/>
                <a:gd name="T17" fmla="*/ 17 w 17"/>
                <a:gd name="T18" fmla="*/ 508 h 5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8">
                  <a:moveTo>
                    <a:pt x="16" y="0"/>
                  </a:moveTo>
                  <a:lnTo>
                    <a:pt x="0" y="500"/>
                  </a:lnTo>
                  <a:lnTo>
                    <a:pt x="16" y="507"/>
                  </a:lnTo>
                  <a:lnTo>
                    <a:pt x="1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8" name="Freeform 117"/>
            <p:cNvSpPr>
              <a:spLocks/>
            </p:cNvSpPr>
            <p:nvPr/>
          </p:nvSpPr>
          <p:spPr bwMode="auto">
            <a:xfrm>
              <a:off x="3837" y="2192"/>
              <a:ext cx="17" cy="501"/>
            </a:xfrm>
            <a:custGeom>
              <a:avLst/>
              <a:gdLst>
                <a:gd name="T0" fmla="*/ 0 w 17"/>
                <a:gd name="T1" fmla="*/ 0 h 501"/>
                <a:gd name="T2" fmla="*/ 0 w 17"/>
                <a:gd name="T3" fmla="*/ 500 h 501"/>
                <a:gd name="T4" fmla="*/ 16 w 17"/>
                <a:gd name="T5" fmla="*/ 500 h 501"/>
                <a:gd name="T6" fmla="*/ 0 w 17"/>
                <a:gd name="T7" fmla="*/ 0 h 501"/>
                <a:gd name="T8" fmla="*/ 0 w 17"/>
                <a:gd name="T9" fmla="*/ 0 h 5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501"/>
                <a:gd name="T17" fmla="*/ 17 w 17"/>
                <a:gd name="T18" fmla="*/ 501 h 5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501">
                  <a:moveTo>
                    <a:pt x="0" y="0"/>
                  </a:moveTo>
                  <a:lnTo>
                    <a:pt x="0" y="500"/>
                  </a:lnTo>
                  <a:lnTo>
                    <a:pt x="16" y="500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799" name="Freeform 118"/>
            <p:cNvSpPr>
              <a:spLocks/>
            </p:cNvSpPr>
            <p:nvPr/>
          </p:nvSpPr>
          <p:spPr bwMode="auto">
            <a:xfrm>
              <a:off x="3556" y="2270"/>
              <a:ext cx="390" cy="19"/>
            </a:xfrm>
            <a:custGeom>
              <a:avLst/>
              <a:gdLst>
                <a:gd name="T0" fmla="*/ 0 w 390"/>
                <a:gd name="T1" fmla="*/ 0 h 19"/>
                <a:gd name="T2" fmla="*/ 378 w 390"/>
                <a:gd name="T3" fmla="*/ 6 h 19"/>
                <a:gd name="T4" fmla="*/ 389 w 390"/>
                <a:gd name="T5" fmla="*/ 18 h 19"/>
                <a:gd name="T6" fmla="*/ 0 w 390"/>
                <a:gd name="T7" fmla="*/ 0 h 19"/>
                <a:gd name="T8" fmla="*/ 0 w 39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19"/>
                <a:gd name="T17" fmla="*/ 390 w 39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19">
                  <a:moveTo>
                    <a:pt x="0" y="0"/>
                  </a:moveTo>
                  <a:lnTo>
                    <a:pt x="378" y="6"/>
                  </a:lnTo>
                  <a:lnTo>
                    <a:pt x="389" y="1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0" name="Freeform 119"/>
            <p:cNvSpPr>
              <a:spLocks/>
            </p:cNvSpPr>
            <p:nvPr/>
          </p:nvSpPr>
          <p:spPr bwMode="auto">
            <a:xfrm>
              <a:off x="3556" y="2373"/>
              <a:ext cx="376" cy="17"/>
            </a:xfrm>
            <a:custGeom>
              <a:avLst/>
              <a:gdLst>
                <a:gd name="T0" fmla="*/ 375 w 376"/>
                <a:gd name="T1" fmla="*/ 16 h 17"/>
                <a:gd name="T2" fmla="*/ 0 w 376"/>
                <a:gd name="T3" fmla="*/ 0 h 17"/>
                <a:gd name="T4" fmla="*/ 0 w 376"/>
                <a:gd name="T5" fmla="*/ 16 h 17"/>
                <a:gd name="T6" fmla="*/ 375 w 376"/>
                <a:gd name="T7" fmla="*/ 16 h 17"/>
                <a:gd name="T8" fmla="*/ 375 w 376"/>
                <a:gd name="T9" fmla="*/ 16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6"/>
                <a:gd name="T16" fmla="*/ 0 h 17"/>
                <a:gd name="T17" fmla="*/ 376 w 37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6" h="17">
                  <a:moveTo>
                    <a:pt x="375" y="16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375" y="1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1" name="Freeform 120"/>
            <p:cNvSpPr>
              <a:spLocks/>
            </p:cNvSpPr>
            <p:nvPr/>
          </p:nvSpPr>
          <p:spPr bwMode="auto">
            <a:xfrm>
              <a:off x="3556" y="2468"/>
              <a:ext cx="380" cy="19"/>
            </a:xfrm>
            <a:custGeom>
              <a:avLst/>
              <a:gdLst>
                <a:gd name="T0" fmla="*/ 0 w 380"/>
                <a:gd name="T1" fmla="*/ 0 h 19"/>
                <a:gd name="T2" fmla="*/ 375 w 380"/>
                <a:gd name="T3" fmla="*/ 6 h 19"/>
                <a:gd name="T4" fmla="*/ 379 w 380"/>
                <a:gd name="T5" fmla="*/ 18 h 19"/>
                <a:gd name="T6" fmla="*/ 0 w 380"/>
                <a:gd name="T7" fmla="*/ 0 h 19"/>
                <a:gd name="T8" fmla="*/ 0 w 380"/>
                <a:gd name="T9" fmla="*/ 0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19"/>
                <a:gd name="T17" fmla="*/ 380 w 380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19">
                  <a:moveTo>
                    <a:pt x="0" y="0"/>
                  </a:moveTo>
                  <a:lnTo>
                    <a:pt x="375" y="6"/>
                  </a:lnTo>
                  <a:lnTo>
                    <a:pt x="379" y="1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2" name="Freeform 121"/>
            <p:cNvSpPr>
              <a:spLocks/>
            </p:cNvSpPr>
            <p:nvPr/>
          </p:nvSpPr>
          <p:spPr bwMode="auto">
            <a:xfrm>
              <a:off x="3552" y="2577"/>
              <a:ext cx="380" cy="17"/>
            </a:xfrm>
            <a:custGeom>
              <a:avLst/>
              <a:gdLst>
                <a:gd name="T0" fmla="*/ 0 w 380"/>
                <a:gd name="T1" fmla="*/ 0 h 17"/>
                <a:gd name="T2" fmla="*/ 379 w 380"/>
                <a:gd name="T3" fmla="*/ 16 h 17"/>
                <a:gd name="T4" fmla="*/ 4 w 380"/>
                <a:gd name="T5" fmla="*/ 16 h 17"/>
                <a:gd name="T6" fmla="*/ 0 w 380"/>
                <a:gd name="T7" fmla="*/ 0 h 17"/>
                <a:gd name="T8" fmla="*/ 0 w 380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0"/>
                <a:gd name="T16" fmla="*/ 0 h 17"/>
                <a:gd name="T17" fmla="*/ 380 w 38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0" h="17">
                  <a:moveTo>
                    <a:pt x="0" y="0"/>
                  </a:moveTo>
                  <a:lnTo>
                    <a:pt x="379" y="16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3" name="Freeform 122"/>
            <p:cNvSpPr>
              <a:spLocks/>
            </p:cNvSpPr>
            <p:nvPr/>
          </p:nvSpPr>
          <p:spPr bwMode="auto">
            <a:xfrm>
              <a:off x="3538" y="2228"/>
              <a:ext cx="441" cy="470"/>
            </a:xfrm>
            <a:custGeom>
              <a:avLst/>
              <a:gdLst>
                <a:gd name="T0" fmla="*/ 4 w 441"/>
                <a:gd name="T1" fmla="*/ 403 h 470"/>
                <a:gd name="T2" fmla="*/ 71 w 441"/>
                <a:gd name="T3" fmla="*/ 317 h 470"/>
                <a:gd name="T4" fmla="*/ 106 w 441"/>
                <a:gd name="T5" fmla="*/ 257 h 470"/>
                <a:gd name="T6" fmla="*/ 134 w 441"/>
                <a:gd name="T7" fmla="*/ 276 h 470"/>
                <a:gd name="T8" fmla="*/ 154 w 441"/>
                <a:gd name="T9" fmla="*/ 300 h 470"/>
                <a:gd name="T10" fmla="*/ 173 w 441"/>
                <a:gd name="T11" fmla="*/ 246 h 470"/>
                <a:gd name="T12" fmla="*/ 192 w 441"/>
                <a:gd name="T13" fmla="*/ 204 h 470"/>
                <a:gd name="T14" fmla="*/ 217 w 441"/>
                <a:gd name="T15" fmla="*/ 162 h 470"/>
                <a:gd name="T16" fmla="*/ 231 w 441"/>
                <a:gd name="T17" fmla="*/ 150 h 470"/>
                <a:gd name="T18" fmla="*/ 275 w 441"/>
                <a:gd name="T19" fmla="*/ 197 h 470"/>
                <a:gd name="T20" fmla="*/ 299 w 441"/>
                <a:gd name="T21" fmla="*/ 126 h 470"/>
                <a:gd name="T22" fmla="*/ 329 w 441"/>
                <a:gd name="T23" fmla="*/ 77 h 470"/>
                <a:gd name="T24" fmla="*/ 343 w 441"/>
                <a:gd name="T25" fmla="*/ 47 h 470"/>
                <a:gd name="T26" fmla="*/ 372 w 441"/>
                <a:gd name="T27" fmla="*/ 17 h 470"/>
                <a:gd name="T28" fmla="*/ 377 w 441"/>
                <a:gd name="T29" fmla="*/ 11 h 470"/>
                <a:gd name="T30" fmla="*/ 396 w 441"/>
                <a:gd name="T31" fmla="*/ 5 h 470"/>
                <a:gd name="T32" fmla="*/ 430 w 441"/>
                <a:gd name="T33" fmla="*/ 0 h 470"/>
                <a:gd name="T34" fmla="*/ 435 w 441"/>
                <a:gd name="T35" fmla="*/ 11 h 470"/>
                <a:gd name="T36" fmla="*/ 440 w 441"/>
                <a:gd name="T37" fmla="*/ 35 h 470"/>
                <a:gd name="T38" fmla="*/ 430 w 441"/>
                <a:gd name="T39" fmla="*/ 53 h 470"/>
                <a:gd name="T40" fmla="*/ 411 w 441"/>
                <a:gd name="T41" fmla="*/ 66 h 470"/>
                <a:gd name="T42" fmla="*/ 372 w 441"/>
                <a:gd name="T43" fmla="*/ 89 h 470"/>
                <a:gd name="T44" fmla="*/ 362 w 441"/>
                <a:gd name="T45" fmla="*/ 102 h 470"/>
                <a:gd name="T46" fmla="*/ 343 w 441"/>
                <a:gd name="T47" fmla="*/ 121 h 470"/>
                <a:gd name="T48" fmla="*/ 329 w 441"/>
                <a:gd name="T49" fmla="*/ 144 h 470"/>
                <a:gd name="T50" fmla="*/ 304 w 441"/>
                <a:gd name="T51" fmla="*/ 174 h 470"/>
                <a:gd name="T52" fmla="*/ 295 w 441"/>
                <a:gd name="T53" fmla="*/ 192 h 470"/>
                <a:gd name="T54" fmla="*/ 285 w 441"/>
                <a:gd name="T55" fmla="*/ 222 h 470"/>
                <a:gd name="T56" fmla="*/ 280 w 441"/>
                <a:gd name="T57" fmla="*/ 234 h 470"/>
                <a:gd name="T58" fmla="*/ 270 w 441"/>
                <a:gd name="T59" fmla="*/ 228 h 470"/>
                <a:gd name="T60" fmla="*/ 250 w 441"/>
                <a:gd name="T61" fmla="*/ 215 h 470"/>
                <a:gd name="T62" fmla="*/ 231 w 441"/>
                <a:gd name="T63" fmla="*/ 204 h 470"/>
                <a:gd name="T64" fmla="*/ 226 w 441"/>
                <a:gd name="T65" fmla="*/ 204 h 470"/>
                <a:gd name="T66" fmla="*/ 222 w 441"/>
                <a:gd name="T67" fmla="*/ 210 h 470"/>
                <a:gd name="T68" fmla="*/ 212 w 441"/>
                <a:gd name="T69" fmla="*/ 228 h 470"/>
                <a:gd name="T70" fmla="*/ 202 w 441"/>
                <a:gd name="T71" fmla="*/ 240 h 470"/>
                <a:gd name="T72" fmla="*/ 192 w 441"/>
                <a:gd name="T73" fmla="*/ 271 h 470"/>
                <a:gd name="T74" fmla="*/ 183 w 441"/>
                <a:gd name="T75" fmla="*/ 287 h 470"/>
                <a:gd name="T76" fmla="*/ 179 w 441"/>
                <a:gd name="T77" fmla="*/ 306 h 470"/>
                <a:gd name="T78" fmla="*/ 169 w 441"/>
                <a:gd name="T79" fmla="*/ 331 h 470"/>
                <a:gd name="T80" fmla="*/ 160 w 441"/>
                <a:gd name="T81" fmla="*/ 366 h 470"/>
                <a:gd name="T82" fmla="*/ 154 w 441"/>
                <a:gd name="T83" fmla="*/ 396 h 470"/>
                <a:gd name="T84" fmla="*/ 143 w 441"/>
                <a:gd name="T85" fmla="*/ 366 h 470"/>
                <a:gd name="T86" fmla="*/ 130 w 441"/>
                <a:gd name="T87" fmla="*/ 348 h 470"/>
                <a:gd name="T88" fmla="*/ 116 w 441"/>
                <a:gd name="T89" fmla="*/ 335 h 470"/>
                <a:gd name="T90" fmla="*/ 100 w 441"/>
                <a:gd name="T91" fmla="*/ 324 h 470"/>
                <a:gd name="T92" fmla="*/ 86 w 441"/>
                <a:gd name="T93" fmla="*/ 355 h 470"/>
                <a:gd name="T94" fmla="*/ 76 w 441"/>
                <a:gd name="T95" fmla="*/ 373 h 470"/>
                <a:gd name="T96" fmla="*/ 62 w 441"/>
                <a:gd name="T97" fmla="*/ 396 h 470"/>
                <a:gd name="T98" fmla="*/ 47 w 441"/>
                <a:gd name="T99" fmla="*/ 415 h 470"/>
                <a:gd name="T100" fmla="*/ 32 w 441"/>
                <a:gd name="T101" fmla="*/ 433 h 470"/>
                <a:gd name="T102" fmla="*/ 13 w 441"/>
                <a:gd name="T103" fmla="*/ 456 h 470"/>
                <a:gd name="T104" fmla="*/ 4 w 441"/>
                <a:gd name="T105" fmla="*/ 463 h 470"/>
                <a:gd name="T106" fmla="*/ 0 w 441"/>
                <a:gd name="T107" fmla="*/ 469 h 470"/>
                <a:gd name="T108" fmla="*/ 4 w 441"/>
                <a:gd name="T109" fmla="*/ 403 h 470"/>
                <a:gd name="T110" fmla="*/ 4 w 441"/>
                <a:gd name="T111" fmla="*/ 403 h 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1"/>
                <a:gd name="T169" fmla="*/ 0 h 470"/>
                <a:gd name="T170" fmla="*/ 441 w 441"/>
                <a:gd name="T171" fmla="*/ 470 h 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1" h="470">
                  <a:moveTo>
                    <a:pt x="4" y="403"/>
                  </a:moveTo>
                  <a:lnTo>
                    <a:pt x="71" y="317"/>
                  </a:lnTo>
                  <a:lnTo>
                    <a:pt x="106" y="257"/>
                  </a:lnTo>
                  <a:lnTo>
                    <a:pt x="134" y="276"/>
                  </a:lnTo>
                  <a:lnTo>
                    <a:pt x="154" y="300"/>
                  </a:lnTo>
                  <a:lnTo>
                    <a:pt x="173" y="246"/>
                  </a:lnTo>
                  <a:lnTo>
                    <a:pt x="192" y="204"/>
                  </a:lnTo>
                  <a:lnTo>
                    <a:pt x="217" y="162"/>
                  </a:lnTo>
                  <a:lnTo>
                    <a:pt x="231" y="150"/>
                  </a:lnTo>
                  <a:lnTo>
                    <a:pt x="275" y="197"/>
                  </a:lnTo>
                  <a:lnTo>
                    <a:pt x="299" y="126"/>
                  </a:lnTo>
                  <a:lnTo>
                    <a:pt x="329" y="77"/>
                  </a:lnTo>
                  <a:lnTo>
                    <a:pt x="343" y="47"/>
                  </a:lnTo>
                  <a:lnTo>
                    <a:pt x="372" y="17"/>
                  </a:lnTo>
                  <a:lnTo>
                    <a:pt x="377" y="11"/>
                  </a:lnTo>
                  <a:lnTo>
                    <a:pt x="396" y="5"/>
                  </a:lnTo>
                  <a:lnTo>
                    <a:pt x="430" y="0"/>
                  </a:lnTo>
                  <a:lnTo>
                    <a:pt x="435" y="11"/>
                  </a:lnTo>
                  <a:lnTo>
                    <a:pt x="440" y="35"/>
                  </a:lnTo>
                  <a:lnTo>
                    <a:pt x="430" y="53"/>
                  </a:lnTo>
                  <a:lnTo>
                    <a:pt x="411" y="66"/>
                  </a:lnTo>
                  <a:lnTo>
                    <a:pt x="372" y="89"/>
                  </a:lnTo>
                  <a:lnTo>
                    <a:pt x="362" y="102"/>
                  </a:lnTo>
                  <a:lnTo>
                    <a:pt x="343" y="121"/>
                  </a:lnTo>
                  <a:lnTo>
                    <a:pt x="329" y="144"/>
                  </a:lnTo>
                  <a:lnTo>
                    <a:pt x="304" y="174"/>
                  </a:lnTo>
                  <a:lnTo>
                    <a:pt x="295" y="192"/>
                  </a:lnTo>
                  <a:lnTo>
                    <a:pt x="285" y="222"/>
                  </a:lnTo>
                  <a:lnTo>
                    <a:pt x="280" y="234"/>
                  </a:lnTo>
                  <a:lnTo>
                    <a:pt x="270" y="228"/>
                  </a:lnTo>
                  <a:lnTo>
                    <a:pt x="250" y="215"/>
                  </a:lnTo>
                  <a:lnTo>
                    <a:pt x="231" y="204"/>
                  </a:lnTo>
                  <a:lnTo>
                    <a:pt x="226" y="204"/>
                  </a:lnTo>
                  <a:lnTo>
                    <a:pt x="222" y="210"/>
                  </a:lnTo>
                  <a:lnTo>
                    <a:pt x="212" y="228"/>
                  </a:lnTo>
                  <a:lnTo>
                    <a:pt x="202" y="240"/>
                  </a:lnTo>
                  <a:lnTo>
                    <a:pt x="192" y="271"/>
                  </a:lnTo>
                  <a:lnTo>
                    <a:pt x="183" y="287"/>
                  </a:lnTo>
                  <a:lnTo>
                    <a:pt x="179" y="306"/>
                  </a:lnTo>
                  <a:lnTo>
                    <a:pt x="169" y="331"/>
                  </a:lnTo>
                  <a:lnTo>
                    <a:pt x="160" y="366"/>
                  </a:lnTo>
                  <a:lnTo>
                    <a:pt x="154" y="396"/>
                  </a:lnTo>
                  <a:lnTo>
                    <a:pt x="143" y="366"/>
                  </a:lnTo>
                  <a:lnTo>
                    <a:pt x="130" y="348"/>
                  </a:lnTo>
                  <a:lnTo>
                    <a:pt x="116" y="335"/>
                  </a:lnTo>
                  <a:lnTo>
                    <a:pt x="100" y="324"/>
                  </a:lnTo>
                  <a:lnTo>
                    <a:pt x="86" y="355"/>
                  </a:lnTo>
                  <a:lnTo>
                    <a:pt x="76" y="373"/>
                  </a:lnTo>
                  <a:lnTo>
                    <a:pt x="62" y="396"/>
                  </a:lnTo>
                  <a:lnTo>
                    <a:pt x="47" y="415"/>
                  </a:lnTo>
                  <a:lnTo>
                    <a:pt x="32" y="433"/>
                  </a:lnTo>
                  <a:lnTo>
                    <a:pt x="13" y="456"/>
                  </a:lnTo>
                  <a:lnTo>
                    <a:pt x="4" y="463"/>
                  </a:lnTo>
                  <a:lnTo>
                    <a:pt x="0" y="469"/>
                  </a:lnTo>
                  <a:lnTo>
                    <a:pt x="4" y="40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4" name="Freeform 123"/>
            <p:cNvSpPr>
              <a:spLocks/>
            </p:cNvSpPr>
            <p:nvPr/>
          </p:nvSpPr>
          <p:spPr bwMode="auto">
            <a:xfrm>
              <a:off x="2426" y="2892"/>
              <a:ext cx="339" cy="192"/>
            </a:xfrm>
            <a:custGeom>
              <a:avLst/>
              <a:gdLst>
                <a:gd name="T0" fmla="*/ 338 w 339"/>
                <a:gd name="T1" fmla="*/ 23 h 192"/>
                <a:gd name="T2" fmla="*/ 300 w 339"/>
                <a:gd name="T3" fmla="*/ 12 h 192"/>
                <a:gd name="T4" fmla="*/ 263 w 339"/>
                <a:gd name="T5" fmla="*/ 0 h 192"/>
                <a:gd name="T6" fmla="*/ 225 w 339"/>
                <a:gd name="T7" fmla="*/ 0 h 192"/>
                <a:gd name="T8" fmla="*/ 159 w 339"/>
                <a:gd name="T9" fmla="*/ 7 h 192"/>
                <a:gd name="T10" fmla="*/ 132 w 339"/>
                <a:gd name="T11" fmla="*/ 17 h 192"/>
                <a:gd name="T12" fmla="*/ 94 w 339"/>
                <a:gd name="T13" fmla="*/ 29 h 192"/>
                <a:gd name="T14" fmla="*/ 61 w 339"/>
                <a:gd name="T15" fmla="*/ 41 h 192"/>
                <a:gd name="T16" fmla="*/ 41 w 339"/>
                <a:gd name="T17" fmla="*/ 53 h 192"/>
                <a:gd name="T18" fmla="*/ 31 w 339"/>
                <a:gd name="T19" fmla="*/ 64 h 192"/>
                <a:gd name="T20" fmla="*/ 13 w 339"/>
                <a:gd name="T21" fmla="*/ 92 h 192"/>
                <a:gd name="T22" fmla="*/ 3 w 339"/>
                <a:gd name="T23" fmla="*/ 110 h 192"/>
                <a:gd name="T24" fmla="*/ 0 w 339"/>
                <a:gd name="T25" fmla="*/ 128 h 192"/>
                <a:gd name="T26" fmla="*/ 27 w 339"/>
                <a:gd name="T27" fmla="*/ 162 h 192"/>
                <a:gd name="T28" fmla="*/ 41 w 339"/>
                <a:gd name="T29" fmla="*/ 180 h 192"/>
                <a:gd name="T30" fmla="*/ 55 w 339"/>
                <a:gd name="T31" fmla="*/ 191 h 192"/>
                <a:gd name="T32" fmla="*/ 89 w 339"/>
                <a:gd name="T33" fmla="*/ 185 h 192"/>
                <a:gd name="T34" fmla="*/ 107 w 339"/>
                <a:gd name="T35" fmla="*/ 157 h 192"/>
                <a:gd name="T36" fmla="*/ 61 w 339"/>
                <a:gd name="T37" fmla="*/ 168 h 192"/>
                <a:gd name="T38" fmla="*/ 41 w 339"/>
                <a:gd name="T39" fmla="*/ 162 h 192"/>
                <a:gd name="T40" fmla="*/ 31 w 339"/>
                <a:gd name="T41" fmla="*/ 150 h 192"/>
                <a:gd name="T42" fmla="*/ 55 w 339"/>
                <a:gd name="T43" fmla="*/ 150 h 192"/>
                <a:gd name="T44" fmla="*/ 94 w 339"/>
                <a:gd name="T45" fmla="*/ 145 h 192"/>
                <a:gd name="T46" fmla="*/ 103 w 339"/>
                <a:gd name="T47" fmla="*/ 139 h 192"/>
                <a:gd name="T48" fmla="*/ 116 w 339"/>
                <a:gd name="T49" fmla="*/ 128 h 192"/>
                <a:gd name="T50" fmla="*/ 89 w 339"/>
                <a:gd name="T51" fmla="*/ 139 h 192"/>
                <a:gd name="T52" fmla="*/ 65 w 339"/>
                <a:gd name="T53" fmla="*/ 139 h 192"/>
                <a:gd name="T54" fmla="*/ 41 w 339"/>
                <a:gd name="T55" fmla="*/ 145 h 192"/>
                <a:gd name="T56" fmla="*/ 27 w 339"/>
                <a:gd name="T57" fmla="*/ 139 h 192"/>
                <a:gd name="T58" fmla="*/ 18 w 339"/>
                <a:gd name="T59" fmla="*/ 128 h 192"/>
                <a:gd name="T60" fmla="*/ 22 w 339"/>
                <a:gd name="T61" fmla="*/ 110 h 192"/>
                <a:gd name="T62" fmla="*/ 31 w 339"/>
                <a:gd name="T63" fmla="*/ 99 h 192"/>
                <a:gd name="T64" fmla="*/ 41 w 339"/>
                <a:gd name="T65" fmla="*/ 88 h 192"/>
                <a:gd name="T66" fmla="*/ 55 w 339"/>
                <a:gd name="T67" fmla="*/ 75 h 192"/>
                <a:gd name="T68" fmla="*/ 78 w 339"/>
                <a:gd name="T69" fmla="*/ 53 h 192"/>
                <a:gd name="T70" fmla="*/ 107 w 339"/>
                <a:gd name="T71" fmla="*/ 41 h 192"/>
                <a:gd name="T72" fmla="*/ 144 w 339"/>
                <a:gd name="T73" fmla="*/ 29 h 192"/>
                <a:gd name="T74" fmla="*/ 186 w 339"/>
                <a:gd name="T75" fmla="*/ 17 h 192"/>
                <a:gd name="T76" fmla="*/ 220 w 339"/>
                <a:gd name="T77" fmla="*/ 17 h 192"/>
                <a:gd name="T78" fmla="*/ 258 w 339"/>
                <a:gd name="T79" fmla="*/ 12 h 192"/>
                <a:gd name="T80" fmla="*/ 291 w 339"/>
                <a:gd name="T81" fmla="*/ 12 h 192"/>
                <a:gd name="T82" fmla="*/ 324 w 339"/>
                <a:gd name="T83" fmla="*/ 23 h 192"/>
                <a:gd name="T84" fmla="*/ 338 w 339"/>
                <a:gd name="T85" fmla="*/ 29 h 192"/>
                <a:gd name="T86" fmla="*/ 338 w 339"/>
                <a:gd name="T87" fmla="*/ 23 h 192"/>
                <a:gd name="T88" fmla="*/ 338 w 339"/>
                <a:gd name="T89" fmla="*/ 23 h 1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39"/>
                <a:gd name="T136" fmla="*/ 0 h 192"/>
                <a:gd name="T137" fmla="*/ 339 w 339"/>
                <a:gd name="T138" fmla="*/ 192 h 1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39" h="192">
                  <a:moveTo>
                    <a:pt x="338" y="23"/>
                  </a:moveTo>
                  <a:lnTo>
                    <a:pt x="300" y="12"/>
                  </a:lnTo>
                  <a:lnTo>
                    <a:pt x="263" y="0"/>
                  </a:lnTo>
                  <a:lnTo>
                    <a:pt x="225" y="0"/>
                  </a:lnTo>
                  <a:lnTo>
                    <a:pt x="159" y="7"/>
                  </a:lnTo>
                  <a:lnTo>
                    <a:pt x="132" y="17"/>
                  </a:lnTo>
                  <a:lnTo>
                    <a:pt x="94" y="29"/>
                  </a:lnTo>
                  <a:lnTo>
                    <a:pt x="61" y="41"/>
                  </a:lnTo>
                  <a:lnTo>
                    <a:pt x="41" y="53"/>
                  </a:lnTo>
                  <a:lnTo>
                    <a:pt x="31" y="64"/>
                  </a:lnTo>
                  <a:lnTo>
                    <a:pt x="13" y="92"/>
                  </a:lnTo>
                  <a:lnTo>
                    <a:pt x="3" y="110"/>
                  </a:lnTo>
                  <a:lnTo>
                    <a:pt x="0" y="128"/>
                  </a:lnTo>
                  <a:lnTo>
                    <a:pt x="27" y="162"/>
                  </a:lnTo>
                  <a:lnTo>
                    <a:pt x="41" y="180"/>
                  </a:lnTo>
                  <a:lnTo>
                    <a:pt x="55" y="191"/>
                  </a:lnTo>
                  <a:lnTo>
                    <a:pt x="89" y="185"/>
                  </a:lnTo>
                  <a:lnTo>
                    <a:pt x="107" y="157"/>
                  </a:lnTo>
                  <a:lnTo>
                    <a:pt x="61" y="168"/>
                  </a:lnTo>
                  <a:lnTo>
                    <a:pt x="41" y="162"/>
                  </a:lnTo>
                  <a:lnTo>
                    <a:pt x="31" y="150"/>
                  </a:lnTo>
                  <a:lnTo>
                    <a:pt x="55" y="150"/>
                  </a:lnTo>
                  <a:lnTo>
                    <a:pt x="94" y="145"/>
                  </a:lnTo>
                  <a:lnTo>
                    <a:pt x="103" y="139"/>
                  </a:lnTo>
                  <a:lnTo>
                    <a:pt x="116" y="128"/>
                  </a:lnTo>
                  <a:lnTo>
                    <a:pt x="89" y="139"/>
                  </a:lnTo>
                  <a:lnTo>
                    <a:pt x="65" y="139"/>
                  </a:lnTo>
                  <a:lnTo>
                    <a:pt x="41" y="145"/>
                  </a:lnTo>
                  <a:lnTo>
                    <a:pt x="27" y="139"/>
                  </a:lnTo>
                  <a:lnTo>
                    <a:pt x="18" y="128"/>
                  </a:lnTo>
                  <a:lnTo>
                    <a:pt x="22" y="110"/>
                  </a:lnTo>
                  <a:lnTo>
                    <a:pt x="31" y="99"/>
                  </a:lnTo>
                  <a:lnTo>
                    <a:pt x="41" y="88"/>
                  </a:lnTo>
                  <a:lnTo>
                    <a:pt x="55" y="75"/>
                  </a:lnTo>
                  <a:lnTo>
                    <a:pt x="78" y="53"/>
                  </a:lnTo>
                  <a:lnTo>
                    <a:pt x="107" y="41"/>
                  </a:lnTo>
                  <a:lnTo>
                    <a:pt x="144" y="29"/>
                  </a:lnTo>
                  <a:lnTo>
                    <a:pt x="186" y="17"/>
                  </a:lnTo>
                  <a:lnTo>
                    <a:pt x="220" y="17"/>
                  </a:lnTo>
                  <a:lnTo>
                    <a:pt x="258" y="12"/>
                  </a:lnTo>
                  <a:lnTo>
                    <a:pt x="291" y="12"/>
                  </a:lnTo>
                  <a:lnTo>
                    <a:pt x="324" y="23"/>
                  </a:lnTo>
                  <a:lnTo>
                    <a:pt x="338" y="29"/>
                  </a:lnTo>
                  <a:lnTo>
                    <a:pt x="338" y="2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5" name="Freeform 124"/>
            <p:cNvSpPr>
              <a:spLocks/>
            </p:cNvSpPr>
            <p:nvPr/>
          </p:nvSpPr>
          <p:spPr bwMode="auto">
            <a:xfrm>
              <a:off x="2482" y="2927"/>
              <a:ext cx="274" cy="54"/>
            </a:xfrm>
            <a:custGeom>
              <a:avLst/>
              <a:gdLst>
                <a:gd name="T0" fmla="*/ 0 w 274"/>
                <a:gd name="T1" fmla="*/ 53 h 54"/>
                <a:gd name="T2" fmla="*/ 39 w 274"/>
                <a:gd name="T3" fmla="*/ 35 h 54"/>
                <a:gd name="T4" fmla="*/ 60 w 274"/>
                <a:gd name="T5" fmla="*/ 24 h 54"/>
                <a:gd name="T6" fmla="*/ 99 w 274"/>
                <a:gd name="T7" fmla="*/ 11 h 54"/>
                <a:gd name="T8" fmla="*/ 136 w 274"/>
                <a:gd name="T9" fmla="*/ 6 h 54"/>
                <a:gd name="T10" fmla="*/ 179 w 274"/>
                <a:gd name="T11" fmla="*/ 0 h 54"/>
                <a:gd name="T12" fmla="*/ 216 w 274"/>
                <a:gd name="T13" fmla="*/ 0 h 54"/>
                <a:gd name="T14" fmla="*/ 249 w 274"/>
                <a:gd name="T15" fmla="*/ 6 h 54"/>
                <a:gd name="T16" fmla="*/ 273 w 274"/>
                <a:gd name="T17" fmla="*/ 6 h 54"/>
                <a:gd name="T18" fmla="*/ 258 w 274"/>
                <a:gd name="T19" fmla="*/ 18 h 54"/>
                <a:gd name="T20" fmla="*/ 216 w 274"/>
                <a:gd name="T21" fmla="*/ 11 h 54"/>
                <a:gd name="T22" fmla="*/ 188 w 274"/>
                <a:gd name="T23" fmla="*/ 11 h 54"/>
                <a:gd name="T24" fmla="*/ 150 w 274"/>
                <a:gd name="T25" fmla="*/ 11 h 54"/>
                <a:gd name="T26" fmla="*/ 109 w 274"/>
                <a:gd name="T27" fmla="*/ 18 h 54"/>
                <a:gd name="T28" fmla="*/ 76 w 274"/>
                <a:gd name="T29" fmla="*/ 24 h 54"/>
                <a:gd name="T30" fmla="*/ 42 w 274"/>
                <a:gd name="T31" fmla="*/ 35 h 54"/>
                <a:gd name="T32" fmla="*/ 20 w 274"/>
                <a:gd name="T33" fmla="*/ 46 h 54"/>
                <a:gd name="T34" fmla="*/ 14 w 274"/>
                <a:gd name="T35" fmla="*/ 53 h 54"/>
                <a:gd name="T36" fmla="*/ 0 w 274"/>
                <a:gd name="T37" fmla="*/ 53 h 54"/>
                <a:gd name="T38" fmla="*/ 0 w 274"/>
                <a:gd name="T39" fmla="*/ 53 h 5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4"/>
                <a:gd name="T61" fmla="*/ 0 h 54"/>
                <a:gd name="T62" fmla="*/ 274 w 274"/>
                <a:gd name="T63" fmla="*/ 54 h 5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4" h="54">
                  <a:moveTo>
                    <a:pt x="0" y="53"/>
                  </a:moveTo>
                  <a:lnTo>
                    <a:pt x="39" y="35"/>
                  </a:lnTo>
                  <a:lnTo>
                    <a:pt x="60" y="24"/>
                  </a:lnTo>
                  <a:lnTo>
                    <a:pt x="99" y="11"/>
                  </a:lnTo>
                  <a:lnTo>
                    <a:pt x="136" y="6"/>
                  </a:lnTo>
                  <a:lnTo>
                    <a:pt x="179" y="0"/>
                  </a:lnTo>
                  <a:lnTo>
                    <a:pt x="216" y="0"/>
                  </a:lnTo>
                  <a:lnTo>
                    <a:pt x="249" y="6"/>
                  </a:lnTo>
                  <a:lnTo>
                    <a:pt x="273" y="6"/>
                  </a:lnTo>
                  <a:lnTo>
                    <a:pt x="258" y="18"/>
                  </a:lnTo>
                  <a:lnTo>
                    <a:pt x="216" y="11"/>
                  </a:lnTo>
                  <a:lnTo>
                    <a:pt x="188" y="11"/>
                  </a:lnTo>
                  <a:lnTo>
                    <a:pt x="150" y="11"/>
                  </a:lnTo>
                  <a:lnTo>
                    <a:pt x="109" y="18"/>
                  </a:lnTo>
                  <a:lnTo>
                    <a:pt x="76" y="24"/>
                  </a:lnTo>
                  <a:lnTo>
                    <a:pt x="42" y="35"/>
                  </a:lnTo>
                  <a:lnTo>
                    <a:pt x="20" y="46"/>
                  </a:lnTo>
                  <a:lnTo>
                    <a:pt x="14" y="53"/>
                  </a:lnTo>
                  <a:lnTo>
                    <a:pt x="0" y="5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6" name="Freeform 125"/>
            <p:cNvSpPr>
              <a:spLocks/>
            </p:cNvSpPr>
            <p:nvPr/>
          </p:nvSpPr>
          <p:spPr bwMode="auto">
            <a:xfrm>
              <a:off x="2563" y="2946"/>
              <a:ext cx="123" cy="63"/>
            </a:xfrm>
            <a:custGeom>
              <a:avLst/>
              <a:gdLst>
                <a:gd name="T0" fmla="*/ 0 w 123"/>
                <a:gd name="T1" fmla="*/ 49 h 63"/>
                <a:gd name="T2" fmla="*/ 0 w 123"/>
                <a:gd name="T3" fmla="*/ 16 h 63"/>
                <a:gd name="T4" fmla="*/ 31 w 123"/>
                <a:gd name="T5" fmla="*/ 11 h 63"/>
                <a:gd name="T6" fmla="*/ 40 w 123"/>
                <a:gd name="T7" fmla="*/ 34 h 63"/>
                <a:gd name="T8" fmla="*/ 69 w 123"/>
                <a:gd name="T9" fmla="*/ 27 h 63"/>
                <a:gd name="T10" fmla="*/ 69 w 123"/>
                <a:gd name="T11" fmla="*/ 5 h 63"/>
                <a:gd name="T12" fmla="*/ 111 w 123"/>
                <a:gd name="T13" fmla="*/ 0 h 63"/>
                <a:gd name="T14" fmla="*/ 122 w 123"/>
                <a:gd name="T15" fmla="*/ 5 h 63"/>
                <a:gd name="T16" fmla="*/ 107 w 123"/>
                <a:gd name="T17" fmla="*/ 45 h 63"/>
                <a:gd name="T18" fmla="*/ 102 w 123"/>
                <a:gd name="T19" fmla="*/ 22 h 63"/>
                <a:gd name="T20" fmla="*/ 88 w 123"/>
                <a:gd name="T21" fmla="*/ 22 h 63"/>
                <a:gd name="T22" fmla="*/ 83 w 123"/>
                <a:gd name="T23" fmla="*/ 38 h 63"/>
                <a:gd name="T24" fmla="*/ 40 w 123"/>
                <a:gd name="T25" fmla="*/ 56 h 63"/>
                <a:gd name="T26" fmla="*/ 28 w 123"/>
                <a:gd name="T27" fmla="*/ 49 h 63"/>
                <a:gd name="T28" fmla="*/ 22 w 123"/>
                <a:gd name="T29" fmla="*/ 34 h 63"/>
                <a:gd name="T30" fmla="*/ 8 w 123"/>
                <a:gd name="T31" fmla="*/ 27 h 63"/>
                <a:gd name="T32" fmla="*/ 13 w 123"/>
                <a:gd name="T33" fmla="*/ 62 h 63"/>
                <a:gd name="T34" fmla="*/ 0 w 123"/>
                <a:gd name="T35" fmla="*/ 49 h 63"/>
                <a:gd name="T36" fmla="*/ 0 w 123"/>
                <a:gd name="T37" fmla="*/ 49 h 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3"/>
                <a:gd name="T58" fmla="*/ 0 h 63"/>
                <a:gd name="T59" fmla="*/ 123 w 123"/>
                <a:gd name="T60" fmla="*/ 63 h 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3" h="63">
                  <a:moveTo>
                    <a:pt x="0" y="49"/>
                  </a:moveTo>
                  <a:lnTo>
                    <a:pt x="0" y="16"/>
                  </a:lnTo>
                  <a:lnTo>
                    <a:pt x="31" y="11"/>
                  </a:lnTo>
                  <a:lnTo>
                    <a:pt x="40" y="34"/>
                  </a:lnTo>
                  <a:lnTo>
                    <a:pt x="69" y="27"/>
                  </a:lnTo>
                  <a:lnTo>
                    <a:pt x="69" y="5"/>
                  </a:lnTo>
                  <a:lnTo>
                    <a:pt x="111" y="0"/>
                  </a:lnTo>
                  <a:lnTo>
                    <a:pt x="122" y="5"/>
                  </a:lnTo>
                  <a:lnTo>
                    <a:pt x="107" y="45"/>
                  </a:lnTo>
                  <a:lnTo>
                    <a:pt x="102" y="22"/>
                  </a:lnTo>
                  <a:lnTo>
                    <a:pt x="88" y="22"/>
                  </a:lnTo>
                  <a:lnTo>
                    <a:pt x="83" y="38"/>
                  </a:lnTo>
                  <a:lnTo>
                    <a:pt x="40" y="56"/>
                  </a:lnTo>
                  <a:lnTo>
                    <a:pt x="28" y="49"/>
                  </a:lnTo>
                  <a:lnTo>
                    <a:pt x="22" y="34"/>
                  </a:lnTo>
                  <a:lnTo>
                    <a:pt x="8" y="27"/>
                  </a:lnTo>
                  <a:lnTo>
                    <a:pt x="13" y="62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7" name="Freeform 126"/>
            <p:cNvSpPr>
              <a:spLocks/>
            </p:cNvSpPr>
            <p:nvPr/>
          </p:nvSpPr>
          <p:spPr bwMode="auto">
            <a:xfrm>
              <a:off x="2458" y="3003"/>
              <a:ext cx="330" cy="280"/>
            </a:xfrm>
            <a:custGeom>
              <a:avLst/>
              <a:gdLst>
                <a:gd name="T0" fmla="*/ 104 w 330"/>
                <a:gd name="T1" fmla="*/ 0 h 280"/>
                <a:gd name="T2" fmla="*/ 0 w 330"/>
                <a:gd name="T3" fmla="*/ 145 h 280"/>
                <a:gd name="T4" fmla="*/ 46 w 330"/>
                <a:gd name="T5" fmla="*/ 237 h 280"/>
                <a:gd name="T6" fmla="*/ 75 w 330"/>
                <a:gd name="T7" fmla="*/ 243 h 280"/>
                <a:gd name="T8" fmla="*/ 62 w 330"/>
                <a:gd name="T9" fmla="*/ 271 h 280"/>
                <a:gd name="T10" fmla="*/ 71 w 330"/>
                <a:gd name="T11" fmla="*/ 279 h 280"/>
                <a:gd name="T12" fmla="*/ 309 w 330"/>
                <a:gd name="T13" fmla="*/ 279 h 280"/>
                <a:gd name="T14" fmla="*/ 296 w 330"/>
                <a:gd name="T15" fmla="*/ 249 h 280"/>
                <a:gd name="T16" fmla="*/ 314 w 330"/>
                <a:gd name="T17" fmla="*/ 243 h 280"/>
                <a:gd name="T18" fmla="*/ 300 w 330"/>
                <a:gd name="T19" fmla="*/ 237 h 280"/>
                <a:gd name="T20" fmla="*/ 173 w 330"/>
                <a:gd name="T21" fmla="*/ 237 h 280"/>
                <a:gd name="T22" fmla="*/ 66 w 330"/>
                <a:gd name="T23" fmla="*/ 225 h 280"/>
                <a:gd name="T24" fmla="*/ 29 w 330"/>
                <a:gd name="T25" fmla="*/ 161 h 280"/>
                <a:gd name="T26" fmla="*/ 150 w 330"/>
                <a:gd name="T27" fmla="*/ 173 h 280"/>
                <a:gd name="T28" fmla="*/ 263 w 330"/>
                <a:gd name="T29" fmla="*/ 173 h 280"/>
                <a:gd name="T30" fmla="*/ 329 w 330"/>
                <a:gd name="T31" fmla="*/ 161 h 280"/>
                <a:gd name="T32" fmla="*/ 188 w 330"/>
                <a:gd name="T33" fmla="*/ 168 h 280"/>
                <a:gd name="T34" fmla="*/ 23 w 330"/>
                <a:gd name="T35" fmla="*/ 151 h 280"/>
                <a:gd name="T36" fmla="*/ 118 w 330"/>
                <a:gd name="T37" fmla="*/ 5 h 280"/>
                <a:gd name="T38" fmla="*/ 104 w 330"/>
                <a:gd name="T39" fmla="*/ 0 h 280"/>
                <a:gd name="T40" fmla="*/ 104 w 330"/>
                <a:gd name="T41" fmla="*/ 0 h 28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0"/>
                <a:gd name="T64" fmla="*/ 0 h 280"/>
                <a:gd name="T65" fmla="*/ 330 w 330"/>
                <a:gd name="T66" fmla="*/ 280 h 28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0" h="280">
                  <a:moveTo>
                    <a:pt x="104" y="0"/>
                  </a:moveTo>
                  <a:lnTo>
                    <a:pt x="0" y="145"/>
                  </a:lnTo>
                  <a:lnTo>
                    <a:pt x="46" y="237"/>
                  </a:lnTo>
                  <a:lnTo>
                    <a:pt x="75" y="243"/>
                  </a:lnTo>
                  <a:lnTo>
                    <a:pt x="62" y="271"/>
                  </a:lnTo>
                  <a:lnTo>
                    <a:pt x="71" y="279"/>
                  </a:lnTo>
                  <a:lnTo>
                    <a:pt x="309" y="279"/>
                  </a:lnTo>
                  <a:lnTo>
                    <a:pt x="296" y="249"/>
                  </a:lnTo>
                  <a:lnTo>
                    <a:pt x="314" y="243"/>
                  </a:lnTo>
                  <a:lnTo>
                    <a:pt x="300" y="237"/>
                  </a:lnTo>
                  <a:lnTo>
                    <a:pt x="173" y="237"/>
                  </a:lnTo>
                  <a:lnTo>
                    <a:pt x="66" y="225"/>
                  </a:lnTo>
                  <a:lnTo>
                    <a:pt x="29" y="161"/>
                  </a:lnTo>
                  <a:lnTo>
                    <a:pt x="150" y="173"/>
                  </a:lnTo>
                  <a:lnTo>
                    <a:pt x="263" y="173"/>
                  </a:lnTo>
                  <a:lnTo>
                    <a:pt x="329" y="161"/>
                  </a:lnTo>
                  <a:lnTo>
                    <a:pt x="188" y="168"/>
                  </a:lnTo>
                  <a:lnTo>
                    <a:pt x="23" y="151"/>
                  </a:lnTo>
                  <a:lnTo>
                    <a:pt x="118" y="5"/>
                  </a:lnTo>
                  <a:lnTo>
                    <a:pt x="10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8" name="Freeform 127"/>
            <p:cNvSpPr>
              <a:spLocks/>
            </p:cNvSpPr>
            <p:nvPr/>
          </p:nvSpPr>
          <p:spPr bwMode="auto">
            <a:xfrm>
              <a:off x="2548" y="3021"/>
              <a:ext cx="179" cy="135"/>
            </a:xfrm>
            <a:custGeom>
              <a:avLst/>
              <a:gdLst>
                <a:gd name="T0" fmla="*/ 46 w 179"/>
                <a:gd name="T1" fmla="*/ 5 h 135"/>
                <a:gd name="T2" fmla="*/ 0 w 179"/>
                <a:gd name="T3" fmla="*/ 104 h 135"/>
                <a:gd name="T4" fmla="*/ 14 w 179"/>
                <a:gd name="T5" fmla="*/ 127 h 135"/>
                <a:gd name="T6" fmla="*/ 102 w 179"/>
                <a:gd name="T7" fmla="*/ 134 h 135"/>
                <a:gd name="T8" fmla="*/ 168 w 179"/>
                <a:gd name="T9" fmla="*/ 127 h 135"/>
                <a:gd name="T10" fmla="*/ 164 w 179"/>
                <a:gd name="T11" fmla="*/ 115 h 135"/>
                <a:gd name="T12" fmla="*/ 178 w 179"/>
                <a:gd name="T13" fmla="*/ 110 h 135"/>
                <a:gd name="T14" fmla="*/ 164 w 179"/>
                <a:gd name="T15" fmla="*/ 29 h 135"/>
                <a:gd name="T16" fmla="*/ 154 w 179"/>
                <a:gd name="T17" fmla="*/ 16 h 135"/>
                <a:gd name="T18" fmla="*/ 149 w 179"/>
                <a:gd name="T19" fmla="*/ 5 h 135"/>
                <a:gd name="T20" fmla="*/ 145 w 179"/>
                <a:gd name="T21" fmla="*/ 0 h 135"/>
                <a:gd name="T22" fmla="*/ 55 w 179"/>
                <a:gd name="T23" fmla="*/ 5 h 135"/>
                <a:gd name="T24" fmla="*/ 140 w 179"/>
                <a:gd name="T25" fmla="*/ 11 h 135"/>
                <a:gd name="T26" fmla="*/ 154 w 179"/>
                <a:gd name="T27" fmla="*/ 98 h 135"/>
                <a:gd name="T28" fmla="*/ 140 w 179"/>
                <a:gd name="T29" fmla="*/ 104 h 135"/>
                <a:gd name="T30" fmla="*/ 130 w 179"/>
                <a:gd name="T31" fmla="*/ 98 h 135"/>
                <a:gd name="T32" fmla="*/ 22 w 179"/>
                <a:gd name="T33" fmla="*/ 104 h 135"/>
                <a:gd name="T34" fmla="*/ 51 w 179"/>
                <a:gd name="T35" fmla="*/ 16 h 135"/>
                <a:gd name="T36" fmla="*/ 46 w 179"/>
                <a:gd name="T37" fmla="*/ 5 h 135"/>
                <a:gd name="T38" fmla="*/ 46 w 179"/>
                <a:gd name="T39" fmla="*/ 5 h 1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9"/>
                <a:gd name="T61" fmla="*/ 0 h 135"/>
                <a:gd name="T62" fmla="*/ 179 w 179"/>
                <a:gd name="T63" fmla="*/ 135 h 1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9" h="135">
                  <a:moveTo>
                    <a:pt x="46" y="5"/>
                  </a:moveTo>
                  <a:lnTo>
                    <a:pt x="0" y="104"/>
                  </a:lnTo>
                  <a:lnTo>
                    <a:pt x="14" y="127"/>
                  </a:lnTo>
                  <a:lnTo>
                    <a:pt x="102" y="134"/>
                  </a:lnTo>
                  <a:lnTo>
                    <a:pt x="168" y="127"/>
                  </a:lnTo>
                  <a:lnTo>
                    <a:pt x="164" y="115"/>
                  </a:lnTo>
                  <a:lnTo>
                    <a:pt x="178" y="110"/>
                  </a:lnTo>
                  <a:lnTo>
                    <a:pt x="164" y="29"/>
                  </a:lnTo>
                  <a:lnTo>
                    <a:pt x="154" y="16"/>
                  </a:lnTo>
                  <a:lnTo>
                    <a:pt x="149" y="5"/>
                  </a:lnTo>
                  <a:lnTo>
                    <a:pt x="145" y="0"/>
                  </a:lnTo>
                  <a:lnTo>
                    <a:pt x="55" y="5"/>
                  </a:lnTo>
                  <a:lnTo>
                    <a:pt x="140" y="11"/>
                  </a:lnTo>
                  <a:lnTo>
                    <a:pt x="154" y="98"/>
                  </a:lnTo>
                  <a:lnTo>
                    <a:pt x="140" y="104"/>
                  </a:lnTo>
                  <a:lnTo>
                    <a:pt x="130" y="98"/>
                  </a:lnTo>
                  <a:lnTo>
                    <a:pt x="22" y="104"/>
                  </a:lnTo>
                  <a:lnTo>
                    <a:pt x="51" y="16"/>
                  </a:lnTo>
                  <a:lnTo>
                    <a:pt x="46" y="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09" name="Freeform 128"/>
            <p:cNvSpPr>
              <a:spLocks/>
            </p:cNvSpPr>
            <p:nvPr/>
          </p:nvSpPr>
          <p:spPr bwMode="auto">
            <a:xfrm>
              <a:off x="2703" y="2985"/>
              <a:ext cx="128" cy="274"/>
            </a:xfrm>
            <a:custGeom>
              <a:avLst/>
              <a:gdLst>
                <a:gd name="T0" fmla="*/ 0 w 128"/>
                <a:gd name="T1" fmla="*/ 0 h 274"/>
                <a:gd name="T2" fmla="*/ 56 w 128"/>
                <a:gd name="T3" fmla="*/ 80 h 274"/>
                <a:gd name="T4" fmla="*/ 97 w 128"/>
                <a:gd name="T5" fmla="*/ 179 h 274"/>
                <a:gd name="T6" fmla="*/ 60 w 128"/>
                <a:gd name="T7" fmla="*/ 243 h 274"/>
                <a:gd name="T8" fmla="*/ 78 w 128"/>
                <a:gd name="T9" fmla="*/ 273 h 274"/>
                <a:gd name="T10" fmla="*/ 127 w 128"/>
                <a:gd name="T11" fmla="*/ 186 h 274"/>
                <a:gd name="T12" fmla="*/ 78 w 128"/>
                <a:gd name="T13" fmla="*/ 105 h 274"/>
                <a:gd name="T14" fmla="*/ 37 w 128"/>
                <a:gd name="T15" fmla="*/ 35 h 274"/>
                <a:gd name="T16" fmla="*/ 0 w 128"/>
                <a:gd name="T17" fmla="*/ 0 h 274"/>
                <a:gd name="T18" fmla="*/ 0 w 128"/>
                <a:gd name="T19" fmla="*/ 0 h 2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8"/>
                <a:gd name="T31" fmla="*/ 0 h 274"/>
                <a:gd name="T32" fmla="*/ 128 w 128"/>
                <a:gd name="T33" fmla="*/ 274 h 2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8" h="274">
                  <a:moveTo>
                    <a:pt x="0" y="0"/>
                  </a:moveTo>
                  <a:lnTo>
                    <a:pt x="56" y="80"/>
                  </a:lnTo>
                  <a:lnTo>
                    <a:pt x="97" y="179"/>
                  </a:lnTo>
                  <a:lnTo>
                    <a:pt x="60" y="243"/>
                  </a:lnTo>
                  <a:lnTo>
                    <a:pt x="78" y="273"/>
                  </a:lnTo>
                  <a:lnTo>
                    <a:pt x="127" y="186"/>
                  </a:lnTo>
                  <a:lnTo>
                    <a:pt x="78" y="105"/>
                  </a:lnTo>
                  <a:lnTo>
                    <a:pt x="37" y="35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10" name="Freeform 129"/>
            <p:cNvSpPr>
              <a:spLocks/>
            </p:cNvSpPr>
            <p:nvPr/>
          </p:nvSpPr>
          <p:spPr bwMode="auto">
            <a:xfrm>
              <a:off x="2717" y="2933"/>
              <a:ext cx="104" cy="118"/>
            </a:xfrm>
            <a:custGeom>
              <a:avLst/>
              <a:gdLst>
                <a:gd name="T0" fmla="*/ 61 w 104"/>
                <a:gd name="T1" fmla="*/ 0 h 118"/>
                <a:gd name="T2" fmla="*/ 93 w 104"/>
                <a:gd name="T3" fmla="*/ 23 h 118"/>
                <a:gd name="T4" fmla="*/ 83 w 104"/>
                <a:gd name="T5" fmla="*/ 82 h 118"/>
                <a:gd name="T6" fmla="*/ 0 w 104"/>
                <a:gd name="T7" fmla="*/ 51 h 118"/>
                <a:gd name="T8" fmla="*/ 70 w 104"/>
                <a:gd name="T9" fmla="*/ 93 h 118"/>
                <a:gd name="T10" fmla="*/ 41 w 104"/>
                <a:gd name="T11" fmla="*/ 104 h 118"/>
                <a:gd name="T12" fmla="*/ 46 w 104"/>
                <a:gd name="T13" fmla="*/ 117 h 118"/>
                <a:gd name="T14" fmla="*/ 98 w 104"/>
                <a:gd name="T15" fmla="*/ 99 h 118"/>
                <a:gd name="T16" fmla="*/ 103 w 104"/>
                <a:gd name="T17" fmla="*/ 12 h 118"/>
                <a:gd name="T18" fmla="*/ 61 w 104"/>
                <a:gd name="T19" fmla="*/ 0 h 118"/>
                <a:gd name="T20" fmla="*/ 61 w 104"/>
                <a:gd name="T21" fmla="*/ 0 h 11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4"/>
                <a:gd name="T34" fmla="*/ 0 h 118"/>
                <a:gd name="T35" fmla="*/ 104 w 104"/>
                <a:gd name="T36" fmla="*/ 118 h 11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4" h="118">
                  <a:moveTo>
                    <a:pt x="61" y="0"/>
                  </a:moveTo>
                  <a:lnTo>
                    <a:pt x="93" y="23"/>
                  </a:lnTo>
                  <a:lnTo>
                    <a:pt x="83" y="82"/>
                  </a:lnTo>
                  <a:lnTo>
                    <a:pt x="0" y="51"/>
                  </a:lnTo>
                  <a:lnTo>
                    <a:pt x="70" y="93"/>
                  </a:lnTo>
                  <a:lnTo>
                    <a:pt x="41" y="104"/>
                  </a:lnTo>
                  <a:lnTo>
                    <a:pt x="46" y="117"/>
                  </a:lnTo>
                  <a:lnTo>
                    <a:pt x="98" y="99"/>
                  </a:lnTo>
                  <a:lnTo>
                    <a:pt x="103" y="12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11" name="Freeform 130"/>
            <p:cNvSpPr>
              <a:spLocks/>
            </p:cNvSpPr>
            <p:nvPr/>
          </p:nvSpPr>
          <p:spPr bwMode="auto">
            <a:xfrm>
              <a:off x="2367" y="2625"/>
              <a:ext cx="143" cy="270"/>
            </a:xfrm>
            <a:custGeom>
              <a:avLst/>
              <a:gdLst>
                <a:gd name="T0" fmla="*/ 0 w 143"/>
                <a:gd name="T1" fmla="*/ 22 h 270"/>
                <a:gd name="T2" fmla="*/ 142 w 143"/>
                <a:gd name="T3" fmla="*/ 269 h 270"/>
                <a:gd name="T4" fmla="*/ 40 w 143"/>
                <a:gd name="T5" fmla="*/ 0 h 270"/>
                <a:gd name="T6" fmla="*/ 0 w 143"/>
                <a:gd name="T7" fmla="*/ 22 h 270"/>
                <a:gd name="T8" fmla="*/ 0 w 143"/>
                <a:gd name="T9" fmla="*/ 22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270"/>
                <a:gd name="T17" fmla="*/ 143 w 14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270">
                  <a:moveTo>
                    <a:pt x="0" y="22"/>
                  </a:moveTo>
                  <a:lnTo>
                    <a:pt x="142" y="269"/>
                  </a:lnTo>
                  <a:lnTo>
                    <a:pt x="40" y="0"/>
                  </a:lnTo>
                  <a:lnTo>
                    <a:pt x="0" y="2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12" name="Freeform 131"/>
            <p:cNvSpPr>
              <a:spLocks/>
            </p:cNvSpPr>
            <p:nvPr/>
          </p:nvSpPr>
          <p:spPr bwMode="auto">
            <a:xfrm>
              <a:off x="2456" y="2287"/>
              <a:ext cx="107" cy="588"/>
            </a:xfrm>
            <a:custGeom>
              <a:avLst/>
              <a:gdLst>
                <a:gd name="T0" fmla="*/ 0 w 107"/>
                <a:gd name="T1" fmla="*/ 10 h 588"/>
                <a:gd name="T2" fmla="*/ 106 w 107"/>
                <a:gd name="T3" fmla="*/ 587 h 588"/>
                <a:gd name="T4" fmla="*/ 52 w 107"/>
                <a:gd name="T5" fmla="*/ 0 h 588"/>
                <a:gd name="T6" fmla="*/ 0 w 107"/>
                <a:gd name="T7" fmla="*/ 10 h 588"/>
                <a:gd name="T8" fmla="*/ 0 w 107"/>
                <a:gd name="T9" fmla="*/ 10 h 5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"/>
                <a:gd name="T16" fmla="*/ 0 h 588"/>
                <a:gd name="T17" fmla="*/ 107 w 107"/>
                <a:gd name="T18" fmla="*/ 588 h 5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" h="588">
                  <a:moveTo>
                    <a:pt x="0" y="10"/>
                  </a:moveTo>
                  <a:lnTo>
                    <a:pt x="106" y="587"/>
                  </a:lnTo>
                  <a:lnTo>
                    <a:pt x="52" y="0"/>
                  </a:lnTo>
                  <a:lnTo>
                    <a:pt x="0" y="1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13" name="Freeform 132"/>
            <p:cNvSpPr>
              <a:spLocks/>
            </p:cNvSpPr>
            <p:nvPr/>
          </p:nvSpPr>
          <p:spPr bwMode="auto">
            <a:xfrm>
              <a:off x="2611" y="2310"/>
              <a:ext cx="36" cy="543"/>
            </a:xfrm>
            <a:custGeom>
              <a:avLst/>
              <a:gdLst>
                <a:gd name="T0" fmla="*/ 0 w 36"/>
                <a:gd name="T1" fmla="*/ 0 h 543"/>
                <a:gd name="T2" fmla="*/ 9 w 36"/>
                <a:gd name="T3" fmla="*/ 542 h 543"/>
                <a:gd name="T4" fmla="*/ 35 w 36"/>
                <a:gd name="T5" fmla="*/ 17 h 543"/>
                <a:gd name="T6" fmla="*/ 0 w 36"/>
                <a:gd name="T7" fmla="*/ 0 h 543"/>
                <a:gd name="T8" fmla="*/ 0 w 36"/>
                <a:gd name="T9" fmla="*/ 0 h 5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543"/>
                <a:gd name="T17" fmla="*/ 36 w 36"/>
                <a:gd name="T18" fmla="*/ 543 h 5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543">
                  <a:moveTo>
                    <a:pt x="0" y="0"/>
                  </a:moveTo>
                  <a:lnTo>
                    <a:pt x="9" y="542"/>
                  </a:lnTo>
                  <a:lnTo>
                    <a:pt x="35" y="1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14" name="Freeform 133"/>
            <p:cNvSpPr>
              <a:spLocks/>
            </p:cNvSpPr>
            <p:nvPr/>
          </p:nvSpPr>
          <p:spPr bwMode="auto">
            <a:xfrm>
              <a:off x="2685" y="2606"/>
              <a:ext cx="71" cy="275"/>
            </a:xfrm>
            <a:custGeom>
              <a:avLst/>
              <a:gdLst>
                <a:gd name="T0" fmla="*/ 37 w 71"/>
                <a:gd name="T1" fmla="*/ 0 h 275"/>
                <a:gd name="T2" fmla="*/ 0 w 71"/>
                <a:gd name="T3" fmla="*/ 274 h 275"/>
                <a:gd name="T4" fmla="*/ 70 w 71"/>
                <a:gd name="T5" fmla="*/ 27 h 275"/>
                <a:gd name="T6" fmla="*/ 37 w 71"/>
                <a:gd name="T7" fmla="*/ 0 h 275"/>
                <a:gd name="T8" fmla="*/ 37 w 71"/>
                <a:gd name="T9" fmla="*/ 0 h 2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275"/>
                <a:gd name="T17" fmla="*/ 71 w 71"/>
                <a:gd name="T18" fmla="*/ 275 h 2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275">
                  <a:moveTo>
                    <a:pt x="37" y="0"/>
                  </a:moveTo>
                  <a:lnTo>
                    <a:pt x="0" y="274"/>
                  </a:lnTo>
                  <a:lnTo>
                    <a:pt x="70" y="27"/>
                  </a:lnTo>
                  <a:lnTo>
                    <a:pt x="3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15" name="Freeform 134"/>
            <p:cNvSpPr>
              <a:spLocks/>
            </p:cNvSpPr>
            <p:nvPr/>
          </p:nvSpPr>
          <p:spPr bwMode="auto">
            <a:xfrm>
              <a:off x="2752" y="2736"/>
              <a:ext cx="79" cy="117"/>
            </a:xfrm>
            <a:custGeom>
              <a:avLst/>
              <a:gdLst>
                <a:gd name="T0" fmla="*/ 63 w 79"/>
                <a:gd name="T1" fmla="*/ 0 h 117"/>
                <a:gd name="T2" fmla="*/ 0 w 79"/>
                <a:gd name="T3" fmla="*/ 116 h 117"/>
                <a:gd name="T4" fmla="*/ 78 w 79"/>
                <a:gd name="T5" fmla="*/ 28 h 117"/>
                <a:gd name="T6" fmla="*/ 63 w 79"/>
                <a:gd name="T7" fmla="*/ 0 h 117"/>
                <a:gd name="T8" fmla="*/ 63 w 79"/>
                <a:gd name="T9" fmla="*/ 0 h 1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117"/>
                <a:gd name="T17" fmla="*/ 79 w 79"/>
                <a:gd name="T18" fmla="*/ 117 h 1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117">
                  <a:moveTo>
                    <a:pt x="63" y="0"/>
                  </a:moveTo>
                  <a:lnTo>
                    <a:pt x="0" y="116"/>
                  </a:lnTo>
                  <a:lnTo>
                    <a:pt x="78" y="28"/>
                  </a:lnTo>
                  <a:lnTo>
                    <a:pt x="6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816" name="Freeform 135"/>
            <p:cNvSpPr>
              <a:spLocks/>
            </p:cNvSpPr>
            <p:nvPr/>
          </p:nvSpPr>
          <p:spPr bwMode="auto">
            <a:xfrm>
              <a:off x="2429" y="2351"/>
              <a:ext cx="276" cy="468"/>
            </a:xfrm>
            <a:custGeom>
              <a:avLst/>
              <a:gdLst>
                <a:gd name="T0" fmla="*/ 243 w 276"/>
                <a:gd name="T1" fmla="*/ 52 h 468"/>
                <a:gd name="T2" fmla="*/ 235 w 276"/>
                <a:gd name="T3" fmla="*/ 62 h 468"/>
                <a:gd name="T4" fmla="*/ 222 w 276"/>
                <a:gd name="T5" fmla="*/ 46 h 468"/>
                <a:gd name="T6" fmla="*/ 177 w 276"/>
                <a:gd name="T7" fmla="*/ 28 h 468"/>
                <a:gd name="T8" fmla="*/ 131 w 276"/>
                <a:gd name="T9" fmla="*/ 21 h 468"/>
                <a:gd name="T10" fmla="*/ 47 w 276"/>
                <a:gd name="T11" fmla="*/ 39 h 468"/>
                <a:gd name="T12" fmla="*/ 0 w 276"/>
                <a:gd name="T13" fmla="*/ 109 h 468"/>
                <a:gd name="T14" fmla="*/ 12 w 276"/>
                <a:gd name="T15" fmla="*/ 185 h 468"/>
                <a:gd name="T16" fmla="*/ 61 w 276"/>
                <a:gd name="T17" fmla="*/ 220 h 468"/>
                <a:gd name="T18" fmla="*/ 112 w 276"/>
                <a:gd name="T19" fmla="*/ 241 h 468"/>
                <a:gd name="T20" fmla="*/ 162 w 276"/>
                <a:gd name="T21" fmla="*/ 259 h 468"/>
                <a:gd name="T22" fmla="*/ 210 w 276"/>
                <a:gd name="T23" fmla="*/ 282 h 468"/>
                <a:gd name="T24" fmla="*/ 232 w 276"/>
                <a:gd name="T25" fmla="*/ 314 h 468"/>
                <a:gd name="T26" fmla="*/ 225 w 276"/>
                <a:gd name="T27" fmla="*/ 347 h 468"/>
                <a:gd name="T28" fmla="*/ 196 w 276"/>
                <a:gd name="T29" fmla="*/ 361 h 468"/>
                <a:gd name="T30" fmla="*/ 139 w 276"/>
                <a:gd name="T31" fmla="*/ 352 h 468"/>
                <a:gd name="T32" fmla="*/ 98 w 276"/>
                <a:gd name="T33" fmla="*/ 324 h 468"/>
                <a:gd name="T34" fmla="*/ 77 w 276"/>
                <a:gd name="T35" fmla="*/ 270 h 468"/>
                <a:gd name="T36" fmla="*/ 50 w 276"/>
                <a:gd name="T37" fmla="*/ 278 h 468"/>
                <a:gd name="T38" fmla="*/ 91 w 276"/>
                <a:gd name="T39" fmla="*/ 417 h 468"/>
                <a:gd name="T40" fmla="*/ 135 w 276"/>
                <a:gd name="T41" fmla="*/ 449 h 468"/>
                <a:gd name="T42" fmla="*/ 207 w 276"/>
                <a:gd name="T43" fmla="*/ 458 h 468"/>
                <a:gd name="T44" fmla="*/ 247 w 276"/>
                <a:gd name="T45" fmla="*/ 431 h 468"/>
                <a:gd name="T46" fmla="*/ 264 w 276"/>
                <a:gd name="T47" fmla="*/ 348 h 468"/>
                <a:gd name="T48" fmla="*/ 256 w 276"/>
                <a:gd name="T49" fmla="*/ 280 h 468"/>
                <a:gd name="T50" fmla="*/ 211 w 276"/>
                <a:gd name="T51" fmla="*/ 202 h 468"/>
                <a:gd name="T52" fmla="*/ 119 w 276"/>
                <a:gd name="T53" fmla="*/ 148 h 468"/>
                <a:gd name="T54" fmla="*/ 114 w 276"/>
                <a:gd name="T55" fmla="*/ 110 h 468"/>
                <a:gd name="T56" fmla="*/ 170 w 276"/>
                <a:gd name="T57" fmla="*/ 82 h 468"/>
                <a:gd name="T58" fmla="*/ 219 w 276"/>
                <a:gd name="T59" fmla="*/ 91 h 468"/>
                <a:gd name="T60" fmla="*/ 244 w 276"/>
                <a:gd name="T61" fmla="*/ 171 h 468"/>
                <a:gd name="T62" fmla="*/ 245 w 276"/>
                <a:gd name="T63" fmla="*/ 0 h 4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76"/>
                <a:gd name="T97" fmla="*/ 0 h 468"/>
                <a:gd name="T98" fmla="*/ 276 w 276"/>
                <a:gd name="T99" fmla="*/ 468 h 4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76" h="468">
                  <a:moveTo>
                    <a:pt x="245" y="0"/>
                  </a:moveTo>
                  <a:lnTo>
                    <a:pt x="243" y="52"/>
                  </a:lnTo>
                  <a:lnTo>
                    <a:pt x="244" y="81"/>
                  </a:lnTo>
                  <a:lnTo>
                    <a:pt x="235" y="62"/>
                  </a:lnTo>
                  <a:lnTo>
                    <a:pt x="231" y="56"/>
                  </a:lnTo>
                  <a:lnTo>
                    <a:pt x="222" y="46"/>
                  </a:lnTo>
                  <a:lnTo>
                    <a:pt x="196" y="39"/>
                  </a:lnTo>
                  <a:lnTo>
                    <a:pt x="177" y="28"/>
                  </a:lnTo>
                  <a:lnTo>
                    <a:pt x="160" y="23"/>
                  </a:lnTo>
                  <a:lnTo>
                    <a:pt x="131" y="21"/>
                  </a:lnTo>
                  <a:lnTo>
                    <a:pt x="91" y="25"/>
                  </a:lnTo>
                  <a:lnTo>
                    <a:pt x="47" y="39"/>
                  </a:lnTo>
                  <a:lnTo>
                    <a:pt x="19" y="63"/>
                  </a:lnTo>
                  <a:lnTo>
                    <a:pt x="0" y="109"/>
                  </a:lnTo>
                  <a:lnTo>
                    <a:pt x="0" y="160"/>
                  </a:lnTo>
                  <a:lnTo>
                    <a:pt x="12" y="185"/>
                  </a:lnTo>
                  <a:lnTo>
                    <a:pt x="27" y="202"/>
                  </a:lnTo>
                  <a:lnTo>
                    <a:pt x="61" y="220"/>
                  </a:lnTo>
                  <a:lnTo>
                    <a:pt x="91" y="232"/>
                  </a:lnTo>
                  <a:lnTo>
                    <a:pt x="112" y="241"/>
                  </a:lnTo>
                  <a:lnTo>
                    <a:pt x="143" y="250"/>
                  </a:lnTo>
                  <a:lnTo>
                    <a:pt x="162" y="259"/>
                  </a:lnTo>
                  <a:lnTo>
                    <a:pt x="192" y="273"/>
                  </a:lnTo>
                  <a:lnTo>
                    <a:pt x="210" y="282"/>
                  </a:lnTo>
                  <a:lnTo>
                    <a:pt x="224" y="294"/>
                  </a:lnTo>
                  <a:lnTo>
                    <a:pt x="232" y="314"/>
                  </a:lnTo>
                  <a:lnTo>
                    <a:pt x="232" y="331"/>
                  </a:lnTo>
                  <a:lnTo>
                    <a:pt x="225" y="347"/>
                  </a:lnTo>
                  <a:lnTo>
                    <a:pt x="214" y="356"/>
                  </a:lnTo>
                  <a:lnTo>
                    <a:pt x="196" y="361"/>
                  </a:lnTo>
                  <a:lnTo>
                    <a:pt x="173" y="361"/>
                  </a:lnTo>
                  <a:lnTo>
                    <a:pt x="139" y="352"/>
                  </a:lnTo>
                  <a:lnTo>
                    <a:pt x="111" y="338"/>
                  </a:lnTo>
                  <a:lnTo>
                    <a:pt x="98" y="324"/>
                  </a:lnTo>
                  <a:lnTo>
                    <a:pt x="84" y="306"/>
                  </a:lnTo>
                  <a:lnTo>
                    <a:pt x="77" y="270"/>
                  </a:lnTo>
                  <a:lnTo>
                    <a:pt x="75" y="261"/>
                  </a:lnTo>
                  <a:lnTo>
                    <a:pt x="50" y="278"/>
                  </a:lnTo>
                  <a:lnTo>
                    <a:pt x="94" y="467"/>
                  </a:lnTo>
                  <a:lnTo>
                    <a:pt x="91" y="417"/>
                  </a:lnTo>
                  <a:lnTo>
                    <a:pt x="117" y="440"/>
                  </a:lnTo>
                  <a:lnTo>
                    <a:pt x="135" y="449"/>
                  </a:lnTo>
                  <a:lnTo>
                    <a:pt x="170" y="458"/>
                  </a:lnTo>
                  <a:lnTo>
                    <a:pt x="207" y="458"/>
                  </a:lnTo>
                  <a:lnTo>
                    <a:pt x="233" y="449"/>
                  </a:lnTo>
                  <a:lnTo>
                    <a:pt x="247" y="431"/>
                  </a:lnTo>
                  <a:lnTo>
                    <a:pt x="258" y="399"/>
                  </a:lnTo>
                  <a:lnTo>
                    <a:pt x="264" y="348"/>
                  </a:lnTo>
                  <a:lnTo>
                    <a:pt x="264" y="316"/>
                  </a:lnTo>
                  <a:lnTo>
                    <a:pt x="256" y="280"/>
                  </a:lnTo>
                  <a:lnTo>
                    <a:pt x="237" y="234"/>
                  </a:lnTo>
                  <a:lnTo>
                    <a:pt x="211" y="202"/>
                  </a:lnTo>
                  <a:lnTo>
                    <a:pt x="154" y="173"/>
                  </a:lnTo>
                  <a:lnTo>
                    <a:pt x="119" y="148"/>
                  </a:lnTo>
                  <a:lnTo>
                    <a:pt x="112" y="129"/>
                  </a:lnTo>
                  <a:lnTo>
                    <a:pt x="114" y="110"/>
                  </a:lnTo>
                  <a:lnTo>
                    <a:pt x="138" y="91"/>
                  </a:lnTo>
                  <a:lnTo>
                    <a:pt x="170" y="82"/>
                  </a:lnTo>
                  <a:lnTo>
                    <a:pt x="201" y="82"/>
                  </a:lnTo>
                  <a:lnTo>
                    <a:pt x="219" y="91"/>
                  </a:lnTo>
                  <a:lnTo>
                    <a:pt x="234" y="112"/>
                  </a:lnTo>
                  <a:lnTo>
                    <a:pt x="244" y="171"/>
                  </a:lnTo>
                  <a:lnTo>
                    <a:pt x="275" y="9"/>
                  </a:lnTo>
                  <a:lnTo>
                    <a:pt x="24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6742" name="Freeform 136"/>
          <p:cNvSpPr>
            <a:spLocks/>
          </p:cNvSpPr>
          <p:nvPr/>
        </p:nvSpPr>
        <p:spPr bwMode="auto">
          <a:xfrm>
            <a:off x="1447800" y="2271713"/>
            <a:ext cx="3287713" cy="1614487"/>
          </a:xfrm>
          <a:custGeom>
            <a:avLst/>
            <a:gdLst>
              <a:gd name="T0" fmla="*/ 2324100 w 2071"/>
              <a:gd name="T1" fmla="*/ 1192212 h 1017"/>
              <a:gd name="T2" fmla="*/ 2100263 w 2071"/>
              <a:gd name="T3" fmla="*/ 1225550 h 1017"/>
              <a:gd name="T4" fmla="*/ 1881188 w 2071"/>
              <a:gd name="T5" fmla="*/ 1243012 h 1017"/>
              <a:gd name="T6" fmla="*/ 1665288 w 2071"/>
              <a:gd name="T7" fmla="*/ 1252537 h 1017"/>
              <a:gd name="T8" fmla="*/ 1455737 w 2071"/>
              <a:gd name="T9" fmla="*/ 1246187 h 1017"/>
              <a:gd name="T10" fmla="*/ 1252537 w 2071"/>
              <a:gd name="T11" fmla="*/ 1235075 h 1017"/>
              <a:gd name="T12" fmla="*/ 1058863 w 2071"/>
              <a:gd name="T13" fmla="*/ 1211262 h 1017"/>
              <a:gd name="T14" fmla="*/ 874713 w 2071"/>
              <a:gd name="T15" fmla="*/ 1179512 h 1017"/>
              <a:gd name="T16" fmla="*/ 706437 w 2071"/>
              <a:gd name="T17" fmla="*/ 1139825 h 1017"/>
              <a:gd name="T18" fmla="*/ 547688 w 2071"/>
              <a:gd name="T19" fmla="*/ 1093787 h 1017"/>
              <a:gd name="T20" fmla="*/ 407988 w 2071"/>
              <a:gd name="T21" fmla="*/ 1041400 h 1017"/>
              <a:gd name="T22" fmla="*/ 284163 w 2071"/>
              <a:gd name="T23" fmla="*/ 982662 h 1017"/>
              <a:gd name="T24" fmla="*/ 182562 w 2071"/>
              <a:gd name="T25" fmla="*/ 917575 h 1017"/>
              <a:gd name="T26" fmla="*/ 100012 w 2071"/>
              <a:gd name="T27" fmla="*/ 850900 h 1017"/>
              <a:gd name="T28" fmla="*/ 42862 w 2071"/>
              <a:gd name="T29" fmla="*/ 781050 h 1017"/>
              <a:gd name="T30" fmla="*/ 6350 w 2071"/>
              <a:gd name="T31" fmla="*/ 706437 h 1017"/>
              <a:gd name="T32" fmla="*/ 0 w 2071"/>
              <a:gd name="T33" fmla="*/ 628650 h 1017"/>
              <a:gd name="T34" fmla="*/ 44450 w 2071"/>
              <a:gd name="T35" fmla="*/ 481012 h 1017"/>
              <a:gd name="T36" fmla="*/ 152400 w 2071"/>
              <a:gd name="T37" fmla="*/ 350837 h 1017"/>
              <a:gd name="T38" fmla="*/ 314325 w 2071"/>
              <a:gd name="T39" fmla="*/ 246062 h 1017"/>
              <a:gd name="T40" fmla="*/ 523875 w 2071"/>
              <a:gd name="T41" fmla="*/ 155575 h 1017"/>
              <a:gd name="T42" fmla="*/ 766762 w 2071"/>
              <a:gd name="T43" fmla="*/ 87312 h 1017"/>
              <a:gd name="T44" fmla="*/ 1038225 w 2071"/>
              <a:gd name="T45" fmla="*/ 39687 h 1017"/>
              <a:gd name="T46" fmla="*/ 1327150 w 2071"/>
              <a:gd name="T47" fmla="*/ 11112 h 1017"/>
              <a:gd name="T48" fmla="*/ 1627188 w 2071"/>
              <a:gd name="T49" fmla="*/ 0 h 1017"/>
              <a:gd name="T50" fmla="*/ 1925638 w 2071"/>
              <a:gd name="T51" fmla="*/ 9525 h 1017"/>
              <a:gd name="T52" fmla="*/ 2216150 w 2071"/>
              <a:gd name="T53" fmla="*/ 38100 h 1017"/>
              <a:gd name="T54" fmla="*/ 2489200 w 2071"/>
              <a:gd name="T55" fmla="*/ 84137 h 1017"/>
              <a:gd name="T56" fmla="*/ 2736850 w 2071"/>
              <a:gd name="T57" fmla="*/ 150812 h 1017"/>
              <a:gd name="T58" fmla="*/ 2947987 w 2071"/>
              <a:gd name="T59" fmla="*/ 234950 h 1017"/>
              <a:gd name="T60" fmla="*/ 3116262 w 2071"/>
              <a:gd name="T61" fmla="*/ 338137 h 1017"/>
              <a:gd name="T62" fmla="*/ 3232150 w 2071"/>
              <a:gd name="T63" fmla="*/ 458787 h 1017"/>
              <a:gd name="T64" fmla="*/ 3286126 w 2071"/>
              <a:gd name="T65" fmla="*/ 598487 h 1017"/>
              <a:gd name="T66" fmla="*/ 3286126 w 2071"/>
              <a:gd name="T67" fmla="*/ 635000 h 1017"/>
              <a:gd name="T68" fmla="*/ 3279776 w 2071"/>
              <a:gd name="T69" fmla="*/ 671512 h 1017"/>
              <a:gd name="T70" fmla="*/ 3270251 w 2071"/>
              <a:gd name="T71" fmla="*/ 709612 h 1017"/>
              <a:gd name="T72" fmla="*/ 3254376 w 2071"/>
              <a:gd name="T73" fmla="*/ 742950 h 1017"/>
              <a:gd name="T74" fmla="*/ 3232150 w 2071"/>
              <a:gd name="T75" fmla="*/ 782637 h 1017"/>
              <a:gd name="T76" fmla="*/ 3201987 w 2071"/>
              <a:gd name="T77" fmla="*/ 817562 h 1017"/>
              <a:gd name="T78" fmla="*/ 3165475 w 2071"/>
              <a:gd name="T79" fmla="*/ 854075 h 1017"/>
              <a:gd name="T80" fmla="*/ 3124200 w 2071"/>
              <a:gd name="T81" fmla="*/ 889000 h 1017"/>
              <a:gd name="T82" fmla="*/ 3073400 w 2071"/>
              <a:gd name="T83" fmla="*/ 927100 h 1017"/>
              <a:gd name="T84" fmla="*/ 3017837 w 2071"/>
              <a:gd name="T85" fmla="*/ 962025 h 1017"/>
              <a:gd name="T86" fmla="*/ 2952750 w 2071"/>
              <a:gd name="T87" fmla="*/ 995362 h 1017"/>
              <a:gd name="T88" fmla="*/ 2884487 w 2071"/>
              <a:gd name="T89" fmla="*/ 1027112 h 1017"/>
              <a:gd name="T90" fmla="*/ 2806700 w 2071"/>
              <a:gd name="T91" fmla="*/ 1060450 h 1017"/>
              <a:gd name="T92" fmla="*/ 2722562 w 2071"/>
              <a:gd name="T93" fmla="*/ 1092200 h 1017"/>
              <a:gd name="T94" fmla="*/ 2628900 w 2071"/>
              <a:gd name="T95" fmla="*/ 1122362 h 1017"/>
              <a:gd name="T96" fmla="*/ 2530475 w 2071"/>
              <a:gd name="T97" fmla="*/ 1149350 h 1017"/>
              <a:gd name="T98" fmla="*/ 2935287 w 2071"/>
              <a:gd name="T99" fmla="*/ 1612900 h 1017"/>
              <a:gd name="T100" fmla="*/ 2324100 w 2071"/>
              <a:gd name="T101" fmla="*/ 1192212 h 1017"/>
              <a:gd name="T102" fmla="*/ 2324100 w 2071"/>
              <a:gd name="T103" fmla="*/ 1192212 h 101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071"/>
              <a:gd name="T157" fmla="*/ 0 h 1017"/>
              <a:gd name="T158" fmla="*/ 2071 w 2071"/>
              <a:gd name="T159" fmla="*/ 1017 h 101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071" h="1017">
                <a:moveTo>
                  <a:pt x="1464" y="751"/>
                </a:moveTo>
                <a:lnTo>
                  <a:pt x="1323" y="772"/>
                </a:lnTo>
                <a:lnTo>
                  <a:pt x="1185" y="783"/>
                </a:lnTo>
                <a:lnTo>
                  <a:pt x="1049" y="789"/>
                </a:lnTo>
                <a:lnTo>
                  <a:pt x="917" y="785"/>
                </a:lnTo>
                <a:lnTo>
                  <a:pt x="789" y="778"/>
                </a:lnTo>
                <a:lnTo>
                  <a:pt x="667" y="763"/>
                </a:lnTo>
                <a:lnTo>
                  <a:pt x="551" y="743"/>
                </a:lnTo>
                <a:lnTo>
                  <a:pt x="445" y="718"/>
                </a:lnTo>
                <a:lnTo>
                  <a:pt x="345" y="689"/>
                </a:lnTo>
                <a:lnTo>
                  <a:pt x="257" y="656"/>
                </a:lnTo>
                <a:lnTo>
                  <a:pt x="179" y="619"/>
                </a:lnTo>
                <a:lnTo>
                  <a:pt x="115" y="578"/>
                </a:lnTo>
                <a:lnTo>
                  <a:pt x="63" y="536"/>
                </a:lnTo>
                <a:lnTo>
                  <a:pt x="27" y="492"/>
                </a:lnTo>
                <a:lnTo>
                  <a:pt x="4" y="445"/>
                </a:lnTo>
                <a:lnTo>
                  <a:pt x="0" y="396"/>
                </a:lnTo>
                <a:lnTo>
                  <a:pt x="28" y="303"/>
                </a:lnTo>
                <a:lnTo>
                  <a:pt x="96" y="221"/>
                </a:lnTo>
                <a:lnTo>
                  <a:pt x="198" y="155"/>
                </a:lnTo>
                <a:lnTo>
                  <a:pt x="330" y="98"/>
                </a:lnTo>
                <a:lnTo>
                  <a:pt x="483" y="55"/>
                </a:lnTo>
                <a:lnTo>
                  <a:pt x="654" y="25"/>
                </a:lnTo>
                <a:lnTo>
                  <a:pt x="836" y="7"/>
                </a:lnTo>
                <a:lnTo>
                  <a:pt x="1025" y="0"/>
                </a:lnTo>
                <a:lnTo>
                  <a:pt x="1213" y="6"/>
                </a:lnTo>
                <a:lnTo>
                  <a:pt x="1396" y="24"/>
                </a:lnTo>
                <a:lnTo>
                  <a:pt x="1568" y="53"/>
                </a:lnTo>
                <a:lnTo>
                  <a:pt x="1724" y="95"/>
                </a:lnTo>
                <a:lnTo>
                  <a:pt x="1857" y="148"/>
                </a:lnTo>
                <a:lnTo>
                  <a:pt x="1963" y="213"/>
                </a:lnTo>
                <a:lnTo>
                  <a:pt x="2036" y="289"/>
                </a:lnTo>
                <a:lnTo>
                  <a:pt x="2070" y="377"/>
                </a:lnTo>
                <a:lnTo>
                  <a:pt x="2070" y="400"/>
                </a:lnTo>
                <a:lnTo>
                  <a:pt x="2066" y="423"/>
                </a:lnTo>
                <a:lnTo>
                  <a:pt x="2060" y="447"/>
                </a:lnTo>
                <a:lnTo>
                  <a:pt x="2050" y="468"/>
                </a:lnTo>
                <a:lnTo>
                  <a:pt x="2036" y="493"/>
                </a:lnTo>
                <a:lnTo>
                  <a:pt x="2017" y="515"/>
                </a:lnTo>
                <a:lnTo>
                  <a:pt x="1994" y="538"/>
                </a:lnTo>
                <a:lnTo>
                  <a:pt x="1968" y="560"/>
                </a:lnTo>
                <a:lnTo>
                  <a:pt x="1936" y="584"/>
                </a:lnTo>
                <a:lnTo>
                  <a:pt x="1901" y="606"/>
                </a:lnTo>
                <a:lnTo>
                  <a:pt x="1860" y="627"/>
                </a:lnTo>
                <a:lnTo>
                  <a:pt x="1817" y="647"/>
                </a:lnTo>
                <a:lnTo>
                  <a:pt x="1768" y="668"/>
                </a:lnTo>
                <a:lnTo>
                  <a:pt x="1715" y="688"/>
                </a:lnTo>
                <a:lnTo>
                  <a:pt x="1656" y="707"/>
                </a:lnTo>
                <a:lnTo>
                  <a:pt x="1594" y="724"/>
                </a:lnTo>
                <a:lnTo>
                  <a:pt x="1849" y="1016"/>
                </a:lnTo>
                <a:lnTo>
                  <a:pt x="1464" y="751"/>
                </a:lnTo>
              </a:path>
            </a:pathLst>
          </a:custGeom>
          <a:solidFill>
            <a:srgbClr val="FFFFFF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16743" name="Rectangle 137"/>
          <p:cNvSpPr>
            <a:spLocks noChangeArrowheads="1"/>
          </p:cNvSpPr>
          <p:nvPr/>
        </p:nvSpPr>
        <p:spPr bwMode="auto">
          <a:xfrm>
            <a:off x="6059488" y="3635436"/>
            <a:ext cx="15081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77825" eaLnBrk="0" hangingPunct="0"/>
            <a:r>
              <a:rPr lang="en-US" sz="1500" b="1" dirty="0">
                <a:solidFill>
                  <a:schemeClr val="accent2"/>
                </a:solidFill>
                <a:latin typeface="Helvetica" pitchFamily="34" charset="0"/>
              </a:rPr>
              <a:t>General Public</a:t>
            </a:r>
          </a:p>
          <a:p>
            <a:pPr algn="ctr" defTabSz="377825" eaLnBrk="0" hangingPunct="0"/>
            <a:r>
              <a:rPr lang="en-US" sz="1500" b="1" dirty="0">
                <a:solidFill>
                  <a:schemeClr val="accent2"/>
                </a:solidFill>
                <a:latin typeface="Helvetica" pitchFamily="34" charset="0"/>
              </a:rPr>
              <a:t>Ridership</a:t>
            </a:r>
          </a:p>
        </p:txBody>
      </p:sp>
      <p:sp>
        <p:nvSpPr>
          <p:cNvPr id="116744" name="Rectangle 138"/>
          <p:cNvSpPr>
            <a:spLocks noChangeArrowheads="1"/>
          </p:cNvSpPr>
          <p:nvPr/>
        </p:nvSpPr>
        <p:spPr bwMode="auto">
          <a:xfrm>
            <a:off x="1828800" y="2584450"/>
            <a:ext cx="2473325" cy="54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8" tIns="41275" rIns="84138" bIns="41275">
            <a:spAutoFit/>
          </a:bodyPr>
          <a:lstStyle/>
          <a:p>
            <a:pPr algn="ctr" defTabSz="755650" eaLnBrk="0" hangingPunct="0"/>
            <a:r>
              <a:rPr lang="en-US" sz="1500" b="1" dirty="0">
                <a:solidFill>
                  <a:srgbClr val="000000"/>
                </a:solidFill>
                <a:latin typeface="Arial" charset="0"/>
              </a:rPr>
              <a:t>More Grant</a:t>
            </a:r>
          </a:p>
          <a:p>
            <a:pPr algn="ctr" defTabSz="755650" eaLnBrk="0" hangingPunct="0"/>
            <a:r>
              <a:rPr lang="en-US" sz="1500" b="1" dirty="0">
                <a:solidFill>
                  <a:srgbClr val="000000"/>
                </a:solidFill>
                <a:latin typeface="Arial" charset="0"/>
              </a:rPr>
              <a:t>Funds From </a:t>
            </a:r>
            <a:r>
              <a:rPr lang="en-US" sz="1500" b="1" dirty="0" smtClean="0">
                <a:solidFill>
                  <a:srgbClr val="000000"/>
                </a:solidFill>
                <a:latin typeface="Arial" charset="0"/>
              </a:rPr>
              <a:t>ARC??</a:t>
            </a:r>
            <a:endParaRPr lang="en-US" sz="15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00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Issues in Cost Allocation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Term “Cost Allocation” Has Been Used to Describe a Wide Range of Allocation Needs Among Public Transit Operators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3593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dirty="0" smtClean="0"/>
              <a:t>Why Cost Allocation?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84138" tIns="41275" rIns="84138" bIns="41275"/>
          <a:lstStyle/>
          <a:p>
            <a:pPr marL="461963" indent="-461963" defTabSz="755650" eaLnBrk="1" hangingPunct="1">
              <a:tabLst>
                <a:tab pos="450850" algn="l"/>
              </a:tabLst>
            </a:pPr>
            <a:r>
              <a:rPr lang="en-US" dirty="0" smtClean="0"/>
              <a:t>To Determine How Much It Costs to Provide A Specific Transit Service</a:t>
            </a:r>
          </a:p>
        </p:txBody>
      </p:sp>
      <p:grpSp>
        <p:nvGrpSpPr>
          <p:cNvPr id="117764" name="Group 4"/>
          <p:cNvGrpSpPr>
            <a:grpSpLocks/>
          </p:cNvGrpSpPr>
          <p:nvPr/>
        </p:nvGrpSpPr>
        <p:grpSpPr bwMode="auto">
          <a:xfrm>
            <a:off x="3352800" y="3276600"/>
            <a:ext cx="2382838" cy="2600325"/>
            <a:chOff x="2108" y="2040"/>
            <a:chExt cx="1501" cy="1638"/>
          </a:xfrm>
        </p:grpSpPr>
        <p:sp>
          <p:nvSpPr>
            <p:cNvPr id="117825" name="Freeform 5"/>
            <p:cNvSpPr>
              <a:spLocks/>
            </p:cNvSpPr>
            <p:nvPr/>
          </p:nvSpPr>
          <p:spPr bwMode="auto">
            <a:xfrm>
              <a:off x="2742" y="2372"/>
              <a:ext cx="867" cy="1298"/>
            </a:xfrm>
            <a:custGeom>
              <a:avLst/>
              <a:gdLst>
                <a:gd name="T0" fmla="*/ 10 w 867"/>
                <a:gd name="T1" fmla="*/ 100 h 1298"/>
                <a:gd name="T2" fmla="*/ 0 w 867"/>
                <a:gd name="T3" fmla="*/ 134 h 1298"/>
                <a:gd name="T4" fmla="*/ 12 w 867"/>
                <a:gd name="T5" fmla="*/ 199 h 1298"/>
                <a:gd name="T6" fmla="*/ 21 w 867"/>
                <a:gd name="T7" fmla="*/ 436 h 1298"/>
                <a:gd name="T8" fmla="*/ 21 w 867"/>
                <a:gd name="T9" fmla="*/ 611 h 1298"/>
                <a:gd name="T10" fmla="*/ 19 w 867"/>
                <a:gd name="T11" fmla="*/ 834 h 1298"/>
                <a:gd name="T12" fmla="*/ 10 w 867"/>
                <a:gd name="T13" fmla="*/ 1109 h 1298"/>
                <a:gd name="T14" fmla="*/ 0 w 867"/>
                <a:gd name="T15" fmla="*/ 1267 h 1298"/>
                <a:gd name="T16" fmla="*/ 199 w 867"/>
                <a:gd name="T17" fmla="*/ 1288 h 1298"/>
                <a:gd name="T18" fmla="*/ 296 w 867"/>
                <a:gd name="T19" fmla="*/ 1297 h 1298"/>
                <a:gd name="T20" fmla="*/ 510 w 867"/>
                <a:gd name="T21" fmla="*/ 1297 h 1298"/>
                <a:gd name="T22" fmla="*/ 675 w 867"/>
                <a:gd name="T23" fmla="*/ 1288 h 1298"/>
                <a:gd name="T24" fmla="*/ 808 w 867"/>
                <a:gd name="T25" fmla="*/ 1274 h 1298"/>
                <a:gd name="T26" fmla="*/ 866 w 867"/>
                <a:gd name="T27" fmla="*/ 1267 h 1298"/>
                <a:gd name="T28" fmla="*/ 844 w 867"/>
                <a:gd name="T29" fmla="*/ 1070 h 1298"/>
                <a:gd name="T30" fmla="*/ 832 w 867"/>
                <a:gd name="T31" fmla="*/ 864 h 1298"/>
                <a:gd name="T32" fmla="*/ 826 w 867"/>
                <a:gd name="T33" fmla="*/ 602 h 1298"/>
                <a:gd name="T34" fmla="*/ 828 w 867"/>
                <a:gd name="T35" fmla="*/ 441 h 1298"/>
                <a:gd name="T36" fmla="*/ 842 w 867"/>
                <a:gd name="T37" fmla="*/ 313 h 1298"/>
                <a:gd name="T38" fmla="*/ 850 w 867"/>
                <a:gd name="T39" fmla="*/ 191 h 1298"/>
                <a:gd name="T40" fmla="*/ 850 w 867"/>
                <a:gd name="T41" fmla="*/ 149 h 1298"/>
                <a:gd name="T42" fmla="*/ 842 w 867"/>
                <a:gd name="T43" fmla="*/ 131 h 1298"/>
                <a:gd name="T44" fmla="*/ 683 w 867"/>
                <a:gd name="T45" fmla="*/ 51 h 1298"/>
                <a:gd name="T46" fmla="*/ 590 w 867"/>
                <a:gd name="T47" fmla="*/ 15 h 1298"/>
                <a:gd name="T48" fmla="*/ 541 w 867"/>
                <a:gd name="T49" fmla="*/ 3 h 1298"/>
                <a:gd name="T50" fmla="*/ 491 w 867"/>
                <a:gd name="T51" fmla="*/ 0 h 1298"/>
                <a:gd name="T52" fmla="*/ 338 w 867"/>
                <a:gd name="T53" fmla="*/ 3 h 1298"/>
                <a:gd name="T54" fmla="*/ 251 w 867"/>
                <a:gd name="T55" fmla="*/ 25 h 1298"/>
                <a:gd name="T56" fmla="*/ 157 w 867"/>
                <a:gd name="T57" fmla="*/ 47 h 1298"/>
                <a:gd name="T58" fmla="*/ 47 w 867"/>
                <a:gd name="T59" fmla="*/ 86 h 1298"/>
                <a:gd name="T60" fmla="*/ 10 w 867"/>
                <a:gd name="T61" fmla="*/ 100 h 1298"/>
                <a:gd name="T62" fmla="*/ 10 w 867"/>
                <a:gd name="T63" fmla="*/ 100 h 12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7"/>
                <a:gd name="T97" fmla="*/ 0 h 1298"/>
                <a:gd name="T98" fmla="*/ 867 w 867"/>
                <a:gd name="T99" fmla="*/ 1298 h 129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7" h="1298">
                  <a:moveTo>
                    <a:pt x="10" y="100"/>
                  </a:moveTo>
                  <a:lnTo>
                    <a:pt x="0" y="134"/>
                  </a:lnTo>
                  <a:lnTo>
                    <a:pt x="12" y="199"/>
                  </a:lnTo>
                  <a:lnTo>
                    <a:pt x="21" y="436"/>
                  </a:lnTo>
                  <a:lnTo>
                    <a:pt x="21" y="611"/>
                  </a:lnTo>
                  <a:lnTo>
                    <a:pt x="19" y="834"/>
                  </a:lnTo>
                  <a:lnTo>
                    <a:pt x="10" y="1109"/>
                  </a:lnTo>
                  <a:lnTo>
                    <a:pt x="0" y="1267"/>
                  </a:lnTo>
                  <a:lnTo>
                    <a:pt x="199" y="1288"/>
                  </a:lnTo>
                  <a:lnTo>
                    <a:pt x="296" y="1297"/>
                  </a:lnTo>
                  <a:lnTo>
                    <a:pt x="510" y="1297"/>
                  </a:lnTo>
                  <a:lnTo>
                    <a:pt x="675" y="1288"/>
                  </a:lnTo>
                  <a:lnTo>
                    <a:pt x="808" y="1274"/>
                  </a:lnTo>
                  <a:lnTo>
                    <a:pt x="866" y="1267"/>
                  </a:lnTo>
                  <a:lnTo>
                    <a:pt x="844" y="1070"/>
                  </a:lnTo>
                  <a:lnTo>
                    <a:pt x="832" y="864"/>
                  </a:lnTo>
                  <a:lnTo>
                    <a:pt x="826" y="602"/>
                  </a:lnTo>
                  <a:lnTo>
                    <a:pt x="828" y="441"/>
                  </a:lnTo>
                  <a:lnTo>
                    <a:pt x="842" y="313"/>
                  </a:lnTo>
                  <a:lnTo>
                    <a:pt x="850" y="191"/>
                  </a:lnTo>
                  <a:lnTo>
                    <a:pt x="850" y="149"/>
                  </a:lnTo>
                  <a:lnTo>
                    <a:pt x="842" y="131"/>
                  </a:lnTo>
                  <a:lnTo>
                    <a:pt x="683" y="51"/>
                  </a:lnTo>
                  <a:lnTo>
                    <a:pt x="590" y="15"/>
                  </a:lnTo>
                  <a:lnTo>
                    <a:pt x="541" y="3"/>
                  </a:lnTo>
                  <a:lnTo>
                    <a:pt x="491" y="0"/>
                  </a:lnTo>
                  <a:lnTo>
                    <a:pt x="338" y="3"/>
                  </a:lnTo>
                  <a:lnTo>
                    <a:pt x="251" y="25"/>
                  </a:lnTo>
                  <a:lnTo>
                    <a:pt x="157" y="47"/>
                  </a:lnTo>
                  <a:lnTo>
                    <a:pt x="47" y="86"/>
                  </a:lnTo>
                  <a:lnTo>
                    <a:pt x="10" y="10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26" name="Freeform 6"/>
            <p:cNvSpPr>
              <a:spLocks/>
            </p:cNvSpPr>
            <p:nvPr/>
          </p:nvSpPr>
          <p:spPr bwMode="auto">
            <a:xfrm>
              <a:off x="2116" y="2499"/>
              <a:ext cx="865" cy="1174"/>
            </a:xfrm>
            <a:custGeom>
              <a:avLst/>
              <a:gdLst>
                <a:gd name="T0" fmla="*/ 602 w 865"/>
                <a:gd name="T1" fmla="*/ 0 h 1174"/>
                <a:gd name="T2" fmla="*/ 628 w 865"/>
                <a:gd name="T3" fmla="*/ 4 h 1174"/>
                <a:gd name="T4" fmla="*/ 643 w 865"/>
                <a:gd name="T5" fmla="*/ 62 h 1174"/>
                <a:gd name="T6" fmla="*/ 647 w 865"/>
                <a:gd name="T7" fmla="*/ 222 h 1174"/>
                <a:gd name="T8" fmla="*/ 652 w 865"/>
                <a:gd name="T9" fmla="*/ 451 h 1174"/>
                <a:gd name="T10" fmla="*/ 645 w 865"/>
                <a:gd name="T11" fmla="*/ 661 h 1174"/>
                <a:gd name="T12" fmla="*/ 643 w 865"/>
                <a:gd name="T13" fmla="*/ 923 h 1174"/>
                <a:gd name="T14" fmla="*/ 632 w 865"/>
                <a:gd name="T15" fmla="*/ 1074 h 1174"/>
                <a:gd name="T16" fmla="*/ 628 w 865"/>
                <a:gd name="T17" fmla="*/ 1147 h 1174"/>
                <a:gd name="T18" fmla="*/ 864 w 865"/>
                <a:gd name="T19" fmla="*/ 1173 h 1174"/>
                <a:gd name="T20" fmla="*/ 311 w 865"/>
                <a:gd name="T21" fmla="*/ 1173 h 1174"/>
                <a:gd name="T22" fmla="*/ 321 w 865"/>
                <a:gd name="T23" fmla="*/ 1120 h 1174"/>
                <a:gd name="T24" fmla="*/ 327 w 865"/>
                <a:gd name="T25" fmla="*/ 1050 h 1174"/>
                <a:gd name="T26" fmla="*/ 238 w 865"/>
                <a:gd name="T27" fmla="*/ 1033 h 1174"/>
                <a:gd name="T28" fmla="*/ 208 w 865"/>
                <a:gd name="T29" fmla="*/ 984 h 1174"/>
                <a:gd name="T30" fmla="*/ 238 w 865"/>
                <a:gd name="T31" fmla="*/ 902 h 1174"/>
                <a:gd name="T32" fmla="*/ 240 w 865"/>
                <a:gd name="T33" fmla="*/ 821 h 1174"/>
                <a:gd name="T34" fmla="*/ 57 w 865"/>
                <a:gd name="T35" fmla="*/ 766 h 1174"/>
                <a:gd name="T36" fmla="*/ 0 w 865"/>
                <a:gd name="T37" fmla="*/ 652 h 1174"/>
                <a:gd name="T38" fmla="*/ 0 w 865"/>
                <a:gd name="T39" fmla="*/ 586 h 1174"/>
                <a:gd name="T40" fmla="*/ 22 w 865"/>
                <a:gd name="T41" fmla="*/ 558 h 1174"/>
                <a:gd name="T42" fmla="*/ 13 w 865"/>
                <a:gd name="T43" fmla="*/ 537 h 1174"/>
                <a:gd name="T44" fmla="*/ 60 w 865"/>
                <a:gd name="T45" fmla="*/ 427 h 1174"/>
                <a:gd name="T46" fmla="*/ 34 w 865"/>
                <a:gd name="T47" fmla="*/ 315 h 1174"/>
                <a:gd name="T48" fmla="*/ 54 w 865"/>
                <a:gd name="T49" fmla="*/ 234 h 1174"/>
                <a:gd name="T50" fmla="*/ 80 w 865"/>
                <a:gd name="T51" fmla="*/ 218 h 1174"/>
                <a:gd name="T52" fmla="*/ 91 w 865"/>
                <a:gd name="T53" fmla="*/ 177 h 1174"/>
                <a:gd name="T54" fmla="*/ 147 w 865"/>
                <a:gd name="T55" fmla="*/ 156 h 1174"/>
                <a:gd name="T56" fmla="*/ 234 w 865"/>
                <a:gd name="T57" fmla="*/ 78 h 1174"/>
                <a:gd name="T58" fmla="*/ 341 w 865"/>
                <a:gd name="T59" fmla="*/ 33 h 1174"/>
                <a:gd name="T60" fmla="*/ 602 w 865"/>
                <a:gd name="T61" fmla="*/ 0 h 1174"/>
                <a:gd name="T62" fmla="*/ 602 w 865"/>
                <a:gd name="T63" fmla="*/ 0 h 1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65"/>
                <a:gd name="T97" fmla="*/ 0 h 1174"/>
                <a:gd name="T98" fmla="*/ 865 w 865"/>
                <a:gd name="T99" fmla="*/ 1174 h 11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65" h="1174">
                  <a:moveTo>
                    <a:pt x="602" y="0"/>
                  </a:moveTo>
                  <a:lnTo>
                    <a:pt x="628" y="4"/>
                  </a:lnTo>
                  <a:lnTo>
                    <a:pt x="643" y="62"/>
                  </a:lnTo>
                  <a:lnTo>
                    <a:pt x="647" y="222"/>
                  </a:lnTo>
                  <a:lnTo>
                    <a:pt x="652" y="451"/>
                  </a:lnTo>
                  <a:lnTo>
                    <a:pt x="645" y="661"/>
                  </a:lnTo>
                  <a:lnTo>
                    <a:pt x="643" y="923"/>
                  </a:lnTo>
                  <a:lnTo>
                    <a:pt x="632" y="1074"/>
                  </a:lnTo>
                  <a:lnTo>
                    <a:pt x="628" y="1147"/>
                  </a:lnTo>
                  <a:lnTo>
                    <a:pt x="864" y="1173"/>
                  </a:lnTo>
                  <a:lnTo>
                    <a:pt x="311" y="1173"/>
                  </a:lnTo>
                  <a:lnTo>
                    <a:pt x="321" y="1120"/>
                  </a:lnTo>
                  <a:lnTo>
                    <a:pt x="327" y="1050"/>
                  </a:lnTo>
                  <a:lnTo>
                    <a:pt x="238" y="1033"/>
                  </a:lnTo>
                  <a:lnTo>
                    <a:pt x="208" y="984"/>
                  </a:lnTo>
                  <a:lnTo>
                    <a:pt x="238" y="902"/>
                  </a:lnTo>
                  <a:lnTo>
                    <a:pt x="240" y="821"/>
                  </a:lnTo>
                  <a:lnTo>
                    <a:pt x="57" y="766"/>
                  </a:lnTo>
                  <a:lnTo>
                    <a:pt x="0" y="652"/>
                  </a:lnTo>
                  <a:lnTo>
                    <a:pt x="0" y="586"/>
                  </a:lnTo>
                  <a:lnTo>
                    <a:pt x="22" y="558"/>
                  </a:lnTo>
                  <a:lnTo>
                    <a:pt x="13" y="537"/>
                  </a:lnTo>
                  <a:lnTo>
                    <a:pt x="60" y="427"/>
                  </a:lnTo>
                  <a:lnTo>
                    <a:pt x="34" y="315"/>
                  </a:lnTo>
                  <a:lnTo>
                    <a:pt x="54" y="234"/>
                  </a:lnTo>
                  <a:lnTo>
                    <a:pt x="80" y="218"/>
                  </a:lnTo>
                  <a:lnTo>
                    <a:pt x="91" y="177"/>
                  </a:lnTo>
                  <a:lnTo>
                    <a:pt x="147" y="156"/>
                  </a:lnTo>
                  <a:lnTo>
                    <a:pt x="234" y="78"/>
                  </a:lnTo>
                  <a:lnTo>
                    <a:pt x="341" y="33"/>
                  </a:lnTo>
                  <a:lnTo>
                    <a:pt x="602" y="0"/>
                  </a:lnTo>
                </a:path>
              </a:pathLst>
            </a:custGeom>
            <a:solidFill>
              <a:srgbClr val="4F4F4F"/>
            </a:solidFill>
            <a:ln w="12700" cap="rnd" cmpd="sng">
              <a:solidFill>
                <a:srgbClr val="4F4F4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27" name="Freeform 7"/>
            <p:cNvSpPr>
              <a:spLocks/>
            </p:cNvSpPr>
            <p:nvPr/>
          </p:nvSpPr>
          <p:spPr bwMode="auto">
            <a:xfrm>
              <a:off x="2471" y="2574"/>
              <a:ext cx="292" cy="416"/>
            </a:xfrm>
            <a:custGeom>
              <a:avLst/>
              <a:gdLst>
                <a:gd name="T0" fmla="*/ 250 w 292"/>
                <a:gd name="T1" fmla="*/ 0 h 416"/>
                <a:gd name="T2" fmla="*/ 269 w 292"/>
                <a:gd name="T3" fmla="*/ 37 h 416"/>
                <a:gd name="T4" fmla="*/ 286 w 292"/>
                <a:gd name="T5" fmla="*/ 98 h 416"/>
                <a:gd name="T6" fmla="*/ 291 w 292"/>
                <a:gd name="T7" fmla="*/ 277 h 416"/>
                <a:gd name="T8" fmla="*/ 276 w 292"/>
                <a:gd name="T9" fmla="*/ 322 h 416"/>
                <a:gd name="T10" fmla="*/ 229 w 292"/>
                <a:gd name="T11" fmla="*/ 415 h 416"/>
                <a:gd name="T12" fmla="*/ 149 w 292"/>
                <a:gd name="T13" fmla="*/ 364 h 416"/>
                <a:gd name="T14" fmla="*/ 93 w 292"/>
                <a:gd name="T15" fmla="*/ 309 h 416"/>
                <a:gd name="T16" fmla="*/ 49 w 292"/>
                <a:gd name="T17" fmla="*/ 226 h 416"/>
                <a:gd name="T18" fmla="*/ 24 w 292"/>
                <a:gd name="T19" fmla="*/ 167 h 416"/>
                <a:gd name="T20" fmla="*/ 4 w 292"/>
                <a:gd name="T21" fmla="*/ 88 h 416"/>
                <a:gd name="T22" fmla="*/ 0 w 292"/>
                <a:gd name="T23" fmla="*/ 42 h 416"/>
                <a:gd name="T24" fmla="*/ 250 w 292"/>
                <a:gd name="T25" fmla="*/ 0 h 416"/>
                <a:gd name="T26" fmla="*/ 250 w 292"/>
                <a:gd name="T27" fmla="*/ 0 h 4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2"/>
                <a:gd name="T43" fmla="*/ 0 h 416"/>
                <a:gd name="T44" fmla="*/ 292 w 292"/>
                <a:gd name="T45" fmla="*/ 416 h 4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2" h="416">
                  <a:moveTo>
                    <a:pt x="250" y="0"/>
                  </a:moveTo>
                  <a:lnTo>
                    <a:pt x="269" y="37"/>
                  </a:lnTo>
                  <a:lnTo>
                    <a:pt x="286" y="98"/>
                  </a:lnTo>
                  <a:lnTo>
                    <a:pt x="291" y="277"/>
                  </a:lnTo>
                  <a:lnTo>
                    <a:pt x="276" y="322"/>
                  </a:lnTo>
                  <a:lnTo>
                    <a:pt x="229" y="415"/>
                  </a:lnTo>
                  <a:lnTo>
                    <a:pt x="149" y="364"/>
                  </a:lnTo>
                  <a:lnTo>
                    <a:pt x="93" y="309"/>
                  </a:lnTo>
                  <a:lnTo>
                    <a:pt x="49" y="226"/>
                  </a:lnTo>
                  <a:lnTo>
                    <a:pt x="24" y="167"/>
                  </a:lnTo>
                  <a:lnTo>
                    <a:pt x="4" y="88"/>
                  </a:lnTo>
                  <a:lnTo>
                    <a:pt x="0" y="42"/>
                  </a:lnTo>
                  <a:lnTo>
                    <a:pt x="25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28" name="Freeform 8"/>
            <p:cNvSpPr>
              <a:spLocks/>
            </p:cNvSpPr>
            <p:nvPr/>
          </p:nvSpPr>
          <p:spPr bwMode="auto">
            <a:xfrm>
              <a:off x="2586" y="2672"/>
              <a:ext cx="147" cy="323"/>
            </a:xfrm>
            <a:custGeom>
              <a:avLst/>
              <a:gdLst>
                <a:gd name="T0" fmla="*/ 0 w 147"/>
                <a:gd name="T1" fmla="*/ 17 h 323"/>
                <a:gd name="T2" fmla="*/ 31 w 147"/>
                <a:gd name="T3" fmla="*/ 0 h 323"/>
                <a:gd name="T4" fmla="*/ 73 w 147"/>
                <a:gd name="T5" fmla="*/ 5 h 323"/>
                <a:gd name="T6" fmla="*/ 69 w 147"/>
                <a:gd name="T7" fmla="*/ 91 h 323"/>
                <a:gd name="T8" fmla="*/ 146 w 147"/>
                <a:gd name="T9" fmla="*/ 264 h 323"/>
                <a:gd name="T10" fmla="*/ 111 w 147"/>
                <a:gd name="T11" fmla="*/ 322 h 323"/>
                <a:gd name="T12" fmla="*/ 59 w 147"/>
                <a:gd name="T13" fmla="*/ 270 h 323"/>
                <a:gd name="T14" fmla="*/ 52 w 147"/>
                <a:gd name="T15" fmla="*/ 90 h 323"/>
                <a:gd name="T16" fmla="*/ 39 w 147"/>
                <a:gd name="T17" fmla="*/ 90 h 323"/>
                <a:gd name="T18" fmla="*/ 7 w 147"/>
                <a:gd name="T19" fmla="*/ 34 h 323"/>
                <a:gd name="T20" fmla="*/ 0 w 147"/>
                <a:gd name="T21" fmla="*/ 17 h 323"/>
                <a:gd name="T22" fmla="*/ 0 w 147"/>
                <a:gd name="T23" fmla="*/ 17 h 3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7"/>
                <a:gd name="T37" fmla="*/ 0 h 323"/>
                <a:gd name="T38" fmla="*/ 147 w 147"/>
                <a:gd name="T39" fmla="*/ 323 h 3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7" h="323">
                  <a:moveTo>
                    <a:pt x="0" y="17"/>
                  </a:moveTo>
                  <a:lnTo>
                    <a:pt x="31" y="0"/>
                  </a:lnTo>
                  <a:lnTo>
                    <a:pt x="73" y="5"/>
                  </a:lnTo>
                  <a:lnTo>
                    <a:pt x="69" y="91"/>
                  </a:lnTo>
                  <a:lnTo>
                    <a:pt x="146" y="264"/>
                  </a:lnTo>
                  <a:lnTo>
                    <a:pt x="111" y="322"/>
                  </a:lnTo>
                  <a:lnTo>
                    <a:pt x="59" y="270"/>
                  </a:lnTo>
                  <a:lnTo>
                    <a:pt x="52" y="90"/>
                  </a:lnTo>
                  <a:lnTo>
                    <a:pt x="39" y="90"/>
                  </a:lnTo>
                  <a:lnTo>
                    <a:pt x="7" y="34"/>
                  </a:lnTo>
                  <a:lnTo>
                    <a:pt x="0" y="17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29" name="Freeform 9"/>
            <p:cNvSpPr>
              <a:spLocks/>
            </p:cNvSpPr>
            <p:nvPr/>
          </p:nvSpPr>
          <p:spPr bwMode="auto">
            <a:xfrm>
              <a:off x="2413" y="2914"/>
              <a:ext cx="336" cy="390"/>
            </a:xfrm>
            <a:custGeom>
              <a:avLst/>
              <a:gdLst>
                <a:gd name="T0" fmla="*/ 101 w 336"/>
                <a:gd name="T1" fmla="*/ 0 h 390"/>
                <a:gd name="T2" fmla="*/ 118 w 336"/>
                <a:gd name="T3" fmla="*/ 0 h 390"/>
                <a:gd name="T4" fmla="*/ 145 w 336"/>
                <a:gd name="T5" fmla="*/ 29 h 390"/>
                <a:gd name="T6" fmla="*/ 150 w 336"/>
                <a:gd name="T7" fmla="*/ 77 h 390"/>
                <a:gd name="T8" fmla="*/ 137 w 336"/>
                <a:gd name="T9" fmla="*/ 127 h 390"/>
                <a:gd name="T10" fmla="*/ 137 w 336"/>
                <a:gd name="T11" fmla="*/ 148 h 390"/>
                <a:gd name="T12" fmla="*/ 150 w 336"/>
                <a:gd name="T13" fmla="*/ 159 h 390"/>
                <a:gd name="T14" fmla="*/ 305 w 336"/>
                <a:gd name="T15" fmla="*/ 148 h 390"/>
                <a:gd name="T16" fmla="*/ 335 w 336"/>
                <a:gd name="T17" fmla="*/ 163 h 390"/>
                <a:gd name="T18" fmla="*/ 335 w 336"/>
                <a:gd name="T19" fmla="*/ 205 h 390"/>
                <a:gd name="T20" fmla="*/ 321 w 336"/>
                <a:gd name="T21" fmla="*/ 219 h 390"/>
                <a:gd name="T22" fmla="*/ 235 w 336"/>
                <a:gd name="T23" fmla="*/ 223 h 390"/>
                <a:gd name="T24" fmla="*/ 182 w 336"/>
                <a:gd name="T25" fmla="*/ 239 h 390"/>
                <a:gd name="T26" fmla="*/ 171 w 336"/>
                <a:gd name="T27" fmla="*/ 340 h 390"/>
                <a:gd name="T28" fmla="*/ 148 w 336"/>
                <a:gd name="T29" fmla="*/ 360 h 390"/>
                <a:gd name="T30" fmla="*/ 144 w 336"/>
                <a:gd name="T31" fmla="*/ 379 h 390"/>
                <a:gd name="T32" fmla="*/ 121 w 336"/>
                <a:gd name="T33" fmla="*/ 389 h 390"/>
                <a:gd name="T34" fmla="*/ 66 w 336"/>
                <a:gd name="T35" fmla="*/ 389 h 390"/>
                <a:gd name="T36" fmla="*/ 9 w 336"/>
                <a:gd name="T37" fmla="*/ 371 h 390"/>
                <a:gd name="T38" fmla="*/ 0 w 336"/>
                <a:gd name="T39" fmla="*/ 314 h 390"/>
                <a:gd name="T40" fmla="*/ 7 w 336"/>
                <a:gd name="T41" fmla="*/ 241 h 390"/>
                <a:gd name="T42" fmla="*/ 31 w 336"/>
                <a:gd name="T43" fmla="*/ 173 h 390"/>
                <a:gd name="T44" fmla="*/ 57 w 336"/>
                <a:gd name="T45" fmla="*/ 130 h 390"/>
                <a:gd name="T46" fmla="*/ 94 w 336"/>
                <a:gd name="T47" fmla="*/ 89 h 390"/>
                <a:gd name="T48" fmla="*/ 101 w 336"/>
                <a:gd name="T49" fmla="*/ 0 h 390"/>
                <a:gd name="T50" fmla="*/ 101 w 336"/>
                <a:gd name="T51" fmla="*/ 0 h 3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36"/>
                <a:gd name="T79" fmla="*/ 0 h 390"/>
                <a:gd name="T80" fmla="*/ 336 w 336"/>
                <a:gd name="T81" fmla="*/ 390 h 3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36" h="390">
                  <a:moveTo>
                    <a:pt x="101" y="0"/>
                  </a:moveTo>
                  <a:lnTo>
                    <a:pt x="118" y="0"/>
                  </a:lnTo>
                  <a:lnTo>
                    <a:pt x="145" y="29"/>
                  </a:lnTo>
                  <a:lnTo>
                    <a:pt x="150" y="77"/>
                  </a:lnTo>
                  <a:lnTo>
                    <a:pt x="137" y="127"/>
                  </a:lnTo>
                  <a:lnTo>
                    <a:pt x="137" y="148"/>
                  </a:lnTo>
                  <a:lnTo>
                    <a:pt x="150" y="159"/>
                  </a:lnTo>
                  <a:lnTo>
                    <a:pt x="305" y="148"/>
                  </a:lnTo>
                  <a:lnTo>
                    <a:pt x="335" y="163"/>
                  </a:lnTo>
                  <a:lnTo>
                    <a:pt x="335" y="205"/>
                  </a:lnTo>
                  <a:lnTo>
                    <a:pt x="321" y="219"/>
                  </a:lnTo>
                  <a:lnTo>
                    <a:pt x="235" y="223"/>
                  </a:lnTo>
                  <a:lnTo>
                    <a:pt x="182" y="239"/>
                  </a:lnTo>
                  <a:lnTo>
                    <a:pt x="171" y="340"/>
                  </a:lnTo>
                  <a:lnTo>
                    <a:pt x="148" y="360"/>
                  </a:lnTo>
                  <a:lnTo>
                    <a:pt x="144" y="379"/>
                  </a:lnTo>
                  <a:lnTo>
                    <a:pt x="121" y="389"/>
                  </a:lnTo>
                  <a:lnTo>
                    <a:pt x="66" y="389"/>
                  </a:lnTo>
                  <a:lnTo>
                    <a:pt x="9" y="371"/>
                  </a:lnTo>
                  <a:lnTo>
                    <a:pt x="0" y="314"/>
                  </a:lnTo>
                  <a:lnTo>
                    <a:pt x="7" y="241"/>
                  </a:lnTo>
                  <a:lnTo>
                    <a:pt x="31" y="173"/>
                  </a:lnTo>
                  <a:lnTo>
                    <a:pt x="57" y="130"/>
                  </a:lnTo>
                  <a:lnTo>
                    <a:pt x="94" y="89"/>
                  </a:lnTo>
                  <a:lnTo>
                    <a:pt x="101" y="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0" name="Freeform 10"/>
            <p:cNvSpPr>
              <a:spLocks/>
            </p:cNvSpPr>
            <p:nvPr/>
          </p:nvSpPr>
          <p:spPr bwMode="auto">
            <a:xfrm>
              <a:off x="3000" y="2326"/>
              <a:ext cx="250" cy="173"/>
            </a:xfrm>
            <a:custGeom>
              <a:avLst/>
              <a:gdLst>
                <a:gd name="T0" fmla="*/ 7 w 250"/>
                <a:gd name="T1" fmla="*/ 64 h 173"/>
                <a:gd name="T2" fmla="*/ 47 w 250"/>
                <a:gd name="T3" fmla="*/ 52 h 173"/>
                <a:gd name="T4" fmla="*/ 91 w 250"/>
                <a:gd name="T5" fmla="*/ 49 h 173"/>
                <a:gd name="T6" fmla="*/ 89 w 250"/>
                <a:gd name="T7" fmla="*/ 74 h 173"/>
                <a:gd name="T8" fmla="*/ 80 w 250"/>
                <a:gd name="T9" fmla="*/ 129 h 173"/>
                <a:gd name="T10" fmla="*/ 95 w 250"/>
                <a:gd name="T11" fmla="*/ 160 h 173"/>
                <a:gd name="T12" fmla="*/ 119 w 250"/>
                <a:gd name="T13" fmla="*/ 172 h 173"/>
                <a:gd name="T14" fmla="*/ 151 w 250"/>
                <a:gd name="T15" fmla="*/ 151 h 173"/>
                <a:gd name="T16" fmla="*/ 163 w 250"/>
                <a:gd name="T17" fmla="*/ 137 h 173"/>
                <a:gd name="T18" fmla="*/ 193 w 250"/>
                <a:gd name="T19" fmla="*/ 141 h 173"/>
                <a:gd name="T20" fmla="*/ 208 w 250"/>
                <a:gd name="T21" fmla="*/ 130 h 173"/>
                <a:gd name="T22" fmla="*/ 216 w 250"/>
                <a:gd name="T23" fmla="*/ 107 h 173"/>
                <a:gd name="T24" fmla="*/ 221 w 250"/>
                <a:gd name="T25" fmla="*/ 97 h 173"/>
                <a:gd name="T26" fmla="*/ 249 w 250"/>
                <a:gd name="T27" fmla="*/ 69 h 173"/>
                <a:gd name="T28" fmla="*/ 229 w 250"/>
                <a:gd name="T29" fmla="*/ 12 h 173"/>
                <a:gd name="T30" fmla="*/ 160 w 250"/>
                <a:gd name="T31" fmla="*/ 0 h 173"/>
                <a:gd name="T32" fmla="*/ 127 w 250"/>
                <a:gd name="T33" fmla="*/ 7 h 173"/>
                <a:gd name="T34" fmla="*/ 117 w 250"/>
                <a:gd name="T35" fmla="*/ 0 h 173"/>
                <a:gd name="T36" fmla="*/ 83 w 250"/>
                <a:gd name="T37" fmla="*/ 7 h 173"/>
                <a:gd name="T38" fmla="*/ 65 w 250"/>
                <a:gd name="T39" fmla="*/ 29 h 173"/>
                <a:gd name="T40" fmla="*/ 41 w 250"/>
                <a:gd name="T41" fmla="*/ 7 h 173"/>
                <a:gd name="T42" fmla="*/ 11 w 250"/>
                <a:gd name="T43" fmla="*/ 6 h 173"/>
                <a:gd name="T44" fmla="*/ 0 w 250"/>
                <a:gd name="T45" fmla="*/ 14 h 173"/>
                <a:gd name="T46" fmla="*/ 7 w 250"/>
                <a:gd name="T47" fmla="*/ 64 h 173"/>
                <a:gd name="T48" fmla="*/ 7 w 250"/>
                <a:gd name="T49" fmla="*/ 64 h 17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0"/>
                <a:gd name="T76" fmla="*/ 0 h 173"/>
                <a:gd name="T77" fmla="*/ 250 w 250"/>
                <a:gd name="T78" fmla="*/ 173 h 17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0" h="173">
                  <a:moveTo>
                    <a:pt x="7" y="64"/>
                  </a:moveTo>
                  <a:lnTo>
                    <a:pt x="47" y="52"/>
                  </a:lnTo>
                  <a:lnTo>
                    <a:pt x="91" y="49"/>
                  </a:lnTo>
                  <a:lnTo>
                    <a:pt x="89" y="74"/>
                  </a:lnTo>
                  <a:lnTo>
                    <a:pt x="80" y="129"/>
                  </a:lnTo>
                  <a:lnTo>
                    <a:pt x="95" y="160"/>
                  </a:lnTo>
                  <a:lnTo>
                    <a:pt x="119" y="172"/>
                  </a:lnTo>
                  <a:lnTo>
                    <a:pt x="151" y="151"/>
                  </a:lnTo>
                  <a:lnTo>
                    <a:pt x="163" y="137"/>
                  </a:lnTo>
                  <a:lnTo>
                    <a:pt x="193" y="141"/>
                  </a:lnTo>
                  <a:lnTo>
                    <a:pt x="208" y="130"/>
                  </a:lnTo>
                  <a:lnTo>
                    <a:pt x="216" y="107"/>
                  </a:lnTo>
                  <a:lnTo>
                    <a:pt x="221" y="97"/>
                  </a:lnTo>
                  <a:lnTo>
                    <a:pt x="249" y="69"/>
                  </a:lnTo>
                  <a:lnTo>
                    <a:pt x="229" y="12"/>
                  </a:lnTo>
                  <a:lnTo>
                    <a:pt x="160" y="0"/>
                  </a:lnTo>
                  <a:lnTo>
                    <a:pt x="127" y="7"/>
                  </a:lnTo>
                  <a:lnTo>
                    <a:pt x="117" y="0"/>
                  </a:lnTo>
                  <a:lnTo>
                    <a:pt x="83" y="7"/>
                  </a:lnTo>
                  <a:lnTo>
                    <a:pt x="65" y="29"/>
                  </a:lnTo>
                  <a:lnTo>
                    <a:pt x="41" y="7"/>
                  </a:lnTo>
                  <a:lnTo>
                    <a:pt x="11" y="6"/>
                  </a:lnTo>
                  <a:lnTo>
                    <a:pt x="0" y="14"/>
                  </a:lnTo>
                  <a:lnTo>
                    <a:pt x="7" y="64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1" name="Freeform 11"/>
            <p:cNvSpPr>
              <a:spLocks/>
            </p:cNvSpPr>
            <p:nvPr/>
          </p:nvSpPr>
          <p:spPr bwMode="auto">
            <a:xfrm>
              <a:off x="2347" y="2103"/>
              <a:ext cx="414" cy="577"/>
            </a:xfrm>
            <a:custGeom>
              <a:avLst/>
              <a:gdLst>
                <a:gd name="T0" fmla="*/ 4 w 414"/>
                <a:gd name="T1" fmla="*/ 206 h 577"/>
                <a:gd name="T2" fmla="*/ 23 w 414"/>
                <a:gd name="T3" fmla="*/ 188 h 577"/>
                <a:gd name="T4" fmla="*/ 46 w 414"/>
                <a:gd name="T5" fmla="*/ 57 h 577"/>
                <a:gd name="T6" fmla="*/ 61 w 414"/>
                <a:gd name="T7" fmla="*/ 34 h 577"/>
                <a:gd name="T8" fmla="*/ 282 w 414"/>
                <a:gd name="T9" fmla="*/ 0 h 577"/>
                <a:gd name="T10" fmla="*/ 348 w 414"/>
                <a:gd name="T11" fmla="*/ 142 h 577"/>
                <a:gd name="T12" fmla="*/ 353 w 414"/>
                <a:gd name="T13" fmla="*/ 179 h 577"/>
                <a:gd name="T14" fmla="*/ 391 w 414"/>
                <a:gd name="T15" fmla="*/ 182 h 577"/>
                <a:gd name="T16" fmla="*/ 409 w 414"/>
                <a:gd name="T17" fmla="*/ 211 h 577"/>
                <a:gd name="T18" fmla="*/ 413 w 414"/>
                <a:gd name="T19" fmla="*/ 251 h 577"/>
                <a:gd name="T20" fmla="*/ 372 w 414"/>
                <a:gd name="T21" fmla="*/ 299 h 577"/>
                <a:gd name="T22" fmla="*/ 374 w 414"/>
                <a:gd name="T23" fmla="*/ 436 h 577"/>
                <a:gd name="T24" fmla="*/ 354 w 414"/>
                <a:gd name="T25" fmla="*/ 505 h 577"/>
                <a:gd name="T26" fmla="*/ 302 w 414"/>
                <a:gd name="T27" fmla="*/ 545 h 577"/>
                <a:gd name="T28" fmla="*/ 286 w 414"/>
                <a:gd name="T29" fmla="*/ 567 h 577"/>
                <a:gd name="T30" fmla="*/ 251 w 414"/>
                <a:gd name="T31" fmla="*/ 576 h 577"/>
                <a:gd name="T32" fmla="*/ 241 w 414"/>
                <a:gd name="T33" fmla="*/ 567 h 577"/>
                <a:gd name="T34" fmla="*/ 228 w 414"/>
                <a:gd name="T35" fmla="*/ 576 h 577"/>
                <a:gd name="T36" fmla="*/ 199 w 414"/>
                <a:gd name="T37" fmla="*/ 560 h 577"/>
                <a:gd name="T38" fmla="*/ 181 w 414"/>
                <a:gd name="T39" fmla="*/ 545 h 577"/>
                <a:gd name="T40" fmla="*/ 154 w 414"/>
                <a:gd name="T41" fmla="*/ 538 h 577"/>
                <a:gd name="T42" fmla="*/ 117 w 414"/>
                <a:gd name="T43" fmla="*/ 507 h 577"/>
                <a:gd name="T44" fmla="*/ 100 w 414"/>
                <a:gd name="T45" fmla="*/ 483 h 577"/>
                <a:gd name="T46" fmla="*/ 85 w 414"/>
                <a:gd name="T47" fmla="*/ 420 h 577"/>
                <a:gd name="T48" fmla="*/ 70 w 414"/>
                <a:gd name="T49" fmla="*/ 301 h 577"/>
                <a:gd name="T50" fmla="*/ 42 w 414"/>
                <a:gd name="T51" fmla="*/ 312 h 577"/>
                <a:gd name="T52" fmla="*/ 21 w 414"/>
                <a:gd name="T53" fmla="*/ 299 h 577"/>
                <a:gd name="T54" fmla="*/ 0 w 414"/>
                <a:gd name="T55" fmla="*/ 236 h 577"/>
                <a:gd name="T56" fmla="*/ 4 w 414"/>
                <a:gd name="T57" fmla="*/ 206 h 577"/>
                <a:gd name="T58" fmla="*/ 4 w 414"/>
                <a:gd name="T59" fmla="*/ 206 h 5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14"/>
                <a:gd name="T91" fmla="*/ 0 h 577"/>
                <a:gd name="T92" fmla="*/ 414 w 414"/>
                <a:gd name="T93" fmla="*/ 577 h 5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14" h="577">
                  <a:moveTo>
                    <a:pt x="4" y="206"/>
                  </a:moveTo>
                  <a:lnTo>
                    <a:pt x="23" y="188"/>
                  </a:lnTo>
                  <a:lnTo>
                    <a:pt x="46" y="57"/>
                  </a:lnTo>
                  <a:lnTo>
                    <a:pt x="61" y="34"/>
                  </a:lnTo>
                  <a:lnTo>
                    <a:pt x="282" y="0"/>
                  </a:lnTo>
                  <a:lnTo>
                    <a:pt x="348" y="142"/>
                  </a:lnTo>
                  <a:lnTo>
                    <a:pt x="353" y="179"/>
                  </a:lnTo>
                  <a:lnTo>
                    <a:pt x="391" y="182"/>
                  </a:lnTo>
                  <a:lnTo>
                    <a:pt x="409" y="211"/>
                  </a:lnTo>
                  <a:lnTo>
                    <a:pt x="413" y="251"/>
                  </a:lnTo>
                  <a:lnTo>
                    <a:pt x="372" y="299"/>
                  </a:lnTo>
                  <a:lnTo>
                    <a:pt x="374" y="436"/>
                  </a:lnTo>
                  <a:lnTo>
                    <a:pt x="354" y="505"/>
                  </a:lnTo>
                  <a:lnTo>
                    <a:pt x="302" y="545"/>
                  </a:lnTo>
                  <a:lnTo>
                    <a:pt x="286" y="567"/>
                  </a:lnTo>
                  <a:lnTo>
                    <a:pt x="251" y="576"/>
                  </a:lnTo>
                  <a:lnTo>
                    <a:pt x="241" y="567"/>
                  </a:lnTo>
                  <a:lnTo>
                    <a:pt x="228" y="576"/>
                  </a:lnTo>
                  <a:lnTo>
                    <a:pt x="199" y="560"/>
                  </a:lnTo>
                  <a:lnTo>
                    <a:pt x="181" y="545"/>
                  </a:lnTo>
                  <a:lnTo>
                    <a:pt x="154" y="538"/>
                  </a:lnTo>
                  <a:lnTo>
                    <a:pt x="117" y="507"/>
                  </a:lnTo>
                  <a:lnTo>
                    <a:pt x="100" y="483"/>
                  </a:lnTo>
                  <a:lnTo>
                    <a:pt x="85" y="420"/>
                  </a:lnTo>
                  <a:lnTo>
                    <a:pt x="70" y="301"/>
                  </a:lnTo>
                  <a:lnTo>
                    <a:pt x="42" y="312"/>
                  </a:lnTo>
                  <a:lnTo>
                    <a:pt x="21" y="299"/>
                  </a:lnTo>
                  <a:lnTo>
                    <a:pt x="0" y="236"/>
                  </a:lnTo>
                  <a:lnTo>
                    <a:pt x="4" y="20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2" name="Freeform 12"/>
            <p:cNvSpPr>
              <a:spLocks/>
            </p:cNvSpPr>
            <p:nvPr/>
          </p:nvSpPr>
          <p:spPr bwMode="auto">
            <a:xfrm>
              <a:off x="2627" y="2108"/>
              <a:ext cx="76" cy="138"/>
            </a:xfrm>
            <a:custGeom>
              <a:avLst/>
              <a:gdLst>
                <a:gd name="T0" fmla="*/ 3 w 76"/>
                <a:gd name="T1" fmla="*/ 0 h 138"/>
                <a:gd name="T2" fmla="*/ 0 w 76"/>
                <a:gd name="T3" fmla="*/ 49 h 138"/>
                <a:gd name="T4" fmla="*/ 8 w 76"/>
                <a:gd name="T5" fmla="*/ 88 h 138"/>
                <a:gd name="T6" fmla="*/ 75 w 76"/>
                <a:gd name="T7" fmla="*/ 137 h 138"/>
                <a:gd name="T8" fmla="*/ 65 w 76"/>
                <a:gd name="T9" fmla="*/ 56 h 138"/>
                <a:gd name="T10" fmla="*/ 46 w 76"/>
                <a:gd name="T11" fmla="*/ 23 h 138"/>
                <a:gd name="T12" fmla="*/ 3 w 76"/>
                <a:gd name="T13" fmla="*/ 0 h 138"/>
                <a:gd name="T14" fmla="*/ 3 w 76"/>
                <a:gd name="T15" fmla="*/ 0 h 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38"/>
                <a:gd name="T26" fmla="*/ 76 w 76"/>
                <a:gd name="T27" fmla="*/ 138 h 1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38">
                  <a:moveTo>
                    <a:pt x="3" y="0"/>
                  </a:moveTo>
                  <a:lnTo>
                    <a:pt x="0" y="49"/>
                  </a:lnTo>
                  <a:lnTo>
                    <a:pt x="8" y="88"/>
                  </a:lnTo>
                  <a:lnTo>
                    <a:pt x="75" y="137"/>
                  </a:lnTo>
                  <a:lnTo>
                    <a:pt x="65" y="56"/>
                  </a:lnTo>
                  <a:lnTo>
                    <a:pt x="46" y="23"/>
                  </a:lnTo>
                  <a:lnTo>
                    <a:pt x="3" y="0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3" name="Freeform 13"/>
            <p:cNvSpPr>
              <a:spLocks/>
            </p:cNvSpPr>
            <p:nvPr/>
          </p:nvSpPr>
          <p:spPr bwMode="auto">
            <a:xfrm>
              <a:off x="2411" y="2045"/>
              <a:ext cx="219" cy="92"/>
            </a:xfrm>
            <a:custGeom>
              <a:avLst/>
              <a:gdLst>
                <a:gd name="T0" fmla="*/ 0 w 219"/>
                <a:gd name="T1" fmla="*/ 91 h 92"/>
                <a:gd name="T2" fmla="*/ 34 w 219"/>
                <a:gd name="T3" fmla="*/ 15 h 92"/>
                <a:gd name="T4" fmla="*/ 70 w 219"/>
                <a:gd name="T5" fmla="*/ 0 h 92"/>
                <a:gd name="T6" fmla="*/ 156 w 219"/>
                <a:gd name="T7" fmla="*/ 0 h 92"/>
                <a:gd name="T8" fmla="*/ 196 w 219"/>
                <a:gd name="T9" fmla="*/ 12 h 92"/>
                <a:gd name="T10" fmla="*/ 218 w 219"/>
                <a:gd name="T11" fmla="*/ 40 h 92"/>
                <a:gd name="T12" fmla="*/ 49 w 219"/>
                <a:gd name="T13" fmla="*/ 91 h 92"/>
                <a:gd name="T14" fmla="*/ 0 w 219"/>
                <a:gd name="T15" fmla="*/ 91 h 92"/>
                <a:gd name="T16" fmla="*/ 0 w 219"/>
                <a:gd name="T17" fmla="*/ 91 h 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"/>
                <a:gd name="T28" fmla="*/ 0 h 92"/>
                <a:gd name="T29" fmla="*/ 219 w 219"/>
                <a:gd name="T30" fmla="*/ 92 h 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" h="92">
                  <a:moveTo>
                    <a:pt x="0" y="91"/>
                  </a:moveTo>
                  <a:lnTo>
                    <a:pt x="34" y="15"/>
                  </a:lnTo>
                  <a:lnTo>
                    <a:pt x="70" y="0"/>
                  </a:lnTo>
                  <a:lnTo>
                    <a:pt x="156" y="0"/>
                  </a:lnTo>
                  <a:lnTo>
                    <a:pt x="196" y="12"/>
                  </a:lnTo>
                  <a:lnTo>
                    <a:pt x="218" y="40"/>
                  </a:lnTo>
                  <a:lnTo>
                    <a:pt x="49" y="91"/>
                  </a:lnTo>
                  <a:lnTo>
                    <a:pt x="0" y="91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4" name="Freeform 14"/>
            <p:cNvSpPr>
              <a:spLocks/>
            </p:cNvSpPr>
            <p:nvPr/>
          </p:nvSpPr>
          <p:spPr bwMode="auto">
            <a:xfrm>
              <a:off x="2507" y="2463"/>
              <a:ext cx="123" cy="66"/>
            </a:xfrm>
            <a:custGeom>
              <a:avLst/>
              <a:gdLst>
                <a:gd name="T0" fmla="*/ 0 w 123"/>
                <a:gd name="T1" fmla="*/ 2 h 66"/>
                <a:gd name="T2" fmla="*/ 11 w 123"/>
                <a:gd name="T3" fmla="*/ 25 h 66"/>
                <a:gd name="T4" fmla="*/ 23 w 123"/>
                <a:gd name="T5" fmla="*/ 55 h 66"/>
                <a:gd name="T6" fmla="*/ 40 w 123"/>
                <a:gd name="T7" fmla="*/ 65 h 66"/>
                <a:gd name="T8" fmla="*/ 83 w 123"/>
                <a:gd name="T9" fmla="*/ 65 h 66"/>
                <a:gd name="T10" fmla="*/ 91 w 123"/>
                <a:gd name="T11" fmla="*/ 55 h 66"/>
                <a:gd name="T12" fmla="*/ 122 w 123"/>
                <a:gd name="T13" fmla="*/ 0 h 66"/>
                <a:gd name="T14" fmla="*/ 57 w 123"/>
                <a:gd name="T15" fmla="*/ 19 h 66"/>
                <a:gd name="T16" fmla="*/ 27 w 123"/>
                <a:gd name="T17" fmla="*/ 19 h 66"/>
                <a:gd name="T18" fmla="*/ 11 w 123"/>
                <a:gd name="T19" fmla="*/ 9 h 66"/>
                <a:gd name="T20" fmla="*/ 0 w 123"/>
                <a:gd name="T21" fmla="*/ 2 h 66"/>
                <a:gd name="T22" fmla="*/ 0 w 123"/>
                <a:gd name="T23" fmla="*/ 2 h 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3"/>
                <a:gd name="T37" fmla="*/ 0 h 66"/>
                <a:gd name="T38" fmla="*/ 123 w 123"/>
                <a:gd name="T39" fmla="*/ 66 h 6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3" h="66">
                  <a:moveTo>
                    <a:pt x="0" y="2"/>
                  </a:moveTo>
                  <a:lnTo>
                    <a:pt x="11" y="25"/>
                  </a:lnTo>
                  <a:lnTo>
                    <a:pt x="23" y="55"/>
                  </a:lnTo>
                  <a:lnTo>
                    <a:pt x="40" y="65"/>
                  </a:lnTo>
                  <a:lnTo>
                    <a:pt x="83" y="65"/>
                  </a:lnTo>
                  <a:lnTo>
                    <a:pt x="91" y="55"/>
                  </a:lnTo>
                  <a:lnTo>
                    <a:pt x="122" y="0"/>
                  </a:lnTo>
                  <a:lnTo>
                    <a:pt x="57" y="19"/>
                  </a:lnTo>
                  <a:lnTo>
                    <a:pt x="27" y="19"/>
                  </a:lnTo>
                  <a:lnTo>
                    <a:pt x="11" y="9"/>
                  </a:lnTo>
                  <a:lnTo>
                    <a:pt x="0" y="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5" name="Freeform 15"/>
            <p:cNvSpPr>
              <a:spLocks/>
            </p:cNvSpPr>
            <p:nvPr/>
          </p:nvSpPr>
          <p:spPr bwMode="auto">
            <a:xfrm>
              <a:off x="2346" y="2040"/>
              <a:ext cx="360" cy="313"/>
            </a:xfrm>
            <a:custGeom>
              <a:avLst/>
              <a:gdLst>
                <a:gd name="T0" fmla="*/ 64 w 360"/>
                <a:gd name="T1" fmla="*/ 103 h 313"/>
                <a:gd name="T2" fmla="*/ 122 w 360"/>
                <a:gd name="T3" fmla="*/ 107 h 313"/>
                <a:gd name="T4" fmla="*/ 190 w 360"/>
                <a:gd name="T5" fmla="*/ 101 h 313"/>
                <a:gd name="T6" fmla="*/ 240 w 360"/>
                <a:gd name="T7" fmla="*/ 88 h 313"/>
                <a:gd name="T8" fmla="*/ 276 w 360"/>
                <a:gd name="T9" fmla="*/ 71 h 313"/>
                <a:gd name="T10" fmla="*/ 274 w 360"/>
                <a:gd name="T11" fmla="*/ 110 h 313"/>
                <a:gd name="T12" fmla="*/ 278 w 360"/>
                <a:gd name="T13" fmla="*/ 146 h 313"/>
                <a:gd name="T14" fmla="*/ 293 w 360"/>
                <a:gd name="T15" fmla="*/ 167 h 313"/>
                <a:gd name="T16" fmla="*/ 319 w 360"/>
                <a:gd name="T17" fmla="*/ 182 h 313"/>
                <a:gd name="T18" fmla="*/ 338 w 360"/>
                <a:gd name="T19" fmla="*/ 213 h 313"/>
                <a:gd name="T20" fmla="*/ 347 w 360"/>
                <a:gd name="T21" fmla="*/ 263 h 313"/>
                <a:gd name="T22" fmla="*/ 359 w 360"/>
                <a:gd name="T23" fmla="*/ 263 h 313"/>
                <a:gd name="T24" fmla="*/ 356 w 360"/>
                <a:gd name="T25" fmla="*/ 235 h 313"/>
                <a:gd name="T26" fmla="*/ 352 w 360"/>
                <a:gd name="T27" fmla="*/ 182 h 313"/>
                <a:gd name="T28" fmla="*/ 341 w 360"/>
                <a:gd name="T29" fmla="*/ 125 h 313"/>
                <a:gd name="T30" fmla="*/ 347 w 360"/>
                <a:gd name="T31" fmla="*/ 188 h 313"/>
                <a:gd name="T32" fmla="*/ 311 w 360"/>
                <a:gd name="T33" fmla="*/ 165 h 313"/>
                <a:gd name="T34" fmla="*/ 290 w 360"/>
                <a:gd name="T35" fmla="*/ 143 h 313"/>
                <a:gd name="T36" fmla="*/ 283 w 360"/>
                <a:gd name="T37" fmla="*/ 119 h 313"/>
                <a:gd name="T38" fmla="*/ 281 w 360"/>
                <a:gd name="T39" fmla="*/ 99 h 313"/>
                <a:gd name="T40" fmla="*/ 302 w 360"/>
                <a:gd name="T41" fmla="*/ 125 h 313"/>
                <a:gd name="T42" fmla="*/ 281 w 360"/>
                <a:gd name="T43" fmla="*/ 74 h 313"/>
                <a:gd name="T44" fmla="*/ 297 w 360"/>
                <a:gd name="T45" fmla="*/ 80 h 313"/>
                <a:gd name="T46" fmla="*/ 325 w 360"/>
                <a:gd name="T47" fmla="*/ 94 h 313"/>
                <a:gd name="T48" fmla="*/ 338 w 360"/>
                <a:gd name="T49" fmla="*/ 115 h 313"/>
                <a:gd name="T50" fmla="*/ 325 w 360"/>
                <a:gd name="T51" fmla="*/ 85 h 313"/>
                <a:gd name="T52" fmla="*/ 287 w 360"/>
                <a:gd name="T53" fmla="*/ 44 h 313"/>
                <a:gd name="T54" fmla="*/ 265 w 360"/>
                <a:gd name="T55" fmla="*/ 13 h 313"/>
                <a:gd name="T56" fmla="*/ 215 w 360"/>
                <a:gd name="T57" fmla="*/ 0 h 313"/>
                <a:gd name="T58" fmla="*/ 163 w 360"/>
                <a:gd name="T59" fmla="*/ 1 h 313"/>
                <a:gd name="T60" fmla="*/ 203 w 360"/>
                <a:gd name="T61" fmla="*/ 3 h 313"/>
                <a:gd name="T62" fmla="*/ 246 w 360"/>
                <a:gd name="T63" fmla="*/ 13 h 313"/>
                <a:gd name="T64" fmla="*/ 266 w 360"/>
                <a:gd name="T65" fmla="*/ 29 h 313"/>
                <a:gd name="T66" fmla="*/ 223 w 360"/>
                <a:gd name="T67" fmla="*/ 25 h 313"/>
                <a:gd name="T68" fmla="*/ 170 w 360"/>
                <a:gd name="T69" fmla="*/ 36 h 313"/>
                <a:gd name="T70" fmla="*/ 124 w 360"/>
                <a:gd name="T71" fmla="*/ 59 h 313"/>
                <a:gd name="T72" fmla="*/ 132 w 360"/>
                <a:gd name="T73" fmla="*/ 36 h 313"/>
                <a:gd name="T74" fmla="*/ 106 w 360"/>
                <a:gd name="T75" fmla="*/ 47 h 313"/>
                <a:gd name="T76" fmla="*/ 86 w 360"/>
                <a:gd name="T77" fmla="*/ 74 h 313"/>
                <a:gd name="T78" fmla="*/ 89 w 360"/>
                <a:gd name="T79" fmla="*/ 47 h 313"/>
                <a:gd name="T80" fmla="*/ 98 w 360"/>
                <a:gd name="T81" fmla="*/ 19 h 313"/>
                <a:gd name="T82" fmla="*/ 132 w 360"/>
                <a:gd name="T83" fmla="*/ 1 h 313"/>
                <a:gd name="T84" fmla="*/ 89 w 360"/>
                <a:gd name="T85" fmla="*/ 19 h 313"/>
                <a:gd name="T86" fmla="*/ 64 w 360"/>
                <a:gd name="T87" fmla="*/ 57 h 313"/>
                <a:gd name="T88" fmla="*/ 51 w 360"/>
                <a:gd name="T89" fmla="*/ 101 h 313"/>
                <a:gd name="T90" fmla="*/ 11 w 360"/>
                <a:gd name="T91" fmla="*/ 140 h 313"/>
                <a:gd name="T92" fmla="*/ 0 w 360"/>
                <a:gd name="T93" fmla="*/ 175 h 313"/>
                <a:gd name="T94" fmla="*/ 1 w 360"/>
                <a:gd name="T95" fmla="*/ 224 h 313"/>
                <a:gd name="T96" fmla="*/ 16 w 360"/>
                <a:gd name="T97" fmla="*/ 256 h 313"/>
                <a:gd name="T98" fmla="*/ 38 w 360"/>
                <a:gd name="T99" fmla="*/ 267 h 313"/>
                <a:gd name="T100" fmla="*/ 57 w 360"/>
                <a:gd name="T101" fmla="*/ 312 h 313"/>
                <a:gd name="T102" fmla="*/ 57 w 360"/>
                <a:gd name="T103" fmla="*/ 290 h 313"/>
                <a:gd name="T104" fmla="*/ 52 w 360"/>
                <a:gd name="T105" fmla="*/ 237 h 313"/>
                <a:gd name="T106" fmla="*/ 50 w 360"/>
                <a:gd name="T107" fmla="*/ 125 h 313"/>
                <a:gd name="T108" fmla="*/ 57 w 360"/>
                <a:gd name="T109" fmla="*/ 105 h 313"/>
                <a:gd name="T110" fmla="*/ 64 w 360"/>
                <a:gd name="T111" fmla="*/ 103 h 313"/>
                <a:gd name="T112" fmla="*/ 64 w 360"/>
                <a:gd name="T113" fmla="*/ 103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60"/>
                <a:gd name="T172" fmla="*/ 0 h 313"/>
                <a:gd name="T173" fmla="*/ 360 w 360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60" h="313">
                  <a:moveTo>
                    <a:pt x="64" y="103"/>
                  </a:moveTo>
                  <a:lnTo>
                    <a:pt x="122" y="107"/>
                  </a:lnTo>
                  <a:lnTo>
                    <a:pt x="190" y="101"/>
                  </a:lnTo>
                  <a:lnTo>
                    <a:pt x="240" y="88"/>
                  </a:lnTo>
                  <a:lnTo>
                    <a:pt x="276" y="71"/>
                  </a:lnTo>
                  <a:lnTo>
                    <a:pt x="274" y="110"/>
                  </a:lnTo>
                  <a:lnTo>
                    <a:pt x="278" y="146"/>
                  </a:lnTo>
                  <a:lnTo>
                    <a:pt x="293" y="167"/>
                  </a:lnTo>
                  <a:lnTo>
                    <a:pt x="319" y="182"/>
                  </a:lnTo>
                  <a:lnTo>
                    <a:pt x="338" y="213"/>
                  </a:lnTo>
                  <a:lnTo>
                    <a:pt x="347" y="263"/>
                  </a:lnTo>
                  <a:lnTo>
                    <a:pt x="359" y="263"/>
                  </a:lnTo>
                  <a:lnTo>
                    <a:pt x="356" y="235"/>
                  </a:lnTo>
                  <a:lnTo>
                    <a:pt x="352" y="182"/>
                  </a:lnTo>
                  <a:lnTo>
                    <a:pt x="341" y="125"/>
                  </a:lnTo>
                  <a:lnTo>
                    <a:pt x="347" y="188"/>
                  </a:lnTo>
                  <a:lnTo>
                    <a:pt x="311" y="165"/>
                  </a:lnTo>
                  <a:lnTo>
                    <a:pt x="290" y="143"/>
                  </a:lnTo>
                  <a:lnTo>
                    <a:pt x="283" y="119"/>
                  </a:lnTo>
                  <a:lnTo>
                    <a:pt x="281" y="99"/>
                  </a:lnTo>
                  <a:lnTo>
                    <a:pt x="302" y="125"/>
                  </a:lnTo>
                  <a:lnTo>
                    <a:pt x="281" y="74"/>
                  </a:lnTo>
                  <a:lnTo>
                    <a:pt x="297" y="80"/>
                  </a:lnTo>
                  <a:lnTo>
                    <a:pt x="325" y="94"/>
                  </a:lnTo>
                  <a:lnTo>
                    <a:pt x="338" y="115"/>
                  </a:lnTo>
                  <a:lnTo>
                    <a:pt x="325" y="85"/>
                  </a:lnTo>
                  <a:lnTo>
                    <a:pt x="287" y="44"/>
                  </a:lnTo>
                  <a:lnTo>
                    <a:pt x="265" y="13"/>
                  </a:lnTo>
                  <a:lnTo>
                    <a:pt x="215" y="0"/>
                  </a:lnTo>
                  <a:lnTo>
                    <a:pt x="163" y="1"/>
                  </a:lnTo>
                  <a:lnTo>
                    <a:pt x="203" y="3"/>
                  </a:lnTo>
                  <a:lnTo>
                    <a:pt x="246" y="13"/>
                  </a:lnTo>
                  <a:lnTo>
                    <a:pt x="266" y="29"/>
                  </a:lnTo>
                  <a:lnTo>
                    <a:pt x="223" y="25"/>
                  </a:lnTo>
                  <a:lnTo>
                    <a:pt x="170" y="36"/>
                  </a:lnTo>
                  <a:lnTo>
                    <a:pt x="124" y="59"/>
                  </a:lnTo>
                  <a:lnTo>
                    <a:pt x="132" y="36"/>
                  </a:lnTo>
                  <a:lnTo>
                    <a:pt x="106" y="47"/>
                  </a:lnTo>
                  <a:lnTo>
                    <a:pt x="86" y="74"/>
                  </a:lnTo>
                  <a:lnTo>
                    <a:pt x="89" y="47"/>
                  </a:lnTo>
                  <a:lnTo>
                    <a:pt x="98" y="19"/>
                  </a:lnTo>
                  <a:lnTo>
                    <a:pt x="132" y="1"/>
                  </a:lnTo>
                  <a:lnTo>
                    <a:pt x="89" y="19"/>
                  </a:lnTo>
                  <a:lnTo>
                    <a:pt x="64" y="57"/>
                  </a:lnTo>
                  <a:lnTo>
                    <a:pt x="51" y="101"/>
                  </a:lnTo>
                  <a:lnTo>
                    <a:pt x="11" y="140"/>
                  </a:lnTo>
                  <a:lnTo>
                    <a:pt x="0" y="175"/>
                  </a:lnTo>
                  <a:lnTo>
                    <a:pt x="1" y="224"/>
                  </a:lnTo>
                  <a:lnTo>
                    <a:pt x="16" y="256"/>
                  </a:lnTo>
                  <a:lnTo>
                    <a:pt x="38" y="267"/>
                  </a:lnTo>
                  <a:lnTo>
                    <a:pt x="57" y="312"/>
                  </a:lnTo>
                  <a:lnTo>
                    <a:pt x="57" y="290"/>
                  </a:lnTo>
                  <a:lnTo>
                    <a:pt x="52" y="237"/>
                  </a:lnTo>
                  <a:lnTo>
                    <a:pt x="50" y="125"/>
                  </a:lnTo>
                  <a:lnTo>
                    <a:pt x="57" y="105"/>
                  </a:lnTo>
                  <a:lnTo>
                    <a:pt x="64" y="10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6" name="Freeform 16"/>
            <p:cNvSpPr>
              <a:spLocks/>
            </p:cNvSpPr>
            <p:nvPr/>
          </p:nvSpPr>
          <p:spPr bwMode="auto">
            <a:xfrm>
              <a:off x="2455" y="2199"/>
              <a:ext cx="60" cy="47"/>
            </a:xfrm>
            <a:custGeom>
              <a:avLst/>
              <a:gdLst>
                <a:gd name="T0" fmla="*/ 6 w 60"/>
                <a:gd name="T1" fmla="*/ 46 h 47"/>
                <a:gd name="T2" fmla="*/ 34 w 60"/>
                <a:gd name="T3" fmla="*/ 35 h 47"/>
                <a:gd name="T4" fmla="*/ 56 w 60"/>
                <a:gd name="T5" fmla="*/ 23 h 47"/>
                <a:gd name="T6" fmla="*/ 59 w 60"/>
                <a:gd name="T7" fmla="*/ 6 h 47"/>
                <a:gd name="T8" fmla="*/ 50 w 60"/>
                <a:gd name="T9" fmla="*/ 0 h 47"/>
                <a:gd name="T10" fmla="*/ 39 w 60"/>
                <a:gd name="T11" fmla="*/ 3 h 47"/>
                <a:gd name="T12" fmla="*/ 25 w 60"/>
                <a:gd name="T13" fmla="*/ 23 h 47"/>
                <a:gd name="T14" fmla="*/ 1 w 60"/>
                <a:gd name="T15" fmla="*/ 35 h 47"/>
                <a:gd name="T16" fmla="*/ 0 w 60"/>
                <a:gd name="T17" fmla="*/ 46 h 47"/>
                <a:gd name="T18" fmla="*/ 6 w 60"/>
                <a:gd name="T19" fmla="*/ 46 h 47"/>
                <a:gd name="T20" fmla="*/ 6 w 60"/>
                <a:gd name="T21" fmla="*/ 46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0"/>
                <a:gd name="T34" fmla="*/ 0 h 47"/>
                <a:gd name="T35" fmla="*/ 60 w 60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0" h="47">
                  <a:moveTo>
                    <a:pt x="6" y="46"/>
                  </a:moveTo>
                  <a:lnTo>
                    <a:pt x="34" y="35"/>
                  </a:lnTo>
                  <a:lnTo>
                    <a:pt x="56" y="23"/>
                  </a:lnTo>
                  <a:lnTo>
                    <a:pt x="59" y="6"/>
                  </a:lnTo>
                  <a:lnTo>
                    <a:pt x="50" y="0"/>
                  </a:lnTo>
                  <a:lnTo>
                    <a:pt x="39" y="3"/>
                  </a:lnTo>
                  <a:lnTo>
                    <a:pt x="25" y="23"/>
                  </a:lnTo>
                  <a:lnTo>
                    <a:pt x="1" y="35"/>
                  </a:lnTo>
                  <a:lnTo>
                    <a:pt x="0" y="46"/>
                  </a:lnTo>
                  <a:lnTo>
                    <a:pt x="6" y="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7" name="Freeform 17"/>
            <p:cNvSpPr>
              <a:spLocks/>
            </p:cNvSpPr>
            <p:nvPr/>
          </p:nvSpPr>
          <p:spPr bwMode="auto">
            <a:xfrm>
              <a:off x="2533" y="2190"/>
              <a:ext cx="59" cy="43"/>
            </a:xfrm>
            <a:custGeom>
              <a:avLst/>
              <a:gdLst>
                <a:gd name="T0" fmla="*/ 9 w 59"/>
                <a:gd name="T1" fmla="*/ 0 h 43"/>
                <a:gd name="T2" fmla="*/ 0 w 59"/>
                <a:gd name="T3" fmla="*/ 2 h 43"/>
                <a:gd name="T4" fmla="*/ 0 w 59"/>
                <a:gd name="T5" fmla="*/ 17 h 43"/>
                <a:gd name="T6" fmla="*/ 15 w 59"/>
                <a:gd name="T7" fmla="*/ 28 h 43"/>
                <a:gd name="T8" fmla="*/ 37 w 59"/>
                <a:gd name="T9" fmla="*/ 32 h 43"/>
                <a:gd name="T10" fmla="*/ 52 w 59"/>
                <a:gd name="T11" fmla="*/ 42 h 43"/>
                <a:gd name="T12" fmla="*/ 58 w 59"/>
                <a:gd name="T13" fmla="*/ 35 h 43"/>
                <a:gd name="T14" fmla="*/ 55 w 59"/>
                <a:gd name="T15" fmla="*/ 29 h 43"/>
                <a:gd name="T16" fmla="*/ 44 w 59"/>
                <a:gd name="T17" fmla="*/ 13 h 43"/>
                <a:gd name="T18" fmla="*/ 26 w 59"/>
                <a:gd name="T19" fmla="*/ 10 h 43"/>
                <a:gd name="T20" fmla="*/ 18 w 59"/>
                <a:gd name="T21" fmla="*/ 4 h 43"/>
                <a:gd name="T22" fmla="*/ 9 w 59"/>
                <a:gd name="T23" fmla="*/ 0 h 43"/>
                <a:gd name="T24" fmla="*/ 9 w 59"/>
                <a:gd name="T25" fmla="*/ 0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9"/>
                <a:gd name="T40" fmla="*/ 0 h 43"/>
                <a:gd name="T41" fmla="*/ 59 w 59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9" h="43">
                  <a:moveTo>
                    <a:pt x="9" y="0"/>
                  </a:moveTo>
                  <a:lnTo>
                    <a:pt x="0" y="2"/>
                  </a:lnTo>
                  <a:lnTo>
                    <a:pt x="0" y="17"/>
                  </a:lnTo>
                  <a:lnTo>
                    <a:pt x="15" y="28"/>
                  </a:lnTo>
                  <a:lnTo>
                    <a:pt x="37" y="32"/>
                  </a:lnTo>
                  <a:lnTo>
                    <a:pt x="52" y="42"/>
                  </a:lnTo>
                  <a:lnTo>
                    <a:pt x="58" y="35"/>
                  </a:lnTo>
                  <a:lnTo>
                    <a:pt x="55" y="29"/>
                  </a:lnTo>
                  <a:lnTo>
                    <a:pt x="44" y="13"/>
                  </a:lnTo>
                  <a:lnTo>
                    <a:pt x="26" y="10"/>
                  </a:lnTo>
                  <a:lnTo>
                    <a:pt x="18" y="4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8" name="Freeform 18"/>
            <p:cNvSpPr>
              <a:spLocks/>
            </p:cNvSpPr>
            <p:nvPr/>
          </p:nvSpPr>
          <p:spPr bwMode="auto">
            <a:xfrm>
              <a:off x="2495" y="2257"/>
              <a:ext cx="17" cy="17"/>
            </a:xfrm>
            <a:custGeom>
              <a:avLst/>
              <a:gdLst>
                <a:gd name="T0" fmla="*/ 16 w 17"/>
                <a:gd name="T1" fmla="*/ 4 h 17"/>
                <a:gd name="T2" fmla="*/ 7 w 17"/>
                <a:gd name="T3" fmla="*/ 0 h 17"/>
                <a:gd name="T4" fmla="*/ 0 w 17"/>
                <a:gd name="T5" fmla="*/ 8 h 17"/>
                <a:gd name="T6" fmla="*/ 5 w 17"/>
                <a:gd name="T7" fmla="*/ 16 h 17"/>
                <a:gd name="T8" fmla="*/ 13 w 17"/>
                <a:gd name="T9" fmla="*/ 16 h 17"/>
                <a:gd name="T10" fmla="*/ 16 w 17"/>
                <a:gd name="T11" fmla="*/ 4 h 17"/>
                <a:gd name="T12" fmla="*/ 16 w 17"/>
                <a:gd name="T13" fmla="*/ 4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16" y="4"/>
                  </a:moveTo>
                  <a:lnTo>
                    <a:pt x="7" y="0"/>
                  </a:lnTo>
                  <a:lnTo>
                    <a:pt x="0" y="8"/>
                  </a:lnTo>
                  <a:lnTo>
                    <a:pt x="5" y="16"/>
                  </a:lnTo>
                  <a:lnTo>
                    <a:pt x="13" y="16"/>
                  </a:lnTo>
                  <a:lnTo>
                    <a:pt x="16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39" name="Freeform 19"/>
            <p:cNvSpPr>
              <a:spLocks/>
            </p:cNvSpPr>
            <p:nvPr/>
          </p:nvSpPr>
          <p:spPr bwMode="auto">
            <a:xfrm>
              <a:off x="2545" y="2251"/>
              <a:ext cx="17" cy="17"/>
            </a:xfrm>
            <a:custGeom>
              <a:avLst/>
              <a:gdLst>
                <a:gd name="T0" fmla="*/ 8 w 17"/>
                <a:gd name="T1" fmla="*/ 0 h 17"/>
                <a:gd name="T2" fmla="*/ 0 w 17"/>
                <a:gd name="T3" fmla="*/ 9 h 17"/>
                <a:gd name="T4" fmla="*/ 5 w 17"/>
                <a:gd name="T5" fmla="*/ 16 h 17"/>
                <a:gd name="T6" fmla="*/ 14 w 17"/>
                <a:gd name="T7" fmla="*/ 16 h 17"/>
                <a:gd name="T8" fmla="*/ 16 w 17"/>
                <a:gd name="T9" fmla="*/ 3 h 17"/>
                <a:gd name="T10" fmla="*/ 8 w 17"/>
                <a:gd name="T11" fmla="*/ 0 h 17"/>
                <a:gd name="T12" fmla="*/ 8 w 17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7"/>
                <a:gd name="T23" fmla="*/ 17 w 17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7">
                  <a:moveTo>
                    <a:pt x="8" y="0"/>
                  </a:moveTo>
                  <a:lnTo>
                    <a:pt x="0" y="9"/>
                  </a:lnTo>
                  <a:lnTo>
                    <a:pt x="5" y="16"/>
                  </a:lnTo>
                  <a:lnTo>
                    <a:pt x="14" y="16"/>
                  </a:lnTo>
                  <a:lnTo>
                    <a:pt x="16" y="3"/>
                  </a:lnTo>
                  <a:lnTo>
                    <a:pt x="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0" name="Freeform 20"/>
            <p:cNvSpPr>
              <a:spLocks/>
            </p:cNvSpPr>
            <p:nvPr/>
          </p:nvSpPr>
          <p:spPr bwMode="auto">
            <a:xfrm>
              <a:off x="2509" y="2286"/>
              <a:ext cx="80" cy="167"/>
            </a:xfrm>
            <a:custGeom>
              <a:avLst/>
              <a:gdLst>
                <a:gd name="T0" fmla="*/ 9 w 80"/>
                <a:gd name="T1" fmla="*/ 1 h 167"/>
                <a:gd name="T2" fmla="*/ 1 w 80"/>
                <a:gd name="T3" fmla="*/ 55 h 167"/>
                <a:gd name="T4" fmla="*/ 0 w 80"/>
                <a:gd name="T5" fmla="*/ 104 h 167"/>
                <a:gd name="T6" fmla="*/ 7 w 80"/>
                <a:gd name="T7" fmla="*/ 136 h 167"/>
                <a:gd name="T8" fmla="*/ 22 w 80"/>
                <a:gd name="T9" fmla="*/ 158 h 167"/>
                <a:gd name="T10" fmla="*/ 45 w 80"/>
                <a:gd name="T11" fmla="*/ 166 h 167"/>
                <a:gd name="T12" fmla="*/ 69 w 80"/>
                <a:gd name="T13" fmla="*/ 154 h 167"/>
                <a:gd name="T14" fmla="*/ 77 w 80"/>
                <a:gd name="T15" fmla="*/ 129 h 167"/>
                <a:gd name="T16" fmla="*/ 79 w 80"/>
                <a:gd name="T17" fmla="*/ 94 h 167"/>
                <a:gd name="T18" fmla="*/ 71 w 80"/>
                <a:gd name="T19" fmla="*/ 61 h 167"/>
                <a:gd name="T20" fmla="*/ 39 w 80"/>
                <a:gd name="T21" fmla="*/ 0 h 167"/>
                <a:gd name="T22" fmla="*/ 66 w 80"/>
                <a:gd name="T23" fmla="*/ 60 h 167"/>
                <a:gd name="T24" fmla="*/ 72 w 80"/>
                <a:gd name="T25" fmla="*/ 104 h 167"/>
                <a:gd name="T26" fmla="*/ 71 w 80"/>
                <a:gd name="T27" fmla="*/ 129 h 167"/>
                <a:gd name="T28" fmla="*/ 62 w 80"/>
                <a:gd name="T29" fmla="*/ 149 h 167"/>
                <a:gd name="T30" fmla="*/ 45 w 80"/>
                <a:gd name="T31" fmla="*/ 154 h 167"/>
                <a:gd name="T32" fmla="*/ 23 w 80"/>
                <a:gd name="T33" fmla="*/ 149 h 167"/>
                <a:gd name="T34" fmla="*/ 10 w 80"/>
                <a:gd name="T35" fmla="*/ 129 h 167"/>
                <a:gd name="T36" fmla="*/ 4 w 80"/>
                <a:gd name="T37" fmla="*/ 105 h 167"/>
                <a:gd name="T38" fmla="*/ 4 w 80"/>
                <a:gd name="T39" fmla="*/ 61 h 167"/>
                <a:gd name="T40" fmla="*/ 7 w 80"/>
                <a:gd name="T41" fmla="*/ 29 h 167"/>
                <a:gd name="T42" fmla="*/ 9 w 80"/>
                <a:gd name="T43" fmla="*/ 1 h 167"/>
                <a:gd name="T44" fmla="*/ 9 w 80"/>
                <a:gd name="T45" fmla="*/ 1 h 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167"/>
                <a:gd name="T71" fmla="*/ 80 w 80"/>
                <a:gd name="T72" fmla="*/ 167 h 1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167">
                  <a:moveTo>
                    <a:pt x="9" y="1"/>
                  </a:moveTo>
                  <a:lnTo>
                    <a:pt x="1" y="55"/>
                  </a:lnTo>
                  <a:lnTo>
                    <a:pt x="0" y="104"/>
                  </a:lnTo>
                  <a:lnTo>
                    <a:pt x="7" y="136"/>
                  </a:lnTo>
                  <a:lnTo>
                    <a:pt x="22" y="158"/>
                  </a:lnTo>
                  <a:lnTo>
                    <a:pt x="45" y="166"/>
                  </a:lnTo>
                  <a:lnTo>
                    <a:pt x="69" y="154"/>
                  </a:lnTo>
                  <a:lnTo>
                    <a:pt x="77" y="129"/>
                  </a:lnTo>
                  <a:lnTo>
                    <a:pt x="79" y="94"/>
                  </a:lnTo>
                  <a:lnTo>
                    <a:pt x="71" y="61"/>
                  </a:lnTo>
                  <a:lnTo>
                    <a:pt x="39" y="0"/>
                  </a:lnTo>
                  <a:lnTo>
                    <a:pt x="66" y="60"/>
                  </a:lnTo>
                  <a:lnTo>
                    <a:pt x="72" y="104"/>
                  </a:lnTo>
                  <a:lnTo>
                    <a:pt x="71" y="129"/>
                  </a:lnTo>
                  <a:lnTo>
                    <a:pt x="62" y="149"/>
                  </a:lnTo>
                  <a:lnTo>
                    <a:pt x="45" y="154"/>
                  </a:lnTo>
                  <a:lnTo>
                    <a:pt x="23" y="149"/>
                  </a:lnTo>
                  <a:lnTo>
                    <a:pt x="10" y="129"/>
                  </a:lnTo>
                  <a:lnTo>
                    <a:pt x="4" y="105"/>
                  </a:lnTo>
                  <a:lnTo>
                    <a:pt x="4" y="61"/>
                  </a:lnTo>
                  <a:lnTo>
                    <a:pt x="7" y="29"/>
                  </a:lnTo>
                  <a:lnTo>
                    <a:pt x="9" y="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1" name="Freeform 21"/>
            <p:cNvSpPr>
              <a:spLocks/>
            </p:cNvSpPr>
            <p:nvPr/>
          </p:nvSpPr>
          <p:spPr bwMode="auto">
            <a:xfrm>
              <a:off x="2484" y="2438"/>
              <a:ext cx="160" cy="48"/>
            </a:xfrm>
            <a:custGeom>
              <a:avLst/>
              <a:gdLst>
                <a:gd name="T0" fmla="*/ 0 w 160"/>
                <a:gd name="T1" fmla="*/ 11 h 48"/>
                <a:gd name="T2" fmla="*/ 11 w 160"/>
                <a:gd name="T3" fmla="*/ 0 h 48"/>
                <a:gd name="T4" fmla="*/ 19 w 160"/>
                <a:gd name="T5" fmla="*/ 5 h 48"/>
                <a:gd name="T6" fmla="*/ 13 w 160"/>
                <a:gd name="T7" fmla="*/ 17 h 48"/>
                <a:gd name="T8" fmla="*/ 32 w 160"/>
                <a:gd name="T9" fmla="*/ 29 h 48"/>
                <a:gd name="T10" fmla="*/ 52 w 160"/>
                <a:gd name="T11" fmla="*/ 43 h 48"/>
                <a:gd name="T12" fmla="*/ 72 w 160"/>
                <a:gd name="T13" fmla="*/ 43 h 48"/>
                <a:gd name="T14" fmla="*/ 99 w 160"/>
                <a:gd name="T15" fmla="*/ 34 h 48"/>
                <a:gd name="T16" fmla="*/ 145 w 160"/>
                <a:gd name="T17" fmla="*/ 17 h 48"/>
                <a:gd name="T18" fmla="*/ 145 w 160"/>
                <a:gd name="T19" fmla="*/ 5 h 48"/>
                <a:gd name="T20" fmla="*/ 159 w 160"/>
                <a:gd name="T21" fmla="*/ 6 h 48"/>
                <a:gd name="T22" fmla="*/ 159 w 160"/>
                <a:gd name="T23" fmla="*/ 26 h 48"/>
                <a:gd name="T24" fmla="*/ 149 w 160"/>
                <a:gd name="T25" fmla="*/ 29 h 48"/>
                <a:gd name="T26" fmla="*/ 143 w 160"/>
                <a:gd name="T27" fmla="*/ 24 h 48"/>
                <a:gd name="T28" fmla="*/ 78 w 160"/>
                <a:gd name="T29" fmla="*/ 47 h 48"/>
                <a:gd name="T30" fmla="*/ 50 w 160"/>
                <a:gd name="T31" fmla="*/ 47 h 48"/>
                <a:gd name="T32" fmla="*/ 19 w 160"/>
                <a:gd name="T33" fmla="*/ 26 h 48"/>
                <a:gd name="T34" fmla="*/ 13 w 160"/>
                <a:gd name="T35" fmla="*/ 24 h 48"/>
                <a:gd name="T36" fmla="*/ 5 w 160"/>
                <a:gd name="T37" fmla="*/ 29 h 48"/>
                <a:gd name="T38" fmla="*/ 0 w 160"/>
                <a:gd name="T39" fmla="*/ 24 h 48"/>
                <a:gd name="T40" fmla="*/ 0 w 160"/>
                <a:gd name="T41" fmla="*/ 11 h 48"/>
                <a:gd name="T42" fmla="*/ 0 w 160"/>
                <a:gd name="T43" fmla="*/ 11 h 4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0"/>
                <a:gd name="T67" fmla="*/ 0 h 48"/>
                <a:gd name="T68" fmla="*/ 160 w 160"/>
                <a:gd name="T69" fmla="*/ 48 h 4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0" h="48">
                  <a:moveTo>
                    <a:pt x="0" y="11"/>
                  </a:moveTo>
                  <a:lnTo>
                    <a:pt x="11" y="0"/>
                  </a:lnTo>
                  <a:lnTo>
                    <a:pt x="19" y="5"/>
                  </a:lnTo>
                  <a:lnTo>
                    <a:pt x="13" y="17"/>
                  </a:lnTo>
                  <a:lnTo>
                    <a:pt x="32" y="29"/>
                  </a:lnTo>
                  <a:lnTo>
                    <a:pt x="52" y="43"/>
                  </a:lnTo>
                  <a:lnTo>
                    <a:pt x="72" y="43"/>
                  </a:lnTo>
                  <a:lnTo>
                    <a:pt x="99" y="34"/>
                  </a:lnTo>
                  <a:lnTo>
                    <a:pt x="145" y="17"/>
                  </a:lnTo>
                  <a:lnTo>
                    <a:pt x="145" y="5"/>
                  </a:lnTo>
                  <a:lnTo>
                    <a:pt x="159" y="6"/>
                  </a:lnTo>
                  <a:lnTo>
                    <a:pt x="159" y="26"/>
                  </a:lnTo>
                  <a:lnTo>
                    <a:pt x="149" y="29"/>
                  </a:lnTo>
                  <a:lnTo>
                    <a:pt x="143" y="24"/>
                  </a:lnTo>
                  <a:lnTo>
                    <a:pt x="78" y="47"/>
                  </a:lnTo>
                  <a:lnTo>
                    <a:pt x="50" y="47"/>
                  </a:lnTo>
                  <a:lnTo>
                    <a:pt x="19" y="26"/>
                  </a:lnTo>
                  <a:lnTo>
                    <a:pt x="13" y="24"/>
                  </a:lnTo>
                  <a:lnTo>
                    <a:pt x="5" y="29"/>
                  </a:lnTo>
                  <a:lnTo>
                    <a:pt x="0" y="24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2" name="Freeform 22"/>
            <p:cNvSpPr>
              <a:spLocks/>
            </p:cNvSpPr>
            <p:nvPr/>
          </p:nvSpPr>
          <p:spPr bwMode="auto">
            <a:xfrm>
              <a:off x="2507" y="2463"/>
              <a:ext cx="123" cy="68"/>
            </a:xfrm>
            <a:custGeom>
              <a:avLst/>
              <a:gdLst>
                <a:gd name="T0" fmla="*/ 0 w 123"/>
                <a:gd name="T1" fmla="*/ 9 h 68"/>
                <a:gd name="T2" fmla="*/ 8 w 123"/>
                <a:gd name="T3" fmla="*/ 25 h 68"/>
                <a:gd name="T4" fmla="*/ 16 w 123"/>
                <a:gd name="T5" fmla="*/ 54 h 68"/>
                <a:gd name="T6" fmla="*/ 33 w 123"/>
                <a:gd name="T7" fmla="*/ 67 h 68"/>
                <a:gd name="T8" fmla="*/ 75 w 123"/>
                <a:gd name="T9" fmla="*/ 67 h 68"/>
                <a:gd name="T10" fmla="*/ 86 w 123"/>
                <a:gd name="T11" fmla="*/ 60 h 68"/>
                <a:gd name="T12" fmla="*/ 122 w 123"/>
                <a:gd name="T13" fmla="*/ 0 h 68"/>
                <a:gd name="T14" fmla="*/ 112 w 123"/>
                <a:gd name="T15" fmla="*/ 1 h 68"/>
                <a:gd name="T16" fmla="*/ 81 w 123"/>
                <a:gd name="T17" fmla="*/ 54 h 68"/>
                <a:gd name="T18" fmla="*/ 71 w 123"/>
                <a:gd name="T19" fmla="*/ 57 h 68"/>
                <a:gd name="T20" fmla="*/ 39 w 123"/>
                <a:gd name="T21" fmla="*/ 60 h 68"/>
                <a:gd name="T22" fmla="*/ 23 w 123"/>
                <a:gd name="T23" fmla="*/ 53 h 68"/>
                <a:gd name="T24" fmla="*/ 17 w 123"/>
                <a:gd name="T25" fmla="*/ 43 h 68"/>
                <a:gd name="T26" fmla="*/ 11 w 123"/>
                <a:gd name="T27" fmla="*/ 22 h 68"/>
                <a:gd name="T28" fmla="*/ 0 w 123"/>
                <a:gd name="T29" fmla="*/ 9 h 68"/>
                <a:gd name="T30" fmla="*/ 0 w 123"/>
                <a:gd name="T31" fmla="*/ 9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3"/>
                <a:gd name="T49" fmla="*/ 0 h 68"/>
                <a:gd name="T50" fmla="*/ 123 w 123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3" h="68">
                  <a:moveTo>
                    <a:pt x="0" y="9"/>
                  </a:moveTo>
                  <a:lnTo>
                    <a:pt x="8" y="25"/>
                  </a:lnTo>
                  <a:lnTo>
                    <a:pt x="16" y="54"/>
                  </a:lnTo>
                  <a:lnTo>
                    <a:pt x="33" y="67"/>
                  </a:lnTo>
                  <a:lnTo>
                    <a:pt x="75" y="67"/>
                  </a:lnTo>
                  <a:lnTo>
                    <a:pt x="86" y="60"/>
                  </a:lnTo>
                  <a:lnTo>
                    <a:pt x="122" y="0"/>
                  </a:lnTo>
                  <a:lnTo>
                    <a:pt x="112" y="1"/>
                  </a:lnTo>
                  <a:lnTo>
                    <a:pt x="81" y="54"/>
                  </a:lnTo>
                  <a:lnTo>
                    <a:pt x="71" y="57"/>
                  </a:lnTo>
                  <a:lnTo>
                    <a:pt x="39" y="60"/>
                  </a:lnTo>
                  <a:lnTo>
                    <a:pt x="23" y="53"/>
                  </a:lnTo>
                  <a:lnTo>
                    <a:pt x="17" y="43"/>
                  </a:lnTo>
                  <a:lnTo>
                    <a:pt x="11" y="22"/>
                  </a:lnTo>
                  <a:lnTo>
                    <a:pt x="0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3" name="Freeform 23"/>
            <p:cNvSpPr>
              <a:spLocks/>
            </p:cNvSpPr>
            <p:nvPr/>
          </p:nvSpPr>
          <p:spPr bwMode="auto">
            <a:xfrm>
              <a:off x="2338" y="2275"/>
              <a:ext cx="423" cy="416"/>
            </a:xfrm>
            <a:custGeom>
              <a:avLst/>
              <a:gdLst>
                <a:gd name="T0" fmla="*/ 72 w 423"/>
                <a:gd name="T1" fmla="*/ 95 h 416"/>
                <a:gd name="T2" fmla="*/ 81 w 423"/>
                <a:gd name="T3" fmla="*/ 148 h 416"/>
                <a:gd name="T4" fmla="*/ 94 w 423"/>
                <a:gd name="T5" fmla="*/ 248 h 416"/>
                <a:gd name="T6" fmla="*/ 108 w 423"/>
                <a:gd name="T7" fmla="*/ 306 h 416"/>
                <a:gd name="T8" fmla="*/ 125 w 423"/>
                <a:gd name="T9" fmla="*/ 328 h 416"/>
                <a:gd name="T10" fmla="*/ 167 w 423"/>
                <a:gd name="T11" fmla="*/ 357 h 416"/>
                <a:gd name="T12" fmla="*/ 194 w 423"/>
                <a:gd name="T13" fmla="*/ 368 h 416"/>
                <a:gd name="T14" fmla="*/ 211 w 423"/>
                <a:gd name="T15" fmla="*/ 387 h 416"/>
                <a:gd name="T16" fmla="*/ 233 w 423"/>
                <a:gd name="T17" fmla="*/ 394 h 416"/>
                <a:gd name="T18" fmla="*/ 244 w 423"/>
                <a:gd name="T19" fmla="*/ 375 h 416"/>
                <a:gd name="T20" fmla="*/ 263 w 423"/>
                <a:gd name="T21" fmla="*/ 387 h 416"/>
                <a:gd name="T22" fmla="*/ 291 w 423"/>
                <a:gd name="T23" fmla="*/ 384 h 416"/>
                <a:gd name="T24" fmla="*/ 300 w 423"/>
                <a:gd name="T25" fmla="*/ 368 h 416"/>
                <a:gd name="T26" fmla="*/ 321 w 423"/>
                <a:gd name="T27" fmla="*/ 350 h 416"/>
                <a:gd name="T28" fmla="*/ 353 w 423"/>
                <a:gd name="T29" fmla="*/ 324 h 416"/>
                <a:gd name="T30" fmla="*/ 370 w 423"/>
                <a:gd name="T31" fmla="*/ 292 h 416"/>
                <a:gd name="T32" fmla="*/ 376 w 423"/>
                <a:gd name="T33" fmla="*/ 252 h 416"/>
                <a:gd name="T34" fmla="*/ 372 w 423"/>
                <a:gd name="T35" fmla="*/ 62 h 416"/>
                <a:gd name="T36" fmla="*/ 384 w 423"/>
                <a:gd name="T37" fmla="*/ 91 h 416"/>
                <a:gd name="T38" fmla="*/ 415 w 423"/>
                <a:gd name="T39" fmla="*/ 76 h 416"/>
                <a:gd name="T40" fmla="*/ 397 w 423"/>
                <a:gd name="T41" fmla="*/ 12 h 416"/>
                <a:gd name="T42" fmla="*/ 363 w 423"/>
                <a:gd name="T43" fmla="*/ 4 h 416"/>
                <a:gd name="T44" fmla="*/ 400 w 423"/>
                <a:gd name="T45" fmla="*/ 0 h 416"/>
                <a:gd name="T46" fmla="*/ 422 w 423"/>
                <a:gd name="T47" fmla="*/ 39 h 416"/>
                <a:gd name="T48" fmla="*/ 421 w 423"/>
                <a:gd name="T49" fmla="*/ 83 h 416"/>
                <a:gd name="T50" fmla="*/ 384 w 423"/>
                <a:gd name="T51" fmla="*/ 127 h 416"/>
                <a:gd name="T52" fmla="*/ 381 w 423"/>
                <a:gd name="T53" fmla="*/ 287 h 416"/>
                <a:gd name="T54" fmla="*/ 360 w 423"/>
                <a:gd name="T55" fmla="*/ 348 h 416"/>
                <a:gd name="T56" fmla="*/ 294 w 423"/>
                <a:gd name="T57" fmla="*/ 394 h 416"/>
                <a:gd name="T58" fmla="*/ 244 w 423"/>
                <a:gd name="T59" fmla="*/ 415 h 416"/>
                <a:gd name="T60" fmla="*/ 204 w 423"/>
                <a:gd name="T61" fmla="*/ 387 h 416"/>
                <a:gd name="T62" fmla="*/ 165 w 423"/>
                <a:gd name="T63" fmla="*/ 379 h 416"/>
                <a:gd name="T64" fmla="*/ 127 w 423"/>
                <a:gd name="T65" fmla="*/ 350 h 416"/>
                <a:gd name="T66" fmla="*/ 108 w 423"/>
                <a:gd name="T67" fmla="*/ 317 h 416"/>
                <a:gd name="T68" fmla="*/ 88 w 423"/>
                <a:gd name="T69" fmla="*/ 252 h 416"/>
                <a:gd name="T70" fmla="*/ 72 w 423"/>
                <a:gd name="T71" fmla="*/ 132 h 416"/>
                <a:gd name="T72" fmla="*/ 49 w 423"/>
                <a:gd name="T73" fmla="*/ 147 h 416"/>
                <a:gd name="T74" fmla="*/ 23 w 423"/>
                <a:gd name="T75" fmla="*/ 124 h 416"/>
                <a:gd name="T76" fmla="*/ 0 w 423"/>
                <a:gd name="T77" fmla="*/ 65 h 416"/>
                <a:gd name="T78" fmla="*/ 7 w 423"/>
                <a:gd name="T79" fmla="*/ 30 h 416"/>
                <a:gd name="T80" fmla="*/ 23 w 423"/>
                <a:gd name="T81" fmla="*/ 15 h 416"/>
                <a:gd name="T82" fmla="*/ 25 w 423"/>
                <a:gd name="T83" fmla="*/ 22 h 416"/>
                <a:gd name="T84" fmla="*/ 10 w 423"/>
                <a:gd name="T85" fmla="*/ 34 h 416"/>
                <a:gd name="T86" fmla="*/ 7 w 423"/>
                <a:gd name="T87" fmla="*/ 62 h 416"/>
                <a:gd name="T88" fmla="*/ 30 w 423"/>
                <a:gd name="T89" fmla="*/ 122 h 416"/>
                <a:gd name="T90" fmla="*/ 70 w 423"/>
                <a:gd name="T91" fmla="*/ 122 h 416"/>
                <a:gd name="T92" fmla="*/ 61 w 423"/>
                <a:gd name="T93" fmla="*/ 62 h 416"/>
                <a:gd name="T94" fmla="*/ 72 w 423"/>
                <a:gd name="T95" fmla="*/ 95 h 416"/>
                <a:gd name="T96" fmla="*/ 72 w 423"/>
                <a:gd name="T97" fmla="*/ 95 h 4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23"/>
                <a:gd name="T148" fmla="*/ 0 h 416"/>
                <a:gd name="T149" fmla="*/ 423 w 423"/>
                <a:gd name="T150" fmla="*/ 416 h 4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23" h="416">
                  <a:moveTo>
                    <a:pt x="72" y="95"/>
                  </a:moveTo>
                  <a:lnTo>
                    <a:pt x="81" y="148"/>
                  </a:lnTo>
                  <a:lnTo>
                    <a:pt x="94" y="248"/>
                  </a:lnTo>
                  <a:lnTo>
                    <a:pt x="108" y="306"/>
                  </a:lnTo>
                  <a:lnTo>
                    <a:pt x="125" y="328"/>
                  </a:lnTo>
                  <a:lnTo>
                    <a:pt x="167" y="357"/>
                  </a:lnTo>
                  <a:lnTo>
                    <a:pt x="194" y="368"/>
                  </a:lnTo>
                  <a:lnTo>
                    <a:pt x="211" y="387"/>
                  </a:lnTo>
                  <a:lnTo>
                    <a:pt x="233" y="394"/>
                  </a:lnTo>
                  <a:lnTo>
                    <a:pt x="244" y="375"/>
                  </a:lnTo>
                  <a:lnTo>
                    <a:pt x="263" y="387"/>
                  </a:lnTo>
                  <a:lnTo>
                    <a:pt x="291" y="384"/>
                  </a:lnTo>
                  <a:lnTo>
                    <a:pt x="300" y="368"/>
                  </a:lnTo>
                  <a:lnTo>
                    <a:pt x="321" y="350"/>
                  </a:lnTo>
                  <a:lnTo>
                    <a:pt x="353" y="324"/>
                  </a:lnTo>
                  <a:lnTo>
                    <a:pt x="370" y="292"/>
                  </a:lnTo>
                  <a:lnTo>
                    <a:pt x="376" y="252"/>
                  </a:lnTo>
                  <a:lnTo>
                    <a:pt x="372" y="62"/>
                  </a:lnTo>
                  <a:lnTo>
                    <a:pt x="384" y="91"/>
                  </a:lnTo>
                  <a:lnTo>
                    <a:pt x="415" y="76"/>
                  </a:lnTo>
                  <a:lnTo>
                    <a:pt x="397" y="12"/>
                  </a:lnTo>
                  <a:lnTo>
                    <a:pt x="363" y="4"/>
                  </a:lnTo>
                  <a:lnTo>
                    <a:pt x="400" y="0"/>
                  </a:lnTo>
                  <a:lnTo>
                    <a:pt x="422" y="39"/>
                  </a:lnTo>
                  <a:lnTo>
                    <a:pt x="421" y="83"/>
                  </a:lnTo>
                  <a:lnTo>
                    <a:pt x="384" y="127"/>
                  </a:lnTo>
                  <a:lnTo>
                    <a:pt x="381" y="287"/>
                  </a:lnTo>
                  <a:lnTo>
                    <a:pt x="360" y="348"/>
                  </a:lnTo>
                  <a:lnTo>
                    <a:pt x="294" y="394"/>
                  </a:lnTo>
                  <a:lnTo>
                    <a:pt x="244" y="415"/>
                  </a:lnTo>
                  <a:lnTo>
                    <a:pt x="204" y="387"/>
                  </a:lnTo>
                  <a:lnTo>
                    <a:pt x="165" y="379"/>
                  </a:lnTo>
                  <a:lnTo>
                    <a:pt x="127" y="350"/>
                  </a:lnTo>
                  <a:lnTo>
                    <a:pt x="108" y="317"/>
                  </a:lnTo>
                  <a:lnTo>
                    <a:pt x="88" y="252"/>
                  </a:lnTo>
                  <a:lnTo>
                    <a:pt x="72" y="132"/>
                  </a:lnTo>
                  <a:lnTo>
                    <a:pt x="49" y="147"/>
                  </a:lnTo>
                  <a:lnTo>
                    <a:pt x="23" y="124"/>
                  </a:lnTo>
                  <a:lnTo>
                    <a:pt x="0" y="65"/>
                  </a:lnTo>
                  <a:lnTo>
                    <a:pt x="7" y="30"/>
                  </a:lnTo>
                  <a:lnTo>
                    <a:pt x="23" y="15"/>
                  </a:lnTo>
                  <a:lnTo>
                    <a:pt x="25" y="22"/>
                  </a:lnTo>
                  <a:lnTo>
                    <a:pt x="10" y="34"/>
                  </a:lnTo>
                  <a:lnTo>
                    <a:pt x="7" y="62"/>
                  </a:lnTo>
                  <a:lnTo>
                    <a:pt x="30" y="122"/>
                  </a:lnTo>
                  <a:lnTo>
                    <a:pt x="70" y="122"/>
                  </a:lnTo>
                  <a:lnTo>
                    <a:pt x="61" y="62"/>
                  </a:lnTo>
                  <a:lnTo>
                    <a:pt x="72" y="9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4" name="Freeform 24"/>
            <p:cNvSpPr>
              <a:spLocks/>
            </p:cNvSpPr>
            <p:nvPr/>
          </p:nvSpPr>
          <p:spPr bwMode="auto">
            <a:xfrm>
              <a:off x="2525" y="2560"/>
              <a:ext cx="71" cy="19"/>
            </a:xfrm>
            <a:custGeom>
              <a:avLst/>
              <a:gdLst>
                <a:gd name="T0" fmla="*/ 4 w 71"/>
                <a:gd name="T1" fmla="*/ 0 h 19"/>
                <a:gd name="T2" fmla="*/ 14 w 71"/>
                <a:gd name="T3" fmla="*/ 7 h 19"/>
                <a:gd name="T4" fmla="*/ 32 w 71"/>
                <a:gd name="T5" fmla="*/ 11 h 19"/>
                <a:gd name="T6" fmla="*/ 47 w 71"/>
                <a:gd name="T7" fmla="*/ 11 h 19"/>
                <a:gd name="T8" fmla="*/ 67 w 71"/>
                <a:gd name="T9" fmla="*/ 7 h 19"/>
                <a:gd name="T10" fmla="*/ 70 w 71"/>
                <a:gd name="T11" fmla="*/ 14 h 19"/>
                <a:gd name="T12" fmla="*/ 57 w 71"/>
                <a:gd name="T13" fmla="*/ 18 h 19"/>
                <a:gd name="T14" fmla="*/ 32 w 71"/>
                <a:gd name="T15" fmla="*/ 18 h 19"/>
                <a:gd name="T16" fmla="*/ 14 w 71"/>
                <a:gd name="T17" fmla="*/ 14 h 19"/>
                <a:gd name="T18" fmla="*/ 0 w 71"/>
                <a:gd name="T19" fmla="*/ 3 h 19"/>
                <a:gd name="T20" fmla="*/ 4 w 71"/>
                <a:gd name="T21" fmla="*/ 0 h 19"/>
                <a:gd name="T22" fmla="*/ 4 w 71"/>
                <a:gd name="T23" fmla="*/ 0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19"/>
                <a:gd name="T38" fmla="*/ 71 w 71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19">
                  <a:moveTo>
                    <a:pt x="4" y="0"/>
                  </a:moveTo>
                  <a:lnTo>
                    <a:pt x="14" y="7"/>
                  </a:lnTo>
                  <a:lnTo>
                    <a:pt x="32" y="11"/>
                  </a:lnTo>
                  <a:lnTo>
                    <a:pt x="47" y="11"/>
                  </a:lnTo>
                  <a:lnTo>
                    <a:pt x="67" y="7"/>
                  </a:lnTo>
                  <a:lnTo>
                    <a:pt x="70" y="14"/>
                  </a:lnTo>
                  <a:lnTo>
                    <a:pt x="57" y="18"/>
                  </a:lnTo>
                  <a:lnTo>
                    <a:pt x="32" y="18"/>
                  </a:lnTo>
                  <a:lnTo>
                    <a:pt x="14" y="14"/>
                  </a:lnTo>
                  <a:lnTo>
                    <a:pt x="0" y="3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5" name="Freeform 25"/>
            <p:cNvSpPr>
              <a:spLocks/>
            </p:cNvSpPr>
            <p:nvPr/>
          </p:nvSpPr>
          <p:spPr bwMode="auto">
            <a:xfrm>
              <a:off x="2344" y="2327"/>
              <a:ext cx="62" cy="30"/>
            </a:xfrm>
            <a:custGeom>
              <a:avLst/>
              <a:gdLst>
                <a:gd name="T0" fmla="*/ 59 w 62"/>
                <a:gd name="T1" fmla="*/ 18 h 30"/>
                <a:gd name="T2" fmla="*/ 40 w 62"/>
                <a:gd name="T3" fmla="*/ 3 h 30"/>
                <a:gd name="T4" fmla="*/ 18 w 62"/>
                <a:gd name="T5" fmla="*/ 0 h 30"/>
                <a:gd name="T6" fmla="*/ 1 w 62"/>
                <a:gd name="T7" fmla="*/ 0 h 30"/>
                <a:gd name="T8" fmla="*/ 0 w 62"/>
                <a:gd name="T9" fmla="*/ 8 h 30"/>
                <a:gd name="T10" fmla="*/ 22 w 62"/>
                <a:gd name="T11" fmla="*/ 8 h 30"/>
                <a:gd name="T12" fmla="*/ 43 w 62"/>
                <a:gd name="T13" fmla="*/ 15 h 30"/>
                <a:gd name="T14" fmla="*/ 61 w 62"/>
                <a:gd name="T15" fmla="*/ 29 h 30"/>
                <a:gd name="T16" fmla="*/ 59 w 62"/>
                <a:gd name="T17" fmla="*/ 18 h 30"/>
                <a:gd name="T18" fmla="*/ 59 w 62"/>
                <a:gd name="T19" fmla="*/ 18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30"/>
                <a:gd name="T32" fmla="*/ 62 w 62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30">
                  <a:moveTo>
                    <a:pt x="59" y="18"/>
                  </a:moveTo>
                  <a:lnTo>
                    <a:pt x="40" y="3"/>
                  </a:lnTo>
                  <a:lnTo>
                    <a:pt x="18" y="0"/>
                  </a:lnTo>
                  <a:lnTo>
                    <a:pt x="1" y="0"/>
                  </a:lnTo>
                  <a:lnTo>
                    <a:pt x="0" y="8"/>
                  </a:lnTo>
                  <a:lnTo>
                    <a:pt x="22" y="8"/>
                  </a:lnTo>
                  <a:lnTo>
                    <a:pt x="43" y="15"/>
                  </a:lnTo>
                  <a:lnTo>
                    <a:pt x="61" y="29"/>
                  </a:lnTo>
                  <a:lnTo>
                    <a:pt x="59" y="1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6" name="Freeform 26"/>
            <p:cNvSpPr>
              <a:spLocks/>
            </p:cNvSpPr>
            <p:nvPr/>
          </p:nvSpPr>
          <p:spPr bwMode="auto">
            <a:xfrm>
              <a:off x="2711" y="2291"/>
              <a:ext cx="32" cy="51"/>
            </a:xfrm>
            <a:custGeom>
              <a:avLst/>
              <a:gdLst>
                <a:gd name="T0" fmla="*/ 0 w 32"/>
                <a:gd name="T1" fmla="*/ 37 h 51"/>
                <a:gd name="T2" fmla="*/ 10 w 32"/>
                <a:gd name="T3" fmla="*/ 18 h 51"/>
                <a:gd name="T4" fmla="*/ 29 w 32"/>
                <a:gd name="T5" fmla="*/ 0 h 51"/>
                <a:gd name="T6" fmla="*/ 31 w 32"/>
                <a:gd name="T7" fmla="*/ 9 h 51"/>
                <a:gd name="T8" fmla="*/ 15 w 32"/>
                <a:gd name="T9" fmla="*/ 23 h 51"/>
                <a:gd name="T10" fmla="*/ 0 w 32"/>
                <a:gd name="T11" fmla="*/ 50 h 51"/>
                <a:gd name="T12" fmla="*/ 0 w 32"/>
                <a:gd name="T13" fmla="*/ 37 h 51"/>
                <a:gd name="T14" fmla="*/ 0 w 32"/>
                <a:gd name="T15" fmla="*/ 37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51"/>
                <a:gd name="T26" fmla="*/ 32 w 32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51">
                  <a:moveTo>
                    <a:pt x="0" y="37"/>
                  </a:moveTo>
                  <a:lnTo>
                    <a:pt x="10" y="18"/>
                  </a:lnTo>
                  <a:lnTo>
                    <a:pt x="29" y="0"/>
                  </a:lnTo>
                  <a:lnTo>
                    <a:pt x="31" y="9"/>
                  </a:lnTo>
                  <a:lnTo>
                    <a:pt x="15" y="23"/>
                  </a:lnTo>
                  <a:lnTo>
                    <a:pt x="0" y="50"/>
                  </a:lnTo>
                  <a:lnTo>
                    <a:pt x="0" y="3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7" name="Freeform 27"/>
            <p:cNvSpPr>
              <a:spLocks/>
            </p:cNvSpPr>
            <p:nvPr/>
          </p:nvSpPr>
          <p:spPr bwMode="auto">
            <a:xfrm>
              <a:off x="2118" y="2540"/>
              <a:ext cx="318" cy="542"/>
            </a:xfrm>
            <a:custGeom>
              <a:avLst/>
              <a:gdLst>
                <a:gd name="T0" fmla="*/ 310 w 318"/>
                <a:gd name="T1" fmla="*/ 0 h 542"/>
                <a:gd name="T2" fmla="*/ 225 w 318"/>
                <a:gd name="T3" fmla="*/ 34 h 542"/>
                <a:gd name="T4" fmla="*/ 131 w 318"/>
                <a:gd name="T5" fmla="*/ 114 h 542"/>
                <a:gd name="T6" fmla="*/ 77 w 318"/>
                <a:gd name="T7" fmla="*/ 135 h 542"/>
                <a:gd name="T8" fmla="*/ 67 w 318"/>
                <a:gd name="T9" fmla="*/ 180 h 542"/>
                <a:gd name="T10" fmla="*/ 47 w 318"/>
                <a:gd name="T11" fmla="*/ 188 h 542"/>
                <a:gd name="T12" fmla="*/ 22 w 318"/>
                <a:gd name="T13" fmla="*/ 270 h 542"/>
                <a:gd name="T14" fmla="*/ 39 w 318"/>
                <a:gd name="T15" fmla="*/ 344 h 542"/>
                <a:gd name="T16" fmla="*/ 24 w 318"/>
                <a:gd name="T17" fmla="*/ 389 h 542"/>
                <a:gd name="T18" fmla="*/ 36 w 318"/>
                <a:gd name="T19" fmla="*/ 416 h 542"/>
                <a:gd name="T20" fmla="*/ 0 w 318"/>
                <a:gd name="T21" fmla="*/ 503 h 542"/>
                <a:gd name="T22" fmla="*/ 9 w 318"/>
                <a:gd name="T23" fmla="*/ 519 h 542"/>
                <a:gd name="T24" fmla="*/ 20 w 318"/>
                <a:gd name="T25" fmla="*/ 511 h 542"/>
                <a:gd name="T26" fmla="*/ 14 w 318"/>
                <a:gd name="T27" fmla="*/ 498 h 542"/>
                <a:gd name="T28" fmla="*/ 50 w 318"/>
                <a:gd name="T29" fmla="*/ 406 h 542"/>
                <a:gd name="T30" fmla="*/ 133 w 318"/>
                <a:gd name="T31" fmla="*/ 411 h 542"/>
                <a:gd name="T32" fmla="*/ 222 w 318"/>
                <a:gd name="T33" fmla="*/ 514 h 542"/>
                <a:gd name="T34" fmla="*/ 96 w 318"/>
                <a:gd name="T35" fmla="*/ 506 h 542"/>
                <a:gd name="T36" fmla="*/ 134 w 318"/>
                <a:gd name="T37" fmla="*/ 511 h 542"/>
                <a:gd name="T38" fmla="*/ 170 w 318"/>
                <a:gd name="T39" fmla="*/ 541 h 542"/>
                <a:gd name="T40" fmla="*/ 263 w 318"/>
                <a:gd name="T41" fmla="*/ 529 h 542"/>
                <a:gd name="T42" fmla="*/ 317 w 318"/>
                <a:gd name="T43" fmla="*/ 529 h 542"/>
                <a:gd name="T44" fmla="*/ 261 w 318"/>
                <a:gd name="T45" fmla="*/ 519 h 542"/>
                <a:gd name="T46" fmla="*/ 261 w 318"/>
                <a:gd name="T47" fmla="*/ 461 h 542"/>
                <a:gd name="T48" fmla="*/ 198 w 318"/>
                <a:gd name="T49" fmla="*/ 296 h 542"/>
                <a:gd name="T50" fmla="*/ 142 w 318"/>
                <a:gd name="T51" fmla="*/ 237 h 542"/>
                <a:gd name="T52" fmla="*/ 196 w 318"/>
                <a:gd name="T53" fmla="*/ 306 h 542"/>
                <a:gd name="T54" fmla="*/ 229 w 318"/>
                <a:gd name="T55" fmla="*/ 420 h 542"/>
                <a:gd name="T56" fmla="*/ 229 w 318"/>
                <a:gd name="T57" fmla="*/ 503 h 542"/>
                <a:gd name="T58" fmla="*/ 133 w 318"/>
                <a:gd name="T59" fmla="*/ 397 h 542"/>
                <a:gd name="T60" fmla="*/ 92 w 318"/>
                <a:gd name="T61" fmla="*/ 380 h 542"/>
                <a:gd name="T62" fmla="*/ 45 w 318"/>
                <a:gd name="T63" fmla="*/ 338 h 542"/>
                <a:gd name="T64" fmla="*/ 32 w 318"/>
                <a:gd name="T65" fmla="*/ 280 h 542"/>
                <a:gd name="T66" fmla="*/ 47 w 318"/>
                <a:gd name="T67" fmla="*/ 248 h 542"/>
                <a:gd name="T68" fmla="*/ 47 w 318"/>
                <a:gd name="T69" fmla="*/ 201 h 542"/>
                <a:gd name="T70" fmla="*/ 69 w 318"/>
                <a:gd name="T71" fmla="*/ 186 h 542"/>
                <a:gd name="T72" fmla="*/ 96 w 318"/>
                <a:gd name="T73" fmla="*/ 201 h 542"/>
                <a:gd name="T74" fmla="*/ 82 w 318"/>
                <a:gd name="T75" fmla="*/ 165 h 542"/>
                <a:gd name="T76" fmla="*/ 92 w 318"/>
                <a:gd name="T77" fmla="*/ 133 h 542"/>
                <a:gd name="T78" fmla="*/ 134 w 318"/>
                <a:gd name="T79" fmla="*/ 120 h 542"/>
                <a:gd name="T80" fmla="*/ 230 w 318"/>
                <a:gd name="T81" fmla="*/ 34 h 542"/>
                <a:gd name="T82" fmla="*/ 310 w 318"/>
                <a:gd name="T83" fmla="*/ 0 h 542"/>
                <a:gd name="T84" fmla="*/ 310 w 318"/>
                <a:gd name="T85" fmla="*/ 0 h 5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542"/>
                <a:gd name="T131" fmla="*/ 318 w 318"/>
                <a:gd name="T132" fmla="*/ 542 h 5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542">
                  <a:moveTo>
                    <a:pt x="310" y="0"/>
                  </a:moveTo>
                  <a:lnTo>
                    <a:pt x="225" y="34"/>
                  </a:lnTo>
                  <a:lnTo>
                    <a:pt x="131" y="114"/>
                  </a:lnTo>
                  <a:lnTo>
                    <a:pt x="77" y="135"/>
                  </a:lnTo>
                  <a:lnTo>
                    <a:pt x="67" y="180"/>
                  </a:lnTo>
                  <a:lnTo>
                    <a:pt x="47" y="188"/>
                  </a:lnTo>
                  <a:lnTo>
                    <a:pt x="22" y="270"/>
                  </a:lnTo>
                  <a:lnTo>
                    <a:pt x="39" y="344"/>
                  </a:lnTo>
                  <a:lnTo>
                    <a:pt x="24" y="389"/>
                  </a:lnTo>
                  <a:lnTo>
                    <a:pt x="36" y="416"/>
                  </a:lnTo>
                  <a:lnTo>
                    <a:pt x="0" y="503"/>
                  </a:lnTo>
                  <a:lnTo>
                    <a:pt x="9" y="519"/>
                  </a:lnTo>
                  <a:lnTo>
                    <a:pt x="20" y="511"/>
                  </a:lnTo>
                  <a:lnTo>
                    <a:pt x="14" y="498"/>
                  </a:lnTo>
                  <a:lnTo>
                    <a:pt x="50" y="406"/>
                  </a:lnTo>
                  <a:lnTo>
                    <a:pt x="133" y="411"/>
                  </a:lnTo>
                  <a:lnTo>
                    <a:pt x="222" y="514"/>
                  </a:lnTo>
                  <a:lnTo>
                    <a:pt x="96" y="506"/>
                  </a:lnTo>
                  <a:lnTo>
                    <a:pt x="134" y="511"/>
                  </a:lnTo>
                  <a:lnTo>
                    <a:pt x="170" y="541"/>
                  </a:lnTo>
                  <a:lnTo>
                    <a:pt x="263" y="529"/>
                  </a:lnTo>
                  <a:lnTo>
                    <a:pt x="317" y="529"/>
                  </a:lnTo>
                  <a:lnTo>
                    <a:pt x="261" y="519"/>
                  </a:lnTo>
                  <a:lnTo>
                    <a:pt x="261" y="461"/>
                  </a:lnTo>
                  <a:lnTo>
                    <a:pt x="198" y="296"/>
                  </a:lnTo>
                  <a:lnTo>
                    <a:pt x="142" y="237"/>
                  </a:lnTo>
                  <a:lnTo>
                    <a:pt x="196" y="306"/>
                  </a:lnTo>
                  <a:lnTo>
                    <a:pt x="229" y="420"/>
                  </a:lnTo>
                  <a:lnTo>
                    <a:pt x="229" y="503"/>
                  </a:lnTo>
                  <a:lnTo>
                    <a:pt x="133" y="397"/>
                  </a:lnTo>
                  <a:lnTo>
                    <a:pt x="92" y="380"/>
                  </a:lnTo>
                  <a:lnTo>
                    <a:pt x="45" y="338"/>
                  </a:lnTo>
                  <a:lnTo>
                    <a:pt x="32" y="280"/>
                  </a:lnTo>
                  <a:lnTo>
                    <a:pt x="47" y="248"/>
                  </a:lnTo>
                  <a:lnTo>
                    <a:pt x="47" y="201"/>
                  </a:lnTo>
                  <a:lnTo>
                    <a:pt x="69" y="186"/>
                  </a:lnTo>
                  <a:lnTo>
                    <a:pt x="96" y="201"/>
                  </a:lnTo>
                  <a:lnTo>
                    <a:pt x="82" y="165"/>
                  </a:lnTo>
                  <a:lnTo>
                    <a:pt x="92" y="133"/>
                  </a:lnTo>
                  <a:lnTo>
                    <a:pt x="134" y="120"/>
                  </a:lnTo>
                  <a:lnTo>
                    <a:pt x="230" y="34"/>
                  </a:lnTo>
                  <a:lnTo>
                    <a:pt x="31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8" name="Freeform 28"/>
            <p:cNvSpPr>
              <a:spLocks/>
            </p:cNvSpPr>
            <p:nvPr/>
          </p:nvSpPr>
          <p:spPr bwMode="auto">
            <a:xfrm>
              <a:off x="2108" y="3038"/>
              <a:ext cx="335" cy="295"/>
            </a:xfrm>
            <a:custGeom>
              <a:avLst/>
              <a:gdLst>
                <a:gd name="T0" fmla="*/ 55 w 335"/>
                <a:gd name="T1" fmla="*/ 0 h 295"/>
                <a:gd name="T2" fmla="*/ 10 w 335"/>
                <a:gd name="T3" fmla="*/ 47 h 295"/>
                <a:gd name="T4" fmla="*/ 10 w 335"/>
                <a:gd name="T5" fmla="*/ 111 h 295"/>
                <a:gd name="T6" fmla="*/ 67 w 335"/>
                <a:gd name="T7" fmla="*/ 217 h 295"/>
                <a:gd name="T8" fmla="*/ 189 w 335"/>
                <a:gd name="T9" fmla="*/ 200 h 295"/>
                <a:gd name="T10" fmla="*/ 243 w 335"/>
                <a:gd name="T11" fmla="*/ 253 h 295"/>
                <a:gd name="T12" fmla="*/ 287 w 335"/>
                <a:gd name="T13" fmla="*/ 250 h 295"/>
                <a:gd name="T14" fmla="*/ 293 w 335"/>
                <a:gd name="T15" fmla="*/ 144 h 295"/>
                <a:gd name="T16" fmla="*/ 334 w 335"/>
                <a:gd name="T17" fmla="*/ 39 h 295"/>
                <a:gd name="T18" fmla="*/ 309 w 335"/>
                <a:gd name="T19" fmla="*/ 127 h 295"/>
                <a:gd name="T20" fmla="*/ 309 w 335"/>
                <a:gd name="T21" fmla="*/ 217 h 295"/>
                <a:gd name="T22" fmla="*/ 323 w 335"/>
                <a:gd name="T23" fmla="*/ 294 h 295"/>
                <a:gd name="T24" fmla="*/ 240 w 335"/>
                <a:gd name="T25" fmla="*/ 286 h 295"/>
                <a:gd name="T26" fmla="*/ 161 w 335"/>
                <a:gd name="T27" fmla="*/ 264 h 295"/>
                <a:gd name="T28" fmla="*/ 75 w 335"/>
                <a:gd name="T29" fmla="*/ 264 h 295"/>
                <a:gd name="T30" fmla="*/ 37 w 335"/>
                <a:gd name="T31" fmla="*/ 207 h 295"/>
                <a:gd name="T32" fmla="*/ 0 w 335"/>
                <a:gd name="T33" fmla="*/ 108 h 295"/>
                <a:gd name="T34" fmla="*/ 2 w 335"/>
                <a:gd name="T35" fmla="*/ 30 h 295"/>
                <a:gd name="T36" fmla="*/ 55 w 335"/>
                <a:gd name="T37" fmla="*/ 0 h 295"/>
                <a:gd name="T38" fmla="*/ 55 w 335"/>
                <a:gd name="T39" fmla="*/ 0 h 2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5"/>
                <a:gd name="T61" fmla="*/ 0 h 295"/>
                <a:gd name="T62" fmla="*/ 335 w 335"/>
                <a:gd name="T63" fmla="*/ 295 h 29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5" h="295">
                  <a:moveTo>
                    <a:pt x="55" y="0"/>
                  </a:moveTo>
                  <a:lnTo>
                    <a:pt x="10" y="47"/>
                  </a:lnTo>
                  <a:lnTo>
                    <a:pt x="10" y="111"/>
                  </a:lnTo>
                  <a:lnTo>
                    <a:pt x="67" y="217"/>
                  </a:lnTo>
                  <a:lnTo>
                    <a:pt x="189" y="200"/>
                  </a:lnTo>
                  <a:lnTo>
                    <a:pt x="243" y="253"/>
                  </a:lnTo>
                  <a:lnTo>
                    <a:pt x="287" y="250"/>
                  </a:lnTo>
                  <a:lnTo>
                    <a:pt x="293" y="144"/>
                  </a:lnTo>
                  <a:lnTo>
                    <a:pt x="334" y="39"/>
                  </a:lnTo>
                  <a:lnTo>
                    <a:pt x="309" y="127"/>
                  </a:lnTo>
                  <a:lnTo>
                    <a:pt x="309" y="217"/>
                  </a:lnTo>
                  <a:lnTo>
                    <a:pt x="323" y="294"/>
                  </a:lnTo>
                  <a:lnTo>
                    <a:pt x="240" y="286"/>
                  </a:lnTo>
                  <a:lnTo>
                    <a:pt x="161" y="264"/>
                  </a:lnTo>
                  <a:lnTo>
                    <a:pt x="75" y="264"/>
                  </a:lnTo>
                  <a:lnTo>
                    <a:pt x="37" y="207"/>
                  </a:lnTo>
                  <a:lnTo>
                    <a:pt x="0" y="108"/>
                  </a:lnTo>
                  <a:lnTo>
                    <a:pt x="2" y="30"/>
                  </a:lnTo>
                  <a:lnTo>
                    <a:pt x="55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49" name="Freeform 29"/>
            <p:cNvSpPr>
              <a:spLocks/>
            </p:cNvSpPr>
            <p:nvPr/>
          </p:nvSpPr>
          <p:spPr bwMode="auto">
            <a:xfrm>
              <a:off x="2693" y="2848"/>
              <a:ext cx="62" cy="152"/>
            </a:xfrm>
            <a:custGeom>
              <a:avLst/>
              <a:gdLst>
                <a:gd name="T0" fmla="*/ 0 w 62"/>
                <a:gd name="T1" fmla="*/ 139 h 152"/>
                <a:gd name="T2" fmla="*/ 27 w 62"/>
                <a:gd name="T3" fmla="*/ 86 h 152"/>
                <a:gd name="T4" fmla="*/ 57 w 62"/>
                <a:gd name="T5" fmla="*/ 0 h 152"/>
                <a:gd name="T6" fmla="*/ 61 w 62"/>
                <a:gd name="T7" fmla="*/ 26 h 152"/>
                <a:gd name="T8" fmla="*/ 34 w 62"/>
                <a:gd name="T9" fmla="*/ 97 h 152"/>
                <a:gd name="T10" fmla="*/ 8 w 62"/>
                <a:gd name="T11" fmla="*/ 151 h 152"/>
                <a:gd name="T12" fmla="*/ 0 w 62"/>
                <a:gd name="T13" fmla="*/ 139 h 152"/>
                <a:gd name="T14" fmla="*/ 0 w 62"/>
                <a:gd name="T15" fmla="*/ 139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152"/>
                <a:gd name="T26" fmla="*/ 62 w 62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152">
                  <a:moveTo>
                    <a:pt x="0" y="139"/>
                  </a:moveTo>
                  <a:lnTo>
                    <a:pt x="27" y="86"/>
                  </a:lnTo>
                  <a:lnTo>
                    <a:pt x="57" y="0"/>
                  </a:lnTo>
                  <a:lnTo>
                    <a:pt x="61" y="26"/>
                  </a:lnTo>
                  <a:lnTo>
                    <a:pt x="34" y="97"/>
                  </a:lnTo>
                  <a:lnTo>
                    <a:pt x="8" y="151"/>
                  </a:lnTo>
                  <a:lnTo>
                    <a:pt x="0" y="1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0" name="Freeform 30"/>
            <p:cNvSpPr>
              <a:spLocks/>
            </p:cNvSpPr>
            <p:nvPr/>
          </p:nvSpPr>
          <p:spPr bwMode="auto">
            <a:xfrm>
              <a:off x="2473" y="2663"/>
              <a:ext cx="257" cy="394"/>
            </a:xfrm>
            <a:custGeom>
              <a:avLst/>
              <a:gdLst>
                <a:gd name="T0" fmla="*/ 256 w 257"/>
                <a:gd name="T1" fmla="*/ 393 h 394"/>
                <a:gd name="T2" fmla="*/ 229 w 257"/>
                <a:gd name="T3" fmla="*/ 316 h 394"/>
                <a:gd name="T4" fmla="*/ 125 w 257"/>
                <a:gd name="T5" fmla="*/ 244 h 394"/>
                <a:gd name="T6" fmla="*/ 68 w 257"/>
                <a:gd name="T7" fmla="*/ 169 h 394"/>
                <a:gd name="T8" fmla="*/ 18 w 257"/>
                <a:gd name="T9" fmla="*/ 68 h 394"/>
                <a:gd name="T10" fmla="*/ 0 w 257"/>
                <a:gd name="T11" fmla="*/ 0 h 394"/>
                <a:gd name="T12" fmla="*/ 22 w 257"/>
                <a:gd name="T13" fmla="*/ 105 h 394"/>
                <a:gd name="T14" fmla="*/ 86 w 257"/>
                <a:gd name="T15" fmla="*/ 226 h 394"/>
                <a:gd name="T16" fmla="*/ 169 w 257"/>
                <a:gd name="T17" fmla="*/ 308 h 394"/>
                <a:gd name="T18" fmla="*/ 226 w 257"/>
                <a:gd name="T19" fmla="*/ 353 h 394"/>
                <a:gd name="T20" fmla="*/ 239 w 257"/>
                <a:gd name="T21" fmla="*/ 388 h 394"/>
                <a:gd name="T22" fmla="*/ 256 w 257"/>
                <a:gd name="T23" fmla="*/ 393 h 394"/>
                <a:gd name="T24" fmla="*/ 256 w 257"/>
                <a:gd name="T25" fmla="*/ 393 h 3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7"/>
                <a:gd name="T40" fmla="*/ 0 h 394"/>
                <a:gd name="T41" fmla="*/ 257 w 257"/>
                <a:gd name="T42" fmla="*/ 394 h 3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7" h="394">
                  <a:moveTo>
                    <a:pt x="256" y="393"/>
                  </a:moveTo>
                  <a:lnTo>
                    <a:pt x="229" y="316"/>
                  </a:lnTo>
                  <a:lnTo>
                    <a:pt x="125" y="244"/>
                  </a:lnTo>
                  <a:lnTo>
                    <a:pt x="68" y="169"/>
                  </a:lnTo>
                  <a:lnTo>
                    <a:pt x="18" y="68"/>
                  </a:lnTo>
                  <a:lnTo>
                    <a:pt x="0" y="0"/>
                  </a:lnTo>
                  <a:lnTo>
                    <a:pt x="22" y="105"/>
                  </a:lnTo>
                  <a:lnTo>
                    <a:pt x="86" y="226"/>
                  </a:lnTo>
                  <a:lnTo>
                    <a:pt x="169" y="308"/>
                  </a:lnTo>
                  <a:lnTo>
                    <a:pt x="226" y="353"/>
                  </a:lnTo>
                  <a:lnTo>
                    <a:pt x="239" y="388"/>
                  </a:lnTo>
                  <a:lnTo>
                    <a:pt x="256" y="39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1" name="Freeform 31"/>
            <p:cNvSpPr>
              <a:spLocks/>
            </p:cNvSpPr>
            <p:nvPr/>
          </p:nvSpPr>
          <p:spPr bwMode="auto">
            <a:xfrm>
              <a:off x="2438" y="2912"/>
              <a:ext cx="83" cy="178"/>
            </a:xfrm>
            <a:custGeom>
              <a:avLst/>
              <a:gdLst>
                <a:gd name="T0" fmla="*/ 3 w 83"/>
                <a:gd name="T1" fmla="*/ 161 h 178"/>
                <a:gd name="T2" fmla="*/ 21 w 83"/>
                <a:gd name="T3" fmla="*/ 118 h 178"/>
                <a:gd name="T4" fmla="*/ 59 w 83"/>
                <a:gd name="T5" fmla="*/ 88 h 178"/>
                <a:gd name="T6" fmla="*/ 72 w 83"/>
                <a:gd name="T7" fmla="*/ 0 h 178"/>
                <a:gd name="T8" fmla="*/ 82 w 83"/>
                <a:gd name="T9" fmla="*/ 29 h 178"/>
                <a:gd name="T10" fmla="*/ 77 w 83"/>
                <a:gd name="T11" fmla="*/ 75 h 178"/>
                <a:gd name="T12" fmla="*/ 61 w 83"/>
                <a:gd name="T13" fmla="*/ 118 h 178"/>
                <a:gd name="T14" fmla="*/ 28 w 83"/>
                <a:gd name="T15" fmla="*/ 133 h 178"/>
                <a:gd name="T16" fmla="*/ 0 w 83"/>
                <a:gd name="T17" fmla="*/ 177 h 178"/>
                <a:gd name="T18" fmla="*/ 3 w 83"/>
                <a:gd name="T19" fmla="*/ 161 h 178"/>
                <a:gd name="T20" fmla="*/ 3 w 83"/>
                <a:gd name="T21" fmla="*/ 161 h 1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3"/>
                <a:gd name="T34" fmla="*/ 0 h 178"/>
                <a:gd name="T35" fmla="*/ 83 w 83"/>
                <a:gd name="T36" fmla="*/ 178 h 1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3" h="178">
                  <a:moveTo>
                    <a:pt x="3" y="161"/>
                  </a:moveTo>
                  <a:lnTo>
                    <a:pt x="21" y="118"/>
                  </a:lnTo>
                  <a:lnTo>
                    <a:pt x="59" y="88"/>
                  </a:lnTo>
                  <a:lnTo>
                    <a:pt x="72" y="0"/>
                  </a:lnTo>
                  <a:lnTo>
                    <a:pt x="82" y="29"/>
                  </a:lnTo>
                  <a:lnTo>
                    <a:pt x="77" y="75"/>
                  </a:lnTo>
                  <a:lnTo>
                    <a:pt x="61" y="118"/>
                  </a:lnTo>
                  <a:lnTo>
                    <a:pt x="28" y="133"/>
                  </a:lnTo>
                  <a:lnTo>
                    <a:pt x="0" y="177"/>
                  </a:lnTo>
                  <a:lnTo>
                    <a:pt x="3" y="16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2" name="Freeform 32"/>
            <p:cNvSpPr>
              <a:spLocks/>
            </p:cNvSpPr>
            <p:nvPr/>
          </p:nvSpPr>
          <p:spPr bwMode="auto">
            <a:xfrm>
              <a:off x="2415" y="2912"/>
              <a:ext cx="339" cy="397"/>
            </a:xfrm>
            <a:custGeom>
              <a:avLst/>
              <a:gdLst>
                <a:gd name="T0" fmla="*/ 112 w 339"/>
                <a:gd name="T1" fmla="*/ 0 h 397"/>
                <a:gd name="T2" fmla="*/ 144 w 339"/>
                <a:gd name="T3" fmla="*/ 27 h 397"/>
                <a:gd name="T4" fmla="*/ 149 w 339"/>
                <a:gd name="T5" fmla="*/ 67 h 397"/>
                <a:gd name="T6" fmla="*/ 146 w 339"/>
                <a:gd name="T7" fmla="*/ 93 h 397"/>
                <a:gd name="T8" fmla="*/ 133 w 339"/>
                <a:gd name="T9" fmla="*/ 123 h 397"/>
                <a:gd name="T10" fmla="*/ 133 w 339"/>
                <a:gd name="T11" fmla="*/ 144 h 397"/>
                <a:gd name="T12" fmla="*/ 149 w 339"/>
                <a:gd name="T13" fmla="*/ 152 h 397"/>
                <a:gd name="T14" fmla="*/ 190 w 339"/>
                <a:gd name="T15" fmla="*/ 152 h 397"/>
                <a:gd name="T16" fmla="*/ 286 w 339"/>
                <a:gd name="T17" fmla="*/ 142 h 397"/>
                <a:gd name="T18" fmla="*/ 300 w 339"/>
                <a:gd name="T19" fmla="*/ 139 h 397"/>
                <a:gd name="T20" fmla="*/ 327 w 339"/>
                <a:gd name="T21" fmla="*/ 150 h 397"/>
                <a:gd name="T22" fmla="*/ 338 w 339"/>
                <a:gd name="T23" fmla="*/ 174 h 397"/>
                <a:gd name="T24" fmla="*/ 338 w 339"/>
                <a:gd name="T25" fmla="*/ 212 h 397"/>
                <a:gd name="T26" fmla="*/ 317 w 339"/>
                <a:gd name="T27" fmla="*/ 227 h 397"/>
                <a:gd name="T28" fmla="*/ 240 w 339"/>
                <a:gd name="T29" fmla="*/ 227 h 397"/>
                <a:gd name="T30" fmla="*/ 190 w 339"/>
                <a:gd name="T31" fmla="*/ 238 h 397"/>
                <a:gd name="T32" fmla="*/ 197 w 339"/>
                <a:gd name="T33" fmla="*/ 264 h 397"/>
                <a:gd name="T34" fmla="*/ 190 w 339"/>
                <a:gd name="T35" fmla="*/ 294 h 397"/>
                <a:gd name="T36" fmla="*/ 183 w 339"/>
                <a:gd name="T37" fmla="*/ 304 h 397"/>
                <a:gd name="T38" fmla="*/ 183 w 339"/>
                <a:gd name="T39" fmla="*/ 339 h 397"/>
                <a:gd name="T40" fmla="*/ 160 w 339"/>
                <a:gd name="T41" fmla="*/ 355 h 397"/>
                <a:gd name="T42" fmla="*/ 155 w 339"/>
                <a:gd name="T43" fmla="*/ 377 h 397"/>
                <a:gd name="T44" fmla="*/ 118 w 339"/>
                <a:gd name="T45" fmla="*/ 392 h 397"/>
                <a:gd name="T46" fmla="*/ 56 w 339"/>
                <a:gd name="T47" fmla="*/ 396 h 397"/>
                <a:gd name="T48" fmla="*/ 0 w 339"/>
                <a:gd name="T49" fmla="*/ 369 h 397"/>
                <a:gd name="T50" fmla="*/ 64 w 339"/>
                <a:gd name="T51" fmla="*/ 382 h 397"/>
                <a:gd name="T52" fmla="*/ 117 w 339"/>
                <a:gd name="T53" fmla="*/ 382 h 397"/>
                <a:gd name="T54" fmla="*/ 137 w 339"/>
                <a:gd name="T55" fmla="*/ 369 h 397"/>
                <a:gd name="T56" fmla="*/ 140 w 339"/>
                <a:gd name="T57" fmla="*/ 344 h 397"/>
                <a:gd name="T58" fmla="*/ 158 w 339"/>
                <a:gd name="T59" fmla="*/ 334 h 397"/>
                <a:gd name="T60" fmla="*/ 159 w 339"/>
                <a:gd name="T61" fmla="*/ 294 h 397"/>
                <a:gd name="T62" fmla="*/ 166 w 339"/>
                <a:gd name="T63" fmla="*/ 268 h 397"/>
                <a:gd name="T64" fmla="*/ 163 w 339"/>
                <a:gd name="T65" fmla="*/ 238 h 397"/>
                <a:gd name="T66" fmla="*/ 228 w 339"/>
                <a:gd name="T67" fmla="*/ 219 h 397"/>
                <a:gd name="T68" fmla="*/ 311 w 339"/>
                <a:gd name="T69" fmla="*/ 216 h 397"/>
                <a:gd name="T70" fmla="*/ 323 w 339"/>
                <a:gd name="T71" fmla="*/ 200 h 397"/>
                <a:gd name="T72" fmla="*/ 321 w 339"/>
                <a:gd name="T73" fmla="*/ 162 h 397"/>
                <a:gd name="T74" fmla="*/ 305 w 339"/>
                <a:gd name="T75" fmla="*/ 154 h 397"/>
                <a:gd name="T76" fmla="*/ 278 w 339"/>
                <a:gd name="T77" fmla="*/ 152 h 397"/>
                <a:gd name="T78" fmla="*/ 190 w 339"/>
                <a:gd name="T79" fmla="*/ 161 h 397"/>
                <a:gd name="T80" fmla="*/ 144 w 339"/>
                <a:gd name="T81" fmla="*/ 161 h 397"/>
                <a:gd name="T82" fmla="*/ 119 w 339"/>
                <a:gd name="T83" fmla="*/ 150 h 397"/>
                <a:gd name="T84" fmla="*/ 131 w 339"/>
                <a:gd name="T85" fmla="*/ 119 h 397"/>
                <a:gd name="T86" fmla="*/ 140 w 339"/>
                <a:gd name="T87" fmla="*/ 67 h 397"/>
                <a:gd name="T88" fmla="*/ 137 w 339"/>
                <a:gd name="T89" fmla="*/ 30 h 397"/>
                <a:gd name="T90" fmla="*/ 112 w 339"/>
                <a:gd name="T91" fmla="*/ 0 h 397"/>
                <a:gd name="T92" fmla="*/ 112 w 339"/>
                <a:gd name="T93" fmla="*/ 0 h 3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39"/>
                <a:gd name="T142" fmla="*/ 0 h 397"/>
                <a:gd name="T143" fmla="*/ 339 w 339"/>
                <a:gd name="T144" fmla="*/ 397 h 3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39" h="397">
                  <a:moveTo>
                    <a:pt x="112" y="0"/>
                  </a:moveTo>
                  <a:lnTo>
                    <a:pt x="144" y="27"/>
                  </a:lnTo>
                  <a:lnTo>
                    <a:pt x="149" y="67"/>
                  </a:lnTo>
                  <a:lnTo>
                    <a:pt x="146" y="93"/>
                  </a:lnTo>
                  <a:lnTo>
                    <a:pt x="133" y="123"/>
                  </a:lnTo>
                  <a:lnTo>
                    <a:pt x="133" y="144"/>
                  </a:lnTo>
                  <a:lnTo>
                    <a:pt x="149" y="152"/>
                  </a:lnTo>
                  <a:lnTo>
                    <a:pt x="190" y="152"/>
                  </a:lnTo>
                  <a:lnTo>
                    <a:pt x="286" y="142"/>
                  </a:lnTo>
                  <a:lnTo>
                    <a:pt x="300" y="139"/>
                  </a:lnTo>
                  <a:lnTo>
                    <a:pt x="327" y="150"/>
                  </a:lnTo>
                  <a:lnTo>
                    <a:pt x="338" y="174"/>
                  </a:lnTo>
                  <a:lnTo>
                    <a:pt x="338" y="212"/>
                  </a:lnTo>
                  <a:lnTo>
                    <a:pt x="317" y="227"/>
                  </a:lnTo>
                  <a:lnTo>
                    <a:pt x="240" y="227"/>
                  </a:lnTo>
                  <a:lnTo>
                    <a:pt x="190" y="238"/>
                  </a:lnTo>
                  <a:lnTo>
                    <a:pt x="197" y="264"/>
                  </a:lnTo>
                  <a:lnTo>
                    <a:pt x="190" y="294"/>
                  </a:lnTo>
                  <a:lnTo>
                    <a:pt x="183" y="304"/>
                  </a:lnTo>
                  <a:lnTo>
                    <a:pt x="183" y="339"/>
                  </a:lnTo>
                  <a:lnTo>
                    <a:pt x="160" y="355"/>
                  </a:lnTo>
                  <a:lnTo>
                    <a:pt x="155" y="377"/>
                  </a:lnTo>
                  <a:lnTo>
                    <a:pt x="118" y="392"/>
                  </a:lnTo>
                  <a:lnTo>
                    <a:pt x="56" y="396"/>
                  </a:lnTo>
                  <a:lnTo>
                    <a:pt x="0" y="369"/>
                  </a:lnTo>
                  <a:lnTo>
                    <a:pt x="64" y="382"/>
                  </a:lnTo>
                  <a:lnTo>
                    <a:pt x="117" y="382"/>
                  </a:lnTo>
                  <a:lnTo>
                    <a:pt x="137" y="369"/>
                  </a:lnTo>
                  <a:lnTo>
                    <a:pt x="140" y="344"/>
                  </a:lnTo>
                  <a:lnTo>
                    <a:pt x="158" y="334"/>
                  </a:lnTo>
                  <a:lnTo>
                    <a:pt x="159" y="294"/>
                  </a:lnTo>
                  <a:lnTo>
                    <a:pt x="166" y="268"/>
                  </a:lnTo>
                  <a:lnTo>
                    <a:pt x="163" y="238"/>
                  </a:lnTo>
                  <a:lnTo>
                    <a:pt x="228" y="219"/>
                  </a:lnTo>
                  <a:lnTo>
                    <a:pt x="311" y="216"/>
                  </a:lnTo>
                  <a:lnTo>
                    <a:pt x="323" y="200"/>
                  </a:lnTo>
                  <a:lnTo>
                    <a:pt x="321" y="162"/>
                  </a:lnTo>
                  <a:lnTo>
                    <a:pt x="305" y="154"/>
                  </a:lnTo>
                  <a:lnTo>
                    <a:pt x="278" y="152"/>
                  </a:lnTo>
                  <a:lnTo>
                    <a:pt x="190" y="161"/>
                  </a:lnTo>
                  <a:lnTo>
                    <a:pt x="144" y="161"/>
                  </a:lnTo>
                  <a:lnTo>
                    <a:pt x="119" y="150"/>
                  </a:lnTo>
                  <a:lnTo>
                    <a:pt x="131" y="119"/>
                  </a:lnTo>
                  <a:lnTo>
                    <a:pt x="140" y="67"/>
                  </a:lnTo>
                  <a:lnTo>
                    <a:pt x="137" y="30"/>
                  </a:lnTo>
                  <a:lnTo>
                    <a:pt x="11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3" name="Freeform 33"/>
            <p:cNvSpPr>
              <a:spLocks/>
            </p:cNvSpPr>
            <p:nvPr/>
          </p:nvSpPr>
          <p:spPr bwMode="auto">
            <a:xfrm>
              <a:off x="2420" y="2631"/>
              <a:ext cx="47" cy="121"/>
            </a:xfrm>
            <a:custGeom>
              <a:avLst/>
              <a:gdLst>
                <a:gd name="T0" fmla="*/ 1 w 47"/>
                <a:gd name="T1" fmla="*/ 0 h 121"/>
                <a:gd name="T2" fmla="*/ 0 w 47"/>
                <a:gd name="T3" fmla="*/ 65 h 121"/>
                <a:gd name="T4" fmla="*/ 7 w 47"/>
                <a:gd name="T5" fmla="*/ 103 h 121"/>
                <a:gd name="T6" fmla="*/ 18 w 47"/>
                <a:gd name="T7" fmla="*/ 101 h 121"/>
                <a:gd name="T8" fmla="*/ 19 w 47"/>
                <a:gd name="T9" fmla="*/ 120 h 121"/>
                <a:gd name="T10" fmla="*/ 46 w 47"/>
                <a:gd name="T11" fmla="*/ 93 h 121"/>
                <a:gd name="T12" fmla="*/ 21 w 47"/>
                <a:gd name="T13" fmla="*/ 93 h 121"/>
                <a:gd name="T14" fmla="*/ 9 w 47"/>
                <a:gd name="T15" fmla="*/ 95 h 121"/>
                <a:gd name="T16" fmla="*/ 3 w 47"/>
                <a:gd name="T17" fmla="*/ 71 h 121"/>
                <a:gd name="T18" fmla="*/ 3 w 47"/>
                <a:gd name="T19" fmla="*/ 39 h 121"/>
                <a:gd name="T20" fmla="*/ 1 w 47"/>
                <a:gd name="T21" fmla="*/ 0 h 121"/>
                <a:gd name="T22" fmla="*/ 1 w 47"/>
                <a:gd name="T23" fmla="*/ 0 h 1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7"/>
                <a:gd name="T37" fmla="*/ 0 h 121"/>
                <a:gd name="T38" fmla="*/ 47 w 47"/>
                <a:gd name="T39" fmla="*/ 121 h 1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7" h="121">
                  <a:moveTo>
                    <a:pt x="1" y="0"/>
                  </a:moveTo>
                  <a:lnTo>
                    <a:pt x="0" y="65"/>
                  </a:lnTo>
                  <a:lnTo>
                    <a:pt x="7" y="103"/>
                  </a:lnTo>
                  <a:lnTo>
                    <a:pt x="18" y="101"/>
                  </a:lnTo>
                  <a:lnTo>
                    <a:pt x="19" y="120"/>
                  </a:lnTo>
                  <a:lnTo>
                    <a:pt x="46" y="93"/>
                  </a:lnTo>
                  <a:lnTo>
                    <a:pt x="21" y="93"/>
                  </a:lnTo>
                  <a:lnTo>
                    <a:pt x="9" y="95"/>
                  </a:lnTo>
                  <a:lnTo>
                    <a:pt x="3" y="71"/>
                  </a:lnTo>
                  <a:lnTo>
                    <a:pt x="3" y="39"/>
                  </a:lnTo>
                  <a:lnTo>
                    <a:pt x="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4" name="Freeform 34"/>
            <p:cNvSpPr>
              <a:spLocks/>
            </p:cNvSpPr>
            <p:nvPr/>
          </p:nvSpPr>
          <p:spPr bwMode="auto">
            <a:xfrm>
              <a:off x="2456" y="2791"/>
              <a:ext cx="260" cy="262"/>
            </a:xfrm>
            <a:custGeom>
              <a:avLst/>
              <a:gdLst>
                <a:gd name="T0" fmla="*/ 4 w 260"/>
                <a:gd name="T1" fmla="*/ 0 h 262"/>
                <a:gd name="T2" fmla="*/ 0 w 260"/>
                <a:gd name="T3" fmla="*/ 9 h 262"/>
                <a:gd name="T4" fmla="*/ 30 w 260"/>
                <a:gd name="T5" fmla="*/ 68 h 262"/>
                <a:gd name="T6" fmla="*/ 70 w 260"/>
                <a:gd name="T7" fmla="*/ 113 h 262"/>
                <a:gd name="T8" fmla="*/ 121 w 260"/>
                <a:gd name="T9" fmla="*/ 172 h 262"/>
                <a:gd name="T10" fmla="*/ 212 w 260"/>
                <a:gd name="T11" fmla="*/ 224 h 262"/>
                <a:gd name="T12" fmla="*/ 243 w 260"/>
                <a:gd name="T13" fmla="*/ 240 h 262"/>
                <a:gd name="T14" fmla="*/ 259 w 260"/>
                <a:gd name="T15" fmla="*/ 261 h 262"/>
                <a:gd name="T16" fmla="*/ 246 w 260"/>
                <a:gd name="T17" fmla="*/ 234 h 262"/>
                <a:gd name="T18" fmla="*/ 149 w 260"/>
                <a:gd name="T19" fmla="*/ 177 h 262"/>
                <a:gd name="T20" fmla="*/ 100 w 260"/>
                <a:gd name="T21" fmla="*/ 132 h 262"/>
                <a:gd name="T22" fmla="*/ 42 w 260"/>
                <a:gd name="T23" fmla="*/ 61 h 262"/>
                <a:gd name="T24" fmla="*/ 12 w 260"/>
                <a:gd name="T25" fmla="*/ 9 h 262"/>
                <a:gd name="T26" fmla="*/ 4 w 260"/>
                <a:gd name="T27" fmla="*/ 0 h 262"/>
                <a:gd name="T28" fmla="*/ 4 w 260"/>
                <a:gd name="T29" fmla="*/ 0 h 2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60"/>
                <a:gd name="T46" fmla="*/ 0 h 262"/>
                <a:gd name="T47" fmla="*/ 260 w 260"/>
                <a:gd name="T48" fmla="*/ 262 h 26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60" h="262">
                  <a:moveTo>
                    <a:pt x="4" y="0"/>
                  </a:moveTo>
                  <a:lnTo>
                    <a:pt x="0" y="9"/>
                  </a:lnTo>
                  <a:lnTo>
                    <a:pt x="30" y="68"/>
                  </a:lnTo>
                  <a:lnTo>
                    <a:pt x="70" y="113"/>
                  </a:lnTo>
                  <a:lnTo>
                    <a:pt x="121" y="172"/>
                  </a:lnTo>
                  <a:lnTo>
                    <a:pt x="212" y="224"/>
                  </a:lnTo>
                  <a:lnTo>
                    <a:pt x="243" y="240"/>
                  </a:lnTo>
                  <a:lnTo>
                    <a:pt x="259" y="261"/>
                  </a:lnTo>
                  <a:lnTo>
                    <a:pt x="246" y="234"/>
                  </a:lnTo>
                  <a:lnTo>
                    <a:pt x="149" y="177"/>
                  </a:lnTo>
                  <a:lnTo>
                    <a:pt x="100" y="132"/>
                  </a:lnTo>
                  <a:lnTo>
                    <a:pt x="42" y="61"/>
                  </a:lnTo>
                  <a:lnTo>
                    <a:pt x="12" y="9"/>
                  </a:lnTo>
                  <a:lnTo>
                    <a:pt x="4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5" name="Freeform 35"/>
            <p:cNvSpPr>
              <a:spLocks/>
            </p:cNvSpPr>
            <p:nvPr/>
          </p:nvSpPr>
          <p:spPr bwMode="auto">
            <a:xfrm>
              <a:off x="2546" y="2663"/>
              <a:ext cx="179" cy="122"/>
            </a:xfrm>
            <a:custGeom>
              <a:avLst/>
              <a:gdLst>
                <a:gd name="T0" fmla="*/ 0 w 179"/>
                <a:gd name="T1" fmla="*/ 121 h 122"/>
                <a:gd name="T2" fmla="*/ 26 w 179"/>
                <a:gd name="T3" fmla="*/ 15 h 122"/>
                <a:gd name="T4" fmla="*/ 90 w 179"/>
                <a:gd name="T5" fmla="*/ 0 h 122"/>
                <a:gd name="T6" fmla="*/ 146 w 179"/>
                <a:gd name="T7" fmla="*/ 26 h 122"/>
                <a:gd name="T8" fmla="*/ 178 w 179"/>
                <a:gd name="T9" fmla="*/ 75 h 122"/>
                <a:gd name="T10" fmla="*/ 125 w 179"/>
                <a:gd name="T11" fmla="*/ 26 h 122"/>
                <a:gd name="T12" fmla="*/ 106 w 179"/>
                <a:gd name="T13" fmla="*/ 97 h 122"/>
                <a:gd name="T14" fmla="*/ 106 w 179"/>
                <a:gd name="T15" fmla="*/ 15 h 122"/>
                <a:gd name="T16" fmla="*/ 77 w 179"/>
                <a:gd name="T17" fmla="*/ 11 h 122"/>
                <a:gd name="T18" fmla="*/ 42 w 179"/>
                <a:gd name="T19" fmla="*/ 22 h 122"/>
                <a:gd name="T20" fmla="*/ 75 w 179"/>
                <a:gd name="T21" fmla="*/ 97 h 122"/>
                <a:gd name="T22" fmla="*/ 29 w 179"/>
                <a:gd name="T23" fmla="*/ 35 h 122"/>
                <a:gd name="T24" fmla="*/ 0 w 179"/>
                <a:gd name="T25" fmla="*/ 121 h 122"/>
                <a:gd name="T26" fmla="*/ 0 w 179"/>
                <a:gd name="T27" fmla="*/ 121 h 1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9"/>
                <a:gd name="T43" fmla="*/ 0 h 122"/>
                <a:gd name="T44" fmla="*/ 179 w 179"/>
                <a:gd name="T45" fmla="*/ 122 h 1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9" h="122">
                  <a:moveTo>
                    <a:pt x="0" y="121"/>
                  </a:moveTo>
                  <a:lnTo>
                    <a:pt x="26" y="15"/>
                  </a:lnTo>
                  <a:lnTo>
                    <a:pt x="90" y="0"/>
                  </a:lnTo>
                  <a:lnTo>
                    <a:pt x="146" y="26"/>
                  </a:lnTo>
                  <a:lnTo>
                    <a:pt x="178" y="75"/>
                  </a:lnTo>
                  <a:lnTo>
                    <a:pt x="125" y="26"/>
                  </a:lnTo>
                  <a:lnTo>
                    <a:pt x="106" y="97"/>
                  </a:lnTo>
                  <a:lnTo>
                    <a:pt x="106" y="15"/>
                  </a:lnTo>
                  <a:lnTo>
                    <a:pt x="77" y="11"/>
                  </a:lnTo>
                  <a:lnTo>
                    <a:pt x="42" y="22"/>
                  </a:lnTo>
                  <a:lnTo>
                    <a:pt x="75" y="97"/>
                  </a:lnTo>
                  <a:lnTo>
                    <a:pt x="29" y="35"/>
                  </a:lnTo>
                  <a:lnTo>
                    <a:pt x="0" y="12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6" name="Freeform 36"/>
            <p:cNvSpPr>
              <a:spLocks/>
            </p:cNvSpPr>
            <p:nvPr/>
          </p:nvSpPr>
          <p:spPr bwMode="auto">
            <a:xfrm>
              <a:off x="2633" y="2761"/>
              <a:ext cx="95" cy="196"/>
            </a:xfrm>
            <a:custGeom>
              <a:avLst/>
              <a:gdLst>
                <a:gd name="T0" fmla="*/ 19 w 95"/>
                <a:gd name="T1" fmla="*/ 0 h 196"/>
                <a:gd name="T2" fmla="*/ 0 w 95"/>
                <a:gd name="T3" fmla="*/ 0 h 196"/>
                <a:gd name="T4" fmla="*/ 0 w 95"/>
                <a:gd name="T5" fmla="*/ 173 h 196"/>
                <a:gd name="T6" fmla="*/ 22 w 95"/>
                <a:gd name="T7" fmla="*/ 195 h 196"/>
                <a:gd name="T8" fmla="*/ 20 w 95"/>
                <a:gd name="T9" fmla="*/ 157 h 196"/>
                <a:gd name="T10" fmla="*/ 8 w 95"/>
                <a:gd name="T11" fmla="*/ 96 h 196"/>
                <a:gd name="T12" fmla="*/ 19 w 95"/>
                <a:gd name="T13" fmla="*/ 12 h 196"/>
                <a:gd name="T14" fmla="*/ 90 w 95"/>
                <a:gd name="T15" fmla="*/ 176 h 196"/>
                <a:gd name="T16" fmla="*/ 94 w 95"/>
                <a:gd name="T17" fmla="*/ 159 h 196"/>
                <a:gd name="T18" fmla="*/ 24 w 95"/>
                <a:gd name="T19" fmla="*/ 4 h 196"/>
                <a:gd name="T20" fmla="*/ 19 w 95"/>
                <a:gd name="T21" fmla="*/ 0 h 196"/>
                <a:gd name="T22" fmla="*/ 19 w 95"/>
                <a:gd name="T23" fmla="*/ 0 h 1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5"/>
                <a:gd name="T37" fmla="*/ 0 h 196"/>
                <a:gd name="T38" fmla="*/ 95 w 95"/>
                <a:gd name="T39" fmla="*/ 196 h 1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5" h="196">
                  <a:moveTo>
                    <a:pt x="19" y="0"/>
                  </a:moveTo>
                  <a:lnTo>
                    <a:pt x="0" y="0"/>
                  </a:lnTo>
                  <a:lnTo>
                    <a:pt x="0" y="173"/>
                  </a:lnTo>
                  <a:lnTo>
                    <a:pt x="22" y="195"/>
                  </a:lnTo>
                  <a:lnTo>
                    <a:pt x="20" y="157"/>
                  </a:lnTo>
                  <a:lnTo>
                    <a:pt x="8" y="96"/>
                  </a:lnTo>
                  <a:lnTo>
                    <a:pt x="19" y="12"/>
                  </a:lnTo>
                  <a:lnTo>
                    <a:pt x="90" y="176"/>
                  </a:lnTo>
                  <a:lnTo>
                    <a:pt x="94" y="159"/>
                  </a:lnTo>
                  <a:lnTo>
                    <a:pt x="24" y="4"/>
                  </a:lnTo>
                  <a:lnTo>
                    <a:pt x="1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7" name="Freeform 37"/>
            <p:cNvSpPr>
              <a:spLocks/>
            </p:cNvSpPr>
            <p:nvPr/>
          </p:nvSpPr>
          <p:spPr bwMode="auto">
            <a:xfrm>
              <a:off x="2729" y="3130"/>
              <a:ext cx="27" cy="120"/>
            </a:xfrm>
            <a:custGeom>
              <a:avLst/>
              <a:gdLst>
                <a:gd name="T0" fmla="*/ 9 w 27"/>
                <a:gd name="T1" fmla="*/ 0 h 120"/>
                <a:gd name="T2" fmla="*/ 26 w 27"/>
                <a:gd name="T3" fmla="*/ 73 h 120"/>
                <a:gd name="T4" fmla="*/ 26 w 27"/>
                <a:gd name="T5" fmla="*/ 119 h 120"/>
                <a:gd name="T6" fmla="*/ 0 w 27"/>
                <a:gd name="T7" fmla="*/ 6 h 120"/>
                <a:gd name="T8" fmla="*/ 9 w 27"/>
                <a:gd name="T9" fmla="*/ 0 h 120"/>
                <a:gd name="T10" fmla="*/ 9 w 27"/>
                <a:gd name="T11" fmla="*/ 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"/>
                <a:gd name="T19" fmla="*/ 0 h 120"/>
                <a:gd name="T20" fmla="*/ 27 w 27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" h="120">
                  <a:moveTo>
                    <a:pt x="9" y="0"/>
                  </a:moveTo>
                  <a:lnTo>
                    <a:pt x="26" y="73"/>
                  </a:lnTo>
                  <a:lnTo>
                    <a:pt x="26" y="119"/>
                  </a:lnTo>
                  <a:lnTo>
                    <a:pt x="0" y="6"/>
                  </a:lnTo>
                  <a:lnTo>
                    <a:pt x="9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8" name="Freeform 38"/>
            <p:cNvSpPr>
              <a:spLocks/>
            </p:cNvSpPr>
            <p:nvPr/>
          </p:nvSpPr>
          <p:spPr bwMode="auto">
            <a:xfrm>
              <a:off x="2312" y="3307"/>
              <a:ext cx="409" cy="330"/>
            </a:xfrm>
            <a:custGeom>
              <a:avLst/>
              <a:gdLst>
                <a:gd name="T0" fmla="*/ 35 w 409"/>
                <a:gd name="T1" fmla="*/ 14 h 330"/>
                <a:gd name="T2" fmla="*/ 31 w 409"/>
                <a:gd name="T3" fmla="*/ 93 h 330"/>
                <a:gd name="T4" fmla="*/ 0 w 409"/>
                <a:gd name="T5" fmla="*/ 179 h 330"/>
                <a:gd name="T6" fmla="*/ 35 w 409"/>
                <a:gd name="T7" fmla="*/ 225 h 330"/>
                <a:gd name="T8" fmla="*/ 122 w 409"/>
                <a:gd name="T9" fmla="*/ 250 h 330"/>
                <a:gd name="T10" fmla="*/ 120 w 409"/>
                <a:gd name="T11" fmla="*/ 329 h 330"/>
                <a:gd name="T12" fmla="*/ 134 w 409"/>
                <a:gd name="T13" fmla="*/ 282 h 330"/>
                <a:gd name="T14" fmla="*/ 136 w 409"/>
                <a:gd name="T15" fmla="*/ 244 h 330"/>
                <a:gd name="T16" fmla="*/ 351 w 409"/>
                <a:gd name="T17" fmla="*/ 186 h 330"/>
                <a:gd name="T18" fmla="*/ 408 w 409"/>
                <a:gd name="T19" fmla="*/ 122 h 330"/>
                <a:gd name="T20" fmla="*/ 341 w 409"/>
                <a:gd name="T21" fmla="*/ 182 h 330"/>
                <a:gd name="T22" fmla="*/ 179 w 409"/>
                <a:gd name="T23" fmla="*/ 215 h 330"/>
                <a:gd name="T24" fmla="*/ 47 w 409"/>
                <a:gd name="T25" fmla="*/ 215 h 330"/>
                <a:gd name="T26" fmla="*/ 12 w 409"/>
                <a:gd name="T27" fmla="*/ 177 h 330"/>
                <a:gd name="T28" fmla="*/ 39 w 409"/>
                <a:gd name="T29" fmla="*/ 93 h 330"/>
                <a:gd name="T30" fmla="*/ 44 w 409"/>
                <a:gd name="T31" fmla="*/ 0 h 330"/>
                <a:gd name="T32" fmla="*/ 35 w 409"/>
                <a:gd name="T33" fmla="*/ 14 h 330"/>
                <a:gd name="T34" fmla="*/ 35 w 409"/>
                <a:gd name="T35" fmla="*/ 14 h 3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09"/>
                <a:gd name="T55" fmla="*/ 0 h 330"/>
                <a:gd name="T56" fmla="*/ 409 w 409"/>
                <a:gd name="T57" fmla="*/ 330 h 3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09" h="330">
                  <a:moveTo>
                    <a:pt x="35" y="14"/>
                  </a:moveTo>
                  <a:lnTo>
                    <a:pt x="31" y="93"/>
                  </a:lnTo>
                  <a:lnTo>
                    <a:pt x="0" y="179"/>
                  </a:lnTo>
                  <a:lnTo>
                    <a:pt x="35" y="225"/>
                  </a:lnTo>
                  <a:lnTo>
                    <a:pt x="122" y="250"/>
                  </a:lnTo>
                  <a:lnTo>
                    <a:pt x="120" y="329"/>
                  </a:lnTo>
                  <a:lnTo>
                    <a:pt x="134" y="282"/>
                  </a:lnTo>
                  <a:lnTo>
                    <a:pt x="136" y="244"/>
                  </a:lnTo>
                  <a:lnTo>
                    <a:pt x="351" y="186"/>
                  </a:lnTo>
                  <a:lnTo>
                    <a:pt x="408" y="122"/>
                  </a:lnTo>
                  <a:lnTo>
                    <a:pt x="341" y="182"/>
                  </a:lnTo>
                  <a:lnTo>
                    <a:pt x="179" y="215"/>
                  </a:lnTo>
                  <a:lnTo>
                    <a:pt x="47" y="215"/>
                  </a:lnTo>
                  <a:lnTo>
                    <a:pt x="12" y="177"/>
                  </a:lnTo>
                  <a:lnTo>
                    <a:pt x="39" y="93"/>
                  </a:lnTo>
                  <a:lnTo>
                    <a:pt x="44" y="0"/>
                  </a:lnTo>
                  <a:lnTo>
                    <a:pt x="35" y="1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59" name="Freeform 39"/>
            <p:cNvSpPr>
              <a:spLocks/>
            </p:cNvSpPr>
            <p:nvPr/>
          </p:nvSpPr>
          <p:spPr bwMode="auto">
            <a:xfrm>
              <a:off x="2736" y="2319"/>
              <a:ext cx="434" cy="227"/>
            </a:xfrm>
            <a:custGeom>
              <a:avLst/>
              <a:gdLst>
                <a:gd name="T0" fmla="*/ 352 w 434"/>
                <a:gd name="T1" fmla="*/ 54 h 227"/>
                <a:gd name="T2" fmla="*/ 281 w 434"/>
                <a:gd name="T3" fmla="*/ 60 h 227"/>
                <a:gd name="T4" fmla="*/ 165 w 434"/>
                <a:gd name="T5" fmla="*/ 94 h 227"/>
                <a:gd name="T6" fmla="*/ 77 w 434"/>
                <a:gd name="T7" fmla="*/ 124 h 227"/>
                <a:gd name="T8" fmla="*/ 35 w 434"/>
                <a:gd name="T9" fmla="*/ 137 h 227"/>
                <a:gd name="T10" fmla="*/ 9 w 434"/>
                <a:gd name="T11" fmla="*/ 144 h 227"/>
                <a:gd name="T12" fmla="*/ 0 w 434"/>
                <a:gd name="T13" fmla="*/ 170 h 227"/>
                <a:gd name="T14" fmla="*/ 1 w 434"/>
                <a:gd name="T15" fmla="*/ 205 h 227"/>
                <a:gd name="T16" fmla="*/ 16 w 434"/>
                <a:gd name="T17" fmla="*/ 226 h 227"/>
                <a:gd name="T18" fmla="*/ 5 w 434"/>
                <a:gd name="T19" fmla="*/ 198 h 227"/>
                <a:gd name="T20" fmla="*/ 9 w 434"/>
                <a:gd name="T21" fmla="*/ 165 h 227"/>
                <a:gd name="T22" fmla="*/ 32 w 434"/>
                <a:gd name="T23" fmla="*/ 148 h 227"/>
                <a:gd name="T24" fmla="*/ 52 w 434"/>
                <a:gd name="T25" fmla="*/ 160 h 227"/>
                <a:gd name="T26" fmla="*/ 61 w 434"/>
                <a:gd name="T27" fmla="*/ 188 h 227"/>
                <a:gd name="T28" fmla="*/ 52 w 434"/>
                <a:gd name="T29" fmla="*/ 211 h 227"/>
                <a:gd name="T30" fmla="*/ 34 w 434"/>
                <a:gd name="T31" fmla="*/ 208 h 227"/>
                <a:gd name="T32" fmla="*/ 23 w 434"/>
                <a:gd name="T33" fmla="*/ 192 h 227"/>
                <a:gd name="T34" fmla="*/ 27 w 434"/>
                <a:gd name="T35" fmla="*/ 217 h 227"/>
                <a:gd name="T36" fmla="*/ 44 w 434"/>
                <a:gd name="T37" fmla="*/ 226 h 227"/>
                <a:gd name="T38" fmla="*/ 71 w 434"/>
                <a:gd name="T39" fmla="*/ 226 h 227"/>
                <a:gd name="T40" fmla="*/ 101 w 434"/>
                <a:gd name="T41" fmla="*/ 221 h 227"/>
                <a:gd name="T42" fmla="*/ 151 w 434"/>
                <a:gd name="T43" fmla="*/ 186 h 227"/>
                <a:gd name="T44" fmla="*/ 216 w 434"/>
                <a:gd name="T45" fmla="*/ 148 h 227"/>
                <a:gd name="T46" fmla="*/ 274 w 434"/>
                <a:gd name="T47" fmla="*/ 120 h 227"/>
                <a:gd name="T48" fmla="*/ 342 w 434"/>
                <a:gd name="T49" fmla="*/ 100 h 227"/>
                <a:gd name="T50" fmla="*/ 337 w 434"/>
                <a:gd name="T51" fmla="*/ 135 h 227"/>
                <a:gd name="T52" fmla="*/ 353 w 434"/>
                <a:gd name="T53" fmla="*/ 168 h 227"/>
                <a:gd name="T54" fmla="*/ 383 w 434"/>
                <a:gd name="T55" fmla="*/ 180 h 227"/>
                <a:gd name="T56" fmla="*/ 420 w 434"/>
                <a:gd name="T57" fmla="*/ 155 h 227"/>
                <a:gd name="T58" fmla="*/ 433 w 434"/>
                <a:gd name="T59" fmla="*/ 91 h 227"/>
                <a:gd name="T60" fmla="*/ 424 w 434"/>
                <a:gd name="T61" fmla="*/ 43 h 227"/>
                <a:gd name="T62" fmla="*/ 381 w 434"/>
                <a:gd name="T63" fmla="*/ 0 h 227"/>
                <a:gd name="T64" fmla="*/ 346 w 434"/>
                <a:gd name="T65" fmla="*/ 6 h 227"/>
                <a:gd name="T66" fmla="*/ 322 w 434"/>
                <a:gd name="T67" fmla="*/ 35 h 227"/>
                <a:gd name="T68" fmla="*/ 352 w 434"/>
                <a:gd name="T69" fmla="*/ 14 h 227"/>
                <a:gd name="T70" fmla="*/ 376 w 434"/>
                <a:gd name="T71" fmla="*/ 8 h 227"/>
                <a:gd name="T72" fmla="*/ 418 w 434"/>
                <a:gd name="T73" fmla="*/ 51 h 227"/>
                <a:gd name="T74" fmla="*/ 426 w 434"/>
                <a:gd name="T75" fmla="*/ 89 h 227"/>
                <a:gd name="T76" fmla="*/ 409 w 434"/>
                <a:gd name="T77" fmla="*/ 152 h 227"/>
                <a:gd name="T78" fmla="*/ 379 w 434"/>
                <a:gd name="T79" fmla="*/ 170 h 227"/>
                <a:gd name="T80" fmla="*/ 355 w 434"/>
                <a:gd name="T81" fmla="*/ 160 h 227"/>
                <a:gd name="T82" fmla="*/ 343 w 434"/>
                <a:gd name="T83" fmla="*/ 132 h 227"/>
                <a:gd name="T84" fmla="*/ 351 w 434"/>
                <a:gd name="T85" fmla="*/ 68 h 227"/>
                <a:gd name="T86" fmla="*/ 339 w 434"/>
                <a:gd name="T87" fmla="*/ 94 h 227"/>
                <a:gd name="T88" fmla="*/ 242 w 434"/>
                <a:gd name="T89" fmla="*/ 122 h 227"/>
                <a:gd name="T90" fmla="*/ 141 w 434"/>
                <a:gd name="T91" fmla="*/ 180 h 227"/>
                <a:gd name="T92" fmla="*/ 87 w 434"/>
                <a:gd name="T93" fmla="*/ 216 h 227"/>
                <a:gd name="T94" fmla="*/ 60 w 434"/>
                <a:gd name="T95" fmla="*/ 216 h 227"/>
                <a:gd name="T96" fmla="*/ 70 w 434"/>
                <a:gd name="T97" fmla="*/ 191 h 227"/>
                <a:gd name="T98" fmla="*/ 67 w 434"/>
                <a:gd name="T99" fmla="*/ 157 h 227"/>
                <a:gd name="T100" fmla="*/ 49 w 434"/>
                <a:gd name="T101" fmla="*/ 143 h 227"/>
                <a:gd name="T102" fmla="*/ 189 w 434"/>
                <a:gd name="T103" fmla="*/ 94 h 227"/>
                <a:gd name="T104" fmla="*/ 294 w 434"/>
                <a:gd name="T105" fmla="*/ 63 h 227"/>
                <a:gd name="T106" fmla="*/ 352 w 434"/>
                <a:gd name="T107" fmla="*/ 54 h 227"/>
                <a:gd name="T108" fmla="*/ 352 w 434"/>
                <a:gd name="T109" fmla="*/ 54 h 22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34"/>
                <a:gd name="T166" fmla="*/ 0 h 227"/>
                <a:gd name="T167" fmla="*/ 434 w 434"/>
                <a:gd name="T168" fmla="*/ 227 h 22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34" h="227">
                  <a:moveTo>
                    <a:pt x="352" y="54"/>
                  </a:moveTo>
                  <a:lnTo>
                    <a:pt x="281" y="60"/>
                  </a:lnTo>
                  <a:lnTo>
                    <a:pt x="165" y="94"/>
                  </a:lnTo>
                  <a:lnTo>
                    <a:pt x="77" y="124"/>
                  </a:lnTo>
                  <a:lnTo>
                    <a:pt x="35" y="137"/>
                  </a:lnTo>
                  <a:lnTo>
                    <a:pt x="9" y="144"/>
                  </a:lnTo>
                  <a:lnTo>
                    <a:pt x="0" y="170"/>
                  </a:lnTo>
                  <a:lnTo>
                    <a:pt x="1" y="205"/>
                  </a:lnTo>
                  <a:lnTo>
                    <a:pt x="16" y="226"/>
                  </a:lnTo>
                  <a:lnTo>
                    <a:pt x="5" y="198"/>
                  </a:lnTo>
                  <a:lnTo>
                    <a:pt x="9" y="165"/>
                  </a:lnTo>
                  <a:lnTo>
                    <a:pt x="32" y="148"/>
                  </a:lnTo>
                  <a:lnTo>
                    <a:pt x="52" y="160"/>
                  </a:lnTo>
                  <a:lnTo>
                    <a:pt x="61" y="188"/>
                  </a:lnTo>
                  <a:lnTo>
                    <a:pt x="52" y="211"/>
                  </a:lnTo>
                  <a:lnTo>
                    <a:pt x="34" y="208"/>
                  </a:lnTo>
                  <a:lnTo>
                    <a:pt x="23" y="192"/>
                  </a:lnTo>
                  <a:lnTo>
                    <a:pt x="27" y="217"/>
                  </a:lnTo>
                  <a:lnTo>
                    <a:pt x="44" y="226"/>
                  </a:lnTo>
                  <a:lnTo>
                    <a:pt x="71" y="226"/>
                  </a:lnTo>
                  <a:lnTo>
                    <a:pt x="101" y="221"/>
                  </a:lnTo>
                  <a:lnTo>
                    <a:pt x="151" y="186"/>
                  </a:lnTo>
                  <a:lnTo>
                    <a:pt x="216" y="148"/>
                  </a:lnTo>
                  <a:lnTo>
                    <a:pt x="274" y="120"/>
                  </a:lnTo>
                  <a:lnTo>
                    <a:pt x="342" y="100"/>
                  </a:lnTo>
                  <a:lnTo>
                    <a:pt x="337" y="135"/>
                  </a:lnTo>
                  <a:lnTo>
                    <a:pt x="353" y="168"/>
                  </a:lnTo>
                  <a:lnTo>
                    <a:pt x="383" y="180"/>
                  </a:lnTo>
                  <a:lnTo>
                    <a:pt x="420" y="155"/>
                  </a:lnTo>
                  <a:lnTo>
                    <a:pt x="433" y="91"/>
                  </a:lnTo>
                  <a:lnTo>
                    <a:pt x="424" y="43"/>
                  </a:lnTo>
                  <a:lnTo>
                    <a:pt x="381" y="0"/>
                  </a:lnTo>
                  <a:lnTo>
                    <a:pt x="346" y="6"/>
                  </a:lnTo>
                  <a:lnTo>
                    <a:pt x="322" y="35"/>
                  </a:lnTo>
                  <a:lnTo>
                    <a:pt x="352" y="14"/>
                  </a:lnTo>
                  <a:lnTo>
                    <a:pt x="376" y="8"/>
                  </a:lnTo>
                  <a:lnTo>
                    <a:pt x="418" y="51"/>
                  </a:lnTo>
                  <a:lnTo>
                    <a:pt x="426" y="89"/>
                  </a:lnTo>
                  <a:lnTo>
                    <a:pt x="409" y="152"/>
                  </a:lnTo>
                  <a:lnTo>
                    <a:pt x="379" y="170"/>
                  </a:lnTo>
                  <a:lnTo>
                    <a:pt x="355" y="160"/>
                  </a:lnTo>
                  <a:lnTo>
                    <a:pt x="343" y="132"/>
                  </a:lnTo>
                  <a:lnTo>
                    <a:pt x="351" y="68"/>
                  </a:lnTo>
                  <a:lnTo>
                    <a:pt x="339" y="94"/>
                  </a:lnTo>
                  <a:lnTo>
                    <a:pt x="242" y="122"/>
                  </a:lnTo>
                  <a:lnTo>
                    <a:pt x="141" y="180"/>
                  </a:lnTo>
                  <a:lnTo>
                    <a:pt x="87" y="216"/>
                  </a:lnTo>
                  <a:lnTo>
                    <a:pt x="60" y="216"/>
                  </a:lnTo>
                  <a:lnTo>
                    <a:pt x="70" y="191"/>
                  </a:lnTo>
                  <a:lnTo>
                    <a:pt x="67" y="157"/>
                  </a:lnTo>
                  <a:lnTo>
                    <a:pt x="49" y="143"/>
                  </a:lnTo>
                  <a:lnTo>
                    <a:pt x="189" y="94"/>
                  </a:lnTo>
                  <a:lnTo>
                    <a:pt x="294" y="63"/>
                  </a:lnTo>
                  <a:lnTo>
                    <a:pt x="352" y="5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60" name="Freeform 40"/>
            <p:cNvSpPr>
              <a:spLocks/>
            </p:cNvSpPr>
            <p:nvPr/>
          </p:nvSpPr>
          <p:spPr bwMode="auto">
            <a:xfrm>
              <a:off x="3127" y="2319"/>
              <a:ext cx="123" cy="109"/>
            </a:xfrm>
            <a:custGeom>
              <a:avLst/>
              <a:gdLst>
                <a:gd name="T0" fmla="*/ 0 w 123"/>
                <a:gd name="T1" fmla="*/ 11 h 109"/>
                <a:gd name="T2" fmla="*/ 31 w 123"/>
                <a:gd name="T3" fmla="*/ 0 h 109"/>
                <a:gd name="T4" fmla="*/ 66 w 123"/>
                <a:gd name="T5" fmla="*/ 8 h 109"/>
                <a:gd name="T6" fmla="*/ 101 w 123"/>
                <a:gd name="T7" fmla="*/ 11 h 109"/>
                <a:gd name="T8" fmla="*/ 122 w 123"/>
                <a:gd name="T9" fmla="*/ 75 h 109"/>
                <a:gd name="T10" fmla="*/ 86 w 123"/>
                <a:gd name="T11" fmla="*/ 108 h 109"/>
                <a:gd name="T12" fmla="*/ 115 w 123"/>
                <a:gd name="T13" fmla="*/ 71 h 109"/>
                <a:gd name="T14" fmla="*/ 95 w 123"/>
                <a:gd name="T15" fmla="*/ 21 h 109"/>
                <a:gd name="T16" fmla="*/ 73 w 123"/>
                <a:gd name="T17" fmla="*/ 21 h 109"/>
                <a:gd name="T18" fmla="*/ 84 w 123"/>
                <a:gd name="T19" fmla="*/ 59 h 109"/>
                <a:gd name="T20" fmla="*/ 48 w 123"/>
                <a:gd name="T21" fmla="*/ 11 h 109"/>
                <a:gd name="T22" fmla="*/ 0 w 123"/>
                <a:gd name="T23" fmla="*/ 11 h 109"/>
                <a:gd name="T24" fmla="*/ 0 w 123"/>
                <a:gd name="T25" fmla="*/ 11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3"/>
                <a:gd name="T40" fmla="*/ 0 h 109"/>
                <a:gd name="T41" fmla="*/ 123 w 123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3" h="109">
                  <a:moveTo>
                    <a:pt x="0" y="11"/>
                  </a:moveTo>
                  <a:lnTo>
                    <a:pt x="31" y="0"/>
                  </a:lnTo>
                  <a:lnTo>
                    <a:pt x="66" y="8"/>
                  </a:lnTo>
                  <a:lnTo>
                    <a:pt x="101" y="11"/>
                  </a:lnTo>
                  <a:lnTo>
                    <a:pt x="122" y="75"/>
                  </a:lnTo>
                  <a:lnTo>
                    <a:pt x="86" y="108"/>
                  </a:lnTo>
                  <a:lnTo>
                    <a:pt x="115" y="71"/>
                  </a:lnTo>
                  <a:lnTo>
                    <a:pt x="95" y="21"/>
                  </a:lnTo>
                  <a:lnTo>
                    <a:pt x="73" y="21"/>
                  </a:lnTo>
                  <a:lnTo>
                    <a:pt x="84" y="59"/>
                  </a:lnTo>
                  <a:lnTo>
                    <a:pt x="48" y="11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61" name="Freeform 41"/>
            <p:cNvSpPr>
              <a:spLocks/>
            </p:cNvSpPr>
            <p:nvPr/>
          </p:nvSpPr>
          <p:spPr bwMode="auto">
            <a:xfrm>
              <a:off x="3156" y="2394"/>
              <a:ext cx="57" cy="79"/>
            </a:xfrm>
            <a:custGeom>
              <a:avLst/>
              <a:gdLst>
                <a:gd name="T0" fmla="*/ 56 w 57"/>
                <a:gd name="T1" fmla="*/ 0 h 79"/>
                <a:gd name="T2" fmla="*/ 37 w 57"/>
                <a:gd name="T3" fmla="*/ 65 h 79"/>
                <a:gd name="T4" fmla="*/ 2 w 57"/>
                <a:gd name="T5" fmla="*/ 60 h 79"/>
                <a:gd name="T6" fmla="*/ 0 w 57"/>
                <a:gd name="T7" fmla="*/ 69 h 79"/>
                <a:gd name="T8" fmla="*/ 32 w 57"/>
                <a:gd name="T9" fmla="*/ 78 h 79"/>
                <a:gd name="T10" fmla="*/ 56 w 57"/>
                <a:gd name="T11" fmla="*/ 57 h 79"/>
                <a:gd name="T12" fmla="*/ 56 w 57"/>
                <a:gd name="T13" fmla="*/ 0 h 79"/>
                <a:gd name="T14" fmla="*/ 56 w 57"/>
                <a:gd name="T15" fmla="*/ 0 h 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79"/>
                <a:gd name="T26" fmla="*/ 57 w 57"/>
                <a:gd name="T27" fmla="*/ 79 h 7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79">
                  <a:moveTo>
                    <a:pt x="56" y="0"/>
                  </a:moveTo>
                  <a:lnTo>
                    <a:pt x="37" y="65"/>
                  </a:lnTo>
                  <a:lnTo>
                    <a:pt x="2" y="60"/>
                  </a:lnTo>
                  <a:lnTo>
                    <a:pt x="0" y="69"/>
                  </a:lnTo>
                  <a:lnTo>
                    <a:pt x="32" y="78"/>
                  </a:lnTo>
                  <a:lnTo>
                    <a:pt x="56" y="57"/>
                  </a:lnTo>
                  <a:lnTo>
                    <a:pt x="5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62" name="Freeform 42"/>
            <p:cNvSpPr>
              <a:spLocks/>
            </p:cNvSpPr>
            <p:nvPr/>
          </p:nvSpPr>
          <p:spPr bwMode="auto">
            <a:xfrm>
              <a:off x="2994" y="2326"/>
              <a:ext cx="75" cy="61"/>
            </a:xfrm>
            <a:custGeom>
              <a:avLst/>
              <a:gdLst>
                <a:gd name="T0" fmla="*/ 5 w 75"/>
                <a:gd name="T1" fmla="*/ 60 h 61"/>
                <a:gd name="T2" fmla="*/ 0 w 75"/>
                <a:gd name="T3" fmla="*/ 7 h 61"/>
                <a:gd name="T4" fmla="*/ 18 w 75"/>
                <a:gd name="T5" fmla="*/ 0 h 61"/>
                <a:gd name="T6" fmla="*/ 52 w 75"/>
                <a:gd name="T7" fmla="*/ 1 h 61"/>
                <a:gd name="T8" fmla="*/ 70 w 75"/>
                <a:gd name="T9" fmla="*/ 27 h 61"/>
                <a:gd name="T10" fmla="*/ 74 w 75"/>
                <a:gd name="T11" fmla="*/ 52 h 61"/>
                <a:gd name="T12" fmla="*/ 60 w 75"/>
                <a:gd name="T13" fmla="*/ 52 h 61"/>
                <a:gd name="T14" fmla="*/ 55 w 75"/>
                <a:gd name="T15" fmla="*/ 21 h 61"/>
                <a:gd name="T16" fmla="*/ 37 w 75"/>
                <a:gd name="T17" fmla="*/ 9 h 61"/>
                <a:gd name="T18" fmla="*/ 15 w 75"/>
                <a:gd name="T19" fmla="*/ 7 h 61"/>
                <a:gd name="T20" fmla="*/ 3 w 75"/>
                <a:gd name="T21" fmla="*/ 12 h 61"/>
                <a:gd name="T22" fmla="*/ 11 w 75"/>
                <a:gd name="T23" fmla="*/ 60 h 61"/>
                <a:gd name="T24" fmla="*/ 5 w 75"/>
                <a:gd name="T25" fmla="*/ 60 h 61"/>
                <a:gd name="T26" fmla="*/ 5 w 75"/>
                <a:gd name="T27" fmla="*/ 60 h 6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5"/>
                <a:gd name="T43" fmla="*/ 0 h 61"/>
                <a:gd name="T44" fmla="*/ 75 w 75"/>
                <a:gd name="T45" fmla="*/ 61 h 6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5" h="61">
                  <a:moveTo>
                    <a:pt x="5" y="60"/>
                  </a:moveTo>
                  <a:lnTo>
                    <a:pt x="0" y="7"/>
                  </a:lnTo>
                  <a:lnTo>
                    <a:pt x="18" y="0"/>
                  </a:lnTo>
                  <a:lnTo>
                    <a:pt x="52" y="1"/>
                  </a:lnTo>
                  <a:lnTo>
                    <a:pt x="70" y="27"/>
                  </a:lnTo>
                  <a:lnTo>
                    <a:pt x="74" y="52"/>
                  </a:lnTo>
                  <a:lnTo>
                    <a:pt x="60" y="52"/>
                  </a:lnTo>
                  <a:lnTo>
                    <a:pt x="55" y="21"/>
                  </a:lnTo>
                  <a:lnTo>
                    <a:pt x="37" y="9"/>
                  </a:lnTo>
                  <a:lnTo>
                    <a:pt x="15" y="7"/>
                  </a:lnTo>
                  <a:lnTo>
                    <a:pt x="3" y="12"/>
                  </a:lnTo>
                  <a:lnTo>
                    <a:pt x="11" y="60"/>
                  </a:lnTo>
                  <a:lnTo>
                    <a:pt x="5" y="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63" name="Freeform 43"/>
            <p:cNvSpPr>
              <a:spLocks/>
            </p:cNvSpPr>
            <p:nvPr/>
          </p:nvSpPr>
          <p:spPr bwMode="auto">
            <a:xfrm>
              <a:off x="3229" y="2371"/>
              <a:ext cx="367" cy="333"/>
            </a:xfrm>
            <a:custGeom>
              <a:avLst/>
              <a:gdLst>
                <a:gd name="T0" fmla="*/ 13 w 367"/>
                <a:gd name="T1" fmla="*/ 0 h 333"/>
                <a:gd name="T2" fmla="*/ 81 w 367"/>
                <a:gd name="T3" fmla="*/ 7 h 333"/>
                <a:gd name="T4" fmla="*/ 154 w 367"/>
                <a:gd name="T5" fmla="*/ 32 h 333"/>
                <a:gd name="T6" fmla="*/ 279 w 367"/>
                <a:gd name="T7" fmla="*/ 91 h 333"/>
                <a:gd name="T8" fmla="*/ 362 w 367"/>
                <a:gd name="T9" fmla="*/ 136 h 333"/>
                <a:gd name="T10" fmla="*/ 366 w 367"/>
                <a:gd name="T11" fmla="*/ 160 h 333"/>
                <a:gd name="T12" fmla="*/ 359 w 367"/>
                <a:gd name="T13" fmla="*/ 238 h 333"/>
                <a:gd name="T14" fmla="*/ 348 w 367"/>
                <a:gd name="T15" fmla="*/ 332 h 333"/>
                <a:gd name="T16" fmla="*/ 359 w 367"/>
                <a:gd name="T17" fmla="*/ 166 h 333"/>
                <a:gd name="T18" fmla="*/ 354 w 367"/>
                <a:gd name="T19" fmla="*/ 140 h 333"/>
                <a:gd name="T20" fmla="*/ 332 w 367"/>
                <a:gd name="T21" fmla="*/ 128 h 333"/>
                <a:gd name="T22" fmla="*/ 314 w 367"/>
                <a:gd name="T23" fmla="*/ 144 h 333"/>
                <a:gd name="T24" fmla="*/ 306 w 367"/>
                <a:gd name="T25" fmla="*/ 172 h 333"/>
                <a:gd name="T26" fmla="*/ 313 w 367"/>
                <a:gd name="T27" fmla="*/ 194 h 333"/>
                <a:gd name="T28" fmla="*/ 322 w 367"/>
                <a:gd name="T29" fmla="*/ 194 h 333"/>
                <a:gd name="T30" fmla="*/ 340 w 367"/>
                <a:gd name="T31" fmla="*/ 184 h 333"/>
                <a:gd name="T32" fmla="*/ 344 w 367"/>
                <a:gd name="T33" fmla="*/ 162 h 333"/>
                <a:gd name="T34" fmla="*/ 345 w 367"/>
                <a:gd name="T35" fmla="*/ 184 h 333"/>
                <a:gd name="T36" fmla="*/ 325 w 367"/>
                <a:gd name="T37" fmla="*/ 207 h 333"/>
                <a:gd name="T38" fmla="*/ 300 w 367"/>
                <a:gd name="T39" fmla="*/ 207 h 333"/>
                <a:gd name="T40" fmla="*/ 279 w 367"/>
                <a:gd name="T41" fmla="*/ 194 h 333"/>
                <a:gd name="T42" fmla="*/ 152 w 367"/>
                <a:gd name="T43" fmla="*/ 113 h 333"/>
                <a:gd name="T44" fmla="*/ 65 w 367"/>
                <a:gd name="T45" fmla="*/ 62 h 333"/>
                <a:gd name="T46" fmla="*/ 15 w 367"/>
                <a:gd name="T47" fmla="*/ 43 h 333"/>
                <a:gd name="T48" fmla="*/ 0 w 367"/>
                <a:gd name="T49" fmla="*/ 40 h 333"/>
                <a:gd name="T50" fmla="*/ 10 w 367"/>
                <a:gd name="T51" fmla="*/ 30 h 333"/>
                <a:gd name="T52" fmla="*/ 55 w 367"/>
                <a:gd name="T53" fmla="*/ 45 h 333"/>
                <a:gd name="T54" fmla="*/ 135 w 367"/>
                <a:gd name="T55" fmla="*/ 89 h 333"/>
                <a:gd name="T56" fmla="*/ 223 w 367"/>
                <a:gd name="T57" fmla="*/ 144 h 333"/>
                <a:gd name="T58" fmla="*/ 304 w 367"/>
                <a:gd name="T59" fmla="*/ 197 h 333"/>
                <a:gd name="T60" fmla="*/ 296 w 367"/>
                <a:gd name="T61" fmla="*/ 172 h 333"/>
                <a:gd name="T62" fmla="*/ 302 w 367"/>
                <a:gd name="T63" fmla="*/ 144 h 333"/>
                <a:gd name="T64" fmla="*/ 322 w 367"/>
                <a:gd name="T65" fmla="*/ 123 h 333"/>
                <a:gd name="T66" fmla="*/ 228 w 367"/>
                <a:gd name="T67" fmla="*/ 73 h 333"/>
                <a:gd name="T68" fmla="*/ 138 w 367"/>
                <a:gd name="T69" fmla="*/ 32 h 333"/>
                <a:gd name="T70" fmla="*/ 80 w 367"/>
                <a:gd name="T71" fmla="*/ 12 h 333"/>
                <a:gd name="T72" fmla="*/ 11 w 367"/>
                <a:gd name="T73" fmla="*/ 2 h 333"/>
                <a:gd name="T74" fmla="*/ 13 w 367"/>
                <a:gd name="T75" fmla="*/ 0 h 333"/>
                <a:gd name="T76" fmla="*/ 13 w 367"/>
                <a:gd name="T77" fmla="*/ 0 h 3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7"/>
                <a:gd name="T118" fmla="*/ 0 h 333"/>
                <a:gd name="T119" fmla="*/ 367 w 367"/>
                <a:gd name="T120" fmla="*/ 333 h 3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7" h="333">
                  <a:moveTo>
                    <a:pt x="13" y="0"/>
                  </a:moveTo>
                  <a:lnTo>
                    <a:pt x="81" y="7"/>
                  </a:lnTo>
                  <a:lnTo>
                    <a:pt x="154" y="32"/>
                  </a:lnTo>
                  <a:lnTo>
                    <a:pt x="279" y="91"/>
                  </a:lnTo>
                  <a:lnTo>
                    <a:pt x="362" y="136"/>
                  </a:lnTo>
                  <a:lnTo>
                    <a:pt x="366" y="160"/>
                  </a:lnTo>
                  <a:lnTo>
                    <a:pt x="359" y="238"/>
                  </a:lnTo>
                  <a:lnTo>
                    <a:pt x="348" y="332"/>
                  </a:lnTo>
                  <a:lnTo>
                    <a:pt x="359" y="166"/>
                  </a:lnTo>
                  <a:lnTo>
                    <a:pt x="354" y="140"/>
                  </a:lnTo>
                  <a:lnTo>
                    <a:pt x="332" y="128"/>
                  </a:lnTo>
                  <a:lnTo>
                    <a:pt x="314" y="144"/>
                  </a:lnTo>
                  <a:lnTo>
                    <a:pt x="306" y="172"/>
                  </a:lnTo>
                  <a:lnTo>
                    <a:pt x="313" y="194"/>
                  </a:lnTo>
                  <a:lnTo>
                    <a:pt x="322" y="194"/>
                  </a:lnTo>
                  <a:lnTo>
                    <a:pt x="340" y="184"/>
                  </a:lnTo>
                  <a:lnTo>
                    <a:pt x="344" y="162"/>
                  </a:lnTo>
                  <a:lnTo>
                    <a:pt x="345" y="184"/>
                  </a:lnTo>
                  <a:lnTo>
                    <a:pt x="325" y="207"/>
                  </a:lnTo>
                  <a:lnTo>
                    <a:pt x="300" y="207"/>
                  </a:lnTo>
                  <a:lnTo>
                    <a:pt x="279" y="194"/>
                  </a:lnTo>
                  <a:lnTo>
                    <a:pt x="152" y="113"/>
                  </a:lnTo>
                  <a:lnTo>
                    <a:pt x="65" y="62"/>
                  </a:lnTo>
                  <a:lnTo>
                    <a:pt x="15" y="43"/>
                  </a:lnTo>
                  <a:lnTo>
                    <a:pt x="0" y="40"/>
                  </a:lnTo>
                  <a:lnTo>
                    <a:pt x="10" y="30"/>
                  </a:lnTo>
                  <a:lnTo>
                    <a:pt x="55" y="45"/>
                  </a:lnTo>
                  <a:lnTo>
                    <a:pt x="135" y="89"/>
                  </a:lnTo>
                  <a:lnTo>
                    <a:pt x="223" y="144"/>
                  </a:lnTo>
                  <a:lnTo>
                    <a:pt x="304" y="197"/>
                  </a:lnTo>
                  <a:lnTo>
                    <a:pt x="296" y="172"/>
                  </a:lnTo>
                  <a:lnTo>
                    <a:pt x="302" y="144"/>
                  </a:lnTo>
                  <a:lnTo>
                    <a:pt x="322" y="123"/>
                  </a:lnTo>
                  <a:lnTo>
                    <a:pt x="228" y="73"/>
                  </a:lnTo>
                  <a:lnTo>
                    <a:pt x="138" y="32"/>
                  </a:lnTo>
                  <a:lnTo>
                    <a:pt x="80" y="12"/>
                  </a:lnTo>
                  <a:lnTo>
                    <a:pt x="11" y="2"/>
                  </a:lnTo>
                  <a:lnTo>
                    <a:pt x="13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64" name="Freeform 44"/>
            <p:cNvSpPr>
              <a:spLocks/>
            </p:cNvSpPr>
            <p:nvPr/>
          </p:nvSpPr>
          <p:spPr bwMode="auto">
            <a:xfrm>
              <a:off x="2736" y="2506"/>
              <a:ext cx="870" cy="1172"/>
            </a:xfrm>
            <a:custGeom>
              <a:avLst/>
              <a:gdLst>
                <a:gd name="T0" fmla="*/ 5 w 870"/>
                <a:gd name="T1" fmla="*/ 2 h 1172"/>
                <a:gd name="T2" fmla="*/ 21 w 870"/>
                <a:gd name="T3" fmla="*/ 50 h 1172"/>
                <a:gd name="T4" fmla="*/ 27 w 870"/>
                <a:gd name="T5" fmla="*/ 168 h 1172"/>
                <a:gd name="T6" fmla="*/ 29 w 870"/>
                <a:gd name="T7" fmla="*/ 348 h 1172"/>
                <a:gd name="T8" fmla="*/ 27 w 870"/>
                <a:gd name="T9" fmla="*/ 590 h 1172"/>
                <a:gd name="T10" fmla="*/ 25 w 870"/>
                <a:gd name="T11" fmla="*/ 782 h 1172"/>
                <a:gd name="T12" fmla="*/ 18 w 870"/>
                <a:gd name="T13" fmla="*/ 1008 h 1172"/>
                <a:gd name="T14" fmla="*/ 9 w 870"/>
                <a:gd name="T15" fmla="*/ 1131 h 1172"/>
                <a:gd name="T16" fmla="*/ 209 w 870"/>
                <a:gd name="T17" fmla="*/ 1151 h 1172"/>
                <a:gd name="T18" fmla="*/ 329 w 870"/>
                <a:gd name="T19" fmla="*/ 1154 h 1172"/>
                <a:gd name="T20" fmla="*/ 567 w 870"/>
                <a:gd name="T21" fmla="*/ 1151 h 1172"/>
                <a:gd name="T22" fmla="*/ 688 w 870"/>
                <a:gd name="T23" fmla="*/ 1145 h 1172"/>
                <a:gd name="T24" fmla="*/ 869 w 870"/>
                <a:gd name="T25" fmla="*/ 1128 h 1172"/>
                <a:gd name="T26" fmla="*/ 705 w 870"/>
                <a:gd name="T27" fmla="*/ 1161 h 1172"/>
                <a:gd name="T28" fmla="*/ 558 w 870"/>
                <a:gd name="T29" fmla="*/ 1166 h 1172"/>
                <a:gd name="T30" fmla="*/ 358 w 870"/>
                <a:gd name="T31" fmla="*/ 1171 h 1172"/>
                <a:gd name="T32" fmla="*/ 174 w 870"/>
                <a:gd name="T33" fmla="*/ 1158 h 1172"/>
                <a:gd name="T34" fmla="*/ 0 w 870"/>
                <a:gd name="T35" fmla="*/ 1140 h 1172"/>
                <a:gd name="T36" fmla="*/ 9 w 870"/>
                <a:gd name="T37" fmla="*/ 966 h 1172"/>
                <a:gd name="T38" fmla="*/ 16 w 870"/>
                <a:gd name="T39" fmla="*/ 697 h 1172"/>
                <a:gd name="T40" fmla="*/ 18 w 870"/>
                <a:gd name="T41" fmla="*/ 450 h 1172"/>
                <a:gd name="T42" fmla="*/ 18 w 870"/>
                <a:gd name="T43" fmla="*/ 228 h 1172"/>
                <a:gd name="T44" fmla="*/ 9 w 870"/>
                <a:gd name="T45" fmla="*/ 71 h 1172"/>
                <a:gd name="T46" fmla="*/ 0 w 870"/>
                <a:gd name="T47" fmla="*/ 0 h 1172"/>
                <a:gd name="T48" fmla="*/ 5 w 870"/>
                <a:gd name="T49" fmla="*/ 2 h 1172"/>
                <a:gd name="T50" fmla="*/ 5 w 870"/>
                <a:gd name="T51" fmla="*/ 2 h 117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70"/>
                <a:gd name="T79" fmla="*/ 0 h 1172"/>
                <a:gd name="T80" fmla="*/ 870 w 870"/>
                <a:gd name="T81" fmla="*/ 1172 h 117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70" h="1172">
                  <a:moveTo>
                    <a:pt x="5" y="2"/>
                  </a:moveTo>
                  <a:lnTo>
                    <a:pt x="21" y="50"/>
                  </a:lnTo>
                  <a:lnTo>
                    <a:pt x="27" y="168"/>
                  </a:lnTo>
                  <a:lnTo>
                    <a:pt x="29" y="348"/>
                  </a:lnTo>
                  <a:lnTo>
                    <a:pt x="27" y="590"/>
                  </a:lnTo>
                  <a:lnTo>
                    <a:pt x="25" y="782"/>
                  </a:lnTo>
                  <a:lnTo>
                    <a:pt x="18" y="1008"/>
                  </a:lnTo>
                  <a:lnTo>
                    <a:pt x="9" y="1131"/>
                  </a:lnTo>
                  <a:lnTo>
                    <a:pt x="209" y="1151"/>
                  </a:lnTo>
                  <a:lnTo>
                    <a:pt x="329" y="1154"/>
                  </a:lnTo>
                  <a:lnTo>
                    <a:pt x="567" y="1151"/>
                  </a:lnTo>
                  <a:lnTo>
                    <a:pt x="688" y="1145"/>
                  </a:lnTo>
                  <a:lnTo>
                    <a:pt x="869" y="1128"/>
                  </a:lnTo>
                  <a:lnTo>
                    <a:pt x="705" y="1161"/>
                  </a:lnTo>
                  <a:lnTo>
                    <a:pt x="558" y="1166"/>
                  </a:lnTo>
                  <a:lnTo>
                    <a:pt x="358" y="1171"/>
                  </a:lnTo>
                  <a:lnTo>
                    <a:pt x="174" y="1158"/>
                  </a:lnTo>
                  <a:lnTo>
                    <a:pt x="0" y="1140"/>
                  </a:lnTo>
                  <a:lnTo>
                    <a:pt x="9" y="966"/>
                  </a:lnTo>
                  <a:lnTo>
                    <a:pt x="16" y="697"/>
                  </a:lnTo>
                  <a:lnTo>
                    <a:pt x="18" y="450"/>
                  </a:lnTo>
                  <a:lnTo>
                    <a:pt x="18" y="228"/>
                  </a:lnTo>
                  <a:lnTo>
                    <a:pt x="9" y="71"/>
                  </a:lnTo>
                  <a:lnTo>
                    <a:pt x="0" y="0"/>
                  </a:lnTo>
                  <a:lnTo>
                    <a:pt x="5" y="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865" name="Freeform 45"/>
            <p:cNvSpPr>
              <a:spLocks/>
            </p:cNvSpPr>
            <p:nvPr/>
          </p:nvSpPr>
          <p:spPr bwMode="auto">
            <a:xfrm>
              <a:off x="3563" y="2693"/>
              <a:ext cx="43" cy="946"/>
            </a:xfrm>
            <a:custGeom>
              <a:avLst/>
              <a:gdLst>
                <a:gd name="T0" fmla="*/ 11 w 43"/>
                <a:gd name="T1" fmla="*/ 46 h 946"/>
                <a:gd name="T2" fmla="*/ 8 w 43"/>
                <a:gd name="T3" fmla="*/ 180 h 946"/>
                <a:gd name="T4" fmla="*/ 11 w 43"/>
                <a:gd name="T5" fmla="*/ 448 h 946"/>
                <a:gd name="T6" fmla="*/ 24 w 43"/>
                <a:gd name="T7" fmla="*/ 746 h 946"/>
                <a:gd name="T8" fmla="*/ 42 w 43"/>
                <a:gd name="T9" fmla="*/ 945 h 946"/>
                <a:gd name="T10" fmla="*/ 24 w 43"/>
                <a:gd name="T11" fmla="*/ 813 h 946"/>
                <a:gd name="T12" fmla="*/ 8 w 43"/>
                <a:gd name="T13" fmla="*/ 626 h 946"/>
                <a:gd name="T14" fmla="*/ 6 w 43"/>
                <a:gd name="T15" fmla="*/ 396 h 946"/>
                <a:gd name="T16" fmla="*/ 0 w 43"/>
                <a:gd name="T17" fmla="*/ 162 h 946"/>
                <a:gd name="T18" fmla="*/ 11 w 43"/>
                <a:gd name="T19" fmla="*/ 0 h 946"/>
                <a:gd name="T20" fmla="*/ 11 w 43"/>
                <a:gd name="T21" fmla="*/ 46 h 946"/>
                <a:gd name="T22" fmla="*/ 11 w 43"/>
                <a:gd name="T23" fmla="*/ 46 h 9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946"/>
                <a:gd name="T38" fmla="*/ 43 w 43"/>
                <a:gd name="T39" fmla="*/ 946 h 94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946">
                  <a:moveTo>
                    <a:pt x="11" y="46"/>
                  </a:moveTo>
                  <a:lnTo>
                    <a:pt x="8" y="180"/>
                  </a:lnTo>
                  <a:lnTo>
                    <a:pt x="11" y="448"/>
                  </a:lnTo>
                  <a:lnTo>
                    <a:pt x="24" y="746"/>
                  </a:lnTo>
                  <a:lnTo>
                    <a:pt x="42" y="945"/>
                  </a:lnTo>
                  <a:lnTo>
                    <a:pt x="24" y="813"/>
                  </a:lnTo>
                  <a:lnTo>
                    <a:pt x="8" y="626"/>
                  </a:lnTo>
                  <a:lnTo>
                    <a:pt x="6" y="396"/>
                  </a:lnTo>
                  <a:lnTo>
                    <a:pt x="0" y="162"/>
                  </a:lnTo>
                  <a:lnTo>
                    <a:pt x="11" y="0"/>
                  </a:lnTo>
                  <a:lnTo>
                    <a:pt x="11" y="4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17765" name="Rectangle 46"/>
          <p:cNvSpPr>
            <a:spLocks noChangeArrowheads="1"/>
          </p:cNvSpPr>
          <p:nvPr/>
        </p:nvSpPr>
        <p:spPr bwMode="auto">
          <a:xfrm>
            <a:off x="4572000" y="4427538"/>
            <a:ext cx="842963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77825" eaLnBrk="0" hangingPunct="0"/>
            <a:r>
              <a:rPr lang="en-US" sz="2100" b="1" u="sng" dirty="0">
                <a:solidFill>
                  <a:srgbClr val="808080"/>
                </a:solidFill>
                <a:latin typeface="Arial" charset="0"/>
              </a:rPr>
              <a:t>$16.80</a:t>
            </a:r>
          </a:p>
          <a:p>
            <a:pPr algn="ctr" defTabSz="377825" eaLnBrk="0" hangingPunct="0"/>
            <a:r>
              <a:rPr lang="en-US" sz="2100" b="1" u="sng" dirty="0">
                <a:solidFill>
                  <a:srgbClr val="808080"/>
                </a:solidFill>
                <a:latin typeface="Arial" charset="0"/>
              </a:rPr>
              <a:t>Per</a:t>
            </a:r>
          </a:p>
          <a:p>
            <a:pPr algn="ctr" defTabSz="377825" eaLnBrk="0" hangingPunct="0"/>
            <a:r>
              <a:rPr lang="en-US" sz="2100" b="1" u="sng" dirty="0">
                <a:solidFill>
                  <a:srgbClr val="808080"/>
                </a:solidFill>
                <a:latin typeface="Arial" charset="0"/>
              </a:rPr>
              <a:t>Trip </a:t>
            </a:r>
          </a:p>
        </p:txBody>
      </p:sp>
      <p:grpSp>
        <p:nvGrpSpPr>
          <p:cNvPr id="117766" name="Group 47"/>
          <p:cNvGrpSpPr>
            <a:grpSpLocks/>
          </p:cNvGrpSpPr>
          <p:nvPr/>
        </p:nvGrpSpPr>
        <p:grpSpPr bwMode="auto">
          <a:xfrm>
            <a:off x="6573838" y="4438650"/>
            <a:ext cx="1471612" cy="1376363"/>
            <a:chOff x="4141" y="2796"/>
            <a:chExt cx="927" cy="867"/>
          </a:xfrm>
        </p:grpSpPr>
        <p:sp>
          <p:nvSpPr>
            <p:cNvPr id="117767" name="Oval 48"/>
            <p:cNvSpPr>
              <a:spLocks noChangeArrowheads="1"/>
            </p:cNvSpPr>
            <p:nvPr/>
          </p:nvSpPr>
          <p:spPr bwMode="auto">
            <a:xfrm>
              <a:off x="4304" y="3426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68" name="Oval 49"/>
            <p:cNvSpPr>
              <a:spLocks noChangeArrowheads="1"/>
            </p:cNvSpPr>
            <p:nvPr/>
          </p:nvSpPr>
          <p:spPr bwMode="auto">
            <a:xfrm>
              <a:off x="4304" y="3425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69" name="Oval 50"/>
            <p:cNvSpPr>
              <a:spLocks noChangeArrowheads="1"/>
            </p:cNvSpPr>
            <p:nvPr/>
          </p:nvSpPr>
          <p:spPr bwMode="auto">
            <a:xfrm>
              <a:off x="4557" y="3534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0" name="Oval 51"/>
            <p:cNvSpPr>
              <a:spLocks noChangeArrowheads="1"/>
            </p:cNvSpPr>
            <p:nvPr/>
          </p:nvSpPr>
          <p:spPr bwMode="auto">
            <a:xfrm>
              <a:off x="4557" y="3532"/>
              <a:ext cx="227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1" name="Oval 52"/>
            <p:cNvSpPr>
              <a:spLocks noChangeArrowheads="1"/>
            </p:cNvSpPr>
            <p:nvPr/>
          </p:nvSpPr>
          <p:spPr bwMode="auto">
            <a:xfrm>
              <a:off x="4335" y="3204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2" name="Oval 53"/>
            <p:cNvSpPr>
              <a:spLocks noChangeArrowheads="1"/>
            </p:cNvSpPr>
            <p:nvPr/>
          </p:nvSpPr>
          <p:spPr bwMode="auto">
            <a:xfrm>
              <a:off x="4335" y="3203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3" name="Oval 54"/>
            <p:cNvSpPr>
              <a:spLocks noChangeArrowheads="1"/>
            </p:cNvSpPr>
            <p:nvPr/>
          </p:nvSpPr>
          <p:spPr bwMode="auto">
            <a:xfrm>
              <a:off x="4335" y="3167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4" name="Oval 55"/>
            <p:cNvSpPr>
              <a:spLocks noChangeArrowheads="1"/>
            </p:cNvSpPr>
            <p:nvPr/>
          </p:nvSpPr>
          <p:spPr bwMode="auto">
            <a:xfrm>
              <a:off x="4335" y="3165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5" name="Oval 56"/>
            <p:cNvSpPr>
              <a:spLocks noChangeArrowheads="1"/>
            </p:cNvSpPr>
            <p:nvPr/>
          </p:nvSpPr>
          <p:spPr bwMode="auto">
            <a:xfrm>
              <a:off x="4335" y="3129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6" name="Oval 57"/>
            <p:cNvSpPr>
              <a:spLocks noChangeArrowheads="1"/>
            </p:cNvSpPr>
            <p:nvPr/>
          </p:nvSpPr>
          <p:spPr bwMode="auto">
            <a:xfrm>
              <a:off x="4335" y="3127"/>
              <a:ext cx="228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7" name="Oval 58"/>
            <p:cNvSpPr>
              <a:spLocks noChangeArrowheads="1"/>
            </p:cNvSpPr>
            <p:nvPr/>
          </p:nvSpPr>
          <p:spPr bwMode="auto">
            <a:xfrm>
              <a:off x="4335" y="3096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8" name="Oval 59"/>
            <p:cNvSpPr>
              <a:spLocks noChangeArrowheads="1"/>
            </p:cNvSpPr>
            <p:nvPr/>
          </p:nvSpPr>
          <p:spPr bwMode="auto">
            <a:xfrm>
              <a:off x="4335" y="3095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79" name="Oval 60"/>
            <p:cNvSpPr>
              <a:spLocks noChangeArrowheads="1"/>
            </p:cNvSpPr>
            <p:nvPr/>
          </p:nvSpPr>
          <p:spPr bwMode="auto">
            <a:xfrm>
              <a:off x="4335" y="3059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0" name="Oval 61"/>
            <p:cNvSpPr>
              <a:spLocks noChangeArrowheads="1"/>
            </p:cNvSpPr>
            <p:nvPr/>
          </p:nvSpPr>
          <p:spPr bwMode="auto">
            <a:xfrm>
              <a:off x="4335" y="3058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1" name="Oval 62"/>
            <p:cNvSpPr>
              <a:spLocks noChangeArrowheads="1"/>
            </p:cNvSpPr>
            <p:nvPr/>
          </p:nvSpPr>
          <p:spPr bwMode="auto">
            <a:xfrm>
              <a:off x="4335" y="3021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2" name="Oval 63"/>
            <p:cNvSpPr>
              <a:spLocks noChangeArrowheads="1"/>
            </p:cNvSpPr>
            <p:nvPr/>
          </p:nvSpPr>
          <p:spPr bwMode="auto">
            <a:xfrm>
              <a:off x="4335" y="3021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3" name="Oval 64"/>
            <p:cNvSpPr>
              <a:spLocks noChangeArrowheads="1"/>
            </p:cNvSpPr>
            <p:nvPr/>
          </p:nvSpPr>
          <p:spPr bwMode="auto">
            <a:xfrm>
              <a:off x="4331" y="2980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4" name="Oval 65"/>
            <p:cNvSpPr>
              <a:spLocks noChangeArrowheads="1"/>
            </p:cNvSpPr>
            <p:nvPr/>
          </p:nvSpPr>
          <p:spPr bwMode="auto">
            <a:xfrm>
              <a:off x="4331" y="2978"/>
              <a:ext cx="228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5" name="Oval 66"/>
            <p:cNvSpPr>
              <a:spLocks noChangeArrowheads="1"/>
            </p:cNvSpPr>
            <p:nvPr/>
          </p:nvSpPr>
          <p:spPr bwMode="auto">
            <a:xfrm>
              <a:off x="4331" y="2942"/>
              <a:ext cx="228" cy="131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6" name="Oval 67"/>
            <p:cNvSpPr>
              <a:spLocks noChangeArrowheads="1"/>
            </p:cNvSpPr>
            <p:nvPr/>
          </p:nvSpPr>
          <p:spPr bwMode="auto">
            <a:xfrm>
              <a:off x="4331" y="2941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7" name="Oval 68"/>
            <p:cNvSpPr>
              <a:spLocks noChangeArrowheads="1"/>
            </p:cNvSpPr>
            <p:nvPr/>
          </p:nvSpPr>
          <p:spPr bwMode="auto">
            <a:xfrm>
              <a:off x="4331" y="2905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8" name="Oval 69"/>
            <p:cNvSpPr>
              <a:spLocks noChangeArrowheads="1"/>
            </p:cNvSpPr>
            <p:nvPr/>
          </p:nvSpPr>
          <p:spPr bwMode="auto">
            <a:xfrm>
              <a:off x="4331" y="2903"/>
              <a:ext cx="228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89" name="Oval 70"/>
            <p:cNvSpPr>
              <a:spLocks noChangeArrowheads="1"/>
            </p:cNvSpPr>
            <p:nvPr/>
          </p:nvSpPr>
          <p:spPr bwMode="auto">
            <a:xfrm>
              <a:off x="4331" y="2872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0" name="Oval 71"/>
            <p:cNvSpPr>
              <a:spLocks noChangeArrowheads="1"/>
            </p:cNvSpPr>
            <p:nvPr/>
          </p:nvSpPr>
          <p:spPr bwMode="auto">
            <a:xfrm>
              <a:off x="4331" y="2871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1" name="Oval 72"/>
            <p:cNvSpPr>
              <a:spLocks noChangeArrowheads="1"/>
            </p:cNvSpPr>
            <p:nvPr/>
          </p:nvSpPr>
          <p:spPr bwMode="auto">
            <a:xfrm>
              <a:off x="4331" y="2835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2" name="Oval 73"/>
            <p:cNvSpPr>
              <a:spLocks noChangeArrowheads="1"/>
            </p:cNvSpPr>
            <p:nvPr/>
          </p:nvSpPr>
          <p:spPr bwMode="auto">
            <a:xfrm>
              <a:off x="4331" y="2833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3" name="Oval 74"/>
            <p:cNvSpPr>
              <a:spLocks noChangeArrowheads="1"/>
            </p:cNvSpPr>
            <p:nvPr/>
          </p:nvSpPr>
          <p:spPr bwMode="auto">
            <a:xfrm>
              <a:off x="4331" y="2797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4" name="Oval 75"/>
            <p:cNvSpPr>
              <a:spLocks noChangeArrowheads="1"/>
            </p:cNvSpPr>
            <p:nvPr/>
          </p:nvSpPr>
          <p:spPr bwMode="auto">
            <a:xfrm>
              <a:off x="4331" y="2796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5" name="Oval 76"/>
            <p:cNvSpPr>
              <a:spLocks noChangeArrowheads="1"/>
            </p:cNvSpPr>
            <p:nvPr/>
          </p:nvSpPr>
          <p:spPr bwMode="auto">
            <a:xfrm>
              <a:off x="4522" y="3255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6" name="Oval 77"/>
            <p:cNvSpPr>
              <a:spLocks noChangeArrowheads="1"/>
            </p:cNvSpPr>
            <p:nvPr/>
          </p:nvSpPr>
          <p:spPr bwMode="auto">
            <a:xfrm>
              <a:off x="4522" y="3253"/>
              <a:ext cx="230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7" name="Oval 78"/>
            <p:cNvSpPr>
              <a:spLocks noChangeArrowheads="1"/>
            </p:cNvSpPr>
            <p:nvPr/>
          </p:nvSpPr>
          <p:spPr bwMode="auto">
            <a:xfrm>
              <a:off x="4522" y="3216"/>
              <a:ext cx="229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8" name="Oval 79"/>
            <p:cNvSpPr>
              <a:spLocks noChangeArrowheads="1"/>
            </p:cNvSpPr>
            <p:nvPr/>
          </p:nvSpPr>
          <p:spPr bwMode="auto">
            <a:xfrm>
              <a:off x="4522" y="3216"/>
              <a:ext cx="230" cy="104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799" name="Oval 80"/>
            <p:cNvSpPr>
              <a:spLocks noChangeArrowheads="1"/>
            </p:cNvSpPr>
            <p:nvPr/>
          </p:nvSpPr>
          <p:spPr bwMode="auto">
            <a:xfrm>
              <a:off x="4522" y="3180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0" name="Oval 81"/>
            <p:cNvSpPr>
              <a:spLocks noChangeArrowheads="1"/>
            </p:cNvSpPr>
            <p:nvPr/>
          </p:nvSpPr>
          <p:spPr bwMode="auto">
            <a:xfrm>
              <a:off x="4522" y="3178"/>
              <a:ext cx="230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1" name="Oval 82"/>
            <p:cNvSpPr>
              <a:spLocks noChangeArrowheads="1"/>
            </p:cNvSpPr>
            <p:nvPr/>
          </p:nvSpPr>
          <p:spPr bwMode="auto">
            <a:xfrm>
              <a:off x="4522" y="3146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2" name="Oval 83"/>
            <p:cNvSpPr>
              <a:spLocks noChangeArrowheads="1"/>
            </p:cNvSpPr>
            <p:nvPr/>
          </p:nvSpPr>
          <p:spPr bwMode="auto">
            <a:xfrm>
              <a:off x="4522" y="3144"/>
              <a:ext cx="230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3" name="Oval 84"/>
            <p:cNvSpPr>
              <a:spLocks noChangeArrowheads="1"/>
            </p:cNvSpPr>
            <p:nvPr/>
          </p:nvSpPr>
          <p:spPr bwMode="auto">
            <a:xfrm>
              <a:off x="4522" y="3109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4" name="Oval 85"/>
            <p:cNvSpPr>
              <a:spLocks noChangeArrowheads="1"/>
            </p:cNvSpPr>
            <p:nvPr/>
          </p:nvSpPr>
          <p:spPr bwMode="auto">
            <a:xfrm>
              <a:off x="4522" y="3107"/>
              <a:ext cx="230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5" name="Oval 86"/>
            <p:cNvSpPr>
              <a:spLocks noChangeArrowheads="1"/>
            </p:cNvSpPr>
            <p:nvPr/>
          </p:nvSpPr>
          <p:spPr bwMode="auto">
            <a:xfrm>
              <a:off x="4522" y="3071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6" name="Oval 87"/>
            <p:cNvSpPr>
              <a:spLocks noChangeArrowheads="1"/>
            </p:cNvSpPr>
            <p:nvPr/>
          </p:nvSpPr>
          <p:spPr bwMode="auto">
            <a:xfrm>
              <a:off x="4522" y="3069"/>
              <a:ext cx="230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7" name="Oval 88"/>
            <p:cNvSpPr>
              <a:spLocks noChangeArrowheads="1"/>
            </p:cNvSpPr>
            <p:nvPr/>
          </p:nvSpPr>
          <p:spPr bwMode="auto">
            <a:xfrm>
              <a:off x="4520" y="3030"/>
              <a:ext cx="226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8" name="Oval 89"/>
            <p:cNvSpPr>
              <a:spLocks noChangeArrowheads="1"/>
            </p:cNvSpPr>
            <p:nvPr/>
          </p:nvSpPr>
          <p:spPr bwMode="auto">
            <a:xfrm>
              <a:off x="4521" y="3028"/>
              <a:ext cx="226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09" name="Oval 90"/>
            <p:cNvSpPr>
              <a:spLocks noChangeArrowheads="1"/>
            </p:cNvSpPr>
            <p:nvPr/>
          </p:nvSpPr>
          <p:spPr bwMode="auto">
            <a:xfrm>
              <a:off x="4651" y="3418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0" name="Oval 91"/>
            <p:cNvSpPr>
              <a:spLocks noChangeArrowheads="1"/>
            </p:cNvSpPr>
            <p:nvPr/>
          </p:nvSpPr>
          <p:spPr bwMode="auto">
            <a:xfrm>
              <a:off x="4651" y="3417"/>
              <a:ext cx="227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1" name="Oval 92"/>
            <p:cNvSpPr>
              <a:spLocks noChangeArrowheads="1"/>
            </p:cNvSpPr>
            <p:nvPr/>
          </p:nvSpPr>
          <p:spPr bwMode="auto">
            <a:xfrm rot="-10320000">
              <a:off x="4839" y="3424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2" name="Oval 93"/>
            <p:cNvSpPr>
              <a:spLocks noChangeArrowheads="1"/>
            </p:cNvSpPr>
            <p:nvPr/>
          </p:nvSpPr>
          <p:spPr bwMode="auto">
            <a:xfrm rot="-10320000">
              <a:off x="4839" y="3420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3" name="Oval 94"/>
            <p:cNvSpPr>
              <a:spLocks noChangeArrowheads="1"/>
            </p:cNvSpPr>
            <p:nvPr/>
          </p:nvSpPr>
          <p:spPr bwMode="auto">
            <a:xfrm>
              <a:off x="4141" y="3261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4" name="Oval 95"/>
            <p:cNvSpPr>
              <a:spLocks noChangeArrowheads="1"/>
            </p:cNvSpPr>
            <p:nvPr/>
          </p:nvSpPr>
          <p:spPr bwMode="auto">
            <a:xfrm>
              <a:off x="4141" y="3260"/>
              <a:ext cx="229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5" name="Oval 96"/>
            <p:cNvSpPr>
              <a:spLocks noChangeArrowheads="1"/>
            </p:cNvSpPr>
            <p:nvPr/>
          </p:nvSpPr>
          <p:spPr bwMode="auto">
            <a:xfrm>
              <a:off x="4141" y="3224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6" name="Oval 97"/>
            <p:cNvSpPr>
              <a:spLocks noChangeArrowheads="1"/>
            </p:cNvSpPr>
            <p:nvPr/>
          </p:nvSpPr>
          <p:spPr bwMode="auto">
            <a:xfrm>
              <a:off x="4141" y="3222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7" name="Oval 98"/>
            <p:cNvSpPr>
              <a:spLocks noChangeArrowheads="1"/>
            </p:cNvSpPr>
            <p:nvPr/>
          </p:nvSpPr>
          <p:spPr bwMode="auto">
            <a:xfrm>
              <a:off x="4141" y="3186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8" name="Oval 99"/>
            <p:cNvSpPr>
              <a:spLocks noChangeArrowheads="1"/>
            </p:cNvSpPr>
            <p:nvPr/>
          </p:nvSpPr>
          <p:spPr bwMode="auto">
            <a:xfrm>
              <a:off x="4141" y="3186"/>
              <a:ext cx="229" cy="104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19" name="Oval 100"/>
            <p:cNvSpPr>
              <a:spLocks noChangeArrowheads="1"/>
            </p:cNvSpPr>
            <p:nvPr/>
          </p:nvSpPr>
          <p:spPr bwMode="auto">
            <a:xfrm>
              <a:off x="4141" y="3154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20" name="Oval 101"/>
            <p:cNvSpPr>
              <a:spLocks noChangeArrowheads="1"/>
            </p:cNvSpPr>
            <p:nvPr/>
          </p:nvSpPr>
          <p:spPr bwMode="auto">
            <a:xfrm>
              <a:off x="4141" y="3151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21" name="Oval 102"/>
            <p:cNvSpPr>
              <a:spLocks noChangeArrowheads="1"/>
            </p:cNvSpPr>
            <p:nvPr/>
          </p:nvSpPr>
          <p:spPr bwMode="auto">
            <a:xfrm>
              <a:off x="4141" y="3116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22" name="Oval 103"/>
            <p:cNvSpPr>
              <a:spLocks noChangeArrowheads="1"/>
            </p:cNvSpPr>
            <p:nvPr/>
          </p:nvSpPr>
          <p:spPr bwMode="auto">
            <a:xfrm>
              <a:off x="4141" y="3114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23" name="Oval 104"/>
            <p:cNvSpPr>
              <a:spLocks noChangeArrowheads="1"/>
            </p:cNvSpPr>
            <p:nvPr/>
          </p:nvSpPr>
          <p:spPr bwMode="auto">
            <a:xfrm>
              <a:off x="4141" y="3079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7824" name="Oval 105"/>
            <p:cNvSpPr>
              <a:spLocks noChangeArrowheads="1"/>
            </p:cNvSpPr>
            <p:nvPr/>
          </p:nvSpPr>
          <p:spPr bwMode="auto">
            <a:xfrm>
              <a:off x="4141" y="3078"/>
              <a:ext cx="229" cy="104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60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400" dirty="0" smtClean="0"/>
              <a:t>Why Do We Need a Model to Determine Cost?</a:t>
            </a:r>
          </a:p>
          <a:p>
            <a:pPr lvl="1" eaLnBrk="1" hangingPunct="1"/>
            <a:r>
              <a:rPr lang="en-US" sz="3000" dirty="0" smtClean="0"/>
              <a:t>Why Can’t We Simply Divide Total System Cost by Total System Miles?</a:t>
            </a:r>
          </a:p>
          <a:p>
            <a:pPr lvl="1" eaLnBrk="1" hangingPunct="1"/>
            <a:r>
              <a:rPr lang="en-US" sz="3000" dirty="0" smtClean="0"/>
              <a:t>Or Total System Cost by Total System Hours?</a:t>
            </a:r>
          </a:p>
          <a:p>
            <a:pPr lvl="1" eaLnBrk="1" hangingPunct="1"/>
            <a:r>
              <a:rPr lang="en-US" sz="3000" dirty="0" smtClean="0"/>
              <a:t>Consider the Following:</a:t>
            </a:r>
            <a:endParaRPr lang="en-US" dirty="0" smtClean="0"/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dirty="0" smtClean="0"/>
              <a:t>Why Cost Allocation?</a:t>
            </a:r>
          </a:p>
        </p:txBody>
      </p:sp>
    </p:spTree>
    <p:extLst>
      <p:ext uri="{BB962C8B-B14F-4D97-AF65-F5344CB8AC3E}">
        <p14:creationId xmlns:p14="http://schemas.microsoft.com/office/powerpoint/2010/main" val="37176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305800" cy="3810000"/>
          </a:xfrm>
          <a:noFill/>
        </p:spPr>
        <p:txBody>
          <a:bodyPr lIns="84138" tIns="41275" rIns="84138" bIns="41275"/>
          <a:lstStyle/>
          <a:p>
            <a:pPr marL="365125" indent="-365125" defTabSz="755650" eaLnBrk="1" hangingPunct="1"/>
            <a:r>
              <a:rPr lang="en-US" sz="3400" dirty="0" smtClean="0"/>
              <a:t>Do These Trips Cost the Same?</a:t>
            </a:r>
            <a:endParaRPr lang="en-US" sz="3500" dirty="0" smtClean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431261"/>
              </p:ext>
            </p:extLst>
          </p:nvPr>
        </p:nvGraphicFramePr>
        <p:xfrm>
          <a:off x="1763713" y="3406775"/>
          <a:ext cx="22002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0" name="Visio" r:id="rId3" imgW="2199960" imgH="1971360" progId="Visio.Drawing.11">
                  <p:embed/>
                </p:oleObj>
              </mc:Choice>
              <mc:Fallback>
                <p:oleObj name="Visio" r:id="rId3" imgW="2199960" imgH="1971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406775"/>
                        <a:ext cx="220027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142949"/>
              </p:ext>
            </p:extLst>
          </p:nvPr>
        </p:nvGraphicFramePr>
        <p:xfrm>
          <a:off x="5345503" y="3405997"/>
          <a:ext cx="22002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1" name="VISIO" r:id="rId5" imgW="2199960" imgH="1971360" progId="Visio.Drawing.11">
                  <p:embed/>
                </p:oleObj>
              </mc:Choice>
              <mc:Fallback>
                <p:oleObj name="VISIO" r:id="rId5" imgW="2199960" imgH="1971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503" y="3405997"/>
                        <a:ext cx="220027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dirty="0" smtClean="0"/>
              <a:t>Why Cost Allocation?</a:t>
            </a:r>
          </a:p>
        </p:txBody>
      </p:sp>
    </p:spTree>
    <p:extLst>
      <p:ext uri="{BB962C8B-B14F-4D97-AF65-F5344CB8AC3E}">
        <p14:creationId xmlns:p14="http://schemas.microsoft.com/office/powerpoint/2010/main" val="10203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305800" cy="3801374"/>
          </a:xfrm>
          <a:noFill/>
        </p:spPr>
        <p:txBody>
          <a:bodyPr lIns="84138" tIns="41275" rIns="84138" bIns="41275"/>
          <a:lstStyle/>
          <a:p>
            <a:pPr marL="365125" indent="-365125" defTabSz="755650" eaLnBrk="1" hangingPunct="1"/>
            <a:r>
              <a:rPr lang="en-US" sz="3400" dirty="0" smtClean="0"/>
              <a:t>Do These Trips Cost the Same?</a:t>
            </a:r>
            <a:endParaRPr lang="en-US" sz="3500" dirty="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dirty="0" smtClean="0"/>
              <a:t>Why Cost Allocation?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256529"/>
              </p:ext>
            </p:extLst>
          </p:nvPr>
        </p:nvGraphicFramePr>
        <p:xfrm>
          <a:off x="1913626" y="3290977"/>
          <a:ext cx="25717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VISIO" r:id="rId3" imgW="2571480" imgH="1971360" progId="Visio.Drawing.11">
                  <p:embed/>
                </p:oleObj>
              </mc:Choice>
              <mc:Fallback>
                <p:oleObj name="VISIO" r:id="rId3" imgW="2571480" imgH="1971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3626" y="3290977"/>
                        <a:ext cx="257175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897769"/>
              </p:ext>
            </p:extLst>
          </p:nvPr>
        </p:nvGraphicFramePr>
        <p:xfrm>
          <a:off x="5663242" y="3247845"/>
          <a:ext cx="2200275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VISIO" r:id="rId5" imgW="2199960" imgH="1971360" progId="Visio.Drawing.11">
                  <p:embed/>
                </p:oleObj>
              </mc:Choice>
              <mc:Fallback>
                <p:oleObj name="VISIO" r:id="rId5" imgW="2199960" imgH="197136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242" y="3247845"/>
                        <a:ext cx="2200275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9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848789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Transportation Costs are Driven by Two Critical Factors:</a:t>
            </a:r>
          </a:p>
          <a:p>
            <a:pPr lvl="1" eaLnBrk="1" hangingPunct="1"/>
            <a:r>
              <a:rPr lang="en-US" sz="3000" dirty="0" smtClean="0"/>
              <a:t>Time AND Distance</a:t>
            </a:r>
          </a:p>
          <a:p>
            <a:pPr eaLnBrk="1" hangingPunct="1"/>
            <a:r>
              <a:rPr lang="en-US" sz="3400" dirty="0" smtClean="0"/>
              <a:t>Our Model Must Take Both Factors Into Account When Costing Transportation Services</a:t>
            </a:r>
          </a:p>
        </p:txBody>
      </p:sp>
      <p:sp>
        <p:nvSpPr>
          <p:cNvPr id="11981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dirty="0" smtClean="0"/>
              <a:t>Why Cost Allocation?</a:t>
            </a:r>
          </a:p>
        </p:txBody>
      </p:sp>
    </p:spTree>
    <p:extLst>
      <p:ext uri="{BB962C8B-B14F-4D97-AF65-F5344CB8AC3E}">
        <p14:creationId xmlns:p14="http://schemas.microsoft.com/office/powerpoint/2010/main" val="31485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049547"/>
            <a:ext cx="8610600" cy="1143000"/>
          </a:xfrm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Developing a Cost Allocation Model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94626"/>
            <a:ext cx="7467600" cy="3801374"/>
          </a:xfrm>
          <a:noFill/>
        </p:spPr>
        <p:txBody>
          <a:bodyPr lIns="84138" tIns="41275" rIns="84138" bIns="41275"/>
          <a:lstStyle/>
          <a:p>
            <a:pPr marL="461963" indent="-461963" defTabSz="755650" eaLnBrk="1" hangingPunct="1"/>
            <a:r>
              <a:rPr lang="en-US" sz="2900" dirty="0" smtClean="0"/>
              <a:t>How Do We Allocate Costs?  Don’t Worry, This Process is Not Complicated!  </a:t>
            </a:r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2895600" y="4044950"/>
            <a:ext cx="3149600" cy="2127250"/>
            <a:chOff x="2073" y="2790"/>
            <a:chExt cx="1984" cy="1340"/>
          </a:xfrm>
        </p:grpSpPr>
        <p:sp>
          <p:nvSpPr>
            <p:cNvPr id="120898" name="Freeform 5"/>
            <p:cNvSpPr>
              <a:spLocks/>
            </p:cNvSpPr>
            <p:nvPr/>
          </p:nvSpPr>
          <p:spPr bwMode="auto">
            <a:xfrm>
              <a:off x="3541" y="2887"/>
              <a:ext cx="304" cy="343"/>
            </a:xfrm>
            <a:custGeom>
              <a:avLst/>
              <a:gdLst>
                <a:gd name="T0" fmla="*/ 143 w 304"/>
                <a:gd name="T1" fmla="*/ 91 h 343"/>
                <a:gd name="T2" fmla="*/ 66 w 304"/>
                <a:gd name="T3" fmla="*/ 0 h 343"/>
                <a:gd name="T4" fmla="*/ 0 w 304"/>
                <a:gd name="T5" fmla="*/ 52 h 343"/>
                <a:gd name="T6" fmla="*/ 129 w 304"/>
                <a:gd name="T7" fmla="*/ 225 h 343"/>
                <a:gd name="T8" fmla="*/ 209 w 304"/>
                <a:gd name="T9" fmla="*/ 342 h 343"/>
                <a:gd name="T10" fmla="*/ 303 w 304"/>
                <a:gd name="T11" fmla="*/ 278 h 343"/>
                <a:gd name="T12" fmla="*/ 143 w 304"/>
                <a:gd name="T13" fmla="*/ 91 h 343"/>
                <a:gd name="T14" fmla="*/ 143 w 304"/>
                <a:gd name="T15" fmla="*/ 91 h 3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4"/>
                <a:gd name="T25" fmla="*/ 0 h 343"/>
                <a:gd name="T26" fmla="*/ 304 w 304"/>
                <a:gd name="T27" fmla="*/ 343 h 3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4" h="343">
                  <a:moveTo>
                    <a:pt x="143" y="91"/>
                  </a:moveTo>
                  <a:lnTo>
                    <a:pt x="66" y="0"/>
                  </a:lnTo>
                  <a:lnTo>
                    <a:pt x="0" y="52"/>
                  </a:lnTo>
                  <a:lnTo>
                    <a:pt x="129" y="225"/>
                  </a:lnTo>
                  <a:lnTo>
                    <a:pt x="209" y="342"/>
                  </a:lnTo>
                  <a:lnTo>
                    <a:pt x="303" y="278"/>
                  </a:lnTo>
                  <a:lnTo>
                    <a:pt x="143" y="9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899" name="Freeform 6"/>
            <p:cNvSpPr>
              <a:spLocks/>
            </p:cNvSpPr>
            <p:nvPr/>
          </p:nvSpPr>
          <p:spPr bwMode="auto">
            <a:xfrm>
              <a:off x="2946" y="2910"/>
              <a:ext cx="383" cy="517"/>
            </a:xfrm>
            <a:custGeom>
              <a:avLst/>
              <a:gdLst>
                <a:gd name="T0" fmla="*/ 235 w 383"/>
                <a:gd name="T1" fmla="*/ 0 h 517"/>
                <a:gd name="T2" fmla="*/ 141 w 383"/>
                <a:gd name="T3" fmla="*/ 39 h 517"/>
                <a:gd name="T4" fmla="*/ 106 w 383"/>
                <a:gd name="T5" fmla="*/ 28 h 517"/>
                <a:gd name="T6" fmla="*/ 122 w 383"/>
                <a:gd name="T7" fmla="*/ 49 h 517"/>
                <a:gd name="T8" fmla="*/ 74 w 383"/>
                <a:gd name="T9" fmla="*/ 57 h 517"/>
                <a:gd name="T10" fmla="*/ 106 w 383"/>
                <a:gd name="T11" fmla="*/ 72 h 517"/>
                <a:gd name="T12" fmla="*/ 8 w 383"/>
                <a:gd name="T13" fmla="*/ 111 h 517"/>
                <a:gd name="T14" fmla="*/ 46 w 383"/>
                <a:gd name="T15" fmla="*/ 120 h 517"/>
                <a:gd name="T16" fmla="*/ 25 w 383"/>
                <a:gd name="T17" fmla="*/ 163 h 517"/>
                <a:gd name="T18" fmla="*/ 70 w 383"/>
                <a:gd name="T19" fmla="*/ 179 h 517"/>
                <a:gd name="T20" fmla="*/ 114 w 383"/>
                <a:gd name="T21" fmla="*/ 222 h 517"/>
                <a:gd name="T22" fmla="*/ 88 w 383"/>
                <a:gd name="T23" fmla="*/ 270 h 517"/>
                <a:gd name="T24" fmla="*/ 25 w 383"/>
                <a:gd name="T25" fmla="*/ 274 h 517"/>
                <a:gd name="T26" fmla="*/ 0 w 383"/>
                <a:gd name="T27" fmla="*/ 360 h 517"/>
                <a:gd name="T28" fmla="*/ 8 w 383"/>
                <a:gd name="T29" fmla="*/ 467 h 517"/>
                <a:gd name="T30" fmla="*/ 34 w 383"/>
                <a:gd name="T31" fmla="*/ 516 h 517"/>
                <a:gd name="T32" fmla="*/ 141 w 383"/>
                <a:gd name="T33" fmla="*/ 410 h 517"/>
                <a:gd name="T34" fmla="*/ 248 w 383"/>
                <a:gd name="T35" fmla="*/ 332 h 517"/>
                <a:gd name="T36" fmla="*/ 302 w 383"/>
                <a:gd name="T37" fmla="*/ 312 h 517"/>
                <a:gd name="T38" fmla="*/ 310 w 383"/>
                <a:gd name="T39" fmla="*/ 270 h 517"/>
                <a:gd name="T40" fmla="*/ 367 w 383"/>
                <a:gd name="T41" fmla="*/ 222 h 517"/>
                <a:gd name="T42" fmla="*/ 382 w 383"/>
                <a:gd name="T43" fmla="*/ 129 h 517"/>
                <a:gd name="T44" fmla="*/ 333 w 383"/>
                <a:gd name="T45" fmla="*/ 139 h 517"/>
                <a:gd name="T46" fmla="*/ 278 w 383"/>
                <a:gd name="T47" fmla="*/ 14 h 517"/>
                <a:gd name="T48" fmla="*/ 235 w 383"/>
                <a:gd name="T49" fmla="*/ 0 h 517"/>
                <a:gd name="T50" fmla="*/ 235 w 383"/>
                <a:gd name="T51" fmla="*/ 0 h 5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3"/>
                <a:gd name="T79" fmla="*/ 0 h 517"/>
                <a:gd name="T80" fmla="*/ 383 w 383"/>
                <a:gd name="T81" fmla="*/ 517 h 5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3" h="517">
                  <a:moveTo>
                    <a:pt x="235" y="0"/>
                  </a:moveTo>
                  <a:lnTo>
                    <a:pt x="141" y="39"/>
                  </a:lnTo>
                  <a:lnTo>
                    <a:pt x="106" y="28"/>
                  </a:lnTo>
                  <a:lnTo>
                    <a:pt x="122" y="49"/>
                  </a:lnTo>
                  <a:lnTo>
                    <a:pt x="74" y="57"/>
                  </a:lnTo>
                  <a:lnTo>
                    <a:pt x="106" y="72"/>
                  </a:lnTo>
                  <a:lnTo>
                    <a:pt x="8" y="111"/>
                  </a:lnTo>
                  <a:lnTo>
                    <a:pt x="46" y="120"/>
                  </a:lnTo>
                  <a:lnTo>
                    <a:pt x="25" y="163"/>
                  </a:lnTo>
                  <a:lnTo>
                    <a:pt x="70" y="179"/>
                  </a:lnTo>
                  <a:lnTo>
                    <a:pt x="114" y="222"/>
                  </a:lnTo>
                  <a:lnTo>
                    <a:pt x="88" y="270"/>
                  </a:lnTo>
                  <a:lnTo>
                    <a:pt x="25" y="274"/>
                  </a:lnTo>
                  <a:lnTo>
                    <a:pt x="0" y="360"/>
                  </a:lnTo>
                  <a:lnTo>
                    <a:pt x="8" y="467"/>
                  </a:lnTo>
                  <a:lnTo>
                    <a:pt x="34" y="516"/>
                  </a:lnTo>
                  <a:lnTo>
                    <a:pt x="141" y="410"/>
                  </a:lnTo>
                  <a:lnTo>
                    <a:pt x="248" y="332"/>
                  </a:lnTo>
                  <a:lnTo>
                    <a:pt x="302" y="312"/>
                  </a:lnTo>
                  <a:lnTo>
                    <a:pt x="310" y="270"/>
                  </a:lnTo>
                  <a:lnTo>
                    <a:pt x="367" y="222"/>
                  </a:lnTo>
                  <a:lnTo>
                    <a:pt x="382" y="129"/>
                  </a:lnTo>
                  <a:lnTo>
                    <a:pt x="333" y="139"/>
                  </a:lnTo>
                  <a:lnTo>
                    <a:pt x="278" y="14"/>
                  </a:lnTo>
                  <a:lnTo>
                    <a:pt x="235" y="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0" name="Freeform 7"/>
            <p:cNvSpPr>
              <a:spLocks/>
            </p:cNvSpPr>
            <p:nvPr/>
          </p:nvSpPr>
          <p:spPr bwMode="auto">
            <a:xfrm>
              <a:off x="2527" y="2949"/>
              <a:ext cx="232" cy="251"/>
            </a:xfrm>
            <a:custGeom>
              <a:avLst/>
              <a:gdLst>
                <a:gd name="T0" fmla="*/ 227 w 232"/>
                <a:gd name="T1" fmla="*/ 130 h 251"/>
                <a:gd name="T2" fmla="*/ 231 w 232"/>
                <a:gd name="T3" fmla="*/ 57 h 251"/>
                <a:gd name="T4" fmla="*/ 155 w 232"/>
                <a:gd name="T5" fmla="*/ 47 h 251"/>
                <a:gd name="T6" fmla="*/ 129 w 232"/>
                <a:gd name="T7" fmla="*/ 0 h 251"/>
                <a:gd name="T8" fmla="*/ 66 w 232"/>
                <a:gd name="T9" fmla="*/ 32 h 251"/>
                <a:gd name="T10" fmla="*/ 72 w 232"/>
                <a:gd name="T11" fmla="*/ 53 h 251"/>
                <a:gd name="T12" fmla="*/ 27 w 232"/>
                <a:gd name="T13" fmla="*/ 62 h 251"/>
                <a:gd name="T14" fmla="*/ 13 w 232"/>
                <a:gd name="T15" fmla="*/ 90 h 251"/>
                <a:gd name="T16" fmla="*/ 48 w 232"/>
                <a:gd name="T17" fmla="*/ 110 h 251"/>
                <a:gd name="T18" fmla="*/ 0 w 232"/>
                <a:gd name="T19" fmla="*/ 119 h 251"/>
                <a:gd name="T20" fmla="*/ 13 w 232"/>
                <a:gd name="T21" fmla="*/ 158 h 251"/>
                <a:gd name="T22" fmla="*/ 0 w 232"/>
                <a:gd name="T23" fmla="*/ 183 h 251"/>
                <a:gd name="T24" fmla="*/ 30 w 232"/>
                <a:gd name="T25" fmla="*/ 226 h 251"/>
                <a:gd name="T26" fmla="*/ 58 w 232"/>
                <a:gd name="T27" fmla="*/ 210 h 251"/>
                <a:gd name="T28" fmla="*/ 75 w 232"/>
                <a:gd name="T29" fmla="*/ 250 h 251"/>
                <a:gd name="T30" fmla="*/ 227 w 232"/>
                <a:gd name="T31" fmla="*/ 130 h 251"/>
                <a:gd name="T32" fmla="*/ 227 w 232"/>
                <a:gd name="T33" fmla="*/ 130 h 2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2"/>
                <a:gd name="T52" fmla="*/ 0 h 251"/>
                <a:gd name="T53" fmla="*/ 232 w 232"/>
                <a:gd name="T54" fmla="*/ 251 h 2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2" h="251">
                  <a:moveTo>
                    <a:pt x="227" y="130"/>
                  </a:moveTo>
                  <a:lnTo>
                    <a:pt x="231" y="57"/>
                  </a:lnTo>
                  <a:lnTo>
                    <a:pt x="155" y="47"/>
                  </a:lnTo>
                  <a:lnTo>
                    <a:pt x="129" y="0"/>
                  </a:lnTo>
                  <a:lnTo>
                    <a:pt x="66" y="32"/>
                  </a:lnTo>
                  <a:lnTo>
                    <a:pt x="72" y="53"/>
                  </a:lnTo>
                  <a:lnTo>
                    <a:pt x="27" y="62"/>
                  </a:lnTo>
                  <a:lnTo>
                    <a:pt x="13" y="90"/>
                  </a:lnTo>
                  <a:lnTo>
                    <a:pt x="48" y="110"/>
                  </a:lnTo>
                  <a:lnTo>
                    <a:pt x="0" y="119"/>
                  </a:lnTo>
                  <a:lnTo>
                    <a:pt x="13" y="158"/>
                  </a:lnTo>
                  <a:lnTo>
                    <a:pt x="0" y="183"/>
                  </a:lnTo>
                  <a:lnTo>
                    <a:pt x="30" y="226"/>
                  </a:lnTo>
                  <a:lnTo>
                    <a:pt x="58" y="210"/>
                  </a:lnTo>
                  <a:lnTo>
                    <a:pt x="75" y="250"/>
                  </a:lnTo>
                  <a:lnTo>
                    <a:pt x="227" y="13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1" name="Freeform 8"/>
            <p:cNvSpPr>
              <a:spLocks/>
            </p:cNvSpPr>
            <p:nvPr/>
          </p:nvSpPr>
          <p:spPr bwMode="auto">
            <a:xfrm>
              <a:off x="3546" y="2949"/>
              <a:ext cx="334" cy="281"/>
            </a:xfrm>
            <a:custGeom>
              <a:avLst/>
              <a:gdLst>
                <a:gd name="T0" fmla="*/ 0 w 334"/>
                <a:gd name="T1" fmla="*/ 140 h 281"/>
                <a:gd name="T2" fmla="*/ 18 w 334"/>
                <a:gd name="T3" fmla="*/ 47 h 281"/>
                <a:gd name="T4" fmla="*/ 123 w 334"/>
                <a:gd name="T5" fmla="*/ 43 h 281"/>
                <a:gd name="T6" fmla="*/ 174 w 334"/>
                <a:gd name="T7" fmla="*/ 0 h 281"/>
                <a:gd name="T8" fmla="*/ 195 w 334"/>
                <a:gd name="T9" fmla="*/ 37 h 281"/>
                <a:gd name="T10" fmla="*/ 177 w 334"/>
                <a:gd name="T11" fmla="*/ 67 h 281"/>
                <a:gd name="T12" fmla="*/ 258 w 334"/>
                <a:gd name="T13" fmla="*/ 58 h 281"/>
                <a:gd name="T14" fmla="*/ 276 w 334"/>
                <a:gd name="T15" fmla="*/ 163 h 281"/>
                <a:gd name="T16" fmla="*/ 333 w 334"/>
                <a:gd name="T17" fmla="*/ 183 h 281"/>
                <a:gd name="T18" fmla="*/ 306 w 334"/>
                <a:gd name="T19" fmla="*/ 226 h 281"/>
                <a:gd name="T20" fmla="*/ 252 w 334"/>
                <a:gd name="T21" fmla="*/ 167 h 281"/>
                <a:gd name="T22" fmla="*/ 169 w 334"/>
                <a:gd name="T23" fmla="*/ 183 h 281"/>
                <a:gd name="T24" fmla="*/ 138 w 334"/>
                <a:gd name="T25" fmla="*/ 149 h 281"/>
                <a:gd name="T26" fmla="*/ 174 w 334"/>
                <a:gd name="T27" fmla="*/ 140 h 281"/>
                <a:gd name="T28" fmla="*/ 163 w 334"/>
                <a:gd name="T29" fmla="*/ 90 h 281"/>
                <a:gd name="T30" fmla="*/ 123 w 334"/>
                <a:gd name="T31" fmla="*/ 130 h 281"/>
                <a:gd name="T32" fmla="*/ 87 w 334"/>
                <a:gd name="T33" fmla="*/ 114 h 281"/>
                <a:gd name="T34" fmla="*/ 187 w 334"/>
                <a:gd name="T35" fmla="*/ 236 h 281"/>
                <a:gd name="T36" fmla="*/ 127 w 334"/>
                <a:gd name="T37" fmla="*/ 280 h 281"/>
                <a:gd name="T38" fmla="*/ 0 w 334"/>
                <a:gd name="T39" fmla="*/ 140 h 281"/>
                <a:gd name="T40" fmla="*/ 0 w 334"/>
                <a:gd name="T41" fmla="*/ 140 h 28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4"/>
                <a:gd name="T64" fmla="*/ 0 h 281"/>
                <a:gd name="T65" fmla="*/ 334 w 334"/>
                <a:gd name="T66" fmla="*/ 281 h 28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4" h="281">
                  <a:moveTo>
                    <a:pt x="0" y="140"/>
                  </a:moveTo>
                  <a:lnTo>
                    <a:pt x="18" y="47"/>
                  </a:lnTo>
                  <a:lnTo>
                    <a:pt x="123" y="43"/>
                  </a:lnTo>
                  <a:lnTo>
                    <a:pt x="174" y="0"/>
                  </a:lnTo>
                  <a:lnTo>
                    <a:pt x="195" y="37"/>
                  </a:lnTo>
                  <a:lnTo>
                    <a:pt x="177" y="67"/>
                  </a:lnTo>
                  <a:lnTo>
                    <a:pt x="258" y="58"/>
                  </a:lnTo>
                  <a:lnTo>
                    <a:pt x="276" y="163"/>
                  </a:lnTo>
                  <a:lnTo>
                    <a:pt x="333" y="183"/>
                  </a:lnTo>
                  <a:lnTo>
                    <a:pt x="306" y="226"/>
                  </a:lnTo>
                  <a:lnTo>
                    <a:pt x="252" y="167"/>
                  </a:lnTo>
                  <a:lnTo>
                    <a:pt x="169" y="183"/>
                  </a:lnTo>
                  <a:lnTo>
                    <a:pt x="138" y="149"/>
                  </a:lnTo>
                  <a:lnTo>
                    <a:pt x="174" y="140"/>
                  </a:lnTo>
                  <a:lnTo>
                    <a:pt x="163" y="90"/>
                  </a:lnTo>
                  <a:lnTo>
                    <a:pt x="123" y="130"/>
                  </a:lnTo>
                  <a:lnTo>
                    <a:pt x="87" y="114"/>
                  </a:lnTo>
                  <a:lnTo>
                    <a:pt x="187" y="236"/>
                  </a:lnTo>
                  <a:lnTo>
                    <a:pt x="127" y="280"/>
                  </a:lnTo>
                  <a:lnTo>
                    <a:pt x="0" y="14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2" name="Freeform 9"/>
            <p:cNvSpPr>
              <a:spLocks/>
            </p:cNvSpPr>
            <p:nvPr/>
          </p:nvSpPr>
          <p:spPr bwMode="auto">
            <a:xfrm>
              <a:off x="3007" y="3064"/>
              <a:ext cx="197" cy="79"/>
            </a:xfrm>
            <a:custGeom>
              <a:avLst/>
              <a:gdLst>
                <a:gd name="T0" fmla="*/ 18 w 197"/>
                <a:gd name="T1" fmla="*/ 5 h 79"/>
                <a:gd name="T2" fmla="*/ 0 w 197"/>
                <a:gd name="T3" fmla="*/ 68 h 79"/>
                <a:gd name="T4" fmla="*/ 58 w 197"/>
                <a:gd name="T5" fmla="*/ 57 h 79"/>
                <a:gd name="T6" fmla="*/ 120 w 197"/>
                <a:gd name="T7" fmla="*/ 63 h 79"/>
                <a:gd name="T8" fmla="*/ 178 w 197"/>
                <a:gd name="T9" fmla="*/ 78 h 79"/>
                <a:gd name="T10" fmla="*/ 196 w 197"/>
                <a:gd name="T11" fmla="*/ 15 h 79"/>
                <a:gd name="T12" fmla="*/ 155 w 197"/>
                <a:gd name="T13" fmla="*/ 0 h 79"/>
                <a:gd name="T14" fmla="*/ 71 w 197"/>
                <a:gd name="T15" fmla="*/ 0 h 79"/>
                <a:gd name="T16" fmla="*/ 18 w 197"/>
                <a:gd name="T17" fmla="*/ 5 h 79"/>
                <a:gd name="T18" fmla="*/ 18 w 197"/>
                <a:gd name="T19" fmla="*/ 5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7"/>
                <a:gd name="T31" fmla="*/ 0 h 79"/>
                <a:gd name="T32" fmla="*/ 197 w 197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7" h="79">
                  <a:moveTo>
                    <a:pt x="18" y="5"/>
                  </a:moveTo>
                  <a:lnTo>
                    <a:pt x="0" y="68"/>
                  </a:lnTo>
                  <a:lnTo>
                    <a:pt x="58" y="57"/>
                  </a:lnTo>
                  <a:lnTo>
                    <a:pt x="120" y="63"/>
                  </a:lnTo>
                  <a:lnTo>
                    <a:pt x="178" y="78"/>
                  </a:lnTo>
                  <a:lnTo>
                    <a:pt x="196" y="15"/>
                  </a:lnTo>
                  <a:lnTo>
                    <a:pt x="155" y="0"/>
                  </a:lnTo>
                  <a:lnTo>
                    <a:pt x="71" y="0"/>
                  </a:lnTo>
                  <a:lnTo>
                    <a:pt x="18" y="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3" name="Freeform 10"/>
            <p:cNvSpPr>
              <a:spLocks/>
            </p:cNvSpPr>
            <p:nvPr/>
          </p:nvSpPr>
          <p:spPr bwMode="auto">
            <a:xfrm>
              <a:off x="3501" y="2839"/>
              <a:ext cx="117" cy="116"/>
            </a:xfrm>
            <a:custGeom>
              <a:avLst/>
              <a:gdLst>
                <a:gd name="T0" fmla="*/ 0 w 117"/>
                <a:gd name="T1" fmla="*/ 0 h 116"/>
                <a:gd name="T2" fmla="*/ 116 w 117"/>
                <a:gd name="T3" fmla="*/ 52 h 116"/>
                <a:gd name="T4" fmla="*/ 103 w 117"/>
                <a:gd name="T5" fmla="*/ 90 h 116"/>
                <a:gd name="T6" fmla="*/ 64 w 117"/>
                <a:gd name="T7" fmla="*/ 86 h 116"/>
                <a:gd name="T8" fmla="*/ 64 w 117"/>
                <a:gd name="T9" fmla="*/ 115 h 116"/>
                <a:gd name="T10" fmla="*/ 40 w 117"/>
                <a:gd name="T11" fmla="*/ 94 h 116"/>
                <a:gd name="T12" fmla="*/ 5 w 117"/>
                <a:gd name="T13" fmla="*/ 23 h 116"/>
                <a:gd name="T14" fmla="*/ 0 w 117"/>
                <a:gd name="T15" fmla="*/ 0 h 116"/>
                <a:gd name="T16" fmla="*/ 0 w 117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7"/>
                <a:gd name="T28" fmla="*/ 0 h 116"/>
                <a:gd name="T29" fmla="*/ 117 w 117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7" h="116">
                  <a:moveTo>
                    <a:pt x="0" y="0"/>
                  </a:moveTo>
                  <a:lnTo>
                    <a:pt x="116" y="52"/>
                  </a:lnTo>
                  <a:lnTo>
                    <a:pt x="103" y="90"/>
                  </a:lnTo>
                  <a:lnTo>
                    <a:pt x="64" y="86"/>
                  </a:lnTo>
                  <a:lnTo>
                    <a:pt x="64" y="115"/>
                  </a:lnTo>
                  <a:lnTo>
                    <a:pt x="40" y="94"/>
                  </a:lnTo>
                  <a:lnTo>
                    <a:pt x="5" y="23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4" name="Freeform 11"/>
            <p:cNvSpPr>
              <a:spLocks/>
            </p:cNvSpPr>
            <p:nvPr/>
          </p:nvSpPr>
          <p:spPr bwMode="auto">
            <a:xfrm>
              <a:off x="2073" y="2973"/>
              <a:ext cx="557" cy="651"/>
            </a:xfrm>
            <a:custGeom>
              <a:avLst/>
              <a:gdLst>
                <a:gd name="T0" fmla="*/ 380 w 557"/>
                <a:gd name="T1" fmla="*/ 4 h 651"/>
                <a:gd name="T2" fmla="*/ 420 w 557"/>
                <a:gd name="T3" fmla="*/ 192 h 651"/>
                <a:gd name="T4" fmla="*/ 556 w 557"/>
                <a:gd name="T5" fmla="*/ 375 h 651"/>
                <a:gd name="T6" fmla="*/ 467 w 557"/>
                <a:gd name="T7" fmla="*/ 433 h 651"/>
                <a:gd name="T8" fmla="*/ 388 w 557"/>
                <a:gd name="T9" fmla="*/ 606 h 651"/>
                <a:gd name="T10" fmla="*/ 380 w 557"/>
                <a:gd name="T11" fmla="*/ 650 h 651"/>
                <a:gd name="T12" fmla="*/ 131 w 557"/>
                <a:gd name="T13" fmla="*/ 553 h 651"/>
                <a:gd name="T14" fmla="*/ 0 w 557"/>
                <a:gd name="T15" fmla="*/ 442 h 651"/>
                <a:gd name="T16" fmla="*/ 161 w 557"/>
                <a:gd name="T17" fmla="*/ 288 h 651"/>
                <a:gd name="T18" fmla="*/ 117 w 557"/>
                <a:gd name="T19" fmla="*/ 154 h 651"/>
                <a:gd name="T20" fmla="*/ 370 w 557"/>
                <a:gd name="T21" fmla="*/ 0 h 651"/>
                <a:gd name="T22" fmla="*/ 380 w 557"/>
                <a:gd name="T23" fmla="*/ 4 h 651"/>
                <a:gd name="T24" fmla="*/ 380 w 557"/>
                <a:gd name="T25" fmla="*/ 4 h 6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57"/>
                <a:gd name="T40" fmla="*/ 0 h 651"/>
                <a:gd name="T41" fmla="*/ 557 w 557"/>
                <a:gd name="T42" fmla="*/ 651 h 6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57" h="651">
                  <a:moveTo>
                    <a:pt x="380" y="4"/>
                  </a:moveTo>
                  <a:lnTo>
                    <a:pt x="420" y="192"/>
                  </a:lnTo>
                  <a:lnTo>
                    <a:pt x="556" y="375"/>
                  </a:lnTo>
                  <a:lnTo>
                    <a:pt x="467" y="433"/>
                  </a:lnTo>
                  <a:lnTo>
                    <a:pt x="388" y="606"/>
                  </a:lnTo>
                  <a:lnTo>
                    <a:pt x="380" y="650"/>
                  </a:lnTo>
                  <a:lnTo>
                    <a:pt x="131" y="553"/>
                  </a:lnTo>
                  <a:lnTo>
                    <a:pt x="0" y="442"/>
                  </a:lnTo>
                  <a:lnTo>
                    <a:pt x="161" y="288"/>
                  </a:lnTo>
                  <a:lnTo>
                    <a:pt x="117" y="154"/>
                  </a:lnTo>
                  <a:lnTo>
                    <a:pt x="370" y="0"/>
                  </a:lnTo>
                  <a:lnTo>
                    <a:pt x="38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5" name="Freeform 12"/>
            <p:cNvSpPr>
              <a:spLocks/>
            </p:cNvSpPr>
            <p:nvPr/>
          </p:nvSpPr>
          <p:spPr bwMode="auto">
            <a:xfrm>
              <a:off x="2768" y="3185"/>
              <a:ext cx="498" cy="343"/>
            </a:xfrm>
            <a:custGeom>
              <a:avLst/>
              <a:gdLst>
                <a:gd name="T0" fmla="*/ 367 w 498"/>
                <a:gd name="T1" fmla="*/ 101 h 343"/>
                <a:gd name="T2" fmla="*/ 239 w 498"/>
                <a:gd name="T3" fmla="*/ 205 h 343"/>
                <a:gd name="T4" fmla="*/ 200 w 498"/>
                <a:gd name="T5" fmla="*/ 236 h 343"/>
                <a:gd name="T6" fmla="*/ 172 w 498"/>
                <a:gd name="T7" fmla="*/ 111 h 343"/>
                <a:gd name="T8" fmla="*/ 200 w 498"/>
                <a:gd name="T9" fmla="*/ 0 h 343"/>
                <a:gd name="T10" fmla="*/ 141 w 498"/>
                <a:gd name="T11" fmla="*/ 49 h 343"/>
                <a:gd name="T12" fmla="*/ 27 w 498"/>
                <a:gd name="T13" fmla="*/ 230 h 343"/>
                <a:gd name="T14" fmla="*/ 0 w 498"/>
                <a:gd name="T15" fmla="*/ 342 h 343"/>
                <a:gd name="T16" fmla="*/ 488 w 498"/>
                <a:gd name="T17" fmla="*/ 342 h 343"/>
                <a:gd name="T18" fmla="*/ 497 w 498"/>
                <a:gd name="T19" fmla="*/ 24 h 343"/>
                <a:gd name="T20" fmla="*/ 367 w 498"/>
                <a:gd name="T21" fmla="*/ 101 h 343"/>
                <a:gd name="T22" fmla="*/ 367 w 498"/>
                <a:gd name="T23" fmla="*/ 101 h 3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8"/>
                <a:gd name="T37" fmla="*/ 0 h 343"/>
                <a:gd name="T38" fmla="*/ 498 w 498"/>
                <a:gd name="T39" fmla="*/ 343 h 3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8" h="343">
                  <a:moveTo>
                    <a:pt x="367" y="101"/>
                  </a:moveTo>
                  <a:lnTo>
                    <a:pt x="239" y="205"/>
                  </a:lnTo>
                  <a:lnTo>
                    <a:pt x="200" y="236"/>
                  </a:lnTo>
                  <a:lnTo>
                    <a:pt x="172" y="111"/>
                  </a:lnTo>
                  <a:lnTo>
                    <a:pt x="200" y="0"/>
                  </a:lnTo>
                  <a:lnTo>
                    <a:pt x="141" y="49"/>
                  </a:lnTo>
                  <a:lnTo>
                    <a:pt x="27" y="230"/>
                  </a:lnTo>
                  <a:lnTo>
                    <a:pt x="0" y="342"/>
                  </a:lnTo>
                  <a:lnTo>
                    <a:pt x="488" y="342"/>
                  </a:lnTo>
                  <a:lnTo>
                    <a:pt x="497" y="24"/>
                  </a:lnTo>
                  <a:lnTo>
                    <a:pt x="367" y="101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6" name="Freeform 13"/>
            <p:cNvSpPr>
              <a:spLocks/>
            </p:cNvSpPr>
            <p:nvPr/>
          </p:nvSpPr>
          <p:spPr bwMode="auto">
            <a:xfrm>
              <a:off x="2589" y="3080"/>
              <a:ext cx="225" cy="192"/>
            </a:xfrm>
            <a:custGeom>
              <a:avLst/>
              <a:gdLst>
                <a:gd name="T0" fmla="*/ 156 w 225"/>
                <a:gd name="T1" fmla="*/ 0 h 192"/>
                <a:gd name="T2" fmla="*/ 224 w 225"/>
                <a:gd name="T3" fmla="*/ 23 h 192"/>
                <a:gd name="T4" fmla="*/ 76 w 225"/>
                <a:gd name="T5" fmla="*/ 191 h 192"/>
                <a:gd name="T6" fmla="*/ 0 w 225"/>
                <a:gd name="T7" fmla="*/ 129 h 192"/>
                <a:gd name="T8" fmla="*/ 156 w 225"/>
                <a:gd name="T9" fmla="*/ 0 h 192"/>
                <a:gd name="T10" fmla="*/ 156 w 225"/>
                <a:gd name="T11" fmla="*/ 0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5"/>
                <a:gd name="T19" fmla="*/ 0 h 192"/>
                <a:gd name="T20" fmla="*/ 225 w 225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5" h="192">
                  <a:moveTo>
                    <a:pt x="156" y="0"/>
                  </a:moveTo>
                  <a:lnTo>
                    <a:pt x="224" y="23"/>
                  </a:lnTo>
                  <a:lnTo>
                    <a:pt x="76" y="191"/>
                  </a:lnTo>
                  <a:lnTo>
                    <a:pt x="0" y="129"/>
                  </a:lnTo>
                  <a:lnTo>
                    <a:pt x="156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7" name="Freeform 14"/>
            <p:cNvSpPr>
              <a:spLocks/>
            </p:cNvSpPr>
            <p:nvPr/>
          </p:nvSpPr>
          <p:spPr bwMode="auto">
            <a:xfrm>
              <a:off x="3510" y="3089"/>
              <a:ext cx="182" cy="199"/>
            </a:xfrm>
            <a:custGeom>
              <a:avLst/>
              <a:gdLst>
                <a:gd name="T0" fmla="*/ 48 w 182"/>
                <a:gd name="T1" fmla="*/ 0 h 199"/>
                <a:gd name="T2" fmla="*/ 0 w 182"/>
                <a:gd name="T3" fmla="*/ 43 h 199"/>
                <a:gd name="T4" fmla="*/ 111 w 182"/>
                <a:gd name="T5" fmla="*/ 198 h 199"/>
                <a:gd name="T6" fmla="*/ 181 w 182"/>
                <a:gd name="T7" fmla="*/ 154 h 199"/>
                <a:gd name="T8" fmla="*/ 48 w 182"/>
                <a:gd name="T9" fmla="*/ 0 h 199"/>
                <a:gd name="T10" fmla="*/ 48 w 182"/>
                <a:gd name="T11" fmla="*/ 0 h 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2"/>
                <a:gd name="T19" fmla="*/ 0 h 199"/>
                <a:gd name="T20" fmla="*/ 182 w 182"/>
                <a:gd name="T21" fmla="*/ 199 h 1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2" h="199">
                  <a:moveTo>
                    <a:pt x="48" y="0"/>
                  </a:moveTo>
                  <a:lnTo>
                    <a:pt x="0" y="43"/>
                  </a:lnTo>
                  <a:lnTo>
                    <a:pt x="111" y="198"/>
                  </a:lnTo>
                  <a:lnTo>
                    <a:pt x="181" y="154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8" name="Freeform 15"/>
            <p:cNvSpPr>
              <a:spLocks/>
            </p:cNvSpPr>
            <p:nvPr/>
          </p:nvSpPr>
          <p:spPr bwMode="auto">
            <a:xfrm>
              <a:off x="3493" y="3234"/>
              <a:ext cx="539" cy="466"/>
            </a:xfrm>
            <a:custGeom>
              <a:avLst/>
              <a:gdLst>
                <a:gd name="T0" fmla="*/ 270 w 539"/>
                <a:gd name="T1" fmla="*/ 17 h 466"/>
                <a:gd name="T2" fmla="*/ 151 w 539"/>
                <a:gd name="T3" fmla="*/ 139 h 466"/>
                <a:gd name="T4" fmla="*/ 0 w 539"/>
                <a:gd name="T5" fmla="*/ 234 h 466"/>
                <a:gd name="T6" fmla="*/ 93 w 539"/>
                <a:gd name="T7" fmla="*/ 345 h 466"/>
                <a:gd name="T8" fmla="*/ 151 w 539"/>
                <a:gd name="T9" fmla="*/ 465 h 466"/>
                <a:gd name="T10" fmla="*/ 538 w 539"/>
                <a:gd name="T11" fmla="*/ 186 h 466"/>
                <a:gd name="T12" fmla="*/ 345 w 539"/>
                <a:gd name="T13" fmla="*/ 0 h 466"/>
                <a:gd name="T14" fmla="*/ 316 w 539"/>
                <a:gd name="T15" fmla="*/ 27 h 466"/>
                <a:gd name="T16" fmla="*/ 270 w 539"/>
                <a:gd name="T17" fmla="*/ 17 h 466"/>
                <a:gd name="T18" fmla="*/ 270 w 539"/>
                <a:gd name="T19" fmla="*/ 17 h 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9"/>
                <a:gd name="T31" fmla="*/ 0 h 466"/>
                <a:gd name="T32" fmla="*/ 539 w 539"/>
                <a:gd name="T33" fmla="*/ 466 h 4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9" h="466">
                  <a:moveTo>
                    <a:pt x="270" y="17"/>
                  </a:moveTo>
                  <a:lnTo>
                    <a:pt x="151" y="139"/>
                  </a:lnTo>
                  <a:lnTo>
                    <a:pt x="0" y="234"/>
                  </a:lnTo>
                  <a:lnTo>
                    <a:pt x="93" y="345"/>
                  </a:lnTo>
                  <a:lnTo>
                    <a:pt x="151" y="465"/>
                  </a:lnTo>
                  <a:lnTo>
                    <a:pt x="538" y="186"/>
                  </a:lnTo>
                  <a:lnTo>
                    <a:pt x="345" y="0"/>
                  </a:lnTo>
                  <a:lnTo>
                    <a:pt x="316" y="27"/>
                  </a:lnTo>
                  <a:lnTo>
                    <a:pt x="270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09" name="Freeform 16"/>
            <p:cNvSpPr>
              <a:spLocks/>
            </p:cNvSpPr>
            <p:nvPr/>
          </p:nvSpPr>
          <p:spPr bwMode="auto">
            <a:xfrm>
              <a:off x="2251" y="3787"/>
              <a:ext cx="776" cy="329"/>
            </a:xfrm>
            <a:custGeom>
              <a:avLst/>
              <a:gdLst>
                <a:gd name="T0" fmla="*/ 395 w 776"/>
                <a:gd name="T1" fmla="*/ 0 h 329"/>
                <a:gd name="T2" fmla="*/ 165 w 776"/>
                <a:gd name="T3" fmla="*/ 82 h 329"/>
                <a:gd name="T4" fmla="*/ 0 w 776"/>
                <a:gd name="T5" fmla="*/ 191 h 329"/>
                <a:gd name="T6" fmla="*/ 71 w 776"/>
                <a:gd name="T7" fmla="*/ 201 h 329"/>
                <a:gd name="T8" fmla="*/ 44 w 776"/>
                <a:gd name="T9" fmla="*/ 212 h 329"/>
                <a:gd name="T10" fmla="*/ 418 w 776"/>
                <a:gd name="T11" fmla="*/ 328 h 329"/>
                <a:gd name="T12" fmla="*/ 735 w 776"/>
                <a:gd name="T13" fmla="*/ 181 h 329"/>
                <a:gd name="T14" fmla="*/ 658 w 776"/>
                <a:gd name="T15" fmla="*/ 158 h 329"/>
                <a:gd name="T16" fmla="*/ 775 w 776"/>
                <a:gd name="T17" fmla="*/ 115 h 329"/>
                <a:gd name="T18" fmla="*/ 444 w 776"/>
                <a:gd name="T19" fmla="*/ 8 h 329"/>
                <a:gd name="T20" fmla="*/ 395 w 776"/>
                <a:gd name="T21" fmla="*/ 0 h 329"/>
                <a:gd name="T22" fmla="*/ 395 w 776"/>
                <a:gd name="T23" fmla="*/ 0 h 3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6"/>
                <a:gd name="T37" fmla="*/ 0 h 329"/>
                <a:gd name="T38" fmla="*/ 776 w 776"/>
                <a:gd name="T39" fmla="*/ 329 h 3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6" h="329">
                  <a:moveTo>
                    <a:pt x="395" y="0"/>
                  </a:moveTo>
                  <a:lnTo>
                    <a:pt x="165" y="82"/>
                  </a:lnTo>
                  <a:lnTo>
                    <a:pt x="0" y="191"/>
                  </a:lnTo>
                  <a:lnTo>
                    <a:pt x="71" y="201"/>
                  </a:lnTo>
                  <a:lnTo>
                    <a:pt x="44" y="212"/>
                  </a:lnTo>
                  <a:lnTo>
                    <a:pt x="418" y="328"/>
                  </a:lnTo>
                  <a:lnTo>
                    <a:pt x="735" y="181"/>
                  </a:lnTo>
                  <a:lnTo>
                    <a:pt x="658" y="158"/>
                  </a:lnTo>
                  <a:lnTo>
                    <a:pt x="775" y="115"/>
                  </a:lnTo>
                  <a:lnTo>
                    <a:pt x="444" y="8"/>
                  </a:lnTo>
                  <a:lnTo>
                    <a:pt x="3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0" name="Freeform 17"/>
            <p:cNvSpPr>
              <a:spLocks/>
            </p:cNvSpPr>
            <p:nvPr/>
          </p:nvSpPr>
          <p:spPr bwMode="auto">
            <a:xfrm>
              <a:off x="2356" y="3103"/>
              <a:ext cx="1287" cy="954"/>
            </a:xfrm>
            <a:custGeom>
              <a:avLst/>
              <a:gdLst>
                <a:gd name="T0" fmla="*/ 534 w 1287"/>
                <a:gd name="T1" fmla="*/ 172 h 954"/>
                <a:gd name="T2" fmla="*/ 448 w 1287"/>
                <a:gd name="T3" fmla="*/ 361 h 954"/>
                <a:gd name="T4" fmla="*/ 492 w 1287"/>
                <a:gd name="T5" fmla="*/ 394 h 954"/>
                <a:gd name="T6" fmla="*/ 631 w 1287"/>
                <a:gd name="T7" fmla="*/ 318 h 954"/>
                <a:gd name="T8" fmla="*/ 569 w 1287"/>
                <a:gd name="T9" fmla="*/ 168 h 954"/>
                <a:gd name="T10" fmla="*/ 636 w 1287"/>
                <a:gd name="T11" fmla="*/ 312 h 954"/>
                <a:gd name="T12" fmla="*/ 631 w 1287"/>
                <a:gd name="T13" fmla="*/ 354 h 954"/>
                <a:gd name="T14" fmla="*/ 733 w 1287"/>
                <a:gd name="T15" fmla="*/ 389 h 954"/>
                <a:gd name="T16" fmla="*/ 854 w 1287"/>
                <a:gd name="T17" fmla="*/ 293 h 954"/>
                <a:gd name="T18" fmla="*/ 898 w 1287"/>
                <a:gd name="T19" fmla="*/ 125 h 954"/>
                <a:gd name="T20" fmla="*/ 1032 w 1287"/>
                <a:gd name="T21" fmla="*/ 63 h 954"/>
                <a:gd name="T22" fmla="*/ 1236 w 1287"/>
                <a:gd name="T23" fmla="*/ 90 h 954"/>
                <a:gd name="T24" fmla="*/ 1276 w 1287"/>
                <a:gd name="T25" fmla="*/ 183 h 954"/>
                <a:gd name="T26" fmla="*/ 1130 w 1287"/>
                <a:gd name="T27" fmla="*/ 235 h 954"/>
                <a:gd name="T28" fmla="*/ 1201 w 1287"/>
                <a:gd name="T29" fmla="*/ 326 h 954"/>
                <a:gd name="T30" fmla="*/ 1139 w 1287"/>
                <a:gd name="T31" fmla="*/ 385 h 954"/>
                <a:gd name="T32" fmla="*/ 1206 w 1287"/>
                <a:gd name="T33" fmla="*/ 453 h 954"/>
                <a:gd name="T34" fmla="*/ 1042 w 1287"/>
                <a:gd name="T35" fmla="*/ 568 h 954"/>
                <a:gd name="T36" fmla="*/ 1117 w 1287"/>
                <a:gd name="T37" fmla="*/ 736 h 954"/>
                <a:gd name="T38" fmla="*/ 1165 w 1287"/>
                <a:gd name="T39" fmla="*/ 717 h 954"/>
                <a:gd name="T40" fmla="*/ 1266 w 1287"/>
                <a:gd name="T41" fmla="*/ 659 h 954"/>
                <a:gd name="T42" fmla="*/ 1152 w 1287"/>
                <a:gd name="T43" fmla="*/ 804 h 954"/>
                <a:gd name="T44" fmla="*/ 1009 w 1287"/>
                <a:gd name="T45" fmla="*/ 947 h 954"/>
                <a:gd name="T46" fmla="*/ 970 w 1287"/>
                <a:gd name="T47" fmla="*/ 899 h 954"/>
                <a:gd name="T48" fmla="*/ 894 w 1287"/>
                <a:gd name="T49" fmla="*/ 947 h 954"/>
                <a:gd name="T50" fmla="*/ 831 w 1287"/>
                <a:gd name="T51" fmla="*/ 823 h 954"/>
                <a:gd name="T52" fmla="*/ 693 w 1287"/>
                <a:gd name="T53" fmla="*/ 622 h 954"/>
                <a:gd name="T54" fmla="*/ 596 w 1287"/>
                <a:gd name="T55" fmla="*/ 634 h 954"/>
                <a:gd name="T56" fmla="*/ 453 w 1287"/>
                <a:gd name="T57" fmla="*/ 750 h 954"/>
                <a:gd name="T58" fmla="*/ 293 w 1287"/>
                <a:gd name="T59" fmla="*/ 712 h 954"/>
                <a:gd name="T60" fmla="*/ 110 w 1287"/>
                <a:gd name="T61" fmla="*/ 764 h 954"/>
                <a:gd name="T62" fmla="*/ 0 w 1287"/>
                <a:gd name="T63" fmla="*/ 606 h 954"/>
                <a:gd name="T64" fmla="*/ 106 w 1287"/>
                <a:gd name="T65" fmla="*/ 663 h 954"/>
                <a:gd name="T66" fmla="*/ 265 w 1287"/>
                <a:gd name="T67" fmla="*/ 514 h 954"/>
                <a:gd name="T68" fmla="*/ 164 w 1287"/>
                <a:gd name="T69" fmla="*/ 448 h 954"/>
                <a:gd name="T70" fmla="*/ 423 w 1287"/>
                <a:gd name="T71" fmla="*/ 235 h 954"/>
                <a:gd name="T72" fmla="*/ 409 w 1287"/>
                <a:gd name="T73" fmla="*/ 226 h 954"/>
                <a:gd name="T74" fmla="*/ 359 w 1287"/>
                <a:gd name="T75" fmla="*/ 90 h 954"/>
                <a:gd name="T76" fmla="*/ 445 w 1287"/>
                <a:gd name="T77" fmla="*/ 0 h 954"/>
                <a:gd name="T78" fmla="*/ 525 w 1287"/>
                <a:gd name="T79" fmla="*/ 129 h 954"/>
                <a:gd name="T80" fmla="*/ 592 w 1287"/>
                <a:gd name="T81" fmla="*/ 82 h 9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7"/>
                <a:gd name="T124" fmla="*/ 0 h 954"/>
                <a:gd name="T125" fmla="*/ 1287 w 1287"/>
                <a:gd name="T126" fmla="*/ 954 h 9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7" h="954">
                  <a:moveTo>
                    <a:pt x="592" y="82"/>
                  </a:moveTo>
                  <a:lnTo>
                    <a:pt x="534" y="172"/>
                  </a:lnTo>
                  <a:lnTo>
                    <a:pt x="492" y="250"/>
                  </a:lnTo>
                  <a:lnTo>
                    <a:pt x="448" y="361"/>
                  </a:lnTo>
                  <a:lnTo>
                    <a:pt x="435" y="409"/>
                  </a:lnTo>
                  <a:lnTo>
                    <a:pt x="492" y="394"/>
                  </a:lnTo>
                  <a:lnTo>
                    <a:pt x="534" y="389"/>
                  </a:lnTo>
                  <a:lnTo>
                    <a:pt x="631" y="318"/>
                  </a:lnTo>
                  <a:lnTo>
                    <a:pt x="492" y="361"/>
                  </a:lnTo>
                  <a:lnTo>
                    <a:pt x="569" y="168"/>
                  </a:lnTo>
                  <a:lnTo>
                    <a:pt x="507" y="341"/>
                  </a:lnTo>
                  <a:lnTo>
                    <a:pt x="636" y="312"/>
                  </a:lnTo>
                  <a:lnTo>
                    <a:pt x="658" y="336"/>
                  </a:lnTo>
                  <a:lnTo>
                    <a:pt x="631" y="354"/>
                  </a:lnTo>
                  <a:lnTo>
                    <a:pt x="600" y="400"/>
                  </a:lnTo>
                  <a:lnTo>
                    <a:pt x="733" y="389"/>
                  </a:lnTo>
                  <a:lnTo>
                    <a:pt x="859" y="394"/>
                  </a:lnTo>
                  <a:lnTo>
                    <a:pt x="854" y="293"/>
                  </a:lnTo>
                  <a:lnTo>
                    <a:pt x="871" y="201"/>
                  </a:lnTo>
                  <a:lnTo>
                    <a:pt x="898" y="125"/>
                  </a:lnTo>
                  <a:lnTo>
                    <a:pt x="924" y="100"/>
                  </a:lnTo>
                  <a:lnTo>
                    <a:pt x="1032" y="63"/>
                  </a:lnTo>
                  <a:lnTo>
                    <a:pt x="1184" y="24"/>
                  </a:lnTo>
                  <a:lnTo>
                    <a:pt x="1236" y="90"/>
                  </a:lnTo>
                  <a:lnTo>
                    <a:pt x="1263" y="183"/>
                  </a:lnTo>
                  <a:lnTo>
                    <a:pt x="1276" y="183"/>
                  </a:lnTo>
                  <a:lnTo>
                    <a:pt x="1286" y="187"/>
                  </a:lnTo>
                  <a:lnTo>
                    <a:pt x="1130" y="235"/>
                  </a:lnTo>
                  <a:lnTo>
                    <a:pt x="1184" y="303"/>
                  </a:lnTo>
                  <a:lnTo>
                    <a:pt x="1201" y="326"/>
                  </a:lnTo>
                  <a:lnTo>
                    <a:pt x="1130" y="370"/>
                  </a:lnTo>
                  <a:lnTo>
                    <a:pt x="1139" y="385"/>
                  </a:lnTo>
                  <a:lnTo>
                    <a:pt x="1148" y="379"/>
                  </a:lnTo>
                  <a:lnTo>
                    <a:pt x="1206" y="453"/>
                  </a:lnTo>
                  <a:lnTo>
                    <a:pt x="1120" y="501"/>
                  </a:lnTo>
                  <a:lnTo>
                    <a:pt x="1042" y="568"/>
                  </a:lnTo>
                  <a:lnTo>
                    <a:pt x="1148" y="703"/>
                  </a:lnTo>
                  <a:lnTo>
                    <a:pt x="1117" y="736"/>
                  </a:lnTo>
                  <a:lnTo>
                    <a:pt x="1126" y="741"/>
                  </a:lnTo>
                  <a:lnTo>
                    <a:pt x="1165" y="717"/>
                  </a:lnTo>
                  <a:lnTo>
                    <a:pt x="1236" y="655"/>
                  </a:lnTo>
                  <a:lnTo>
                    <a:pt x="1266" y="659"/>
                  </a:lnTo>
                  <a:lnTo>
                    <a:pt x="1241" y="703"/>
                  </a:lnTo>
                  <a:lnTo>
                    <a:pt x="1152" y="804"/>
                  </a:lnTo>
                  <a:lnTo>
                    <a:pt x="1073" y="889"/>
                  </a:lnTo>
                  <a:lnTo>
                    <a:pt x="1009" y="947"/>
                  </a:lnTo>
                  <a:lnTo>
                    <a:pt x="987" y="947"/>
                  </a:lnTo>
                  <a:lnTo>
                    <a:pt x="970" y="899"/>
                  </a:lnTo>
                  <a:lnTo>
                    <a:pt x="916" y="953"/>
                  </a:lnTo>
                  <a:lnTo>
                    <a:pt x="894" y="947"/>
                  </a:lnTo>
                  <a:lnTo>
                    <a:pt x="862" y="881"/>
                  </a:lnTo>
                  <a:lnTo>
                    <a:pt x="831" y="823"/>
                  </a:lnTo>
                  <a:lnTo>
                    <a:pt x="800" y="770"/>
                  </a:lnTo>
                  <a:lnTo>
                    <a:pt x="693" y="622"/>
                  </a:lnTo>
                  <a:lnTo>
                    <a:pt x="592" y="622"/>
                  </a:lnTo>
                  <a:lnTo>
                    <a:pt x="596" y="634"/>
                  </a:lnTo>
                  <a:lnTo>
                    <a:pt x="515" y="692"/>
                  </a:lnTo>
                  <a:lnTo>
                    <a:pt x="453" y="750"/>
                  </a:lnTo>
                  <a:lnTo>
                    <a:pt x="297" y="698"/>
                  </a:lnTo>
                  <a:lnTo>
                    <a:pt x="293" y="712"/>
                  </a:lnTo>
                  <a:lnTo>
                    <a:pt x="217" y="727"/>
                  </a:lnTo>
                  <a:lnTo>
                    <a:pt x="110" y="764"/>
                  </a:lnTo>
                  <a:lnTo>
                    <a:pt x="39" y="687"/>
                  </a:lnTo>
                  <a:lnTo>
                    <a:pt x="0" y="606"/>
                  </a:lnTo>
                  <a:lnTo>
                    <a:pt x="30" y="601"/>
                  </a:lnTo>
                  <a:lnTo>
                    <a:pt x="106" y="663"/>
                  </a:lnTo>
                  <a:lnTo>
                    <a:pt x="199" y="587"/>
                  </a:lnTo>
                  <a:lnTo>
                    <a:pt x="265" y="514"/>
                  </a:lnTo>
                  <a:lnTo>
                    <a:pt x="191" y="470"/>
                  </a:lnTo>
                  <a:lnTo>
                    <a:pt x="164" y="448"/>
                  </a:lnTo>
                  <a:lnTo>
                    <a:pt x="287" y="336"/>
                  </a:lnTo>
                  <a:lnTo>
                    <a:pt x="423" y="235"/>
                  </a:lnTo>
                  <a:lnTo>
                    <a:pt x="507" y="172"/>
                  </a:lnTo>
                  <a:lnTo>
                    <a:pt x="409" y="226"/>
                  </a:lnTo>
                  <a:lnTo>
                    <a:pt x="301" y="168"/>
                  </a:lnTo>
                  <a:lnTo>
                    <a:pt x="359" y="90"/>
                  </a:lnTo>
                  <a:lnTo>
                    <a:pt x="417" y="28"/>
                  </a:lnTo>
                  <a:lnTo>
                    <a:pt x="445" y="0"/>
                  </a:lnTo>
                  <a:lnTo>
                    <a:pt x="564" y="63"/>
                  </a:lnTo>
                  <a:lnTo>
                    <a:pt x="525" y="129"/>
                  </a:lnTo>
                  <a:lnTo>
                    <a:pt x="592" y="8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1" name="Freeform 18"/>
            <p:cNvSpPr>
              <a:spLocks/>
            </p:cNvSpPr>
            <p:nvPr/>
          </p:nvSpPr>
          <p:spPr bwMode="auto">
            <a:xfrm>
              <a:off x="2592" y="3084"/>
              <a:ext cx="201" cy="175"/>
            </a:xfrm>
            <a:custGeom>
              <a:avLst/>
              <a:gdLst>
                <a:gd name="T0" fmla="*/ 169 w 201"/>
                <a:gd name="T1" fmla="*/ 47 h 175"/>
                <a:gd name="T2" fmla="*/ 110 w 201"/>
                <a:gd name="T3" fmla="*/ 109 h 175"/>
                <a:gd name="T4" fmla="*/ 66 w 201"/>
                <a:gd name="T5" fmla="*/ 164 h 175"/>
                <a:gd name="T6" fmla="*/ 57 w 201"/>
                <a:gd name="T7" fmla="*/ 153 h 175"/>
                <a:gd name="T8" fmla="*/ 97 w 201"/>
                <a:gd name="T9" fmla="*/ 105 h 175"/>
                <a:gd name="T10" fmla="*/ 173 w 201"/>
                <a:gd name="T11" fmla="*/ 32 h 175"/>
                <a:gd name="T12" fmla="*/ 173 w 201"/>
                <a:gd name="T13" fmla="*/ 9 h 175"/>
                <a:gd name="T14" fmla="*/ 102 w 201"/>
                <a:gd name="T15" fmla="*/ 61 h 175"/>
                <a:gd name="T16" fmla="*/ 30 w 201"/>
                <a:gd name="T17" fmla="*/ 134 h 175"/>
                <a:gd name="T18" fmla="*/ 66 w 201"/>
                <a:gd name="T19" fmla="*/ 174 h 175"/>
                <a:gd name="T20" fmla="*/ 0 w 201"/>
                <a:gd name="T21" fmla="*/ 134 h 175"/>
                <a:gd name="T22" fmla="*/ 75 w 201"/>
                <a:gd name="T23" fmla="*/ 76 h 175"/>
                <a:gd name="T24" fmla="*/ 169 w 201"/>
                <a:gd name="T25" fmla="*/ 0 h 175"/>
                <a:gd name="T26" fmla="*/ 200 w 201"/>
                <a:gd name="T27" fmla="*/ 9 h 175"/>
                <a:gd name="T28" fmla="*/ 169 w 201"/>
                <a:gd name="T29" fmla="*/ 47 h 175"/>
                <a:gd name="T30" fmla="*/ 169 w 201"/>
                <a:gd name="T31" fmla="*/ 47 h 1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1"/>
                <a:gd name="T49" fmla="*/ 0 h 175"/>
                <a:gd name="T50" fmla="*/ 201 w 201"/>
                <a:gd name="T51" fmla="*/ 175 h 1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1" h="175">
                  <a:moveTo>
                    <a:pt x="169" y="47"/>
                  </a:moveTo>
                  <a:lnTo>
                    <a:pt x="110" y="109"/>
                  </a:lnTo>
                  <a:lnTo>
                    <a:pt x="66" y="164"/>
                  </a:lnTo>
                  <a:lnTo>
                    <a:pt x="57" y="153"/>
                  </a:lnTo>
                  <a:lnTo>
                    <a:pt x="97" y="105"/>
                  </a:lnTo>
                  <a:lnTo>
                    <a:pt x="173" y="32"/>
                  </a:lnTo>
                  <a:lnTo>
                    <a:pt x="173" y="9"/>
                  </a:lnTo>
                  <a:lnTo>
                    <a:pt x="102" y="61"/>
                  </a:lnTo>
                  <a:lnTo>
                    <a:pt x="30" y="134"/>
                  </a:lnTo>
                  <a:lnTo>
                    <a:pt x="66" y="174"/>
                  </a:lnTo>
                  <a:lnTo>
                    <a:pt x="0" y="134"/>
                  </a:lnTo>
                  <a:lnTo>
                    <a:pt x="75" y="76"/>
                  </a:lnTo>
                  <a:lnTo>
                    <a:pt x="169" y="0"/>
                  </a:lnTo>
                  <a:lnTo>
                    <a:pt x="200" y="9"/>
                  </a:lnTo>
                  <a:lnTo>
                    <a:pt x="169" y="4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2" name="Freeform 19"/>
            <p:cNvSpPr>
              <a:spLocks/>
            </p:cNvSpPr>
            <p:nvPr/>
          </p:nvSpPr>
          <p:spPr bwMode="auto">
            <a:xfrm>
              <a:off x="2592" y="2952"/>
              <a:ext cx="166" cy="215"/>
            </a:xfrm>
            <a:custGeom>
              <a:avLst/>
              <a:gdLst>
                <a:gd name="T0" fmla="*/ 165 w 166"/>
                <a:gd name="T1" fmla="*/ 131 h 215"/>
                <a:gd name="T2" fmla="*/ 165 w 166"/>
                <a:gd name="T3" fmla="*/ 63 h 215"/>
                <a:gd name="T4" fmla="*/ 107 w 166"/>
                <a:gd name="T5" fmla="*/ 58 h 215"/>
                <a:gd name="T6" fmla="*/ 92 w 166"/>
                <a:gd name="T7" fmla="*/ 63 h 215"/>
                <a:gd name="T8" fmla="*/ 57 w 166"/>
                <a:gd name="T9" fmla="*/ 0 h 215"/>
                <a:gd name="T10" fmla="*/ 47 w 166"/>
                <a:gd name="T11" fmla="*/ 0 h 215"/>
                <a:gd name="T12" fmla="*/ 0 w 166"/>
                <a:gd name="T13" fmla="*/ 33 h 215"/>
                <a:gd name="T14" fmla="*/ 17 w 166"/>
                <a:gd name="T15" fmla="*/ 78 h 215"/>
                <a:gd name="T16" fmla="*/ 40 w 166"/>
                <a:gd name="T17" fmla="*/ 87 h 215"/>
                <a:gd name="T18" fmla="*/ 43 w 166"/>
                <a:gd name="T19" fmla="*/ 73 h 215"/>
                <a:gd name="T20" fmla="*/ 17 w 166"/>
                <a:gd name="T21" fmla="*/ 44 h 215"/>
                <a:gd name="T22" fmla="*/ 47 w 166"/>
                <a:gd name="T23" fmla="*/ 19 h 215"/>
                <a:gd name="T24" fmla="*/ 78 w 166"/>
                <a:gd name="T25" fmla="*/ 68 h 215"/>
                <a:gd name="T26" fmla="*/ 47 w 166"/>
                <a:gd name="T27" fmla="*/ 87 h 215"/>
                <a:gd name="T28" fmla="*/ 34 w 166"/>
                <a:gd name="T29" fmla="*/ 121 h 215"/>
                <a:gd name="T30" fmla="*/ 30 w 166"/>
                <a:gd name="T31" fmla="*/ 164 h 215"/>
                <a:gd name="T32" fmla="*/ 47 w 166"/>
                <a:gd name="T33" fmla="*/ 174 h 215"/>
                <a:gd name="T34" fmla="*/ 65 w 166"/>
                <a:gd name="T35" fmla="*/ 150 h 215"/>
                <a:gd name="T36" fmla="*/ 34 w 166"/>
                <a:gd name="T37" fmla="*/ 214 h 215"/>
                <a:gd name="T38" fmla="*/ 128 w 166"/>
                <a:gd name="T39" fmla="*/ 116 h 215"/>
                <a:gd name="T40" fmla="*/ 101 w 166"/>
                <a:gd name="T41" fmla="*/ 131 h 215"/>
                <a:gd name="T42" fmla="*/ 114 w 166"/>
                <a:gd name="T43" fmla="*/ 87 h 215"/>
                <a:gd name="T44" fmla="*/ 107 w 166"/>
                <a:gd name="T45" fmla="*/ 92 h 215"/>
                <a:gd name="T46" fmla="*/ 75 w 166"/>
                <a:gd name="T47" fmla="*/ 126 h 215"/>
                <a:gd name="T48" fmla="*/ 43 w 166"/>
                <a:gd name="T49" fmla="*/ 155 h 215"/>
                <a:gd name="T50" fmla="*/ 40 w 166"/>
                <a:gd name="T51" fmla="*/ 145 h 215"/>
                <a:gd name="T52" fmla="*/ 65 w 166"/>
                <a:gd name="T53" fmla="*/ 87 h 215"/>
                <a:gd name="T54" fmla="*/ 128 w 166"/>
                <a:gd name="T55" fmla="*/ 68 h 215"/>
                <a:gd name="T56" fmla="*/ 150 w 166"/>
                <a:gd name="T57" fmla="*/ 73 h 215"/>
                <a:gd name="T58" fmla="*/ 146 w 166"/>
                <a:gd name="T59" fmla="*/ 136 h 215"/>
                <a:gd name="T60" fmla="*/ 165 w 166"/>
                <a:gd name="T61" fmla="*/ 131 h 215"/>
                <a:gd name="T62" fmla="*/ 165 w 166"/>
                <a:gd name="T63" fmla="*/ 131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215"/>
                <a:gd name="T98" fmla="*/ 166 w 166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215">
                  <a:moveTo>
                    <a:pt x="165" y="131"/>
                  </a:moveTo>
                  <a:lnTo>
                    <a:pt x="165" y="63"/>
                  </a:lnTo>
                  <a:lnTo>
                    <a:pt x="107" y="58"/>
                  </a:lnTo>
                  <a:lnTo>
                    <a:pt x="92" y="63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0" y="33"/>
                  </a:lnTo>
                  <a:lnTo>
                    <a:pt x="17" y="78"/>
                  </a:lnTo>
                  <a:lnTo>
                    <a:pt x="40" y="87"/>
                  </a:lnTo>
                  <a:lnTo>
                    <a:pt x="43" y="73"/>
                  </a:lnTo>
                  <a:lnTo>
                    <a:pt x="17" y="44"/>
                  </a:lnTo>
                  <a:lnTo>
                    <a:pt x="47" y="19"/>
                  </a:lnTo>
                  <a:lnTo>
                    <a:pt x="78" y="68"/>
                  </a:lnTo>
                  <a:lnTo>
                    <a:pt x="47" y="87"/>
                  </a:lnTo>
                  <a:lnTo>
                    <a:pt x="34" y="121"/>
                  </a:lnTo>
                  <a:lnTo>
                    <a:pt x="30" y="164"/>
                  </a:lnTo>
                  <a:lnTo>
                    <a:pt x="47" y="174"/>
                  </a:lnTo>
                  <a:lnTo>
                    <a:pt x="65" y="150"/>
                  </a:lnTo>
                  <a:lnTo>
                    <a:pt x="34" y="214"/>
                  </a:lnTo>
                  <a:lnTo>
                    <a:pt x="128" y="116"/>
                  </a:lnTo>
                  <a:lnTo>
                    <a:pt x="101" y="131"/>
                  </a:lnTo>
                  <a:lnTo>
                    <a:pt x="114" y="87"/>
                  </a:lnTo>
                  <a:lnTo>
                    <a:pt x="107" y="92"/>
                  </a:lnTo>
                  <a:lnTo>
                    <a:pt x="75" y="126"/>
                  </a:lnTo>
                  <a:lnTo>
                    <a:pt x="43" y="155"/>
                  </a:lnTo>
                  <a:lnTo>
                    <a:pt x="40" y="145"/>
                  </a:lnTo>
                  <a:lnTo>
                    <a:pt x="65" y="87"/>
                  </a:lnTo>
                  <a:lnTo>
                    <a:pt x="128" y="68"/>
                  </a:lnTo>
                  <a:lnTo>
                    <a:pt x="150" y="73"/>
                  </a:lnTo>
                  <a:lnTo>
                    <a:pt x="146" y="136"/>
                  </a:lnTo>
                  <a:lnTo>
                    <a:pt x="165" y="13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3" name="Freeform 20"/>
            <p:cNvSpPr>
              <a:spLocks/>
            </p:cNvSpPr>
            <p:nvPr/>
          </p:nvSpPr>
          <p:spPr bwMode="auto">
            <a:xfrm>
              <a:off x="2529" y="3016"/>
              <a:ext cx="99" cy="160"/>
            </a:xfrm>
            <a:custGeom>
              <a:avLst/>
              <a:gdLst>
                <a:gd name="T0" fmla="*/ 62 w 99"/>
                <a:gd name="T1" fmla="*/ 0 h 160"/>
                <a:gd name="T2" fmla="*/ 26 w 99"/>
                <a:gd name="T3" fmla="*/ 10 h 160"/>
                <a:gd name="T4" fmla="*/ 22 w 99"/>
                <a:gd name="T5" fmla="*/ 28 h 160"/>
                <a:gd name="T6" fmla="*/ 49 w 99"/>
                <a:gd name="T7" fmla="*/ 47 h 160"/>
                <a:gd name="T8" fmla="*/ 0 w 99"/>
                <a:gd name="T9" fmla="*/ 57 h 160"/>
                <a:gd name="T10" fmla="*/ 0 w 99"/>
                <a:gd name="T11" fmla="*/ 95 h 160"/>
                <a:gd name="T12" fmla="*/ 31 w 99"/>
                <a:gd name="T13" fmla="*/ 100 h 160"/>
                <a:gd name="T14" fmla="*/ 0 w 99"/>
                <a:gd name="T15" fmla="*/ 123 h 160"/>
                <a:gd name="T16" fmla="*/ 36 w 99"/>
                <a:gd name="T17" fmla="*/ 159 h 160"/>
                <a:gd name="T18" fmla="*/ 93 w 99"/>
                <a:gd name="T19" fmla="*/ 139 h 160"/>
                <a:gd name="T20" fmla="*/ 80 w 99"/>
                <a:gd name="T21" fmla="*/ 114 h 160"/>
                <a:gd name="T22" fmla="*/ 80 w 99"/>
                <a:gd name="T23" fmla="*/ 134 h 160"/>
                <a:gd name="T24" fmla="*/ 40 w 99"/>
                <a:gd name="T25" fmla="*/ 149 h 160"/>
                <a:gd name="T26" fmla="*/ 14 w 99"/>
                <a:gd name="T27" fmla="*/ 129 h 160"/>
                <a:gd name="T28" fmla="*/ 31 w 99"/>
                <a:gd name="T29" fmla="*/ 110 h 160"/>
                <a:gd name="T30" fmla="*/ 80 w 99"/>
                <a:gd name="T31" fmla="*/ 100 h 160"/>
                <a:gd name="T32" fmla="*/ 40 w 99"/>
                <a:gd name="T33" fmla="*/ 95 h 160"/>
                <a:gd name="T34" fmla="*/ 18 w 99"/>
                <a:gd name="T35" fmla="*/ 91 h 160"/>
                <a:gd name="T36" fmla="*/ 18 w 99"/>
                <a:gd name="T37" fmla="*/ 67 h 160"/>
                <a:gd name="T38" fmla="*/ 49 w 99"/>
                <a:gd name="T39" fmla="*/ 53 h 160"/>
                <a:gd name="T40" fmla="*/ 93 w 99"/>
                <a:gd name="T41" fmla="*/ 77 h 160"/>
                <a:gd name="T42" fmla="*/ 71 w 99"/>
                <a:gd name="T43" fmla="*/ 57 h 160"/>
                <a:gd name="T44" fmla="*/ 93 w 99"/>
                <a:gd name="T45" fmla="*/ 53 h 160"/>
                <a:gd name="T46" fmla="*/ 98 w 99"/>
                <a:gd name="T47" fmla="*/ 44 h 160"/>
                <a:gd name="T48" fmla="*/ 67 w 99"/>
                <a:gd name="T49" fmla="*/ 44 h 160"/>
                <a:gd name="T50" fmla="*/ 44 w 99"/>
                <a:gd name="T51" fmla="*/ 14 h 160"/>
                <a:gd name="T52" fmla="*/ 71 w 99"/>
                <a:gd name="T53" fmla="*/ 5 h 160"/>
                <a:gd name="T54" fmla="*/ 62 w 99"/>
                <a:gd name="T55" fmla="*/ 0 h 160"/>
                <a:gd name="T56" fmla="*/ 62 w 99"/>
                <a:gd name="T57" fmla="*/ 0 h 1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9"/>
                <a:gd name="T88" fmla="*/ 0 h 160"/>
                <a:gd name="T89" fmla="*/ 99 w 99"/>
                <a:gd name="T90" fmla="*/ 160 h 1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9" h="160">
                  <a:moveTo>
                    <a:pt x="62" y="0"/>
                  </a:moveTo>
                  <a:lnTo>
                    <a:pt x="26" y="10"/>
                  </a:lnTo>
                  <a:lnTo>
                    <a:pt x="22" y="28"/>
                  </a:lnTo>
                  <a:lnTo>
                    <a:pt x="49" y="47"/>
                  </a:lnTo>
                  <a:lnTo>
                    <a:pt x="0" y="57"/>
                  </a:lnTo>
                  <a:lnTo>
                    <a:pt x="0" y="95"/>
                  </a:lnTo>
                  <a:lnTo>
                    <a:pt x="31" y="100"/>
                  </a:lnTo>
                  <a:lnTo>
                    <a:pt x="0" y="123"/>
                  </a:lnTo>
                  <a:lnTo>
                    <a:pt x="36" y="159"/>
                  </a:lnTo>
                  <a:lnTo>
                    <a:pt x="93" y="139"/>
                  </a:lnTo>
                  <a:lnTo>
                    <a:pt x="80" y="114"/>
                  </a:lnTo>
                  <a:lnTo>
                    <a:pt x="80" y="134"/>
                  </a:lnTo>
                  <a:lnTo>
                    <a:pt x="40" y="149"/>
                  </a:lnTo>
                  <a:lnTo>
                    <a:pt x="14" y="129"/>
                  </a:lnTo>
                  <a:lnTo>
                    <a:pt x="31" y="110"/>
                  </a:lnTo>
                  <a:lnTo>
                    <a:pt x="80" y="100"/>
                  </a:lnTo>
                  <a:lnTo>
                    <a:pt x="40" y="95"/>
                  </a:lnTo>
                  <a:lnTo>
                    <a:pt x="18" y="91"/>
                  </a:lnTo>
                  <a:lnTo>
                    <a:pt x="18" y="67"/>
                  </a:lnTo>
                  <a:lnTo>
                    <a:pt x="49" y="53"/>
                  </a:lnTo>
                  <a:lnTo>
                    <a:pt x="93" y="77"/>
                  </a:lnTo>
                  <a:lnTo>
                    <a:pt x="71" y="57"/>
                  </a:lnTo>
                  <a:lnTo>
                    <a:pt x="93" y="53"/>
                  </a:lnTo>
                  <a:lnTo>
                    <a:pt x="98" y="44"/>
                  </a:lnTo>
                  <a:lnTo>
                    <a:pt x="67" y="44"/>
                  </a:lnTo>
                  <a:lnTo>
                    <a:pt x="44" y="14"/>
                  </a:lnTo>
                  <a:lnTo>
                    <a:pt x="71" y="5"/>
                  </a:lnTo>
                  <a:lnTo>
                    <a:pt x="6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4" name="Freeform 21"/>
            <p:cNvSpPr>
              <a:spLocks/>
            </p:cNvSpPr>
            <p:nvPr/>
          </p:nvSpPr>
          <p:spPr bwMode="auto">
            <a:xfrm>
              <a:off x="2605" y="3175"/>
              <a:ext cx="29" cy="25"/>
            </a:xfrm>
            <a:custGeom>
              <a:avLst/>
              <a:gdLst>
                <a:gd name="T0" fmla="*/ 0 w 29"/>
                <a:gd name="T1" fmla="*/ 0 h 25"/>
                <a:gd name="T2" fmla="*/ 16 w 29"/>
                <a:gd name="T3" fmla="*/ 24 h 25"/>
                <a:gd name="T4" fmla="*/ 28 w 29"/>
                <a:gd name="T5" fmla="*/ 13 h 25"/>
                <a:gd name="T6" fmla="*/ 0 w 29"/>
                <a:gd name="T7" fmla="*/ 0 h 25"/>
                <a:gd name="T8" fmla="*/ 0 w 29"/>
                <a:gd name="T9" fmla="*/ 0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25"/>
                <a:gd name="T17" fmla="*/ 29 w 2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25">
                  <a:moveTo>
                    <a:pt x="0" y="0"/>
                  </a:moveTo>
                  <a:lnTo>
                    <a:pt x="16" y="24"/>
                  </a:lnTo>
                  <a:lnTo>
                    <a:pt x="28" y="1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5" name="Freeform 22"/>
            <p:cNvSpPr>
              <a:spLocks/>
            </p:cNvSpPr>
            <p:nvPr/>
          </p:nvSpPr>
          <p:spPr bwMode="auto">
            <a:xfrm>
              <a:off x="2948" y="3069"/>
              <a:ext cx="271" cy="353"/>
            </a:xfrm>
            <a:custGeom>
              <a:avLst/>
              <a:gdLst>
                <a:gd name="T0" fmla="*/ 30 w 271"/>
                <a:gd name="T1" fmla="*/ 119 h 353"/>
                <a:gd name="T2" fmla="*/ 4 w 271"/>
                <a:gd name="T3" fmla="*/ 182 h 353"/>
                <a:gd name="T4" fmla="*/ 0 w 271"/>
                <a:gd name="T5" fmla="*/ 251 h 353"/>
                <a:gd name="T6" fmla="*/ 4 w 271"/>
                <a:gd name="T7" fmla="*/ 308 h 353"/>
                <a:gd name="T8" fmla="*/ 30 w 271"/>
                <a:gd name="T9" fmla="*/ 352 h 353"/>
                <a:gd name="T10" fmla="*/ 8 w 271"/>
                <a:gd name="T11" fmla="*/ 293 h 353"/>
                <a:gd name="T12" fmla="*/ 8 w 271"/>
                <a:gd name="T13" fmla="*/ 217 h 353"/>
                <a:gd name="T14" fmla="*/ 39 w 271"/>
                <a:gd name="T15" fmla="*/ 129 h 353"/>
                <a:gd name="T16" fmla="*/ 122 w 271"/>
                <a:gd name="T17" fmla="*/ 129 h 353"/>
                <a:gd name="T18" fmla="*/ 189 w 271"/>
                <a:gd name="T19" fmla="*/ 143 h 353"/>
                <a:gd name="T20" fmla="*/ 239 w 271"/>
                <a:gd name="T21" fmla="*/ 163 h 353"/>
                <a:gd name="T22" fmla="*/ 266 w 271"/>
                <a:gd name="T23" fmla="*/ 115 h 353"/>
                <a:gd name="T24" fmla="*/ 270 w 271"/>
                <a:gd name="T25" fmla="*/ 57 h 353"/>
                <a:gd name="T26" fmla="*/ 256 w 271"/>
                <a:gd name="T27" fmla="*/ 10 h 353"/>
                <a:gd name="T28" fmla="*/ 247 w 271"/>
                <a:gd name="T29" fmla="*/ 76 h 353"/>
                <a:gd name="T30" fmla="*/ 212 w 271"/>
                <a:gd name="T31" fmla="*/ 57 h 353"/>
                <a:gd name="T32" fmla="*/ 146 w 271"/>
                <a:gd name="T33" fmla="*/ 53 h 353"/>
                <a:gd name="T34" fmla="*/ 105 w 271"/>
                <a:gd name="T35" fmla="*/ 57 h 353"/>
                <a:gd name="T36" fmla="*/ 75 w 271"/>
                <a:gd name="T37" fmla="*/ 61 h 353"/>
                <a:gd name="T38" fmla="*/ 87 w 271"/>
                <a:gd name="T39" fmla="*/ 19 h 353"/>
                <a:gd name="T40" fmla="*/ 69 w 271"/>
                <a:gd name="T41" fmla="*/ 14 h 353"/>
                <a:gd name="T42" fmla="*/ 136 w 271"/>
                <a:gd name="T43" fmla="*/ 4 h 353"/>
                <a:gd name="T44" fmla="*/ 189 w 271"/>
                <a:gd name="T45" fmla="*/ 4 h 353"/>
                <a:gd name="T46" fmla="*/ 247 w 271"/>
                <a:gd name="T47" fmla="*/ 10 h 353"/>
                <a:gd name="T48" fmla="*/ 221 w 271"/>
                <a:gd name="T49" fmla="*/ 0 h 353"/>
                <a:gd name="T50" fmla="*/ 128 w 271"/>
                <a:gd name="T51" fmla="*/ 0 h 353"/>
                <a:gd name="T52" fmla="*/ 69 w 271"/>
                <a:gd name="T53" fmla="*/ 4 h 353"/>
                <a:gd name="T54" fmla="*/ 52 w 271"/>
                <a:gd name="T55" fmla="*/ 4 h 353"/>
                <a:gd name="T56" fmla="*/ 66 w 271"/>
                <a:gd name="T57" fmla="*/ 19 h 353"/>
                <a:gd name="T58" fmla="*/ 56 w 271"/>
                <a:gd name="T59" fmla="*/ 68 h 353"/>
                <a:gd name="T60" fmla="*/ 80 w 271"/>
                <a:gd name="T61" fmla="*/ 71 h 353"/>
                <a:gd name="T62" fmla="*/ 105 w 271"/>
                <a:gd name="T63" fmla="*/ 68 h 353"/>
                <a:gd name="T64" fmla="*/ 97 w 271"/>
                <a:gd name="T65" fmla="*/ 106 h 353"/>
                <a:gd name="T66" fmla="*/ 83 w 271"/>
                <a:gd name="T67" fmla="*/ 119 h 353"/>
                <a:gd name="T68" fmla="*/ 52 w 271"/>
                <a:gd name="T69" fmla="*/ 119 h 353"/>
                <a:gd name="T70" fmla="*/ 30 w 271"/>
                <a:gd name="T71" fmla="*/ 119 h 353"/>
                <a:gd name="T72" fmla="*/ 30 w 271"/>
                <a:gd name="T73" fmla="*/ 119 h 3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1"/>
                <a:gd name="T112" fmla="*/ 0 h 353"/>
                <a:gd name="T113" fmla="*/ 271 w 271"/>
                <a:gd name="T114" fmla="*/ 353 h 3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1" h="353">
                  <a:moveTo>
                    <a:pt x="30" y="119"/>
                  </a:moveTo>
                  <a:lnTo>
                    <a:pt x="4" y="182"/>
                  </a:lnTo>
                  <a:lnTo>
                    <a:pt x="0" y="251"/>
                  </a:lnTo>
                  <a:lnTo>
                    <a:pt x="4" y="308"/>
                  </a:lnTo>
                  <a:lnTo>
                    <a:pt x="30" y="352"/>
                  </a:lnTo>
                  <a:lnTo>
                    <a:pt x="8" y="293"/>
                  </a:lnTo>
                  <a:lnTo>
                    <a:pt x="8" y="217"/>
                  </a:lnTo>
                  <a:lnTo>
                    <a:pt x="39" y="129"/>
                  </a:lnTo>
                  <a:lnTo>
                    <a:pt x="122" y="129"/>
                  </a:lnTo>
                  <a:lnTo>
                    <a:pt x="189" y="143"/>
                  </a:lnTo>
                  <a:lnTo>
                    <a:pt x="239" y="163"/>
                  </a:lnTo>
                  <a:lnTo>
                    <a:pt x="266" y="115"/>
                  </a:lnTo>
                  <a:lnTo>
                    <a:pt x="270" y="57"/>
                  </a:lnTo>
                  <a:lnTo>
                    <a:pt x="256" y="10"/>
                  </a:lnTo>
                  <a:lnTo>
                    <a:pt x="247" y="76"/>
                  </a:lnTo>
                  <a:lnTo>
                    <a:pt x="212" y="57"/>
                  </a:lnTo>
                  <a:lnTo>
                    <a:pt x="146" y="53"/>
                  </a:lnTo>
                  <a:lnTo>
                    <a:pt x="105" y="57"/>
                  </a:lnTo>
                  <a:lnTo>
                    <a:pt x="75" y="61"/>
                  </a:lnTo>
                  <a:lnTo>
                    <a:pt x="87" y="19"/>
                  </a:lnTo>
                  <a:lnTo>
                    <a:pt x="69" y="14"/>
                  </a:lnTo>
                  <a:lnTo>
                    <a:pt x="136" y="4"/>
                  </a:lnTo>
                  <a:lnTo>
                    <a:pt x="189" y="4"/>
                  </a:lnTo>
                  <a:lnTo>
                    <a:pt x="247" y="10"/>
                  </a:lnTo>
                  <a:lnTo>
                    <a:pt x="221" y="0"/>
                  </a:lnTo>
                  <a:lnTo>
                    <a:pt x="128" y="0"/>
                  </a:lnTo>
                  <a:lnTo>
                    <a:pt x="69" y="4"/>
                  </a:lnTo>
                  <a:lnTo>
                    <a:pt x="52" y="4"/>
                  </a:lnTo>
                  <a:lnTo>
                    <a:pt x="66" y="19"/>
                  </a:lnTo>
                  <a:lnTo>
                    <a:pt x="56" y="68"/>
                  </a:lnTo>
                  <a:lnTo>
                    <a:pt x="80" y="71"/>
                  </a:lnTo>
                  <a:lnTo>
                    <a:pt x="105" y="68"/>
                  </a:lnTo>
                  <a:lnTo>
                    <a:pt x="97" y="106"/>
                  </a:lnTo>
                  <a:lnTo>
                    <a:pt x="83" y="119"/>
                  </a:lnTo>
                  <a:lnTo>
                    <a:pt x="52" y="119"/>
                  </a:lnTo>
                  <a:lnTo>
                    <a:pt x="30" y="1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6" name="Freeform 23"/>
            <p:cNvSpPr>
              <a:spLocks/>
            </p:cNvSpPr>
            <p:nvPr/>
          </p:nvSpPr>
          <p:spPr bwMode="auto">
            <a:xfrm>
              <a:off x="2984" y="3213"/>
              <a:ext cx="281" cy="214"/>
            </a:xfrm>
            <a:custGeom>
              <a:avLst/>
              <a:gdLst>
                <a:gd name="T0" fmla="*/ 280 w 281"/>
                <a:gd name="T1" fmla="*/ 0 h 214"/>
                <a:gd name="T2" fmla="*/ 195 w 281"/>
                <a:gd name="T3" fmla="*/ 47 h 214"/>
                <a:gd name="T4" fmla="*/ 115 w 281"/>
                <a:gd name="T5" fmla="*/ 102 h 214"/>
                <a:gd name="T6" fmla="*/ 52 w 281"/>
                <a:gd name="T7" fmla="*/ 154 h 214"/>
                <a:gd name="T8" fmla="*/ 0 w 281"/>
                <a:gd name="T9" fmla="*/ 213 h 214"/>
                <a:gd name="T10" fmla="*/ 115 w 281"/>
                <a:gd name="T11" fmla="*/ 121 h 214"/>
                <a:gd name="T12" fmla="*/ 208 w 281"/>
                <a:gd name="T13" fmla="*/ 52 h 214"/>
                <a:gd name="T14" fmla="*/ 280 w 281"/>
                <a:gd name="T15" fmla="*/ 0 h 214"/>
                <a:gd name="T16" fmla="*/ 280 w 281"/>
                <a:gd name="T17" fmla="*/ 0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1"/>
                <a:gd name="T28" fmla="*/ 0 h 214"/>
                <a:gd name="T29" fmla="*/ 281 w 281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1" h="214">
                  <a:moveTo>
                    <a:pt x="280" y="0"/>
                  </a:moveTo>
                  <a:lnTo>
                    <a:pt x="195" y="47"/>
                  </a:lnTo>
                  <a:lnTo>
                    <a:pt x="115" y="102"/>
                  </a:lnTo>
                  <a:lnTo>
                    <a:pt x="52" y="154"/>
                  </a:lnTo>
                  <a:lnTo>
                    <a:pt x="0" y="213"/>
                  </a:lnTo>
                  <a:lnTo>
                    <a:pt x="115" y="121"/>
                  </a:lnTo>
                  <a:lnTo>
                    <a:pt x="208" y="52"/>
                  </a:lnTo>
                  <a:lnTo>
                    <a:pt x="28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7" name="Freeform 24"/>
            <p:cNvSpPr>
              <a:spLocks/>
            </p:cNvSpPr>
            <p:nvPr/>
          </p:nvSpPr>
          <p:spPr bwMode="auto">
            <a:xfrm>
              <a:off x="3036" y="3237"/>
              <a:ext cx="215" cy="242"/>
            </a:xfrm>
            <a:custGeom>
              <a:avLst/>
              <a:gdLst>
                <a:gd name="T0" fmla="*/ 32 w 215"/>
                <a:gd name="T1" fmla="*/ 173 h 242"/>
                <a:gd name="T2" fmla="*/ 81 w 215"/>
                <a:gd name="T3" fmla="*/ 212 h 242"/>
                <a:gd name="T4" fmla="*/ 124 w 215"/>
                <a:gd name="T5" fmla="*/ 125 h 242"/>
                <a:gd name="T6" fmla="*/ 179 w 215"/>
                <a:gd name="T7" fmla="*/ 49 h 242"/>
                <a:gd name="T8" fmla="*/ 205 w 215"/>
                <a:gd name="T9" fmla="*/ 20 h 242"/>
                <a:gd name="T10" fmla="*/ 93 w 215"/>
                <a:gd name="T11" fmla="*/ 111 h 242"/>
                <a:gd name="T12" fmla="*/ 0 w 215"/>
                <a:gd name="T13" fmla="*/ 216 h 242"/>
                <a:gd name="T14" fmla="*/ 13 w 215"/>
                <a:gd name="T15" fmla="*/ 183 h 242"/>
                <a:gd name="T16" fmla="*/ 89 w 215"/>
                <a:gd name="T17" fmla="*/ 107 h 242"/>
                <a:gd name="T18" fmla="*/ 214 w 215"/>
                <a:gd name="T19" fmla="*/ 0 h 242"/>
                <a:gd name="T20" fmla="*/ 148 w 215"/>
                <a:gd name="T21" fmla="*/ 111 h 242"/>
                <a:gd name="T22" fmla="*/ 93 w 215"/>
                <a:gd name="T23" fmla="*/ 241 h 242"/>
                <a:gd name="T24" fmla="*/ 32 w 215"/>
                <a:gd name="T25" fmla="*/ 173 h 242"/>
                <a:gd name="T26" fmla="*/ 32 w 215"/>
                <a:gd name="T27" fmla="*/ 173 h 2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5"/>
                <a:gd name="T43" fmla="*/ 0 h 242"/>
                <a:gd name="T44" fmla="*/ 215 w 215"/>
                <a:gd name="T45" fmla="*/ 242 h 2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5" h="242">
                  <a:moveTo>
                    <a:pt x="32" y="173"/>
                  </a:moveTo>
                  <a:lnTo>
                    <a:pt x="81" y="212"/>
                  </a:lnTo>
                  <a:lnTo>
                    <a:pt x="124" y="125"/>
                  </a:lnTo>
                  <a:lnTo>
                    <a:pt x="179" y="49"/>
                  </a:lnTo>
                  <a:lnTo>
                    <a:pt x="205" y="20"/>
                  </a:lnTo>
                  <a:lnTo>
                    <a:pt x="93" y="111"/>
                  </a:lnTo>
                  <a:lnTo>
                    <a:pt x="0" y="216"/>
                  </a:lnTo>
                  <a:lnTo>
                    <a:pt x="13" y="183"/>
                  </a:lnTo>
                  <a:lnTo>
                    <a:pt x="89" y="107"/>
                  </a:lnTo>
                  <a:lnTo>
                    <a:pt x="214" y="0"/>
                  </a:lnTo>
                  <a:lnTo>
                    <a:pt x="148" y="111"/>
                  </a:lnTo>
                  <a:lnTo>
                    <a:pt x="93" y="241"/>
                  </a:lnTo>
                  <a:lnTo>
                    <a:pt x="32" y="17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8" name="Freeform 25"/>
            <p:cNvSpPr>
              <a:spLocks/>
            </p:cNvSpPr>
            <p:nvPr/>
          </p:nvSpPr>
          <p:spPr bwMode="auto">
            <a:xfrm>
              <a:off x="2953" y="2963"/>
              <a:ext cx="204" cy="132"/>
            </a:xfrm>
            <a:custGeom>
              <a:avLst/>
              <a:gdLst>
                <a:gd name="T0" fmla="*/ 56 w 204"/>
                <a:gd name="T1" fmla="*/ 131 h 132"/>
                <a:gd name="T2" fmla="*/ 39 w 204"/>
                <a:gd name="T3" fmla="*/ 121 h 132"/>
                <a:gd name="T4" fmla="*/ 64 w 204"/>
                <a:gd name="T5" fmla="*/ 87 h 132"/>
                <a:gd name="T6" fmla="*/ 100 w 204"/>
                <a:gd name="T7" fmla="*/ 87 h 132"/>
                <a:gd name="T8" fmla="*/ 141 w 204"/>
                <a:gd name="T9" fmla="*/ 98 h 132"/>
                <a:gd name="T10" fmla="*/ 181 w 204"/>
                <a:gd name="T11" fmla="*/ 87 h 132"/>
                <a:gd name="T12" fmla="*/ 146 w 204"/>
                <a:gd name="T13" fmla="*/ 58 h 132"/>
                <a:gd name="T14" fmla="*/ 95 w 204"/>
                <a:gd name="T15" fmla="*/ 68 h 132"/>
                <a:gd name="T16" fmla="*/ 43 w 204"/>
                <a:gd name="T17" fmla="*/ 68 h 132"/>
                <a:gd name="T18" fmla="*/ 25 w 204"/>
                <a:gd name="T19" fmla="*/ 63 h 132"/>
                <a:gd name="T20" fmla="*/ 61 w 204"/>
                <a:gd name="T21" fmla="*/ 47 h 132"/>
                <a:gd name="T22" fmla="*/ 117 w 204"/>
                <a:gd name="T23" fmla="*/ 34 h 132"/>
                <a:gd name="T24" fmla="*/ 194 w 204"/>
                <a:gd name="T25" fmla="*/ 29 h 132"/>
                <a:gd name="T26" fmla="*/ 203 w 204"/>
                <a:gd name="T27" fmla="*/ 23 h 132"/>
                <a:gd name="T28" fmla="*/ 172 w 204"/>
                <a:gd name="T29" fmla="*/ 23 h 132"/>
                <a:gd name="T30" fmla="*/ 135 w 204"/>
                <a:gd name="T31" fmla="*/ 4 h 132"/>
                <a:gd name="T32" fmla="*/ 82 w 204"/>
                <a:gd name="T33" fmla="*/ 0 h 132"/>
                <a:gd name="T34" fmla="*/ 87 w 204"/>
                <a:gd name="T35" fmla="*/ 4 h 132"/>
                <a:gd name="T36" fmla="*/ 115 w 204"/>
                <a:gd name="T37" fmla="*/ 9 h 132"/>
                <a:gd name="T38" fmla="*/ 159 w 204"/>
                <a:gd name="T39" fmla="*/ 19 h 132"/>
                <a:gd name="T40" fmla="*/ 87 w 204"/>
                <a:gd name="T41" fmla="*/ 29 h 132"/>
                <a:gd name="T42" fmla="*/ 17 w 204"/>
                <a:gd name="T43" fmla="*/ 53 h 132"/>
                <a:gd name="T44" fmla="*/ 0 w 204"/>
                <a:gd name="T45" fmla="*/ 68 h 132"/>
                <a:gd name="T46" fmla="*/ 17 w 204"/>
                <a:gd name="T47" fmla="*/ 77 h 132"/>
                <a:gd name="T48" fmla="*/ 51 w 204"/>
                <a:gd name="T49" fmla="*/ 77 h 132"/>
                <a:gd name="T50" fmla="*/ 39 w 204"/>
                <a:gd name="T51" fmla="*/ 106 h 132"/>
                <a:gd name="T52" fmla="*/ 25 w 204"/>
                <a:gd name="T53" fmla="*/ 121 h 132"/>
                <a:gd name="T54" fmla="*/ 51 w 204"/>
                <a:gd name="T55" fmla="*/ 131 h 132"/>
                <a:gd name="T56" fmla="*/ 56 w 204"/>
                <a:gd name="T57" fmla="*/ 131 h 132"/>
                <a:gd name="T58" fmla="*/ 56 w 204"/>
                <a:gd name="T59" fmla="*/ 131 h 13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04"/>
                <a:gd name="T91" fmla="*/ 0 h 132"/>
                <a:gd name="T92" fmla="*/ 204 w 204"/>
                <a:gd name="T93" fmla="*/ 132 h 13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04" h="132">
                  <a:moveTo>
                    <a:pt x="56" y="131"/>
                  </a:moveTo>
                  <a:lnTo>
                    <a:pt x="39" y="121"/>
                  </a:lnTo>
                  <a:lnTo>
                    <a:pt x="64" y="87"/>
                  </a:lnTo>
                  <a:lnTo>
                    <a:pt x="100" y="87"/>
                  </a:lnTo>
                  <a:lnTo>
                    <a:pt x="141" y="98"/>
                  </a:lnTo>
                  <a:lnTo>
                    <a:pt x="181" y="87"/>
                  </a:lnTo>
                  <a:lnTo>
                    <a:pt x="146" y="58"/>
                  </a:lnTo>
                  <a:lnTo>
                    <a:pt x="95" y="68"/>
                  </a:lnTo>
                  <a:lnTo>
                    <a:pt x="43" y="68"/>
                  </a:lnTo>
                  <a:lnTo>
                    <a:pt x="25" y="63"/>
                  </a:lnTo>
                  <a:lnTo>
                    <a:pt x="61" y="47"/>
                  </a:lnTo>
                  <a:lnTo>
                    <a:pt x="117" y="34"/>
                  </a:lnTo>
                  <a:lnTo>
                    <a:pt x="194" y="29"/>
                  </a:lnTo>
                  <a:lnTo>
                    <a:pt x="203" y="23"/>
                  </a:lnTo>
                  <a:lnTo>
                    <a:pt x="172" y="23"/>
                  </a:lnTo>
                  <a:lnTo>
                    <a:pt x="135" y="4"/>
                  </a:lnTo>
                  <a:lnTo>
                    <a:pt x="82" y="0"/>
                  </a:lnTo>
                  <a:lnTo>
                    <a:pt x="87" y="4"/>
                  </a:lnTo>
                  <a:lnTo>
                    <a:pt x="115" y="9"/>
                  </a:lnTo>
                  <a:lnTo>
                    <a:pt x="159" y="19"/>
                  </a:lnTo>
                  <a:lnTo>
                    <a:pt x="87" y="29"/>
                  </a:lnTo>
                  <a:lnTo>
                    <a:pt x="17" y="53"/>
                  </a:lnTo>
                  <a:lnTo>
                    <a:pt x="0" y="68"/>
                  </a:lnTo>
                  <a:lnTo>
                    <a:pt x="17" y="77"/>
                  </a:lnTo>
                  <a:lnTo>
                    <a:pt x="51" y="77"/>
                  </a:lnTo>
                  <a:lnTo>
                    <a:pt x="39" y="106"/>
                  </a:lnTo>
                  <a:lnTo>
                    <a:pt x="25" y="121"/>
                  </a:lnTo>
                  <a:lnTo>
                    <a:pt x="51" y="131"/>
                  </a:lnTo>
                  <a:lnTo>
                    <a:pt x="56" y="13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19" name="Freeform 26"/>
            <p:cNvSpPr>
              <a:spLocks/>
            </p:cNvSpPr>
            <p:nvPr/>
          </p:nvSpPr>
          <p:spPr bwMode="auto">
            <a:xfrm>
              <a:off x="3161" y="2963"/>
              <a:ext cx="109" cy="46"/>
            </a:xfrm>
            <a:custGeom>
              <a:avLst/>
              <a:gdLst>
                <a:gd name="T0" fmla="*/ 4 w 109"/>
                <a:gd name="T1" fmla="*/ 19 h 46"/>
                <a:gd name="T2" fmla="*/ 54 w 109"/>
                <a:gd name="T3" fmla="*/ 4 h 46"/>
                <a:gd name="T4" fmla="*/ 102 w 109"/>
                <a:gd name="T5" fmla="*/ 0 h 46"/>
                <a:gd name="T6" fmla="*/ 108 w 109"/>
                <a:gd name="T7" fmla="*/ 4 h 46"/>
                <a:gd name="T8" fmla="*/ 13 w 109"/>
                <a:gd name="T9" fmla="*/ 23 h 46"/>
                <a:gd name="T10" fmla="*/ 97 w 109"/>
                <a:gd name="T11" fmla="*/ 19 h 46"/>
                <a:gd name="T12" fmla="*/ 97 w 109"/>
                <a:gd name="T13" fmla="*/ 23 h 46"/>
                <a:gd name="T14" fmla="*/ 38 w 109"/>
                <a:gd name="T15" fmla="*/ 30 h 46"/>
                <a:gd name="T16" fmla="*/ 89 w 109"/>
                <a:gd name="T17" fmla="*/ 39 h 46"/>
                <a:gd name="T18" fmla="*/ 89 w 109"/>
                <a:gd name="T19" fmla="*/ 45 h 46"/>
                <a:gd name="T20" fmla="*/ 34 w 109"/>
                <a:gd name="T21" fmla="*/ 39 h 46"/>
                <a:gd name="T22" fmla="*/ 0 w 109"/>
                <a:gd name="T23" fmla="*/ 39 h 46"/>
                <a:gd name="T24" fmla="*/ 0 w 109"/>
                <a:gd name="T25" fmla="*/ 30 h 46"/>
                <a:gd name="T26" fmla="*/ 4 w 109"/>
                <a:gd name="T27" fmla="*/ 19 h 46"/>
                <a:gd name="T28" fmla="*/ 4 w 109"/>
                <a:gd name="T29" fmla="*/ 19 h 4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46"/>
                <a:gd name="T47" fmla="*/ 109 w 109"/>
                <a:gd name="T48" fmla="*/ 46 h 4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46">
                  <a:moveTo>
                    <a:pt x="4" y="19"/>
                  </a:moveTo>
                  <a:lnTo>
                    <a:pt x="54" y="4"/>
                  </a:lnTo>
                  <a:lnTo>
                    <a:pt x="102" y="0"/>
                  </a:lnTo>
                  <a:lnTo>
                    <a:pt x="108" y="4"/>
                  </a:lnTo>
                  <a:lnTo>
                    <a:pt x="13" y="23"/>
                  </a:lnTo>
                  <a:lnTo>
                    <a:pt x="97" y="19"/>
                  </a:lnTo>
                  <a:lnTo>
                    <a:pt x="97" y="23"/>
                  </a:lnTo>
                  <a:lnTo>
                    <a:pt x="38" y="30"/>
                  </a:lnTo>
                  <a:lnTo>
                    <a:pt x="89" y="39"/>
                  </a:lnTo>
                  <a:lnTo>
                    <a:pt x="89" y="45"/>
                  </a:lnTo>
                  <a:lnTo>
                    <a:pt x="34" y="39"/>
                  </a:lnTo>
                  <a:lnTo>
                    <a:pt x="0" y="39"/>
                  </a:lnTo>
                  <a:lnTo>
                    <a:pt x="0" y="30"/>
                  </a:lnTo>
                  <a:lnTo>
                    <a:pt x="4" y="1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0" name="Freeform 27"/>
            <p:cNvSpPr>
              <a:spLocks/>
            </p:cNvSpPr>
            <p:nvPr/>
          </p:nvSpPr>
          <p:spPr bwMode="auto">
            <a:xfrm>
              <a:off x="2997" y="2790"/>
              <a:ext cx="312" cy="160"/>
            </a:xfrm>
            <a:custGeom>
              <a:avLst/>
              <a:gdLst>
                <a:gd name="T0" fmla="*/ 122 w 312"/>
                <a:gd name="T1" fmla="*/ 9 h 160"/>
                <a:gd name="T2" fmla="*/ 39 w 312"/>
                <a:gd name="T3" fmla="*/ 34 h 160"/>
                <a:gd name="T4" fmla="*/ 13 w 312"/>
                <a:gd name="T5" fmla="*/ 71 h 160"/>
                <a:gd name="T6" fmla="*/ 4 w 312"/>
                <a:gd name="T7" fmla="*/ 67 h 160"/>
                <a:gd name="T8" fmla="*/ 0 w 312"/>
                <a:gd name="T9" fmla="*/ 81 h 160"/>
                <a:gd name="T10" fmla="*/ 0 w 312"/>
                <a:gd name="T11" fmla="*/ 100 h 160"/>
                <a:gd name="T12" fmla="*/ 8 w 312"/>
                <a:gd name="T13" fmla="*/ 119 h 160"/>
                <a:gd name="T14" fmla="*/ 17 w 312"/>
                <a:gd name="T15" fmla="*/ 114 h 160"/>
                <a:gd name="T16" fmla="*/ 43 w 312"/>
                <a:gd name="T17" fmla="*/ 159 h 160"/>
                <a:gd name="T18" fmla="*/ 52 w 312"/>
                <a:gd name="T19" fmla="*/ 153 h 160"/>
                <a:gd name="T20" fmla="*/ 35 w 312"/>
                <a:gd name="T21" fmla="*/ 114 h 160"/>
                <a:gd name="T22" fmla="*/ 106 w 312"/>
                <a:gd name="T23" fmla="*/ 91 h 160"/>
                <a:gd name="T24" fmla="*/ 115 w 312"/>
                <a:gd name="T25" fmla="*/ 63 h 160"/>
                <a:gd name="T26" fmla="*/ 97 w 312"/>
                <a:gd name="T27" fmla="*/ 76 h 160"/>
                <a:gd name="T28" fmla="*/ 20 w 312"/>
                <a:gd name="T29" fmla="*/ 105 h 160"/>
                <a:gd name="T30" fmla="*/ 13 w 312"/>
                <a:gd name="T31" fmla="*/ 95 h 160"/>
                <a:gd name="T32" fmla="*/ 31 w 312"/>
                <a:gd name="T33" fmla="*/ 63 h 160"/>
                <a:gd name="T34" fmla="*/ 48 w 312"/>
                <a:gd name="T35" fmla="*/ 46 h 160"/>
                <a:gd name="T36" fmla="*/ 115 w 312"/>
                <a:gd name="T37" fmla="*/ 34 h 160"/>
                <a:gd name="T38" fmla="*/ 109 w 312"/>
                <a:gd name="T39" fmla="*/ 52 h 160"/>
                <a:gd name="T40" fmla="*/ 138 w 312"/>
                <a:gd name="T41" fmla="*/ 46 h 160"/>
                <a:gd name="T42" fmla="*/ 154 w 312"/>
                <a:gd name="T43" fmla="*/ 46 h 160"/>
                <a:gd name="T44" fmla="*/ 140 w 312"/>
                <a:gd name="T45" fmla="*/ 71 h 160"/>
                <a:gd name="T46" fmla="*/ 151 w 312"/>
                <a:gd name="T47" fmla="*/ 81 h 160"/>
                <a:gd name="T48" fmla="*/ 163 w 312"/>
                <a:gd name="T49" fmla="*/ 81 h 160"/>
                <a:gd name="T50" fmla="*/ 275 w 312"/>
                <a:gd name="T51" fmla="*/ 81 h 160"/>
                <a:gd name="T52" fmla="*/ 288 w 312"/>
                <a:gd name="T53" fmla="*/ 63 h 160"/>
                <a:gd name="T54" fmla="*/ 311 w 312"/>
                <a:gd name="T55" fmla="*/ 153 h 160"/>
                <a:gd name="T56" fmla="*/ 292 w 312"/>
                <a:gd name="T57" fmla="*/ 38 h 160"/>
                <a:gd name="T58" fmla="*/ 283 w 312"/>
                <a:gd name="T59" fmla="*/ 34 h 160"/>
                <a:gd name="T60" fmla="*/ 266 w 312"/>
                <a:gd name="T61" fmla="*/ 67 h 160"/>
                <a:gd name="T62" fmla="*/ 218 w 312"/>
                <a:gd name="T63" fmla="*/ 67 h 160"/>
                <a:gd name="T64" fmla="*/ 159 w 312"/>
                <a:gd name="T65" fmla="*/ 71 h 160"/>
                <a:gd name="T66" fmla="*/ 190 w 312"/>
                <a:gd name="T67" fmla="*/ 18 h 160"/>
                <a:gd name="T68" fmla="*/ 244 w 312"/>
                <a:gd name="T69" fmla="*/ 14 h 160"/>
                <a:gd name="T70" fmla="*/ 275 w 312"/>
                <a:gd name="T71" fmla="*/ 18 h 160"/>
                <a:gd name="T72" fmla="*/ 301 w 312"/>
                <a:gd name="T73" fmla="*/ 28 h 160"/>
                <a:gd name="T74" fmla="*/ 306 w 312"/>
                <a:gd name="T75" fmla="*/ 18 h 160"/>
                <a:gd name="T76" fmla="*/ 271 w 312"/>
                <a:gd name="T77" fmla="*/ 4 h 160"/>
                <a:gd name="T78" fmla="*/ 208 w 312"/>
                <a:gd name="T79" fmla="*/ 0 h 160"/>
                <a:gd name="T80" fmla="*/ 163 w 312"/>
                <a:gd name="T81" fmla="*/ 9 h 160"/>
                <a:gd name="T82" fmla="*/ 159 w 312"/>
                <a:gd name="T83" fmla="*/ 38 h 160"/>
                <a:gd name="T84" fmla="*/ 122 w 312"/>
                <a:gd name="T85" fmla="*/ 38 h 160"/>
                <a:gd name="T86" fmla="*/ 138 w 312"/>
                <a:gd name="T87" fmla="*/ 14 h 160"/>
                <a:gd name="T88" fmla="*/ 122 w 312"/>
                <a:gd name="T89" fmla="*/ 9 h 160"/>
                <a:gd name="T90" fmla="*/ 122 w 312"/>
                <a:gd name="T91" fmla="*/ 9 h 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2"/>
                <a:gd name="T139" fmla="*/ 0 h 160"/>
                <a:gd name="T140" fmla="*/ 312 w 312"/>
                <a:gd name="T141" fmla="*/ 160 h 1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2" h="160">
                  <a:moveTo>
                    <a:pt x="122" y="9"/>
                  </a:moveTo>
                  <a:lnTo>
                    <a:pt x="39" y="34"/>
                  </a:lnTo>
                  <a:lnTo>
                    <a:pt x="13" y="71"/>
                  </a:lnTo>
                  <a:lnTo>
                    <a:pt x="4" y="67"/>
                  </a:lnTo>
                  <a:lnTo>
                    <a:pt x="0" y="81"/>
                  </a:lnTo>
                  <a:lnTo>
                    <a:pt x="0" y="100"/>
                  </a:lnTo>
                  <a:lnTo>
                    <a:pt x="8" y="119"/>
                  </a:lnTo>
                  <a:lnTo>
                    <a:pt x="17" y="114"/>
                  </a:lnTo>
                  <a:lnTo>
                    <a:pt x="43" y="159"/>
                  </a:lnTo>
                  <a:lnTo>
                    <a:pt x="52" y="153"/>
                  </a:lnTo>
                  <a:lnTo>
                    <a:pt x="35" y="114"/>
                  </a:lnTo>
                  <a:lnTo>
                    <a:pt x="106" y="91"/>
                  </a:lnTo>
                  <a:lnTo>
                    <a:pt x="115" y="63"/>
                  </a:lnTo>
                  <a:lnTo>
                    <a:pt x="97" y="76"/>
                  </a:lnTo>
                  <a:lnTo>
                    <a:pt x="20" y="105"/>
                  </a:lnTo>
                  <a:lnTo>
                    <a:pt x="13" y="95"/>
                  </a:lnTo>
                  <a:lnTo>
                    <a:pt x="31" y="63"/>
                  </a:lnTo>
                  <a:lnTo>
                    <a:pt x="48" y="46"/>
                  </a:lnTo>
                  <a:lnTo>
                    <a:pt x="115" y="34"/>
                  </a:lnTo>
                  <a:lnTo>
                    <a:pt x="109" y="52"/>
                  </a:lnTo>
                  <a:lnTo>
                    <a:pt x="138" y="46"/>
                  </a:lnTo>
                  <a:lnTo>
                    <a:pt x="154" y="46"/>
                  </a:lnTo>
                  <a:lnTo>
                    <a:pt x="140" y="71"/>
                  </a:lnTo>
                  <a:lnTo>
                    <a:pt x="151" y="81"/>
                  </a:lnTo>
                  <a:lnTo>
                    <a:pt x="163" y="81"/>
                  </a:lnTo>
                  <a:lnTo>
                    <a:pt x="275" y="81"/>
                  </a:lnTo>
                  <a:lnTo>
                    <a:pt x="288" y="63"/>
                  </a:lnTo>
                  <a:lnTo>
                    <a:pt x="311" y="153"/>
                  </a:lnTo>
                  <a:lnTo>
                    <a:pt x="292" y="38"/>
                  </a:lnTo>
                  <a:lnTo>
                    <a:pt x="283" y="34"/>
                  </a:lnTo>
                  <a:lnTo>
                    <a:pt x="266" y="67"/>
                  </a:lnTo>
                  <a:lnTo>
                    <a:pt x="218" y="67"/>
                  </a:lnTo>
                  <a:lnTo>
                    <a:pt x="159" y="71"/>
                  </a:lnTo>
                  <a:lnTo>
                    <a:pt x="190" y="18"/>
                  </a:lnTo>
                  <a:lnTo>
                    <a:pt x="244" y="14"/>
                  </a:lnTo>
                  <a:lnTo>
                    <a:pt x="275" y="18"/>
                  </a:lnTo>
                  <a:lnTo>
                    <a:pt x="301" y="28"/>
                  </a:lnTo>
                  <a:lnTo>
                    <a:pt x="306" y="18"/>
                  </a:lnTo>
                  <a:lnTo>
                    <a:pt x="271" y="4"/>
                  </a:lnTo>
                  <a:lnTo>
                    <a:pt x="208" y="0"/>
                  </a:lnTo>
                  <a:lnTo>
                    <a:pt x="163" y="9"/>
                  </a:lnTo>
                  <a:lnTo>
                    <a:pt x="159" y="38"/>
                  </a:lnTo>
                  <a:lnTo>
                    <a:pt x="122" y="38"/>
                  </a:lnTo>
                  <a:lnTo>
                    <a:pt x="138" y="14"/>
                  </a:lnTo>
                  <a:lnTo>
                    <a:pt x="122" y="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1" name="Freeform 28"/>
            <p:cNvSpPr>
              <a:spLocks/>
            </p:cNvSpPr>
            <p:nvPr/>
          </p:nvSpPr>
          <p:spPr bwMode="auto">
            <a:xfrm>
              <a:off x="3106" y="2915"/>
              <a:ext cx="137" cy="44"/>
            </a:xfrm>
            <a:custGeom>
              <a:avLst/>
              <a:gdLst>
                <a:gd name="T0" fmla="*/ 19 w 137"/>
                <a:gd name="T1" fmla="*/ 43 h 44"/>
                <a:gd name="T2" fmla="*/ 73 w 137"/>
                <a:gd name="T3" fmla="*/ 18 h 44"/>
                <a:gd name="T4" fmla="*/ 99 w 137"/>
                <a:gd name="T5" fmla="*/ 14 h 44"/>
                <a:gd name="T6" fmla="*/ 122 w 137"/>
                <a:gd name="T7" fmla="*/ 23 h 44"/>
                <a:gd name="T8" fmla="*/ 136 w 137"/>
                <a:gd name="T9" fmla="*/ 37 h 44"/>
                <a:gd name="T10" fmla="*/ 118 w 137"/>
                <a:gd name="T11" fmla="*/ 10 h 44"/>
                <a:gd name="T12" fmla="*/ 81 w 137"/>
                <a:gd name="T13" fmla="*/ 0 h 44"/>
                <a:gd name="T14" fmla="*/ 45 w 137"/>
                <a:gd name="T15" fmla="*/ 10 h 44"/>
                <a:gd name="T16" fmla="*/ 0 w 137"/>
                <a:gd name="T17" fmla="*/ 34 h 44"/>
                <a:gd name="T18" fmla="*/ 19 w 137"/>
                <a:gd name="T19" fmla="*/ 43 h 44"/>
                <a:gd name="T20" fmla="*/ 19 w 137"/>
                <a:gd name="T21" fmla="*/ 43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7"/>
                <a:gd name="T34" fmla="*/ 0 h 44"/>
                <a:gd name="T35" fmla="*/ 137 w 137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7" h="44">
                  <a:moveTo>
                    <a:pt x="19" y="43"/>
                  </a:moveTo>
                  <a:lnTo>
                    <a:pt x="73" y="18"/>
                  </a:lnTo>
                  <a:lnTo>
                    <a:pt x="99" y="14"/>
                  </a:lnTo>
                  <a:lnTo>
                    <a:pt x="122" y="23"/>
                  </a:lnTo>
                  <a:lnTo>
                    <a:pt x="136" y="37"/>
                  </a:lnTo>
                  <a:lnTo>
                    <a:pt x="118" y="10"/>
                  </a:lnTo>
                  <a:lnTo>
                    <a:pt x="81" y="0"/>
                  </a:lnTo>
                  <a:lnTo>
                    <a:pt x="45" y="10"/>
                  </a:lnTo>
                  <a:lnTo>
                    <a:pt x="0" y="34"/>
                  </a:lnTo>
                  <a:lnTo>
                    <a:pt x="19" y="4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2" name="Freeform 29"/>
            <p:cNvSpPr>
              <a:spLocks/>
            </p:cNvSpPr>
            <p:nvPr/>
          </p:nvSpPr>
          <p:spPr bwMode="auto">
            <a:xfrm>
              <a:off x="3233" y="2967"/>
              <a:ext cx="133" cy="252"/>
            </a:xfrm>
            <a:custGeom>
              <a:avLst/>
              <a:gdLst>
                <a:gd name="T0" fmla="*/ 30 w 133"/>
                <a:gd name="T1" fmla="*/ 29 h 252"/>
                <a:gd name="T2" fmla="*/ 97 w 133"/>
                <a:gd name="T3" fmla="*/ 0 h 252"/>
                <a:gd name="T4" fmla="*/ 97 w 133"/>
                <a:gd name="T5" fmla="*/ 29 h 252"/>
                <a:gd name="T6" fmla="*/ 114 w 133"/>
                <a:gd name="T7" fmla="*/ 25 h 252"/>
                <a:gd name="T8" fmla="*/ 123 w 133"/>
                <a:gd name="T9" fmla="*/ 43 h 252"/>
                <a:gd name="T10" fmla="*/ 70 w 133"/>
                <a:gd name="T11" fmla="*/ 58 h 252"/>
                <a:gd name="T12" fmla="*/ 132 w 133"/>
                <a:gd name="T13" fmla="*/ 54 h 252"/>
                <a:gd name="T14" fmla="*/ 127 w 133"/>
                <a:gd name="T15" fmla="*/ 72 h 252"/>
                <a:gd name="T16" fmla="*/ 106 w 133"/>
                <a:gd name="T17" fmla="*/ 77 h 252"/>
                <a:gd name="T18" fmla="*/ 127 w 133"/>
                <a:gd name="T19" fmla="*/ 82 h 252"/>
                <a:gd name="T20" fmla="*/ 119 w 133"/>
                <a:gd name="T21" fmla="*/ 93 h 252"/>
                <a:gd name="T22" fmla="*/ 110 w 133"/>
                <a:gd name="T23" fmla="*/ 135 h 252"/>
                <a:gd name="T24" fmla="*/ 79 w 133"/>
                <a:gd name="T25" fmla="*/ 183 h 252"/>
                <a:gd name="T26" fmla="*/ 39 w 133"/>
                <a:gd name="T27" fmla="*/ 218 h 252"/>
                <a:gd name="T28" fmla="*/ 17 w 133"/>
                <a:gd name="T29" fmla="*/ 232 h 252"/>
                <a:gd name="T30" fmla="*/ 12 w 133"/>
                <a:gd name="T31" fmla="*/ 251 h 252"/>
                <a:gd name="T32" fmla="*/ 0 w 133"/>
                <a:gd name="T33" fmla="*/ 246 h 252"/>
                <a:gd name="T34" fmla="*/ 8 w 133"/>
                <a:gd name="T35" fmla="*/ 218 h 252"/>
                <a:gd name="T36" fmla="*/ 12 w 133"/>
                <a:gd name="T37" fmla="*/ 149 h 252"/>
                <a:gd name="T38" fmla="*/ 4 w 133"/>
                <a:gd name="T39" fmla="*/ 82 h 252"/>
                <a:gd name="T40" fmla="*/ 12 w 133"/>
                <a:gd name="T41" fmla="*/ 87 h 252"/>
                <a:gd name="T42" fmla="*/ 25 w 133"/>
                <a:gd name="T43" fmla="*/ 213 h 252"/>
                <a:gd name="T44" fmla="*/ 62 w 133"/>
                <a:gd name="T45" fmla="*/ 178 h 252"/>
                <a:gd name="T46" fmla="*/ 47 w 133"/>
                <a:gd name="T47" fmla="*/ 173 h 252"/>
                <a:gd name="T48" fmla="*/ 65 w 133"/>
                <a:gd name="T49" fmla="*/ 155 h 252"/>
                <a:gd name="T50" fmla="*/ 56 w 133"/>
                <a:gd name="T51" fmla="*/ 140 h 252"/>
                <a:gd name="T52" fmla="*/ 30 w 133"/>
                <a:gd name="T53" fmla="*/ 140 h 252"/>
                <a:gd name="T54" fmla="*/ 93 w 133"/>
                <a:gd name="T55" fmla="*/ 112 h 252"/>
                <a:gd name="T56" fmla="*/ 97 w 133"/>
                <a:gd name="T57" fmla="*/ 96 h 252"/>
                <a:gd name="T58" fmla="*/ 44 w 133"/>
                <a:gd name="T59" fmla="*/ 116 h 252"/>
                <a:gd name="T60" fmla="*/ 44 w 133"/>
                <a:gd name="T61" fmla="*/ 87 h 252"/>
                <a:gd name="T62" fmla="*/ 25 w 133"/>
                <a:gd name="T63" fmla="*/ 82 h 252"/>
                <a:gd name="T64" fmla="*/ 65 w 133"/>
                <a:gd name="T65" fmla="*/ 43 h 252"/>
                <a:gd name="T66" fmla="*/ 36 w 133"/>
                <a:gd name="T67" fmla="*/ 54 h 252"/>
                <a:gd name="T68" fmla="*/ 30 w 133"/>
                <a:gd name="T69" fmla="*/ 29 h 252"/>
                <a:gd name="T70" fmla="*/ 30 w 133"/>
                <a:gd name="T71" fmla="*/ 29 h 2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3"/>
                <a:gd name="T109" fmla="*/ 0 h 252"/>
                <a:gd name="T110" fmla="*/ 133 w 133"/>
                <a:gd name="T111" fmla="*/ 252 h 25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3" h="252">
                  <a:moveTo>
                    <a:pt x="30" y="29"/>
                  </a:moveTo>
                  <a:lnTo>
                    <a:pt x="97" y="0"/>
                  </a:lnTo>
                  <a:lnTo>
                    <a:pt x="97" y="29"/>
                  </a:lnTo>
                  <a:lnTo>
                    <a:pt x="114" y="25"/>
                  </a:lnTo>
                  <a:lnTo>
                    <a:pt x="123" y="43"/>
                  </a:lnTo>
                  <a:lnTo>
                    <a:pt x="70" y="58"/>
                  </a:lnTo>
                  <a:lnTo>
                    <a:pt x="132" y="54"/>
                  </a:lnTo>
                  <a:lnTo>
                    <a:pt x="127" y="72"/>
                  </a:lnTo>
                  <a:lnTo>
                    <a:pt x="106" y="77"/>
                  </a:lnTo>
                  <a:lnTo>
                    <a:pt x="127" y="82"/>
                  </a:lnTo>
                  <a:lnTo>
                    <a:pt x="119" y="93"/>
                  </a:lnTo>
                  <a:lnTo>
                    <a:pt x="110" y="135"/>
                  </a:lnTo>
                  <a:lnTo>
                    <a:pt x="79" y="183"/>
                  </a:lnTo>
                  <a:lnTo>
                    <a:pt x="39" y="218"/>
                  </a:lnTo>
                  <a:lnTo>
                    <a:pt x="17" y="232"/>
                  </a:lnTo>
                  <a:lnTo>
                    <a:pt x="12" y="251"/>
                  </a:lnTo>
                  <a:lnTo>
                    <a:pt x="0" y="246"/>
                  </a:lnTo>
                  <a:lnTo>
                    <a:pt x="8" y="218"/>
                  </a:lnTo>
                  <a:lnTo>
                    <a:pt x="12" y="149"/>
                  </a:lnTo>
                  <a:lnTo>
                    <a:pt x="4" y="82"/>
                  </a:lnTo>
                  <a:lnTo>
                    <a:pt x="12" y="87"/>
                  </a:lnTo>
                  <a:lnTo>
                    <a:pt x="25" y="213"/>
                  </a:lnTo>
                  <a:lnTo>
                    <a:pt x="62" y="178"/>
                  </a:lnTo>
                  <a:lnTo>
                    <a:pt x="47" y="173"/>
                  </a:lnTo>
                  <a:lnTo>
                    <a:pt x="65" y="155"/>
                  </a:lnTo>
                  <a:lnTo>
                    <a:pt x="56" y="140"/>
                  </a:lnTo>
                  <a:lnTo>
                    <a:pt x="30" y="140"/>
                  </a:lnTo>
                  <a:lnTo>
                    <a:pt x="93" y="112"/>
                  </a:lnTo>
                  <a:lnTo>
                    <a:pt x="97" y="96"/>
                  </a:lnTo>
                  <a:lnTo>
                    <a:pt x="44" y="116"/>
                  </a:lnTo>
                  <a:lnTo>
                    <a:pt x="44" y="87"/>
                  </a:lnTo>
                  <a:lnTo>
                    <a:pt x="25" y="82"/>
                  </a:lnTo>
                  <a:lnTo>
                    <a:pt x="65" y="43"/>
                  </a:lnTo>
                  <a:lnTo>
                    <a:pt x="36" y="54"/>
                  </a:lnTo>
                  <a:lnTo>
                    <a:pt x="30" y="2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3" name="Freeform 30"/>
            <p:cNvSpPr>
              <a:spLocks/>
            </p:cNvSpPr>
            <p:nvPr/>
          </p:nvSpPr>
          <p:spPr bwMode="auto">
            <a:xfrm>
              <a:off x="2815" y="2809"/>
              <a:ext cx="111" cy="208"/>
            </a:xfrm>
            <a:custGeom>
              <a:avLst/>
              <a:gdLst>
                <a:gd name="T0" fmla="*/ 32 w 111"/>
                <a:gd name="T1" fmla="*/ 0 h 208"/>
                <a:gd name="T2" fmla="*/ 0 w 111"/>
                <a:gd name="T3" fmla="*/ 28 h 208"/>
                <a:gd name="T4" fmla="*/ 110 w 111"/>
                <a:gd name="T5" fmla="*/ 207 h 208"/>
                <a:gd name="T6" fmla="*/ 32 w 111"/>
                <a:gd name="T7" fmla="*/ 0 h 208"/>
                <a:gd name="T8" fmla="*/ 32 w 111"/>
                <a:gd name="T9" fmla="*/ 0 h 2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1"/>
                <a:gd name="T16" fmla="*/ 0 h 208"/>
                <a:gd name="T17" fmla="*/ 111 w 111"/>
                <a:gd name="T18" fmla="*/ 208 h 2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1" h="208">
                  <a:moveTo>
                    <a:pt x="32" y="0"/>
                  </a:moveTo>
                  <a:lnTo>
                    <a:pt x="0" y="28"/>
                  </a:lnTo>
                  <a:lnTo>
                    <a:pt x="110" y="207"/>
                  </a:lnTo>
                  <a:lnTo>
                    <a:pt x="3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4" name="Freeform 31"/>
            <p:cNvSpPr>
              <a:spLocks/>
            </p:cNvSpPr>
            <p:nvPr/>
          </p:nvSpPr>
          <p:spPr bwMode="auto">
            <a:xfrm>
              <a:off x="2671" y="2804"/>
              <a:ext cx="220" cy="228"/>
            </a:xfrm>
            <a:custGeom>
              <a:avLst/>
              <a:gdLst>
                <a:gd name="T0" fmla="*/ 22 w 220"/>
                <a:gd name="T1" fmla="*/ 0 h 228"/>
                <a:gd name="T2" fmla="*/ 0 w 220"/>
                <a:gd name="T3" fmla="*/ 49 h 228"/>
                <a:gd name="T4" fmla="*/ 219 w 220"/>
                <a:gd name="T5" fmla="*/ 227 h 228"/>
                <a:gd name="T6" fmla="*/ 22 w 220"/>
                <a:gd name="T7" fmla="*/ 0 h 228"/>
                <a:gd name="T8" fmla="*/ 22 w 220"/>
                <a:gd name="T9" fmla="*/ 0 h 2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0"/>
                <a:gd name="T16" fmla="*/ 0 h 228"/>
                <a:gd name="T17" fmla="*/ 220 w 220"/>
                <a:gd name="T18" fmla="*/ 228 h 2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0" h="228">
                  <a:moveTo>
                    <a:pt x="22" y="0"/>
                  </a:moveTo>
                  <a:lnTo>
                    <a:pt x="0" y="49"/>
                  </a:lnTo>
                  <a:lnTo>
                    <a:pt x="219" y="227"/>
                  </a:lnTo>
                  <a:lnTo>
                    <a:pt x="2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5" name="Freeform 32"/>
            <p:cNvSpPr>
              <a:spLocks/>
            </p:cNvSpPr>
            <p:nvPr/>
          </p:nvSpPr>
          <p:spPr bwMode="auto">
            <a:xfrm>
              <a:off x="3384" y="2896"/>
              <a:ext cx="102" cy="72"/>
            </a:xfrm>
            <a:custGeom>
              <a:avLst/>
              <a:gdLst>
                <a:gd name="T0" fmla="*/ 91 w 102"/>
                <a:gd name="T1" fmla="*/ 0 h 72"/>
                <a:gd name="T2" fmla="*/ 0 w 102"/>
                <a:gd name="T3" fmla="*/ 71 h 72"/>
                <a:gd name="T4" fmla="*/ 101 w 102"/>
                <a:gd name="T5" fmla="*/ 13 h 72"/>
                <a:gd name="T6" fmla="*/ 91 w 102"/>
                <a:gd name="T7" fmla="*/ 0 h 72"/>
                <a:gd name="T8" fmla="*/ 91 w 102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"/>
                <a:gd name="T16" fmla="*/ 0 h 72"/>
                <a:gd name="T17" fmla="*/ 102 w 102"/>
                <a:gd name="T18" fmla="*/ 72 h 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" h="72">
                  <a:moveTo>
                    <a:pt x="91" y="0"/>
                  </a:moveTo>
                  <a:lnTo>
                    <a:pt x="0" y="71"/>
                  </a:lnTo>
                  <a:lnTo>
                    <a:pt x="101" y="13"/>
                  </a:lnTo>
                  <a:lnTo>
                    <a:pt x="9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6" name="Freeform 33"/>
            <p:cNvSpPr>
              <a:spLocks/>
            </p:cNvSpPr>
            <p:nvPr/>
          </p:nvSpPr>
          <p:spPr bwMode="auto">
            <a:xfrm>
              <a:off x="3553" y="3103"/>
              <a:ext cx="139" cy="185"/>
            </a:xfrm>
            <a:custGeom>
              <a:avLst/>
              <a:gdLst>
                <a:gd name="T0" fmla="*/ 0 w 139"/>
                <a:gd name="T1" fmla="*/ 4 h 185"/>
                <a:gd name="T2" fmla="*/ 17 w 139"/>
                <a:gd name="T3" fmla="*/ 0 h 185"/>
                <a:gd name="T4" fmla="*/ 138 w 139"/>
                <a:gd name="T5" fmla="*/ 139 h 185"/>
                <a:gd name="T6" fmla="*/ 119 w 139"/>
                <a:gd name="T7" fmla="*/ 158 h 185"/>
                <a:gd name="T8" fmla="*/ 119 w 139"/>
                <a:gd name="T9" fmla="*/ 178 h 185"/>
                <a:gd name="T10" fmla="*/ 105 w 139"/>
                <a:gd name="T11" fmla="*/ 184 h 185"/>
                <a:gd name="T12" fmla="*/ 88 w 139"/>
                <a:gd name="T13" fmla="*/ 139 h 185"/>
                <a:gd name="T14" fmla="*/ 51 w 139"/>
                <a:gd name="T15" fmla="*/ 86 h 185"/>
                <a:gd name="T16" fmla="*/ 114 w 139"/>
                <a:gd name="T17" fmla="*/ 155 h 185"/>
                <a:gd name="T18" fmla="*/ 123 w 139"/>
                <a:gd name="T19" fmla="*/ 145 h 185"/>
                <a:gd name="T20" fmla="*/ 0 w 139"/>
                <a:gd name="T21" fmla="*/ 4 h 185"/>
                <a:gd name="T22" fmla="*/ 0 w 139"/>
                <a:gd name="T23" fmla="*/ 4 h 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85"/>
                <a:gd name="T38" fmla="*/ 139 w 139"/>
                <a:gd name="T39" fmla="*/ 185 h 18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85">
                  <a:moveTo>
                    <a:pt x="0" y="4"/>
                  </a:moveTo>
                  <a:lnTo>
                    <a:pt x="17" y="0"/>
                  </a:lnTo>
                  <a:lnTo>
                    <a:pt x="138" y="139"/>
                  </a:lnTo>
                  <a:lnTo>
                    <a:pt x="119" y="158"/>
                  </a:lnTo>
                  <a:lnTo>
                    <a:pt x="119" y="178"/>
                  </a:lnTo>
                  <a:lnTo>
                    <a:pt x="105" y="184"/>
                  </a:lnTo>
                  <a:lnTo>
                    <a:pt x="88" y="139"/>
                  </a:lnTo>
                  <a:lnTo>
                    <a:pt x="51" y="86"/>
                  </a:lnTo>
                  <a:lnTo>
                    <a:pt x="114" y="155"/>
                  </a:lnTo>
                  <a:lnTo>
                    <a:pt x="123" y="145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7" name="Freeform 34"/>
            <p:cNvSpPr>
              <a:spLocks/>
            </p:cNvSpPr>
            <p:nvPr/>
          </p:nvSpPr>
          <p:spPr bwMode="auto">
            <a:xfrm>
              <a:off x="3549" y="2997"/>
              <a:ext cx="147" cy="179"/>
            </a:xfrm>
            <a:custGeom>
              <a:avLst/>
              <a:gdLst>
                <a:gd name="T0" fmla="*/ 0 w 147"/>
                <a:gd name="T1" fmla="*/ 86 h 179"/>
                <a:gd name="T2" fmla="*/ 26 w 147"/>
                <a:gd name="T3" fmla="*/ 4 h 179"/>
                <a:gd name="T4" fmla="*/ 123 w 147"/>
                <a:gd name="T5" fmla="*/ 0 h 179"/>
                <a:gd name="T6" fmla="*/ 146 w 147"/>
                <a:gd name="T7" fmla="*/ 66 h 179"/>
                <a:gd name="T8" fmla="*/ 119 w 147"/>
                <a:gd name="T9" fmla="*/ 105 h 179"/>
                <a:gd name="T10" fmla="*/ 146 w 147"/>
                <a:gd name="T11" fmla="*/ 158 h 179"/>
                <a:gd name="T12" fmla="*/ 132 w 147"/>
                <a:gd name="T13" fmla="*/ 163 h 179"/>
                <a:gd name="T14" fmla="*/ 123 w 147"/>
                <a:gd name="T15" fmla="*/ 133 h 179"/>
                <a:gd name="T16" fmla="*/ 97 w 147"/>
                <a:gd name="T17" fmla="*/ 100 h 179"/>
                <a:gd name="T18" fmla="*/ 115 w 147"/>
                <a:gd name="T19" fmla="*/ 148 h 179"/>
                <a:gd name="T20" fmla="*/ 115 w 147"/>
                <a:gd name="T21" fmla="*/ 178 h 179"/>
                <a:gd name="T22" fmla="*/ 106 w 147"/>
                <a:gd name="T23" fmla="*/ 168 h 179"/>
                <a:gd name="T24" fmla="*/ 97 w 147"/>
                <a:gd name="T25" fmla="*/ 139 h 179"/>
                <a:gd name="T26" fmla="*/ 73 w 147"/>
                <a:gd name="T27" fmla="*/ 96 h 179"/>
                <a:gd name="T28" fmla="*/ 53 w 147"/>
                <a:gd name="T29" fmla="*/ 57 h 179"/>
                <a:gd name="T30" fmla="*/ 56 w 147"/>
                <a:gd name="T31" fmla="*/ 52 h 179"/>
                <a:gd name="T32" fmla="*/ 87 w 147"/>
                <a:gd name="T33" fmla="*/ 63 h 179"/>
                <a:gd name="T34" fmla="*/ 106 w 147"/>
                <a:gd name="T35" fmla="*/ 86 h 179"/>
                <a:gd name="T36" fmla="*/ 123 w 147"/>
                <a:gd name="T37" fmla="*/ 81 h 179"/>
                <a:gd name="T38" fmla="*/ 115 w 147"/>
                <a:gd name="T39" fmla="*/ 13 h 179"/>
                <a:gd name="T40" fmla="*/ 43 w 147"/>
                <a:gd name="T41" fmla="*/ 13 h 179"/>
                <a:gd name="T42" fmla="*/ 17 w 147"/>
                <a:gd name="T43" fmla="*/ 86 h 179"/>
                <a:gd name="T44" fmla="*/ 0 w 147"/>
                <a:gd name="T45" fmla="*/ 86 h 179"/>
                <a:gd name="T46" fmla="*/ 0 w 147"/>
                <a:gd name="T47" fmla="*/ 86 h 17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7"/>
                <a:gd name="T73" fmla="*/ 0 h 179"/>
                <a:gd name="T74" fmla="*/ 147 w 147"/>
                <a:gd name="T75" fmla="*/ 179 h 17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7" h="179">
                  <a:moveTo>
                    <a:pt x="0" y="86"/>
                  </a:moveTo>
                  <a:lnTo>
                    <a:pt x="26" y="4"/>
                  </a:lnTo>
                  <a:lnTo>
                    <a:pt x="123" y="0"/>
                  </a:lnTo>
                  <a:lnTo>
                    <a:pt x="146" y="66"/>
                  </a:lnTo>
                  <a:lnTo>
                    <a:pt x="119" y="105"/>
                  </a:lnTo>
                  <a:lnTo>
                    <a:pt x="146" y="158"/>
                  </a:lnTo>
                  <a:lnTo>
                    <a:pt x="132" y="163"/>
                  </a:lnTo>
                  <a:lnTo>
                    <a:pt x="123" y="133"/>
                  </a:lnTo>
                  <a:lnTo>
                    <a:pt x="97" y="100"/>
                  </a:lnTo>
                  <a:lnTo>
                    <a:pt x="115" y="148"/>
                  </a:lnTo>
                  <a:lnTo>
                    <a:pt x="115" y="178"/>
                  </a:lnTo>
                  <a:lnTo>
                    <a:pt x="106" y="168"/>
                  </a:lnTo>
                  <a:lnTo>
                    <a:pt x="97" y="139"/>
                  </a:lnTo>
                  <a:lnTo>
                    <a:pt x="73" y="96"/>
                  </a:lnTo>
                  <a:lnTo>
                    <a:pt x="53" y="57"/>
                  </a:lnTo>
                  <a:lnTo>
                    <a:pt x="56" y="52"/>
                  </a:lnTo>
                  <a:lnTo>
                    <a:pt x="87" y="63"/>
                  </a:lnTo>
                  <a:lnTo>
                    <a:pt x="106" y="86"/>
                  </a:lnTo>
                  <a:lnTo>
                    <a:pt x="123" y="81"/>
                  </a:lnTo>
                  <a:lnTo>
                    <a:pt x="115" y="13"/>
                  </a:lnTo>
                  <a:lnTo>
                    <a:pt x="43" y="13"/>
                  </a:lnTo>
                  <a:lnTo>
                    <a:pt x="17" y="86"/>
                  </a:lnTo>
                  <a:lnTo>
                    <a:pt x="0" y="86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8" name="Freeform 35"/>
            <p:cNvSpPr>
              <a:spLocks/>
            </p:cNvSpPr>
            <p:nvPr/>
          </p:nvSpPr>
          <p:spPr bwMode="auto">
            <a:xfrm>
              <a:off x="3676" y="2958"/>
              <a:ext cx="150" cy="189"/>
            </a:xfrm>
            <a:custGeom>
              <a:avLst/>
              <a:gdLst>
                <a:gd name="T0" fmla="*/ 0 w 150"/>
                <a:gd name="T1" fmla="*/ 39 h 189"/>
                <a:gd name="T2" fmla="*/ 41 w 150"/>
                <a:gd name="T3" fmla="*/ 0 h 189"/>
                <a:gd name="T4" fmla="*/ 85 w 150"/>
                <a:gd name="T5" fmla="*/ 43 h 189"/>
                <a:gd name="T6" fmla="*/ 72 w 150"/>
                <a:gd name="T7" fmla="*/ 57 h 189"/>
                <a:gd name="T8" fmla="*/ 130 w 150"/>
                <a:gd name="T9" fmla="*/ 52 h 189"/>
                <a:gd name="T10" fmla="*/ 136 w 150"/>
                <a:gd name="T11" fmla="*/ 121 h 189"/>
                <a:gd name="T12" fmla="*/ 149 w 150"/>
                <a:gd name="T13" fmla="*/ 126 h 189"/>
                <a:gd name="T14" fmla="*/ 149 w 150"/>
                <a:gd name="T15" fmla="*/ 169 h 189"/>
                <a:gd name="T16" fmla="*/ 26 w 150"/>
                <a:gd name="T17" fmla="*/ 188 h 189"/>
                <a:gd name="T18" fmla="*/ 26 w 150"/>
                <a:gd name="T19" fmla="*/ 159 h 189"/>
                <a:gd name="T20" fmla="*/ 35 w 150"/>
                <a:gd name="T21" fmla="*/ 179 h 189"/>
                <a:gd name="T22" fmla="*/ 121 w 150"/>
                <a:gd name="T23" fmla="*/ 169 h 189"/>
                <a:gd name="T24" fmla="*/ 130 w 150"/>
                <a:gd name="T25" fmla="*/ 135 h 189"/>
                <a:gd name="T26" fmla="*/ 49 w 150"/>
                <a:gd name="T27" fmla="*/ 144 h 189"/>
                <a:gd name="T28" fmla="*/ 125 w 150"/>
                <a:gd name="T29" fmla="*/ 121 h 189"/>
                <a:gd name="T30" fmla="*/ 121 w 150"/>
                <a:gd name="T31" fmla="*/ 68 h 189"/>
                <a:gd name="T32" fmla="*/ 49 w 150"/>
                <a:gd name="T33" fmla="*/ 75 h 189"/>
                <a:gd name="T34" fmla="*/ 41 w 150"/>
                <a:gd name="T35" fmla="*/ 130 h 189"/>
                <a:gd name="T36" fmla="*/ 32 w 150"/>
                <a:gd name="T37" fmla="*/ 75 h 189"/>
                <a:gd name="T38" fmla="*/ 63 w 150"/>
                <a:gd name="T39" fmla="*/ 43 h 189"/>
                <a:gd name="T40" fmla="*/ 46 w 150"/>
                <a:gd name="T41" fmla="*/ 14 h 189"/>
                <a:gd name="T42" fmla="*/ 9 w 150"/>
                <a:gd name="T43" fmla="*/ 52 h 189"/>
                <a:gd name="T44" fmla="*/ 0 w 150"/>
                <a:gd name="T45" fmla="*/ 39 h 189"/>
                <a:gd name="T46" fmla="*/ 0 w 150"/>
                <a:gd name="T47" fmla="*/ 39 h 18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189"/>
                <a:gd name="T74" fmla="*/ 150 w 150"/>
                <a:gd name="T75" fmla="*/ 189 h 18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189">
                  <a:moveTo>
                    <a:pt x="0" y="39"/>
                  </a:moveTo>
                  <a:lnTo>
                    <a:pt x="41" y="0"/>
                  </a:lnTo>
                  <a:lnTo>
                    <a:pt x="85" y="43"/>
                  </a:lnTo>
                  <a:lnTo>
                    <a:pt x="72" y="57"/>
                  </a:lnTo>
                  <a:lnTo>
                    <a:pt x="130" y="52"/>
                  </a:lnTo>
                  <a:lnTo>
                    <a:pt x="136" y="121"/>
                  </a:lnTo>
                  <a:lnTo>
                    <a:pt x="149" y="126"/>
                  </a:lnTo>
                  <a:lnTo>
                    <a:pt x="149" y="169"/>
                  </a:lnTo>
                  <a:lnTo>
                    <a:pt x="26" y="188"/>
                  </a:lnTo>
                  <a:lnTo>
                    <a:pt x="26" y="159"/>
                  </a:lnTo>
                  <a:lnTo>
                    <a:pt x="35" y="179"/>
                  </a:lnTo>
                  <a:lnTo>
                    <a:pt x="121" y="169"/>
                  </a:lnTo>
                  <a:lnTo>
                    <a:pt x="130" y="135"/>
                  </a:lnTo>
                  <a:lnTo>
                    <a:pt x="49" y="144"/>
                  </a:lnTo>
                  <a:lnTo>
                    <a:pt x="125" y="121"/>
                  </a:lnTo>
                  <a:lnTo>
                    <a:pt x="121" y="68"/>
                  </a:lnTo>
                  <a:lnTo>
                    <a:pt x="49" y="75"/>
                  </a:lnTo>
                  <a:lnTo>
                    <a:pt x="41" y="130"/>
                  </a:lnTo>
                  <a:lnTo>
                    <a:pt x="32" y="75"/>
                  </a:lnTo>
                  <a:lnTo>
                    <a:pt x="63" y="43"/>
                  </a:lnTo>
                  <a:lnTo>
                    <a:pt x="46" y="14"/>
                  </a:lnTo>
                  <a:lnTo>
                    <a:pt x="9" y="52"/>
                  </a:lnTo>
                  <a:lnTo>
                    <a:pt x="0" y="3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29" name="Freeform 36"/>
            <p:cNvSpPr>
              <a:spLocks/>
            </p:cNvSpPr>
            <p:nvPr/>
          </p:nvSpPr>
          <p:spPr bwMode="auto">
            <a:xfrm>
              <a:off x="3835" y="3122"/>
              <a:ext cx="60" cy="49"/>
            </a:xfrm>
            <a:custGeom>
              <a:avLst/>
              <a:gdLst>
                <a:gd name="T0" fmla="*/ 7 w 60"/>
                <a:gd name="T1" fmla="*/ 0 h 49"/>
                <a:gd name="T2" fmla="*/ 59 w 60"/>
                <a:gd name="T3" fmla="*/ 4 h 49"/>
                <a:gd name="T4" fmla="*/ 34 w 60"/>
                <a:gd name="T5" fmla="*/ 48 h 49"/>
                <a:gd name="T6" fmla="*/ 34 w 60"/>
                <a:gd name="T7" fmla="*/ 14 h 49"/>
                <a:gd name="T8" fmla="*/ 0 w 60"/>
                <a:gd name="T9" fmla="*/ 8 h 49"/>
                <a:gd name="T10" fmla="*/ 7 w 60"/>
                <a:gd name="T11" fmla="*/ 0 h 49"/>
                <a:gd name="T12" fmla="*/ 7 w 60"/>
                <a:gd name="T13" fmla="*/ 0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49"/>
                <a:gd name="T23" fmla="*/ 60 w 60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49">
                  <a:moveTo>
                    <a:pt x="7" y="0"/>
                  </a:moveTo>
                  <a:lnTo>
                    <a:pt x="59" y="4"/>
                  </a:lnTo>
                  <a:lnTo>
                    <a:pt x="34" y="48"/>
                  </a:lnTo>
                  <a:lnTo>
                    <a:pt x="34" y="14"/>
                  </a:lnTo>
                  <a:lnTo>
                    <a:pt x="0" y="8"/>
                  </a:lnTo>
                  <a:lnTo>
                    <a:pt x="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0" name="Freeform 37"/>
            <p:cNvSpPr>
              <a:spLocks/>
            </p:cNvSpPr>
            <p:nvPr/>
          </p:nvSpPr>
          <p:spPr bwMode="auto">
            <a:xfrm>
              <a:off x="3482" y="2825"/>
              <a:ext cx="210" cy="162"/>
            </a:xfrm>
            <a:custGeom>
              <a:avLst/>
              <a:gdLst>
                <a:gd name="T0" fmla="*/ 209 w 210"/>
                <a:gd name="T1" fmla="*/ 157 h 162"/>
                <a:gd name="T2" fmla="*/ 146 w 210"/>
                <a:gd name="T3" fmla="*/ 80 h 162"/>
                <a:gd name="T4" fmla="*/ 0 w 210"/>
                <a:gd name="T5" fmla="*/ 0 h 162"/>
                <a:gd name="T6" fmla="*/ 7 w 210"/>
                <a:gd name="T7" fmla="*/ 12 h 162"/>
                <a:gd name="T8" fmla="*/ 57 w 210"/>
                <a:gd name="T9" fmla="*/ 113 h 162"/>
                <a:gd name="T10" fmla="*/ 39 w 210"/>
                <a:gd name="T11" fmla="*/ 46 h 162"/>
                <a:gd name="T12" fmla="*/ 57 w 210"/>
                <a:gd name="T13" fmla="*/ 46 h 162"/>
                <a:gd name="T14" fmla="*/ 57 w 210"/>
                <a:gd name="T15" fmla="*/ 37 h 162"/>
                <a:gd name="T16" fmla="*/ 136 w 210"/>
                <a:gd name="T17" fmla="*/ 90 h 162"/>
                <a:gd name="T18" fmla="*/ 203 w 210"/>
                <a:gd name="T19" fmla="*/ 161 h 162"/>
                <a:gd name="T20" fmla="*/ 209 w 210"/>
                <a:gd name="T21" fmla="*/ 157 h 162"/>
                <a:gd name="T22" fmla="*/ 209 w 210"/>
                <a:gd name="T23" fmla="*/ 157 h 1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0"/>
                <a:gd name="T37" fmla="*/ 0 h 162"/>
                <a:gd name="T38" fmla="*/ 210 w 210"/>
                <a:gd name="T39" fmla="*/ 162 h 1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0" h="162">
                  <a:moveTo>
                    <a:pt x="209" y="157"/>
                  </a:moveTo>
                  <a:lnTo>
                    <a:pt x="146" y="80"/>
                  </a:lnTo>
                  <a:lnTo>
                    <a:pt x="0" y="0"/>
                  </a:lnTo>
                  <a:lnTo>
                    <a:pt x="7" y="12"/>
                  </a:lnTo>
                  <a:lnTo>
                    <a:pt x="57" y="113"/>
                  </a:lnTo>
                  <a:lnTo>
                    <a:pt x="39" y="46"/>
                  </a:lnTo>
                  <a:lnTo>
                    <a:pt x="57" y="46"/>
                  </a:lnTo>
                  <a:lnTo>
                    <a:pt x="57" y="37"/>
                  </a:lnTo>
                  <a:lnTo>
                    <a:pt x="136" y="90"/>
                  </a:lnTo>
                  <a:lnTo>
                    <a:pt x="203" y="161"/>
                  </a:lnTo>
                  <a:lnTo>
                    <a:pt x="209" y="15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1" name="Freeform 38"/>
            <p:cNvSpPr>
              <a:spLocks/>
            </p:cNvSpPr>
            <p:nvPr/>
          </p:nvSpPr>
          <p:spPr bwMode="auto">
            <a:xfrm>
              <a:off x="3592" y="2915"/>
              <a:ext cx="82" cy="79"/>
            </a:xfrm>
            <a:custGeom>
              <a:avLst/>
              <a:gdLst>
                <a:gd name="T0" fmla="*/ 81 w 82"/>
                <a:gd name="T1" fmla="*/ 78 h 79"/>
                <a:gd name="T2" fmla="*/ 4 w 82"/>
                <a:gd name="T3" fmla="*/ 0 h 79"/>
                <a:gd name="T4" fmla="*/ 0 w 82"/>
                <a:gd name="T5" fmla="*/ 5 h 79"/>
                <a:gd name="T6" fmla="*/ 81 w 82"/>
                <a:gd name="T7" fmla="*/ 78 h 79"/>
                <a:gd name="T8" fmla="*/ 81 w 82"/>
                <a:gd name="T9" fmla="*/ 78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79"/>
                <a:gd name="T17" fmla="*/ 82 w 82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79">
                  <a:moveTo>
                    <a:pt x="81" y="78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81" y="7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2" name="Freeform 39"/>
            <p:cNvSpPr>
              <a:spLocks/>
            </p:cNvSpPr>
            <p:nvPr/>
          </p:nvSpPr>
          <p:spPr bwMode="auto">
            <a:xfrm>
              <a:off x="3565" y="2933"/>
              <a:ext cx="71" cy="61"/>
            </a:xfrm>
            <a:custGeom>
              <a:avLst/>
              <a:gdLst>
                <a:gd name="T0" fmla="*/ 70 w 71"/>
                <a:gd name="T1" fmla="*/ 60 h 61"/>
                <a:gd name="T2" fmla="*/ 8 w 71"/>
                <a:gd name="T3" fmla="*/ 0 h 61"/>
                <a:gd name="T4" fmla="*/ 0 w 71"/>
                <a:gd name="T5" fmla="*/ 4 h 61"/>
                <a:gd name="T6" fmla="*/ 70 w 71"/>
                <a:gd name="T7" fmla="*/ 60 h 61"/>
                <a:gd name="T8" fmla="*/ 70 w 71"/>
                <a:gd name="T9" fmla="*/ 60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"/>
                <a:gd name="T16" fmla="*/ 0 h 61"/>
                <a:gd name="T17" fmla="*/ 71 w 71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" h="61">
                  <a:moveTo>
                    <a:pt x="70" y="6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70" y="6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3" name="Freeform 40"/>
            <p:cNvSpPr>
              <a:spLocks/>
            </p:cNvSpPr>
            <p:nvPr/>
          </p:nvSpPr>
          <p:spPr bwMode="auto">
            <a:xfrm>
              <a:off x="3540" y="2944"/>
              <a:ext cx="66" cy="54"/>
            </a:xfrm>
            <a:custGeom>
              <a:avLst/>
              <a:gdLst>
                <a:gd name="T0" fmla="*/ 65 w 66"/>
                <a:gd name="T1" fmla="*/ 53 h 54"/>
                <a:gd name="T2" fmla="*/ 8 w 66"/>
                <a:gd name="T3" fmla="*/ 0 h 54"/>
                <a:gd name="T4" fmla="*/ 0 w 66"/>
                <a:gd name="T5" fmla="*/ 0 h 54"/>
                <a:gd name="T6" fmla="*/ 65 w 66"/>
                <a:gd name="T7" fmla="*/ 53 h 54"/>
                <a:gd name="T8" fmla="*/ 65 w 66"/>
                <a:gd name="T9" fmla="*/ 5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54"/>
                <a:gd name="T17" fmla="*/ 66 w 6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54">
                  <a:moveTo>
                    <a:pt x="65" y="53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65" y="5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4" name="Freeform 41"/>
            <p:cNvSpPr>
              <a:spLocks/>
            </p:cNvSpPr>
            <p:nvPr/>
          </p:nvSpPr>
          <p:spPr bwMode="auto">
            <a:xfrm>
              <a:off x="3717" y="3128"/>
              <a:ext cx="144" cy="154"/>
            </a:xfrm>
            <a:custGeom>
              <a:avLst/>
              <a:gdLst>
                <a:gd name="T0" fmla="*/ 0 w 144"/>
                <a:gd name="T1" fmla="*/ 28 h 154"/>
                <a:gd name="T2" fmla="*/ 40 w 144"/>
                <a:gd name="T3" fmla="*/ 96 h 154"/>
                <a:gd name="T4" fmla="*/ 22 w 144"/>
                <a:gd name="T5" fmla="*/ 96 h 154"/>
                <a:gd name="T6" fmla="*/ 36 w 144"/>
                <a:gd name="T7" fmla="*/ 104 h 154"/>
                <a:gd name="T8" fmla="*/ 53 w 144"/>
                <a:gd name="T9" fmla="*/ 123 h 154"/>
                <a:gd name="T10" fmla="*/ 49 w 144"/>
                <a:gd name="T11" fmla="*/ 129 h 154"/>
                <a:gd name="T12" fmla="*/ 57 w 144"/>
                <a:gd name="T13" fmla="*/ 142 h 154"/>
                <a:gd name="T14" fmla="*/ 84 w 144"/>
                <a:gd name="T15" fmla="*/ 153 h 154"/>
                <a:gd name="T16" fmla="*/ 125 w 144"/>
                <a:gd name="T17" fmla="*/ 137 h 154"/>
                <a:gd name="T18" fmla="*/ 143 w 144"/>
                <a:gd name="T19" fmla="*/ 100 h 154"/>
                <a:gd name="T20" fmla="*/ 134 w 144"/>
                <a:gd name="T21" fmla="*/ 90 h 154"/>
                <a:gd name="T22" fmla="*/ 102 w 144"/>
                <a:gd name="T23" fmla="*/ 129 h 154"/>
                <a:gd name="T24" fmla="*/ 84 w 144"/>
                <a:gd name="T25" fmla="*/ 132 h 154"/>
                <a:gd name="T26" fmla="*/ 67 w 144"/>
                <a:gd name="T27" fmla="*/ 120 h 154"/>
                <a:gd name="T28" fmla="*/ 107 w 144"/>
                <a:gd name="T29" fmla="*/ 109 h 154"/>
                <a:gd name="T30" fmla="*/ 134 w 144"/>
                <a:gd name="T31" fmla="*/ 80 h 154"/>
                <a:gd name="T32" fmla="*/ 128 w 144"/>
                <a:gd name="T33" fmla="*/ 71 h 154"/>
                <a:gd name="T34" fmla="*/ 117 w 144"/>
                <a:gd name="T35" fmla="*/ 80 h 154"/>
                <a:gd name="T36" fmla="*/ 80 w 144"/>
                <a:gd name="T37" fmla="*/ 100 h 154"/>
                <a:gd name="T38" fmla="*/ 62 w 144"/>
                <a:gd name="T39" fmla="*/ 104 h 154"/>
                <a:gd name="T40" fmla="*/ 98 w 144"/>
                <a:gd name="T41" fmla="*/ 80 h 154"/>
                <a:gd name="T42" fmla="*/ 120 w 144"/>
                <a:gd name="T43" fmla="*/ 57 h 154"/>
                <a:gd name="T44" fmla="*/ 117 w 144"/>
                <a:gd name="T45" fmla="*/ 42 h 154"/>
                <a:gd name="T46" fmla="*/ 110 w 144"/>
                <a:gd name="T47" fmla="*/ 52 h 154"/>
                <a:gd name="T48" fmla="*/ 71 w 144"/>
                <a:gd name="T49" fmla="*/ 10 h 154"/>
                <a:gd name="T50" fmla="*/ 107 w 144"/>
                <a:gd name="T51" fmla="*/ 61 h 154"/>
                <a:gd name="T52" fmla="*/ 88 w 144"/>
                <a:gd name="T53" fmla="*/ 66 h 154"/>
                <a:gd name="T54" fmla="*/ 49 w 144"/>
                <a:gd name="T55" fmla="*/ 10 h 154"/>
                <a:gd name="T56" fmla="*/ 84 w 144"/>
                <a:gd name="T57" fmla="*/ 75 h 154"/>
                <a:gd name="T58" fmla="*/ 71 w 144"/>
                <a:gd name="T59" fmla="*/ 80 h 154"/>
                <a:gd name="T60" fmla="*/ 13 w 144"/>
                <a:gd name="T61" fmla="*/ 0 h 154"/>
                <a:gd name="T62" fmla="*/ 62 w 144"/>
                <a:gd name="T63" fmla="*/ 80 h 154"/>
                <a:gd name="T64" fmla="*/ 49 w 144"/>
                <a:gd name="T65" fmla="*/ 85 h 154"/>
                <a:gd name="T66" fmla="*/ 0 w 144"/>
                <a:gd name="T67" fmla="*/ 28 h 154"/>
                <a:gd name="T68" fmla="*/ 0 w 144"/>
                <a:gd name="T69" fmla="*/ 28 h 1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4"/>
                <a:gd name="T106" fmla="*/ 0 h 154"/>
                <a:gd name="T107" fmla="*/ 144 w 144"/>
                <a:gd name="T108" fmla="*/ 154 h 15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4" h="154">
                  <a:moveTo>
                    <a:pt x="0" y="28"/>
                  </a:moveTo>
                  <a:lnTo>
                    <a:pt x="40" y="96"/>
                  </a:lnTo>
                  <a:lnTo>
                    <a:pt x="22" y="96"/>
                  </a:lnTo>
                  <a:lnTo>
                    <a:pt x="36" y="104"/>
                  </a:lnTo>
                  <a:lnTo>
                    <a:pt x="53" y="123"/>
                  </a:lnTo>
                  <a:lnTo>
                    <a:pt x="49" y="129"/>
                  </a:lnTo>
                  <a:lnTo>
                    <a:pt x="57" y="142"/>
                  </a:lnTo>
                  <a:lnTo>
                    <a:pt x="84" y="153"/>
                  </a:lnTo>
                  <a:lnTo>
                    <a:pt x="125" y="137"/>
                  </a:lnTo>
                  <a:lnTo>
                    <a:pt x="143" y="100"/>
                  </a:lnTo>
                  <a:lnTo>
                    <a:pt x="134" y="90"/>
                  </a:lnTo>
                  <a:lnTo>
                    <a:pt x="102" y="129"/>
                  </a:lnTo>
                  <a:lnTo>
                    <a:pt x="84" y="132"/>
                  </a:lnTo>
                  <a:lnTo>
                    <a:pt x="67" y="120"/>
                  </a:lnTo>
                  <a:lnTo>
                    <a:pt x="107" y="109"/>
                  </a:lnTo>
                  <a:lnTo>
                    <a:pt x="134" y="80"/>
                  </a:lnTo>
                  <a:lnTo>
                    <a:pt x="128" y="71"/>
                  </a:lnTo>
                  <a:lnTo>
                    <a:pt x="117" y="80"/>
                  </a:lnTo>
                  <a:lnTo>
                    <a:pt x="80" y="100"/>
                  </a:lnTo>
                  <a:lnTo>
                    <a:pt x="62" y="104"/>
                  </a:lnTo>
                  <a:lnTo>
                    <a:pt x="98" y="80"/>
                  </a:lnTo>
                  <a:lnTo>
                    <a:pt x="120" y="57"/>
                  </a:lnTo>
                  <a:lnTo>
                    <a:pt x="117" y="42"/>
                  </a:lnTo>
                  <a:lnTo>
                    <a:pt x="110" y="52"/>
                  </a:lnTo>
                  <a:lnTo>
                    <a:pt x="71" y="10"/>
                  </a:lnTo>
                  <a:lnTo>
                    <a:pt x="107" y="61"/>
                  </a:lnTo>
                  <a:lnTo>
                    <a:pt x="88" y="66"/>
                  </a:lnTo>
                  <a:lnTo>
                    <a:pt x="49" y="10"/>
                  </a:lnTo>
                  <a:lnTo>
                    <a:pt x="84" y="75"/>
                  </a:lnTo>
                  <a:lnTo>
                    <a:pt x="71" y="80"/>
                  </a:lnTo>
                  <a:lnTo>
                    <a:pt x="13" y="0"/>
                  </a:lnTo>
                  <a:lnTo>
                    <a:pt x="62" y="80"/>
                  </a:lnTo>
                  <a:lnTo>
                    <a:pt x="49" y="85"/>
                  </a:lnTo>
                  <a:lnTo>
                    <a:pt x="0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5" name="Freeform 42"/>
            <p:cNvSpPr>
              <a:spLocks/>
            </p:cNvSpPr>
            <p:nvPr/>
          </p:nvSpPr>
          <p:spPr bwMode="auto">
            <a:xfrm>
              <a:off x="3489" y="3291"/>
              <a:ext cx="505" cy="405"/>
            </a:xfrm>
            <a:custGeom>
              <a:avLst/>
              <a:gdLst>
                <a:gd name="T0" fmla="*/ 256 w 505"/>
                <a:gd name="T1" fmla="*/ 0 h 405"/>
                <a:gd name="T2" fmla="*/ 142 w 505"/>
                <a:gd name="T3" fmla="*/ 96 h 405"/>
                <a:gd name="T4" fmla="*/ 59 w 505"/>
                <a:gd name="T5" fmla="*/ 153 h 405"/>
                <a:gd name="T6" fmla="*/ 0 w 505"/>
                <a:gd name="T7" fmla="*/ 182 h 405"/>
                <a:gd name="T8" fmla="*/ 5 w 505"/>
                <a:gd name="T9" fmla="*/ 192 h 405"/>
                <a:gd name="T10" fmla="*/ 18 w 505"/>
                <a:gd name="T11" fmla="*/ 192 h 405"/>
                <a:gd name="T12" fmla="*/ 102 w 505"/>
                <a:gd name="T13" fmla="*/ 303 h 405"/>
                <a:gd name="T14" fmla="*/ 129 w 505"/>
                <a:gd name="T15" fmla="*/ 370 h 405"/>
                <a:gd name="T16" fmla="*/ 142 w 505"/>
                <a:gd name="T17" fmla="*/ 400 h 405"/>
                <a:gd name="T18" fmla="*/ 169 w 505"/>
                <a:gd name="T19" fmla="*/ 404 h 405"/>
                <a:gd name="T20" fmla="*/ 256 w 505"/>
                <a:gd name="T21" fmla="*/ 356 h 405"/>
                <a:gd name="T22" fmla="*/ 391 w 505"/>
                <a:gd name="T23" fmla="*/ 265 h 405"/>
                <a:gd name="T24" fmla="*/ 504 w 505"/>
                <a:gd name="T25" fmla="*/ 153 h 405"/>
                <a:gd name="T26" fmla="*/ 362 w 505"/>
                <a:gd name="T27" fmla="*/ 265 h 405"/>
                <a:gd name="T28" fmla="*/ 160 w 505"/>
                <a:gd name="T29" fmla="*/ 389 h 405"/>
                <a:gd name="T30" fmla="*/ 99 w 505"/>
                <a:gd name="T31" fmla="*/ 273 h 405"/>
                <a:gd name="T32" fmla="*/ 27 w 505"/>
                <a:gd name="T33" fmla="*/ 187 h 405"/>
                <a:gd name="T34" fmla="*/ 142 w 505"/>
                <a:gd name="T35" fmla="*/ 115 h 405"/>
                <a:gd name="T36" fmla="*/ 242 w 505"/>
                <a:gd name="T37" fmla="*/ 29 h 405"/>
                <a:gd name="T38" fmla="*/ 256 w 505"/>
                <a:gd name="T39" fmla="*/ 0 h 405"/>
                <a:gd name="T40" fmla="*/ 256 w 505"/>
                <a:gd name="T41" fmla="*/ 0 h 40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5"/>
                <a:gd name="T64" fmla="*/ 0 h 405"/>
                <a:gd name="T65" fmla="*/ 505 w 505"/>
                <a:gd name="T66" fmla="*/ 405 h 40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5" h="405">
                  <a:moveTo>
                    <a:pt x="256" y="0"/>
                  </a:moveTo>
                  <a:lnTo>
                    <a:pt x="142" y="96"/>
                  </a:lnTo>
                  <a:lnTo>
                    <a:pt x="59" y="153"/>
                  </a:lnTo>
                  <a:lnTo>
                    <a:pt x="0" y="182"/>
                  </a:lnTo>
                  <a:lnTo>
                    <a:pt x="5" y="192"/>
                  </a:lnTo>
                  <a:lnTo>
                    <a:pt x="18" y="192"/>
                  </a:lnTo>
                  <a:lnTo>
                    <a:pt x="102" y="303"/>
                  </a:lnTo>
                  <a:lnTo>
                    <a:pt x="129" y="370"/>
                  </a:lnTo>
                  <a:lnTo>
                    <a:pt x="142" y="400"/>
                  </a:lnTo>
                  <a:lnTo>
                    <a:pt x="169" y="404"/>
                  </a:lnTo>
                  <a:lnTo>
                    <a:pt x="256" y="356"/>
                  </a:lnTo>
                  <a:lnTo>
                    <a:pt x="391" y="265"/>
                  </a:lnTo>
                  <a:lnTo>
                    <a:pt x="504" y="153"/>
                  </a:lnTo>
                  <a:lnTo>
                    <a:pt x="362" y="265"/>
                  </a:lnTo>
                  <a:lnTo>
                    <a:pt x="160" y="389"/>
                  </a:lnTo>
                  <a:lnTo>
                    <a:pt x="99" y="273"/>
                  </a:lnTo>
                  <a:lnTo>
                    <a:pt x="27" y="187"/>
                  </a:lnTo>
                  <a:lnTo>
                    <a:pt x="142" y="115"/>
                  </a:lnTo>
                  <a:lnTo>
                    <a:pt x="242" y="29"/>
                  </a:lnTo>
                  <a:lnTo>
                    <a:pt x="256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6" name="Freeform 43"/>
            <p:cNvSpPr>
              <a:spLocks/>
            </p:cNvSpPr>
            <p:nvPr/>
          </p:nvSpPr>
          <p:spPr bwMode="auto">
            <a:xfrm>
              <a:off x="3869" y="3261"/>
              <a:ext cx="188" cy="194"/>
            </a:xfrm>
            <a:custGeom>
              <a:avLst/>
              <a:gdLst>
                <a:gd name="T0" fmla="*/ 0 w 188"/>
                <a:gd name="T1" fmla="*/ 0 h 194"/>
                <a:gd name="T2" fmla="*/ 82 w 188"/>
                <a:gd name="T3" fmla="*/ 92 h 194"/>
                <a:gd name="T4" fmla="*/ 187 w 188"/>
                <a:gd name="T5" fmla="*/ 183 h 194"/>
                <a:gd name="T6" fmla="*/ 173 w 188"/>
                <a:gd name="T7" fmla="*/ 193 h 194"/>
                <a:gd name="T8" fmla="*/ 66 w 188"/>
                <a:gd name="T9" fmla="*/ 87 h 194"/>
                <a:gd name="T10" fmla="*/ 0 w 188"/>
                <a:gd name="T11" fmla="*/ 0 h 194"/>
                <a:gd name="T12" fmla="*/ 0 w 188"/>
                <a:gd name="T13" fmla="*/ 0 h 1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8"/>
                <a:gd name="T22" fmla="*/ 0 h 194"/>
                <a:gd name="T23" fmla="*/ 188 w 188"/>
                <a:gd name="T24" fmla="*/ 194 h 19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8" h="194">
                  <a:moveTo>
                    <a:pt x="0" y="0"/>
                  </a:moveTo>
                  <a:lnTo>
                    <a:pt x="82" y="92"/>
                  </a:lnTo>
                  <a:lnTo>
                    <a:pt x="187" y="183"/>
                  </a:lnTo>
                  <a:lnTo>
                    <a:pt x="173" y="193"/>
                  </a:lnTo>
                  <a:lnTo>
                    <a:pt x="66" y="87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7" name="Freeform 44"/>
            <p:cNvSpPr>
              <a:spLocks/>
            </p:cNvSpPr>
            <p:nvPr/>
          </p:nvSpPr>
          <p:spPr bwMode="auto">
            <a:xfrm>
              <a:off x="2254" y="3874"/>
              <a:ext cx="414" cy="231"/>
            </a:xfrm>
            <a:custGeom>
              <a:avLst/>
              <a:gdLst>
                <a:gd name="T0" fmla="*/ 208 w 414"/>
                <a:gd name="T1" fmla="*/ 0 h 231"/>
                <a:gd name="T2" fmla="*/ 110 w 414"/>
                <a:gd name="T3" fmla="*/ 37 h 231"/>
                <a:gd name="T4" fmla="*/ 8 w 414"/>
                <a:gd name="T5" fmla="*/ 94 h 231"/>
                <a:gd name="T6" fmla="*/ 0 w 414"/>
                <a:gd name="T7" fmla="*/ 113 h 231"/>
                <a:gd name="T8" fmla="*/ 121 w 414"/>
                <a:gd name="T9" fmla="*/ 128 h 231"/>
                <a:gd name="T10" fmla="*/ 262 w 414"/>
                <a:gd name="T11" fmla="*/ 162 h 231"/>
                <a:gd name="T12" fmla="*/ 413 w 414"/>
                <a:gd name="T13" fmla="*/ 230 h 231"/>
                <a:gd name="T14" fmla="*/ 413 w 414"/>
                <a:gd name="T15" fmla="*/ 215 h 231"/>
                <a:gd name="T16" fmla="*/ 262 w 414"/>
                <a:gd name="T17" fmla="*/ 167 h 231"/>
                <a:gd name="T18" fmla="*/ 26 w 414"/>
                <a:gd name="T19" fmla="*/ 113 h 231"/>
                <a:gd name="T20" fmla="*/ 102 w 414"/>
                <a:gd name="T21" fmla="*/ 52 h 231"/>
                <a:gd name="T22" fmla="*/ 182 w 414"/>
                <a:gd name="T23" fmla="*/ 17 h 231"/>
                <a:gd name="T24" fmla="*/ 208 w 414"/>
                <a:gd name="T25" fmla="*/ 0 h 231"/>
                <a:gd name="T26" fmla="*/ 208 w 414"/>
                <a:gd name="T27" fmla="*/ 0 h 23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4"/>
                <a:gd name="T43" fmla="*/ 0 h 231"/>
                <a:gd name="T44" fmla="*/ 414 w 414"/>
                <a:gd name="T45" fmla="*/ 231 h 23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4" h="231">
                  <a:moveTo>
                    <a:pt x="208" y="0"/>
                  </a:moveTo>
                  <a:lnTo>
                    <a:pt x="110" y="37"/>
                  </a:lnTo>
                  <a:lnTo>
                    <a:pt x="8" y="94"/>
                  </a:lnTo>
                  <a:lnTo>
                    <a:pt x="0" y="113"/>
                  </a:lnTo>
                  <a:lnTo>
                    <a:pt x="121" y="128"/>
                  </a:lnTo>
                  <a:lnTo>
                    <a:pt x="262" y="162"/>
                  </a:lnTo>
                  <a:lnTo>
                    <a:pt x="413" y="230"/>
                  </a:lnTo>
                  <a:lnTo>
                    <a:pt x="413" y="215"/>
                  </a:lnTo>
                  <a:lnTo>
                    <a:pt x="262" y="167"/>
                  </a:lnTo>
                  <a:lnTo>
                    <a:pt x="26" y="113"/>
                  </a:lnTo>
                  <a:lnTo>
                    <a:pt x="102" y="52"/>
                  </a:lnTo>
                  <a:lnTo>
                    <a:pt x="182" y="17"/>
                  </a:lnTo>
                  <a:lnTo>
                    <a:pt x="208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8" name="Freeform 45"/>
            <p:cNvSpPr>
              <a:spLocks/>
            </p:cNvSpPr>
            <p:nvPr/>
          </p:nvSpPr>
          <p:spPr bwMode="auto">
            <a:xfrm>
              <a:off x="2654" y="3816"/>
              <a:ext cx="401" cy="314"/>
            </a:xfrm>
            <a:custGeom>
              <a:avLst/>
              <a:gdLst>
                <a:gd name="T0" fmla="*/ 164 w 401"/>
                <a:gd name="T1" fmla="*/ 28 h 314"/>
                <a:gd name="T2" fmla="*/ 395 w 401"/>
                <a:gd name="T3" fmla="*/ 95 h 314"/>
                <a:gd name="T4" fmla="*/ 400 w 401"/>
                <a:gd name="T5" fmla="*/ 104 h 314"/>
                <a:gd name="T6" fmla="*/ 329 w 401"/>
                <a:gd name="T7" fmla="*/ 115 h 314"/>
                <a:gd name="T8" fmla="*/ 266 w 401"/>
                <a:gd name="T9" fmla="*/ 143 h 314"/>
                <a:gd name="T10" fmla="*/ 342 w 401"/>
                <a:gd name="T11" fmla="*/ 152 h 314"/>
                <a:gd name="T12" fmla="*/ 347 w 401"/>
                <a:gd name="T13" fmla="*/ 162 h 314"/>
                <a:gd name="T14" fmla="*/ 251 w 401"/>
                <a:gd name="T15" fmla="*/ 183 h 314"/>
                <a:gd name="T16" fmla="*/ 133 w 401"/>
                <a:gd name="T17" fmla="*/ 244 h 314"/>
                <a:gd name="T18" fmla="*/ 30 w 401"/>
                <a:gd name="T19" fmla="*/ 313 h 314"/>
                <a:gd name="T20" fmla="*/ 35 w 401"/>
                <a:gd name="T21" fmla="*/ 302 h 314"/>
                <a:gd name="T22" fmla="*/ 298 w 401"/>
                <a:gd name="T23" fmla="*/ 158 h 314"/>
                <a:gd name="T24" fmla="*/ 251 w 401"/>
                <a:gd name="T25" fmla="*/ 149 h 314"/>
                <a:gd name="T26" fmla="*/ 147 w 401"/>
                <a:gd name="T27" fmla="*/ 205 h 314"/>
                <a:gd name="T28" fmla="*/ 0 w 401"/>
                <a:gd name="T29" fmla="*/ 302 h 314"/>
                <a:gd name="T30" fmla="*/ 168 w 401"/>
                <a:gd name="T31" fmla="*/ 176 h 314"/>
                <a:gd name="T32" fmla="*/ 298 w 401"/>
                <a:gd name="T33" fmla="*/ 115 h 314"/>
                <a:gd name="T34" fmla="*/ 351 w 401"/>
                <a:gd name="T35" fmla="*/ 95 h 314"/>
                <a:gd name="T36" fmla="*/ 39 w 401"/>
                <a:gd name="T37" fmla="*/ 0 h 314"/>
                <a:gd name="T38" fmla="*/ 164 w 401"/>
                <a:gd name="T39" fmla="*/ 28 h 314"/>
                <a:gd name="T40" fmla="*/ 164 w 401"/>
                <a:gd name="T41" fmla="*/ 28 h 3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01"/>
                <a:gd name="T64" fmla="*/ 0 h 314"/>
                <a:gd name="T65" fmla="*/ 401 w 401"/>
                <a:gd name="T66" fmla="*/ 314 h 3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01" h="314">
                  <a:moveTo>
                    <a:pt x="164" y="28"/>
                  </a:moveTo>
                  <a:lnTo>
                    <a:pt x="395" y="95"/>
                  </a:lnTo>
                  <a:lnTo>
                    <a:pt x="400" y="104"/>
                  </a:lnTo>
                  <a:lnTo>
                    <a:pt x="329" y="115"/>
                  </a:lnTo>
                  <a:lnTo>
                    <a:pt x="266" y="143"/>
                  </a:lnTo>
                  <a:lnTo>
                    <a:pt x="342" y="152"/>
                  </a:lnTo>
                  <a:lnTo>
                    <a:pt x="347" y="162"/>
                  </a:lnTo>
                  <a:lnTo>
                    <a:pt x="251" y="183"/>
                  </a:lnTo>
                  <a:lnTo>
                    <a:pt x="133" y="244"/>
                  </a:lnTo>
                  <a:lnTo>
                    <a:pt x="30" y="313"/>
                  </a:lnTo>
                  <a:lnTo>
                    <a:pt x="35" y="302"/>
                  </a:lnTo>
                  <a:lnTo>
                    <a:pt x="298" y="158"/>
                  </a:lnTo>
                  <a:lnTo>
                    <a:pt x="251" y="149"/>
                  </a:lnTo>
                  <a:lnTo>
                    <a:pt x="147" y="205"/>
                  </a:lnTo>
                  <a:lnTo>
                    <a:pt x="0" y="302"/>
                  </a:lnTo>
                  <a:lnTo>
                    <a:pt x="168" y="176"/>
                  </a:lnTo>
                  <a:lnTo>
                    <a:pt x="298" y="115"/>
                  </a:lnTo>
                  <a:lnTo>
                    <a:pt x="351" y="95"/>
                  </a:lnTo>
                  <a:lnTo>
                    <a:pt x="39" y="0"/>
                  </a:lnTo>
                  <a:lnTo>
                    <a:pt x="164" y="28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939" name="Freeform 46"/>
            <p:cNvSpPr>
              <a:spLocks/>
            </p:cNvSpPr>
            <p:nvPr/>
          </p:nvSpPr>
          <p:spPr bwMode="auto">
            <a:xfrm>
              <a:off x="2091" y="2986"/>
              <a:ext cx="554" cy="648"/>
            </a:xfrm>
            <a:custGeom>
              <a:avLst/>
              <a:gdLst>
                <a:gd name="T0" fmla="*/ 319 w 554"/>
                <a:gd name="T1" fmla="*/ 35 h 648"/>
                <a:gd name="T2" fmla="*/ 122 w 554"/>
                <a:gd name="T3" fmla="*/ 164 h 648"/>
                <a:gd name="T4" fmla="*/ 119 w 554"/>
                <a:gd name="T5" fmla="*/ 154 h 648"/>
                <a:gd name="T6" fmla="*/ 115 w 554"/>
                <a:gd name="T7" fmla="*/ 169 h 648"/>
                <a:gd name="T8" fmla="*/ 92 w 554"/>
                <a:gd name="T9" fmla="*/ 183 h 648"/>
                <a:gd name="T10" fmla="*/ 108 w 554"/>
                <a:gd name="T11" fmla="*/ 183 h 648"/>
                <a:gd name="T12" fmla="*/ 140 w 554"/>
                <a:gd name="T13" fmla="*/ 271 h 648"/>
                <a:gd name="T14" fmla="*/ 197 w 554"/>
                <a:gd name="T15" fmla="*/ 371 h 648"/>
                <a:gd name="T16" fmla="*/ 339 w 554"/>
                <a:gd name="T17" fmla="*/ 520 h 648"/>
                <a:gd name="T18" fmla="*/ 469 w 554"/>
                <a:gd name="T19" fmla="*/ 415 h 648"/>
                <a:gd name="T20" fmla="*/ 452 w 554"/>
                <a:gd name="T21" fmla="*/ 429 h 648"/>
                <a:gd name="T22" fmla="*/ 456 w 554"/>
                <a:gd name="T23" fmla="*/ 439 h 648"/>
                <a:gd name="T24" fmla="*/ 385 w 554"/>
                <a:gd name="T25" fmla="*/ 559 h 648"/>
                <a:gd name="T26" fmla="*/ 362 w 554"/>
                <a:gd name="T27" fmla="*/ 628 h 648"/>
                <a:gd name="T28" fmla="*/ 162 w 554"/>
                <a:gd name="T29" fmla="*/ 554 h 648"/>
                <a:gd name="T30" fmla="*/ 16 w 554"/>
                <a:gd name="T31" fmla="*/ 452 h 648"/>
                <a:gd name="T32" fmla="*/ 140 w 554"/>
                <a:gd name="T33" fmla="*/ 304 h 648"/>
                <a:gd name="T34" fmla="*/ 127 w 554"/>
                <a:gd name="T35" fmla="*/ 309 h 648"/>
                <a:gd name="T36" fmla="*/ 0 w 554"/>
                <a:gd name="T37" fmla="*/ 452 h 648"/>
                <a:gd name="T38" fmla="*/ 137 w 554"/>
                <a:gd name="T39" fmla="*/ 554 h 648"/>
                <a:gd name="T40" fmla="*/ 381 w 554"/>
                <a:gd name="T41" fmla="*/ 647 h 648"/>
                <a:gd name="T42" fmla="*/ 398 w 554"/>
                <a:gd name="T43" fmla="*/ 559 h 648"/>
                <a:gd name="T44" fmla="*/ 474 w 554"/>
                <a:gd name="T45" fmla="*/ 424 h 648"/>
                <a:gd name="T46" fmla="*/ 531 w 554"/>
                <a:gd name="T47" fmla="*/ 376 h 648"/>
                <a:gd name="T48" fmla="*/ 553 w 554"/>
                <a:gd name="T49" fmla="*/ 376 h 648"/>
                <a:gd name="T50" fmla="*/ 535 w 554"/>
                <a:gd name="T51" fmla="*/ 352 h 648"/>
                <a:gd name="T52" fmla="*/ 548 w 554"/>
                <a:gd name="T53" fmla="*/ 343 h 648"/>
                <a:gd name="T54" fmla="*/ 527 w 554"/>
                <a:gd name="T55" fmla="*/ 343 h 648"/>
                <a:gd name="T56" fmla="*/ 452 w 554"/>
                <a:gd name="T57" fmla="*/ 255 h 648"/>
                <a:gd name="T58" fmla="*/ 403 w 554"/>
                <a:gd name="T59" fmla="*/ 154 h 648"/>
                <a:gd name="T60" fmla="*/ 376 w 554"/>
                <a:gd name="T61" fmla="*/ 0 h 648"/>
                <a:gd name="T62" fmla="*/ 368 w 554"/>
                <a:gd name="T63" fmla="*/ 0 h 648"/>
                <a:gd name="T64" fmla="*/ 385 w 554"/>
                <a:gd name="T65" fmla="*/ 102 h 648"/>
                <a:gd name="T66" fmla="*/ 443 w 554"/>
                <a:gd name="T67" fmla="*/ 265 h 648"/>
                <a:gd name="T68" fmla="*/ 522 w 554"/>
                <a:gd name="T69" fmla="*/ 362 h 648"/>
                <a:gd name="T70" fmla="*/ 339 w 554"/>
                <a:gd name="T71" fmla="*/ 502 h 648"/>
                <a:gd name="T72" fmla="*/ 204 w 554"/>
                <a:gd name="T73" fmla="*/ 362 h 648"/>
                <a:gd name="T74" fmla="*/ 127 w 554"/>
                <a:gd name="T75" fmla="*/ 212 h 648"/>
                <a:gd name="T76" fmla="*/ 140 w 554"/>
                <a:gd name="T77" fmla="*/ 169 h 648"/>
                <a:gd name="T78" fmla="*/ 278 w 554"/>
                <a:gd name="T79" fmla="*/ 74 h 648"/>
                <a:gd name="T80" fmla="*/ 319 w 554"/>
                <a:gd name="T81" fmla="*/ 35 h 648"/>
                <a:gd name="T82" fmla="*/ 319 w 554"/>
                <a:gd name="T83" fmla="*/ 35 h 6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4"/>
                <a:gd name="T127" fmla="*/ 0 h 648"/>
                <a:gd name="T128" fmla="*/ 554 w 554"/>
                <a:gd name="T129" fmla="*/ 648 h 6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4" h="648">
                  <a:moveTo>
                    <a:pt x="319" y="35"/>
                  </a:moveTo>
                  <a:lnTo>
                    <a:pt x="122" y="164"/>
                  </a:lnTo>
                  <a:lnTo>
                    <a:pt x="119" y="154"/>
                  </a:lnTo>
                  <a:lnTo>
                    <a:pt x="115" y="169"/>
                  </a:lnTo>
                  <a:lnTo>
                    <a:pt x="92" y="183"/>
                  </a:lnTo>
                  <a:lnTo>
                    <a:pt x="108" y="183"/>
                  </a:lnTo>
                  <a:lnTo>
                    <a:pt x="140" y="271"/>
                  </a:lnTo>
                  <a:lnTo>
                    <a:pt x="197" y="371"/>
                  </a:lnTo>
                  <a:lnTo>
                    <a:pt x="339" y="520"/>
                  </a:lnTo>
                  <a:lnTo>
                    <a:pt x="469" y="415"/>
                  </a:lnTo>
                  <a:lnTo>
                    <a:pt x="452" y="429"/>
                  </a:lnTo>
                  <a:lnTo>
                    <a:pt x="456" y="439"/>
                  </a:lnTo>
                  <a:lnTo>
                    <a:pt x="385" y="559"/>
                  </a:lnTo>
                  <a:lnTo>
                    <a:pt x="362" y="628"/>
                  </a:lnTo>
                  <a:lnTo>
                    <a:pt x="162" y="554"/>
                  </a:lnTo>
                  <a:lnTo>
                    <a:pt x="16" y="452"/>
                  </a:lnTo>
                  <a:lnTo>
                    <a:pt x="140" y="304"/>
                  </a:lnTo>
                  <a:lnTo>
                    <a:pt x="127" y="309"/>
                  </a:lnTo>
                  <a:lnTo>
                    <a:pt x="0" y="452"/>
                  </a:lnTo>
                  <a:lnTo>
                    <a:pt x="137" y="554"/>
                  </a:lnTo>
                  <a:lnTo>
                    <a:pt x="381" y="647"/>
                  </a:lnTo>
                  <a:lnTo>
                    <a:pt x="398" y="559"/>
                  </a:lnTo>
                  <a:lnTo>
                    <a:pt x="474" y="424"/>
                  </a:lnTo>
                  <a:lnTo>
                    <a:pt x="531" y="376"/>
                  </a:lnTo>
                  <a:lnTo>
                    <a:pt x="553" y="376"/>
                  </a:lnTo>
                  <a:lnTo>
                    <a:pt x="535" y="352"/>
                  </a:lnTo>
                  <a:lnTo>
                    <a:pt x="548" y="343"/>
                  </a:lnTo>
                  <a:lnTo>
                    <a:pt x="527" y="343"/>
                  </a:lnTo>
                  <a:lnTo>
                    <a:pt x="452" y="255"/>
                  </a:lnTo>
                  <a:lnTo>
                    <a:pt x="403" y="154"/>
                  </a:lnTo>
                  <a:lnTo>
                    <a:pt x="376" y="0"/>
                  </a:lnTo>
                  <a:lnTo>
                    <a:pt x="368" y="0"/>
                  </a:lnTo>
                  <a:lnTo>
                    <a:pt x="385" y="102"/>
                  </a:lnTo>
                  <a:lnTo>
                    <a:pt x="443" y="265"/>
                  </a:lnTo>
                  <a:lnTo>
                    <a:pt x="522" y="362"/>
                  </a:lnTo>
                  <a:lnTo>
                    <a:pt x="339" y="502"/>
                  </a:lnTo>
                  <a:lnTo>
                    <a:pt x="204" y="362"/>
                  </a:lnTo>
                  <a:lnTo>
                    <a:pt x="127" y="212"/>
                  </a:lnTo>
                  <a:lnTo>
                    <a:pt x="140" y="169"/>
                  </a:lnTo>
                  <a:lnTo>
                    <a:pt x="278" y="74"/>
                  </a:lnTo>
                  <a:lnTo>
                    <a:pt x="319" y="35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20837" name="Group 47"/>
          <p:cNvGrpSpPr>
            <a:grpSpLocks/>
          </p:cNvGrpSpPr>
          <p:nvPr/>
        </p:nvGrpSpPr>
        <p:grpSpPr bwMode="auto">
          <a:xfrm>
            <a:off x="7034213" y="4221163"/>
            <a:ext cx="1470025" cy="1376362"/>
            <a:chOff x="4431" y="2659"/>
            <a:chExt cx="926" cy="867"/>
          </a:xfrm>
        </p:grpSpPr>
        <p:sp>
          <p:nvSpPr>
            <p:cNvPr id="120840" name="Oval 48"/>
            <p:cNvSpPr>
              <a:spLocks noChangeArrowheads="1"/>
            </p:cNvSpPr>
            <p:nvPr/>
          </p:nvSpPr>
          <p:spPr bwMode="auto">
            <a:xfrm>
              <a:off x="4593" y="3289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1" name="Oval 49"/>
            <p:cNvSpPr>
              <a:spLocks noChangeArrowheads="1"/>
            </p:cNvSpPr>
            <p:nvPr/>
          </p:nvSpPr>
          <p:spPr bwMode="auto">
            <a:xfrm>
              <a:off x="4593" y="3287"/>
              <a:ext cx="228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2" name="Oval 50"/>
            <p:cNvSpPr>
              <a:spLocks noChangeArrowheads="1"/>
            </p:cNvSpPr>
            <p:nvPr/>
          </p:nvSpPr>
          <p:spPr bwMode="auto">
            <a:xfrm>
              <a:off x="4846" y="3397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3" name="Oval 51"/>
            <p:cNvSpPr>
              <a:spLocks noChangeArrowheads="1"/>
            </p:cNvSpPr>
            <p:nvPr/>
          </p:nvSpPr>
          <p:spPr bwMode="auto">
            <a:xfrm>
              <a:off x="4846" y="3395"/>
              <a:ext cx="227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4" name="Oval 52"/>
            <p:cNvSpPr>
              <a:spLocks noChangeArrowheads="1"/>
            </p:cNvSpPr>
            <p:nvPr/>
          </p:nvSpPr>
          <p:spPr bwMode="auto">
            <a:xfrm>
              <a:off x="4624" y="3068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5" name="Oval 53"/>
            <p:cNvSpPr>
              <a:spLocks noChangeArrowheads="1"/>
            </p:cNvSpPr>
            <p:nvPr/>
          </p:nvSpPr>
          <p:spPr bwMode="auto">
            <a:xfrm>
              <a:off x="4624" y="3066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6" name="Oval 54"/>
            <p:cNvSpPr>
              <a:spLocks noChangeArrowheads="1"/>
            </p:cNvSpPr>
            <p:nvPr/>
          </p:nvSpPr>
          <p:spPr bwMode="auto">
            <a:xfrm>
              <a:off x="4624" y="3030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7" name="Oval 55"/>
            <p:cNvSpPr>
              <a:spLocks noChangeArrowheads="1"/>
            </p:cNvSpPr>
            <p:nvPr/>
          </p:nvSpPr>
          <p:spPr bwMode="auto">
            <a:xfrm>
              <a:off x="4624" y="3028"/>
              <a:ext cx="228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8" name="Oval 56"/>
            <p:cNvSpPr>
              <a:spLocks noChangeArrowheads="1"/>
            </p:cNvSpPr>
            <p:nvPr/>
          </p:nvSpPr>
          <p:spPr bwMode="auto">
            <a:xfrm>
              <a:off x="4624" y="2993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49" name="Oval 57"/>
            <p:cNvSpPr>
              <a:spLocks noChangeArrowheads="1"/>
            </p:cNvSpPr>
            <p:nvPr/>
          </p:nvSpPr>
          <p:spPr bwMode="auto">
            <a:xfrm>
              <a:off x="4624" y="2990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0" name="Oval 58"/>
            <p:cNvSpPr>
              <a:spLocks noChangeArrowheads="1"/>
            </p:cNvSpPr>
            <p:nvPr/>
          </p:nvSpPr>
          <p:spPr bwMode="auto">
            <a:xfrm>
              <a:off x="4624" y="2959"/>
              <a:ext cx="227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1" name="Oval 59"/>
            <p:cNvSpPr>
              <a:spLocks noChangeArrowheads="1"/>
            </p:cNvSpPr>
            <p:nvPr/>
          </p:nvSpPr>
          <p:spPr bwMode="auto">
            <a:xfrm>
              <a:off x="4624" y="2957"/>
              <a:ext cx="228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2" name="Oval 60"/>
            <p:cNvSpPr>
              <a:spLocks noChangeArrowheads="1"/>
            </p:cNvSpPr>
            <p:nvPr/>
          </p:nvSpPr>
          <p:spPr bwMode="auto">
            <a:xfrm>
              <a:off x="4624" y="2922"/>
              <a:ext cx="227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3" name="Oval 61"/>
            <p:cNvSpPr>
              <a:spLocks noChangeArrowheads="1"/>
            </p:cNvSpPr>
            <p:nvPr/>
          </p:nvSpPr>
          <p:spPr bwMode="auto">
            <a:xfrm>
              <a:off x="4624" y="2921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4" name="Oval 62"/>
            <p:cNvSpPr>
              <a:spLocks noChangeArrowheads="1"/>
            </p:cNvSpPr>
            <p:nvPr/>
          </p:nvSpPr>
          <p:spPr bwMode="auto">
            <a:xfrm>
              <a:off x="4624" y="2884"/>
              <a:ext cx="227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A1A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5" name="Oval 63"/>
            <p:cNvSpPr>
              <a:spLocks noChangeArrowheads="1"/>
            </p:cNvSpPr>
            <p:nvPr/>
          </p:nvSpPr>
          <p:spPr bwMode="auto">
            <a:xfrm>
              <a:off x="4624" y="2883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6" name="Oval 64"/>
            <p:cNvSpPr>
              <a:spLocks noChangeArrowheads="1"/>
            </p:cNvSpPr>
            <p:nvPr/>
          </p:nvSpPr>
          <p:spPr bwMode="auto">
            <a:xfrm>
              <a:off x="4620" y="2844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7" name="Oval 65"/>
            <p:cNvSpPr>
              <a:spLocks noChangeArrowheads="1"/>
            </p:cNvSpPr>
            <p:nvPr/>
          </p:nvSpPr>
          <p:spPr bwMode="auto">
            <a:xfrm>
              <a:off x="4620" y="2842"/>
              <a:ext cx="229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8" name="Oval 66"/>
            <p:cNvSpPr>
              <a:spLocks noChangeArrowheads="1"/>
            </p:cNvSpPr>
            <p:nvPr/>
          </p:nvSpPr>
          <p:spPr bwMode="auto">
            <a:xfrm>
              <a:off x="4620" y="2805"/>
              <a:ext cx="229" cy="131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59" name="Oval 67"/>
            <p:cNvSpPr>
              <a:spLocks noChangeArrowheads="1"/>
            </p:cNvSpPr>
            <p:nvPr/>
          </p:nvSpPr>
          <p:spPr bwMode="auto">
            <a:xfrm>
              <a:off x="4620" y="2804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0" name="Oval 68"/>
            <p:cNvSpPr>
              <a:spLocks noChangeArrowheads="1"/>
            </p:cNvSpPr>
            <p:nvPr/>
          </p:nvSpPr>
          <p:spPr bwMode="auto">
            <a:xfrm>
              <a:off x="4620" y="2769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1" name="Oval 69"/>
            <p:cNvSpPr>
              <a:spLocks noChangeArrowheads="1"/>
            </p:cNvSpPr>
            <p:nvPr/>
          </p:nvSpPr>
          <p:spPr bwMode="auto">
            <a:xfrm>
              <a:off x="4620" y="2766"/>
              <a:ext cx="229" cy="107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2" name="Oval 70"/>
            <p:cNvSpPr>
              <a:spLocks noChangeArrowheads="1"/>
            </p:cNvSpPr>
            <p:nvPr/>
          </p:nvSpPr>
          <p:spPr bwMode="auto">
            <a:xfrm>
              <a:off x="4620" y="2735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3" name="Oval 71"/>
            <p:cNvSpPr>
              <a:spLocks noChangeArrowheads="1"/>
            </p:cNvSpPr>
            <p:nvPr/>
          </p:nvSpPr>
          <p:spPr bwMode="auto">
            <a:xfrm>
              <a:off x="4620" y="2733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4" name="Oval 72"/>
            <p:cNvSpPr>
              <a:spLocks noChangeArrowheads="1"/>
            </p:cNvSpPr>
            <p:nvPr/>
          </p:nvSpPr>
          <p:spPr bwMode="auto">
            <a:xfrm>
              <a:off x="4620" y="2697"/>
              <a:ext cx="229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5" name="Oval 73"/>
            <p:cNvSpPr>
              <a:spLocks noChangeArrowheads="1"/>
            </p:cNvSpPr>
            <p:nvPr/>
          </p:nvSpPr>
          <p:spPr bwMode="auto">
            <a:xfrm>
              <a:off x="4620" y="2697"/>
              <a:ext cx="229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6" name="Oval 74"/>
            <p:cNvSpPr>
              <a:spLocks noChangeArrowheads="1"/>
            </p:cNvSpPr>
            <p:nvPr/>
          </p:nvSpPr>
          <p:spPr bwMode="auto">
            <a:xfrm>
              <a:off x="4620" y="2661"/>
              <a:ext cx="229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7" name="Oval 75"/>
            <p:cNvSpPr>
              <a:spLocks noChangeArrowheads="1"/>
            </p:cNvSpPr>
            <p:nvPr/>
          </p:nvSpPr>
          <p:spPr bwMode="auto">
            <a:xfrm>
              <a:off x="4620" y="2659"/>
              <a:ext cx="229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8" name="Oval 76"/>
            <p:cNvSpPr>
              <a:spLocks noChangeArrowheads="1"/>
            </p:cNvSpPr>
            <p:nvPr/>
          </p:nvSpPr>
          <p:spPr bwMode="auto">
            <a:xfrm>
              <a:off x="4812" y="3117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69" name="Oval 77"/>
            <p:cNvSpPr>
              <a:spLocks noChangeArrowheads="1"/>
            </p:cNvSpPr>
            <p:nvPr/>
          </p:nvSpPr>
          <p:spPr bwMode="auto">
            <a:xfrm>
              <a:off x="4812" y="3117"/>
              <a:ext cx="229" cy="104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0" name="Oval 78"/>
            <p:cNvSpPr>
              <a:spLocks noChangeArrowheads="1"/>
            </p:cNvSpPr>
            <p:nvPr/>
          </p:nvSpPr>
          <p:spPr bwMode="auto">
            <a:xfrm>
              <a:off x="4812" y="3080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1" name="Oval 79"/>
            <p:cNvSpPr>
              <a:spLocks noChangeArrowheads="1"/>
            </p:cNvSpPr>
            <p:nvPr/>
          </p:nvSpPr>
          <p:spPr bwMode="auto">
            <a:xfrm>
              <a:off x="4812" y="3079"/>
              <a:ext cx="229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2" name="Oval 80"/>
            <p:cNvSpPr>
              <a:spLocks noChangeArrowheads="1"/>
            </p:cNvSpPr>
            <p:nvPr/>
          </p:nvSpPr>
          <p:spPr bwMode="auto">
            <a:xfrm>
              <a:off x="4812" y="3043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3" name="Oval 81"/>
            <p:cNvSpPr>
              <a:spLocks noChangeArrowheads="1"/>
            </p:cNvSpPr>
            <p:nvPr/>
          </p:nvSpPr>
          <p:spPr bwMode="auto">
            <a:xfrm>
              <a:off x="4812" y="3041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4" name="Oval 82"/>
            <p:cNvSpPr>
              <a:spLocks noChangeArrowheads="1"/>
            </p:cNvSpPr>
            <p:nvPr/>
          </p:nvSpPr>
          <p:spPr bwMode="auto">
            <a:xfrm>
              <a:off x="4812" y="3009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5" name="Oval 83"/>
            <p:cNvSpPr>
              <a:spLocks noChangeArrowheads="1"/>
            </p:cNvSpPr>
            <p:nvPr/>
          </p:nvSpPr>
          <p:spPr bwMode="auto">
            <a:xfrm>
              <a:off x="4812" y="3008"/>
              <a:ext cx="229" cy="104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6" name="Oval 84"/>
            <p:cNvSpPr>
              <a:spLocks noChangeArrowheads="1"/>
            </p:cNvSpPr>
            <p:nvPr/>
          </p:nvSpPr>
          <p:spPr bwMode="auto">
            <a:xfrm>
              <a:off x="4812" y="2972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7" name="Oval 85"/>
            <p:cNvSpPr>
              <a:spLocks noChangeArrowheads="1"/>
            </p:cNvSpPr>
            <p:nvPr/>
          </p:nvSpPr>
          <p:spPr bwMode="auto">
            <a:xfrm>
              <a:off x="4812" y="2970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8" name="Oval 86"/>
            <p:cNvSpPr>
              <a:spLocks noChangeArrowheads="1"/>
            </p:cNvSpPr>
            <p:nvPr/>
          </p:nvSpPr>
          <p:spPr bwMode="auto">
            <a:xfrm>
              <a:off x="4812" y="2935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79" name="Oval 87"/>
            <p:cNvSpPr>
              <a:spLocks noChangeArrowheads="1"/>
            </p:cNvSpPr>
            <p:nvPr/>
          </p:nvSpPr>
          <p:spPr bwMode="auto">
            <a:xfrm>
              <a:off x="4812" y="2933"/>
              <a:ext cx="229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0" name="Oval 88"/>
            <p:cNvSpPr>
              <a:spLocks noChangeArrowheads="1"/>
            </p:cNvSpPr>
            <p:nvPr/>
          </p:nvSpPr>
          <p:spPr bwMode="auto">
            <a:xfrm>
              <a:off x="4809" y="2892"/>
              <a:ext cx="227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1" name="Oval 89"/>
            <p:cNvSpPr>
              <a:spLocks noChangeArrowheads="1"/>
            </p:cNvSpPr>
            <p:nvPr/>
          </p:nvSpPr>
          <p:spPr bwMode="auto">
            <a:xfrm>
              <a:off x="4809" y="2891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2" name="Oval 90"/>
            <p:cNvSpPr>
              <a:spLocks noChangeArrowheads="1"/>
            </p:cNvSpPr>
            <p:nvPr/>
          </p:nvSpPr>
          <p:spPr bwMode="auto">
            <a:xfrm>
              <a:off x="4940" y="3282"/>
              <a:ext cx="227" cy="128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3" name="Oval 91"/>
            <p:cNvSpPr>
              <a:spLocks noChangeArrowheads="1"/>
            </p:cNvSpPr>
            <p:nvPr/>
          </p:nvSpPr>
          <p:spPr bwMode="auto">
            <a:xfrm>
              <a:off x="4940" y="3280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4" name="Oval 92"/>
            <p:cNvSpPr>
              <a:spLocks noChangeArrowheads="1"/>
            </p:cNvSpPr>
            <p:nvPr/>
          </p:nvSpPr>
          <p:spPr bwMode="auto">
            <a:xfrm rot="-10320000">
              <a:off x="5126" y="3284"/>
              <a:ext cx="229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5" name="Oval 93"/>
            <p:cNvSpPr>
              <a:spLocks noChangeArrowheads="1"/>
            </p:cNvSpPr>
            <p:nvPr/>
          </p:nvSpPr>
          <p:spPr bwMode="auto">
            <a:xfrm rot="-10320000">
              <a:off x="5128" y="3282"/>
              <a:ext cx="229" cy="108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6" name="Oval 94"/>
            <p:cNvSpPr>
              <a:spLocks noChangeArrowheads="1"/>
            </p:cNvSpPr>
            <p:nvPr/>
          </p:nvSpPr>
          <p:spPr bwMode="auto">
            <a:xfrm>
              <a:off x="4431" y="3124"/>
              <a:ext cx="228" cy="130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7" name="Oval 95"/>
            <p:cNvSpPr>
              <a:spLocks noChangeArrowheads="1"/>
            </p:cNvSpPr>
            <p:nvPr/>
          </p:nvSpPr>
          <p:spPr bwMode="auto">
            <a:xfrm>
              <a:off x="4431" y="3123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8" name="Oval 96"/>
            <p:cNvSpPr>
              <a:spLocks noChangeArrowheads="1"/>
            </p:cNvSpPr>
            <p:nvPr/>
          </p:nvSpPr>
          <p:spPr bwMode="auto">
            <a:xfrm>
              <a:off x="4431" y="3087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89" name="Oval 97"/>
            <p:cNvSpPr>
              <a:spLocks noChangeArrowheads="1"/>
            </p:cNvSpPr>
            <p:nvPr/>
          </p:nvSpPr>
          <p:spPr bwMode="auto">
            <a:xfrm>
              <a:off x="4431" y="3085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90" name="Oval 98"/>
            <p:cNvSpPr>
              <a:spLocks noChangeArrowheads="1"/>
            </p:cNvSpPr>
            <p:nvPr/>
          </p:nvSpPr>
          <p:spPr bwMode="auto">
            <a:xfrm>
              <a:off x="4431" y="3050"/>
              <a:ext cx="228" cy="128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91" name="Oval 99"/>
            <p:cNvSpPr>
              <a:spLocks noChangeArrowheads="1"/>
            </p:cNvSpPr>
            <p:nvPr/>
          </p:nvSpPr>
          <p:spPr bwMode="auto">
            <a:xfrm>
              <a:off x="4431" y="3048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92" name="Oval 100"/>
            <p:cNvSpPr>
              <a:spLocks noChangeArrowheads="1"/>
            </p:cNvSpPr>
            <p:nvPr/>
          </p:nvSpPr>
          <p:spPr bwMode="auto">
            <a:xfrm>
              <a:off x="4431" y="3017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93" name="Oval 101"/>
            <p:cNvSpPr>
              <a:spLocks noChangeArrowheads="1"/>
            </p:cNvSpPr>
            <p:nvPr/>
          </p:nvSpPr>
          <p:spPr bwMode="auto">
            <a:xfrm>
              <a:off x="4431" y="3014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94" name="Oval 102"/>
            <p:cNvSpPr>
              <a:spLocks noChangeArrowheads="1"/>
            </p:cNvSpPr>
            <p:nvPr/>
          </p:nvSpPr>
          <p:spPr bwMode="auto">
            <a:xfrm>
              <a:off x="4431" y="2980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95" name="Oval 103"/>
            <p:cNvSpPr>
              <a:spLocks noChangeArrowheads="1"/>
            </p:cNvSpPr>
            <p:nvPr/>
          </p:nvSpPr>
          <p:spPr bwMode="auto">
            <a:xfrm>
              <a:off x="4431" y="2978"/>
              <a:ext cx="228" cy="105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96" name="Oval 104"/>
            <p:cNvSpPr>
              <a:spLocks noChangeArrowheads="1"/>
            </p:cNvSpPr>
            <p:nvPr/>
          </p:nvSpPr>
          <p:spPr bwMode="auto">
            <a:xfrm>
              <a:off x="4431" y="2942"/>
              <a:ext cx="228" cy="129"/>
            </a:xfrm>
            <a:prstGeom prst="ellipse">
              <a:avLst/>
            </a:prstGeom>
            <a:solidFill>
              <a:srgbClr val="A1A1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0897" name="Oval 105"/>
            <p:cNvSpPr>
              <a:spLocks noChangeArrowheads="1"/>
            </p:cNvSpPr>
            <p:nvPr/>
          </p:nvSpPr>
          <p:spPr bwMode="auto">
            <a:xfrm>
              <a:off x="4431" y="2940"/>
              <a:ext cx="228" cy="106"/>
            </a:xfrm>
            <a:prstGeom prst="ellipse">
              <a:avLst/>
            </a:prstGeom>
            <a:solidFill>
              <a:srgbClr val="BFBF00"/>
            </a:solidFill>
            <a:ln w="12700">
              <a:solidFill>
                <a:srgbClr val="8181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54247" y="3409587"/>
            <a:ext cx="3032125" cy="911225"/>
            <a:chOff x="1309688" y="3260725"/>
            <a:chExt cx="3032125" cy="911225"/>
          </a:xfrm>
        </p:grpSpPr>
        <p:sp>
          <p:nvSpPr>
            <p:cNvPr id="120838" name="Freeform 106"/>
            <p:cNvSpPr>
              <a:spLocks/>
            </p:cNvSpPr>
            <p:nvPr/>
          </p:nvSpPr>
          <p:spPr bwMode="auto">
            <a:xfrm>
              <a:off x="1431132" y="3260725"/>
              <a:ext cx="2705100" cy="911225"/>
            </a:xfrm>
            <a:custGeom>
              <a:avLst/>
              <a:gdLst>
                <a:gd name="T0" fmla="*/ 1912938 w 1704"/>
                <a:gd name="T1" fmla="*/ 673100 h 574"/>
                <a:gd name="T2" fmla="*/ 1727200 w 1704"/>
                <a:gd name="T3" fmla="*/ 690562 h 574"/>
                <a:gd name="T4" fmla="*/ 1547812 w 1704"/>
                <a:gd name="T5" fmla="*/ 700087 h 574"/>
                <a:gd name="T6" fmla="*/ 1370012 w 1704"/>
                <a:gd name="T7" fmla="*/ 706437 h 574"/>
                <a:gd name="T8" fmla="*/ 1196975 w 1704"/>
                <a:gd name="T9" fmla="*/ 703262 h 574"/>
                <a:gd name="T10" fmla="*/ 1030288 w 1704"/>
                <a:gd name="T11" fmla="*/ 695325 h 574"/>
                <a:gd name="T12" fmla="*/ 871538 w 1704"/>
                <a:gd name="T13" fmla="*/ 682625 h 574"/>
                <a:gd name="T14" fmla="*/ 719137 w 1704"/>
                <a:gd name="T15" fmla="*/ 665162 h 574"/>
                <a:gd name="T16" fmla="*/ 581025 w 1704"/>
                <a:gd name="T17" fmla="*/ 642937 h 574"/>
                <a:gd name="T18" fmla="*/ 450850 w 1704"/>
                <a:gd name="T19" fmla="*/ 615950 h 574"/>
                <a:gd name="T20" fmla="*/ 334963 w 1704"/>
                <a:gd name="T21" fmla="*/ 587375 h 574"/>
                <a:gd name="T22" fmla="*/ 233363 w 1704"/>
                <a:gd name="T23" fmla="*/ 554037 h 574"/>
                <a:gd name="T24" fmla="*/ 149225 w 1704"/>
                <a:gd name="T25" fmla="*/ 517525 h 574"/>
                <a:gd name="T26" fmla="*/ 82550 w 1704"/>
                <a:gd name="T27" fmla="*/ 479425 h 574"/>
                <a:gd name="T28" fmla="*/ 34925 w 1704"/>
                <a:gd name="T29" fmla="*/ 439738 h 574"/>
                <a:gd name="T30" fmla="*/ 4763 w 1704"/>
                <a:gd name="T31" fmla="*/ 398462 h 574"/>
                <a:gd name="T32" fmla="*/ 0 w 1704"/>
                <a:gd name="T33" fmla="*/ 354012 h 574"/>
                <a:gd name="T34" fmla="*/ 36513 w 1704"/>
                <a:gd name="T35" fmla="*/ 269875 h 574"/>
                <a:gd name="T36" fmla="*/ 125413 w 1704"/>
                <a:gd name="T37" fmla="*/ 198437 h 574"/>
                <a:gd name="T38" fmla="*/ 258763 w 1704"/>
                <a:gd name="T39" fmla="*/ 138112 h 574"/>
                <a:gd name="T40" fmla="*/ 430213 w 1704"/>
                <a:gd name="T41" fmla="*/ 87312 h 574"/>
                <a:gd name="T42" fmla="*/ 630238 w 1704"/>
                <a:gd name="T43" fmla="*/ 49212 h 574"/>
                <a:gd name="T44" fmla="*/ 854075 w 1704"/>
                <a:gd name="T45" fmla="*/ 22225 h 574"/>
                <a:gd name="T46" fmla="*/ 1092200 w 1704"/>
                <a:gd name="T47" fmla="*/ 6350 h 574"/>
                <a:gd name="T48" fmla="*/ 1338263 w 1704"/>
                <a:gd name="T49" fmla="*/ 0 h 574"/>
                <a:gd name="T50" fmla="*/ 1584325 w 1704"/>
                <a:gd name="T51" fmla="*/ 4762 h 574"/>
                <a:gd name="T52" fmla="*/ 1824038 w 1704"/>
                <a:gd name="T53" fmla="*/ 20637 h 574"/>
                <a:gd name="T54" fmla="*/ 2047875 w 1704"/>
                <a:gd name="T55" fmla="*/ 47625 h 574"/>
                <a:gd name="T56" fmla="*/ 2251075 w 1704"/>
                <a:gd name="T57" fmla="*/ 84137 h 574"/>
                <a:gd name="T58" fmla="*/ 2425700 w 1704"/>
                <a:gd name="T59" fmla="*/ 131762 h 574"/>
                <a:gd name="T60" fmla="*/ 2563813 w 1704"/>
                <a:gd name="T61" fmla="*/ 190500 h 574"/>
                <a:gd name="T62" fmla="*/ 2659063 w 1704"/>
                <a:gd name="T63" fmla="*/ 258762 h 574"/>
                <a:gd name="T64" fmla="*/ 2703513 w 1704"/>
                <a:gd name="T65" fmla="*/ 336550 h 574"/>
                <a:gd name="T66" fmla="*/ 2703513 w 1704"/>
                <a:gd name="T67" fmla="*/ 357187 h 574"/>
                <a:gd name="T68" fmla="*/ 2698750 w 1704"/>
                <a:gd name="T69" fmla="*/ 377825 h 574"/>
                <a:gd name="T70" fmla="*/ 2689225 w 1704"/>
                <a:gd name="T71" fmla="*/ 400050 h 574"/>
                <a:gd name="T72" fmla="*/ 2676525 w 1704"/>
                <a:gd name="T73" fmla="*/ 419100 h 574"/>
                <a:gd name="T74" fmla="*/ 2659063 w 1704"/>
                <a:gd name="T75" fmla="*/ 441325 h 574"/>
                <a:gd name="T76" fmla="*/ 2633663 w 1704"/>
                <a:gd name="T77" fmla="*/ 460375 h 574"/>
                <a:gd name="T78" fmla="*/ 2603500 w 1704"/>
                <a:gd name="T79" fmla="*/ 481012 h 574"/>
                <a:gd name="T80" fmla="*/ 2570163 w 1704"/>
                <a:gd name="T81" fmla="*/ 501650 h 574"/>
                <a:gd name="T82" fmla="*/ 2527300 w 1704"/>
                <a:gd name="T83" fmla="*/ 522287 h 574"/>
                <a:gd name="T84" fmla="*/ 2482850 w 1704"/>
                <a:gd name="T85" fmla="*/ 541337 h 574"/>
                <a:gd name="T86" fmla="*/ 2428875 w 1704"/>
                <a:gd name="T87" fmla="*/ 560387 h 574"/>
                <a:gd name="T88" fmla="*/ 2373313 w 1704"/>
                <a:gd name="T89" fmla="*/ 579437 h 574"/>
                <a:gd name="T90" fmla="*/ 2308225 w 1704"/>
                <a:gd name="T91" fmla="*/ 598487 h 574"/>
                <a:gd name="T92" fmla="*/ 2239963 w 1704"/>
                <a:gd name="T93" fmla="*/ 615950 h 574"/>
                <a:gd name="T94" fmla="*/ 2162175 w 1704"/>
                <a:gd name="T95" fmla="*/ 633412 h 574"/>
                <a:gd name="T96" fmla="*/ 2081213 w 1704"/>
                <a:gd name="T97" fmla="*/ 647700 h 574"/>
                <a:gd name="T98" fmla="*/ 2414588 w 1704"/>
                <a:gd name="T99" fmla="*/ 909638 h 574"/>
                <a:gd name="T100" fmla="*/ 1912938 w 1704"/>
                <a:gd name="T101" fmla="*/ 673100 h 574"/>
                <a:gd name="T102" fmla="*/ 1912938 w 1704"/>
                <a:gd name="T103" fmla="*/ 673100 h 5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04"/>
                <a:gd name="T157" fmla="*/ 0 h 574"/>
                <a:gd name="T158" fmla="*/ 1704 w 1704"/>
                <a:gd name="T159" fmla="*/ 574 h 57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04" h="574">
                  <a:moveTo>
                    <a:pt x="1205" y="424"/>
                  </a:moveTo>
                  <a:lnTo>
                    <a:pt x="1088" y="435"/>
                  </a:lnTo>
                  <a:lnTo>
                    <a:pt x="975" y="441"/>
                  </a:lnTo>
                  <a:lnTo>
                    <a:pt x="863" y="445"/>
                  </a:lnTo>
                  <a:lnTo>
                    <a:pt x="754" y="443"/>
                  </a:lnTo>
                  <a:lnTo>
                    <a:pt x="649" y="438"/>
                  </a:lnTo>
                  <a:lnTo>
                    <a:pt x="549" y="430"/>
                  </a:lnTo>
                  <a:lnTo>
                    <a:pt x="453" y="419"/>
                  </a:lnTo>
                  <a:lnTo>
                    <a:pt x="366" y="405"/>
                  </a:lnTo>
                  <a:lnTo>
                    <a:pt x="284" y="388"/>
                  </a:lnTo>
                  <a:lnTo>
                    <a:pt x="211" y="370"/>
                  </a:lnTo>
                  <a:lnTo>
                    <a:pt x="147" y="349"/>
                  </a:lnTo>
                  <a:lnTo>
                    <a:pt x="94" y="326"/>
                  </a:lnTo>
                  <a:lnTo>
                    <a:pt x="52" y="302"/>
                  </a:lnTo>
                  <a:lnTo>
                    <a:pt x="22" y="277"/>
                  </a:lnTo>
                  <a:lnTo>
                    <a:pt x="3" y="251"/>
                  </a:lnTo>
                  <a:lnTo>
                    <a:pt x="0" y="223"/>
                  </a:lnTo>
                  <a:lnTo>
                    <a:pt x="23" y="170"/>
                  </a:lnTo>
                  <a:lnTo>
                    <a:pt x="79" y="125"/>
                  </a:lnTo>
                  <a:lnTo>
                    <a:pt x="163" y="87"/>
                  </a:lnTo>
                  <a:lnTo>
                    <a:pt x="271" y="55"/>
                  </a:lnTo>
                  <a:lnTo>
                    <a:pt x="397" y="31"/>
                  </a:lnTo>
                  <a:lnTo>
                    <a:pt x="538" y="14"/>
                  </a:lnTo>
                  <a:lnTo>
                    <a:pt x="688" y="4"/>
                  </a:lnTo>
                  <a:lnTo>
                    <a:pt x="843" y="0"/>
                  </a:lnTo>
                  <a:lnTo>
                    <a:pt x="998" y="3"/>
                  </a:lnTo>
                  <a:lnTo>
                    <a:pt x="1149" y="13"/>
                  </a:lnTo>
                  <a:lnTo>
                    <a:pt x="1290" y="30"/>
                  </a:lnTo>
                  <a:lnTo>
                    <a:pt x="1418" y="53"/>
                  </a:lnTo>
                  <a:lnTo>
                    <a:pt x="1528" y="83"/>
                  </a:lnTo>
                  <a:lnTo>
                    <a:pt x="1615" y="120"/>
                  </a:lnTo>
                  <a:lnTo>
                    <a:pt x="1675" y="163"/>
                  </a:lnTo>
                  <a:lnTo>
                    <a:pt x="1703" y="212"/>
                  </a:lnTo>
                  <a:lnTo>
                    <a:pt x="1703" y="225"/>
                  </a:lnTo>
                  <a:lnTo>
                    <a:pt x="1700" y="238"/>
                  </a:lnTo>
                  <a:lnTo>
                    <a:pt x="1694" y="252"/>
                  </a:lnTo>
                  <a:lnTo>
                    <a:pt x="1686" y="264"/>
                  </a:lnTo>
                  <a:lnTo>
                    <a:pt x="1675" y="278"/>
                  </a:lnTo>
                  <a:lnTo>
                    <a:pt x="1659" y="290"/>
                  </a:lnTo>
                  <a:lnTo>
                    <a:pt x="1640" y="303"/>
                  </a:lnTo>
                  <a:lnTo>
                    <a:pt x="1619" y="316"/>
                  </a:lnTo>
                  <a:lnTo>
                    <a:pt x="1592" y="329"/>
                  </a:lnTo>
                  <a:lnTo>
                    <a:pt x="1564" y="341"/>
                  </a:lnTo>
                  <a:lnTo>
                    <a:pt x="1530" y="353"/>
                  </a:lnTo>
                  <a:lnTo>
                    <a:pt x="1495" y="365"/>
                  </a:lnTo>
                  <a:lnTo>
                    <a:pt x="1454" y="377"/>
                  </a:lnTo>
                  <a:lnTo>
                    <a:pt x="1411" y="388"/>
                  </a:lnTo>
                  <a:lnTo>
                    <a:pt x="1362" y="399"/>
                  </a:lnTo>
                  <a:lnTo>
                    <a:pt x="1311" y="408"/>
                  </a:lnTo>
                  <a:lnTo>
                    <a:pt x="1521" y="573"/>
                  </a:lnTo>
                  <a:lnTo>
                    <a:pt x="1205" y="42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839" name="Rectangle 107"/>
            <p:cNvSpPr>
              <a:spLocks noChangeArrowheads="1"/>
            </p:cNvSpPr>
            <p:nvPr/>
          </p:nvSpPr>
          <p:spPr bwMode="auto">
            <a:xfrm>
              <a:off x="1309688" y="3459162"/>
              <a:ext cx="3032125" cy="29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4138" tIns="41275" rIns="84138" bIns="41275">
              <a:spAutoFit/>
            </a:bodyPr>
            <a:lstStyle/>
            <a:p>
              <a:pPr algn="ctr" defTabSz="755650" eaLnBrk="0" hangingPunct="0">
                <a:spcBef>
                  <a:spcPct val="50000"/>
                </a:spcBef>
              </a:pPr>
              <a:r>
                <a:rPr lang="en-US" sz="1400" b="1" dirty="0">
                  <a:latin typeface="Technical" pitchFamily="66" charset="0"/>
                </a:rPr>
                <a:t>Another Program Mandate????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39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77351"/>
          </a:xfrm>
        </p:spPr>
        <p:txBody>
          <a:bodyPr/>
          <a:lstStyle/>
          <a:p>
            <a:pPr eaLnBrk="1" hangingPunct="1"/>
            <a:r>
              <a:rPr lang="en-US" sz="3300" dirty="0" smtClean="0"/>
              <a:t>Cost Allocation Assumes:</a:t>
            </a:r>
          </a:p>
          <a:p>
            <a:pPr lvl="1" eaLnBrk="1" hangingPunct="1"/>
            <a:r>
              <a:rPr lang="en-US" sz="2900" dirty="0" smtClean="0"/>
              <a:t>Total System Costs Can be Allocated to Service Based on the Level of Service Provided</a:t>
            </a:r>
          </a:p>
          <a:p>
            <a:pPr lvl="1" eaLnBrk="1" hangingPunct="1"/>
            <a:r>
              <a:rPr lang="en-US" sz="2900" dirty="0" smtClean="0"/>
              <a:t>System Average Unit Costs Can Be Used to Estimate Service Costs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277483" y="1066800"/>
            <a:ext cx="8610600" cy="1143000"/>
          </a:xfrm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Developing a Cost Allocation Model</a:t>
            </a:r>
          </a:p>
        </p:txBody>
      </p:sp>
    </p:spTree>
    <p:extLst>
      <p:ext uri="{BB962C8B-B14F-4D97-AF65-F5344CB8AC3E}">
        <p14:creationId xmlns:p14="http://schemas.microsoft.com/office/powerpoint/2010/main" val="29169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9" name="Rectangle 25"/>
          <p:cNvSpPr>
            <a:spLocks noChangeArrowheads="1"/>
          </p:cNvSpPr>
          <p:nvPr/>
        </p:nvSpPr>
        <p:spPr bwMode="auto">
          <a:xfrm>
            <a:off x="2689225" y="5467350"/>
            <a:ext cx="3490913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77825" eaLnBrk="0" hangingPunct="0"/>
            <a:r>
              <a:rPr lang="en-US" sz="2600" b="1" dirty="0">
                <a:solidFill>
                  <a:srgbClr val="FFFFFF"/>
                </a:solidFill>
                <a:latin typeface="Arial" charset="0"/>
              </a:rPr>
              <a:t>Calculate Unit Costs</a:t>
            </a:r>
          </a:p>
        </p:txBody>
      </p:sp>
      <p:sp>
        <p:nvSpPr>
          <p:cNvPr id="122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1143000"/>
          </a:xfrm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Developing a Cost Allocation Model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752320966"/>
              </p:ext>
            </p:extLst>
          </p:nvPr>
        </p:nvGraphicFramePr>
        <p:xfrm>
          <a:off x="1524703" y="230939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0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Issues in Assembling Data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Where Do We Get Cost Data?</a:t>
            </a:r>
          </a:p>
          <a:p>
            <a:pPr eaLnBrk="1" hangingPunct="1">
              <a:buFont typeface="Wingdings" pitchFamily="2" charset="2"/>
              <a:buNone/>
            </a:pPr>
            <a:endParaRPr lang="en-US" sz="3300" dirty="0" smtClean="0"/>
          </a:p>
          <a:p>
            <a:pPr eaLnBrk="1" hangingPunct="1"/>
            <a:r>
              <a:rPr lang="en-US" sz="3300" dirty="0" smtClean="0"/>
              <a:t>What Time Period Should be Used?</a:t>
            </a:r>
          </a:p>
          <a:p>
            <a:pPr eaLnBrk="1" hangingPunct="1">
              <a:buFont typeface="Wingdings" pitchFamily="2" charset="2"/>
              <a:buNone/>
            </a:pPr>
            <a:endParaRPr lang="en-US" sz="3300" dirty="0" smtClean="0"/>
          </a:p>
          <a:p>
            <a:pPr eaLnBrk="1" hangingPunct="1"/>
            <a:r>
              <a:rPr lang="en-US" sz="3300" dirty="0" smtClean="0"/>
              <a:t>Projected vs. Actual?</a:t>
            </a:r>
          </a:p>
        </p:txBody>
      </p:sp>
    </p:spTree>
    <p:extLst>
      <p:ext uri="{BB962C8B-B14F-4D97-AF65-F5344CB8AC3E}">
        <p14:creationId xmlns:p14="http://schemas.microsoft.com/office/powerpoint/2010/main" val="232151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Required Data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Twelve (12) Months Actual or Projected Transit Expense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Expense Data Will be Classified as Either: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Fixed Expense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100" dirty="0" smtClean="0"/>
              <a:t>Variable Expense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Service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Vehicle-Miles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Vehicle-Hours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500" dirty="0" smtClean="0"/>
              <a:t>Passenger Trips</a:t>
            </a:r>
          </a:p>
        </p:txBody>
      </p:sp>
    </p:spTree>
    <p:extLst>
      <p:ext uri="{BB962C8B-B14F-4D97-AF65-F5344CB8AC3E}">
        <p14:creationId xmlns:p14="http://schemas.microsoft.com/office/powerpoint/2010/main" val="31716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dirty="0" smtClean="0"/>
              <a:t>Issues in Cost Allocation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>
              <a:lnSpc>
                <a:spcPct val="90000"/>
              </a:lnSpc>
            </a:pPr>
            <a:r>
              <a:rPr lang="en-US" sz="3400" dirty="0" smtClean="0"/>
              <a:t>In Transit, “Cost Allocation” Can Refer to a Series of Distinct Management/Accounting Practices</a:t>
            </a:r>
          </a:p>
          <a:p>
            <a:pPr marL="450850" indent="-450850" defTabSz="755650" eaLnBrk="1" hangingPunct="1">
              <a:lnSpc>
                <a:spcPct val="90000"/>
              </a:lnSpc>
            </a:pPr>
            <a:r>
              <a:rPr lang="en-US" sz="3400" dirty="0" smtClean="0"/>
              <a:t>Each Cost Allocation Problem Requires a Separate Methodology, Typically Referred to As “Cost Allocation”</a:t>
            </a:r>
          </a:p>
        </p:txBody>
      </p:sp>
    </p:spTree>
    <p:extLst>
      <p:ext uri="{BB962C8B-B14F-4D97-AF65-F5344CB8AC3E}">
        <p14:creationId xmlns:p14="http://schemas.microsoft.com/office/powerpoint/2010/main" val="29473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Assigning Cost to Categories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03253"/>
            <a:ext cx="8229600" cy="3751472"/>
          </a:xfrm>
        </p:spPr>
        <p:txBody>
          <a:bodyPr/>
          <a:lstStyle/>
          <a:p>
            <a:pPr eaLnBrk="1" hangingPunct="1"/>
            <a:r>
              <a:rPr lang="en-US" sz="3300" dirty="0" smtClean="0"/>
              <a:t>Cost Allocation Involves Taking Each Expense Line Item and Assigning It to Either the Fixed or Variable Category</a:t>
            </a:r>
          </a:p>
          <a:p>
            <a:pPr eaLnBrk="1" hangingPunct="1"/>
            <a:r>
              <a:rPr lang="en-US" sz="3300" dirty="0" smtClean="0"/>
              <a:t>Variable Expenses are Further Broken Down as Varying Either by:</a:t>
            </a:r>
          </a:p>
          <a:p>
            <a:pPr lvl="1" eaLnBrk="1" hangingPunct="1"/>
            <a:r>
              <a:rPr lang="en-US" sz="2900" dirty="0" smtClean="0"/>
              <a:t>Hour</a:t>
            </a:r>
          </a:p>
          <a:p>
            <a:pPr lvl="1" eaLnBrk="1" hangingPunct="1"/>
            <a:r>
              <a:rPr lang="en-US" sz="2900" dirty="0" smtClean="0"/>
              <a:t>Mile</a:t>
            </a:r>
          </a:p>
        </p:txBody>
      </p:sp>
    </p:spTree>
    <p:extLst>
      <p:ext uri="{BB962C8B-B14F-4D97-AF65-F5344CB8AC3E}">
        <p14:creationId xmlns:p14="http://schemas.microsoft.com/office/powerpoint/2010/main" val="100748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Assigning Cost to Categories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11879"/>
            <a:ext cx="8229600" cy="3742846"/>
          </a:xfrm>
        </p:spPr>
        <p:txBody>
          <a:bodyPr/>
          <a:lstStyle/>
          <a:p>
            <a:pPr eaLnBrk="1" hangingPunct="1"/>
            <a:r>
              <a:rPr lang="en-US" sz="3300" dirty="0" smtClean="0"/>
              <a:t>Fixed Costs are Those Costs that Will Not Change As a Result of an Increase or Decrease in Service Levels</a:t>
            </a:r>
          </a:p>
          <a:p>
            <a:pPr eaLnBrk="1" hangingPunct="1"/>
            <a:r>
              <a:rPr lang="en-US" sz="3300" dirty="0" smtClean="0"/>
              <a:t>Variable Expenses are Those Costs that Will Change if There is a Change in Service Levels</a:t>
            </a:r>
          </a:p>
        </p:txBody>
      </p:sp>
    </p:spTree>
    <p:extLst>
      <p:ext uri="{BB962C8B-B14F-4D97-AF65-F5344CB8AC3E}">
        <p14:creationId xmlns:p14="http://schemas.microsoft.com/office/powerpoint/2010/main" val="21221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Assigning Cost to Categories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768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300" dirty="0" smtClean="0"/>
              <a:t>There are No Hard and Fast Rules…..But: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 dirty="0" smtClean="0"/>
              <a:t>Project Administration Costs are Almost Always Fixed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 dirty="0" smtClean="0"/>
              <a:t>Understand the Basis of Each Cost Item and Assign Accordingly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 dirty="0" smtClean="0"/>
              <a:t>Be Logical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900" dirty="0" smtClean="0"/>
              <a:t>BE CONSISTENT</a:t>
            </a:r>
          </a:p>
        </p:txBody>
      </p:sp>
    </p:spTree>
    <p:extLst>
      <p:ext uri="{BB962C8B-B14F-4D97-AF65-F5344CB8AC3E}">
        <p14:creationId xmlns:p14="http://schemas.microsoft.com/office/powerpoint/2010/main" val="7332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Unit Costs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773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We Now Have a Total of Fixed and Variable Costs</a:t>
            </a:r>
          </a:p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We Need to Calculate Our Unit Costs.  There are Three (3) Calculations: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Allocated Hours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Allocated Miles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Allocated Fixed Expense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Demand Response: Ratio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Fixed Route: Fixed Cost Per Vehicle</a:t>
            </a:r>
          </a:p>
        </p:txBody>
      </p:sp>
    </p:spTree>
    <p:extLst>
      <p:ext uri="{BB962C8B-B14F-4D97-AF65-F5344CB8AC3E}">
        <p14:creationId xmlns:p14="http://schemas.microsoft.com/office/powerpoint/2010/main" val="211998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Unit Costs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03253"/>
            <a:ext cx="8229600" cy="3751472"/>
          </a:xfrm>
        </p:spPr>
        <p:txBody>
          <a:bodyPr/>
          <a:lstStyle/>
          <a:p>
            <a:pPr eaLnBrk="1" hangingPunct="1"/>
            <a:r>
              <a:rPr lang="en-US" sz="3300" dirty="0" smtClean="0"/>
              <a:t>Allocated Hours Cost:</a:t>
            </a:r>
          </a:p>
          <a:p>
            <a:pPr eaLnBrk="1" hangingPunct="1">
              <a:buFont typeface="Wingdings" pitchFamily="2" charset="2"/>
              <a:buNone/>
            </a:pPr>
            <a:endParaRPr lang="en-US" sz="3300" dirty="0" smtClean="0"/>
          </a:p>
          <a:p>
            <a:pPr lvl="1" eaLnBrk="1" hangingPunct="1"/>
            <a:r>
              <a:rPr lang="en-US" sz="2900" dirty="0" smtClean="0"/>
              <a:t>Total Allocated Hours Cost  </a:t>
            </a:r>
            <a:r>
              <a:rPr lang="en-US" sz="2900" dirty="0" smtClean="0">
                <a:ea typeface="Arial Unicode MS" pitchFamily="34" charset="-128"/>
                <a:cs typeface="Arial Unicode MS" pitchFamily="34" charset="-128"/>
              </a:rPr>
              <a:t>÷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900" dirty="0" smtClean="0"/>
              <a:t>	Annual Projected Vehicle Hours</a:t>
            </a:r>
          </a:p>
          <a:p>
            <a:pPr eaLnBrk="1" hangingPunct="1">
              <a:buFont typeface="Wingdings" pitchFamily="2" charset="2"/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33655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Unit Costs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77351"/>
          </a:xfrm>
        </p:spPr>
        <p:txBody>
          <a:bodyPr/>
          <a:lstStyle/>
          <a:p>
            <a:pPr eaLnBrk="1" hangingPunct="1"/>
            <a:r>
              <a:rPr lang="en-US" sz="3300" dirty="0" smtClean="0"/>
              <a:t>Allocated Miles Cost:</a:t>
            </a:r>
          </a:p>
          <a:p>
            <a:pPr eaLnBrk="1" hangingPunct="1">
              <a:buFont typeface="Wingdings" pitchFamily="2" charset="2"/>
              <a:buNone/>
            </a:pPr>
            <a:endParaRPr lang="en-US" sz="3300" dirty="0" smtClean="0"/>
          </a:p>
          <a:p>
            <a:pPr lvl="1" eaLnBrk="1" hangingPunct="1"/>
            <a:r>
              <a:rPr lang="en-US" sz="2900" dirty="0" smtClean="0"/>
              <a:t>Total Allocated Miles Cost  </a:t>
            </a:r>
            <a:r>
              <a:rPr lang="en-US" sz="2900" dirty="0" smtClean="0">
                <a:ea typeface="Arial Unicode MS" pitchFamily="34" charset="-128"/>
                <a:cs typeface="Arial Unicode MS" pitchFamily="34" charset="-128"/>
              </a:rPr>
              <a:t>÷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900" dirty="0" smtClean="0"/>
              <a:t>	Annual Projected Vehicle Miles</a:t>
            </a:r>
          </a:p>
          <a:p>
            <a:pPr eaLnBrk="1" hangingPunct="1">
              <a:buFont typeface="Wingdings" pitchFamily="2" charset="2"/>
              <a:buNone/>
            </a:pPr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19185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Unit Costs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03253"/>
            <a:ext cx="8229600" cy="3751472"/>
          </a:xfrm>
        </p:spPr>
        <p:txBody>
          <a:bodyPr/>
          <a:lstStyle/>
          <a:p>
            <a:pPr eaLnBrk="1" hangingPunct="1"/>
            <a:r>
              <a:rPr lang="en-US" sz="3300" dirty="0" smtClean="0"/>
              <a:t>What Do We Do With Fixed Expenses?</a:t>
            </a:r>
          </a:p>
          <a:p>
            <a:pPr eaLnBrk="1" hangingPunct="1"/>
            <a:r>
              <a:rPr lang="en-US" sz="3300" dirty="0" smtClean="0"/>
              <a:t>There Are Different Approaches - For Most Demand Response Systems in Rural Areas, Fixed Expenses are Expressed as a Percentage or Ratio of Allocated Variable Expenses (Hours Cost + Miles Cost)</a:t>
            </a:r>
          </a:p>
        </p:txBody>
      </p:sp>
    </p:spTree>
    <p:extLst>
      <p:ext uri="{BB962C8B-B14F-4D97-AF65-F5344CB8AC3E}">
        <p14:creationId xmlns:p14="http://schemas.microsoft.com/office/powerpoint/2010/main" val="18577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Unit Costs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77351"/>
          </a:xfrm>
        </p:spPr>
        <p:txBody>
          <a:bodyPr/>
          <a:lstStyle/>
          <a:p>
            <a:pPr eaLnBrk="1" hangingPunct="1"/>
            <a:r>
              <a:rPr lang="en-US" sz="3300" dirty="0" smtClean="0"/>
              <a:t>In Fixed Route Systems, Fixed Expenses are Expressed as Follows:</a:t>
            </a:r>
          </a:p>
          <a:p>
            <a:pPr marL="0" indent="0" eaLnBrk="1" hangingPunct="1">
              <a:buNone/>
            </a:pPr>
            <a:endParaRPr lang="en-US" sz="33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sz="2900" i="1" dirty="0" smtClean="0"/>
              <a:t>(Total Fixed Expenses </a:t>
            </a:r>
            <a:r>
              <a:rPr lang="en-US" sz="2900" i="1" dirty="0" smtClean="0">
                <a:ea typeface="Arial Unicode MS" pitchFamily="34" charset="-128"/>
                <a:cs typeface="Arial Unicode MS" pitchFamily="34" charset="-128"/>
              </a:rPr>
              <a:t>÷</a:t>
            </a:r>
            <a:r>
              <a:rPr lang="en-US" sz="2900" i="1" dirty="0" smtClean="0"/>
              <a:t> Total Vehicles In Maximum Revenue Service)</a:t>
            </a:r>
            <a:endParaRPr lang="en-US" sz="29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56962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Calculation of Unit Costs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In Demand Response Systems, the Formula is As Follows:</a:t>
            </a:r>
          </a:p>
          <a:p>
            <a:pPr eaLnBrk="1" hangingPunct="1"/>
            <a:endParaRPr lang="en-US" sz="3300" dirty="0" smtClean="0"/>
          </a:p>
          <a:p>
            <a:pPr lvl="1" eaLnBrk="1" hangingPunct="1"/>
            <a:r>
              <a:rPr lang="en-US" sz="2900" dirty="0" smtClean="0"/>
              <a:t>Fixed Cost Factor =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i="1" dirty="0" smtClean="0"/>
              <a:t>Total Fixed Expenses 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÷ (</a:t>
            </a:r>
            <a:r>
              <a:rPr lang="en-US" i="1" dirty="0" smtClean="0"/>
              <a:t>Total Allocated Hours Expenses + Total Allocated Miles Expenses)</a:t>
            </a:r>
          </a:p>
        </p:txBody>
      </p:sp>
    </p:spTree>
    <p:extLst>
      <p:ext uri="{BB962C8B-B14F-4D97-AF65-F5344CB8AC3E}">
        <p14:creationId xmlns:p14="http://schemas.microsoft.com/office/powerpoint/2010/main" val="25021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Allocation’s Dirty Secret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At this Stage in the Development of a Cost Allocation Model, We Would Test the Model by Plugging in Total System Hours, Miles, and Vehicle (by Mode) to Test the Model</a:t>
            </a:r>
          </a:p>
          <a:p>
            <a:pPr eaLnBrk="1" hangingPunct="1"/>
            <a:r>
              <a:rPr lang="en-US" sz="3300" dirty="0" smtClean="0"/>
              <a:t>Problem: the Industry Models Do Not Work in a Multi-Modal Setting</a:t>
            </a:r>
            <a:endParaRPr lang="en-US" sz="3300" dirty="0"/>
          </a:p>
          <a:p>
            <a:pPr eaLnBrk="1" hangingPunct="1"/>
            <a:endParaRPr lang="en-US" sz="3300" dirty="0" smtClean="0"/>
          </a:p>
          <a:p>
            <a:pPr eaLnBrk="1" hangingPunct="1"/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379014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dirty="0" smtClean="0"/>
              <a:t>Types of Cost Allocation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/>
            <a:r>
              <a:rPr lang="en-US" sz="3400" dirty="0" smtClean="0"/>
              <a:t>Financial Based Cost Allocation</a:t>
            </a:r>
          </a:p>
          <a:p>
            <a:pPr marL="450850" indent="-450850" defTabSz="755650" eaLnBrk="1" hangingPunct="1"/>
            <a:r>
              <a:rPr lang="en-US" sz="3400" dirty="0" smtClean="0"/>
              <a:t>Service Based Cost Allocation Plans</a:t>
            </a:r>
          </a:p>
        </p:txBody>
      </p:sp>
    </p:spTree>
    <p:extLst>
      <p:ext uri="{BB962C8B-B14F-4D97-AF65-F5344CB8AC3E}">
        <p14:creationId xmlns:p14="http://schemas.microsoft.com/office/powerpoint/2010/main" val="16406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Allocation’s Dirty Secret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The PriceWaterhouse Model </a:t>
            </a:r>
            <a:r>
              <a:rPr lang="en-US" sz="3300" i="1" dirty="0" smtClean="0"/>
              <a:t>Only</a:t>
            </a:r>
            <a:r>
              <a:rPr lang="en-US" sz="3300" dirty="0" smtClean="0"/>
              <a:t> Works in Fixed Route Systems</a:t>
            </a:r>
          </a:p>
          <a:p>
            <a:pPr eaLnBrk="1" hangingPunct="1"/>
            <a:r>
              <a:rPr lang="en-US" sz="3300" dirty="0" smtClean="0"/>
              <a:t>The AASHTO/MTAP Model </a:t>
            </a:r>
            <a:r>
              <a:rPr lang="en-US" sz="3300" i="1" dirty="0" smtClean="0"/>
              <a:t>Only</a:t>
            </a:r>
            <a:r>
              <a:rPr lang="en-US" sz="3300" dirty="0" smtClean="0"/>
              <a:t> Works in Demand Response Systems</a:t>
            </a:r>
          </a:p>
          <a:p>
            <a:pPr eaLnBrk="1" hangingPunct="1"/>
            <a:r>
              <a:rPr lang="en-US" sz="3300" dirty="0" smtClean="0"/>
              <a:t>In the Real World, Most of Us Operate in a Multi-Modal Environment</a:t>
            </a:r>
          </a:p>
          <a:p>
            <a:pPr eaLnBrk="1" hangingPunct="1"/>
            <a:endParaRPr lang="en-US" sz="3300" dirty="0" smtClean="0"/>
          </a:p>
        </p:txBody>
      </p:sp>
    </p:spTree>
    <p:extLst>
      <p:ext uri="{BB962C8B-B14F-4D97-AF65-F5344CB8AC3E}">
        <p14:creationId xmlns:p14="http://schemas.microsoft.com/office/powerpoint/2010/main" val="182186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Allocation’s Dirty Secret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Problem: Fixed Expenses</a:t>
            </a:r>
          </a:p>
          <a:p>
            <a:pPr marL="0" indent="0" eaLnBrk="1" hangingPunct="1">
              <a:buNone/>
            </a:pPr>
            <a:endParaRPr lang="en-US" sz="3300" dirty="0" smtClean="0"/>
          </a:p>
          <a:p>
            <a:pPr eaLnBrk="1" hangingPunct="1"/>
            <a:r>
              <a:rPr lang="en-US" sz="3300" dirty="0" smtClean="0"/>
              <a:t>Solution: Fixed Expenses Must Undergo a Modal Allocation</a:t>
            </a:r>
          </a:p>
        </p:txBody>
      </p:sp>
    </p:spTree>
    <p:extLst>
      <p:ext uri="{BB962C8B-B14F-4D97-AF65-F5344CB8AC3E}">
        <p14:creationId xmlns:p14="http://schemas.microsoft.com/office/powerpoint/2010/main" val="26443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Modal Split of Fixed Expenses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Like Indirect Cost Allocation, We Must Chose a Basis That Will Equitably Distribute Fixed Expenses</a:t>
            </a:r>
          </a:p>
          <a:p>
            <a:pPr lvl="1" eaLnBrk="1" hangingPunct="1"/>
            <a:r>
              <a:rPr lang="en-US" sz="2900" dirty="0" smtClean="0"/>
              <a:t>The Basis is Vehicle Hours</a:t>
            </a:r>
          </a:p>
        </p:txBody>
      </p:sp>
    </p:spTree>
    <p:extLst>
      <p:ext uri="{BB962C8B-B14F-4D97-AF65-F5344CB8AC3E}">
        <p14:creationId xmlns:p14="http://schemas.microsoft.com/office/powerpoint/2010/main" val="19221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Modal Split of Fixed Expenses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Apply a Ratio of Vehicle Hours by Mode to the Total Amount of Fixed Expenses</a:t>
            </a:r>
          </a:p>
          <a:p>
            <a:pPr marL="0" lvl="2" indent="0" eaLnBrk="1" hangingPunct="1">
              <a:buNone/>
            </a:pPr>
            <a:endParaRPr lang="en-US" i="1" dirty="0" smtClean="0"/>
          </a:p>
          <a:p>
            <a:pPr marL="457200" lvl="3" indent="0" eaLnBrk="1" hangingPunct="1">
              <a:buNone/>
            </a:pPr>
            <a:r>
              <a:rPr lang="en-US" i="1" dirty="0" smtClean="0"/>
              <a:t>(Fixed Route Hours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÷  Total Hours) X Total Fixed Expenses = Allocable Fixed Expenses Attributable to Fixed Route Mode</a:t>
            </a:r>
          </a:p>
          <a:p>
            <a:pPr marL="457200" lvl="3" indent="0" eaLnBrk="1" hangingPunct="1">
              <a:buNone/>
            </a:pPr>
            <a:endParaRPr lang="en-US" i="1" dirty="0" smtClean="0">
              <a:ea typeface="Arial Unicode MS" pitchFamily="34" charset="-128"/>
              <a:cs typeface="Arial Unicode MS" pitchFamily="34" charset="-128"/>
            </a:endParaRPr>
          </a:p>
          <a:p>
            <a:pPr marL="457200" lvl="3" indent="0" eaLnBrk="1" hangingPunct="1">
              <a:buNone/>
            </a:pP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(Demand Response Hours ÷ Total Hours) X Total Fixed Expenses  = </a:t>
            </a:r>
            <a:r>
              <a:rPr lang="en-US" i="1" dirty="0">
                <a:ea typeface="Arial Unicode MS" pitchFamily="34" charset="-128"/>
                <a:cs typeface="Arial Unicode MS" pitchFamily="34" charset="-128"/>
              </a:rPr>
              <a:t>Allocable Fixed Expenses Attributable to </a:t>
            </a: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Demand Response Mode</a:t>
            </a:r>
            <a:endParaRPr lang="en-US" i="1" dirty="0">
              <a:ea typeface="Arial Unicode MS" pitchFamily="34" charset="-128"/>
              <a:cs typeface="Arial Unicode MS" pitchFamily="34" charset="-128"/>
            </a:endParaRPr>
          </a:p>
          <a:p>
            <a:pPr marL="457200" lvl="3" indent="0" eaLnBrk="1" hangingPunct="1">
              <a:buNone/>
            </a:pPr>
            <a:endParaRPr lang="en-US" i="1" dirty="0" smtClean="0">
              <a:ea typeface="Arial Unicode MS" pitchFamily="34" charset="-128"/>
              <a:cs typeface="Arial Unicode MS" pitchFamily="34" charset="-128"/>
            </a:endParaRPr>
          </a:p>
          <a:p>
            <a:pPr marL="457200" lvl="3" indent="0" eaLnBrk="1" hangingPunct="1">
              <a:buNone/>
            </a:pPr>
            <a:endParaRPr lang="en-US" i="1" dirty="0">
              <a:ea typeface="Arial Unicode MS" pitchFamily="34" charset="-128"/>
              <a:cs typeface="Arial Unicode MS" pitchFamily="34" charset="-128"/>
            </a:endParaRPr>
          </a:p>
          <a:p>
            <a:pPr marL="457200" lvl="3" indent="0" eaLnBrk="1" hangingPunct="1">
              <a:buNone/>
            </a:pPr>
            <a:endParaRPr lang="en-US" i="1" dirty="0"/>
          </a:p>
          <a:p>
            <a:pPr eaLnBrk="1" hangingPunct="1"/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23411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Modal Split of Fixed Expenses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>
                <a:cs typeface="Arial Unicode MS" pitchFamily="34" charset="-128"/>
              </a:rPr>
              <a:t>Now….</a:t>
            </a:r>
          </a:p>
          <a:p>
            <a:pPr lvl="1" eaLnBrk="1" hangingPunct="1"/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Recalculate the Previous Two Fixed Expense Computations</a:t>
            </a:r>
          </a:p>
          <a:p>
            <a:pPr lvl="1" eaLnBrk="1" hangingPunct="1"/>
            <a:endParaRPr lang="en-US" i="1" dirty="0" smtClean="0">
              <a:ea typeface="Arial Unicode MS" pitchFamily="34" charset="-128"/>
              <a:cs typeface="Arial Unicode MS" pitchFamily="34" charset="-128"/>
            </a:endParaRPr>
          </a:p>
          <a:p>
            <a:pPr marL="857250" lvl="2" indent="0" eaLnBrk="1" hangingPunct="1">
              <a:buNone/>
            </a:pPr>
            <a:r>
              <a:rPr lang="en-US" i="1" dirty="0" smtClean="0">
                <a:ea typeface="Arial Unicode MS" pitchFamily="34" charset="-128"/>
                <a:cs typeface="Arial Unicode MS" pitchFamily="34" charset="-128"/>
              </a:rPr>
              <a:t>….But Substitute the Modal Allocation of Fixed Expenses for Total Fixed Expenses Used Before</a:t>
            </a:r>
          </a:p>
          <a:p>
            <a:pPr marL="457200" lvl="3" indent="0" eaLnBrk="1" hangingPunct="1">
              <a:buNone/>
            </a:pPr>
            <a:endParaRPr lang="en-US" i="1" dirty="0">
              <a:ea typeface="Arial Unicode MS" pitchFamily="34" charset="-128"/>
              <a:cs typeface="Arial Unicode MS" pitchFamily="34" charset="-128"/>
            </a:endParaRPr>
          </a:p>
          <a:p>
            <a:pPr marL="457200" lvl="3" indent="0" eaLnBrk="1" hangingPunct="1">
              <a:buNone/>
            </a:pPr>
            <a:endParaRPr lang="en-US" i="1" dirty="0"/>
          </a:p>
          <a:p>
            <a:pPr eaLnBrk="1" hangingPunct="1"/>
            <a:endParaRPr lang="en-US" sz="2900" dirty="0" smtClean="0"/>
          </a:p>
        </p:txBody>
      </p:sp>
    </p:spTree>
    <p:extLst>
      <p:ext uri="{BB962C8B-B14F-4D97-AF65-F5344CB8AC3E}">
        <p14:creationId xmlns:p14="http://schemas.microsoft.com/office/powerpoint/2010/main" val="10549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Exercise No. </a:t>
            </a:r>
            <a:r>
              <a:rPr lang="en-US" dirty="0"/>
              <a:t>5</a:t>
            </a:r>
            <a:endParaRPr lang="en-US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77351"/>
          </a:xfrm>
        </p:spPr>
        <p:txBody>
          <a:bodyPr/>
          <a:lstStyle/>
          <a:p>
            <a:pPr eaLnBrk="1" hangingPunct="1"/>
            <a:r>
              <a:rPr lang="en-US" dirty="0" smtClean="0"/>
              <a:t>Allocate Fixed Expenses to the Fixed Route and Demand Response Modes</a:t>
            </a:r>
          </a:p>
          <a:p>
            <a:pPr eaLnBrk="1" hangingPunct="1"/>
            <a:r>
              <a:rPr lang="en-US" dirty="0" smtClean="0"/>
              <a:t>Last Line is the Complicated One</a:t>
            </a:r>
          </a:p>
          <a:p>
            <a:pPr eaLnBrk="1" hangingPunct="1"/>
            <a:r>
              <a:rPr lang="en-US" dirty="0" smtClean="0"/>
              <a:t>Computation:</a:t>
            </a:r>
          </a:p>
          <a:p>
            <a:pPr marL="400050" lvl="1" indent="0" eaLnBrk="1" hangingPunct="1">
              <a:buNone/>
            </a:pPr>
            <a:r>
              <a:rPr lang="en-US" dirty="0" smtClean="0"/>
              <a:t>{DR Fixed Expenses </a:t>
            </a:r>
            <a:r>
              <a:rPr lang="en-US" dirty="0"/>
              <a:t>/ [  (∑ DR Miles X Allocated Miles Rate (Ex #4)) + (∑ DR Miles X Allocated Hours Rate (Ex #4)) ] }</a:t>
            </a:r>
          </a:p>
          <a:p>
            <a:pPr marL="400050" lvl="1" indent="0" eaLnBrk="1" hangingPunct="1">
              <a:buNone/>
            </a:pPr>
            <a:endParaRPr lang="en-US" dirty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523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Completing the Computations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7735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900" dirty="0" smtClean="0"/>
              <a:t>The Fully Allocated Cost of Service is Equal to (put all three formulas together for each mode):</a:t>
            </a:r>
          </a:p>
          <a:p>
            <a:pPr eaLnBrk="1" hangingPunct="1">
              <a:lnSpc>
                <a:spcPct val="90000"/>
              </a:lnSpc>
            </a:pPr>
            <a:endParaRPr lang="en-US" sz="1000" dirty="0" smtClean="0"/>
          </a:p>
          <a:p>
            <a:pPr marL="584200" lvl="1" indent="-112713" eaLnBrk="1" hangingPunct="1">
              <a:lnSpc>
                <a:spcPct val="90000"/>
              </a:lnSpc>
              <a:buNone/>
            </a:pPr>
            <a:r>
              <a:rPr lang="en-US" sz="1400" b="1" u="sng" dirty="0"/>
              <a:t>Demand Response</a:t>
            </a:r>
          </a:p>
          <a:p>
            <a:pPr marL="584200" lvl="1" indent="-1127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{(Total Annual Projected Hours </a:t>
            </a:r>
            <a:r>
              <a:rPr lang="en-US" sz="1800" i="1" dirty="0" smtClean="0"/>
              <a:t>x</a:t>
            </a:r>
            <a:r>
              <a:rPr lang="en-US" sz="1800" dirty="0" smtClean="0"/>
              <a:t> Allocated Hours Cost) +</a:t>
            </a:r>
          </a:p>
          <a:p>
            <a:pPr marL="584200" lvl="1" indent="-1127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(Total Annual Projected Miles</a:t>
            </a:r>
            <a:r>
              <a:rPr lang="en-US" sz="1800" i="1" dirty="0" smtClean="0"/>
              <a:t> x </a:t>
            </a:r>
            <a:r>
              <a:rPr lang="en-US" sz="1800" dirty="0" smtClean="0"/>
              <a:t>Allocated Miles Cost)} +</a:t>
            </a:r>
          </a:p>
          <a:p>
            <a:pPr marL="584200" lvl="1" indent="-1127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{DR Fixed Cost Factor</a:t>
            </a:r>
            <a:r>
              <a:rPr lang="en-US" sz="1800" i="1" dirty="0" smtClean="0"/>
              <a:t> x</a:t>
            </a:r>
            <a:r>
              <a:rPr lang="en-US" sz="1800" dirty="0" smtClean="0"/>
              <a:t> [(Total Annual Projected Hours </a:t>
            </a:r>
            <a:r>
              <a:rPr lang="en-US" sz="1800" i="1" dirty="0" smtClean="0"/>
              <a:t>x</a:t>
            </a:r>
            <a:r>
              <a:rPr lang="en-US" sz="1800" i="1" u="sng" dirty="0" smtClean="0"/>
              <a:t> </a:t>
            </a:r>
            <a:r>
              <a:rPr lang="en-US" sz="1800" dirty="0" smtClean="0"/>
              <a:t>Total Allocated Hours Cost) + (Total Annual Projected Miles </a:t>
            </a:r>
            <a:r>
              <a:rPr lang="en-US" sz="1800" i="1" dirty="0" smtClean="0"/>
              <a:t>x</a:t>
            </a:r>
            <a:r>
              <a:rPr lang="en-US" sz="1800" dirty="0" smtClean="0"/>
              <a:t>  Allocated Miles Cost)]}</a:t>
            </a:r>
          </a:p>
          <a:p>
            <a:pPr marL="584200" lvl="1" indent="-112713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1800" dirty="0" smtClean="0"/>
              <a:t>+</a:t>
            </a:r>
          </a:p>
          <a:p>
            <a:pPr marL="584200" lvl="1" indent="-112713" eaLnBrk="1" hangingPunct="1">
              <a:lnSpc>
                <a:spcPct val="90000"/>
              </a:lnSpc>
              <a:buNone/>
            </a:pPr>
            <a:r>
              <a:rPr lang="en-US" sz="1400" b="1" u="sng" dirty="0"/>
              <a:t>Fixed </a:t>
            </a:r>
            <a:r>
              <a:rPr lang="en-US" sz="1400" b="1" u="sng" dirty="0" smtClean="0"/>
              <a:t>Route</a:t>
            </a:r>
          </a:p>
          <a:p>
            <a:pPr marL="584200" lvl="1" indent="-1127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{(Total Annual Projected Hours </a:t>
            </a:r>
            <a:r>
              <a:rPr lang="en-US" sz="1800" i="1" dirty="0"/>
              <a:t>x</a:t>
            </a:r>
            <a:r>
              <a:rPr lang="en-US" sz="1800" dirty="0"/>
              <a:t> Allocated Hours Cost) +</a:t>
            </a:r>
          </a:p>
          <a:p>
            <a:pPr marL="584200" lvl="1" indent="-1127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(Total Annual Projected Miles</a:t>
            </a:r>
            <a:r>
              <a:rPr lang="en-US" sz="1800" i="1" dirty="0"/>
              <a:t> x </a:t>
            </a:r>
            <a:r>
              <a:rPr lang="en-US" sz="1800" dirty="0"/>
              <a:t>Allocated Miles Cost</a:t>
            </a:r>
            <a:r>
              <a:rPr lang="en-US" sz="1800" dirty="0" smtClean="0"/>
              <a:t>) </a:t>
            </a:r>
            <a:r>
              <a:rPr lang="en-US" sz="1800" dirty="0"/>
              <a:t>+</a:t>
            </a:r>
          </a:p>
          <a:p>
            <a:pPr marL="584200" lvl="1" indent="-112713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/>
              <a:t> </a:t>
            </a:r>
            <a:r>
              <a:rPr lang="en-US" sz="1800" dirty="0" smtClean="0"/>
              <a:t>(FR Cost Per Vehicle</a:t>
            </a:r>
            <a:r>
              <a:rPr lang="en-US" sz="1800" i="1" dirty="0" smtClean="0"/>
              <a:t> </a:t>
            </a:r>
            <a:r>
              <a:rPr lang="en-US" sz="1800" dirty="0" smtClean="0"/>
              <a:t>x No. Peak Vehicle)}</a:t>
            </a:r>
            <a:endParaRPr lang="en-US" sz="1800" b="1" u="sng" dirty="0"/>
          </a:p>
        </p:txBody>
      </p:sp>
    </p:spTree>
    <p:extLst>
      <p:ext uri="{BB962C8B-B14F-4D97-AF65-F5344CB8AC3E}">
        <p14:creationId xmlns:p14="http://schemas.microsoft.com/office/powerpoint/2010/main" val="92943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Completing the Computations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68747"/>
            <a:ext cx="8229600" cy="3785978"/>
          </a:xfrm>
        </p:spPr>
        <p:txBody>
          <a:bodyPr/>
          <a:lstStyle/>
          <a:p>
            <a:pPr eaLnBrk="1" hangingPunct="1"/>
            <a:r>
              <a:rPr lang="en-US" sz="3400" dirty="0" smtClean="0"/>
              <a:t>To Test our Cost Allocation Model</a:t>
            </a:r>
          </a:p>
          <a:p>
            <a:pPr lvl="1" eaLnBrk="1" hangingPunct="1"/>
            <a:r>
              <a:rPr lang="en-US" sz="3000" dirty="0" smtClean="0"/>
              <a:t>Plug in Total Annual Projected Hours and Total Annual Projected Miles for Demand Response</a:t>
            </a:r>
          </a:p>
          <a:p>
            <a:pPr lvl="1" eaLnBrk="1" hangingPunct="1"/>
            <a:r>
              <a:rPr lang="en-US" sz="3000" dirty="0"/>
              <a:t>Plug in Total Annual Projected Hours and Total Annual Projected Miles for </a:t>
            </a:r>
            <a:r>
              <a:rPr lang="en-US" sz="3000" dirty="0" smtClean="0"/>
              <a:t>Fixed Route</a:t>
            </a:r>
          </a:p>
          <a:p>
            <a:pPr eaLnBrk="1" hangingPunct="1"/>
            <a:r>
              <a:rPr lang="en-US" sz="3400" dirty="0" smtClean="0"/>
              <a:t>The Two Totals Should Equal Total Expenses</a:t>
            </a:r>
            <a:endParaRPr lang="en-US" sz="3400" dirty="0"/>
          </a:p>
          <a:p>
            <a:pPr marL="0" indent="0" eaLnBrk="1" hangingPunct="1">
              <a:buNone/>
            </a:pPr>
            <a:r>
              <a:rPr lang="en-US" sz="3400" dirty="0" smtClean="0"/>
              <a:t> 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135429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Completing the Computations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768725"/>
          </a:xfrm>
        </p:spPr>
        <p:txBody>
          <a:bodyPr/>
          <a:lstStyle/>
          <a:p>
            <a:pPr eaLnBrk="1" hangingPunct="1"/>
            <a:r>
              <a:rPr lang="en-US" sz="3300" dirty="0" smtClean="0"/>
              <a:t>Congratulations … You Have Just Developed a Cost Allocation Model</a:t>
            </a:r>
          </a:p>
        </p:txBody>
      </p:sp>
      <p:grpSp>
        <p:nvGrpSpPr>
          <p:cNvPr id="140292" name="Group 4"/>
          <p:cNvGrpSpPr>
            <a:grpSpLocks/>
          </p:cNvGrpSpPr>
          <p:nvPr/>
        </p:nvGrpSpPr>
        <p:grpSpPr bwMode="auto">
          <a:xfrm>
            <a:off x="3564079" y="3709007"/>
            <a:ext cx="2286000" cy="2724150"/>
            <a:chOff x="2627" y="1924"/>
            <a:chExt cx="1223" cy="1476"/>
          </a:xfrm>
        </p:grpSpPr>
        <p:sp>
          <p:nvSpPr>
            <p:cNvPr id="140293" name="Freeform 5"/>
            <p:cNvSpPr>
              <a:spLocks/>
            </p:cNvSpPr>
            <p:nvPr/>
          </p:nvSpPr>
          <p:spPr bwMode="auto">
            <a:xfrm>
              <a:off x="2627" y="2198"/>
              <a:ext cx="1223" cy="1202"/>
            </a:xfrm>
            <a:custGeom>
              <a:avLst/>
              <a:gdLst>
                <a:gd name="T0" fmla="*/ 469 w 1223"/>
                <a:gd name="T1" fmla="*/ 3 h 1202"/>
                <a:gd name="T2" fmla="*/ 407 w 1223"/>
                <a:gd name="T3" fmla="*/ 15 h 1202"/>
                <a:gd name="T4" fmla="*/ 361 w 1223"/>
                <a:gd name="T5" fmla="*/ 32 h 1202"/>
                <a:gd name="T6" fmla="*/ 384 w 1223"/>
                <a:gd name="T7" fmla="*/ 92 h 1202"/>
                <a:gd name="T8" fmla="*/ 315 w 1223"/>
                <a:gd name="T9" fmla="*/ 159 h 1202"/>
                <a:gd name="T10" fmla="*/ 361 w 1223"/>
                <a:gd name="T11" fmla="*/ 248 h 1202"/>
                <a:gd name="T12" fmla="*/ 322 w 1223"/>
                <a:gd name="T13" fmla="*/ 286 h 1202"/>
                <a:gd name="T14" fmla="*/ 200 w 1223"/>
                <a:gd name="T15" fmla="*/ 295 h 1202"/>
                <a:gd name="T16" fmla="*/ 91 w 1223"/>
                <a:gd name="T17" fmla="*/ 345 h 1202"/>
                <a:gd name="T18" fmla="*/ 158 w 1223"/>
                <a:gd name="T19" fmla="*/ 370 h 1202"/>
                <a:gd name="T20" fmla="*/ 265 w 1223"/>
                <a:gd name="T21" fmla="*/ 397 h 1202"/>
                <a:gd name="T22" fmla="*/ 191 w 1223"/>
                <a:gd name="T23" fmla="*/ 518 h 1202"/>
                <a:gd name="T24" fmla="*/ 126 w 1223"/>
                <a:gd name="T25" fmla="*/ 633 h 1202"/>
                <a:gd name="T26" fmla="*/ 52 w 1223"/>
                <a:gd name="T27" fmla="*/ 680 h 1202"/>
                <a:gd name="T28" fmla="*/ 56 w 1223"/>
                <a:gd name="T29" fmla="*/ 730 h 1202"/>
                <a:gd name="T30" fmla="*/ 160 w 1223"/>
                <a:gd name="T31" fmla="*/ 760 h 1202"/>
                <a:gd name="T32" fmla="*/ 189 w 1223"/>
                <a:gd name="T33" fmla="*/ 692 h 1202"/>
                <a:gd name="T34" fmla="*/ 215 w 1223"/>
                <a:gd name="T35" fmla="*/ 713 h 1202"/>
                <a:gd name="T36" fmla="*/ 238 w 1223"/>
                <a:gd name="T37" fmla="*/ 633 h 1202"/>
                <a:gd name="T38" fmla="*/ 322 w 1223"/>
                <a:gd name="T39" fmla="*/ 663 h 1202"/>
                <a:gd name="T40" fmla="*/ 322 w 1223"/>
                <a:gd name="T41" fmla="*/ 919 h 1202"/>
                <a:gd name="T42" fmla="*/ 268 w 1223"/>
                <a:gd name="T43" fmla="*/ 1102 h 1202"/>
                <a:gd name="T44" fmla="*/ 1222 w 1223"/>
                <a:gd name="T45" fmla="*/ 1201 h 1202"/>
                <a:gd name="T46" fmla="*/ 1001 w 1223"/>
                <a:gd name="T47" fmla="*/ 1060 h 1202"/>
                <a:gd name="T48" fmla="*/ 789 w 1223"/>
                <a:gd name="T49" fmla="*/ 883 h 1202"/>
                <a:gd name="T50" fmla="*/ 535 w 1223"/>
                <a:gd name="T51" fmla="*/ 852 h 1202"/>
                <a:gd name="T52" fmla="*/ 689 w 1223"/>
                <a:gd name="T53" fmla="*/ 713 h 1202"/>
                <a:gd name="T54" fmla="*/ 770 w 1223"/>
                <a:gd name="T55" fmla="*/ 891 h 1202"/>
                <a:gd name="T56" fmla="*/ 916 w 1223"/>
                <a:gd name="T57" fmla="*/ 878 h 1202"/>
                <a:gd name="T58" fmla="*/ 862 w 1223"/>
                <a:gd name="T59" fmla="*/ 815 h 1202"/>
                <a:gd name="T60" fmla="*/ 871 w 1223"/>
                <a:gd name="T61" fmla="*/ 617 h 1202"/>
                <a:gd name="T62" fmla="*/ 796 w 1223"/>
                <a:gd name="T63" fmla="*/ 556 h 1202"/>
                <a:gd name="T64" fmla="*/ 696 w 1223"/>
                <a:gd name="T65" fmla="*/ 510 h 1202"/>
                <a:gd name="T66" fmla="*/ 689 w 1223"/>
                <a:gd name="T67" fmla="*/ 391 h 1202"/>
                <a:gd name="T68" fmla="*/ 827 w 1223"/>
                <a:gd name="T69" fmla="*/ 345 h 1202"/>
                <a:gd name="T70" fmla="*/ 820 w 1223"/>
                <a:gd name="T71" fmla="*/ 214 h 1202"/>
                <a:gd name="T72" fmla="*/ 808 w 1223"/>
                <a:gd name="T73" fmla="*/ 172 h 1202"/>
                <a:gd name="T74" fmla="*/ 796 w 1223"/>
                <a:gd name="T75" fmla="*/ 92 h 1202"/>
                <a:gd name="T76" fmla="*/ 669 w 1223"/>
                <a:gd name="T77" fmla="*/ 79 h 1202"/>
                <a:gd name="T78" fmla="*/ 634 w 1223"/>
                <a:gd name="T79" fmla="*/ 133 h 1202"/>
                <a:gd name="T80" fmla="*/ 704 w 1223"/>
                <a:gd name="T81" fmla="*/ 214 h 1202"/>
                <a:gd name="T82" fmla="*/ 712 w 1223"/>
                <a:gd name="T83" fmla="*/ 266 h 1202"/>
                <a:gd name="T84" fmla="*/ 622 w 1223"/>
                <a:gd name="T85" fmla="*/ 252 h 1202"/>
                <a:gd name="T86" fmla="*/ 542 w 1223"/>
                <a:gd name="T87" fmla="*/ 214 h 1202"/>
                <a:gd name="T88" fmla="*/ 581 w 1223"/>
                <a:gd name="T89" fmla="*/ 146 h 1202"/>
                <a:gd name="T90" fmla="*/ 527 w 1223"/>
                <a:gd name="T91" fmla="*/ 121 h 1202"/>
                <a:gd name="T92" fmla="*/ 496 w 1223"/>
                <a:gd name="T93" fmla="*/ 41 h 120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23"/>
                <a:gd name="T142" fmla="*/ 0 h 1202"/>
                <a:gd name="T143" fmla="*/ 1223 w 1223"/>
                <a:gd name="T144" fmla="*/ 1202 h 120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23" h="1202">
                  <a:moveTo>
                    <a:pt x="496" y="41"/>
                  </a:moveTo>
                  <a:lnTo>
                    <a:pt x="489" y="15"/>
                  </a:lnTo>
                  <a:lnTo>
                    <a:pt x="469" y="3"/>
                  </a:lnTo>
                  <a:lnTo>
                    <a:pt x="427" y="0"/>
                  </a:lnTo>
                  <a:lnTo>
                    <a:pt x="376" y="7"/>
                  </a:lnTo>
                  <a:lnTo>
                    <a:pt x="407" y="15"/>
                  </a:lnTo>
                  <a:lnTo>
                    <a:pt x="422" y="32"/>
                  </a:lnTo>
                  <a:lnTo>
                    <a:pt x="388" y="25"/>
                  </a:lnTo>
                  <a:lnTo>
                    <a:pt x="361" y="32"/>
                  </a:lnTo>
                  <a:lnTo>
                    <a:pt x="380" y="41"/>
                  </a:lnTo>
                  <a:lnTo>
                    <a:pt x="373" y="70"/>
                  </a:lnTo>
                  <a:lnTo>
                    <a:pt x="384" y="92"/>
                  </a:lnTo>
                  <a:lnTo>
                    <a:pt x="369" y="121"/>
                  </a:lnTo>
                  <a:lnTo>
                    <a:pt x="334" y="133"/>
                  </a:lnTo>
                  <a:lnTo>
                    <a:pt x="315" y="159"/>
                  </a:lnTo>
                  <a:lnTo>
                    <a:pt x="322" y="181"/>
                  </a:lnTo>
                  <a:lnTo>
                    <a:pt x="341" y="207"/>
                  </a:lnTo>
                  <a:lnTo>
                    <a:pt x="361" y="248"/>
                  </a:lnTo>
                  <a:lnTo>
                    <a:pt x="391" y="281"/>
                  </a:lnTo>
                  <a:lnTo>
                    <a:pt x="369" y="290"/>
                  </a:lnTo>
                  <a:lnTo>
                    <a:pt x="322" y="286"/>
                  </a:lnTo>
                  <a:lnTo>
                    <a:pt x="304" y="298"/>
                  </a:lnTo>
                  <a:lnTo>
                    <a:pt x="258" y="290"/>
                  </a:lnTo>
                  <a:lnTo>
                    <a:pt x="200" y="295"/>
                  </a:lnTo>
                  <a:lnTo>
                    <a:pt x="141" y="311"/>
                  </a:lnTo>
                  <a:lnTo>
                    <a:pt x="110" y="332"/>
                  </a:lnTo>
                  <a:lnTo>
                    <a:pt x="91" y="345"/>
                  </a:lnTo>
                  <a:lnTo>
                    <a:pt x="60" y="354"/>
                  </a:lnTo>
                  <a:lnTo>
                    <a:pt x="107" y="370"/>
                  </a:lnTo>
                  <a:lnTo>
                    <a:pt x="158" y="370"/>
                  </a:lnTo>
                  <a:lnTo>
                    <a:pt x="215" y="354"/>
                  </a:lnTo>
                  <a:lnTo>
                    <a:pt x="265" y="341"/>
                  </a:lnTo>
                  <a:lnTo>
                    <a:pt x="265" y="397"/>
                  </a:lnTo>
                  <a:lnTo>
                    <a:pt x="238" y="438"/>
                  </a:lnTo>
                  <a:lnTo>
                    <a:pt x="226" y="473"/>
                  </a:lnTo>
                  <a:lnTo>
                    <a:pt x="191" y="518"/>
                  </a:lnTo>
                  <a:lnTo>
                    <a:pt x="164" y="565"/>
                  </a:lnTo>
                  <a:lnTo>
                    <a:pt x="150" y="595"/>
                  </a:lnTo>
                  <a:lnTo>
                    <a:pt x="126" y="633"/>
                  </a:lnTo>
                  <a:lnTo>
                    <a:pt x="99" y="650"/>
                  </a:lnTo>
                  <a:lnTo>
                    <a:pt x="72" y="667"/>
                  </a:lnTo>
                  <a:lnTo>
                    <a:pt x="52" y="680"/>
                  </a:lnTo>
                  <a:lnTo>
                    <a:pt x="0" y="682"/>
                  </a:lnTo>
                  <a:lnTo>
                    <a:pt x="72" y="696"/>
                  </a:lnTo>
                  <a:lnTo>
                    <a:pt x="56" y="730"/>
                  </a:lnTo>
                  <a:lnTo>
                    <a:pt x="80" y="743"/>
                  </a:lnTo>
                  <a:lnTo>
                    <a:pt x="114" y="747"/>
                  </a:lnTo>
                  <a:lnTo>
                    <a:pt x="160" y="760"/>
                  </a:lnTo>
                  <a:lnTo>
                    <a:pt x="141" y="719"/>
                  </a:lnTo>
                  <a:lnTo>
                    <a:pt x="144" y="700"/>
                  </a:lnTo>
                  <a:lnTo>
                    <a:pt x="189" y="692"/>
                  </a:lnTo>
                  <a:lnTo>
                    <a:pt x="203" y="709"/>
                  </a:lnTo>
                  <a:lnTo>
                    <a:pt x="207" y="743"/>
                  </a:lnTo>
                  <a:lnTo>
                    <a:pt x="215" y="713"/>
                  </a:lnTo>
                  <a:lnTo>
                    <a:pt x="222" y="682"/>
                  </a:lnTo>
                  <a:lnTo>
                    <a:pt x="215" y="663"/>
                  </a:lnTo>
                  <a:lnTo>
                    <a:pt x="238" y="633"/>
                  </a:lnTo>
                  <a:lnTo>
                    <a:pt x="258" y="633"/>
                  </a:lnTo>
                  <a:lnTo>
                    <a:pt x="283" y="658"/>
                  </a:lnTo>
                  <a:lnTo>
                    <a:pt x="322" y="663"/>
                  </a:lnTo>
                  <a:lnTo>
                    <a:pt x="311" y="739"/>
                  </a:lnTo>
                  <a:lnTo>
                    <a:pt x="319" y="828"/>
                  </a:lnTo>
                  <a:lnTo>
                    <a:pt x="322" y="919"/>
                  </a:lnTo>
                  <a:lnTo>
                    <a:pt x="341" y="1090"/>
                  </a:lnTo>
                  <a:lnTo>
                    <a:pt x="308" y="1077"/>
                  </a:lnTo>
                  <a:lnTo>
                    <a:pt x="268" y="1102"/>
                  </a:lnTo>
                  <a:lnTo>
                    <a:pt x="207" y="1102"/>
                  </a:lnTo>
                  <a:lnTo>
                    <a:pt x="107" y="1201"/>
                  </a:lnTo>
                  <a:lnTo>
                    <a:pt x="1222" y="1201"/>
                  </a:lnTo>
                  <a:lnTo>
                    <a:pt x="1077" y="1107"/>
                  </a:lnTo>
                  <a:lnTo>
                    <a:pt x="1013" y="1094"/>
                  </a:lnTo>
                  <a:lnTo>
                    <a:pt x="1001" y="1060"/>
                  </a:lnTo>
                  <a:lnTo>
                    <a:pt x="923" y="1030"/>
                  </a:lnTo>
                  <a:lnTo>
                    <a:pt x="943" y="919"/>
                  </a:lnTo>
                  <a:lnTo>
                    <a:pt x="789" y="883"/>
                  </a:lnTo>
                  <a:lnTo>
                    <a:pt x="577" y="1077"/>
                  </a:lnTo>
                  <a:lnTo>
                    <a:pt x="550" y="963"/>
                  </a:lnTo>
                  <a:lnTo>
                    <a:pt x="535" y="852"/>
                  </a:lnTo>
                  <a:lnTo>
                    <a:pt x="535" y="756"/>
                  </a:lnTo>
                  <a:lnTo>
                    <a:pt x="577" y="705"/>
                  </a:lnTo>
                  <a:lnTo>
                    <a:pt x="689" y="713"/>
                  </a:lnTo>
                  <a:lnTo>
                    <a:pt x="681" y="801"/>
                  </a:lnTo>
                  <a:lnTo>
                    <a:pt x="684" y="883"/>
                  </a:lnTo>
                  <a:lnTo>
                    <a:pt x="770" y="891"/>
                  </a:lnTo>
                  <a:lnTo>
                    <a:pt x="961" y="912"/>
                  </a:lnTo>
                  <a:lnTo>
                    <a:pt x="961" y="894"/>
                  </a:lnTo>
                  <a:lnTo>
                    <a:pt x="916" y="878"/>
                  </a:lnTo>
                  <a:lnTo>
                    <a:pt x="878" y="870"/>
                  </a:lnTo>
                  <a:lnTo>
                    <a:pt x="881" y="831"/>
                  </a:lnTo>
                  <a:lnTo>
                    <a:pt x="862" y="815"/>
                  </a:lnTo>
                  <a:lnTo>
                    <a:pt x="878" y="739"/>
                  </a:lnTo>
                  <a:lnTo>
                    <a:pt x="878" y="654"/>
                  </a:lnTo>
                  <a:lnTo>
                    <a:pt x="871" y="617"/>
                  </a:lnTo>
                  <a:lnTo>
                    <a:pt x="873" y="595"/>
                  </a:lnTo>
                  <a:lnTo>
                    <a:pt x="840" y="562"/>
                  </a:lnTo>
                  <a:lnTo>
                    <a:pt x="796" y="556"/>
                  </a:lnTo>
                  <a:lnTo>
                    <a:pt x="742" y="544"/>
                  </a:lnTo>
                  <a:lnTo>
                    <a:pt x="689" y="531"/>
                  </a:lnTo>
                  <a:lnTo>
                    <a:pt x="696" y="510"/>
                  </a:lnTo>
                  <a:lnTo>
                    <a:pt x="704" y="468"/>
                  </a:lnTo>
                  <a:lnTo>
                    <a:pt x="700" y="421"/>
                  </a:lnTo>
                  <a:lnTo>
                    <a:pt x="689" y="391"/>
                  </a:lnTo>
                  <a:lnTo>
                    <a:pt x="754" y="384"/>
                  </a:lnTo>
                  <a:lnTo>
                    <a:pt x="781" y="362"/>
                  </a:lnTo>
                  <a:lnTo>
                    <a:pt x="827" y="345"/>
                  </a:lnTo>
                  <a:lnTo>
                    <a:pt x="847" y="316"/>
                  </a:lnTo>
                  <a:lnTo>
                    <a:pt x="847" y="281"/>
                  </a:lnTo>
                  <a:lnTo>
                    <a:pt x="820" y="214"/>
                  </a:lnTo>
                  <a:lnTo>
                    <a:pt x="789" y="219"/>
                  </a:lnTo>
                  <a:lnTo>
                    <a:pt x="785" y="197"/>
                  </a:lnTo>
                  <a:lnTo>
                    <a:pt x="808" y="172"/>
                  </a:lnTo>
                  <a:lnTo>
                    <a:pt x="805" y="146"/>
                  </a:lnTo>
                  <a:lnTo>
                    <a:pt x="820" y="118"/>
                  </a:lnTo>
                  <a:lnTo>
                    <a:pt x="796" y="92"/>
                  </a:lnTo>
                  <a:lnTo>
                    <a:pt x="735" y="70"/>
                  </a:lnTo>
                  <a:lnTo>
                    <a:pt x="689" y="92"/>
                  </a:lnTo>
                  <a:lnTo>
                    <a:pt x="669" y="79"/>
                  </a:lnTo>
                  <a:lnTo>
                    <a:pt x="639" y="74"/>
                  </a:lnTo>
                  <a:lnTo>
                    <a:pt x="647" y="113"/>
                  </a:lnTo>
                  <a:lnTo>
                    <a:pt x="634" y="133"/>
                  </a:lnTo>
                  <a:lnTo>
                    <a:pt x="681" y="168"/>
                  </a:lnTo>
                  <a:lnTo>
                    <a:pt x="677" y="192"/>
                  </a:lnTo>
                  <a:lnTo>
                    <a:pt x="704" y="214"/>
                  </a:lnTo>
                  <a:lnTo>
                    <a:pt x="712" y="236"/>
                  </a:lnTo>
                  <a:lnTo>
                    <a:pt x="696" y="244"/>
                  </a:lnTo>
                  <a:lnTo>
                    <a:pt x="712" y="266"/>
                  </a:lnTo>
                  <a:lnTo>
                    <a:pt x="689" y="274"/>
                  </a:lnTo>
                  <a:lnTo>
                    <a:pt x="647" y="274"/>
                  </a:lnTo>
                  <a:lnTo>
                    <a:pt x="622" y="252"/>
                  </a:lnTo>
                  <a:lnTo>
                    <a:pt x="573" y="244"/>
                  </a:lnTo>
                  <a:lnTo>
                    <a:pt x="531" y="252"/>
                  </a:lnTo>
                  <a:lnTo>
                    <a:pt x="542" y="214"/>
                  </a:lnTo>
                  <a:lnTo>
                    <a:pt x="550" y="192"/>
                  </a:lnTo>
                  <a:lnTo>
                    <a:pt x="570" y="177"/>
                  </a:lnTo>
                  <a:lnTo>
                    <a:pt x="581" y="146"/>
                  </a:lnTo>
                  <a:lnTo>
                    <a:pt x="581" y="130"/>
                  </a:lnTo>
                  <a:lnTo>
                    <a:pt x="546" y="118"/>
                  </a:lnTo>
                  <a:lnTo>
                    <a:pt x="527" y="121"/>
                  </a:lnTo>
                  <a:lnTo>
                    <a:pt x="503" y="59"/>
                  </a:lnTo>
                  <a:lnTo>
                    <a:pt x="496" y="4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294" name="Freeform 6"/>
            <p:cNvSpPr>
              <a:spLocks/>
            </p:cNvSpPr>
            <p:nvPr/>
          </p:nvSpPr>
          <p:spPr bwMode="auto">
            <a:xfrm>
              <a:off x="2994" y="2205"/>
              <a:ext cx="103" cy="78"/>
            </a:xfrm>
            <a:custGeom>
              <a:avLst/>
              <a:gdLst>
                <a:gd name="T0" fmla="*/ 102 w 103"/>
                <a:gd name="T1" fmla="*/ 29 h 78"/>
                <a:gd name="T2" fmla="*/ 87 w 103"/>
                <a:gd name="T3" fmla="*/ 13 h 78"/>
                <a:gd name="T4" fmla="*/ 64 w 103"/>
                <a:gd name="T5" fmla="*/ 0 h 78"/>
                <a:gd name="T6" fmla="*/ 29 w 103"/>
                <a:gd name="T7" fmla="*/ 3 h 78"/>
                <a:gd name="T8" fmla="*/ 67 w 103"/>
                <a:gd name="T9" fmla="*/ 13 h 78"/>
                <a:gd name="T10" fmla="*/ 75 w 103"/>
                <a:gd name="T11" fmla="*/ 33 h 78"/>
                <a:gd name="T12" fmla="*/ 44 w 103"/>
                <a:gd name="T13" fmla="*/ 25 h 78"/>
                <a:gd name="T14" fmla="*/ 0 w 103"/>
                <a:gd name="T15" fmla="*/ 29 h 78"/>
                <a:gd name="T16" fmla="*/ 37 w 103"/>
                <a:gd name="T17" fmla="*/ 33 h 78"/>
                <a:gd name="T18" fmla="*/ 18 w 103"/>
                <a:gd name="T19" fmla="*/ 62 h 78"/>
                <a:gd name="T20" fmla="*/ 21 w 103"/>
                <a:gd name="T21" fmla="*/ 77 h 78"/>
                <a:gd name="T22" fmla="*/ 60 w 103"/>
                <a:gd name="T23" fmla="*/ 43 h 78"/>
                <a:gd name="T24" fmla="*/ 102 w 103"/>
                <a:gd name="T25" fmla="*/ 29 h 78"/>
                <a:gd name="T26" fmla="*/ 102 w 103"/>
                <a:gd name="T27" fmla="*/ 29 h 7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3"/>
                <a:gd name="T43" fmla="*/ 0 h 78"/>
                <a:gd name="T44" fmla="*/ 103 w 103"/>
                <a:gd name="T45" fmla="*/ 78 h 7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3" h="78">
                  <a:moveTo>
                    <a:pt x="102" y="29"/>
                  </a:moveTo>
                  <a:lnTo>
                    <a:pt x="87" y="13"/>
                  </a:lnTo>
                  <a:lnTo>
                    <a:pt x="64" y="0"/>
                  </a:lnTo>
                  <a:lnTo>
                    <a:pt x="29" y="3"/>
                  </a:lnTo>
                  <a:lnTo>
                    <a:pt x="67" y="13"/>
                  </a:lnTo>
                  <a:lnTo>
                    <a:pt x="75" y="33"/>
                  </a:lnTo>
                  <a:lnTo>
                    <a:pt x="44" y="25"/>
                  </a:lnTo>
                  <a:lnTo>
                    <a:pt x="0" y="29"/>
                  </a:lnTo>
                  <a:lnTo>
                    <a:pt x="37" y="33"/>
                  </a:lnTo>
                  <a:lnTo>
                    <a:pt x="18" y="62"/>
                  </a:lnTo>
                  <a:lnTo>
                    <a:pt x="21" y="77"/>
                  </a:lnTo>
                  <a:lnTo>
                    <a:pt x="60" y="43"/>
                  </a:lnTo>
                  <a:lnTo>
                    <a:pt x="102" y="29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295" name="Freeform 7"/>
            <p:cNvSpPr>
              <a:spLocks/>
            </p:cNvSpPr>
            <p:nvPr/>
          </p:nvSpPr>
          <p:spPr bwMode="auto">
            <a:xfrm>
              <a:off x="2955" y="2243"/>
              <a:ext cx="184" cy="293"/>
            </a:xfrm>
            <a:custGeom>
              <a:avLst/>
              <a:gdLst>
                <a:gd name="T0" fmla="*/ 111 w 184"/>
                <a:gd name="T1" fmla="*/ 4 h 293"/>
                <a:gd name="T2" fmla="*/ 92 w 184"/>
                <a:gd name="T3" fmla="*/ 21 h 293"/>
                <a:gd name="T4" fmla="*/ 64 w 184"/>
                <a:gd name="T5" fmla="*/ 50 h 293"/>
                <a:gd name="T6" fmla="*/ 48 w 184"/>
                <a:gd name="T7" fmla="*/ 88 h 293"/>
                <a:gd name="T8" fmla="*/ 29 w 184"/>
                <a:gd name="T9" fmla="*/ 84 h 293"/>
                <a:gd name="T10" fmla="*/ 10 w 184"/>
                <a:gd name="T11" fmla="*/ 92 h 293"/>
                <a:gd name="T12" fmla="*/ 0 w 184"/>
                <a:gd name="T13" fmla="*/ 106 h 293"/>
                <a:gd name="T14" fmla="*/ 10 w 184"/>
                <a:gd name="T15" fmla="*/ 109 h 293"/>
                <a:gd name="T16" fmla="*/ 21 w 184"/>
                <a:gd name="T17" fmla="*/ 109 h 293"/>
                <a:gd name="T18" fmla="*/ 21 w 184"/>
                <a:gd name="T19" fmla="*/ 131 h 293"/>
                <a:gd name="T20" fmla="*/ 27 w 184"/>
                <a:gd name="T21" fmla="*/ 156 h 293"/>
                <a:gd name="T22" fmla="*/ 57 w 184"/>
                <a:gd name="T23" fmla="*/ 207 h 293"/>
                <a:gd name="T24" fmla="*/ 87 w 184"/>
                <a:gd name="T25" fmla="*/ 249 h 293"/>
                <a:gd name="T26" fmla="*/ 126 w 184"/>
                <a:gd name="T27" fmla="*/ 279 h 293"/>
                <a:gd name="T28" fmla="*/ 149 w 184"/>
                <a:gd name="T29" fmla="*/ 292 h 293"/>
                <a:gd name="T30" fmla="*/ 164 w 184"/>
                <a:gd name="T31" fmla="*/ 287 h 293"/>
                <a:gd name="T32" fmla="*/ 175 w 184"/>
                <a:gd name="T33" fmla="*/ 271 h 293"/>
                <a:gd name="T34" fmla="*/ 179 w 184"/>
                <a:gd name="T35" fmla="*/ 236 h 293"/>
                <a:gd name="T36" fmla="*/ 183 w 184"/>
                <a:gd name="T37" fmla="*/ 199 h 293"/>
                <a:gd name="T38" fmla="*/ 149 w 184"/>
                <a:gd name="T39" fmla="*/ 207 h 293"/>
                <a:gd name="T40" fmla="*/ 99 w 184"/>
                <a:gd name="T41" fmla="*/ 202 h 293"/>
                <a:gd name="T42" fmla="*/ 99 w 184"/>
                <a:gd name="T43" fmla="*/ 190 h 293"/>
                <a:gd name="T44" fmla="*/ 79 w 184"/>
                <a:gd name="T45" fmla="*/ 178 h 293"/>
                <a:gd name="T46" fmla="*/ 68 w 184"/>
                <a:gd name="T47" fmla="*/ 152 h 293"/>
                <a:gd name="T48" fmla="*/ 48 w 184"/>
                <a:gd name="T49" fmla="*/ 161 h 293"/>
                <a:gd name="T50" fmla="*/ 46 w 184"/>
                <a:gd name="T51" fmla="*/ 152 h 293"/>
                <a:gd name="T52" fmla="*/ 52 w 184"/>
                <a:gd name="T53" fmla="*/ 131 h 293"/>
                <a:gd name="T54" fmla="*/ 95 w 184"/>
                <a:gd name="T55" fmla="*/ 109 h 293"/>
                <a:gd name="T56" fmla="*/ 122 w 184"/>
                <a:gd name="T57" fmla="*/ 122 h 293"/>
                <a:gd name="T58" fmla="*/ 145 w 184"/>
                <a:gd name="T59" fmla="*/ 118 h 293"/>
                <a:gd name="T60" fmla="*/ 161 w 184"/>
                <a:gd name="T61" fmla="*/ 109 h 293"/>
                <a:gd name="T62" fmla="*/ 157 w 184"/>
                <a:gd name="T63" fmla="*/ 88 h 293"/>
                <a:gd name="T64" fmla="*/ 137 w 184"/>
                <a:gd name="T65" fmla="*/ 62 h 293"/>
                <a:gd name="T66" fmla="*/ 137 w 184"/>
                <a:gd name="T67" fmla="*/ 38 h 293"/>
                <a:gd name="T68" fmla="*/ 168 w 184"/>
                <a:gd name="T69" fmla="*/ 38 h 293"/>
                <a:gd name="T70" fmla="*/ 161 w 184"/>
                <a:gd name="T71" fmla="*/ 21 h 293"/>
                <a:gd name="T72" fmla="*/ 134 w 184"/>
                <a:gd name="T73" fmla="*/ 0 h 293"/>
                <a:gd name="T74" fmla="*/ 111 w 184"/>
                <a:gd name="T75" fmla="*/ 4 h 293"/>
                <a:gd name="T76" fmla="*/ 111 w 184"/>
                <a:gd name="T77" fmla="*/ 4 h 29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4"/>
                <a:gd name="T118" fmla="*/ 0 h 293"/>
                <a:gd name="T119" fmla="*/ 184 w 184"/>
                <a:gd name="T120" fmla="*/ 293 h 29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4" h="293">
                  <a:moveTo>
                    <a:pt x="111" y="4"/>
                  </a:moveTo>
                  <a:lnTo>
                    <a:pt x="92" y="21"/>
                  </a:lnTo>
                  <a:lnTo>
                    <a:pt x="64" y="50"/>
                  </a:lnTo>
                  <a:lnTo>
                    <a:pt x="48" y="88"/>
                  </a:lnTo>
                  <a:lnTo>
                    <a:pt x="29" y="84"/>
                  </a:lnTo>
                  <a:lnTo>
                    <a:pt x="10" y="92"/>
                  </a:lnTo>
                  <a:lnTo>
                    <a:pt x="0" y="106"/>
                  </a:lnTo>
                  <a:lnTo>
                    <a:pt x="10" y="109"/>
                  </a:lnTo>
                  <a:lnTo>
                    <a:pt x="21" y="109"/>
                  </a:lnTo>
                  <a:lnTo>
                    <a:pt x="21" y="131"/>
                  </a:lnTo>
                  <a:lnTo>
                    <a:pt x="27" y="156"/>
                  </a:lnTo>
                  <a:lnTo>
                    <a:pt x="57" y="207"/>
                  </a:lnTo>
                  <a:lnTo>
                    <a:pt x="87" y="249"/>
                  </a:lnTo>
                  <a:lnTo>
                    <a:pt x="126" y="279"/>
                  </a:lnTo>
                  <a:lnTo>
                    <a:pt x="149" y="292"/>
                  </a:lnTo>
                  <a:lnTo>
                    <a:pt x="164" y="287"/>
                  </a:lnTo>
                  <a:lnTo>
                    <a:pt x="175" y="271"/>
                  </a:lnTo>
                  <a:lnTo>
                    <a:pt x="179" y="236"/>
                  </a:lnTo>
                  <a:lnTo>
                    <a:pt x="183" y="199"/>
                  </a:lnTo>
                  <a:lnTo>
                    <a:pt x="149" y="207"/>
                  </a:lnTo>
                  <a:lnTo>
                    <a:pt x="99" y="202"/>
                  </a:lnTo>
                  <a:lnTo>
                    <a:pt x="99" y="190"/>
                  </a:lnTo>
                  <a:lnTo>
                    <a:pt x="79" y="178"/>
                  </a:lnTo>
                  <a:lnTo>
                    <a:pt x="68" y="152"/>
                  </a:lnTo>
                  <a:lnTo>
                    <a:pt x="48" y="161"/>
                  </a:lnTo>
                  <a:lnTo>
                    <a:pt x="46" y="152"/>
                  </a:lnTo>
                  <a:lnTo>
                    <a:pt x="52" y="131"/>
                  </a:lnTo>
                  <a:lnTo>
                    <a:pt x="95" y="109"/>
                  </a:lnTo>
                  <a:lnTo>
                    <a:pt x="122" y="122"/>
                  </a:lnTo>
                  <a:lnTo>
                    <a:pt x="145" y="118"/>
                  </a:lnTo>
                  <a:lnTo>
                    <a:pt x="161" y="109"/>
                  </a:lnTo>
                  <a:lnTo>
                    <a:pt x="157" y="88"/>
                  </a:lnTo>
                  <a:lnTo>
                    <a:pt x="137" y="62"/>
                  </a:lnTo>
                  <a:lnTo>
                    <a:pt x="137" y="38"/>
                  </a:lnTo>
                  <a:lnTo>
                    <a:pt x="168" y="38"/>
                  </a:lnTo>
                  <a:lnTo>
                    <a:pt x="161" y="21"/>
                  </a:lnTo>
                  <a:lnTo>
                    <a:pt x="134" y="0"/>
                  </a:lnTo>
                  <a:lnTo>
                    <a:pt x="111" y="4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296" name="Freeform 8"/>
            <p:cNvSpPr>
              <a:spLocks/>
            </p:cNvSpPr>
            <p:nvPr/>
          </p:nvSpPr>
          <p:spPr bwMode="auto">
            <a:xfrm>
              <a:off x="3035" y="2357"/>
              <a:ext cx="90" cy="35"/>
            </a:xfrm>
            <a:custGeom>
              <a:avLst/>
              <a:gdLst>
                <a:gd name="T0" fmla="*/ 19 w 90"/>
                <a:gd name="T1" fmla="*/ 0 h 35"/>
                <a:gd name="T2" fmla="*/ 0 w 90"/>
                <a:gd name="T3" fmla="*/ 17 h 35"/>
                <a:gd name="T4" fmla="*/ 15 w 90"/>
                <a:gd name="T5" fmla="*/ 30 h 35"/>
                <a:gd name="T6" fmla="*/ 50 w 90"/>
                <a:gd name="T7" fmla="*/ 34 h 35"/>
                <a:gd name="T8" fmla="*/ 89 w 90"/>
                <a:gd name="T9" fmla="*/ 34 h 35"/>
                <a:gd name="T10" fmla="*/ 81 w 90"/>
                <a:gd name="T11" fmla="*/ 22 h 35"/>
                <a:gd name="T12" fmla="*/ 61 w 90"/>
                <a:gd name="T13" fmla="*/ 25 h 35"/>
                <a:gd name="T14" fmla="*/ 31 w 90"/>
                <a:gd name="T15" fmla="*/ 22 h 35"/>
                <a:gd name="T16" fmla="*/ 23 w 90"/>
                <a:gd name="T17" fmla="*/ 13 h 35"/>
                <a:gd name="T18" fmla="*/ 19 w 90"/>
                <a:gd name="T19" fmla="*/ 0 h 35"/>
                <a:gd name="T20" fmla="*/ 19 w 90"/>
                <a:gd name="T21" fmla="*/ 0 h 3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35"/>
                <a:gd name="T35" fmla="*/ 90 w 90"/>
                <a:gd name="T36" fmla="*/ 35 h 3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35">
                  <a:moveTo>
                    <a:pt x="19" y="0"/>
                  </a:moveTo>
                  <a:lnTo>
                    <a:pt x="0" y="17"/>
                  </a:lnTo>
                  <a:lnTo>
                    <a:pt x="15" y="30"/>
                  </a:lnTo>
                  <a:lnTo>
                    <a:pt x="50" y="34"/>
                  </a:lnTo>
                  <a:lnTo>
                    <a:pt x="89" y="34"/>
                  </a:lnTo>
                  <a:lnTo>
                    <a:pt x="81" y="22"/>
                  </a:lnTo>
                  <a:lnTo>
                    <a:pt x="61" y="25"/>
                  </a:lnTo>
                  <a:lnTo>
                    <a:pt x="31" y="22"/>
                  </a:lnTo>
                  <a:lnTo>
                    <a:pt x="23" y="13"/>
                  </a:lnTo>
                  <a:lnTo>
                    <a:pt x="19" y="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297" name="Freeform 9"/>
            <p:cNvSpPr>
              <a:spLocks/>
            </p:cNvSpPr>
            <p:nvPr/>
          </p:nvSpPr>
          <p:spPr bwMode="auto">
            <a:xfrm>
              <a:off x="3116" y="2328"/>
              <a:ext cx="70" cy="52"/>
            </a:xfrm>
            <a:custGeom>
              <a:avLst/>
              <a:gdLst>
                <a:gd name="T0" fmla="*/ 11 w 70"/>
                <a:gd name="T1" fmla="*/ 21 h 52"/>
                <a:gd name="T2" fmla="*/ 46 w 70"/>
                <a:gd name="T3" fmla="*/ 41 h 52"/>
                <a:gd name="T4" fmla="*/ 57 w 70"/>
                <a:gd name="T5" fmla="*/ 51 h 52"/>
                <a:gd name="T6" fmla="*/ 69 w 70"/>
                <a:gd name="T7" fmla="*/ 38 h 52"/>
                <a:gd name="T8" fmla="*/ 66 w 70"/>
                <a:gd name="T9" fmla="*/ 15 h 52"/>
                <a:gd name="T10" fmla="*/ 46 w 70"/>
                <a:gd name="T11" fmla="*/ 0 h 52"/>
                <a:gd name="T12" fmla="*/ 0 w 70"/>
                <a:gd name="T13" fmla="*/ 0 h 52"/>
                <a:gd name="T14" fmla="*/ 11 w 70"/>
                <a:gd name="T15" fmla="*/ 21 h 52"/>
                <a:gd name="T16" fmla="*/ 11 w 70"/>
                <a:gd name="T17" fmla="*/ 2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52"/>
                <a:gd name="T29" fmla="*/ 70 w 70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52">
                  <a:moveTo>
                    <a:pt x="11" y="21"/>
                  </a:moveTo>
                  <a:lnTo>
                    <a:pt x="46" y="41"/>
                  </a:lnTo>
                  <a:lnTo>
                    <a:pt x="57" y="51"/>
                  </a:lnTo>
                  <a:lnTo>
                    <a:pt x="69" y="38"/>
                  </a:lnTo>
                  <a:lnTo>
                    <a:pt x="66" y="15"/>
                  </a:lnTo>
                  <a:lnTo>
                    <a:pt x="46" y="0"/>
                  </a:lnTo>
                  <a:lnTo>
                    <a:pt x="0" y="0"/>
                  </a:lnTo>
                  <a:lnTo>
                    <a:pt x="11" y="21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298" name="Freeform 10"/>
            <p:cNvSpPr>
              <a:spLocks/>
            </p:cNvSpPr>
            <p:nvPr/>
          </p:nvSpPr>
          <p:spPr bwMode="auto">
            <a:xfrm>
              <a:off x="2985" y="2273"/>
              <a:ext cx="194" cy="61"/>
            </a:xfrm>
            <a:custGeom>
              <a:avLst/>
              <a:gdLst>
                <a:gd name="T0" fmla="*/ 79 w 194"/>
                <a:gd name="T1" fmla="*/ 11 h 61"/>
                <a:gd name="T2" fmla="*/ 58 w 194"/>
                <a:gd name="T3" fmla="*/ 9 h 61"/>
                <a:gd name="T4" fmla="*/ 30 w 194"/>
                <a:gd name="T5" fmla="*/ 12 h 61"/>
                <a:gd name="T6" fmla="*/ 9 w 194"/>
                <a:gd name="T7" fmla="*/ 18 h 61"/>
                <a:gd name="T8" fmla="*/ 1 w 194"/>
                <a:gd name="T9" fmla="*/ 27 h 61"/>
                <a:gd name="T10" fmla="*/ 0 w 194"/>
                <a:gd name="T11" fmla="*/ 38 h 61"/>
                <a:gd name="T12" fmla="*/ 4 w 194"/>
                <a:gd name="T13" fmla="*/ 51 h 61"/>
                <a:gd name="T14" fmla="*/ 16 w 194"/>
                <a:gd name="T15" fmla="*/ 60 h 61"/>
                <a:gd name="T16" fmla="*/ 46 w 194"/>
                <a:gd name="T17" fmla="*/ 60 h 61"/>
                <a:gd name="T18" fmla="*/ 67 w 194"/>
                <a:gd name="T19" fmla="*/ 57 h 61"/>
                <a:gd name="T20" fmla="*/ 82 w 194"/>
                <a:gd name="T21" fmla="*/ 48 h 61"/>
                <a:gd name="T22" fmla="*/ 91 w 194"/>
                <a:gd name="T23" fmla="*/ 36 h 61"/>
                <a:gd name="T24" fmla="*/ 98 w 194"/>
                <a:gd name="T25" fmla="*/ 32 h 61"/>
                <a:gd name="T26" fmla="*/ 109 w 194"/>
                <a:gd name="T27" fmla="*/ 32 h 61"/>
                <a:gd name="T28" fmla="*/ 123 w 194"/>
                <a:gd name="T29" fmla="*/ 49 h 61"/>
                <a:gd name="T30" fmla="*/ 138 w 194"/>
                <a:gd name="T31" fmla="*/ 53 h 61"/>
                <a:gd name="T32" fmla="*/ 162 w 194"/>
                <a:gd name="T33" fmla="*/ 57 h 61"/>
                <a:gd name="T34" fmla="*/ 177 w 194"/>
                <a:gd name="T35" fmla="*/ 53 h 61"/>
                <a:gd name="T36" fmla="*/ 185 w 194"/>
                <a:gd name="T37" fmla="*/ 45 h 61"/>
                <a:gd name="T38" fmla="*/ 193 w 194"/>
                <a:gd name="T39" fmla="*/ 31 h 61"/>
                <a:gd name="T40" fmla="*/ 190 w 194"/>
                <a:gd name="T41" fmla="*/ 20 h 61"/>
                <a:gd name="T42" fmla="*/ 184 w 194"/>
                <a:gd name="T43" fmla="*/ 8 h 61"/>
                <a:gd name="T44" fmla="*/ 179 w 194"/>
                <a:gd name="T45" fmla="*/ 2 h 61"/>
                <a:gd name="T46" fmla="*/ 147 w 194"/>
                <a:gd name="T47" fmla="*/ 0 h 61"/>
                <a:gd name="T48" fmla="*/ 123 w 194"/>
                <a:gd name="T49" fmla="*/ 3 h 61"/>
                <a:gd name="T50" fmla="*/ 107 w 194"/>
                <a:gd name="T51" fmla="*/ 9 h 61"/>
                <a:gd name="T52" fmla="*/ 98 w 194"/>
                <a:gd name="T53" fmla="*/ 18 h 61"/>
                <a:gd name="T54" fmla="*/ 86 w 194"/>
                <a:gd name="T55" fmla="*/ 13 h 61"/>
                <a:gd name="T56" fmla="*/ 79 w 194"/>
                <a:gd name="T57" fmla="*/ 11 h 61"/>
                <a:gd name="T58" fmla="*/ 79 w 194"/>
                <a:gd name="T59" fmla="*/ 11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4"/>
                <a:gd name="T91" fmla="*/ 0 h 61"/>
                <a:gd name="T92" fmla="*/ 194 w 19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4" h="61">
                  <a:moveTo>
                    <a:pt x="79" y="11"/>
                  </a:moveTo>
                  <a:lnTo>
                    <a:pt x="58" y="9"/>
                  </a:lnTo>
                  <a:lnTo>
                    <a:pt x="30" y="12"/>
                  </a:lnTo>
                  <a:lnTo>
                    <a:pt x="9" y="18"/>
                  </a:lnTo>
                  <a:lnTo>
                    <a:pt x="1" y="27"/>
                  </a:lnTo>
                  <a:lnTo>
                    <a:pt x="0" y="38"/>
                  </a:lnTo>
                  <a:lnTo>
                    <a:pt x="4" y="51"/>
                  </a:lnTo>
                  <a:lnTo>
                    <a:pt x="16" y="60"/>
                  </a:lnTo>
                  <a:lnTo>
                    <a:pt x="46" y="60"/>
                  </a:lnTo>
                  <a:lnTo>
                    <a:pt x="67" y="57"/>
                  </a:lnTo>
                  <a:lnTo>
                    <a:pt x="82" y="48"/>
                  </a:lnTo>
                  <a:lnTo>
                    <a:pt x="91" y="36"/>
                  </a:lnTo>
                  <a:lnTo>
                    <a:pt x="98" y="32"/>
                  </a:lnTo>
                  <a:lnTo>
                    <a:pt x="109" y="32"/>
                  </a:lnTo>
                  <a:lnTo>
                    <a:pt x="123" y="49"/>
                  </a:lnTo>
                  <a:lnTo>
                    <a:pt x="138" y="53"/>
                  </a:lnTo>
                  <a:lnTo>
                    <a:pt x="162" y="57"/>
                  </a:lnTo>
                  <a:lnTo>
                    <a:pt x="177" y="53"/>
                  </a:lnTo>
                  <a:lnTo>
                    <a:pt x="185" y="45"/>
                  </a:lnTo>
                  <a:lnTo>
                    <a:pt x="193" y="31"/>
                  </a:lnTo>
                  <a:lnTo>
                    <a:pt x="190" y="20"/>
                  </a:lnTo>
                  <a:lnTo>
                    <a:pt x="184" y="8"/>
                  </a:lnTo>
                  <a:lnTo>
                    <a:pt x="179" y="2"/>
                  </a:lnTo>
                  <a:lnTo>
                    <a:pt x="147" y="0"/>
                  </a:lnTo>
                  <a:lnTo>
                    <a:pt x="123" y="3"/>
                  </a:lnTo>
                  <a:lnTo>
                    <a:pt x="107" y="9"/>
                  </a:lnTo>
                  <a:lnTo>
                    <a:pt x="98" y="18"/>
                  </a:lnTo>
                  <a:lnTo>
                    <a:pt x="86" y="13"/>
                  </a:lnTo>
                  <a:lnTo>
                    <a:pt x="79" y="11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299" name="Freeform 11"/>
            <p:cNvSpPr>
              <a:spLocks/>
            </p:cNvSpPr>
            <p:nvPr/>
          </p:nvSpPr>
          <p:spPr bwMode="auto">
            <a:xfrm>
              <a:off x="3001" y="2294"/>
              <a:ext cx="62" cy="29"/>
            </a:xfrm>
            <a:custGeom>
              <a:avLst/>
              <a:gdLst>
                <a:gd name="T0" fmla="*/ 56 w 62"/>
                <a:gd name="T1" fmla="*/ 4 h 29"/>
                <a:gd name="T2" fmla="*/ 44 w 62"/>
                <a:gd name="T3" fmla="*/ 0 h 29"/>
                <a:gd name="T4" fmla="*/ 31 w 62"/>
                <a:gd name="T5" fmla="*/ 0 h 29"/>
                <a:gd name="T6" fmla="*/ 5 w 62"/>
                <a:gd name="T7" fmla="*/ 6 h 29"/>
                <a:gd name="T8" fmla="*/ 0 w 62"/>
                <a:gd name="T9" fmla="*/ 11 h 29"/>
                <a:gd name="T10" fmla="*/ 0 w 62"/>
                <a:gd name="T11" fmla="*/ 22 h 29"/>
                <a:gd name="T12" fmla="*/ 10 w 62"/>
                <a:gd name="T13" fmla="*/ 28 h 29"/>
                <a:gd name="T14" fmla="*/ 31 w 62"/>
                <a:gd name="T15" fmla="*/ 27 h 29"/>
                <a:gd name="T16" fmla="*/ 55 w 62"/>
                <a:gd name="T17" fmla="*/ 17 h 29"/>
                <a:gd name="T18" fmla="*/ 61 w 62"/>
                <a:gd name="T19" fmla="*/ 10 h 29"/>
                <a:gd name="T20" fmla="*/ 56 w 62"/>
                <a:gd name="T21" fmla="*/ 4 h 29"/>
                <a:gd name="T22" fmla="*/ 56 w 62"/>
                <a:gd name="T23" fmla="*/ 4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2"/>
                <a:gd name="T37" fmla="*/ 0 h 29"/>
                <a:gd name="T38" fmla="*/ 62 w 62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2" h="29">
                  <a:moveTo>
                    <a:pt x="56" y="4"/>
                  </a:moveTo>
                  <a:lnTo>
                    <a:pt x="44" y="0"/>
                  </a:lnTo>
                  <a:lnTo>
                    <a:pt x="31" y="0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1" y="27"/>
                  </a:lnTo>
                  <a:lnTo>
                    <a:pt x="55" y="17"/>
                  </a:lnTo>
                  <a:lnTo>
                    <a:pt x="61" y="10"/>
                  </a:lnTo>
                  <a:lnTo>
                    <a:pt x="56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0" name="Freeform 12"/>
            <p:cNvSpPr>
              <a:spLocks/>
            </p:cNvSpPr>
            <p:nvPr/>
          </p:nvSpPr>
          <p:spPr bwMode="auto">
            <a:xfrm>
              <a:off x="3105" y="2284"/>
              <a:ext cx="63" cy="35"/>
            </a:xfrm>
            <a:custGeom>
              <a:avLst/>
              <a:gdLst>
                <a:gd name="T0" fmla="*/ 0 w 63"/>
                <a:gd name="T1" fmla="*/ 11 h 35"/>
                <a:gd name="T2" fmla="*/ 10 w 63"/>
                <a:gd name="T3" fmla="*/ 2 h 35"/>
                <a:gd name="T4" fmla="*/ 27 w 63"/>
                <a:gd name="T5" fmla="*/ 0 h 35"/>
                <a:gd name="T6" fmla="*/ 45 w 63"/>
                <a:gd name="T7" fmla="*/ 0 h 35"/>
                <a:gd name="T8" fmla="*/ 55 w 63"/>
                <a:gd name="T9" fmla="*/ 3 h 35"/>
                <a:gd name="T10" fmla="*/ 62 w 63"/>
                <a:gd name="T11" fmla="*/ 20 h 35"/>
                <a:gd name="T12" fmla="*/ 55 w 63"/>
                <a:gd name="T13" fmla="*/ 30 h 35"/>
                <a:gd name="T14" fmla="*/ 45 w 63"/>
                <a:gd name="T15" fmla="*/ 34 h 35"/>
                <a:gd name="T16" fmla="*/ 16 w 63"/>
                <a:gd name="T17" fmla="*/ 31 h 35"/>
                <a:gd name="T18" fmla="*/ 2 w 63"/>
                <a:gd name="T19" fmla="*/ 23 h 35"/>
                <a:gd name="T20" fmla="*/ 2 w 63"/>
                <a:gd name="T21" fmla="*/ 19 h 35"/>
                <a:gd name="T22" fmla="*/ 0 w 63"/>
                <a:gd name="T23" fmla="*/ 11 h 35"/>
                <a:gd name="T24" fmla="*/ 0 w 63"/>
                <a:gd name="T25" fmla="*/ 11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3"/>
                <a:gd name="T40" fmla="*/ 0 h 35"/>
                <a:gd name="T41" fmla="*/ 63 w 63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3" h="35">
                  <a:moveTo>
                    <a:pt x="0" y="11"/>
                  </a:moveTo>
                  <a:lnTo>
                    <a:pt x="10" y="2"/>
                  </a:lnTo>
                  <a:lnTo>
                    <a:pt x="27" y="0"/>
                  </a:lnTo>
                  <a:lnTo>
                    <a:pt x="45" y="0"/>
                  </a:lnTo>
                  <a:lnTo>
                    <a:pt x="55" y="3"/>
                  </a:lnTo>
                  <a:lnTo>
                    <a:pt x="62" y="20"/>
                  </a:lnTo>
                  <a:lnTo>
                    <a:pt x="55" y="30"/>
                  </a:lnTo>
                  <a:lnTo>
                    <a:pt x="45" y="34"/>
                  </a:lnTo>
                  <a:lnTo>
                    <a:pt x="16" y="31"/>
                  </a:lnTo>
                  <a:lnTo>
                    <a:pt x="2" y="23"/>
                  </a:lnTo>
                  <a:lnTo>
                    <a:pt x="2" y="19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1" name="Freeform 13"/>
            <p:cNvSpPr>
              <a:spLocks/>
            </p:cNvSpPr>
            <p:nvPr/>
          </p:nvSpPr>
          <p:spPr bwMode="auto">
            <a:xfrm>
              <a:off x="3031" y="2385"/>
              <a:ext cx="113" cy="49"/>
            </a:xfrm>
            <a:custGeom>
              <a:avLst/>
              <a:gdLst>
                <a:gd name="T0" fmla="*/ 1 w 113"/>
                <a:gd name="T1" fmla="*/ 0 h 49"/>
                <a:gd name="T2" fmla="*/ 21 w 113"/>
                <a:gd name="T3" fmla="*/ 11 h 49"/>
                <a:gd name="T4" fmla="*/ 94 w 113"/>
                <a:gd name="T5" fmla="*/ 13 h 49"/>
                <a:gd name="T6" fmla="*/ 112 w 113"/>
                <a:gd name="T7" fmla="*/ 5 h 49"/>
                <a:gd name="T8" fmla="*/ 105 w 113"/>
                <a:gd name="T9" fmla="*/ 42 h 49"/>
                <a:gd name="T10" fmla="*/ 77 w 113"/>
                <a:gd name="T11" fmla="*/ 48 h 49"/>
                <a:gd name="T12" fmla="*/ 39 w 113"/>
                <a:gd name="T13" fmla="*/ 48 h 49"/>
                <a:gd name="T14" fmla="*/ 9 w 113"/>
                <a:gd name="T15" fmla="*/ 29 h 49"/>
                <a:gd name="T16" fmla="*/ 0 w 113"/>
                <a:gd name="T17" fmla="*/ 9 h 49"/>
                <a:gd name="T18" fmla="*/ 1 w 113"/>
                <a:gd name="T19" fmla="*/ 0 h 49"/>
                <a:gd name="T20" fmla="*/ 1 w 113"/>
                <a:gd name="T21" fmla="*/ 0 h 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3"/>
                <a:gd name="T34" fmla="*/ 0 h 49"/>
                <a:gd name="T35" fmla="*/ 113 w 113"/>
                <a:gd name="T36" fmla="*/ 49 h 4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3" h="49">
                  <a:moveTo>
                    <a:pt x="1" y="0"/>
                  </a:moveTo>
                  <a:lnTo>
                    <a:pt x="21" y="11"/>
                  </a:lnTo>
                  <a:lnTo>
                    <a:pt x="94" y="13"/>
                  </a:lnTo>
                  <a:lnTo>
                    <a:pt x="112" y="5"/>
                  </a:lnTo>
                  <a:lnTo>
                    <a:pt x="105" y="42"/>
                  </a:lnTo>
                  <a:lnTo>
                    <a:pt x="77" y="48"/>
                  </a:lnTo>
                  <a:lnTo>
                    <a:pt x="39" y="48"/>
                  </a:lnTo>
                  <a:lnTo>
                    <a:pt x="9" y="29"/>
                  </a:lnTo>
                  <a:lnTo>
                    <a:pt x="0" y="9"/>
                  </a:ln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2" name="Freeform 14"/>
            <p:cNvSpPr>
              <a:spLocks/>
            </p:cNvSpPr>
            <p:nvPr/>
          </p:nvSpPr>
          <p:spPr bwMode="auto">
            <a:xfrm>
              <a:off x="3067" y="2387"/>
              <a:ext cx="79" cy="50"/>
            </a:xfrm>
            <a:custGeom>
              <a:avLst/>
              <a:gdLst>
                <a:gd name="T0" fmla="*/ 0 w 79"/>
                <a:gd name="T1" fmla="*/ 32 h 50"/>
                <a:gd name="T2" fmla="*/ 53 w 79"/>
                <a:gd name="T3" fmla="*/ 32 h 50"/>
                <a:gd name="T4" fmla="*/ 59 w 79"/>
                <a:gd name="T5" fmla="*/ 9 h 50"/>
                <a:gd name="T6" fmla="*/ 78 w 79"/>
                <a:gd name="T7" fmla="*/ 0 h 50"/>
                <a:gd name="T8" fmla="*/ 70 w 79"/>
                <a:gd name="T9" fmla="*/ 41 h 50"/>
                <a:gd name="T10" fmla="*/ 46 w 79"/>
                <a:gd name="T11" fmla="*/ 49 h 50"/>
                <a:gd name="T12" fmla="*/ 29 w 79"/>
                <a:gd name="T13" fmla="*/ 49 h 50"/>
                <a:gd name="T14" fmla="*/ 36 w 79"/>
                <a:gd name="T15" fmla="*/ 36 h 50"/>
                <a:gd name="T16" fmla="*/ 0 w 79"/>
                <a:gd name="T17" fmla="*/ 32 h 50"/>
                <a:gd name="T18" fmla="*/ 0 w 79"/>
                <a:gd name="T19" fmla="*/ 32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"/>
                <a:gd name="T31" fmla="*/ 0 h 50"/>
                <a:gd name="T32" fmla="*/ 79 w 79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" h="50">
                  <a:moveTo>
                    <a:pt x="0" y="32"/>
                  </a:moveTo>
                  <a:lnTo>
                    <a:pt x="53" y="32"/>
                  </a:lnTo>
                  <a:lnTo>
                    <a:pt x="59" y="9"/>
                  </a:lnTo>
                  <a:lnTo>
                    <a:pt x="78" y="0"/>
                  </a:lnTo>
                  <a:lnTo>
                    <a:pt x="70" y="41"/>
                  </a:lnTo>
                  <a:lnTo>
                    <a:pt x="46" y="49"/>
                  </a:lnTo>
                  <a:lnTo>
                    <a:pt x="29" y="49"/>
                  </a:lnTo>
                  <a:lnTo>
                    <a:pt x="36" y="36"/>
                  </a:lnTo>
                  <a:lnTo>
                    <a:pt x="0" y="32"/>
                  </a:lnTo>
                </a:path>
              </a:pathLst>
            </a:custGeom>
            <a:solidFill>
              <a:srgbClr val="B2B2B2"/>
            </a:solidFill>
            <a:ln w="12700" cap="rnd" cmpd="sng">
              <a:solidFill>
                <a:srgbClr val="B2B2B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3" name="Freeform 15"/>
            <p:cNvSpPr>
              <a:spLocks/>
            </p:cNvSpPr>
            <p:nvPr/>
          </p:nvSpPr>
          <p:spPr bwMode="auto">
            <a:xfrm>
              <a:off x="3175" y="2321"/>
              <a:ext cx="29" cy="22"/>
            </a:xfrm>
            <a:custGeom>
              <a:avLst/>
              <a:gdLst>
                <a:gd name="T0" fmla="*/ 5 w 29"/>
                <a:gd name="T1" fmla="*/ 0 h 22"/>
                <a:gd name="T2" fmla="*/ 0 w 29"/>
                <a:gd name="T3" fmla="*/ 11 h 22"/>
                <a:gd name="T4" fmla="*/ 14 w 29"/>
                <a:gd name="T5" fmla="*/ 21 h 22"/>
                <a:gd name="T6" fmla="*/ 28 w 29"/>
                <a:gd name="T7" fmla="*/ 5 h 22"/>
                <a:gd name="T8" fmla="*/ 5 w 29"/>
                <a:gd name="T9" fmla="*/ 0 h 22"/>
                <a:gd name="T10" fmla="*/ 5 w 29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2"/>
                <a:gd name="T20" fmla="*/ 29 w 29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2">
                  <a:moveTo>
                    <a:pt x="5" y="0"/>
                  </a:moveTo>
                  <a:lnTo>
                    <a:pt x="0" y="11"/>
                  </a:lnTo>
                  <a:lnTo>
                    <a:pt x="14" y="21"/>
                  </a:lnTo>
                  <a:lnTo>
                    <a:pt x="28" y="5"/>
                  </a:lnTo>
                  <a:lnTo>
                    <a:pt x="5" y="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4" name="Freeform 16"/>
            <p:cNvSpPr>
              <a:spLocks/>
            </p:cNvSpPr>
            <p:nvPr/>
          </p:nvSpPr>
          <p:spPr bwMode="auto">
            <a:xfrm>
              <a:off x="3299" y="2276"/>
              <a:ext cx="78" cy="114"/>
            </a:xfrm>
            <a:custGeom>
              <a:avLst/>
              <a:gdLst>
                <a:gd name="T0" fmla="*/ 57 w 78"/>
                <a:gd name="T1" fmla="*/ 0 h 114"/>
                <a:gd name="T2" fmla="*/ 9 w 78"/>
                <a:gd name="T3" fmla="*/ 19 h 114"/>
                <a:gd name="T4" fmla="*/ 0 w 78"/>
                <a:gd name="T5" fmla="*/ 32 h 114"/>
                <a:gd name="T6" fmla="*/ 38 w 78"/>
                <a:gd name="T7" fmla="*/ 113 h 114"/>
                <a:gd name="T8" fmla="*/ 45 w 78"/>
                <a:gd name="T9" fmla="*/ 113 h 114"/>
                <a:gd name="T10" fmla="*/ 56 w 78"/>
                <a:gd name="T11" fmla="*/ 81 h 114"/>
                <a:gd name="T12" fmla="*/ 70 w 78"/>
                <a:gd name="T13" fmla="*/ 80 h 114"/>
                <a:gd name="T14" fmla="*/ 77 w 78"/>
                <a:gd name="T15" fmla="*/ 56 h 114"/>
                <a:gd name="T16" fmla="*/ 60 w 78"/>
                <a:gd name="T17" fmla="*/ 51 h 114"/>
                <a:gd name="T18" fmla="*/ 74 w 78"/>
                <a:gd name="T19" fmla="*/ 32 h 114"/>
                <a:gd name="T20" fmla="*/ 70 w 78"/>
                <a:gd name="T21" fmla="*/ 16 h 114"/>
                <a:gd name="T22" fmla="*/ 51 w 78"/>
                <a:gd name="T23" fmla="*/ 17 h 114"/>
                <a:gd name="T24" fmla="*/ 64 w 78"/>
                <a:gd name="T25" fmla="*/ 3 h 114"/>
                <a:gd name="T26" fmla="*/ 57 w 78"/>
                <a:gd name="T27" fmla="*/ 0 h 114"/>
                <a:gd name="T28" fmla="*/ 57 w 78"/>
                <a:gd name="T29" fmla="*/ 0 h 1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114"/>
                <a:gd name="T47" fmla="*/ 78 w 78"/>
                <a:gd name="T48" fmla="*/ 114 h 1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114">
                  <a:moveTo>
                    <a:pt x="57" y="0"/>
                  </a:moveTo>
                  <a:lnTo>
                    <a:pt x="9" y="19"/>
                  </a:lnTo>
                  <a:lnTo>
                    <a:pt x="0" y="32"/>
                  </a:lnTo>
                  <a:lnTo>
                    <a:pt x="38" y="113"/>
                  </a:lnTo>
                  <a:lnTo>
                    <a:pt x="45" y="113"/>
                  </a:lnTo>
                  <a:lnTo>
                    <a:pt x="56" y="81"/>
                  </a:lnTo>
                  <a:lnTo>
                    <a:pt x="70" y="80"/>
                  </a:lnTo>
                  <a:lnTo>
                    <a:pt x="77" y="56"/>
                  </a:lnTo>
                  <a:lnTo>
                    <a:pt x="60" y="51"/>
                  </a:lnTo>
                  <a:lnTo>
                    <a:pt x="74" y="32"/>
                  </a:lnTo>
                  <a:lnTo>
                    <a:pt x="70" y="16"/>
                  </a:lnTo>
                  <a:lnTo>
                    <a:pt x="51" y="17"/>
                  </a:lnTo>
                  <a:lnTo>
                    <a:pt x="64" y="3"/>
                  </a:lnTo>
                  <a:lnTo>
                    <a:pt x="57" y="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5" name="Freeform 17"/>
            <p:cNvSpPr>
              <a:spLocks/>
            </p:cNvSpPr>
            <p:nvPr/>
          </p:nvSpPr>
          <p:spPr bwMode="auto">
            <a:xfrm>
              <a:off x="3256" y="2281"/>
              <a:ext cx="72" cy="125"/>
            </a:xfrm>
            <a:custGeom>
              <a:avLst/>
              <a:gdLst>
                <a:gd name="T0" fmla="*/ 0 w 72"/>
                <a:gd name="T1" fmla="*/ 0 h 125"/>
                <a:gd name="T2" fmla="*/ 23 w 72"/>
                <a:gd name="T3" fmla="*/ 31 h 125"/>
                <a:gd name="T4" fmla="*/ 10 w 72"/>
                <a:gd name="T5" fmla="*/ 50 h 125"/>
                <a:gd name="T6" fmla="*/ 52 w 72"/>
                <a:gd name="T7" fmla="*/ 85 h 125"/>
                <a:gd name="T8" fmla="*/ 50 w 72"/>
                <a:gd name="T9" fmla="*/ 108 h 125"/>
                <a:gd name="T10" fmla="*/ 68 w 72"/>
                <a:gd name="T11" fmla="*/ 124 h 125"/>
                <a:gd name="T12" fmla="*/ 71 w 72"/>
                <a:gd name="T13" fmla="*/ 114 h 125"/>
                <a:gd name="T14" fmla="*/ 32 w 72"/>
                <a:gd name="T15" fmla="*/ 24 h 125"/>
                <a:gd name="T16" fmla="*/ 0 w 72"/>
                <a:gd name="T17" fmla="*/ 0 h 125"/>
                <a:gd name="T18" fmla="*/ 0 w 72"/>
                <a:gd name="T19" fmla="*/ 0 h 1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2"/>
                <a:gd name="T31" fmla="*/ 0 h 125"/>
                <a:gd name="T32" fmla="*/ 72 w 72"/>
                <a:gd name="T33" fmla="*/ 125 h 1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2" h="125">
                  <a:moveTo>
                    <a:pt x="0" y="0"/>
                  </a:moveTo>
                  <a:lnTo>
                    <a:pt x="23" y="31"/>
                  </a:lnTo>
                  <a:lnTo>
                    <a:pt x="10" y="50"/>
                  </a:lnTo>
                  <a:lnTo>
                    <a:pt x="52" y="85"/>
                  </a:lnTo>
                  <a:lnTo>
                    <a:pt x="50" y="108"/>
                  </a:lnTo>
                  <a:lnTo>
                    <a:pt x="68" y="124"/>
                  </a:lnTo>
                  <a:lnTo>
                    <a:pt x="71" y="114"/>
                  </a:lnTo>
                  <a:lnTo>
                    <a:pt x="32" y="24"/>
                  </a:lnTo>
                  <a:lnTo>
                    <a:pt x="0" y="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6" name="Freeform 18"/>
            <p:cNvSpPr>
              <a:spLocks/>
            </p:cNvSpPr>
            <p:nvPr/>
          </p:nvSpPr>
          <p:spPr bwMode="auto">
            <a:xfrm>
              <a:off x="3025" y="2490"/>
              <a:ext cx="75" cy="82"/>
            </a:xfrm>
            <a:custGeom>
              <a:avLst/>
              <a:gdLst>
                <a:gd name="T0" fmla="*/ 0 w 75"/>
                <a:gd name="T1" fmla="*/ 0 h 82"/>
                <a:gd name="T2" fmla="*/ 16 w 75"/>
                <a:gd name="T3" fmla="*/ 60 h 82"/>
                <a:gd name="T4" fmla="*/ 62 w 75"/>
                <a:gd name="T5" fmla="*/ 81 h 82"/>
                <a:gd name="T6" fmla="*/ 74 w 75"/>
                <a:gd name="T7" fmla="*/ 51 h 82"/>
                <a:gd name="T8" fmla="*/ 0 w 75"/>
                <a:gd name="T9" fmla="*/ 0 h 82"/>
                <a:gd name="T10" fmla="*/ 0 w 75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82"/>
                <a:gd name="T20" fmla="*/ 75 w 75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82">
                  <a:moveTo>
                    <a:pt x="0" y="0"/>
                  </a:moveTo>
                  <a:lnTo>
                    <a:pt x="16" y="60"/>
                  </a:lnTo>
                  <a:lnTo>
                    <a:pt x="62" y="81"/>
                  </a:lnTo>
                  <a:lnTo>
                    <a:pt x="74" y="5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7" name="Freeform 19"/>
            <p:cNvSpPr>
              <a:spLocks/>
            </p:cNvSpPr>
            <p:nvPr/>
          </p:nvSpPr>
          <p:spPr bwMode="auto">
            <a:xfrm>
              <a:off x="3004" y="2503"/>
              <a:ext cx="295" cy="266"/>
            </a:xfrm>
            <a:custGeom>
              <a:avLst/>
              <a:gdLst>
                <a:gd name="T0" fmla="*/ 117 w 295"/>
                <a:gd name="T1" fmla="*/ 35 h 266"/>
                <a:gd name="T2" fmla="*/ 140 w 295"/>
                <a:gd name="T3" fmla="*/ 67 h 266"/>
                <a:gd name="T4" fmla="*/ 117 w 295"/>
                <a:gd name="T5" fmla="*/ 80 h 266"/>
                <a:gd name="T6" fmla="*/ 105 w 295"/>
                <a:gd name="T7" fmla="*/ 108 h 266"/>
                <a:gd name="T8" fmla="*/ 73 w 295"/>
                <a:gd name="T9" fmla="*/ 124 h 266"/>
                <a:gd name="T10" fmla="*/ 47 w 295"/>
                <a:gd name="T11" fmla="*/ 121 h 266"/>
                <a:gd name="T12" fmla="*/ 21 w 295"/>
                <a:gd name="T13" fmla="*/ 188 h 266"/>
                <a:gd name="T14" fmla="*/ 0 w 295"/>
                <a:gd name="T15" fmla="*/ 257 h 266"/>
                <a:gd name="T16" fmla="*/ 34 w 295"/>
                <a:gd name="T17" fmla="*/ 265 h 266"/>
                <a:gd name="T18" fmla="*/ 130 w 295"/>
                <a:gd name="T19" fmla="*/ 246 h 266"/>
                <a:gd name="T20" fmla="*/ 221 w 295"/>
                <a:gd name="T21" fmla="*/ 218 h 266"/>
                <a:gd name="T22" fmla="*/ 294 w 295"/>
                <a:gd name="T23" fmla="*/ 221 h 266"/>
                <a:gd name="T24" fmla="*/ 274 w 295"/>
                <a:gd name="T25" fmla="*/ 165 h 266"/>
                <a:gd name="T26" fmla="*/ 254 w 295"/>
                <a:gd name="T27" fmla="*/ 116 h 266"/>
                <a:gd name="T28" fmla="*/ 215 w 295"/>
                <a:gd name="T29" fmla="*/ 67 h 266"/>
                <a:gd name="T30" fmla="*/ 179 w 295"/>
                <a:gd name="T31" fmla="*/ 35 h 266"/>
                <a:gd name="T32" fmla="*/ 149 w 295"/>
                <a:gd name="T33" fmla="*/ 0 h 266"/>
                <a:gd name="T34" fmla="*/ 132 w 295"/>
                <a:gd name="T35" fmla="*/ 32 h 266"/>
                <a:gd name="T36" fmla="*/ 117 w 295"/>
                <a:gd name="T37" fmla="*/ 35 h 266"/>
                <a:gd name="T38" fmla="*/ 117 w 295"/>
                <a:gd name="T39" fmla="*/ 35 h 26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5"/>
                <a:gd name="T61" fmla="*/ 0 h 266"/>
                <a:gd name="T62" fmla="*/ 295 w 295"/>
                <a:gd name="T63" fmla="*/ 266 h 26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5" h="266">
                  <a:moveTo>
                    <a:pt x="117" y="35"/>
                  </a:moveTo>
                  <a:lnTo>
                    <a:pt x="140" y="67"/>
                  </a:lnTo>
                  <a:lnTo>
                    <a:pt x="117" y="80"/>
                  </a:lnTo>
                  <a:lnTo>
                    <a:pt x="105" y="108"/>
                  </a:lnTo>
                  <a:lnTo>
                    <a:pt x="73" y="124"/>
                  </a:lnTo>
                  <a:lnTo>
                    <a:pt x="47" y="121"/>
                  </a:lnTo>
                  <a:lnTo>
                    <a:pt x="21" y="188"/>
                  </a:lnTo>
                  <a:lnTo>
                    <a:pt x="0" y="257"/>
                  </a:lnTo>
                  <a:lnTo>
                    <a:pt x="34" y="265"/>
                  </a:lnTo>
                  <a:lnTo>
                    <a:pt x="130" y="246"/>
                  </a:lnTo>
                  <a:lnTo>
                    <a:pt x="221" y="218"/>
                  </a:lnTo>
                  <a:lnTo>
                    <a:pt x="294" y="221"/>
                  </a:lnTo>
                  <a:lnTo>
                    <a:pt x="274" y="165"/>
                  </a:lnTo>
                  <a:lnTo>
                    <a:pt x="254" y="116"/>
                  </a:lnTo>
                  <a:lnTo>
                    <a:pt x="215" y="67"/>
                  </a:lnTo>
                  <a:lnTo>
                    <a:pt x="179" y="35"/>
                  </a:lnTo>
                  <a:lnTo>
                    <a:pt x="149" y="0"/>
                  </a:lnTo>
                  <a:lnTo>
                    <a:pt x="132" y="32"/>
                  </a:lnTo>
                  <a:lnTo>
                    <a:pt x="117" y="3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8" name="Freeform 20"/>
            <p:cNvSpPr>
              <a:spLocks/>
            </p:cNvSpPr>
            <p:nvPr/>
          </p:nvSpPr>
          <p:spPr bwMode="auto">
            <a:xfrm>
              <a:off x="3340" y="2414"/>
              <a:ext cx="75" cy="45"/>
            </a:xfrm>
            <a:custGeom>
              <a:avLst/>
              <a:gdLst>
                <a:gd name="T0" fmla="*/ 0 w 75"/>
                <a:gd name="T1" fmla="*/ 4 h 45"/>
                <a:gd name="T2" fmla="*/ 14 w 75"/>
                <a:gd name="T3" fmla="*/ 12 h 45"/>
                <a:gd name="T4" fmla="*/ 62 w 75"/>
                <a:gd name="T5" fmla="*/ 0 h 45"/>
                <a:gd name="T6" fmla="*/ 74 w 75"/>
                <a:gd name="T7" fmla="*/ 35 h 45"/>
                <a:gd name="T8" fmla="*/ 35 w 75"/>
                <a:gd name="T9" fmla="*/ 44 h 45"/>
                <a:gd name="T10" fmla="*/ 8 w 75"/>
                <a:gd name="T11" fmla="*/ 29 h 45"/>
                <a:gd name="T12" fmla="*/ 0 w 75"/>
                <a:gd name="T13" fmla="*/ 4 h 45"/>
                <a:gd name="T14" fmla="*/ 0 w 75"/>
                <a:gd name="T15" fmla="*/ 4 h 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5"/>
                <a:gd name="T25" fmla="*/ 0 h 45"/>
                <a:gd name="T26" fmla="*/ 75 w 75"/>
                <a:gd name="T27" fmla="*/ 45 h 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5" h="45">
                  <a:moveTo>
                    <a:pt x="0" y="4"/>
                  </a:moveTo>
                  <a:lnTo>
                    <a:pt x="14" y="12"/>
                  </a:lnTo>
                  <a:lnTo>
                    <a:pt x="62" y="0"/>
                  </a:lnTo>
                  <a:lnTo>
                    <a:pt x="74" y="35"/>
                  </a:lnTo>
                  <a:lnTo>
                    <a:pt x="35" y="44"/>
                  </a:lnTo>
                  <a:lnTo>
                    <a:pt x="8" y="29"/>
                  </a:lnTo>
                  <a:lnTo>
                    <a:pt x="0" y="4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09" name="Freeform 21"/>
            <p:cNvSpPr>
              <a:spLocks/>
            </p:cNvSpPr>
            <p:nvPr/>
          </p:nvSpPr>
          <p:spPr bwMode="auto">
            <a:xfrm>
              <a:off x="2747" y="2797"/>
              <a:ext cx="101" cy="52"/>
            </a:xfrm>
            <a:custGeom>
              <a:avLst/>
              <a:gdLst>
                <a:gd name="T0" fmla="*/ 40 w 101"/>
                <a:gd name="T1" fmla="*/ 8 h 52"/>
                <a:gd name="T2" fmla="*/ 69 w 101"/>
                <a:gd name="T3" fmla="*/ 0 h 52"/>
                <a:gd name="T4" fmla="*/ 90 w 101"/>
                <a:gd name="T5" fmla="*/ 6 h 52"/>
                <a:gd name="T6" fmla="*/ 100 w 101"/>
                <a:gd name="T7" fmla="*/ 18 h 52"/>
                <a:gd name="T8" fmla="*/ 76 w 101"/>
                <a:gd name="T9" fmla="*/ 51 h 52"/>
                <a:gd name="T10" fmla="*/ 45 w 101"/>
                <a:gd name="T11" fmla="*/ 45 h 52"/>
                <a:gd name="T12" fmla="*/ 0 w 101"/>
                <a:gd name="T13" fmla="*/ 43 h 52"/>
                <a:gd name="T14" fmla="*/ 40 w 101"/>
                <a:gd name="T15" fmla="*/ 8 h 52"/>
                <a:gd name="T16" fmla="*/ 40 w 101"/>
                <a:gd name="T17" fmla="*/ 8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1"/>
                <a:gd name="T28" fmla="*/ 0 h 52"/>
                <a:gd name="T29" fmla="*/ 101 w 10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1" h="52">
                  <a:moveTo>
                    <a:pt x="40" y="8"/>
                  </a:moveTo>
                  <a:lnTo>
                    <a:pt x="69" y="0"/>
                  </a:lnTo>
                  <a:lnTo>
                    <a:pt x="90" y="6"/>
                  </a:lnTo>
                  <a:lnTo>
                    <a:pt x="100" y="18"/>
                  </a:lnTo>
                  <a:lnTo>
                    <a:pt x="76" y="51"/>
                  </a:lnTo>
                  <a:lnTo>
                    <a:pt x="45" y="45"/>
                  </a:lnTo>
                  <a:lnTo>
                    <a:pt x="0" y="43"/>
                  </a:lnTo>
                  <a:lnTo>
                    <a:pt x="40" y="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0" name="Freeform 22"/>
            <p:cNvSpPr>
              <a:spLocks/>
            </p:cNvSpPr>
            <p:nvPr/>
          </p:nvSpPr>
          <p:spPr bwMode="auto">
            <a:xfrm>
              <a:off x="2701" y="2488"/>
              <a:ext cx="316" cy="76"/>
            </a:xfrm>
            <a:custGeom>
              <a:avLst/>
              <a:gdLst>
                <a:gd name="T0" fmla="*/ 0 w 316"/>
                <a:gd name="T1" fmla="*/ 63 h 76"/>
                <a:gd name="T2" fmla="*/ 33 w 316"/>
                <a:gd name="T3" fmla="*/ 47 h 76"/>
                <a:gd name="T4" fmla="*/ 85 w 316"/>
                <a:gd name="T5" fmla="*/ 15 h 76"/>
                <a:gd name="T6" fmla="*/ 166 w 316"/>
                <a:gd name="T7" fmla="*/ 0 h 76"/>
                <a:gd name="T8" fmla="*/ 234 w 316"/>
                <a:gd name="T9" fmla="*/ 10 h 76"/>
                <a:gd name="T10" fmla="*/ 315 w 316"/>
                <a:gd name="T11" fmla="*/ 53 h 76"/>
                <a:gd name="T12" fmla="*/ 219 w 316"/>
                <a:gd name="T13" fmla="*/ 15 h 76"/>
                <a:gd name="T14" fmla="*/ 185 w 316"/>
                <a:gd name="T15" fmla="*/ 20 h 76"/>
                <a:gd name="T16" fmla="*/ 79 w 316"/>
                <a:gd name="T17" fmla="*/ 72 h 76"/>
                <a:gd name="T18" fmla="*/ 23 w 316"/>
                <a:gd name="T19" fmla="*/ 75 h 76"/>
                <a:gd name="T20" fmla="*/ 0 w 316"/>
                <a:gd name="T21" fmla="*/ 63 h 76"/>
                <a:gd name="T22" fmla="*/ 0 w 316"/>
                <a:gd name="T23" fmla="*/ 63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6"/>
                <a:gd name="T37" fmla="*/ 0 h 76"/>
                <a:gd name="T38" fmla="*/ 316 w 316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6" h="76">
                  <a:moveTo>
                    <a:pt x="0" y="63"/>
                  </a:moveTo>
                  <a:lnTo>
                    <a:pt x="33" y="47"/>
                  </a:lnTo>
                  <a:lnTo>
                    <a:pt x="85" y="15"/>
                  </a:lnTo>
                  <a:lnTo>
                    <a:pt x="166" y="0"/>
                  </a:lnTo>
                  <a:lnTo>
                    <a:pt x="234" y="10"/>
                  </a:lnTo>
                  <a:lnTo>
                    <a:pt x="315" y="53"/>
                  </a:lnTo>
                  <a:lnTo>
                    <a:pt x="219" y="15"/>
                  </a:lnTo>
                  <a:lnTo>
                    <a:pt x="185" y="20"/>
                  </a:lnTo>
                  <a:lnTo>
                    <a:pt x="79" y="72"/>
                  </a:lnTo>
                  <a:lnTo>
                    <a:pt x="23" y="75"/>
                  </a:lnTo>
                  <a:lnTo>
                    <a:pt x="0" y="63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1" name="Freeform 23"/>
            <p:cNvSpPr>
              <a:spLocks/>
            </p:cNvSpPr>
            <p:nvPr/>
          </p:nvSpPr>
          <p:spPr bwMode="auto">
            <a:xfrm>
              <a:off x="2642" y="2845"/>
              <a:ext cx="192" cy="90"/>
            </a:xfrm>
            <a:custGeom>
              <a:avLst/>
              <a:gdLst>
                <a:gd name="T0" fmla="*/ 100 w 192"/>
                <a:gd name="T1" fmla="*/ 0 h 90"/>
                <a:gd name="T2" fmla="*/ 43 w 192"/>
                <a:gd name="T3" fmla="*/ 32 h 90"/>
                <a:gd name="T4" fmla="*/ 0 w 192"/>
                <a:gd name="T5" fmla="*/ 36 h 90"/>
                <a:gd name="T6" fmla="*/ 7 w 192"/>
                <a:gd name="T7" fmla="*/ 40 h 90"/>
                <a:gd name="T8" fmla="*/ 59 w 192"/>
                <a:gd name="T9" fmla="*/ 45 h 90"/>
                <a:gd name="T10" fmla="*/ 49 w 192"/>
                <a:gd name="T11" fmla="*/ 83 h 90"/>
                <a:gd name="T12" fmla="*/ 66 w 192"/>
                <a:gd name="T13" fmla="*/ 89 h 90"/>
                <a:gd name="T14" fmla="*/ 75 w 192"/>
                <a:gd name="T15" fmla="*/ 64 h 90"/>
                <a:gd name="T16" fmla="*/ 78 w 192"/>
                <a:gd name="T17" fmla="*/ 89 h 90"/>
                <a:gd name="T18" fmla="*/ 102 w 192"/>
                <a:gd name="T19" fmla="*/ 83 h 90"/>
                <a:gd name="T20" fmla="*/ 120 w 192"/>
                <a:gd name="T21" fmla="*/ 61 h 90"/>
                <a:gd name="T22" fmla="*/ 154 w 192"/>
                <a:gd name="T23" fmla="*/ 29 h 90"/>
                <a:gd name="T24" fmla="*/ 188 w 192"/>
                <a:gd name="T25" fmla="*/ 23 h 90"/>
                <a:gd name="T26" fmla="*/ 191 w 192"/>
                <a:gd name="T27" fmla="*/ 7 h 90"/>
                <a:gd name="T28" fmla="*/ 105 w 192"/>
                <a:gd name="T29" fmla="*/ 0 h 90"/>
                <a:gd name="T30" fmla="*/ 100 w 192"/>
                <a:gd name="T31" fmla="*/ 0 h 90"/>
                <a:gd name="T32" fmla="*/ 100 w 192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90"/>
                <a:gd name="T53" fmla="*/ 192 w 192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90">
                  <a:moveTo>
                    <a:pt x="100" y="0"/>
                  </a:moveTo>
                  <a:lnTo>
                    <a:pt x="43" y="32"/>
                  </a:lnTo>
                  <a:lnTo>
                    <a:pt x="0" y="36"/>
                  </a:lnTo>
                  <a:lnTo>
                    <a:pt x="7" y="40"/>
                  </a:lnTo>
                  <a:lnTo>
                    <a:pt x="59" y="45"/>
                  </a:lnTo>
                  <a:lnTo>
                    <a:pt x="49" y="83"/>
                  </a:lnTo>
                  <a:lnTo>
                    <a:pt x="66" y="89"/>
                  </a:lnTo>
                  <a:lnTo>
                    <a:pt x="75" y="64"/>
                  </a:lnTo>
                  <a:lnTo>
                    <a:pt x="78" y="89"/>
                  </a:lnTo>
                  <a:lnTo>
                    <a:pt x="102" y="83"/>
                  </a:lnTo>
                  <a:lnTo>
                    <a:pt x="120" y="61"/>
                  </a:lnTo>
                  <a:lnTo>
                    <a:pt x="154" y="29"/>
                  </a:lnTo>
                  <a:lnTo>
                    <a:pt x="188" y="23"/>
                  </a:lnTo>
                  <a:lnTo>
                    <a:pt x="191" y="7"/>
                  </a:lnTo>
                  <a:lnTo>
                    <a:pt x="105" y="0"/>
                  </a:lnTo>
                  <a:lnTo>
                    <a:pt x="100" y="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2" name="Freeform 24"/>
            <p:cNvSpPr>
              <a:spLocks/>
            </p:cNvSpPr>
            <p:nvPr/>
          </p:nvSpPr>
          <p:spPr bwMode="auto">
            <a:xfrm>
              <a:off x="2911" y="2518"/>
              <a:ext cx="191" cy="94"/>
            </a:xfrm>
            <a:custGeom>
              <a:avLst/>
              <a:gdLst>
                <a:gd name="T0" fmla="*/ 0 w 191"/>
                <a:gd name="T1" fmla="*/ 0 h 94"/>
                <a:gd name="T2" fmla="*/ 190 w 191"/>
                <a:gd name="T3" fmla="*/ 77 h 94"/>
                <a:gd name="T4" fmla="*/ 150 w 191"/>
                <a:gd name="T5" fmla="*/ 93 h 94"/>
                <a:gd name="T6" fmla="*/ 46 w 191"/>
                <a:gd name="T7" fmla="*/ 42 h 94"/>
                <a:gd name="T8" fmla="*/ 0 w 191"/>
                <a:gd name="T9" fmla="*/ 0 h 94"/>
                <a:gd name="T10" fmla="*/ 0 w 191"/>
                <a:gd name="T11" fmla="*/ 0 h 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1"/>
                <a:gd name="T19" fmla="*/ 0 h 94"/>
                <a:gd name="T20" fmla="*/ 191 w 191"/>
                <a:gd name="T21" fmla="*/ 94 h 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1" h="94">
                  <a:moveTo>
                    <a:pt x="0" y="0"/>
                  </a:moveTo>
                  <a:lnTo>
                    <a:pt x="190" y="77"/>
                  </a:lnTo>
                  <a:lnTo>
                    <a:pt x="150" y="93"/>
                  </a:lnTo>
                  <a:lnTo>
                    <a:pt x="46" y="42"/>
                  </a:lnTo>
                  <a:lnTo>
                    <a:pt x="0" y="0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3" name="Freeform 25"/>
            <p:cNvSpPr>
              <a:spLocks/>
            </p:cNvSpPr>
            <p:nvPr/>
          </p:nvSpPr>
          <p:spPr bwMode="auto">
            <a:xfrm>
              <a:off x="3321" y="3043"/>
              <a:ext cx="197" cy="48"/>
            </a:xfrm>
            <a:custGeom>
              <a:avLst/>
              <a:gdLst>
                <a:gd name="T0" fmla="*/ 14 w 197"/>
                <a:gd name="T1" fmla="*/ 0 h 48"/>
                <a:gd name="T2" fmla="*/ 196 w 197"/>
                <a:gd name="T3" fmla="*/ 47 h 48"/>
                <a:gd name="T4" fmla="*/ 0 w 197"/>
                <a:gd name="T5" fmla="*/ 20 h 48"/>
                <a:gd name="T6" fmla="*/ 14 w 197"/>
                <a:gd name="T7" fmla="*/ 0 h 48"/>
                <a:gd name="T8" fmla="*/ 14 w 197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7"/>
                <a:gd name="T16" fmla="*/ 0 h 48"/>
                <a:gd name="T17" fmla="*/ 197 w 19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7" h="48">
                  <a:moveTo>
                    <a:pt x="14" y="0"/>
                  </a:moveTo>
                  <a:lnTo>
                    <a:pt x="196" y="47"/>
                  </a:lnTo>
                  <a:lnTo>
                    <a:pt x="0" y="20"/>
                  </a:lnTo>
                  <a:lnTo>
                    <a:pt x="14" y="0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4" name="Freeform 26"/>
            <p:cNvSpPr>
              <a:spLocks/>
            </p:cNvSpPr>
            <p:nvPr/>
          </p:nvSpPr>
          <p:spPr bwMode="auto">
            <a:xfrm>
              <a:off x="2758" y="3098"/>
              <a:ext cx="913" cy="302"/>
            </a:xfrm>
            <a:custGeom>
              <a:avLst/>
              <a:gdLst>
                <a:gd name="T0" fmla="*/ 0 w 913"/>
                <a:gd name="T1" fmla="*/ 301 h 302"/>
                <a:gd name="T2" fmla="*/ 87 w 913"/>
                <a:gd name="T3" fmla="*/ 211 h 302"/>
                <a:gd name="T4" fmla="*/ 137 w 913"/>
                <a:gd name="T5" fmla="*/ 237 h 302"/>
                <a:gd name="T6" fmla="*/ 164 w 913"/>
                <a:gd name="T7" fmla="*/ 219 h 302"/>
                <a:gd name="T8" fmla="*/ 157 w 913"/>
                <a:gd name="T9" fmla="*/ 199 h 302"/>
                <a:gd name="T10" fmla="*/ 169 w 913"/>
                <a:gd name="T11" fmla="*/ 190 h 302"/>
                <a:gd name="T12" fmla="*/ 272 w 913"/>
                <a:gd name="T13" fmla="*/ 219 h 302"/>
                <a:gd name="T14" fmla="*/ 338 w 913"/>
                <a:gd name="T15" fmla="*/ 148 h 302"/>
                <a:gd name="T16" fmla="*/ 384 w 913"/>
                <a:gd name="T17" fmla="*/ 156 h 302"/>
                <a:gd name="T18" fmla="*/ 439 w 913"/>
                <a:gd name="T19" fmla="*/ 194 h 302"/>
                <a:gd name="T20" fmla="*/ 671 w 913"/>
                <a:gd name="T21" fmla="*/ 0 h 302"/>
                <a:gd name="T22" fmla="*/ 766 w 913"/>
                <a:gd name="T23" fmla="*/ 29 h 302"/>
                <a:gd name="T24" fmla="*/ 727 w 913"/>
                <a:gd name="T25" fmla="*/ 71 h 302"/>
                <a:gd name="T26" fmla="*/ 740 w 913"/>
                <a:gd name="T27" fmla="*/ 89 h 302"/>
                <a:gd name="T28" fmla="*/ 704 w 913"/>
                <a:gd name="T29" fmla="*/ 148 h 302"/>
                <a:gd name="T30" fmla="*/ 785 w 913"/>
                <a:gd name="T31" fmla="*/ 177 h 302"/>
                <a:gd name="T32" fmla="*/ 763 w 913"/>
                <a:gd name="T33" fmla="*/ 224 h 302"/>
                <a:gd name="T34" fmla="*/ 677 w 913"/>
                <a:gd name="T35" fmla="*/ 237 h 302"/>
                <a:gd name="T36" fmla="*/ 734 w 913"/>
                <a:gd name="T37" fmla="*/ 271 h 302"/>
                <a:gd name="T38" fmla="*/ 819 w 913"/>
                <a:gd name="T39" fmla="*/ 229 h 302"/>
                <a:gd name="T40" fmla="*/ 912 w 913"/>
                <a:gd name="T41" fmla="*/ 301 h 302"/>
                <a:gd name="T42" fmla="*/ 0 w 913"/>
                <a:gd name="T43" fmla="*/ 301 h 302"/>
                <a:gd name="T44" fmla="*/ 0 w 913"/>
                <a:gd name="T45" fmla="*/ 301 h 30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13"/>
                <a:gd name="T70" fmla="*/ 0 h 302"/>
                <a:gd name="T71" fmla="*/ 913 w 913"/>
                <a:gd name="T72" fmla="*/ 302 h 30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13" h="302">
                  <a:moveTo>
                    <a:pt x="0" y="301"/>
                  </a:moveTo>
                  <a:lnTo>
                    <a:pt x="87" y="211"/>
                  </a:lnTo>
                  <a:lnTo>
                    <a:pt x="137" y="237"/>
                  </a:lnTo>
                  <a:lnTo>
                    <a:pt x="164" y="219"/>
                  </a:lnTo>
                  <a:lnTo>
                    <a:pt x="157" y="199"/>
                  </a:lnTo>
                  <a:lnTo>
                    <a:pt x="169" y="190"/>
                  </a:lnTo>
                  <a:lnTo>
                    <a:pt x="272" y="219"/>
                  </a:lnTo>
                  <a:lnTo>
                    <a:pt x="338" y="148"/>
                  </a:lnTo>
                  <a:lnTo>
                    <a:pt x="384" y="156"/>
                  </a:lnTo>
                  <a:lnTo>
                    <a:pt x="439" y="194"/>
                  </a:lnTo>
                  <a:lnTo>
                    <a:pt x="671" y="0"/>
                  </a:lnTo>
                  <a:lnTo>
                    <a:pt x="766" y="29"/>
                  </a:lnTo>
                  <a:lnTo>
                    <a:pt x="727" y="71"/>
                  </a:lnTo>
                  <a:lnTo>
                    <a:pt x="740" y="89"/>
                  </a:lnTo>
                  <a:lnTo>
                    <a:pt x="704" y="148"/>
                  </a:lnTo>
                  <a:lnTo>
                    <a:pt x="785" y="177"/>
                  </a:lnTo>
                  <a:lnTo>
                    <a:pt x="763" y="224"/>
                  </a:lnTo>
                  <a:lnTo>
                    <a:pt x="677" y="237"/>
                  </a:lnTo>
                  <a:lnTo>
                    <a:pt x="734" y="271"/>
                  </a:lnTo>
                  <a:lnTo>
                    <a:pt x="819" y="229"/>
                  </a:lnTo>
                  <a:lnTo>
                    <a:pt x="912" y="301"/>
                  </a:lnTo>
                  <a:lnTo>
                    <a:pt x="0" y="301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5" name="Freeform 27"/>
            <p:cNvSpPr>
              <a:spLocks/>
            </p:cNvSpPr>
            <p:nvPr/>
          </p:nvSpPr>
          <p:spPr bwMode="auto">
            <a:xfrm>
              <a:off x="3209" y="3102"/>
              <a:ext cx="282" cy="251"/>
            </a:xfrm>
            <a:custGeom>
              <a:avLst/>
              <a:gdLst>
                <a:gd name="T0" fmla="*/ 214 w 282"/>
                <a:gd name="T1" fmla="*/ 0 h 251"/>
                <a:gd name="T2" fmla="*/ 0 w 282"/>
                <a:gd name="T3" fmla="*/ 190 h 251"/>
                <a:gd name="T4" fmla="*/ 72 w 282"/>
                <a:gd name="T5" fmla="*/ 234 h 251"/>
                <a:gd name="T6" fmla="*/ 90 w 282"/>
                <a:gd name="T7" fmla="*/ 225 h 251"/>
                <a:gd name="T8" fmla="*/ 146 w 282"/>
                <a:gd name="T9" fmla="*/ 250 h 251"/>
                <a:gd name="T10" fmla="*/ 245 w 282"/>
                <a:gd name="T11" fmla="*/ 123 h 251"/>
                <a:gd name="T12" fmla="*/ 141 w 282"/>
                <a:gd name="T13" fmla="*/ 203 h 251"/>
                <a:gd name="T14" fmla="*/ 146 w 282"/>
                <a:gd name="T15" fmla="*/ 161 h 251"/>
                <a:gd name="T16" fmla="*/ 281 w 282"/>
                <a:gd name="T17" fmla="*/ 29 h 251"/>
                <a:gd name="T18" fmla="*/ 214 w 282"/>
                <a:gd name="T19" fmla="*/ 0 h 251"/>
                <a:gd name="T20" fmla="*/ 214 w 282"/>
                <a:gd name="T21" fmla="*/ 0 h 2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2"/>
                <a:gd name="T34" fmla="*/ 0 h 251"/>
                <a:gd name="T35" fmla="*/ 282 w 282"/>
                <a:gd name="T36" fmla="*/ 251 h 2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2" h="251">
                  <a:moveTo>
                    <a:pt x="214" y="0"/>
                  </a:moveTo>
                  <a:lnTo>
                    <a:pt x="0" y="190"/>
                  </a:lnTo>
                  <a:lnTo>
                    <a:pt x="72" y="234"/>
                  </a:lnTo>
                  <a:lnTo>
                    <a:pt x="90" y="225"/>
                  </a:lnTo>
                  <a:lnTo>
                    <a:pt x="146" y="250"/>
                  </a:lnTo>
                  <a:lnTo>
                    <a:pt x="245" y="123"/>
                  </a:lnTo>
                  <a:lnTo>
                    <a:pt x="141" y="203"/>
                  </a:lnTo>
                  <a:lnTo>
                    <a:pt x="146" y="161"/>
                  </a:lnTo>
                  <a:lnTo>
                    <a:pt x="281" y="29"/>
                  </a:lnTo>
                  <a:lnTo>
                    <a:pt x="214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6" name="Freeform 28"/>
            <p:cNvSpPr>
              <a:spLocks/>
            </p:cNvSpPr>
            <p:nvPr/>
          </p:nvSpPr>
          <p:spPr bwMode="auto">
            <a:xfrm>
              <a:off x="3047" y="3259"/>
              <a:ext cx="250" cy="133"/>
            </a:xfrm>
            <a:custGeom>
              <a:avLst/>
              <a:gdLst>
                <a:gd name="T0" fmla="*/ 0 w 250"/>
                <a:gd name="T1" fmla="*/ 63 h 133"/>
                <a:gd name="T2" fmla="*/ 60 w 250"/>
                <a:gd name="T3" fmla="*/ 0 h 133"/>
                <a:gd name="T4" fmla="*/ 99 w 250"/>
                <a:gd name="T5" fmla="*/ 16 h 133"/>
                <a:gd name="T6" fmla="*/ 249 w 250"/>
                <a:gd name="T7" fmla="*/ 126 h 133"/>
                <a:gd name="T8" fmla="*/ 153 w 250"/>
                <a:gd name="T9" fmla="*/ 132 h 133"/>
                <a:gd name="T10" fmla="*/ 69 w 250"/>
                <a:gd name="T11" fmla="*/ 92 h 133"/>
                <a:gd name="T12" fmla="*/ 60 w 250"/>
                <a:gd name="T13" fmla="*/ 58 h 133"/>
                <a:gd name="T14" fmla="*/ 0 w 250"/>
                <a:gd name="T15" fmla="*/ 63 h 133"/>
                <a:gd name="T16" fmla="*/ 0 w 250"/>
                <a:gd name="T17" fmla="*/ 63 h 1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0"/>
                <a:gd name="T28" fmla="*/ 0 h 133"/>
                <a:gd name="T29" fmla="*/ 250 w 250"/>
                <a:gd name="T30" fmla="*/ 133 h 1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0" h="133">
                  <a:moveTo>
                    <a:pt x="0" y="63"/>
                  </a:moveTo>
                  <a:lnTo>
                    <a:pt x="60" y="0"/>
                  </a:lnTo>
                  <a:lnTo>
                    <a:pt x="99" y="16"/>
                  </a:lnTo>
                  <a:lnTo>
                    <a:pt x="249" y="126"/>
                  </a:lnTo>
                  <a:lnTo>
                    <a:pt x="153" y="132"/>
                  </a:lnTo>
                  <a:lnTo>
                    <a:pt x="69" y="92"/>
                  </a:lnTo>
                  <a:lnTo>
                    <a:pt x="60" y="58"/>
                  </a:lnTo>
                  <a:lnTo>
                    <a:pt x="0" y="63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7" name="Freeform 29"/>
            <p:cNvSpPr>
              <a:spLocks/>
            </p:cNvSpPr>
            <p:nvPr/>
          </p:nvSpPr>
          <p:spPr bwMode="auto">
            <a:xfrm>
              <a:off x="2919" y="3297"/>
              <a:ext cx="217" cy="97"/>
            </a:xfrm>
            <a:custGeom>
              <a:avLst/>
              <a:gdLst>
                <a:gd name="T0" fmla="*/ 0 w 217"/>
                <a:gd name="T1" fmla="*/ 0 h 97"/>
                <a:gd name="T2" fmla="*/ 216 w 217"/>
                <a:gd name="T3" fmla="*/ 96 h 97"/>
                <a:gd name="T4" fmla="*/ 96 w 217"/>
                <a:gd name="T5" fmla="*/ 72 h 97"/>
                <a:gd name="T6" fmla="*/ 3 w 217"/>
                <a:gd name="T7" fmla="*/ 20 h 97"/>
                <a:gd name="T8" fmla="*/ 0 w 217"/>
                <a:gd name="T9" fmla="*/ 0 h 97"/>
                <a:gd name="T10" fmla="*/ 0 w 217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7"/>
                <a:gd name="T19" fmla="*/ 0 h 97"/>
                <a:gd name="T20" fmla="*/ 217 w 217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7" h="97">
                  <a:moveTo>
                    <a:pt x="0" y="0"/>
                  </a:moveTo>
                  <a:lnTo>
                    <a:pt x="216" y="96"/>
                  </a:lnTo>
                  <a:lnTo>
                    <a:pt x="96" y="72"/>
                  </a:lnTo>
                  <a:lnTo>
                    <a:pt x="3" y="20"/>
                  </a:lnTo>
                  <a:lnTo>
                    <a:pt x="0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8" name="Freeform 30"/>
            <p:cNvSpPr>
              <a:spLocks/>
            </p:cNvSpPr>
            <p:nvPr/>
          </p:nvSpPr>
          <p:spPr bwMode="auto">
            <a:xfrm>
              <a:off x="2781" y="3314"/>
              <a:ext cx="163" cy="80"/>
            </a:xfrm>
            <a:custGeom>
              <a:avLst/>
              <a:gdLst>
                <a:gd name="T0" fmla="*/ 69 w 163"/>
                <a:gd name="T1" fmla="*/ 0 h 80"/>
                <a:gd name="T2" fmla="*/ 162 w 163"/>
                <a:gd name="T3" fmla="*/ 63 h 80"/>
                <a:gd name="T4" fmla="*/ 0 w 163"/>
                <a:gd name="T5" fmla="*/ 79 h 80"/>
                <a:gd name="T6" fmla="*/ 69 w 163"/>
                <a:gd name="T7" fmla="*/ 0 h 80"/>
                <a:gd name="T8" fmla="*/ 69 w 163"/>
                <a:gd name="T9" fmla="*/ 0 h 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80"/>
                <a:gd name="T17" fmla="*/ 163 w 163"/>
                <a:gd name="T18" fmla="*/ 80 h 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80">
                  <a:moveTo>
                    <a:pt x="69" y="0"/>
                  </a:moveTo>
                  <a:lnTo>
                    <a:pt x="162" y="63"/>
                  </a:lnTo>
                  <a:lnTo>
                    <a:pt x="0" y="79"/>
                  </a:lnTo>
                  <a:lnTo>
                    <a:pt x="69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19" name="Freeform 31"/>
            <p:cNvSpPr>
              <a:spLocks/>
            </p:cNvSpPr>
            <p:nvPr/>
          </p:nvSpPr>
          <p:spPr bwMode="auto">
            <a:xfrm>
              <a:off x="3444" y="3323"/>
              <a:ext cx="166" cy="77"/>
            </a:xfrm>
            <a:custGeom>
              <a:avLst/>
              <a:gdLst>
                <a:gd name="T0" fmla="*/ 0 w 166"/>
                <a:gd name="T1" fmla="*/ 57 h 77"/>
                <a:gd name="T2" fmla="*/ 126 w 166"/>
                <a:gd name="T3" fmla="*/ 0 h 77"/>
                <a:gd name="T4" fmla="*/ 165 w 166"/>
                <a:gd name="T5" fmla="*/ 46 h 77"/>
                <a:gd name="T6" fmla="*/ 96 w 166"/>
                <a:gd name="T7" fmla="*/ 76 h 77"/>
                <a:gd name="T8" fmla="*/ 0 w 166"/>
                <a:gd name="T9" fmla="*/ 57 h 77"/>
                <a:gd name="T10" fmla="*/ 0 w 166"/>
                <a:gd name="T11" fmla="*/ 57 h 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6"/>
                <a:gd name="T19" fmla="*/ 0 h 77"/>
                <a:gd name="T20" fmla="*/ 166 w 166"/>
                <a:gd name="T21" fmla="*/ 77 h 7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6" h="77">
                  <a:moveTo>
                    <a:pt x="0" y="57"/>
                  </a:moveTo>
                  <a:lnTo>
                    <a:pt x="126" y="0"/>
                  </a:lnTo>
                  <a:lnTo>
                    <a:pt x="165" y="46"/>
                  </a:lnTo>
                  <a:lnTo>
                    <a:pt x="96" y="76"/>
                  </a:lnTo>
                  <a:lnTo>
                    <a:pt x="0" y="57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0" name="Freeform 32"/>
            <p:cNvSpPr>
              <a:spLocks/>
            </p:cNvSpPr>
            <p:nvPr/>
          </p:nvSpPr>
          <p:spPr bwMode="auto">
            <a:xfrm>
              <a:off x="3270" y="3254"/>
              <a:ext cx="213" cy="146"/>
            </a:xfrm>
            <a:custGeom>
              <a:avLst/>
              <a:gdLst>
                <a:gd name="T0" fmla="*/ 0 w 213"/>
                <a:gd name="T1" fmla="*/ 72 h 146"/>
                <a:gd name="T2" fmla="*/ 130 w 213"/>
                <a:gd name="T3" fmla="*/ 145 h 146"/>
                <a:gd name="T4" fmla="*/ 165 w 213"/>
                <a:gd name="T5" fmla="*/ 122 h 146"/>
                <a:gd name="T6" fmla="*/ 159 w 213"/>
                <a:gd name="T7" fmla="*/ 97 h 146"/>
                <a:gd name="T8" fmla="*/ 212 w 213"/>
                <a:gd name="T9" fmla="*/ 17 h 146"/>
                <a:gd name="T10" fmla="*/ 201 w 213"/>
                <a:gd name="T11" fmla="*/ 0 h 146"/>
                <a:gd name="T12" fmla="*/ 96 w 213"/>
                <a:gd name="T13" fmla="*/ 97 h 146"/>
                <a:gd name="T14" fmla="*/ 0 w 213"/>
                <a:gd name="T15" fmla="*/ 72 h 146"/>
                <a:gd name="T16" fmla="*/ 0 w 213"/>
                <a:gd name="T17" fmla="*/ 72 h 1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3"/>
                <a:gd name="T28" fmla="*/ 0 h 146"/>
                <a:gd name="T29" fmla="*/ 213 w 213"/>
                <a:gd name="T30" fmla="*/ 146 h 1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3" h="146">
                  <a:moveTo>
                    <a:pt x="0" y="72"/>
                  </a:moveTo>
                  <a:lnTo>
                    <a:pt x="130" y="145"/>
                  </a:lnTo>
                  <a:lnTo>
                    <a:pt x="165" y="122"/>
                  </a:lnTo>
                  <a:lnTo>
                    <a:pt x="159" y="97"/>
                  </a:lnTo>
                  <a:lnTo>
                    <a:pt x="212" y="17"/>
                  </a:lnTo>
                  <a:lnTo>
                    <a:pt x="201" y="0"/>
                  </a:lnTo>
                  <a:lnTo>
                    <a:pt x="96" y="97"/>
                  </a:lnTo>
                  <a:lnTo>
                    <a:pt x="0" y="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1" name="Freeform 33"/>
            <p:cNvSpPr>
              <a:spLocks/>
            </p:cNvSpPr>
            <p:nvPr/>
          </p:nvSpPr>
          <p:spPr bwMode="auto">
            <a:xfrm>
              <a:off x="3201" y="3343"/>
              <a:ext cx="163" cy="57"/>
            </a:xfrm>
            <a:custGeom>
              <a:avLst/>
              <a:gdLst>
                <a:gd name="T0" fmla="*/ 0 w 163"/>
                <a:gd name="T1" fmla="*/ 49 h 57"/>
                <a:gd name="T2" fmla="*/ 65 w 163"/>
                <a:gd name="T3" fmla="*/ 0 h 57"/>
                <a:gd name="T4" fmla="*/ 162 w 163"/>
                <a:gd name="T5" fmla="*/ 56 h 57"/>
                <a:gd name="T6" fmla="*/ 0 w 163"/>
                <a:gd name="T7" fmla="*/ 49 h 57"/>
                <a:gd name="T8" fmla="*/ 0 w 163"/>
                <a:gd name="T9" fmla="*/ 49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57"/>
                <a:gd name="T17" fmla="*/ 163 w 163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57">
                  <a:moveTo>
                    <a:pt x="0" y="49"/>
                  </a:moveTo>
                  <a:lnTo>
                    <a:pt x="65" y="0"/>
                  </a:lnTo>
                  <a:lnTo>
                    <a:pt x="162" y="56"/>
                  </a:lnTo>
                  <a:lnTo>
                    <a:pt x="0" y="49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2" name="Freeform 34"/>
            <p:cNvSpPr>
              <a:spLocks/>
            </p:cNvSpPr>
            <p:nvPr/>
          </p:nvSpPr>
          <p:spPr bwMode="auto">
            <a:xfrm>
              <a:off x="3305" y="3169"/>
              <a:ext cx="163" cy="159"/>
            </a:xfrm>
            <a:custGeom>
              <a:avLst/>
              <a:gdLst>
                <a:gd name="T0" fmla="*/ 162 w 163"/>
                <a:gd name="T1" fmla="*/ 0 h 159"/>
                <a:gd name="T2" fmla="*/ 0 w 163"/>
                <a:gd name="T3" fmla="*/ 136 h 159"/>
                <a:gd name="T4" fmla="*/ 35 w 163"/>
                <a:gd name="T5" fmla="*/ 158 h 159"/>
                <a:gd name="T6" fmla="*/ 162 w 163"/>
                <a:gd name="T7" fmla="*/ 0 h 159"/>
                <a:gd name="T8" fmla="*/ 162 w 163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"/>
                <a:gd name="T16" fmla="*/ 0 h 159"/>
                <a:gd name="T17" fmla="*/ 163 w 163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" h="159">
                  <a:moveTo>
                    <a:pt x="162" y="0"/>
                  </a:moveTo>
                  <a:lnTo>
                    <a:pt x="0" y="136"/>
                  </a:lnTo>
                  <a:lnTo>
                    <a:pt x="35" y="158"/>
                  </a:lnTo>
                  <a:lnTo>
                    <a:pt x="162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3" name="Freeform 35"/>
            <p:cNvSpPr>
              <a:spLocks/>
            </p:cNvSpPr>
            <p:nvPr/>
          </p:nvSpPr>
          <p:spPr bwMode="auto">
            <a:xfrm>
              <a:off x="2778" y="2885"/>
              <a:ext cx="201" cy="402"/>
            </a:xfrm>
            <a:custGeom>
              <a:avLst/>
              <a:gdLst>
                <a:gd name="T0" fmla="*/ 0 w 201"/>
                <a:gd name="T1" fmla="*/ 27 h 402"/>
                <a:gd name="T2" fmla="*/ 166 w 201"/>
                <a:gd name="T3" fmla="*/ 396 h 402"/>
                <a:gd name="T4" fmla="*/ 200 w 201"/>
                <a:gd name="T5" fmla="*/ 401 h 402"/>
                <a:gd name="T6" fmla="*/ 36 w 201"/>
                <a:gd name="T7" fmla="*/ 0 h 402"/>
                <a:gd name="T8" fmla="*/ 0 w 201"/>
                <a:gd name="T9" fmla="*/ 27 h 402"/>
                <a:gd name="T10" fmla="*/ 0 w 201"/>
                <a:gd name="T11" fmla="*/ 27 h 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1"/>
                <a:gd name="T19" fmla="*/ 0 h 402"/>
                <a:gd name="T20" fmla="*/ 201 w 201"/>
                <a:gd name="T21" fmla="*/ 402 h 4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1" h="402">
                  <a:moveTo>
                    <a:pt x="0" y="27"/>
                  </a:moveTo>
                  <a:lnTo>
                    <a:pt x="166" y="396"/>
                  </a:lnTo>
                  <a:lnTo>
                    <a:pt x="200" y="401"/>
                  </a:lnTo>
                  <a:lnTo>
                    <a:pt x="36" y="0"/>
                  </a:lnTo>
                  <a:lnTo>
                    <a:pt x="0" y="2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4" name="Freeform 36"/>
            <p:cNvSpPr>
              <a:spLocks/>
            </p:cNvSpPr>
            <p:nvPr/>
          </p:nvSpPr>
          <p:spPr bwMode="auto">
            <a:xfrm>
              <a:off x="2734" y="3274"/>
              <a:ext cx="180" cy="46"/>
            </a:xfrm>
            <a:custGeom>
              <a:avLst/>
              <a:gdLst>
                <a:gd name="T0" fmla="*/ 0 w 180"/>
                <a:gd name="T1" fmla="*/ 0 h 46"/>
                <a:gd name="T2" fmla="*/ 59 w 180"/>
                <a:gd name="T3" fmla="*/ 23 h 46"/>
                <a:gd name="T4" fmla="*/ 179 w 180"/>
                <a:gd name="T5" fmla="*/ 30 h 46"/>
                <a:gd name="T6" fmla="*/ 99 w 180"/>
                <a:gd name="T7" fmla="*/ 33 h 46"/>
                <a:gd name="T8" fmla="*/ 84 w 180"/>
                <a:gd name="T9" fmla="*/ 45 h 46"/>
                <a:gd name="T10" fmla="*/ 49 w 180"/>
                <a:gd name="T11" fmla="*/ 39 h 46"/>
                <a:gd name="T12" fmla="*/ 5 w 180"/>
                <a:gd name="T13" fmla="*/ 23 h 46"/>
                <a:gd name="T14" fmla="*/ 0 w 180"/>
                <a:gd name="T15" fmla="*/ 0 h 46"/>
                <a:gd name="T16" fmla="*/ 0 w 180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"/>
                <a:gd name="T28" fmla="*/ 0 h 46"/>
                <a:gd name="T29" fmla="*/ 180 w 180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" h="46">
                  <a:moveTo>
                    <a:pt x="0" y="0"/>
                  </a:moveTo>
                  <a:lnTo>
                    <a:pt x="59" y="23"/>
                  </a:lnTo>
                  <a:lnTo>
                    <a:pt x="179" y="30"/>
                  </a:lnTo>
                  <a:lnTo>
                    <a:pt x="99" y="33"/>
                  </a:lnTo>
                  <a:lnTo>
                    <a:pt x="84" y="45"/>
                  </a:lnTo>
                  <a:lnTo>
                    <a:pt x="49" y="39"/>
                  </a:lnTo>
                  <a:lnTo>
                    <a:pt x="5" y="23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5" name="Freeform 37"/>
            <p:cNvSpPr>
              <a:spLocks/>
            </p:cNvSpPr>
            <p:nvPr/>
          </p:nvSpPr>
          <p:spPr bwMode="auto">
            <a:xfrm>
              <a:off x="3316" y="2389"/>
              <a:ext cx="109" cy="849"/>
            </a:xfrm>
            <a:custGeom>
              <a:avLst/>
              <a:gdLst>
                <a:gd name="T0" fmla="*/ 0 w 109"/>
                <a:gd name="T1" fmla="*/ 0 h 849"/>
                <a:gd name="T2" fmla="*/ 91 w 109"/>
                <a:gd name="T3" fmla="*/ 848 h 849"/>
                <a:gd name="T4" fmla="*/ 108 w 109"/>
                <a:gd name="T5" fmla="*/ 835 h 849"/>
                <a:gd name="T6" fmla="*/ 29 w 109"/>
                <a:gd name="T7" fmla="*/ 12 h 849"/>
                <a:gd name="T8" fmla="*/ 0 w 109"/>
                <a:gd name="T9" fmla="*/ 0 h 849"/>
                <a:gd name="T10" fmla="*/ 0 w 109"/>
                <a:gd name="T11" fmla="*/ 0 h 8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849"/>
                <a:gd name="T20" fmla="*/ 109 w 109"/>
                <a:gd name="T21" fmla="*/ 849 h 8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849">
                  <a:moveTo>
                    <a:pt x="0" y="0"/>
                  </a:moveTo>
                  <a:lnTo>
                    <a:pt x="91" y="848"/>
                  </a:lnTo>
                  <a:lnTo>
                    <a:pt x="108" y="835"/>
                  </a:lnTo>
                  <a:lnTo>
                    <a:pt x="29" y="12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6" name="Freeform 38"/>
            <p:cNvSpPr>
              <a:spLocks/>
            </p:cNvSpPr>
            <p:nvPr/>
          </p:nvSpPr>
          <p:spPr bwMode="auto">
            <a:xfrm>
              <a:off x="3276" y="1924"/>
              <a:ext cx="52" cy="373"/>
            </a:xfrm>
            <a:custGeom>
              <a:avLst/>
              <a:gdLst>
                <a:gd name="T0" fmla="*/ 28 w 52"/>
                <a:gd name="T1" fmla="*/ 372 h 373"/>
                <a:gd name="T2" fmla="*/ 0 w 52"/>
                <a:gd name="T3" fmla="*/ 6 h 373"/>
                <a:gd name="T4" fmla="*/ 11 w 52"/>
                <a:gd name="T5" fmla="*/ 0 h 373"/>
                <a:gd name="T6" fmla="*/ 28 w 52"/>
                <a:gd name="T7" fmla="*/ 6 h 373"/>
                <a:gd name="T8" fmla="*/ 51 w 52"/>
                <a:gd name="T9" fmla="*/ 359 h 373"/>
                <a:gd name="T10" fmla="*/ 28 w 52"/>
                <a:gd name="T11" fmla="*/ 372 h 373"/>
                <a:gd name="T12" fmla="*/ 28 w 52"/>
                <a:gd name="T13" fmla="*/ 372 h 3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73"/>
                <a:gd name="T23" fmla="*/ 52 w 52"/>
                <a:gd name="T24" fmla="*/ 373 h 3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73">
                  <a:moveTo>
                    <a:pt x="28" y="372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28" y="6"/>
                  </a:lnTo>
                  <a:lnTo>
                    <a:pt x="51" y="359"/>
                  </a:lnTo>
                  <a:lnTo>
                    <a:pt x="28" y="372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7" name="Freeform 39"/>
            <p:cNvSpPr>
              <a:spLocks/>
            </p:cNvSpPr>
            <p:nvPr/>
          </p:nvSpPr>
          <p:spPr bwMode="auto">
            <a:xfrm>
              <a:off x="2717" y="1942"/>
              <a:ext cx="549" cy="187"/>
            </a:xfrm>
            <a:custGeom>
              <a:avLst/>
              <a:gdLst>
                <a:gd name="T0" fmla="*/ 542 w 549"/>
                <a:gd name="T1" fmla="*/ 13 h 187"/>
                <a:gd name="T2" fmla="*/ 469 w 549"/>
                <a:gd name="T3" fmla="*/ 5 h 187"/>
                <a:gd name="T4" fmla="*/ 441 w 549"/>
                <a:gd name="T5" fmla="*/ 0 h 187"/>
                <a:gd name="T6" fmla="*/ 400 w 549"/>
                <a:gd name="T7" fmla="*/ 13 h 187"/>
                <a:gd name="T8" fmla="*/ 362 w 549"/>
                <a:gd name="T9" fmla="*/ 43 h 187"/>
                <a:gd name="T10" fmla="*/ 328 w 549"/>
                <a:gd name="T11" fmla="*/ 37 h 187"/>
                <a:gd name="T12" fmla="*/ 266 w 549"/>
                <a:gd name="T13" fmla="*/ 67 h 187"/>
                <a:gd name="T14" fmla="*/ 242 w 549"/>
                <a:gd name="T15" fmla="*/ 117 h 187"/>
                <a:gd name="T16" fmla="*/ 180 w 549"/>
                <a:gd name="T17" fmla="*/ 137 h 187"/>
                <a:gd name="T18" fmla="*/ 124 w 549"/>
                <a:gd name="T19" fmla="*/ 124 h 187"/>
                <a:gd name="T20" fmla="*/ 49 w 549"/>
                <a:gd name="T21" fmla="*/ 148 h 187"/>
                <a:gd name="T22" fmla="*/ 0 w 549"/>
                <a:gd name="T23" fmla="*/ 186 h 187"/>
                <a:gd name="T24" fmla="*/ 55 w 549"/>
                <a:gd name="T25" fmla="*/ 161 h 187"/>
                <a:gd name="T26" fmla="*/ 113 w 549"/>
                <a:gd name="T27" fmla="*/ 161 h 187"/>
                <a:gd name="T28" fmla="*/ 198 w 549"/>
                <a:gd name="T29" fmla="*/ 179 h 187"/>
                <a:gd name="T30" fmla="*/ 277 w 549"/>
                <a:gd name="T31" fmla="*/ 179 h 187"/>
                <a:gd name="T32" fmla="*/ 283 w 549"/>
                <a:gd name="T33" fmla="*/ 117 h 187"/>
                <a:gd name="T34" fmla="*/ 315 w 549"/>
                <a:gd name="T35" fmla="*/ 111 h 187"/>
                <a:gd name="T36" fmla="*/ 390 w 549"/>
                <a:gd name="T37" fmla="*/ 124 h 187"/>
                <a:gd name="T38" fmla="*/ 424 w 549"/>
                <a:gd name="T39" fmla="*/ 117 h 187"/>
                <a:gd name="T40" fmla="*/ 429 w 549"/>
                <a:gd name="T41" fmla="*/ 98 h 187"/>
                <a:gd name="T42" fmla="*/ 469 w 549"/>
                <a:gd name="T43" fmla="*/ 98 h 187"/>
                <a:gd name="T44" fmla="*/ 542 w 549"/>
                <a:gd name="T45" fmla="*/ 124 h 187"/>
                <a:gd name="T46" fmla="*/ 542 w 549"/>
                <a:gd name="T47" fmla="*/ 67 h 187"/>
                <a:gd name="T48" fmla="*/ 548 w 549"/>
                <a:gd name="T49" fmla="*/ 31 h 187"/>
                <a:gd name="T50" fmla="*/ 542 w 549"/>
                <a:gd name="T51" fmla="*/ 13 h 187"/>
                <a:gd name="T52" fmla="*/ 542 w 549"/>
                <a:gd name="T53" fmla="*/ 13 h 18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49"/>
                <a:gd name="T82" fmla="*/ 0 h 187"/>
                <a:gd name="T83" fmla="*/ 549 w 549"/>
                <a:gd name="T84" fmla="*/ 187 h 18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49" h="187">
                  <a:moveTo>
                    <a:pt x="542" y="13"/>
                  </a:moveTo>
                  <a:lnTo>
                    <a:pt x="469" y="5"/>
                  </a:lnTo>
                  <a:lnTo>
                    <a:pt x="441" y="0"/>
                  </a:lnTo>
                  <a:lnTo>
                    <a:pt x="400" y="13"/>
                  </a:lnTo>
                  <a:lnTo>
                    <a:pt x="362" y="43"/>
                  </a:lnTo>
                  <a:lnTo>
                    <a:pt x="328" y="37"/>
                  </a:lnTo>
                  <a:lnTo>
                    <a:pt x="266" y="67"/>
                  </a:lnTo>
                  <a:lnTo>
                    <a:pt x="242" y="117"/>
                  </a:lnTo>
                  <a:lnTo>
                    <a:pt x="180" y="137"/>
                  </a:lnTo>
                  <a:lnTo>
                    <a:pt x="124" y="124"/>
                  </a:lnTo>
                  <a:lnTo>
                    <a:pt x="49" y="148"/>
                  </a:lnTo>
                  <a:lnTo>
                    <a:pt x="0" y="186"/>
                  </a:lnTo>
                  <a:lnTo>
                    <a:pt x="55" y="161"/>
                  </a:lnTo>
                  <a:lnTo>
                    <a:pt x="113" y="161"/>
                  </a:lnTo>
                  <a:lnTo>
                    <a:pt x="198" y="179"/>
                  </a:lnTo>
                  <a:lnTo>
                    <a:pt x="277" y="179"/>
                  </a:lnTo>
                  <a:lnTo>
                    <a:pt x="283" y="117"/>
                  </a:lnTo>
                  <a:lnTo>
                    <a:pt x="315" y="111"/>
                  </a:lnTo>
                  <a:lnTo>
                    <a:pt x="390" y="124"/>
                  </a:lnTo>
                  <a:lnTo>
                    <a:pt x="424" y="117"/>
                  </a:lnTo>
                  <a:lnTo>
                    <a:pt x="429" y="98"/>
                  </a:lnTo>
                  <a:lnTo>
                    <a:pt x="469" y="98"/>
                  </a:lnTo>
                  <a:lnTo>
                    <a:pt x="542" y="124"/>
                  </a:lnTo>
                  <a:lnTo>
                    <a:pt x="542" y="67"/>
                  </a:lnTo>
                  <a:lnTo>
                    <a:pt x="548" y="31"/>
                  </a:lnTo>
                  <a:lnTo>
                    <a:pt x="542" y="1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8" name="Freeform 40"/>
            <p:cNvSpPr>
              <a:spLocks/>
            </p:cNvSpPr>
            <p:nvPr/>
          </p:nvSpPr>
          <p:spPr bwMode="auto">
            <a:xfrm>
              <a:off x="2951" y="1990"/>
              <a:ext cx="79" cy="127"/>
            </a:xfrm>
            <a:custGeom>
              <a:avLst/>
              <a:gdLst>
                <a:gd name="T0" fmla="*/ 33 w 79"/>
                <a:gd name="T1" fmla="*/ 20 h 127"/>
                <a:gd name="T2" fmla="*/ 0 w 79"/>
                <a:gd name="T3" fmla="*/ 126 h 127"/>
                <a:gd name="T4" fmla="*/ 26 w 79"/>
                <a:gd name="T5" fmla="*/ 125 h 127"/>
                <a:gd name="T6" fmla="*/ 45 w 79"/>
                <a:gd name="T7" fmla="*/ 58 h 127"/>
                <a:gd name="T8" fmla="*/ 63 w 79"/>
                <a:gd name="T9" fmla="*/ 48 h 127"/>
                <a:gd name="T10" fmla="*/ 78 w 79"/>
                <a:gd name="T11" fmla="*/ 0 h 127"/>
                <a:gd name="T12" fmla="*/ 33 w 79"/>
                <a:gd name="T13" fmla="*/ 20 h 127"/>
                <a:gd name="T14" fmla="*/ 33 w 79"/>
                <a:gd name="T15" fmla="*/ 20 h 1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127"/>
                <a:gd name="T26" fmla="*/ 79 w 79"/>
                <a:gd name="T27" fmla="*/ 127 h 1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127">
                  <a:moveTo>
                    <a:pt x="33" y="20"/>
                  </a:moveTo>
                  <a:lnTo>
                    <a:pt x="0" y="126"/>
                  </a:lnTo>
                  <a:lnTo>
                    <a:pt x="26" y="125"/>
                  </a:lnTo>
                  <a:lnTo>
                    <a:pt x="45" y="58"/>
                  </a:lnTo>
                  <a:lnTo>
                    <a:pt x="63" y="48"/>
                  </a:lnTo>
                  <a:lnTo>
                    <a:pt x="78" y="0"/>
                  </a:lnTo>
                  <a:lnTo>
                    <a:pt x="33" y="2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29" name="Freeform 41"/>
            <p:cNvSpPr>
              <a:spLocks/>
            </p:cNvSpPr>
            <p:nvPr/>
          </p:nvSpPr>
          <p:spPr bwMode="auto">
            <a:xfrm>
              <a:off x="3094" y="1947"/>
              <a:ext cx="68" cy="113"/>
            </a:xfrm>
            <a:custGeom>
              <a:avLst/>
              <a:gdLst>
                <a:gd name="T0" fmla="*/ 27 w 68"/>
                <a:gd name="T1" fmla="*/ 12 h 113"/>
                <a:gd name="T2" fmla="*/ 0 w 68"/>
                <a:gd name="T3" fmla="*/ 43 h 113"/>
                <a:gd name="T4" fmla="*/ 14 w 68"/>
                <a:gd name="T5" fmla="*/ 112 h 113"/>
                <a:gd name="T6" fmla="*/ 24 w 68"/>
                <a:gd name="T7" fmla="*/ 108 h 113"/>
                <a:gd name="T8" fmla="*/ 26 w 68"/>
                <a:gd name="T9" fmla="*/ 76 h 113"/>
                <a:gd name="T10" fmla="*/ 44 w 68"/>
                <a:gd name="T11" fmla="*/ 66 h 113"/>
                <a:gd name="T12" fmla="*/ 67 w 68"/>
                <a:gd name="T13" fmla="*/ 0 h 113"/>
                <a:gd name="T14" fmla="*/ 27 w 68"/>
                <a:gd name="T15" fmla="*/ 12 h 113"/>
                <a:gd name="T16" fmla="*/ 27 w 68"/>
                <a:gd name="T17" fmla="*/ 12 h 1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113"/>
                <a:gd name="T29" fmla="*/ 68 w 68"/>
                <a:gd name="T30" fmla="*/ 113 h 1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113">
                  <a:moveTo>
                    <a:pt x="27" y="12"/>
                  </a:moveTo>
                  <a:lnTo>
                    <a:pt x="0" y="43"/>
                  </a:lnTo>
                  <a:lnTo>
                    <a:pt x="14" y="112"/>
                  </a:lnTo>
                  <a:lnTo>
                    <a:pt x="24" y="108"/>
                  </a:lnTo>
                  <a:lnTo>
                    <a:pt x="26" y="76"/>
                  </a:lnTo>
                  <a:lnTo>
                    <a:pt x="44" y="66"/>
                  </a:lnTo>
                  <a:lnTo>
                    <a:pt x="67" y="0"/>
                  </a:lnTo>
                  <a:lnTo>
                    <a:pt x="27" y="12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0" name="Freeform 42"/>
            <p:cNvSpPr>
              <a:spLocks/>
            </p:cNvSpPr>
            <p:nvPr/>
          </p:nvSpPr>
          <p:spPr bwMode="auto">
            <a:xfrm>
              <a:off x="2750" y="2070"/>
              <a:ext cx="92" cy="40"/>
            </a:xfrm>
            <a:custGeom>
              <a:avLst/>
              <a:gdLst>
                <a:gd name="T0" fmla="*/ 19 w 92"/>
                <a:gd name="T1" fmla="*/ 24 h 40"/>
                <a:gd name="T2" fmla="*/ 91 w 92"/>
                <a:gd name="T3" fmla="*/ 0 h 40"/>
                <a:gd name="T4" fmla="*/ 90 w 92"/>
                <a:gd name="T5" fmla="*/ 31 h 40"/>
                <a:gd name="T6" fmla="*/ 19 w 92"/>
                <a:gd name="T7" fmla="*/ 31 h 40"/>
                <a:gd name="T8" fmla="*/ 0 w 92"/>
                <a:gd name="T9" fmla="*/ 39 h 40"/>
                <a:gd name="T10" fmla="*/ 19 w 92"/>
                <a:gd name="T11" fmla="*/ 24 h 40"/>
                <a:gd name="T12" fmla="*/ 19 w 92"/>
                <a:gd name="T13" fmla="*/ 24 h 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2"/>
                <a:gd name="T22" fmla="*/ 0 h 40"/>
                <a:gd name="T23" fmla="*/ 92 w 92"/>
                <a:gd name="T24" fmla="*/ 40 h 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2" h="40">
                  <a:moveTo>
                    <a:pt x="19" y="24"/>
                  </a:moveTo>
                  <a:lnTo>
                    <a:pt x="91" y="0"/>
                  </a:lnTo>
                  <a:lnTo>
                    <a:pt x="90" y="31"/>
                  </a:lnTo>
                  <a:lnTo>
                    <a:pt x="19" y="31"/>
                  </a:lnTo>
                  <a:lnTo>
                    <a:pt x="0" y="39"/>
                  </a:lnTo>
                  <a:lnTo>
                    <a:pt x="19" y="24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1" name="Freeform 43"/>
            <p:cNvSpPr>
              <a:spLocks/>
            </p:cNvSpPr>
            <p:nvPr/>
          </p:nvSpPr>
          <p:spPr bwMode="auto">
            <a:xfrm>
              <a:off x="2891" y="2066"/>
              <a:ext cx="67" cy="53"/>
            </a:xfrm>
            <a:custGeom>
              <a:avLst/>
              <a:gdLst>
                <a:gd name="T0" fmla="*/ 9 w 67"/>
                <a:gd name="T1" fmla="*/ 15 h 53"/>
                <a:gd name="T2" fmla="*/ 0 w 67"/>
                <a:gd name="T3" fmla="*/ 45 h 53"/>
                <a:gd name="T4" fmla="*/ 24 w 67"/>
                <a:gd name="T5" fmla="*/ 52 h 53"/>
                <a:gd name="T6" fmla="*/ 54 w 67"/>
                <a:gd name="T7" fmla="*/ 50 h 53"/>
                <a:gd name="T8" fmla="*/ 66 w 67"/>
                <a:gd name="T9" fmla="*/ 0 h 53"/>
                <a:gd name="T10" fmla="*/ 9 w 67"/>
                <a:gd name="T11" fmla="*/ 15 h 53"/>
                <a:gd name="T12" fmla="*/ 9 w 67"/>
                <a:gd name="T13" fmla="*/ 15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7"/>
                <a:gd name="T22" fmla="*/ 0 h 53"/>
                <a:gd name="T23" fmla="*/ 67 w 67"/>
                <a:gd name="T24" fmla="*/ 53 h 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7" h="53">
                  <a:moveTo>
                    <a:pt x="9" y="15"/>
                  </a:moveTo>
                  <a:lnTo>
                    <a:pt x="0" y="45"/>
                  </a:lnTo>
                  <a:lnTo>
                    <a:pt x="24" y="52"/>
                  </a:lnTo>
                  <a:lnTo>
                    <a:pt x="54" y="50"/>
                  </a:lnTo>
                  <a:lnTo>
                    <a:pt x="66" y="0"/>
                  </a:lnTo>
                  <a:lnTo>
                    <a:pt x="9" y="15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2" name="Freeform 44"/>
            <p:cNvSpPr>
              <a:spLocks/>
            </p:cNvSpPr>
            <p:nvPr/>
          </p:nvSpPr>
          <p:spPr bwMode="auto">
            <a:xfrm>
              <a:off x="3147" y="1947"/>
              <a:ext cx="79" cy="87"/>
            </a:xfrm>
            <a:custGeom>
              <a:avLst/>
              <a:gdLst>
                <a:gd name="T0" fmla="*/ 19 w 79"/>
                <a:gd name="T1" fmla="*/ 0 h 87"/>
                <a:gd name="T2" fmla="*/ 0 w 79"/>
                <a:gd name="T3" fmla="*/ 72 h 87"/>
                <a:gd name="T4" fmla="*/ 43 w 79"/>
                <a:gd name="T5" fmla="*/ 86 h 87"/>
                <a:gd name="T6" fmla="*/ 78 w 79"/>
                <a:gd name="T7" fmla="*/ 9 h 87"/>
                <a:gd name="T8" fmla="*/ 19 w 79"/>
                <a:gd name="T9" fmla="*/ 0 h 87"/>
                <a:gd name="T10" fmla="*/ 19 w 79"/>
                <a:gd name="T11" fmla="*/ 0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9"/>
                <a:gd name="T19" fmla="*/ 0 h 87"/>
                <a:gd name="T20" fmla="*/ 79 w 79"/>
                <a:gd name="T21" fmla="*/ 87 h 8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9" h="87">
                  <a:moveTo>
                    <a:pt x="19" y="0"/>
                  </a:moveTo>
                  <a:lnTo>
                    <a:pt x="0" y="72"/>
                  </a:lnTo>
                  <a:lnTo>
                    <a:pt x="43" y="86"/>
                  </a:lnTo>
                  <a:lnTo>
                    <a:pt x="78" y="9"/>
                  </a:lnTo>
                  <a:lnTo>
                    <a:pt x="19" y="0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333" name="Freeform 45"/>
            <p:cNvSpPr>
              <a:spLocks/>
            </p:cNvSpPr>
            <p:nvPr/>
          </p:nvSpPr>
          <p:spPr bwMode="auto">
            <a:xfrm>
              <a:off x="2765" y="2907"/>
              <a:ext cx="189" cy="367"/>
            </a:xfrm>
            <a:custGeom>
              <a:avLst/>
              <a:gdLst>
                <a:gd name="T0" fmla="*/ 23 w 189"/>
                <a:gd name="T1" fmla="*/ 0 h 367"/>
                <a:gd name="T2" fmla="*/ 188 w 189"/>
                <a:gd name="T3" fmla="*/ 366 h 367"/>
                <a:gd name="T4" fmla="*/ 170 w 189"/>
                <a:gd name="T5" fmla="*/ 365 h 367"/>
                <a:gd name="T6" fmla="*/ 0 w 189"/>
                <a:gd name="T7" fmla="*/ 7 h 367"/>
                <a:gd name="T8" fmla="*/ 3 w 189"/>
                <a:gd name="T9" fmla="*/ 1 h 367"/>
                <a:gd name="T10" fmla="*/ 23 w 189"/>
                <a:gd name="T11" fmla="*/ 0 h 367"/>
                <a:gd name="T12" fmla="*/ 23 w 189"/>
                <a:gd name="T13" fmla="*/ 0 h 3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9"/>
                <a:gd name="T22" fmla="*/ 0 h 367"/>
                <a:gd name="T23" fmla="*/ 189 w 189"/>
                <a:gd name="T24" fmla="*/ 367 h 3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9" h="367">
                  <a:moveTo>
                    <a:pt x="23" y="0"/>
                  </a:moveTo>
                  <a:lnTo>
                    <a:pt x="188" y="366"/>
                  </a:lnTo>
                  <a:lnTo>
                    <a:pt x="170" y="365"/>
                  </a:lnTo>
                  <a:lnTo>
                    <a:pt x="0" y="7"/>
                  </a:lnTo>
                  <a:lnTo>
                    <a:pt x="3" y="1"/>
                  </a:lnTo>
                  <a:lnTo>
                    <a:pt x="23" y="0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5515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Applying the Model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Now that We Have Our Model, We Will Put it to Work</a:t>
            </a:r>
          </a:p>
        </p:txBody>
      </p:sp>
      <p:grpSp>
        <p:nvGrpSpPr>
          <p:cNvPr id="141316" name="Group 46"/>
          <p:cNvGrpSpPr>
            <a:grpSpLocks/>
          </p:cNvGrpSpPr>
          <p:nvPr/>
        </p:nvGrpSpPr>
        <p:grpSpPr bwMode="auto">
          <a:xfrm>
            <a:off x="3505200" y="3429000"/>
            <a:ext cx="2057400" cy="1470025"/>
            <a:chOff x="2396" y="1669"/>
            <a:chExt cx="1507" cy="1166"/>
          </a:xfrm>
        </p:grpSpPr>
        <p:sp>
          <p:nvSpPr>
            <p:cNvPr id="141318" name="Freeform 47"/>
            <p:cNvSpPr>
              <a:spLocks/>
            </p:cNvSpPr>
            <p:nvPr/>
          </p:nvSpPr>
          <p:spPr bwMode="auto">
            <a:xfrm>
              <a:off x="2440" y="1669"/>
              <a:ext cx="1102" cy="1166"/>
            </a:xfrm>
            <a:custGeom>
              <a:avLst/>
              <a:gdLst>
                <a:gd name="T0" fmla="*/ 427 w 1102"/>
                <a:gd name="T1" fmla="*/ 0 h 1166"/>
                <a:gd name="T2" fmla="*/ 333 w 1102"/>
                <a:gd name="T3" fmla="*/ 26 h 1166"/>
                <a:gd name="T4" fmla="*/ 264 w 1102"/>
                <a:gd name="T5" fmla="*/ 71 h 1166"/>
                <a:gd name="T6" fmla="*/ 264 w 1102"/>
                <a:gd name="T7" fmla="*/ 158 h 1166"/>
                <a:gd name="T8" fmla="*/ 236 w 1102"/>
                <a:gd name="T9" fmla="*/ 212 h 1166"/>
                <a:gd name="T10" fmla="*/ 222 w 1102"/>
                <a:gd name="T11" fmla="*/ 276 h 1166"/>
                <a:gd name="T12" fmla="*/ 200 w 1102"/>
                <a:gd name="T13" fmla="*/ 307 h 1166"/>
                <a:gd name="T14" fmla="*/ 192 w 1102"/>
                <a:gd name="T15" fmla="*/ 343 h 1166"/>
                <a:gd name="T16" fmla="*/ 243 w 1102"/>
                <a:gd name="T17" fmla="*/ 367 h 1166"/>
                <a:gd name="T18" fmla="*/ 240 w 1102"/>
                <a:gd name="T19" fmla="*/ 389 h 1166"/>
                <a:gd name="T20" fmla="*/ 293 w 1102"/>
                <a:gd name="T21" fmla="*/ 389 h 1166"/>
                <a:gd name="T22" fmla="*/ 325 w 1102"/>
                <a:gd name="T23" fmla="*/ 421 h 1166"/>
                <a:gd name="T24" fmla="*/ 280 w 1102"/>
                <a:gd name="T25" fmla="*/ 494 h 1166"/>
                <a:gd name="T26" fmla="*/ 196 w 1102"/>
                <a:gd name="T27" fmla="*/ 594 h 1166"/>
                <a:gd name="T28" fmla="*/ 146 w 1102"/>
                <a:gd name="T29" fmla="*/ 647 h 1166"/>
                <a:gd name="T30" fmla="*/ 81 w 1102"/>
                <a:gd name="T31" fmla="*/ 712 h 1166"/>
                <a:gd name="T32" fmla="*/ 92 w 1102"/>
                <a:gd name="T33" fmla="*/ 779 h 1166"/>
                <a:gd name="T34" fmla="*/ 31 w 1102"/>
                <a:gd name="T35" fmla="*/ 806 h 1166"/>
                <a:gd name="T36" fmla="*/ 18 w 1102"/>
                <a:gd name="T37" fmla="*/ 866 h 1166"/>
                <a:gd name="T38" fmla="*/ 29 w 1102"/>
                <a:gd name="T39" fmla="*/ 960 h 1166"/>
                <a:gd name="T40" fmla="*/ 110 w 1102"/>
                <a:gd name="T41" fmla="*/ 1115 h 1166"/>
                <a:gd name="T42" fmla="*/ 225 w 1102"/>
                <a:gd name="T43" fmla="*/ 1124 h 1166"/>
                <a:gd name="T44" fmla="*/ 997 w 1102"/>
                <a:gd name="T45" fmla="*/ 1165 h 1166"/>
                <a:gd name="T46" fmla="*/ 969 w 1102"/>
                <a:gd name="T47" fmla="*/ 1019 h 1166"/>
                <a:gd name="T48" fmla="*/ 907 w 1102"/>
                <a:gd name="T49" fmla="*/ 883 h 1166"/>
                <a:gd name="T50" fmla="*/ 950 w 1102"/>
                <a:gd name="T51" fmla="*/ 824 h 1166"/>
                <a:gd name="T52" fmla="*/ 1065 w 1102"/>
                <a:gd name="T53" fmla="*/ 770 h 1166"/>
                <a:gd name="T54" fmla="*/ 1101 w 1102"/>
                <a:gd name="T55" fmla="*/ 665 h 1166"/>
                <a:gd name="T56" fmla="*/ 1014 w 1102"/>
                <a:gd name="T57" fmla="*/ 579 h 1166"/>
                <a:gd name="T58" fmla="*/ 953 w 1102"/>
                <a:gd name="T59" fmla="*/ 530 h 1166"/>
                <a:gd name="T60" fmla="*/ 860 w 1102"/>
                <a:gd name="T61" fmla="*/ 485 h 1166"/>
                <a:gd name="T62" fmla="*/ 802 w 1102"/>
                <a:gd name="T63" fmla="*/ 530 h 1166"/>
                <a:gd name="T64" fmla="*/ 800 w 1102"/>
                <a:gd name="T65" fmla="*/ 612 h 1166"/>
                <a:gd name="T66" fmla="*/ 696 w 1102"/>
                <a:gd name="T67" fmla="*/ 525 h 1166"/>
                <a:gd name="T68" fmla="*/ 612 w 1102"/>
                <a:gd name="T69" fmla="*/ 485 h 1166"/>
                <a:gd name="T70" fmla="*/ 601 w 1102"/>
                <a:gd name="T71" fmla="*/ 407 h 1166"/>
                <a:gd name="T72" fmla="*/ 570 w 1102"/>
                <a:gd name="T73" fmla="*/ 334 h 1166"/>
                <a:gd name="T74" fmla="*/ 605 w 1102"/>
                <a:gd name="T75" fmla="*/ 313 h 1166"/>
                <a:gd name="T76" fmla="*/ 652 w 1102"/>
                <a:gd name="T77" fmla="*/ 307 h 1166"/>
                <a:gd name="T78" fmla="*/ 638 w 1102"/>
                <a:gd name="T79" fmla="*/ 267 h 1166"/>
                <a:gd name="T80" fmla="*/ 594 w 1102"/>
                <a:gd name="T81" fmla="*/ 236 h 1166"/>
                <a:gd name="T82" fmla="*/ 544 w 1102"/>
                <a:gd name="T83" fmla="*/ 212 h 1166"/>
                <a:gd name="T84" fmla="*/ 523 w 1102"/>
                <a:gd name="T85" fmla="*/ 149 h 1166"/>
                <a:gd name="T86" fmla="*/ 667 w 1102"/>
                <a:gd name="T87" fmla="*/ 107 h 1166"/>
                <a:gd name="T88" fmla="*/ 741 w 1102"/>
                <a:gd name="T89" fmla="*/ 93 h 1166"/>
                <a:gd name="T90" fmla="*/ 705 w 1102"/>
                <a:gd name="T91" fmla="*/ 58 h 1166"/>
                <a:gd name="T92" fmla="*/ 573 w 1102"/>
                <a:gd name="T93" fmla="*/ 71 h 1166"/>
                <a:gd name="T94" fmla="*/ 498 w 1102"/>
                <a:gd name="T95" fmla="*/ 58 h 1166"/>
                <a:gd name="T96" fmla="*/ 469 w 1102"/>
                <a:gd name="T97" fmla="*/ 3 h 11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2"/>
                <a:gd name="T148" fmla="*/ 0 h 1166"/>
                <a:gd name="T149" fmla="*/ 1102 w 1102"/>
                <a:gd name="T150" fmla="*/ 1166 h 11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2" h="1166">
                  <a:moveTo>
                    <a:pt x="469" y="3"/>
                  </a:moveTo>
                  <a:lnTo>
                    <a:pt x="427" y="0"/>
                  </a:lnTo>
                  <a:lnTo>
                    <a:pt x="370" y="9"/>
                  </a:lnTo>
                  <a:lnTo>
                    <a:pt x="333" y="26"/>
                  </a:lnTo>
                  <a:lnTo>
                    <a:pt x="297" y="48"/>
                  </a:lnTo>
                  <a:lnTo>
                    <a:pt x="264" y="71"/>
                  </a:lnTo>
                  <a:lnTo>
                    <a:pt x="254" y="112"/>
                  </a:lnTo>
                  <a:lnTo>
                    <a:pt x="264" y="158"/>
                  </a:lnTo>
                  <a:lnTo>
                    <a:pt x="269" y="189"/>
                  </a:lnTo>
                  <a:lnTo>
                    <a:pt x="236" y="212"/>
                  </a:lnTo>
                  <a:lnTo>
                    <a:pt x="218" y="243"/>
                  </a:lnTo>
                  <a:lnTo>
                    <a:pt x="222" y="276"/>
                  </a:lnTo>
                  <a:lnTo>
                    <a:pt x="200" y="290"/>
                  </a:lnTo>
                  <a:lnTo>
                    <a:pt x="200" y="307"/>
                  </a:lnTo>
                  <a:lnTo>
                    <a:pt x="190" y="321"/>
                  </a:lnTo>
                  <a:lnTo>
                    <a:pt x="192" y="343"/>
                  </a:lnTo>
                  <a:lnTo>
                    <a:pt x="225" y="348"/>
                  </a:lnTo>
                  <a:lnTo>
                    <a:pt x="243" y="367"/>
                  </a:lnTo>
                  <a:lnTo>
                    <a:pt x="233" y="374"/>
                  </a:lnTo>
                  <a:lnTo>
                    <a:pt x="240" y="389"/>
                  </a:lnTo>
                  <a:lnTo>
                    <a:pt x="264" y="380"/>
                  </a:lnTo>
                  <a:lnTo>
                    <a:pt x="293" y="389"/>
                  </a:lnTo>
                  <a:lnTo>
                    <a:pt x="318" y="384"/>
                  </a:lnTo>
                  <a:lnTo>
                    <a:pt x="325" y="421"/>
                  </a:lnTo>
                  <a:lnTo>
                    <a:pt x="330" y="476"/>
                  </a:lnTo>
                  <a:lnTo>
                    <a:pt x="280" y="494"/>
                  </a:lnTo>
                  <a:lnTo>
                    <a:pt x="243" y="530"/>
                  </a:lnTo>
                  <a:lnTo>
                    <a:pt x="196" y="594"/>
                  </a:lnTo>
                  <a:lnTo>
                    <a:pt x="175" y="639"/>
                  </a:lnTo>
                  <a:lnTo>
                    <a:pt x="146" y="647"/>
                  </a:lnTo>
                  <a:lnTo>
                    <a:pt x="103" y="674"/>
                  </a:lnTo>
                  <a:lnTo>
                    <a:pt x="81" y="712"/>
                  </a:lnTo>
                  <a:lnTo>
                    <a:pt x="81" y="743"/>
                  </a:lnTo>
                  <a:lnTo>
                    <a:pt x="92" y="779"/>
                  </a:lnTo>
                  <a:lnTo>
                    <a:pt x="7" y="765"/>
                  </a:lnTo>
                  <a:lnTo>
                    <a:pt x="31" y="806"/>
                  </a:lnTo>
                  <a:lnTo>
                    <a:pt x="0" y="806"/>
                  </a:lnTo>
                  <a:lnTo>
                    <a:pt x="18" y="866"/>
                  </a:lnTo>
                  <a:lnTo>
                    <a:pt x="29" y="925"/>
                  </a:lnTo>
                  <a:lnTo>
                    <a:pt x="29" y="960"/>
                  </a:lnTo>
                  <a:lnTo>
                    <a:pt x="49" y="1015"/>
                  </a:lnTo>
                  <a:lnTo>
                    <a:pt x="110" y="1115"/>
                  </a:lnTo>
                  <a:lnTo>
                    <a:pt x="121" y="1138"/>
                  </a:lnTo>
                  <a:lnTo>
                    <a:pt x="225" y="1124"/>
                  </a:lnTo>
                  <a:lnTo>
                    <a:pt x="250" y="1165"/>
                  </a:lnTo>
                  <a:lnTo>
                    <a:pt x="997" y="1165"/>
                  </a:lnTo>
                  <a:lnTo>
                    <a:pt x="979" y="1092"/>
                  </a:lnTo>
                  <a:lnTo>
                    <a:pt x="969" y="1019"/>
                  </a:lnTo>
                  <a:lnTo>
                    <a:pt x="942" y="955"/>
                  </a:lnTo>
                  <a:lnTo>
                    <a:pt x="907" y="883"/>
                  </a:lnTo>
                  <a:lnTo>
                    <a:pt x="871" y="820"/>
                  </a:lnTo>
                  <a:lnTo>
                    <a:pt x="950" y="824"/>
                  </a:lnTo>
                  <a:lnTo>
                    <a:pt x="1021" y="802"/>
                  </a:lnTo>
                  <a:lnTo>
                    <a:pt x="1065" y="770"/>
                  </a:lnTo>
                  <a:lnTo>
                    <a:pt x="1096" y="716"/>
                  </a:lnTo>
                  <a:lnTo>
                    <a:pt x="1101" y="665"/>
                  </a:lnTo>
                  <a:lnTo>
                    <a:pt x="1065" y="612"/>
                  </a:lnTo>
                  <a:lnTo>
                    <a:pt x="1014" y="579"/>
                  </a:lnTo>
                  <a:lnTo>
                    <a:pt x="960" y="561"/>
                  </a:lnTo>
                  <a:lnTo>
                    <a:pt x="953" y="530"/>
                  </a:lnTo>
                  <a:lnTo>
                    <a:pt x="900" y="530"/>
                  </a:lnTo>
                  <a:lnTo>
                    <a:pt x="860" y="485"/>
                  </a:lnTo>
                  <a:lnTo>
                    <a:pt x="820" y="498"/>
                  </a:lnTo>
                  <a:lnTo>
                    <a:pt x="802" y="530"/>
                  </a:lnTo>
                  <a:lnTo>
                    <a:pt x="818" y="575"/>
                  </a:lnTo>
                  <a:lnTo>
                    <a:pt x="800" y="612"/>
                  </a:lnTo>
                  <a:lnTo>
                    <a:pt x="760" y="561"/>
                  </a:lnTo>
                  <a:lnTo>
                    <a:pt x="696" y="525"/>
                  </a:lnTo>
                  <a:lnTo>
                    <a:pt x="634" y="494"/>
                  </a:lnTo>
                  <a:lnTo>
                    <a:pt x="612" y="485"/>
                  </a:lnTo>
                  <a:lnTo>
                    <a:pt x="612" y="444"/>
                  </a:lnTo>
                  <a:lnTo>
                    <a:pt x="601" y="407"/>
                  </a:lnTo>
                  <a:lnTo>
                    <a:pt x="588" y="361"/>
                  </a:lnTo>
                  <a:lnTo>
                    <a:pt x="570" y="334"/>
                  </a:lnTo>
                  <a:lnTo>
                    <a:pt x="576" y="307"/>
                  </a:lnTo>
                  <a:lnTo>
                    <a:pt x="605" y="313"/>
                  </a:lnTo>
                  <a:lnTo>
                    <a:pt x="634" y="313"/>
                  </a:lnTo>
                  <a:lnTo>
                    <a:pt x="652" y="307"/>
                  </a:lnTo>
                  <a:lnTo>
                    <a:pt x="652" y="290"/>
                  </a:lnTo>
                  <a:lnTo>
                    <a:pt x="638" y="267"/>
                  </a:lnTo>
                  <a:lnTo>
                    <a:pt x="605" y="239"/>
                  </a:lnTo>
                  <a:lnTo>
                    <a:pt x="594" y="236"/>
                  </a:lnTo>
                  <a:lnTo>
                    <a:pt x="566" y="217"/>
                  </a:lnTo>
                  <a:lnTo>
                    <a:pt x="544" y="212"/>
                  </a:lnTo>
                  <a:lnTo>
                    <a:pt x="534" y="166"/>
                  </a:lnTo>
                  <a:lnTo>
                    <a:pt x="523" y="149"/>
                  </a:lnTo>
                  <a:lnTo>
                    <a:pt x="590" y="126"/>
                  </a:lnTo>
                  <a:lnTo>
                    <a:pt x="667" y="107"/>
                  </a:lnTo>
                  <a:lnTo>
                    <a:pt x="717" y="107"/>
                  </a:lnTo>
                  <a:lnTo>
                    <a:pt x="741" y="93"/>
                  </a:lnTo>
                  <a:lnTo>
                    <a:pt x="736" y="76"/>
                  </a:lnTo>
                  <a:lnTo>
                    <a:pt x="705" y="58"/>
                  </a:lnTo>
                  <a:lnTo>
                    <a:pt x="645" y="58"/>
                  </a:lnTo>
                  <a:lnTo>
                    <a:pt x="573" y="71"/>
                  </a:lnTo>
                  <a:lnTo>
                    <a:pt x="512" y="98"/>
                  </a:lnTo>
                  <a:lnTo>
                    <a:pt x="498" y="58"/>
                  </a:lnTo>
                  <a:lnTo>
                    <a:pt x="491" y="26"/>
                  </a:lnTo>
                  <a:lnTo>
                    <a:pt x="469" y="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19" name="Freeform 48"/>
            <p:cNvSpPr>
              <a:spLocks/>
            </p:cNvSpPr>
            <p:nvPr/>
          </p:nvSpPr>
          <p:spPr bwMode="auto">
            <a:xfrm>
              <a:off x="2734" y="1682"/>
              <a:ext cx="409" cy="201"/>
            </a:xfrm>
            <a:custGeom>
              <a:avLst/>
              <a:gdLst>
                <a:gd name="T0" fmla="*/ 164 w 409"/>
                <a:gd name="T1" fmla="*/ 0 h 201"/>
                <a:gd name="T2" fmla="*/ 136 w 409"/>
                <a:gd name="T3" fmla="*/ 0 h 201"/>
                <a:gd name="T4" fmla="*/ 79 w 409"/>
                <a:gd name="T5" fmla="*/ 9 h 201"/>
                <a:gd name="T6" fmla="*/ 57 w 409"/>
                <a:gd name="T7" fmla="*/ 35 h 201"/>
                <a:gd name="T8" fmla="*/ 53 w 409"/>
                <a:gd name="T9" fmla="*/ 80 h 201"/>
                <a:gd name="T10" fmla="*/ 72 w 409"/>
                <a:gd name="T11" fmla="*/ 153 h 201"/>
                <a:gd name="T12" fmla="*/ 42 w 409"/>
                <a:gd name="T13" fmla="*/ 167 h 201"/>
                <a:gd name="T14" fmla="*/ 100 w 409"/>
                <a:gd name="T15" fmla="*/ 158 h 201"/>
                <a:gd name="T16" fmla="*/ 164 w 409"/>
                <a:gd name="T17" fmla="*/ 131 h 201"/>
                <a:gd name="T18" fmla="*/ 248 w 409"/>
                <a:gd name="T19" fmla="*/ 85 h 201"/>
                <a:gd name="T20" fmla="*/ 332 w 409"/>
                <a:gd name="T21" fmla="*/ 58 h 201"/>
                <a:gd name="T22" fmla="*/ 391 w 409"/>
                <a:gd name="T23" fmla="*/ 54 h 201"/>
                <a:gd name="T24" fmla="*/ 408 w 409"/>
                <a:gd name="T25" fmla="*/ 76 h 201"/>
                <a:gd name="T26" fmla="*/ 384 w 409"/>
                <a:gd name="T27" fmla="*/ 91 h 201"/>
                <a:gd name="T28" fmla="*/ 330 w 409"/>
                <a:gd name="T29" fmla="*/ 91 h 201"/>
                <a:gd name="T30" fmla="*/ 236 w 409"/>
                <a:gd name="T31" fmla="*/ 122 h 201"/>
                <a:gd name="T32" fmla="*/ 158 w 409"/>
                <a:gd name="T33" fmla="*/ 153 h 201"/>
                <a:gd name="T34" fmla="*/ 89 w 409"/>
                <a:gd name="T35" fmla="*/ 182 h 201"/>
                <a:gd name="T36" fmla="*/ 19 w 409"/>
                <a:gd name="T37" fmla="*/ 200 h 201"/>
                <a:gd name="T38" fmla="*/ 0 w 409"/>
                <a:gd name="T39" fmla="*/ 176 h 201"/>
                <a:gd name="T40" fmla="*/ 3 w 409"/>
                <a:gd name="T41" fmla="*/ 127 h 201"/>
                <a:gd name="T42" fmla="*/ 8 w 409"/>
                <a:gd name="T43" fmla="*/ 67 h 201"/>
                <a:gd name="T44" fmla="*/ 39 w 409"/>
                <a:gd name="T45" fmla="*/ 21 h 201"/>
                <a:gd name="T46" fmla="*/ 164 w 409"/>
                <a:gd name="T47" fmla="*/ 0 h 201"/>
                <a:gd name="T48" fmla="*/ 164 w 409"/>
                <a:gd name="T49" fmla="*/ 0 h 2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9"/>
                <a:gd name="T76" fmla="*/ 0 h 201"/>
                <a:gd name="T77" fmla="*/ 409 w 409"/>
                <a:gd name="T78" fmla="*/ 201 h 2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9" h="201">
                  <a:moveTo>
                    <a:pt x="164" y="0"/>
                  </a:moveTo>
                  <a:lnTo>
                    <a:pt x="136" y="0"/>
                  </a:lnTo>
                  <a:lnTo>
                    <a:pt x="79" y="9"/>
                  </a:lnTo>
                  <a:lnTo>
                    <a:pt x="57" y="35"/>
                  </a:lnTo>
                  <a:lnTo>
                    <a:pt x="53" y="80"/>
                  </a:lnTo>
                  <a:lnTo>
                    <a:pt x="72" y="153"/>
                  </a:lnTo>
                  <a:lnTo>
                    <a:pt x="42" y="167"/>
                  </a:lnTo>
                  <a:lnTo>
                    <a:pt x="100" y="158"/>
                  </a:lnTo>
                  <a:lnTo>
                    <a:pt x="164" y="131"/>
                  </a:lnTo>
                  <a:lnTo>
                    <a:pt x="248" y="85"/>
                  </a:lnTo>
                  <a:lnTo>
                    <a:pt x="332" y="58"/>
                  </a:lnTo>
                  <a:lnTo>
                    <a:pt x="391" y="54"/>
                  </a:lnTo>
                  <a:lnTo>
                    <a:pt x="408" y="76"/>
                  </a:lnTo>
                  <a:lnTo>
                    <a:pt x="384" y="91"/>
                  </a:lnTo>
                  <a:lnTo>
                    <a:pt x="330" y="91"/>
                  </a:lnTo>
                  <a:lnTo>
                    <a:pt x="236" y="122"/>
                  </a:lnTo>
                  <a:lnTo>
                    <a:pt x="158" y="153"/>
                  </a:lnTo>
                  <a:lnTo>
                    <a:pt x="89" y="182"/>
                  </a:lnTo>
                  <a:lnTo>
                    <a:pt x="19" y="200"/>
                  </a:lnTo>
                  <a:lnTo>
                    <a:pt x="0" y="176"/>
                  </a:lnTo>
                  <a:lnTo>
                    <a:pt x="3" y="127"/>
                  </a:lnTo>
                  <a:lnTo>
                    <a:pt x="8" y="67"/>
                  </a:lnTo>
                  <a:lnTo>
                    <a:pt x="39" y="21"/>
                  </a:lnTo>
                  <a:lnTo>
                    <a:pt x="164" y="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0" name="Freeform 49"/>
            <p:cNvSpPr>
              <a:spLocks/>
            </p:cNvSpPr>
            <p:nvPr/>
          </p:nvSpPr>
          <p:spPr bwMode="auto">
            <a:xfrm>
              <a:off x="2698" y="1722"/>
              <a:ext cx="32" cy="111"/>
            </a:xfrm>
            <a:custGeom>
              <a:avLst/>
              <a:gdLst>
                <a:gd name="T0" fmla="*/ 31 w 32"/>
                <a:gd name="T1" fmla="*/ 0 h 111"/>
                <a:gd name="T2" fmla="*/ 18 w 32"/>
                <a:gd name="T3" fmla="*/ 40 h 111"/>
                <a:gd name="T4" fmla="*/ 21 w 32"/>
                <a:gd name="T5" fmla="*/ 110 h 111"/>
                <a:gd name="T6" fmla="*/ 0 w 32"/>
                <a:gd name="T7" fmla="*/ 50 h 111"/>
                <a:gd name="T8" fmla="*/ 2 w 32"/>
                <a:gd name="T9" fmla="*/ 14 h 111"/>
                <a:gd name="T10" fmla="*/ 31 w 32"/>
                <a:gd name="T11" fmla="*/ 0 h 111"/>
                <a:gd name="T12" fmla="*/ 31 w 32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2"/>
                <a:gd name="T22" fmla="*/ 0 h 111"/>
                <a:gd name="T23" fmla="*/ 32 w 32"/>
                <a:gd name="T24" fmla="*/ 111 h 1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2" h="111">
                  <a:moveTo>
                    <a:pt x="31" y="0"/>
                  </a:moveTo>
                  <a:lnTo>
                    <a:pt x="18" y="40"/>
                  </a:lnTo>
                  <a:lnTo>
                    <a:pt x="21" y="110"/>
                  </a:lnTo>
                  <a:lnTo>
                    <a:pt x="0" y="50"/>
                  </a:lnTo>
                  <a:lnTo>
                    <a:pt x="2" y="14"/>
                  </a:lnTo>
                  <a:lnTo>
                    <a:pt x="31" y="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1" name="Freeform 50"/>
            <p:cNvSpPr>
              <a:spLocks/>
            </p:cNvSpPr>
            <p:nvPr/>
          </p:nvSpPr>
          <p:spPr bwMode="auto">
            <a:xfrm>
              <a:off x="2745" y="1703"/>
              <a:ext cx="51" cy="162"/>
            </a:xfrm>
            <a:custGeom>
              <a:avLst/>
              <a:gdLst>
                <a:gd name="T0" fmla="*/ 17 w 51"/>
                <a:gd name="T1" fmla="*/ 18 h 162"/>
                <a:gd name="T2" fmla="*/ 0 w 51"/>
                <a:gd name="T3" fmla="*/ 59 h 162"/>
                <a:gd name="T4" fmla="*/ 10 w 51"/>
                <a:gd name="T5" fmla="*/ 161 h 162"/>
                <a:gd name="T6" fmla="*/ 50 w 51"/>
                <a:gd name="T7" fmla="*/ 142 h 162"/>
                <a:gd name="T8" fmla="*/ 20 w 51"/>
                <a:gd name="T9" fmla="*/ 55 h 162"/>
                <a:gd name="T10" fmla="*/ 42 w 51"/>
                <a:gd name="T11" fmla="*/ 0 h 162"/>
                <a:gd name="T12" fmla="*/ 17 w 51"/>
                <a:gd name="T13" fmla="*/ 18 h 162"/>
                <a:gd name="T14" fmla="*/ 17 w 51"/>
                <a:gd name="T15" fmla="*/ 18 h 1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1"/>
                <a:gd name="T25" fmla="*/ 0 h 162"/>
                <a:gd name="T26" fmla="*/ 51 w 51"/>
                <a:gd name="T27" fmla="*/ 162 h 1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1" h="162">
                  <a:moveTo>
                    <a:pt x="17" y="18"/>
                  </a:moveTo>
                  <a:lnTo>
                    <a:pt x="0" y="59"/>
                  </a:lnTo>
                  <a:lnTo>
                    <a:pt x="10" y="161"/>
                  </a:lnTo>
                  <a:lnTo>
                    <a:pt x="50" y="142"/>
                  </a:lnTo>
                  <a:lnTo>
                    <a:pt x="20" y="55"/>
                  </a:lnTo>
                  <a:lnTo>
                    <a:pt x="42" y="0"/>
                  </a:lnTo>
                  <a:lnTo>
                    <a:pt x="17" y="18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2" name="Freeform 51"/>
            <p:cNvSpPr>
              <a:spLocks/>
            </p:cNvSpPr>
            <p:nvPr/>
          </p:nvSpPr>
          <p:spPr bwMode="auto">
            <a:xfrm>
              <a:off x="2813" y="1754"/>
              <a:ext cx="241" cy="101"/>
            </a:xfrm>
            <a:custGeom>
              <a:avLst/>
              <a:gdLst>
                <a:gd name="T0" fmla="*/ 221 w 241"/>
                <a:gd name="T1" fmla="*/ 0 h 101"/>
                <a:gd name="T2" fmla="*/ 0 w 241"/>
                <a:gd name="T3" fmla="*/ 100 h 101"/>
                <a:gd name="T4" fmla="*/ 240 w 241"/>
                <a:gd name="T5" fmla="*/ 18 h 101"/>
                <a:gd name="T6" fmla="*/ 221 w 241"/>
                <a:gd name="T7" fmla="*/ 0 h 101"/>
                <a:gd name="T8" fmla="*/ 221 w 241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1"/>
                <a:gd name="T16" fmla="*/ 0 h 101"/>
                <a:gd name="T17" fmla="*/ 241 w 241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1" h="101">
                  <a:moveTo>
                    <a:pt x="221" y="0"/>
                  </a:moveTo>
                  <a:lnTo>
                    <a:pt x="0" y="100"/>
                  </a:lnTo>
                  <a:lnTo>
                    <a:pt x="240" y="18"/>
                  </a:lnTo>
                  <a:lnTo>
                    <a:pt x="221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3" name="Freeform 52"/>
            <p:cNvSpPr>
              <a:spLocks/>
            </p:cNvSpPr>
            <p:nvPr/>
          </p:nvSpPr>
          <p:spPr bwMode="auto">
            <a:xfrm>
              <a:off x="2810" y="1695"/>
              <a:ext cx="86" cy="97"/>
            </a:xfrm>
            <a:custGeom>
              <a:avLst/>
              <a:gdLst>
                <a:gd name="T0" fmla="*/ 66 w 86"/>
                <a:gd name="T1" fmla="*/ 0 h 97"/>
                <a:gd name="T2" fmla="*/ 59 w 86"/>
                <a:gd name="T3" fmla="*/ 22 h 97"/>
                <a:gd name="T4" fmla="*/ 48 w 86"/>
                <a:gd name="T5" fmla="*/ 22 h 97"/>
                <a:gd name="T6" fmla="*/ 31 w 86"/>
                <a:gd name="T7" fmla="*/ 32 h 97"/>
                <a:gd name="T8" fmla="*/ 24 w 86"/>
                <a:gd name="T9" fmla="*/ 45 h 97"/>
                <a:gd name="T10" fmla="*/ 31 w 86"/>
                <a:gd name="T11" fmla="*/ 64 h 97"/>
                <a:gd name="T12" fmla="*/ 53 w 86"/>
                <a:gd name="T13" fmla="*/ 67 h 97"/>
                <a:gd name="T14" fmla="*/ 62 w 86"/>
                <a:gd name="T15" fmla="*/ 59 h 97"/>
                <a:gd name="T16" fmla="*/ 85 w 86"/>
                <a:gd name="T17" fmla="*/ 72 h 97"/>
                <a:gd name="T18" fmla="*/ 62 w 86"/>
                <a:gd name="T19" fmla="*/ 91 h 97"/>
                <a:gd name="T20" fmla="*/ 38 w 86"/>
                <a:gd name="T21" fmla="*/ 96 h 97"/>
                <a:gd name="T22" fmla="*/ 13 w 86"/>
                <a:gd name="T23" fmla="*/ 86 h 97"/>
                <a:gd name="T24" fmla="*/ 2 w 86"/>
                <a:gd name="T25" fmla="*/ 72 h 97"/>
                <a:gd name="T26" fmla="*/ 0 w 86"/>
                <a:gd name="T27" fmla="*/ 41 h 97"/>
                <a:gd name="T28" fmla="*/ 13 w 86"/>
                <a:gd name="T29" fmla="*/ 17 h 97"/>
                <a:gd name="T30" fmla="*/ 31 w 86"/>
                <a:gd name="T31" fmla="*/ 4 h 97"/>
                <a:gd name="T32" fmla="*/ 66 w 86"/>
                <a:gd name="T33" fmla="*/ 0 h 97"/>
                <a:gd name="T34" fmla="*/ 66 w 86"/>
                <a:gd name="T35" fmla="*/ 0 h 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97"/>
                <a:gd name="T56" fmla="*/ 86 w 86"/>
                <a:gd name="T57" fmla="*/ 97 h 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97">
                  <a:moveTo>
                    <a:pt x="66" y="0"/>
                  </a:moveTo>
                  <a:lnTo>
                    <a:pt x="59" y="22"/>
                  </a:lnTo>
                  <a:lnTo>
                    <a:pt x="48" y="22"/>
                  </a:lnTo>
                  <a:lnTo>
                    <a:pt x="31" y="32"/>
                  </a:lnTo>
                  <a:lnTo>
                    <a:pt x="24" y="45"/>
                  </a:lnTo>
                  <a:lnTo>
                    <a:pt x="31" y="64"/>
                  </a:lnTo>
                  <a:lnTo>
                    <a:pt x="53" y="67"/>
                  </a:lnTo>
                  <a:lnTo>
                    <a:pt x="62" y="59"/>
                  </a:lnTo>
                  <a:lnTo>
                    <a:pt x="85" y="72"/>
                  </a:lnTo>
                  <a:lnTo>
                    <a:pt x="62" y="91"/>
                  </a:lnTo>
                  <a:lnTo>
                    <a:pt x="38" y="96"/>
                  </a:lnTo>
                  <a:lnTo>
                    <a:pt x="13" y="86"/>
                  </a:lnTo>
                  <a:lnTo>
                    <a:pt x="2" y="72"/>
                  </a:lnTo>
                  <a:lnTo>
                    <a:pt x="0" y="41"/>
                  </a:lnTo>
                  <a:lnTo>
                    <a:pt x="13" y="17"/>
                  </a:lnTo>
                  <a:lnTo>
                    <a:pt x="31" y="4"/>
                  </a:lnTo>
                  <a:lnTo>
                    <a:pt x="66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4" name="Freeform 53"/>
            <p:cNvSpPr>
              <a:spLocks/>
            </p:cNvSpPr>
            <p:nvPr/>
          </p:nvSpPr>
          <p:spPr bwMode="auto">
            <a:xfrm>
              <a:off x="2776" y="1845"/>
              <a:ext cx="296" cy="391"/>
            </a:xfrm>
            <a:custGeom>
              <a:avLst/>
              <a:gdLst>
                <a:gd name="T0" fmla="*/ 30 w 296"/>
                <a:gd name="T1" fmla="*/ 36 h 391"/>
                <a:gd name="T2" fmla="*/ 87 w 296"/>
                <a:gd name="T3" fmla="*/ 22 h 391"/>
                <a:gd name="T4" fmla="*/ 119 w 296"/>
                <a:gd name="T5" fmla="*/ 9 h 391"/>
                <a:gd name="T6" fmla="*/ 147 w 296"/>
                <a:gd name="T7" fmla="*/ 0 h 391"/>
                <a:gd name="T8" fmla="*/ 172 w 296"/>
                <a:gd name="T9" fmla="*/ 26 h 391"/>
                <a:gd name="T10" fmla="*/ 218 w 296"/>
                <a:gd name="T11" fmla="*/ 49 h 391"/>
                <a:gd name="T12" fmla="*/ 273 w 296"/>
                <a:gd name="T13" fmla="*/ 72 h 391"/>
                <a:gd name="T14" fmla="*/ 295 w 296"/>
                <a:gd name="T15" fmla="*/ 100 h 391"/>
                <a:gd name="T16" fmla="*/ 295 w 296"/>
                <a:gd name="T17" fmla="*/ 121 h 391"/>
                <a:gd name="T18" fmla="*/ 280 w 296"/>
                <a:gd name="T19" fmla="*/ 127 h 391"/>
                <a:gd name="T20" fmla="*/ 248 w 296"/>
                <a:gd name="T21" fmla="*/ 121 h 391"/>
                <a:gd name="T22" fmla="*/ 198 w 296"/>
                <a:gd name="T23" fmla="*/ 114 h 391"/>
                <a:gd name="T24" fmla="*/ 165 w 296"/>
                <a:gd name="T25" fmla="*/ 108 h 391"/>
                <a:gd name="T26" fmla="*/ 223 w 296"/>
                <a:gd name="T27" fmla="*/ 145 h 391"/>
                <a:gd name="T28" fmla="*/ 205 w 296"/>
                <a:gd name="T29" fmla="*/ 163 h 391"/>
                <a:gd name="T30" fmla="*/ 169 w 296"/>
                <a:gd name="T31" fmla="*/ 167 h 391"/>
                <a:gd name="T32" fmla="*/ 137 w 296"/>
                <a:gd name="T33" fmla="*/ 167 h 391"/>
                <a:gd name="T34" fmla="*/ 122 w 296"/>
                <a:gd name="T35" fmla="*/ 163 h 391"/>
                <a:gd name="T36" fmla="*/ 147 w 296"/>
                <a:gd name="T37" fmla="*/ 118 h 391"/>
                <a:gd name="T38" fmla="*/ 140 w 296"/>
                <a:gd name="T39" fmla="*/ 114 h 391"/>
                <a:gd name="T40" fmla="*/ 115 w 296"/>
                <a:gd name="T41" fmla="*/ 145 h 391"/>
                <a:gd name="T42" fmla="*/ 93 w 296"/>
                <a:gd name="T43" fmla="*/ 172 h 391"/>
                <a:gd name="T44" fmla="*/ 58 w 296"/>
                <a:gd name="T45" fmla="*/ 198 h 391"/>
                <a:gd name="T46" fmla="*/ 82 w 296"/>
                <a:gd name="T47" fmla="*/ 198 h 391"/>
                <a:gd name="T48" fmla="*/ 104 w 296"/>
                <a:gd name="T49" fmla="*/ 185 h 391"/>
                <a:gd name="T50" fmla="*/ 125 w 296"/>
                <a:gd name="T51" fmla="*/ 213 h 391"/>
                <a:gd name="T52" fmla="*/ 158 w 296"/>
                <a:gd name="T53" fmla="*/ 226 h 391"/>
                <a:gd name="T54" fmla="*/ 187 w 296"/>
                <a:gd name="T55" fmla="*/ 226 h 391"/>
                <a:gd name="T56" fmla="*/ 215 w 296"/>
                <a:gd name="T57" fmla="*/ 222 h 391"/>
                <a:gd name="T58" fmla="*/ 233 w 296"/>
                <a:gd name="T59" fmla="*/ 254 h 391"/>
                <a:gd name="T60" fmla="*/ 248 w 296"/>
                <a:gd name="T61" fmla="*/ 290 h 391"/>
                <a:gd name="T62" fmla="*/ 258 w 296"/>
                <a:gd name="T63" fmla="*/ 341 h 391"/>
                <a:gd name="T64" fmla="*/ 252 w 296"/>
                <a:gd name="T65" fmla="*/ 368 h 391"/>
                <a:gd name="T66" fmla="*/ 240 w 296"/>
                <a:gd name="T67" fmla="*/ 382 h 391"/>
                <a:gd name="T68" fmla="*/ 208 w 296"/>
                <a:gd name="T69" fmla="*/ 390 h 391"/>
                <a:gd name="T70" fmla="*/ 176 w 296"/>
                <a:gd name="T71" fmla="*/ 382 h 391"/>
                <a:gd name="T72" fmla="*/ 129 w 296"/>
                <a:gd name="T73" fmla="*/ 349 h 391"/>
                <a:gd name="T74" fmla="*/ 72 w 296"/>
                <a:gd name="T75" fmla="*/ 285 h 391"/>
                <a:gd name="T76" fmla="*/ 18 w 296"/>
                <a:gd name="T77" fmla="*/ 236 h 391"/>
                <a:gd name="T78" fmla="*/ 0 w 296"/>
                <a:gd name="T79" fmla="*/ 217 h 391"/>
                <a:gd name="T80" fmla="*/ 33 w 296"/>
                <a:gd name="T81" fmla="*/ 195 h 391"/>
                <a:gd name="T82" fmla="*/ 36 w 296"/>
                <a:gd name="T83" fmla="*/ 153 h 391"/>
                <a:gd name="T84" fmla="*/ 25 w 296"/>
                <a:gd name="T85" fmla="*/ 121 h 391"/>
                <a:gd name="T86" fmla="*/ 10 w 296"/>
                <a:gd name="T87" fmla="*/ 76 h 391"/>
                <a:gd name="T88" fmla="*/ 4 w 296"/>
                <a:gd name="T89" fmla="*/ 49 h 391"/>
                <a:gd name="T90" fmla="*/ 30 w 296"/>
                <a:gd name="T91" fmla="*/ 36 h 391"/>
                <a:gd name="T92" fmla="*/ 30 w 296"/>
                <a:gd name="T93" fmla="*/ 36 h 39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6"/>
                <a:gd name="T142" fmla="*/ 0 h 391"/>
                <a:gd name="T143" fmla="*/ 296 w 296"/>
                <a:gd name="T144" fmla="*/ 391 h 39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6" h="391">
                  <a:moveTo>
                    <a:pt x="30" y="36"/>
                  </a:moveTo>
                  <a:lnTo>
                    <a:pt x="87" y="22"/>
                  </a:lnTo>
                  <a:lnTo>
                    <a:pt x="119" y="9"/>
                  </a:lnTo>
                  <a:lnTo>
                    <a:pt x="147" y="0"/>
                  </a:lnTo>
                  <a:lnTo>
                    <a:pt x="172" y="26"/>
                  </a:lnTo>
                  <a:lnTo>
                    <a:pt x="218" y="49"/>
                  </a:lnTo>
                  <a:lnTo>
                    <a:pt x="273" y="72"/>
                  </a:lnTo>
                  <a:lnTo>
                    <a:pt x="295" y="100"/>
                  </a:lnTo>
                  <a:lnTo>
                    <a:pt x="295" y="121"/>
                  </a:lnTo>
                  <a:lnTo>
                    <a:pt x="280" y="127"/>
                  </a:lnTo>
                  <a:lnTo>
                    <a:pt x="248" y="121"/>
                  </a:lnTo>
                  <a:lnTo>
                    <a:pt x="198" y="114"/>
                  </a:lnTo>
                  <a:lnTo>
                    <a:pt x="165" y="108"/>
                  </a:lnTo>
                  <a:lnTo>
                    <a:pt x="223" y="145"/>
                  </a:lnTo>
                  <a:lnTo>
                    <a:pt x="205" y="163"/>
                  </a:lnTo>
                  <a:lnTo>
                    <a:pt x="169" y="167"/>
                  </a:lnTo>
                  <a:lnTo>
                    <a:pt x="137" y="167"/>
                  </a:lnTo>
                  <a:lnTo>
                    <a:pt x="122" y="163"/>
                  </a:lnTo>
                  <a:lnTo>
                    <a:pt x="147" y="118"/>
                  </a:lnTo>
                  <a:lnTo>
                    <a:pt x="140" y="114"/>
                  </a:lnTo>
                  <a:lnTo>
                    <a:pt x="115" y="145"/>
                  </a:lnTo>
                  <a:lnTo>
                    <a:pt x="93" y="172"/>
                  </a:lnTo>
                  <a:lnTo>
                    <a:pt x="58" y="198"/>
                  </a:lnTo>
                  <a:lnTo>
                    <a:pt x="82" y="198"/>
                  </a:lnTo>
                  <a:lnTo>
                    <a:pt x="104" y="185"/>
                  </a:lnTo>
                  <a:lnTo>
                    <a:pt x="125" y="213"/>
                  </a:lnTo>
                  <a:lnTo>
                    <a:pt x="158" y="226"/>
                  </a:lnTo>
                  <a:lnTo>
                    <a:pt x="187" y="226"/>
                  </a:lnTo>
                  <a:lnTo>
                    <a:pt x="215" y="222"/>
                  </a:lnTo>
                  <a:lnTo>
                    <a:pt x="233" y="254"/>
                  </a:lnTo>
                  <a:lnTo>
                    <a:pt x="248" y="290"/>
                  </a:lnTo>
                  <a:lnTo>
                    <a:pt x="258" y="341"/>
                  </a:lnTo>
                  <a:lnTo>
                    <a:pt x="252" y="368"/>
                  </a:lnTo>
                  <a:lnTo>
                    <a:pt x="240" y="382"/>
                  </a:lnTo>
                  <a:lnTo>
                    <a:pt x="208" y="390"/>
                  </a:lnTo>
                  <a:lnTo>
                    <a:pt x="176" y="382"/>
                  </a:lnTo>
                  <a:lnTo>
                    <a:pt x="129" y="349"/>
                  </a:lnTo>
                  <a:lnTo>
                    <a:pt x="72" y="285"/>
                  </a:lnTo>
                  <a:lnTo>
                    <a:pt x="18" y="236"/>
                  </a:lnTo>
                  <a:lnTo>
                    <a:pt x="0" y="217"/>
                  </a:lnTo>
                  <a:lnTo>
                    <a:pt x="33" y="195"/>
                  </a:lnTo>
                  <a:lnTo>
                    <a:pt x="36" y="153"/>
                  </a:lnTo>
                  <a:lnTo>
                    <a:pt x="25" y="121"/>
                  </a:lnTo>
                  <a:lnTo>
                    <a:pt x="10" y="76"/>
                  </a:lnTo>
                  <a:lnTo>
                    <a:pt x="4" y="49"/>
                  </a:lnTo>
                  <a:lnTo>
                    <a:pt x="30" y="36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5" name="Freeform 54"/>
            <p:cNvSpPr>
              <a:spLocks/>
            </p:cNvSpPr>
            <p:nvPr/>
          </p:nvSpPr>
          <p:spPr bwMode="auto">
            <a:xfrm>
              <a:off x="2898" y="2017"/>
              <a:ext cx="85" cy="46"/>
            </a:xfrm>
            <a:custGeom>
              <a:avLst/>
              <a:gdLst>
                <a:gd name="T0" fmla="*/ 84 w 85"/>
                <a:gd name="T1" fmla="*/ 0 h 46"/>
                <a:gd name="T2" fmla="*/ 72 w 85"/>
                <a:gd name="T3" fmla="*/ 41 h 46"/>
                <a:gd name="T4" fmla="*/ 47 w 85"/>
                <a:gd name="T5" fmla="*/ 45 h 46"/>
                <a:gd name="T6" fmla="*/ 18 w 85"/>
                <a:gd name="T7" fmla="*/ 35 h 46"/>
                <a:gd name="T8" fmla="*/ 0 w 85"/>
                <a:gd name="T9" fmla="*/ 18 h 46"/>
                <a:gd name="T10" fmla="*/ 7 w 85"/>
                <a:gd name="T11" fmla="*/ 3 h 46"/>
                <a:gd name="T12" fmla="*/ 36 w 85"/>
                <a:gd name="T13" fmla="*/ 13 h 46"/>
                <a:gd name="T14" fmla="*/ 69 w 85"/>
                <a:gd name="T15" fmla="*/ 9 h 46"/>
                <a:gd name="T16" fmla="*/ 84 w 85"/>
                <a:gd name="T17" fmla="*/ 0 h 46"/>
                <a:gd name="T18" fmla="*/ 84 w 85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6"/>
                <a:gd name="T32" fmla="*/ 85 w 85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6">
                  <a:moveTo>
                    <a:pt x="84" y="0"/>
                  </a:moveTo>
                  <a:lnTo>
                    <a:pt x="72" y="41"/>
                  </a:lnTo>
                  <a:lnTo>
                    <a:pt x="47" y="45"/>
                  </a:lnTo>
                  <a:lnTo>
                    <a:pt x="18" y="35"/>
                  </a:lnTo>
                  <a:lnTo>
                    <a:pt x="0" y="18"/>
                  </a:lnTo>
                  <a:lnTo>
                    <a:pt x="7" y="3"/>
                  </a:lnTo>
                  <a:lnTo>
                    <a:pt x="36" y="13"/>
                  </a:lnTo>
                  <a:lnTo>
                    <a:pt x="69" y="9"/>
                  </a:lnTo>
                  <a:lnTo>
                    <a:pt x="84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6" name="Freeform 55"/>
            <p:cNvSpPr>
              <a:spLocks/>
            </p:cNvSpPr>
            <p:nvPr/>
          </p:nvSpPr>
          <p:spPr bwMode="auto">
            <a:xfrm>
              <a:off x="2770" y="1804"/>
              <a:ext cx="292" cy="164"/>
            </a:xfrm>
            <a:custGeom>
              <a:avLst/>
              <a:gdLst>
                <a:gd name="T0" fmla="*/ 153 w 292"/>
                <a:gd name="T1" fmla="*/ 42 h 164"/>
                <a:gd name="T2" fmla="*/ 137 w 292"/>
                <a:gd name="T3" fmla="*/ 26 h 164"/>
                <a:gd name="T4" fmla="*/ 71 w 292"/>
                <a:gd name="T5" fmla="*/ 50 h 164"/>
                <a:gd name="T6" fmla="*/ 31 w 292"/>
                <a:gd name="T7" fmla="*/ 63 h 164"/>
                <a:gd name="T8" fmla="*/ 14 w 292"/>
                <a:gd name="T9" fmla="*/ 82 h 164"/>
                <a:gd name="T10" fmla="*/ 14 w 292"/>
                <a:gd name="T11" fmla="*/ 104 h 164"/>
                <a:gd name="T12" fmla="*/ 0 w 292"/>
                <a:gd name="T13" fmla="*/ 108 h 164"/>
                <a:gd name="T14" fmla="*/ 3 w 292"/>
                <a:gd name="T15" fmla="*/ 132 h 164"/>
                <a:gd name="T16" fmla="*/ 17 w 292"/>
                <a:gd name="T17" fmla="*/ 135 h 164"/>
                <a:gd name="T18" fmla="*/ 40 w 292"/>
                <a:gd name="T19" fmla="*/ 163 h 164"/>
                <a:gd name="T20" fmla="*/ 71 w 292"/>
                <a:gd name="T21" fmla="*/ 163 h 164"/>
                <a:gd name="T22" fmla="*/ 107 w 292"/>
                <a:gd name="T23" fmla="*/ 155 h 164"/>
                <a:gd name="T24" fmla="*/ 135 w 292"/>
                <a:gd name="T25" fmla="*/ 135 h 164"/>
                <a:gd name="T26" fmla="*/ 150 w 292"/>
                <a:gd name="T27" fmla="*/ 104 h 164"/>
                <a:gd name="T28" fmla="*/ 161 w 292"/>
                <a:gd name="T29" fmla="*/ 82 h 164"/>
                <a:gd name="T30" fmla="*/ 175 w 292"/>
                <a:gd name="T31" fmla="*/ 73 h 164"/>
                <a:gd name="T32" fmla="*/ 208 w 292"/>
                <a:gd name="T33" fmla="*/ 73 h 164"/>
                <a:gd name="T34" fmla="*/ 240 w 292"/>
                <a:gd name="T35" fmla="*/ 86 h 164"/>
                <a:gd name="T36" fmla="*/ 260 w 292"/>
                <a:gd name="T37" fmla="*/ 101 h 164"/>
                <a:gd name="T38" fmla="*/ 279 w 292"/>
                <a:gd name="T39" fmla="*/ 77 h 164"/>
                <a:gd name="T40" fmla="*/ 291 w 292"/>
                <a:gd name="T41" fmla="*/ 50 h 164"/>
                <a:gd name="T42" fmla="*/ 291 w 292"/>
                <a:gd name="T43" fmla="*/ 28 h 164"/>
                <a:gd name="T44" fmla="*/ 271 w 292"/>
                <a:gd name="T45" fmla="*/ 9 h 164"/>
                <a:gd name="T46" fmla="*/ 254 w 292"/>
                <a:gd name="T47" fmla="*/ 0 h 164"/>
                <a:gd name="T48" fmla="*/ 214 w 292"/>
                <a:gd name="T49" fmla="*/ 0 h 164"/>
                <a:gd name="T50" fmla="*/ 187 w 292"/>
                <a:gd name="T51" fmla="*/ 6 h 164"/>
                <a:gd name="T52" fmla="*/ 173 w 292"/>
                <a:gd name="T53" fmla="*/ 20 h 164"/>
                <a:gd name="T54" fmla="*/ 171 w 292"/>
                <a:gd name="T55" fmla="*/ 37 h 164"/>
                <a:gd name="T56" fmla="*/ 153 w 292"/>
                <a:gd name="T57" fmla="*/ 42 h 164"/>
                <a:gd name="T58" fmla="*/ 153 w 292"/>
                <a:gd name="T59" fmla="*/ 42 h 1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92"/>
                <a:gd name="T91" fmla="*/ 0 h 164"/>
                <a:gd name="T92" fmla="*/ 292 w 292"/>
                <a:gd name="T93" fmla="*/ 164 h 1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92" h="164">
                  <a:moveTo>
                    <a:pt x="153" y="42"/>
                  </a:moveTo>
                  <a:lnTo>
                    <a:pt x="137" y="26"/>
                  </a:lnTo>
                  <a:lnTo>
                    <a:pt x="71" y="50"/>
                  </a:lnTo>
                  <a:lnTo>
                    <a:pt x="31" y="63"/>
                  </a:lnTo>
                  <a:lnTo>
                    <a:pt x="14" y="82"/>
                  </a:lnTo>
                  <a:lnTo>
                    <a:pt x="14" y="104"/>
                  </a:lnTo>
                  <a:lnTo>
                    <a:pt x="0" y="108"/>
                  </a:lnTo>
                  <a:lnTo>
                    <a:pt x="3" y="132"/>
                  </a:lnTo>
                  <a:lnTo>
                    <a:pt x="17" y="135"/>
                  </a:lnTo>
                  <a:lnTo>
                    <a:pt x="40" y="163"/>
                  </a:lnTo>
                  <a:lnTo>
                    <a:pt x="71" y="163"/>
                  </a:lnTo>
                  <a:lnTo>
                    <a:pt x="107" y="155"/>
                  </a:lnTo>
                  <a:lnTo>
                    <a:pt x="135" y="135"/>
                  </a:lnTo>
                  <a:lnTo>
                    <a:pt x="150" y="104"/>
                  </a:lnTo>
                  <a:lnTo>
                    <a:pt x="161" y="82"/>
                  </a:lnTo>
                  <a:lnTo>
                    <a:pt x="175" y="73"/>
                  </a:lnTo>
                  <a:lnTo>
                    <a:pt x="208" y="73"/>
                  </a:lnTo>
                  <a:lnTo>
                    <a:pt x="240" y="86"/>
                  </a:lnTo>
                  <a:lnTo>
                    <a:pt x="260" y="101"/>
                  </a:lnTo>
                  <a:lnTo>
                    <a:pt x="279" y="77"/>
                  </a:lnTo>
                  <a:lnTo>
                    <a:pt x="291" y="50"/>
                  </a:lnTo>
                  <a:lnTo>
                    <a:pt x="291" y="28"/>
                  </a:lnTo>
                  <a:lnTo>
                    <a:pt x="271" y="9"/>
                  </a:lnTo>
                  <a:lnTo>
                    <a:pt x="254" y="0"/>
                  </a:lnTo>
                  <a:lnTo>
                    <a:pt x="214" y="0"/>
                  </a:lnTo>
                  <a:lnTo>
                    <a:pt x="187" y="6"/>
                  </a:lnTo>
                  <a:lnTo>
                    <a:pt x="173" y="20"/>
                  </a:lnTo>
                  <a:lnTo>
                    <a:pt x="171" y="37"/>
                  </a:lnTo>
                  <a:lnTo>
                    <a:pt x="153" y="42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7" name="Freeform 56"/>
            <p:cNvSpPr>
              <a:spLocks/>
            </p:cNvSpPr>
            <p:nvPr/>
          </p:nvSpPr>
          <p:spPr bwMode="auto">
            <a:xfrm>
              <a:off x="2810" y="1852"/>
              <a:ext cx="111" cy="93"/>
            </a:xfrm>
            <a:custGeom>
              <a:avLst/>
              <a:gdLst>
                <a:gd name="T0" fmla="*/ 97 w 111"/>
                <a:gd name="T1" fmla="*/ 0 h 93"/>
                <a:gd name="T2" fmla="*/ 31 w 111"/>
                <a:gd name="T3" fmla="*/ 18 h 93"/>
                <a:gd name="T4" fmla="*/ 6 w 111"/>
                <a:gd name="T5" fmla="*/ 33 h 93"/>
                <a:gd name="T6" fmla="*/ 0 w 111"/>
                <a:gd name="T7" fmla="*/ 56 h 93"/>
                <a:gd name="T8" fmla="*/ 0 w 111"/>
                <a:gd name="T9" fmla="*/ 75 h 93"/>
                <a:gd name="T10" fmla="*/ 10 w 111"/>
                <a:gd name="T11" fmla="*/ 87 h 93"/>
                <a:gd name="T12" fmla="*/ 44 w 111"/>
                <a:gd name="T13" fmla="*/ 92 h 93"/>
                <a:gd name="T14" fmla="*/ 77 w 111"/>
                <a:gd name="T15" fmla="*/ 77 h 93"/>
                <a:gd name="T16" fmla="*/ 86 w 111"/>
                <a:gd name="T17" fmla="*/ 56 h 93"/>
                <a:gd name="T18" fmla="*/ 99 w 111"/>
                <a:gd name="T19" fmla="*/ 37 h 93"/>
                <a:gd name="T20" fmla="*/ 110 w 111"/>
                <a:gd name="T21" fmla="*/ 18 h 93"/>
                <a:gd name="T22" fmla="*/ 97 w 111"/>
                <a:gd name="T23" fmla="*/ 0 h 93"/>
                <a:gd name="T24" fmla="*/ 97 w 111"/>
                <a:gd name="T25" fmla="*/ 0 h 9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93"/>
                <a:gd name="T41" fmla="*/ 111 w 111"/>
                <a:gd name="T42" fmla="*/ 93 h 9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93">
                  <a:moveTo>
                    <a:pt x="97" y="0"/>
                  </a:moveTo>
                  <a:lnTo>
                    <a:pt x="31" y="18"/>
                  </a:lnTo>
                  <a:lnTo>
                    <a:pt x="6" y="33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10" y="87"/>
                  </a:lnTo>
                  <a:lnTo>
                    <a:pt x="44" y="92"/>
                  </a:lnTo>
                  <a:lnTo>
                    <a:pt x="77" y="77"/>
                  </a:lnTo>
                  <a:lnTo>
                    <a:pt x="86" y="56"/>
                  </a:lnTo>
                  <a:lnTo>
                    <a:pt x="99" y="37"/>
                  </a:lnTo>
                  <a:lnTo>
                    <a:pt x="110" y="18"/>
                  </a:lnTo>
                  <a:lnTo>
                    <a:pt x="9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8" name="Freeform 57"/>
            <p:cNvSpPr>
              <a:spLocks/>
            </p:cNvSpPr>
            <p:nvPr/>
          </p:nvSpPr>
          <p:spPr bwMode="auto">
            <a:xfrm>
              <a:off x="2945" y="1822"/>
              <a:ext cx="98" cy="69"/>
            </a:xfrm>
            <a:custGeom>
              <a:avLst/>
              <a:gdLst>
                <a:gd name="T0" fmla="*/ 14 w 98"/>
                <a:gd name="T1" fmla="*/ 17 h 69"/>
                <a:gd name="T2" fmla="*/ 43 w 98"/>
                <a:gd name="T3" fmla="*/ 4 h 69"/>
                <a:gd name="T4" fmla="*/ 68 w 98"/>
                <a:gd name="T5" fmla="*/ 0 h 69"/>
                <a:gd name="T6" fmla="*/ 86 w 98"/>
                <a:gd name="T7" fmla="*/ 9 h 69"/>
                <a:gd name="T8" fmla="*/ 97 w 98"/>
                <a:gd name="T9" fmla="*/ 26 h 69"/>
                <a:gd name="T10" fmla="*/ 89 w 98"/>
                <a:gd name="T11" fmla="*/ 45 h 69"/>
                <a:gd name="T12" fmla="*/ 79 w 98"/>
                <a:gd name="T13" fmla="*/ 59 h 69"/>
                <a:gd name="T14" fmla="*/ 64 w 98"/>
                <a:gd name="T15" fmla="*/ 68 h 69"/>
                <a:gd name="T16" fmla="*/ 29 w 98"/>
                <a:gd name="T17" fmla="*/ 54 h 69"/>
                <a:gd name="T18" fmla="*/ 10 w 98"/>
                <a:gd name="T19" fmla="*/ 49 h 69"/>
                <a:gd name="T20" fmla="*/ 0 w 98"/>
                <a:gd name="T21" fmla="*/ 35 h 69"/>
                <a:gd name="T22" fmla="*/ 14 w 98"/>
                <a:gd name="T23" fmla="*/ 17 h 69"/>
                <a:gd name="T24" fmla="*/ 14 w 98"/>
                <a:gd name="T25" fmla="*/ 17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8"/>
                <a:gd name="T40" fmla="*/ 0 h 69"/>
                <a:gd name="T41" fmla="*/ 98 w 98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8" h="69">
                  <a:moveTo>
                    <a:pt x="14" y="17"/>
                  </a:moveTo>
                  <a:lnTo>
                    <a:pt x="43" y="4"/>
                  </a:lnTo>
                  <a:lnTo>
                    <a:pt x="68" y="0"/>
                  </a:lnTo>
                  <a:lnTo>
                    <a:pt x="86" y="9"/>
                  </a:lnTo>
                  <a:lnTo>
                    <a:pt x="97" y="26"/>
                  </a:lnTo>
                  <a:lnTo>
                    <a:pt x="89" y="45"/>
                  </a:lnTo>
                  <a:lnTo>
                    <a:pt x="79" y="59"/>
                  </a:lnTo>
                  <a:lnTo>
                    <a:pt x="64" y="68"/>
                  </a:lnTo>
                  <a:lnTo>
                    <a:pt x="29" y="54"/>
                  </a:lnTo>
                  <a:lnTo>
                    <a:pt x="10" y="49"/>
                  </a:lnTo>
                  <a:lnTo>
                    <a:pt x="0" y="35"/>
                  </a:lnTo>
                  <a:lnTo>
                    <a:pt x="14" y="17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29" name="Freeform 58"/>
            <p:cNvSpPr>
              <a:spLocks/>
            </p:cNvSpPr>
            <p:nvPr/>
          </p:nvSpPr>
          <p:spPr bwMode="auto">
            <a:xfrm>
              <a:off x="2776" y="2099"/>
              <a:ext cx="354" cy="641"/>
            </a:xfrm>
            <a:custGeom>
              <a:avLst/>
              <a:gdLst>
                <a:gd name="T0" fmla="*/ 0 w 354"/>
                <a:gd name="T1" fmla="*/ 0 h 641"/>
                <a:gd name="T2" fmla="*/ 147 w 354"/>
                <a:gd name="T3" fmla="*/ 122 h 641"/>
                <a:gd name="T4" fmla="*/ 125 w 354"/>
                <a:gd name="T5" fmla="*/ 167 h 641"/>
                <a:gd name="T6" fmla="*/ 110 w 354"/>
                <a:gd name="T7" fmla="*/ 223 h 641"/>
                <a:gd name="T8" fmla="*/ 137 w 354"/>
                <a:gd name="T9" fmla="*/ 204 h 641"/>
                <a:gd name="T10" fmla="*/ 169 w 354"/>
                <a:gd name="T11" fmla="*/ 217 h 641"/>
                <a:gd name="T12" fmla="*/ 208 w 354"/>
                <a:gd name="T13" fmla="*/ 298 h 641"/>
                <a:gd name="T14" fmla="*/ 240 w 354"/>
                <a:gd name="T15" fmla="*/ 386 h 641"/>
                <a:gd name="T16" fmla="*/ 288 w 354"/>
                <a:gd name="T17" fmla="*/ 448 h 641"/>
                <a:gd name="T18" fmla="*/ 342 w 354"/>
                <a:gd name="T19" fmla="*/ 540 h 641"/>
                <a:gd name="T20" fmla="*/ 353 w 354"/>
                <a:gd name="T21" fmla="*/ 589 h 641"/>
                <a:gd name="T22" fmla="*/ 208 w 354"/>
                <a:gd name="T23" fmla="*/ 640 h 641"/>
                <a:gd name="T24" fmla="*/ 183 w 354"/>
                <a:gd name="T25" fmla="*/ 580 h 641"/>
                <a:gd name="T26" fmla="*/ 218 w 354"/>
                <a:gd name="T27" fmla="*/ 562 h 641"/>
                <a:gd name="T28" fmla="*/ 208 w 354"/>
                <a:gd name="T29" fmla="*/ 490 h 641"/>
                <a:gd name="T30" fmla="*/ 187 w 354"/>
                <a:gd name="T31" fmla="*/ 445 h 641"/>
                <a:gd name="T32" fmla="*/ 208 w 354"/>
                <a:gd name="T33" fmla="*/ 422 h 641"/>
                <a:gd name="T34" fmla="*/ 201 w 354"/>
                <a:gd name="T35" fmla="*/ 376 h 641"/>
                <a:gd name="T36" fmla="*/ 161 w 354"/>
                <a:gd name="T37" fmla="*/ 331 h 641"/>
                <a:gd name="T38" fmla="*/ 119 w 354"/>
                <a:gd name="T39" fmla="*/ 335 h 641"/>
                <a:gd name="T40" fmla="*/ 104 w 354"/>
                <a:gd name="T41" fmla="*/ 282 h 641"/>
                <a:gd name="T42" fmla="*/ 96 w 354"/>
                <a:gd name="T43" fmla="*/ 213 h 641"/>
                <a:gd name="T44" fmla="*/ 72 w 354"/>
                <a:gd name="T45" fmla="*/ 145 h 641"/>
                <a:gd name="T46" fmla="*/ 43 w 354"/>
                <a:gd name="T47" fmla="*/ 90 h 641"/>
                <a:gd name="T48" fmla="*/ 14 w 354"/>
                <a:gd name="T49" fmla="*/ 55 h 641"/>
                <a:gd name="T50" fmla="*/ 0 w 354"/>
                <a:gd name="T51" fmla="*/ 0 h 641"/>
                <a:gd name="T52" fmla="*/ 0 w 354"/>
                <a:gd name="T53" fmla="*/ 0 h 6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54"/>
                <a:gd name="T82" fmla="*/ 0 h 641"/>
                <a:gd name="T83" fmla="*/ 354 w 354"/>
                <a:gd name="T84" fmla="*/ 641 h 6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54" h="641">
                  <a:moveTo>
                    <a:pt x="0" y="0"/>
                  </a:moveTo>
                  <a:lnTo>
                    <a:pt x="147" y="122"/>
                  </a:lnTo>
                  <a:lnTo>
                    <a:pt x="125" y="167"/>
                  </a:lnTo>
                  <a:lnTo>
                    <a:pt x="110" y="223"/>
                  </a:lnTo>
                  <a:lnTo>
                    <a:pt x="137" y="204"/>
                  </a:lnTo>
                  <a:lnTo>
                    <a:pt x="169" y="217"/>
                  </a:lnTo>
                  <a:lnTo>
                    <a:pt x="208" y="298"/>
                  </a:lnTo>
                  <a:lnTo>
                    <a:pt x="240" y="386"/>
                  </a:lnTo>
                  <a:lnTo>
                    <a:pt x="288" y="448"/>
                  </a:lnTo>
                  <a:lnTo>
                    <a:pt x="342" y="540"/>
                  </a:lnTo>
                  <a:lnTo>
                    <a:pt x="353" y="589"/>
                  </a:lnTo>
                  <a:lnTo>
                    <a:pt x="208" y="640"/>
                  </a:lnTo>
                  <a:lnTo>
                    <a:pt x="183" y="580"/>
                  </a:lnTo>
                  <a:lnTo>
                    <a:pt x="218" y="562"/>
                  </a:lnTo>
                  <a:lnTo>
                    <a:pt x="208" y="490"/>
                  </a:lnTo>
                  <a:lnTo>
                    <a:pt x="187" y="445"/>
                  </a:lnTo>
                  <a:lnTo>
                    <a:pt x="208" y="422"/>
                  </a:lnTo>
                  <a:lnTo>
                    <a:pt x="201" y="376"/>
                  </a:lnTo>
                  <a:lnTo>
                    <a:pt x="161" y="331"/>
                  </a:lnTo>
                  <a:lnTo>
                    <a:pt x="119" y="335"/>
                  </a:lnTo>
                  <a:lnTo>
                    <a:pt x="104" y="282"/>
                  </a:lnTo>
                  <a:lnTo>
                    <a:pt x="96" y="213"/>
                  </a:lnTo>
                  <a:lnTo>
                    <a:pt x="72" y="145"/>
                  </a:lnTo>
                  <a:lnTo>
                    <a:pt x="43" y="90"/>
                  </a:lnTo>
                  <a:lnTo>
                    <a:pt x="14" y="55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0" name="Freeform 59"/>
            <p:cNvSpPr>
              <a:spLocks/>
            </p:cNvSpPr>
            <p:nvPr/>
          </p:nvSpPr>
          <p:spPr bwMode="auto">
            <a:xfrm>
              <a:off x="2978" y="2228"/>
              <a:ext cx="330" cy="439"/>
            </a:xfrm>
            <a:custGeom>
              <a:avLst/>
              <a:gdLst>
                <a:gd name="T0" fmla="*/ 0 w 330"/>
                <a:gd name="T1" fmla="*/ 16 h 439"/>
                <a:gd name="T2" fmla="*/ 13 w 330"/>
                <a:gd name="T3" fmla="*/ 75 h 439"/>
                <a:gd name="T4" fmla="*/ 0 w 330"/>
                <a:gd name="T5" fmla="*/ 88 h 439"/>
                <a:gd name="T6" fmla="*/ 67 w 330"/>
                <a:gd name="T7" fmla="*/ 130 h 439"/>
                <a:gd name="T8" fmla="*/ 107 w 330"/>
                <a:gd name="T9" fmla="*/ 175 h 439"/>
                <a:gd name="T10" fmla="*/ 132 w 330"/>
                <a:gd name="T11" fmla="*/ 233 h 439"/>
                <a:gd name="T12" fmla="*/ 170 w 330"/>
                <a:gd name="T13" fmla="*/ 261 h 439"/>
                <a:gd name="T14" fmla="*/ 207 w 330"/>
                <a:gd name="T15" fmla="*/ 306 h 439"/>
                <a:gd name="T16" fmla="*/ 239 w 330"/>
                <a:gd name="T17" fmla="*/ 361 h 439"/>
                <a:gd name="T18" fmla="*/ 261 w 330"/>
                <a:gd name="T19" fmla="*/ 438 h 439"/>
                <a:gd name="T20" fmla="*/ 329 w 330"/>
                <a:gd name="T21" fmla="*/ 433 h 439"/>
                <a:gd name="T22" fmla="*/ 289 w 330"/>
                <a:gd name="T23" fmla="*/ 320 h 439"/>
                <a:gd name="T24" fmla="*/ 264 w 330"/>
                <a:gd name="T25" fmla="*/ 239 h 439"/>
                <a:gd name="T26" fmla="*/ 221 w 330"/>
                <a:gd name="T27" fmla="*/ 161 h 439"/>
                <a:gd name="T28" fmla="*/ 167 w 330"/>
                <a:gd name="T29" fmla="*/ 85 h 439"/>
                <a:gd name="T30" fmla="*/ 114 w 330"/>
                <a:gd name="T31" fmla="*/ 29 h 439"/>
                <a:gd name="T32" fmla="*/ 99 w 330"/>
                <a:gd name="T33" fmla="*/ 57 h 439"/>
                <a:gd name="T34" fmla="*/ 70 w 330"/>
                <a:gd name="T35" fmla="*/ 0 h 439"/>
                <a:gd name="T36" fmla="*/ 0 w 330"/>
                <a:gd name="T37" fmla="*/ 16 h 439"/>
                <a:gd name="T38" fmla="*/ 0 w 330"/>
                <a:gd name="T39" fmla="*/ 16 h 4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30"/>
                <a:gd name="T61" fmla="*/ 0 h 439"/>
                <a:gd name="T62" fmla="*/ 330 w 330"/>
                <a:gd name="T63" fmla="*/ 439 h 4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30" h="439">
                  <a:moveTo>
                    <a:pt x="0" y="16"/>
                  </a:moveTo>
                  <a:lnTo>
                    <a:pt x="13" y="75"/>
                  </a:lnTo>
                  <a:lnTo>
                    <a:pt x="0" y="88"/>
                  </a:lnTo>
                  <a:lnTo>
                    <a:pt x="67" y="130"/>
                  </a:lnTo>
                  <a:lnTo>
                    <a:pt x="107" y="175"/>
                  </a:lnTo>
                  <a:lnTo>
                    <a:pt x="132" y="233"/>
                  </a:lnTo>
                  <a:lnTo>
                    <a:pt x="170" y="261"/>
                  </a:lnTo>
                  <a:lnTo>
                    <a:pt x="207" y="306"/>
                  </a:lnTo>
                  <a:lnTo>
                    <a:pt x="239" y="361"/>
                  </a:lnTo>
                  <a:lnTo>
                    <a:pt x="261" y="438"/>
                  </a:lnTo>
                  <a:lnTo>
                    <a:pt x="329" y="433"/>
                  </a:lnTo>
                  <a:lnTo>
                    <a:pt x="289" y="320"/>
                  </a:lnTo>
                  <a:lnTo>
                    <a:pt x="264" y="239"/>
                  </a:lnTo>
                  <a:lnTo>
                    <a:pt x="221" y="161"/>
                  </a:lnTo>
                  <a:lnTo>
                    <a:pt x="167" y="85"/>
                  </a:lnTo>
                  <a:lnTo>
                    <a:pt x="114" y="29"/>
                  </a:lnTo>
                  <a:lnTo>
                    <a:pt x="99" y="57"/>
                  </a:lnTo>
                  <a:lnTo>
                    <a:pt x="70" y="0"/>
                  </a:lnTo>
                  <a:lnTo>
                    <a:pt x="0" y="16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1" name="Freeform 60"/>
            <p:cNvSpPr>
              <a:spLocks/>
            </p:cNvSpPr>
            <p:nvPr/>
          </p:nvSpPr>
          <p:spPr bwMode="auto">
            <a:xfrm>
              <a:off x="3333" y="2254"/>
              <a:ext cx="144" cy="155"/>
            </a:xfrm>
            <a:custGeom>
              <a:avLst/>
              <a:gdLst>
                <a:gd name="T0" fmla="*/ 95 w 144"/>
                <a:gd name="T1" fmla="*/ 0 h 155"/>
                <a:gd name="T2" fmla="*/ 131 w 144"/>
                <a:gd name="T3" fmla="*/ 40 h 155"/>
                <a:gd name="T4" fmla="*/ 143 w 144"/>
                <a:gd name="T5" fmla="*/ 72 h 155"/>
                <a:gd name="T6" fmla="*/ 131 w 144"/>
                <a:gd name="T7" fmla="*/ 118 h 155"/>
                <a:gd name="T8" fmla="*/ 100 w 144"/>
                <a:gd name="T9" fmla="*/ 150 h 155"/>
                <a:gd name="T10" fmla="*/ 53 w 144"/>
                <a:gd name="T11" fmla="*/ 154 h 155"/>
                <a:gd name="T12" fmla="*/ 0 w 144"/>
                <a:gd name="T13" fmla="*/ 150 h 155"/>
                <a:gd name="T14" fmla="*/ 78 w 144"/>
                <a:gd name="T15" fmla="*/ 118 h 155"/>
                <a:gd name="T16" fmla="*/ 95 w 144"/>
                <a:gd name="T17" fmla="*/ 86 h 155"/>
                <a:gd name="T18" fmla="*/ 85 w 144"/>
                <a:gd name="T19" fmla="*/ 35 h 155"/>
                <a:gd name="T20" fmla="*/ 95 w 144"/>
                <a:gd name="T21" fmla="*/ 0 h 155"/>
                <a:gd name="T22" fmla="*/ 95 w 144"/>
                <a:gd name="T23" fmla="*/ 0 h 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4"/>
                <a:gd name="T37" fmla="*/ 0 h 155"/>
                <a:gd name="T38" fmla="*/ 144 w 144"/>
                <a:gd name="T39" fmla="*/ 155 h 1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4" h="155">
                  <a:moveTo>
                    <a:pt x="95" y="0"/>
                  </a:moveTo>
                  <a:lnTo>
                    <a:pt x="131" y="40"/>
                  </a:lnTo>
                  <a:lnTo>
                    <a:pt x="143" y="72"/>
                  </a:lnTo>
                  <a:lnTo>
                    <a:pt x="131" y="118"/>
                  </a:lnTo>
                  <a:lnTo>
                    <a:pt x="100" y="150"/>
                  </a:lnTo>
                  <a:lnTo>
                    <a:pt x="53" y="154"/>
                  </a:lnTo>
                  <a:lnTo>
                    <a:pt x="0" y="150"/>
                  </a:lnTo>
                  <a:lnTo>
                    <a:pt x="78" y="118"/>
                  </a:lnTo>
                  <a:lnTo>
                    <a:pt x="95" y="86"/>
                  </a:lnTo>
                  <a:lnTo>
                    <a:pt x="85" y="35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2" name="Freeform 61"/>
            <p:cNvSpPr>
              <a:spLocks/>
            </p:cNvSpPr>
            <p:nvPr/>
          </p:nvSpPr>
          <p:spPr bwMode="auto">
            <a:xfrm>
              <a:off x="2924" y="2230"/>
              <a:ext cx="338" cy="510"/>
            </a:xfrm>
            <a:custGeom>
              <a:avLst/>
              <a:gdLst>
                <a:gd name="T0" fmla="*/ 10 w 338"/>
                <a:gd name="T1" fmla="*/ 0 h 510"/>
                <a:gd name="T2" fmla="*/ 0 w 338"/>
                <a:gd name="T3" fmla="*/ 63 h 510"/>
                <a:gd name="T4" fmla="*/ 36 w 338"/>
                <a:gd name="T5" fmla="*/ 82 h 510"/>
                <a:gd name="T6" fmla="*/ 79 w 338"/>
                <a:gd name="T7" fmla="*/ 167 h 510"/>
                <a:gd name="T8" fmla="*/ 114 w 338"/>
                <a:gd name="T9" fmla="*/ 263 h 510"/>
                <a:gd name="T10" fmla="*/ 165 w 338"/>
                <a:gd name="T11" fmla="*/ 314 h 510"/>
                <a:gd name="T12" fmla="*/ 215 w 338"/>
                <a:gd name="T13" fmla="*/ 404 h 510"/>
                <a:gd name="T14" fmla="*/ 229 w 338"/>
                <a:gd name="T15" fmla="*/ 463 h 510"/>
                <a:gd name="T16" fmla="*/ 290 w 338"/>
                <a:gd name="T17" fmla="*/ 509 h 510"/>
                <a:gd name="T18" fmla="*/ 337 w 338"/>
                <a:gd name="T19" fmla="*/ 422 h 510"/>
                <a:gd name="T20" fmla="*/ 294 w 338"/>
                <a:gd name="T21" fmla="*/ 340 h 510"/>
                <a:gd name="T22" fmla="*/ 245 w 338"/>
                <a:gd name="T23" fmla="*/ 263 h 510"/>
                <a:gd name="T24" fmla="*/ 201 w 338"/>
                <a:gd name="T25" fmla="*/ 218 h 510"/>
                <a:gd name="T26" fmla="*/ 168 w 338"/>
                <a:gd name="T27" fmla="*/ 164 h 510"/>
                <a:gd name="T28" fmla="*/ 140 w 338"/>
                <a:gd name="T29" fmla="*/ 122 h 510"/>
                <a:gd name="T30" fmla="*/ 107 w 338"/>
                <a:gd name="T31" fmla="*/ 100 h 510"/>
                <a:gd name="T32" fmla="*/ 60 w 338"/>
                <a:gd name="T33" fmla="*/ 77 h 510"/>
                <a:gd name="T34" fmla="*/ 82 w 338"/>
                <a:gd name="T35" fmla="*/ 45 h 510"/>
                <a:gd name="T36" fmla="*/ 70 w 338"/>
                <a:gd name="T37" fmla="*/ 17 h 510"/>
                <a:gd name="T38" fmla="*/ 21 w 338"/>
                <a:gd name="T39" fmla="*/ 14 h 510"/>
                <a:gd name="T40" fmla="*/ 21 w 338"/>
                <a:gd name="T41" fmla="*/ 17 h 510"/>
                <a:gd name="T42" fmla="*/ 10 w 338"/>
                <a:gd name="T43" fmla="*/ 0 h 510"/>
                <a:gd name="T44" fmla="*/ 10 w 338"/>
                <a:gd name="T45" fmla="*/ 0 h 5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38"/>
                <a:gd name="T70" fmla="*/ 0 h 510"/>
                <a:gd name="T71" fmla="*/ 338 w 338"/>
                <a:gd name="T72" fmla="*/ 510 h 5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38" h="510">
                  <a:moveTo>
                    <a:pt x="10" y="0"/>
                  </a:moveTo>
                  <a:lnTo>
                    <a:pt x="0" y="63"/>
                  </a:lnTo>
                  <a:lnTo>
                    <a:pt x="36" y="82"/>
                  </a:lnTo>
                  <a:lnTo>
                    <a:pt x="79" y="167"/>
                  </a:lnTo>
                  <a:lnTo>
                    <a:pt x="114" y="263"/>
                  </a:lnTo>
                  <a:lnTo>
                    <a:pt x="165" y="314"/>
                  </a:lnTo>
                  <a:lnTo>
                    <a:pt x="215" y="404"/>
                  </a:lnTo>
                  <a:lnTo>
                    <a:pt x="229" y="463"/>
                  </a:lnTo>
                  <a:lnTo>
                    <a:pt x="290" y="509"/>
                  </a:lnTo>
                  <a:lnTo>
                    <a:pt x="337" y="422"/>
                  </a:lnTo>
                  <a:lnTo>
                    <a:pt x="294" y="340"/>
                  </a:lnTo>
                  <a:lnTo>
                    <a:pt x="245" y="263"/>
                  </a:lnTo>
                  <a:lnTo>
                    <a:pt x="201" y="218"/>
                  </a:lnTo>
                  <a:lnTo>
                    <a:pt x="168" y="164"/>
                  </a:lnTo>
                  <a:lnTo>
                    <a:pt x="140" y="122"/>
                  </a:lnTo>
                  <a:lnTo>
                    <a:pt x="107" y="100"/>
                  </a:lnTo>
                  <a:lnTo>
                    <a:pt x="60" y="77"/>
                  </a:lnTo>
                  <a:lnTo>
                    <a:pt x="82" y="45"/>
                  </a:lnTo>
                  <a:lnTo>
                    <a:pt x="70" y="17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10" y="0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3" name="Freeform 62"/>
            <p:cNvSpPr>
              <a:spLocks/>
            </p:cNvSpPr>
            <p:nvPr/>
          </p:nvSpPr>
          <p:spPr bwMode="auto">
            <a:xfrm>
              <a:off x="2935" y="2254"/>
              <a:ext cx="41" cy="60"/>
            </a:xfrm>
            <a:custGeom>
              <a:avLst/>
              <a:gdLst>
                <a:gd name="T0" fmla="*/ 10 w 41"/>
                <a:gd name="T1" fmla="*/ 0 h 60"/>
                <a:gd name="T2" fmla="*/ 0 w 41"/>
                <a:gd name="T3" fmla="*/ 40 h 60"/>
                <a:gd name="T4" fmla="*/ 40 w 41"/>
                <a:gd name="T5" fmla="*/ 59 h 60"/>
                <a:gd name="T6" fmla="*/ 32 w 41"/>
                <a:gd name="T7" fmla="*/ 17 h 60"/>
                <a:gd name="T8" fmla="*/ 10 w 41"/>
                <a:gd name="T9" fmla="*/ 0 h 60"/>
                <a:gd name="T10" fmla="*/ 10 w 41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60"/>
                <a:gd name="T20" fmla="*/ 41 w 41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60">
                  <a:moveTo>
                    <a:pt x="10" y="0"/>
                  </a:moveTo>
                  <a:lnTo>
                    <a:pt x="0" y="40"/>
                  </a:lnTo>
                  <a:lnTo>
                    <a:pt x="40" y="59"/>
                  </a:lnTo>
                  <a:lnTo>
                    <a:pt x="32" y="17"/>
                  </a:lnTo>
                  <a:lnTo>
                    <a:pt x="1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4" name="Freeform 63"/>
            <p:cNvSpPr>
              <a:spLocks/>
            </p:cNvSpPr>
            <p:nvPr/>
          </p:nvSpPr>
          <p:spPr bwMode="auto">
            <a:xfrm>
              <a:off x="2988" y="2322"/>
              <a:ext cx="106" cy="141"/>
            </a:xfrm>
            <a:custGeom>
              <a:avLst/>
              <a:gdLst>
                <a:gd name="T0" fmla="*/ 0 w 106"/>
                <a:gd name="T1" fmla="*/ 31 h 141"/>
                <a:gd name="T2" fmla="*/ 42 w 106"/>
                <a:gd name="T3" fmla="*/ 140 h 141"/>
                <a:gd name="T4" fmla="*/ 105 w 106"/>
                <a:gd name="T5" fmla="*/ 67 h 141"/>
                <a:gd name="T6" fmla="*/ 76 w 106"/>
                <a:gd name="T7" fmla="*/ 27 h 141"/>
                <a:gd name="T8" fmla="*/ 25 w 106"/>
                <a:gd name="T9" fmla="*/ 0 h 141"/>
                <a:gd name="T10" fmla="*/ 0 w 106"/>
                <a:gd name="T11" fmla="*/ 31 h 141"/>
                <a:gd name="T12" fmla="*/ 0 w 106"/>
                <a:gd name="T13" fmla="*/ 31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6"/>
                <a:gd name="T22" fmla="*/ 0 h 141"/>
                <a:gd name="T23" fmla="*/ 106 w 106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6" h="141">
                  <a:moveTo>
                    <a:pt x="0" y="31"/>
                  </a:moveTo>
                  <a:lnTo>
                    <a:pt x="42" y="140"/>
                  </a:lnTo>
                  <a:lnTo>
                    <a:pt x="105" y="67"/>
                  </a:lnTo>
                  <a:lnTo>
                    <a:pt x="76" y="27"/>
                  </a:lnTo>
                  <a:lnTo>
                    <a:pt x="25" y="0"/>
                  </a:lnTo>
                  <a:lnTo>
                    <a:pt x="0" y="31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5" name="Freeform 64"/>
            <p:cNvSpPr>
              <a:spLocks/>
            </p:cNvSpPr>
            <p:nvPr/>
          </p:nvSpPr>
          <p:spPr bwMode="auto">
            <a:xfrm>
              <a:off x="3099" y="2468"/>
              <a:ext cx="117" cy="218"/>
            </a:xfrm>
            <a:custGeom>
              <a:avLst/>
              <a:gdLst>
                <a:gd name="T0" fmla="*/ 33 w 117"/>
                <a:gd name="T1" fmla="*/ 0 h 218"/>
                <a:gd name="T2" fmla="*/ 0 w 117"/>
                <a:gd name="T3" fmla="*/ 85 h 218"/>
                <a:gd name="T4" fmla="*/ 62 w 117"/>
                <a:gd name="T5" fmla="*/ 217 h 218"/>
                <a:gd name="T6" fmla="*/ 116 w 117"/>
                <a:gd name="T7" fmla="*/ 108 h 218"/>
                <a:gd name="T8" fmla="*/ 33 w 117"/>
                <a:gd name="T9" fmla="*/ 0 h 218"/>
                <a:gd name="T10" fmla="*/ 33 w 117"/>
                <a:gd name="T11" fmla="*/ 0 h 2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7"/>
                <a:gd name="T19" fmla="*/ 0 h 218"/>
                <a:gd name="T20" fmla="*/ 117 w 117"/>
                <a:gd name="T21" fmla="*/ 218 h 2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7" h="218">
                  <a:moveTo>
                    <a:pt x="33" y="0"/>
                  </a:moveTo>
                  <a:lnTo>
                    <a:pt x="0" y="85"/>
                  </a:lnTo>
                  <a:lnTo>
                    <a:pt x="62" y="217"/>
                  </a:lnTo>
                  <a:lnTo>
                    <a:pt x="116" y="108"/>
                  </a:lnTo>
                  <a:lnTo>
                    <a:pt x="33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6" name="Freeform 65"/>
            <p:cNvSpPr>
              <a:spLocks/>
            </p:cNvSpPr>
            <p:nvPr/>
          </p:nvSpPr>
          <p:spPr bwMode="auto">
            <a:xfrm>
              <a:off x="2729" y="2376"/>
              <a:ext cx="260" cy="333"/>
            </a:xfrm>
            <a:custGeom>
              <a:avLst/>
              <a:gdLst>
                <a:gd name="T0" fmla="*/ 0 w 260"/>
                <a:gd name="T1" fmla="*/ 68 h 333"/>
                <a:gd name="T2" fmla="*/ 112 w 260"/>
                <a:gd name="T3" fmla="*/ 0 h 333"/>
                <a:gd name="T4" fmla="*/ 126 w 260"/>
                <a:gd name="T5" fmla="*/ 0 h 333"/>
                <a:gd name="T6" fmla="*/ 240 w 260"/>
                <a:gd name="T7" fmla="*/ 213 h 333"/>
                <a:gd name="T8" fmla="*/ 259 w 260"/>
                <a:gd name="T9" fmla="*/ 282 h 333"/>
                <a:gd name="T10" fmla="*/ 151 w 260"/>
                <a:gd name="T11" fmla="*/ 332 h 333"/>
                <a:gd name="T12" fmla="*/ 109 w 260"/>
                <a:gd name="T13" fmla="*/ 264 h 333"/>
                <a:gd name="T14" fmla="*/ 65 w 260"/>
                <a:gd name="T15" fmla="*/ 195 h 333"/>
                <a:gd name="T16" fmla="*/ 47 w 260"/>
                <a:gd name="T17" fmla="*/ 78 h 333"/>
                <a:gd name="T18" fmla="*/ 0 w 260"/>
                <a:gd name="T19" fmla="*/ 68 h 333"/>
                <a:gd name="T20" fmla="*/ 0 w 260"/>
                <a:gd name="T21" fmla="*/ 68 h 3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0"/>
                <a:gd name="T34" fmla="*/ 0 h 333"/>
                <a:gd name="T35" fmla="*/ 260 w 260"/>
                <a:gd name="T36" fmla="*/ 333 h 3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0" h="333">
                  <a:moveTo>
                    <a:pt x="0" y="68"/>
                  </a:moveTo>
                  <a:lnTo>
                    <a:pt x="112" y="0"/>
                  </a:lnTo>
                  <a:lnTo>
                    <a:pt x="126" y="0"/>
                  </a:lnTo>
                  <a:lnTo>
                    <a:pt x="240" y="213"/>
                  </a:lnTo>
                  <a:lnTo>
                    <a:pt x="259" y="282"/>
                  </a:lnTo>
                  <a:lnTo>
                    <a:pt x="151" y="332"/>
                  </a:lnTo>
                  <a:lnTo>
                    <a:pt x="109" y="264"/>
                  </a:lnTo>
                  <a:lnTo>
                    <a:pt x="65" y="195"/>
                  </a:lnTo>
                  <a:lnTo>
                    <a:pt x="47" y="78"/>
                  </a:lnTo>
                  <a:lnTo>
                    <a:pt x="0" y="68"/>
                  </a:lnTo>
                </a:path>
              </a:pathLst>
            </a:custGeom>
            <a:solidFill>
              <a:srgbClr val="622100"/>
            </a:solidFill>
            <a:ln w="12700" cap="rnd" cmpd="sng">
              <a:solidFill>
                <a:srgbClr val="6221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7" name="Freeform 66"/>
            <p:cNvSpPr>
              <a:spLocks/>
            </p:cNvSpPr>
            <p:nvPr/>
          </p:nvSpPr>
          <p:spPr bwMode="auto">
            <a:xfrm>
              <a:off x="2742" y="2372"/>
              <a:ext cx="237" cy="337"/>
            </a:xfrm>
            <a:custGeom>
              <a:avLst/>
              <a:gdLst>
                <a:gd name="T0" fmla="*/ 0 w 237"/>
                <a:gd name="T1" fmla="*/ 82 h 337"/>
                <a:gd name="T2" fmla="*/ 31 w 237"/>
                <a:gd name="T3" fmla="*/ 59 h 337"/>
                <a:gd name="T4" fmla="*/ 57 w 237"/>
                <a:gd name="T5" fmla="*/ 26 h 337"/>
                <a:gd name="T6" fmla="*/ 64 w 237"/>
                <a:gd name="T7" fmla="*/ 0 h 337"/>
                <a:gd name="T8" fmla="*/ 138 w 237"/>
                <a:gd name="T9" fmla="*/ 86 h 337"/>
                <a:gd name="T10" fmla="*/ 206 w 237"/>
                <a:gd name="T11" fmla="*/ 209 h 337"/>
                <a:gd name="T12" fmla="*/ 236 w 237"/>
                <a:gd name="T13" fmla="*/ 268 h 337"/>
                <a:gd name="T14" fmla="*/ 167 w 237"/>
                <a:gd name="T15" fmla="*/ 317 h 337"/>
                <a:gd name="T16" fmla="*/ 117 w 237"/>
                <a:gd name="T17" fmla="*/ 336 h 337"/>
                <a:gd name="T18" fmla="*/ 42 w 237"/>
                <a:gd name="T19" fmla="*/ 204 h 337"/>
                <a:gd name="T20" fmla="*/ 19 w 237"/>
                <a:gd name="T21" fmla="*/ 86 h 337"/>
                <a:gd name="T22" fmla="*/ 0 w 237"/>
                <a:gd name="T23" fmla="*/ 82 h 337"/>
                <a:gd name="T24" fmla="*/ 0 w 237"/>
                <a:gd name="T25" fmla="*/ 82 h 3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7"/>
                <a:gd name="T40" fmla="*/ 0 h 337"/>
                <a:gd name="T41" fmla="*/ 237 w 237"/>
                <a:gd name="T42" fmla="*/ 337 h 3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7" h="337">
                  <a:moveTo>
                    <a:pt x="0" y="82"/>
                  </a:moveTo>
                  <a:lnTo>
                    <a:pt x="31" y="59"/>
                  </a:lnTo>
                  <a:lnTo>
                    <a:pt x="57" y="26"/>
                  </a:lnTo>
                  <a:lnTo>
                    <a:pt x="64" y="0"/>
                  </a:lnTo>
                  <a:lnTo>
                    <a:pt x="138" y="86"/>
                  </a:lnTo>
                  <a:lnTo>
                    <a:pt x="206" y="209"/>
                  </a:lnTo>
                  <a:lnTo>
                    <a:pt x="236" y="268"/>
                  </a:lnTo>
                  <a:lnTo>
                    <a:pt x="167" y="317"/>
                  </a:lnTo>
                  <a:lnTo>
                    <a:pt x="117" y="336"/>
                  </a:lnTo>
                  <a:lnTo>
                    <a:pt x="42" y="204"/>
                  </a:lnTo>
                  <a:lnTo>
                    <a:pt x="19" y="86"/>
                  </a:lnTo>
                  <a:lnTo>
                    <a:pt x="0" y="82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8" name="Freeform 67"/>
            <p:cNvSpPr>
              <a:spLocks/>
            </p:cNvSpPr>
            <p:nvPr/>
          </p:nvSpPr>
          <p:spPr bwMode="auto">
            <a:xfrm>
              <a:off x="2835" y="2435"/>
              <a:ext cx="108" cy="160"/>
            </a:xfrm>
            <a:custGeom>
              <a:avLst/>
              <a:gdLst>
                <a:gd name="T0" fmla="*/ 48 w 108"/>
                <a:gd name="T1" fmla="*/ 0 h 160"/>
                <a:gd name="T2" fmla="*/ 24 w 108"/>
                <a:gd name="T3" fmla="*/ 0 h 160"/>
                <a:gd name="T4" fmla="*/ 20 w 108"/>
                <a:gd name="T5" fmla="*/ 36 h 160"/>
                <a:gd name="T6" fmla="*/ 0 w 108"/>
                <a:gd name="T7" fmla="*/ 50 h 160"/>
                <a:gd name="T8" fmla="*/ 48 w 108"/>
                <a:gd name="T9" fmla="*/ 159 h 160"/>
                <a:gd name="T10" fmla="*/ 78 w 108"/>
                <a:gd name="T11" fmla="*/ 145 h 160"/>
                <a:gd name="T12" fmla="*/ 60 w 108"/>
                <a:gd name="T13" fmla="*/ 117 h 160"/>
                <a:gd name="T14" fmla="*/ 107 w 108"/>
                <a:gd name="T15" fmla="*/ 113 h 160"/>
                <a:gd name="T16" fmla="*/ 63 w 108"/>
                <a:gd name="T17" fmla="*/ 32 h 160"/>
                <a:gd name="T18" fmla="*/ 48 w 108"/>
                <a:gd name="T19" fmla="*/ 0 h 160"/>
                <a:gd name="T20" fmla="*/ 48 w 108"/>
                <a:gd name="T21" fmla="*/ 0 h 16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8"/>
                <a:gd name="T34" fmla="*/ 0 h 160"/>
                <a:gd name="T35" fmla="*/ 108 w 108"/>
                <a:gd name="T36" fmla="*/ 160 h 16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8" h="160">
                  <a:moveTo>
                    <a:pt x="48" y="0"/>
                  </a:moveTo>
                  <a:lnTo>
                    <a:pt x="24" y="0"/>
                  </a:lnTo>
                  <a:lnTo>
                    <a:pt x="20" y="36"/>
                  </a:lnTo>
                  <a:lnTo>
                    <a:pt x="0" y="50"/>
                  </a:lnTo>
                  <a:lnTo>
                    <a:pt x="48" y="159"/>
                  </a:lnTo>
                  <a:lnTo>
                    <a:pt x="78" y="145"/>
                  </a:lnTo>
                  <a:lnTo>
                    <a:pt x="60" y="117"/>
                  </a:lnTo>
                  <a:lnTo>
                    <a:pt x="107" y="113"/>
                  </a:lnTo>
                  <a:lnTo>
                    <a:pt x="63" y="32"/>
                  </a:lnTo>
                  <a:lnTo>
                    <a:pt x="48" y="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39" name="Freeform 68"/>
            <p:cNvSpPr>
              <a:spLocks/>
            </p:cNvSpPr>
            <p:nvPr/>
          </p:nvSpPr>
          <p:spPr bwMode="auto">
            <a:xfrm>
              <a:off x="2852" y="2462"/>
              <a:ext cx="58" cy="97"/>
            </a:xfrm>
            <a:custGeom>
              <a:avLst/>
              <a:gdLst>
                <a:gd name="T0" fmla="*/ 18 w 58"/>
                <a:gd name="T1" fmla="*/ 0 h 97"/>
                <a:gd name="T2" fmla="*/ 57 w 58"/>
                <a:gd name="T3" fmla="*/ 77 h 97"/>
                <a:gd name="T4" fmla="*/ 35 w 58"/>
                <a:gd name="T5" fmla="*/ 96 h 97"/>
                <a:gd name="T6" fmla="*/ 0 w 58"/>
                <a:gd name="T7" fmla="*/ 23 h 97"/>
                <a:gd name="T8" fmla="*/ 18 w 58"/>
                <a:gd name="T9" fmla="*/ 0 h 97"/>
                <a:gd name="T10" fmla="*/ 18 w 58"/>
                <a:gd name="T11" fmla="*/ 0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97"/>
                <a:gd name="T20" fmla="*/ 58 w 58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97">
                  <a:moveTo>
                    <a:pt x="18" y="0"/>
                  </a:moveTo>
                  <a:lnTo>
                    <a:pt x="57" y="77"/>
                  </a:lnTo>
                  <a:lnTo>
                    <a:pt x="35" y="96"/>
                  </a:lnTo>
                  <a:lnTo>
                    <a:pt x="0" y="23"/>
                  </a:lnTo>
                  <a:lnTo>
                    <a:pt x="18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0" name="Freeform 69"/>
            <p:cNvSpPr>
              <a:spLocks/>
            </p:cNvSpPr>
            <p:nvPr/>
          </p:nvSpPr>
          <p:spPr bwMode="auto">
            <a:xfrm>
              <a:off x="2396" y="2458"/>
              <a:ext cx="279" cy="356"/>
            </a:xfrm>
            <a:custGeom>
              <a:avLst/>
              <a:gdLst>
                <a:gd name="T0" fmla="*/ 140 w 279"/>
                <a:gd name="T1" fmla="*/ 13 h 356"/>
                <a:gd name="T2" fmla="*/ 101 w 279"/>
                <a:gd name="T3" fmla="*/ 9 h 356"/>
                <a:gd name="T4" fmla="*/ 10 w 279"/>
                <a:gd name="T5" fmla="*/ 0 h 356"/>
                <a:gd name="T6" fmla="*/ 32 w 279"/>
                <a:gd name="T7" fmla="*/ 35 h 356"/>
                <a:gd name="T8" fmla="*/ 0 w 279"/>
                <a:gd name="T9" fmla="*/ 41 h 356"/>
                <a:gd name="T10" fmla="*/ 43 w 279"/>
                <a:gd name="T11" fmla="*/ 100 h 356"/>
                <a:gd name="T12" fmla="*/ 57 w 279"/>
                <a:gd name="T13" fmla="*/ 163 h 356"/>
                <a:gd name="T14" fmla="*/ 89 w 279"/>
                <a:gd name="T15" fmla="*/ 240 h 356"/>
                <a:gd name="T16" fmla="*/ 125 w 279"/>
                <a:gd name="T17" fmla="*/ 299 h 356"/>
                <a:gd name="T18" fmla="*/ 133 w 279"/>
                <a:gd name="T19" fmla="*/ 350 h 356"/>
                <a:gd name="T20" fmla="*/ 201 w 279"/>
                <a:gd name="T21" fmla="*/ 322 h 356"/>
                <a:gd name="T22" fmla="*/ 213 w 279"/>
                <a:gd name="T23" fmla="*/ 355 h 356"/>
                <a:gd name="T24" fmla="*/ 278 w 279"/>
                <a:gd name="T25" fmla="*/ 317 h 356"/>
                <a:gd name="T26" fmla="*/ 234 w 279"/>
                <a:gd name="T27" fmla="*/ 263 h 356"/>
                <a:gd name="T28" fmla="*/ 187 w 279"/>
                <a:gd name="T29" fmla="*/ 167 h 356"/>
                <a:gd name="T30" fmla="*/ 165 w 279"/>
                <a:gd name="T31" fmla="*/ 90 h 356"/>
                <a:gd name="T32" fmla="*/ 158 w 279"/>
                <a:gd name="T33" fmla="*/ 17 h 356"/>
                <a:gd name="T34" fmla="*/ 140 w 279"/>
                <a:gd name="T35" fmla="*/ 13 h 356"/>
                <a:gd name="T36" fmla="*/ 140 w 279"/>
                <a:gd name="T37" fmla="*/ 13 h 3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9"/>
                <a:gd name="T58" fmla="*/ 0 h 356"/>
                <a:gd name="T59" fmla="*/ 279 w 279"/>
                <a:gd name="T60" fmla="*/ 356 h 3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9" h="356">
                  <a:moveTo>
                    <a:pt x="140" y="13"/>
                  </a:moveTo>
                  <a:lnTo>
                    <a:pt x="101" y="9"/>
                  </a:lnTo>
                  <a:lnTo>
                    <a:pt x="10" y="0"/>
                  </a:lnTo>
                  <a:lnTo>
                    <a:pt x="32" y="35"/>
                  </a:lnTo>
                  <a:lnTo>
                    <a:pt x="0" y="41"/>
                  </a:lnTo>
                  <a:lnTo>
                    <a:pt x="43" y="100"/>
                  </a:lnTo>
                  <a:lnTo>
                    <a:pt x="57" y="163"/>
                  </a:lnTo>
                  <a:lnTo>
                    <a:pt x="89" y="240"/>
                  </a:lnTo>
                  <a:lnTo>
                    <a:pt x="125" y="299"/>
                  </a:lnTo>
                  <a:lnTo>
                    <a:pt x="133" y="350"/>
                  </a:lnTo>
                  <a:lnTo>
                    <a:pt x="201" y="322"/>
                  </a:lnTo>
                  <a:lnTo>
                    <a:pt x="213" y="355"/>
                  </a:lnTo>
                  <a:lnTo>
                    <a:pt x="278" y="317"/>
                  </a:lnTo>
                  <a:lnTo>
                    <a:pt x="234" y="263"/>
                  </a:lnTo>
                  <a:lnTo>
                    <a:pt x="187" y="167"/>
                  </a:lnTo>
                  <a:lnTo>
                    <a:pt x="165" y="90"/>
                  </a:lnTo>
                  <a:lnTo>
                    <a:pt x="158" y="17"/>
                  </a:lnTo>
                  <a:lnTo>
                    <a:pt x="140" y="1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1" name="Freeform 70"/>
            <p:cNvSpPr>
              <a:spLocks/>
            </p:cNvSpPr>
            <p:nvPr/>
          </p:nvSpPr>
          <p:spPr bwMode="auto">
            <a:xfrm>
              <a:off x="3233" y="2164"/>
              <a:ext cx="90" cy="85"/>
            </a:xfrm>
            <a:custGeom>
              <a:avLst/>
              <a:gdLst>
                <a:gd name="T0" fmla="*/ 25 w 90"/>
                <a:gd name="T1" fmla="*/ 80 h 85"/>
                <a:gd name="T2" fmla="*/ 0 w 90"/>
                <a:gd name="T3" fmla="*/ 30 h 85"/>
                <a:gd name="T4" fmla="*/ 38 w 90"/>
                <a:gd name="T5" fmla="*/ 0 h 85"/>
                <a:gd name="T6" fmla="*/ 89 w 90"/>
                <a:gd name="T7" fmla="*/ 49 h 85"/>
                <a:gd name="T8" fmla="*/ 57 w 90"/>
                <a:gd name="T9" fmla="*/ 84 h 85"/>
                <a:gd name="T10" fmla="*/ 38 w 90"/>
                <a:gd name="T11" fmla="*/ 53 h 85"/>
                <a:gd name="T12" fmla="*/ 25 w 90"/>
                <a:gd name="T13" fmla="*/ 80 h 85"/>
                <a:gd name="T14" fmla="*/ 25 w 90"/>
                <a:gd name="T15" fmla="*/ 80 h 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0"/>
                <a:gd name="T25" fmla="*/ 0 h 85"/>
                <a:gd name="T26" fmla="*/ 90 w 90"/>
                <a:gd name="T27" fmla="*/ 85 h 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0" h="85">
                  <a:moveTo>
                    <a:pt x="25" y="80"/>
                  </a:moveTo>
                  <a:lnTo>
                    <a:pt x="0" y="30"/>
                  </a:lnTo>
                  <a:lnTo>
                    <a:pt x="38" y="0"/>
                  </a:lnTo>
                  <a:lnTo>
                    <a:pt x="89" y="49"/>
                  </a:lnTo>
                  <a:lnTo>
                    <a:pt x="57" y="84"/>
                  </a:lnTo>
                  <a:lnTo>
                    <a:pt x="38" y="53"/>
                  </a:lnTo>
                  <a:lnTo>
                    <a:pt x="25" y="80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2" name="Freeform 71"/>
            <p:cNvSpPr>
              <a:spLocks/>
            </p:cNvSpPr>
            <p:nvPr/>
          </p:nvSpPr>
          <p:spPr bwMode="auto">
            <a:xfrm>
              <a:off x="3286" y="2213"/>
              <a:ext cx="119" cy="160"/>
            </a:xfrm>
            <a:custGeom>
              <a:avLst/>
              <a:gdLst>
                <a:gd name="T0" fmla="*/ 112 w 119"/>
                <a:gd name="T1" fmla="*/ 3 h 160"/>
                <a:gd name="T2" fmla="*/ 25 w 119"/>
                <a:gd name="T3" fmla="*/ 27 h 160"/>
                <a:gd name="T4" fmla="*/ 0 w 119"/>
                <a:gd name="T5" fmla="*/ 53 h 160"/>
                <a:gd name="T6" fmla="*/ 10 w 119"/>
                <a:gd name="T7" fmla="*/ 71 h 160"/>
                <a:gd name="T8" fmla="*/ 43 w 119"/>
                <a:gd name="T9" fmla="*/ 63 h 160"/>
                <a:gd name="T10" fmla="*/ 10 w 119"/>
                <a:gd name="T11" fmla="*/ 90 h 160"/>
                <a:gd name="T12" fmla="*/ 25 w 119"/>
                <a:gd name="T13" fmla="*/ 109 h 160"/>
                <a:gd name="T14" fmla="*/ 13 w 119"/>
                <a:gd name="T15" fmla="*/ 136 h 160"/>
                <a:gd name="T16" fmla="*/ 29 w 119"/>
                <a:gd name="T17" fmla="*/ 159 h 160"/>
                <a:gd name="T18" fmla="*/ 100 w 119"/>
                <a:gd name="T19" fmla="*/ 149 h 160"/>
                <a:gd name="T20" fmla="*/ 118 w 119"/>
                <a:gd name="T21" fmla="*/ 117 h 160"/>
                <a:gd name="T22" fmla="*/ 93 w 119"/>
                <a:gd name="T23" fmla="*/ 99 h 160"/>
                <a:gd name="T24" fmla="*/ 112 w 119"/>
                <a:gd name="T25" fmla="*/ 76 h 160"/>
                <a:gd name="T26" fmla="*/ 90 w 119"/>
                <a:gd name="T27" fmla="*/ 63 h 160"/>
                <a:gd name="T28" fmla="*/ 107 w 119"/>
                <a:gd name="T29" fmla="*/ 40 h 160"/>
                <a:gd name="T30" fmla="*/ 83 w 119"/>
                <a:gd name="T31" fmla="*/ 27 h 160"/>
                <a:gd name="T32" fmla="*/ 90 w 119"/>
                <a:gd name="T33" fmla="*/ 0 h 160"/>
                <a:gd name="T34" fmla="*/ 112 w 119"/>
                <a:gd name="T35" fmla="*/ 3 h 160"/>
                <a:gd name="T36" fmla="*/ 112 w 119"/>
                <a:gd name="T37" fmla="*/ 3 h 1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160"/>
                <a:gd name="T59" fmla="*/ 119 w 119"/>
                <a:gd name="T60" fmla="*/ 160 h 1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160">
                  <a:moveTo>
                    <a:pt x="112" y="3"/>
                  </a:moveTo>
                  <a:lnTo>
                    <a:pt x="25" y="27"/>
                  </a:lnTo>
                  <a:lnTo>
                    <a:pt x="0" y="53"/>
                  </a:lnTo>
                  <a:lnTo>
                    <a:pt x="10" y="71"/>
                  </a:lnTo>
                  <a:lnTo>
                    <a:pt x="43" y="63"/>
                  </a:lnTo>
                  <a:lnTo>
                    <a:pt x="10" y="90"/>
                  </a:lnTo>
                  <a:lnTo>
                    <a:pt x="25" y="109"/>
                  </a:lnTo>
                  <a:lnTo>
                    <a:pt x="13" y="136"/>
                  </a:lnTo>
                  <a:lnTo>
                    <a:pt x="29" y="159"/>
                  </a:lnTo>
                  <a:lnTo>
                    <a:pt x="100" y="149"/>
                  </a:lnTo>
                  <a:lnTo>
                    <a:pt x="118" y="117"/>
                  </a:lnTo>
                  <a:lnTo>
                    <a:pt x="93" y="99"/>
                  </a:lnTo>
                  <a:lnTo>
                    <a:pt x="112" y="76"/>
                  </a:lnTo>
                  <a:lnTo>
                    <a:pt x="90" y="63"/>
                  </a:lnTo>
                  <a:lnTo>
                    <a:pt x="107" y="40"/>
                  </a:lnTo>
                  <a:lnTo>
                    <a:pt x="83" y="27"/>
                  </a:lnTo>
                  <a:lnTo>
                    <a:pt x="90" y="0"/>
                  </a:lnTo>
                  <a:lnTo>
                    <a:pt x="112" y="3"/>
                  </a:lnTo>
                </a:path>
              </a:pathLst>
            </a:custGeom>
            <a:solidFill>
              <a:srgbClr val="FFC281"/>
            </a:solidFill>
            <a:ln w="12700" cap="rnd" cmpd="sng">
              <a:solidFill>
                <a:srgbClr val="FFC28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3" name="Freeform 72"/>
            <p:cNvSpPr>
              <a:spLocks/>
            </p:cNvSpPr>
            <p:nvPr/>
          </p:nvSpPr>
          <p:spPr bwMode="auto">
            <a:xfrm>
              <a:off x="3333" y="1963"/>
              <a:ext cx="158" cy="255"/>
            </a:xfrm>
            <a:custGeom>
              <a:avLst/>
              <a:gdLst>
                <a:gd name="T0" fmla="*/ 147 w 158"/>
                <a:gd name="T1" fmla="*/ 0 h 255"/>
                <a:gd name="T2" fmla="*/ 0 w 158"/>
                <a:gd name="T3" fmla="*/ 254 h 255"/>
                <a:gd name="T4" fmla="*/ 29 w 158"/>
                <a:gd name="T5" fmla="*/ 250 h 255"/>
                <a:gd name="T6" fmla="*/ 157 w 158"/>
                <a:gd name="T7" fmla="*/ 0 h 255"/>
                <a:gd name="T8" fmla="*/ 147 w 158"/>
                <a:gd name="T9" fmla="*/ 0 h 255"/>
                <a:gd name="T10" fmla="*/ 147 w 158"/>
                <a:gd name="T11" fmla="*/ 0 h 2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8"/>
                <a:gd name="T19" fmla="*/ 0 h 255"/>
                <a:gd name="T20" fmla="*/ 158 w 158"/>
                <a:gd name="T21" fmla="*/ 255 h 2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8" h="255">
                  <a:moveTo>
                    <a:pt x="147" y="0"/>
                  </a:moveTo>
                  <a:lnTo>
                    <a:pt x="0" y="254"/>
                  </a:lnTo>
                  <a:lnTo>
                    <a:pt x="29" y="250"/>
                  </a:lnTo>
                  <a:lnTo>
                    <a:pt x="157" y="0"/>
                  </a:lnTo>
                  <a:lnTo>
                    <a:pt x="147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4" name="Freeform 73"/>
            <p:cNvSpPr>
              <a:spLocks/>
            </p:cNvSpPr>
            <p:nvPr/>
          </p:nvSpPr>
          <p:spPr bwMode="auto">
            <a:xfrm>
              <a:off x="3182" y="2299"/>
              <a:ext cx="112" cy="191"/>
            </a:xfrm>
            <a:custGeom>
              <a:avLst/>
              <a:gdLst>
                <a:gd name="T0" fmla="*/ 101 w 112"/>
                <a:gd name="T1" fmla="*/ 0 h 191"/>
                <a:gd name="T2" fmla="*/ 0 w 112"/>
                <a:gd name="T3" fmla="*/ 172 h 191"/>
                <a:gd name="T4" fmla="*/ 10 w 112"/>
                <a:gd name="T5" fmla="*/ 190 h 191"/>
                <a:gd name="T6" fmla="*/ 29 w 112"/>
                <a:gd name="T7" fmla="*/ 186 h 191"/>
                <a:gd name="T8" fmla="*/ 111 w 112"/>
                <a:gd name="T9" fmla="*/ 23 h 191"/>
                <a:gd name="T10" fmla="*/ 101 w 112"/>
                <a:gd name="T11" fmla="*/ 0 h 191"/>
                <a:gd name="T12" fmla="*/ 101 w 112"/>
                <a:gd name="T13" fmla="*/ 0 h 1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2"/>
                <a:gd name="T22" fmla="*/ 0 h 191"/>
                <a:gd name="T23" fmla="*/ 112 w 112"/>
                <a:gd name="T24" fmla="*/ 191 h 1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2" h="191">
                  <a:moveTo>
                    <a:pt x="101" y="0"/>
                  </a:moveTo>
                  <a:lnTo>
                    <a:pt x="0" y="172"/>
                  </a:lnTo>
                  <a:lnTo>
                    <a:pt x="10" y="190"/>
                  </a:lnTo>
                  <a:lnTo>
                    <a:pt x="29" y="186"/>
                  </a:lnTo>
                  <a:lnTo>
                    <a:pt x="111" y="23"/>
                  </a:lnTo>
                  <a:lnTo>
                    <a:pt x="101" y="0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5" name="Freeform 74"/>
            <p:cNvSpPr>
              <a:spLocks/>
            </p:cNvSpPr>
            <p:nvPr/>
          </p:nvSpPr>
          <p:spPr bwMode="auto">
            <a:xfrm>
              <a:off x="3287" y="1896"/>
              <a:ext cx="159" cy="242"/>
            </a:xfrm>
            <a:custGeom>
              <a:avLst/>
              <a:gdLst>
                <a:gd name="T0" fmla="*/ 158 w 159"/>
                <a:gd name="T1" fmla="*/ 0 h 242"/>
                <a:gd name="T2" fmla="*/ 39 w 159"/>
                <a:gd name="T3" fmla="*/ 50 h 242"/>
                <a:gd name="T4" fmla="*/ 86 w 159"/>
                <a:gd name="T5" fmla="*/ 50 h 242"/>
                <a:gd name="T6" fmla="*/ 53 w 159"/>
                <a:gd name="T7" fmla="*/ 77 h 242"/>
                <a:gd name="T8" fmla="*/ 20 w 159"/>
                <a:gd name="T9" fmla="*/ 123 h 242"/>
                <a:gd name="T10" fmla="*/ 0 w 159"/>
                <a:gd name="T11" fmla="*/ 168 h 242"/>
                <a:gd name="T12" fmla="*/ 0 w 159"/>
                <a:gd name="T13" fmla="*/ 204 h 242"/>
                <a:gd name="T14" fmla="*/ 0 w 159"/>
                <a:gd name="T15" fmla="*/ 241 h 242"/>
                <a:gd name="T16" fmla="*/ 53 w 159"/>
                <a:gd name="T17" fmla="*/ 232 h 242"/>
                <a:gd name="T18" fmla="*/ 47 w 159"/>
                <a:gd name="T19" fmla="*/ 187 h 242"/>
                <a:gd name="T20" fmla="*/ 50 w 159"/>
                <a:gd name="T21" fmla="*/ 136 h 242"/>
                <a:gd name="T22" fmla="*/ 79 w 159"/>
                <a:gd name="T23" fmla="*/ 87 h 242"/>
                <a:gd name="T24" fmla="*/ 100 w 159"/>
                <a:gd name="T25" fmla="*/ 73 h 242"/>
                <a:gd name="T26" fmla="*/ 110 w 159"/>
                <a:gd name="T27" fmla="*/ 100 h 242"/>
                <a:gd name="T28" fmla="*/ 149 w 159"/>
                <a:gd name="T29" fmla="*/ 18 h 242"/>
                <a:gd name="T30" fmla="*/ 158 w 159"/>
                <a:gd name="T31" fmla="*/ 0 h 242"/>
                <a:gd name="T32" fmla="*/ 158 w 159"/>
                <a:gd name="T33" fmla="*/ 0 h 2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9"/>
                <a:gd name="T52" fmla="*/ 0 h 242"/>
                <a:gd name="T53" fmla="*/ 159 w 159"/>
                <a:gd name="T54" fmla="*/ 242 h 2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9" h="242">
                  <a:moveTo>
                    <a:pt x="158" y="0"/>
                  </a:moveTo>
                  <a:lnTo>
                    <a:pt x="39" y="50"/>
                  </a:lnTo>
                  <a:lnTo>
                    <a:pt x="86" y="50"/>
                  </a:lnTo>
                  <a:lnTo>
                    <a:pt x="53" y="77"/>
                  </a:lnTo>
                  <a:lnTo>
                    <a:pt x="20" y="123"/>
                  </a:lnTo>
                  <a:lnTo>
                    <a:pt x="0" y="168"/>
                  </a:lnTo>
                  <a:lnTo>
                    <a:pt x="0" y="204"/>
                  </a:lnTo>
                  <a:lnTo>
                    <a:pt x="0" y="241"/>
                  </a:lnTo>
                  <a:lnTo>
                    <a:pt x="53" y="232"/>
                  </a:lnTo>
                  <a:lnTo>
                    <a:pt x="47" y="187"/>
                  </a:lnTo>
                  <a:lnTo>
                    <a:pt x="50" y="136"/>
                  </a:lnTo>
                  <a:lnTo>
                    <a:pt x="79" y="87"/>
                  </a:lnTo>
                  <a:lnTo>
                    <a:pt x="100" y="73"/>
                  </a:lnTo>
                  <a:lnTo>
                    <a:pt x="110" y="100"/>
                  </a:lnTo>
                  <a:lnTo>
                    <a:pt x="149" y="18"/>
                  </a:lnTo>
                  <a:lnTo>
                    <a:pt x="158" y="0"/>
                  </a:lnTo>
                </a:path>
              </a:pathLst>
            </a:custGeom>
            <a:solidFill>
              <a:srgbClr val="FFFF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6" name="Freeform 75"/>
            <p:cNvSpPr>
              <a:spLocks/>
            </p:cNvSpPr>
            <p:nvPr/>
          </p:nvSpPr>
          <p:spPr bwMode="auto">
            <a:xfrm>
              <a:off x="3342" y="1753"/>
              <a:ext cx="116" cy="119"/>
            </a:xfrm>
            <a:custGeom>
              <a:avLst/>
              <a:gdLst>
                <a:gd name="T0" fmla="*/ 60 w 116"/>
                <a:gd name="T1" fmla="*/ 37 h 119"/>
                <a:gd name="T2" fmla="*/ 28 w 116"/>
                <a:gd name="T3" fmla="*/ 4 h 119"/>
                <a:gd name="T4" fmla="*/ 0 w 116"/>
                <a:gd name="T5" fmla="*/ 28 h 119"/>
                <a:gd name="T6" fmla="*/ 43 w 116"/>
                <a:gd name="T7" fmla="*/ 59 h 119"/>
                <a:gd name="T8" fmla="*/ 15 w 116"/>
                <a:gd name="T9" fmla="*/ 91 h 119"/>
                <a:gd name="T10" fmla="*/ 36 w 116"/>
                <a:gd name="T11" fmla="*/ 114 h 119"/>
                <a:gd name="T12" fmla="*/ 65 w 116"/>
                <a:gd name="T13" fmla="*/ 86 h 119"/>
                <a:gd name="T14" fmla="*/ 89 w 116"/>
                <a:gd name="T15" fmla="*/ 118 h 119"/>
                <a:gd name="T16" fmla="*/ 115 w 116"/>
                <a:gd name="T17" fmla="*/ 95 h 119"/>
                <a:gd name="T18" fmla="*/ 86 w 116"/>
                <a:gd name="T19" fmla="*/ 59 h 119"/>
                <a:gd name="T20" fmla="*/ 115 w 116"/>
                <a:gd name="T21" fmla="*/ 18 h 119"/>
                <a:gd name="T22" fmla="*/ 89 w 116"/>
                <a:gd name="T23" fmla="*/ 0 h 119"/>
                <a:gd name="T24" fmla="*/ 60 w 116"/>
                <a:gd name="T25" fmla="*/ 37 h 119"/>
                <a:gd name="T26" fmla="*/ 60 w 116"/>
                <a:gd name="T27" fmla="*/ 37 h 1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6"/>
                <a:gd name="T43" fmla="*/ 0 h 119"/>
                <a:gd name="T44" fmla="*/ 116 w 116"/>
                <a:gd name="T45" fmla="*/ 119 h 1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6" h="119">
                  <a:moveTo>
                    <a:pt x="60" y="37"/>
                  </a:moveTo>
                  <a:lnTo>
                    <a:pt x="28" y="4"/>
                  </a:lnTo>
                  <a:lnTo>
                    <a:pt x="0" y="28"/>
                  </a:lnTo>
                  <a:lnTo>
                    <a:pt x="43" y="59"/>
                  </a:lnTo>
                  <a:lnTo>
                    <a:pt x="15" y="91"/>
                  </a:lnTo>
                  <a:lnTo>
                    <a:pt x="36" y="114"/>
                  </a:lnTo>
                  <a:lnTo>
                    <a:pt x="65" y="86"/>
                  </a:lnTo>
                  <a:lnTo>
                    <a:pt x="89" y="118"/>
                  </a:lnTo>
                  <a:lnTo>
                    <a:pt x="115" y="95"/>
                  </a:lnTo>
                  <a:lnTo>
                    <a:pt x="86" y="59"/>
                  </a:lnTo>
                  <a:lnTo>
                    <a:pt x="115" y="18"/>
                  </a:lnTo>
                  <a:lnTo>
                    <a:pt x="89" y="0"/>
                  </a:lnTo>
                  <a:lnTo>
                    <a:pt x="60" y="37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7" name="Freeform 76"/>
            <p:cNvSpPr>
              <a:spLocks/>
            </p:cNvSpPr>
            <p:nvPr/>
          </p:nvSpPr>
          <p:spPr bwMode="auto">
            <a:xfrm>
              <a:off x="3532" y="1879"/>
              <a:ext cx="115" cy="119"/>
            </a:xfrm>
            <a:custGeom>
              <a:avLst/>
              <a:gdLst>
                <a:gd name="T0" fmla="*/ 60 w 115"/>
                <a:gd name="T1" fmla="*/ 36 h 119"/>
                <a:gd name="T2" fmla="*/ 28 w 115"/>
                <a:gd name="T3" fmla="*/ 4 h 119"/>
                <a:gd name="T4" fmla="*/ 0 w 115"/>
                <a:gd name="T5" fmla="*/ 28 h 119"/>
                <a:gd name="T6" fmla="*/ 42 w 115"/>
                <a:gd name="T7" fmla="*/ 59 h 119"/>
                <a:gd name="T8" fmla="*/ 13 w 115"/>
                <a:gd name="T9" fmla="*/ 91 h 119"/>
                <a:gd name="T10" fmla="*/ 36 w 115"/>
                <a:gd name="T11" fmla="*/ 113 h 119"/>
                <a:gd name="T12" fmla="*/ 63 w 115"/>
                <a:gd name="T13" fmla="*/ 86 h 119"/>
                <a:gd name="T14" fmla="*/ 89 w 115"/>
                <a:gd name="T15" fmla="*/ 118 h 119"/>
                <a:gd name="T16" fmla="*/ 114 w 115"/>
                <a:gd name="T17" fmla="*/ 95 h 119"/>
                <a:gd name="T18" fmla="*/ 85 w 115"/>
                <a:gd name="T19" fmla="*/ 59 h 119"/>
                <a:gd name="T20" fmla="*/ 114 w 115"/>
                <a:gd name="T21" fmla="*/ 18 h 119"/>
                <a:gd name="T22" fmla="*/ 89 w 115"/>
                <a:gd name="T23" fmla="*/ 0 h 119"/>
                <a:gd name="T24" fmla="*/ 60 w 115"/>
                <a:gd name="T25" fmla="*/ 36 h 119"/>
                <a:gd name="T26" fmla="*/ 60 w 115"/>
                <a:gd name="T27" fmla="*/ 36 h 1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5"/>
                <a:gd name="T43" fmla="*/ 0 h 119"/>
                <a:gd name="T44" fmla="*/ 115 w 115"/>
                <a:gd name="T45" fmla="*/ 119 h 1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5" h="119">
                  <a:moveTo>
                    <a:pt x="60" y="36"/>
                  </a:moveTo>
                  <a:lnTo>
                    <a:pt x="28" y="4"/>
                  </a:lnTo>
                  <a:lnTo>
                    <a:pt x="0" y="28"/>
                  </a:lnTo>
                  <a:lnTo>
                    <a:pt x="42" y="59"/>
                  </a:lnTo>
                  <a:lnTo>
                    <a:pt x="13" y="91"/>
                  </a:lnTo>
                  <a:lnTo>
                    <a:pt x="36" y="113"/>
                  </a:lnTo>
                  <a:lnTo>
                    <a:pt x="63" y="86"/>
                  </a:lnTo>
                  <a:lnTo>
                    <a:pt x="89" y="118"/>
                  </a:lnTo>
                  <a:lnTo>
                    <a:pt x="114" y="95"/>
                  </a:lnTo>
                  <a:lnTo>
                    <a:pt x="85" y="59"/>
                  </a:lnTo>
                  <a:lnTo>
                    <a:pt x="114" y="18"/>
                  </a:lnTo>
                  <a:lnTo>
                    <a:pt x="89" y="0"/>
                  </a:lnTo>
                  <a:lnTo>
                    <a:pt x="60" y="36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8" name="Freeform 77"/>
            <p:cNvSpPr>
              <a:spLocks/>
            </p:cNvSpPr>
            <p:nvPr/>
          </p:nvSpPr>
          <p:spPr bwMode="auto">
            <a:xfrm>
              <a:off x="3665" y="1975"/>
              <a:ext cx="116" cy="119"/>
            </a:xfrm>
            <a:custGeom>
              <a:avLst/>
              <a:gdLst>
                <a:gd name="T0" fmla="*/ 60 w 116"/>
                <a:gd name="T1" fmla="*/ 37 h 119"/>
                <a:gd name="T2" fmla="*/ 28 w 116"/>
                <a:gd name="T3" fmla="*/ 4 h 119"/>
                <a:gd name="T4" fmla="*/ 0 w 116"/>
                <a:gd name="T5" fmla="*/ 28 h 119"/>
                <a:gd name="T6" fmla="*/ 42 w 116"/>
                <a:gd name="T7" fmla="*/ 59 h 119"/>
                <a:gd name="T8" fmla="*/ 14 w 116"/>
                <a:gd name="T9" fmla="*/ 91 h 119"/>
                <a:gd name="T10" fmla="*/ 36 w 116"/>
                <a:gd name="T11" fmla="*/ 113 h 119"/>
                <a:gd name="T12" fmla="*/ 64 w 116"/>
                <a:gd name="T13" fmla="*/ 86 h 119"/>
                <a:gd name="T14" fmla="*/ 89 w 116"/>
                <a:gd name="T15" fmla="*/ 118 h 119"/>
                <a:gd name="T16" fmla="*/ 115 w 116"/>
                <a:gd name="T17" fmla="*/ 95 h 119"/>
                <a:gd name="T18" fmla="*/ 85 w 116"/>
                <a:gd name="T19" fmla="*/ 59 h 119"/>
                <a:gd name="T20" fmla="*/ 115 w 116"/>
                <a:gd name="T21" fmla="*/ 18 h 119"/>
                <a:gd name="T22" fmla="*/ 89 w 116"/>
                <a:gd name="T23" fmla="*/ 0 h 119"/>
                <a:gd name="T24" fmla="*/ 60 w 116"/>
                <a:gd name="T25" fmla="*/ 37 h 119"/>
                <a:gd name="T26" fmla="*/ 60 w 116"/>
                <a:gd name="T27" fmla="*/ 37 h 1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6"/>
                <a:gd name="T43" fmla="*/ 0 h 119"/>
                <a:gd name="T44" fmla="*/ 116 w 116"/>
                <a:gd name="T45" fmla="*/ 119 h 1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6" h="119">
                  <a:moveTo>
                    <a:pt x="60" y="37"/>
                  </a:moveTo>
                  <a:lnTo>
                    <a:pt x="28" y="4"/>
                  </a:lnTo>
                  <a:lnTo>
                    <a:pt x="0" y="28"/>
                  </a:lnTo>
                  <a:lnTo>
                    <a:pt x="42" y="59"/>
                  </a:lnTo>
                  <a:lnTo>
                    <a:pt x="14" y="91"/>
                  </a:lnTo>
                  <a:lnTo>
                    <a:pt x="36" y="113"/>
                  </a:lnTo>
                  <a:lnTo>
                    <a:pt x="64" y="86"/>
                  </a:lnTo>
                  <a:lnTo>
                    <a:pt x="89" y="118"/>
                  </a:lnTo>
                  <a:lnTo>
                    <a:pt x="115" y="95"/>
                  </a:lnTo>
                  <a:lnTo>
                    <a:pt x="85" y="59"/>
                  </a:lnTo>
                  <a:lnTo>
                    <a:pt x="115" y="18"/>
                  </a:lnTo>
                  <a:lnTo>
                    <a:pt x="89" y="0"/>
                  </a:lnTo>
                  <a:lnTo>
                    <a:pt x="60" y="37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49" name="Freeform 78"/>
            <p:cNvSpPr>
              <a:spLocks/>
            </p:cNvSpPr>
            <p:nvPr/>
          </p:nvSpPr>
          <p:spPr bwMode="auto">
            <a:xfrm>
              <a:off x="3485" y="1767"/>
              <a:ext cx="101" cy="101"/>
            </a:xfrm>
            <a:custGeom>
              <a:avLst/>
              <a:gdLst>
                <a:gd name="T0" fmla="*/ 22 w 101"/>
                <a:gd name="T1" fmla="*/ 17 h 101"/>
                <a:gd name="T2" fmla="*/ 36 w 101"/>
                <a:gd name="T3" fmla="*/ 36 h 101"/>
                <a:gd name="T4" fmla="*/ 60 w 101"/>
                <a:gd name="T5" fmla="*/ 31 h 101"/>
                <a:gd name="T6" fmla="*/ 75 w 101"/>
                <a:gd name="T7" fmla="*/ 45 h 101"/>
                <a:gd name="T8" fmla="*/ 75 w 101"/>
                <a:gd name="T9" fmla="*/ 68 h 101"/>
                <a:gd name="T10" fmla="*/ 50 w 101"/>
                <a:gd name="T11" fmla="*/ 85 h 101"/>
                <a:gd name="T12" fmla="*/ 25 w 101"/>
                <a:gd name="T13" fmla="*/ 81 h 101"/>
                <a:gd name="T14" fmla="*/ 10 w 101"/>
                <a:gd name="T15" fmla="*/ 68 h 101"/>
                <a:gd name="T16" fmla="*/ 10 w 101"/>
                <a:gd name="T17" fmla="*/ 50 h 101"/>
                <a:gd name="T18" fmla="*/ 22 w 101"/>
                <a:gd name="T19" fmla="*/ 36 h 101"/>
                <a:gd name="T20" fmla="*/ 14 w 101"/>
                <a:gd name="T21" fmla="*/ 36 h 101"/>
                <a:gd name="T22" fmla="*/ 3 w 101"/>
                <a:gd name="T23" fmla="*/ 45 h 101"/>
                <a:gd name="T24" fmla="*/ 0 w 101"/>
                <a:gd name="T25" fmla="*/ 71 h 101"/>
                <a:gd name="T26" fmla="*/ 3 w 101"/>
                <a:gd name="T27" fmla="*/ 94 h 101"/>
                <a:gd name="T28" fmla="*/ 25 w 101"/>
                <a:gd name="T29" fmla="*/ 100 h 101"/>
                <a:gd name="T30" fmla="*/ 57 w 101"/>
                <a:gd name="T31" fmla="*/ 100 h 101"/>
                <a:gd name="T32" fmla="*/ 93 w 101"/>
                <a:gd name="T33" fmla="*/ 90 h 101"/>
                <a:gd name="T34" fmla="*/ 100 w 101"/>
                <a:gd name="T35" fmla="*/ 62 h 101"/>
                <a:gd name="T36" fmla="*/ 97 w 101"/>
                <a:gd name="T37" fmla="*/ 36 h 101"/>
                <a:gd name="T38" fmla="*/ 86 w 101"/>
                <a:gd name="T39" fmla="*/ 8 h 101"/>
                <a:gd name="T40" fmla="*/ 68 w 101"/>
                <a:gd name="T41" fmla="*/ 0 h 101"/>
                <a:gd name="T42" fmla="*/ 47 w 101"/>
                <a:gd name="T43" fmla="*/ 0 h 101"/>
                <a:gd name="T44" fmla="*/ 29 w 101"/>
                <a:gd name="T45" fmla="*/ 8 h 101"/>
                <a:gd name="T46" fmla="*/ 22 w 101"/>
                <a:gd name="T47" fmla="*/ 17 h 101"/>
                <a:gd name="T48" fmla="*/ 22 w 101"/>
                <a:gd name="T49" fmla="*/ 17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01"/>
                <a:gd name="T77" fmla="*/ 101 w 101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01">
                  <a:moveTo>
                    <a:pt x="22" y="17"/>
                  </a:moveTo>
                  <a:lnTo>
                    <a:pt x="36" y="36"/>
                  </a:lnTo>
                  <a:lnTo>
                    <a:pt x="60" y="31"/>
                  </a:lnTo>
                  <a:lnTo>
                    <a:pt x="75" y="45"/>
                  </a:lnTo>
                  <a:lnTo>
                    <a:pt x="75" y="68"/>
                  </a:lnTo>
                  <a:lnTo>
                    <a:pt x="50" y="85"/>
                  </a:lnTo>
                  <a:lnTo>
                    <a:pt x="25" y="81"/>
                  </a:lnTo>
                  <a:lnTo>
                    <a:pt x="10" y="68"/>
                  </a:lnTo>
                  <a:lnTo>
                    <a:pt x="10" y="50"/>
                  </a:lnTo>
                  <a:lnTo>
                    <a:pt x="22" y="36"/>
                  </a:lnTo>
                  <a:lnTo>
                    <a:pt x="14" y="36"/>
                  </a:lnTo>
                  <a:lnTo>
                    <a:pt x="3" y="45"/>
                  </a:lnTo>
                  <a:lnTo>
                    <a:pt x="0" y="71"/>
                  </a:lnTo>
                  <a:lnTo>
                    <a:pt x="3" y="94"/>
                  </a:lnTo>
                  <a:lnTo>
                    <a:pt x="25" y="100"/>
                  </a:lnTo>
                  <a:lnTo>
                    <a:pt x="57" y="100"/>
                  </a:lnTo>
                  <a:lnTo>
                    <a:pt x="93" y="90"/>
                  </a:lnTo>
                  <a:lnTo>
                    <a:pt x="100" y="62"/>
                  </a:lnTo>
                  <a:lnTo>
                    <a:pt x="97" y="36"/>
                  </a:lnTo>
                  <a:lnTo>
                    <a:pt x="86" y="8"/>
                  </a:lnTo>
                  <a:lnTo>
                    <a:pt x="68" y="0"/>
                  </a:lnTo>
                  <a:lnTo>
                    <a:pt x="47" y="0"/>
                  </a:lnTo>
                  <a:lnTo>
                    <a:pt x="29" y="8"/>
                  </a:lnTo>
                  <a:lnTo>
                    <a:pt x="22" y="17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0" name="Freeform 79"/>
            <p:cNvSpPr>
              <a:spLocks/>
            </p:cNvSpPr>
            <p:nvPr/>
          </p:nvSpPr>
          <p:spPr bwMode="auto">
            <a:xfrm>
              <a:off x="3650" y="1779"/>
              <a:ext cx="102" cy="101"/>
            </a:xfrm>
            <a:custGeom>
              <a:avLst/>
              <a:gdLst>
                <a:gd name="T0" fmla="*/ 20 w 102"/>
                <a:gd name="T1" fmla="*/ 18 h 101"/>
                <a:gd name="T2" fmla="*/ 35 w 102"/>
                <a:gd name="T3" fmla="*/ 35 h 101"/>
                <a:gd name="T4" fmla="*/ 60 w 102"/>
                <a:gd name="T5" fmla="*/ 32 h 101"/>
                <a:gd name="T6" fmla="*/ 74 w 102"/>
                <a:gd name="T7" fmla="*/ 45 h 101"/>
                <a:gd name="T8" fmla="*/ 74 w 102"/>
                <a:gd name="T9" fmla="*/ 67 h 101"/>
                <a:gd name="T10" fmla="*/ 50 w 102"/>
                <a:gd name="T11" fmla="*/ 86 h 101"/>
                <a:gd name="T12" fmla="*/ 25 w 102"/>
                <a:gd name="T13" fmla="*/ 83 h 101"/>
                <a:gd name="T14" fmla="*/ 10 w 102"/>
                <a:gd name="T15" fmla="*/ 67 h 101"/>
                <a:gd name="T16" fmla="*/ 10 w 102"/>
                <a:gd name="T17" fmla="*/ 50 h 101"/>
                <a:gd name="T18" fmla="*/ 20 w 102"/>
                <a:gd name="T19" fmla="*/ 35 h 101"/>
                <a:gd name="T20" fmla="*/ 14 w 102"/>
                <a:gd name="T21" fmla="*/ 35 h 101"/>
                <a:gd name="T22" fmla="*/ 3 w 102"/>
                <a:gd name="T23" fmla="*/ 45 h 101"/>
                <a:gd name="T24" fmla="*/ 0 w 102"/>
                <a:gd name="T25" fmla="*/ 73 h 101"/>
                <a:gd name="T26" fmla="*/ 3 w 102"/>
                <a:gd name="T27" fmla="*/ 95 h 101"/>
                <a:gd name="T28" fmla="*/ 25 w 102"/>
                <a:gd name="T29" fmla="*/ 100 h 101"/>
                <a:gd name="T30" fmla="*/ 57 w 102"/>
                <a:gd name="T31" fmla="*/ 100 h 101"/>
                <a:gd name="T32" fmla="*/ 91 w 102"/>
                <a:gd name="T33" fmla="*/ 91 h 101"/>
                <a:gd name="T34" fmla="*/ 101 w 102"/>
                <a:gd name="T35" fmla="*/ 64 h 101"/>
                <a:gd name="T36" fmla="*/ 96 w 102"/>
                <a:gd name="T37" fmla="*/ 35 h 101"/>
                <a:gd name="T38" fmla="*/ 86 w 102"/>
                <a:gd name="T39" fmla="*/ 9 h 101"/>
                <a:gd name="T40" fmla="*/ 68 w 102"/>
                <a:gd name="T41" fmla="*/ 0 h 101"/>
                <a:gd name="T42" fmla="*/ 45 w 102"/>
                <a:gd name="T43" fmla="*/ 0 h 101"/>
                <a:gd name="T44" fmla="*/ 28 w 102"/>
                <a:gd name="T45" fmla="*/ 9 h 101"/>
                <a:gd name="T46" fmla="*/ 20 w 102"/>
                <a:gd name="T47" fmla="*/ 18 h 101"/>
                <a:gd name="T48" fmla="*/ 20 w 102"/>
                <a:gd name="T49" fmla="*/ 18 h 10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01"/>
                <a:gd name="T77" fmla="*/ 102 w 102"/>
                <a:gd name="T78" fmla="*/ 101 h 10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01">
                  <a:moveTo>
                    <a:pt x="20" y="18"/>
                  </a:moveTo>
                  <a:lnTo>
                    <a:pt x="35" y="35"/>
                  </a:lnTo>
                  <a:lnTo>
                    <a:pt x="60" y="32"/>
                  </a:lnTo>
                  <a:lnTo>
                    <a:pt x="74" y="45"/>
                  </a:lnTo>
                  <a:lnTo>
                    <a:pt x="74" y="67"/>
                  </a:lnTo>
                  <a:lnTo>
                    <a:pt x="50" y="86"/>
                  </a:lnTo>
                  <a:lnTo>
                    <a:pt x="25" y="83"/>
                  </a:lnTo>
                  <a:lnTo>
                    <a:pt x="10" y="67"/>
                  </a:lnTo>
                  <a:lnTo>
                    <a:pt x="10" y="50"/>
                  </a:lnTo>
                  <a:lnTo>
                    <a:pt x="20" y="35"/>
                  </a:lnTo>
                  <a:lnTo>
                    <a:pt x="14" y="35"/>
                  </a:lnTo>
                  <a:lnTo>
                    <a:pt x="3" y="45"/>
                  </a:lnTo>
                  <a:lnTo>
                    <a:pt x="0" y="73"/>
                  </a:lnTo>
                  <a:lnTo>
                    <a:pt x="3" y="95"/>
                  </a:lnTo>
                  <a:lnTo>
                    <a:pt x="25" y="100"/>
                  </a:lnTo>
                  <a:lnTo>
                    <a:pt x="57" y="100"/>
                  </a:lnTo>
                  <a:lnTo>
                    <a:pt x="91" y="91"/>
                  </a:lnTo>
                  <a:lnTo>
                    <a:pt x="101" y="64"/>
                  </a:lnTo>
                  <a:lnTo>
                    <a:pt x="96" y="35"/>
                  </a:lnTo>
                  <a:lnTo>
                    <a:pt x="86" y="9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8" y="9"/>
                  </a:lnTo>
                  <a:lnTo>
                    <a:pt x="20" y="1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1" name="Freeform 80"/>
            <p:cNvSpPr>
              <a:spLocks/>
            </p:cNvSpPr>
            <p:nvPr/>
          </p:nvSpPr>
          <p:spPr bwMode="auto">
            <a:xfrm>
              <a:off x="3802" y="1985"/>
              <a:ext cx="101" cy="100"/>
            </a:xfrm>
            <a:custGeom>
              <a:avLst/>
              <a:gdLst>
                <a:gd name="T0" fmla="*/ 20 w 101"/>
                <a:gd name="T1" fmla="*/ 18 h 100"/>
                <a:gd name="T2" fmla="*/ 36 w 101"/>
                <a:gd name="T3" fmla="*/ 36 h 100"/>
                <a:gd name="T4" fmla="*/ 60 w 101"/>
                <a:gd name="T5" fmla="*/ 31 h 100"/>
                <a:gd name="T6" fmla="*/ 74 w 101"/>
                <a:gd name="T7" fmla="*/ 44 h 100"/>
                <a:gd name="T8" fmla="*/ 74 w 101"/>
                <a:gd name="T9" fmla="*/ 68 h 100"/>
                <a:gd name="T10" fmla="*/ 50 w 101"/>
                <a:gd name="T11" fmla="*/ 85 h 100"/>
                <a:gd name="T12" fmla="*/ 24 w 101"/>
                <a:gd name="T13" fmla="*/ 82 h 100"/>
                <a:gd name="T14" fmla="*/ 10 w 101"/>
                <a:gd name="T15" fmla="*/ 68 h 100"/>
                <a:gd name="T16" fmla="*/ 10 w 101"/>
                <a:gd name="T17" fmla="*/ 49 h 100"/>
                <a:gd name="T18" fmla="*/ 20 w 101"/>
                <a:gd name="T19" fmla="*/ 36 h 100"/>
                <a:gd name="T20" fmla="*/ 14 w 101"/>
                <a:gd name="T21" fmla="*/ 36 h 100"/>
                <a:gd name="T22" fmla="*/ 2 w 101"/>
                <a:gd name="T23" fmla="*/ 44 h 100"/>
                <a:gd name="T24" fmla="*/ 0 w 101"/>
                <a:gd name="T25" fmla="*/ 72 h 100"/>
                <a:gd name="T26" fmla="*/ 2 w 101"/>
                <a:gd name="T27" fmla="*/ 95 h 100"/>
                <a:gd name="T28" fmla="*/ 24 w 101"/>
                <a:gd name="T29" fmla="*/ 99 h 100"/>
                <a:gd name="T30" fmla="*/ 56 w 101"/>
                <a:gd name="T31" fmla="*/ 99 h 100"/>
                <a:gd name="T32" fmla="*/ 92 w 101"/>
                <a:gd name="T33" fmla="*/ 91 h 100"/>
                <a:gd name="T34" fmla="*/ 100 w 101"/>
                <a:gd name="T35" fmla="*/ 63 h 100"/>
                <a:gd name="T36" fmla="*/ 96 w 101"/>
                <a:gd name="T37" fmla="*/ 36 h 100"/>
                <a:gd name="T38" fmla="*/ 85 w 101"/>
                <a:gd name="T39" fmla="*/ 9 h 100"/>
                <a:gd name="T40" fmla="*/ 68 w 101"/>
                <a:gd name="T41" fmla="*/ 0 h 100"/>
                <a:gd name="T42" fmla="*/ 46 w 101"/>
                <a:gd name="T43" fmla="*/ 0 h 100"/>
                <a:gd name="T44" fmla="*/ 28 w 101"/>
                <a:gd name="T45" fmla="*/ 9 h 100"/>
                <a:gd name="T46" fmla="*/ 20 w 101"/>
                <a:gd name="T47" fmla="*/ 18 h 100"/>
                <a:gd name="T48" fmla="*/ 20 w 101"/>
                <a:gd name="T49" fmla="*/ 18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100"/>
                <a:gd name="T77" fmla="*/ 101 w 101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100">
                  <a:moveTo>
                    <a:pt x="20" y="18"/>
                  </a:moveTo>
                  <a:lnTo>
                    <a:pt x="36" y="36"/>
                  </a:lnTo>
                  <a:lnTo>
                    <a:pt x="60" y="31"/>
                  </a:lnTo>
                  <a:lnTo>
                    <a:pt x="74" y="44"/>
                  </a:lnTo>
                  <a:lnTo>
                    <a:pt x="74" y="68"/>
                  </a:lnTo>
                  <a:lnTo>
                    <a:pt x="50" y="85"/>
                  </a:lnTo>
                  <a:lnTo>
                    <a:pt x="24" y="82"/>
                  </a:lnTo>
                  <a:lnTo>
                    <a:pt x="10" y="68"/>
                  </a:lnTo>
                  <a:lnTo>
                    <a:pt x="10" y="49"/>
                  </a:lnTo>
                  <a:lnTo>
                    <a:pt x="20" y="36"/>
                  </a:lnTo>
                  <a:lnTo>
                    <a:pt x="14" y="36"/>
                  </a:lnTo>
                  <a:lnTo>
                    <a:pt x="2" y="44"/>
                  </a:lnTo>
                  <a:lnTo>
                    <a:pt x="0" y="72"/>
                  </a:lnTo>
                  <a:lnTo>
                    <a:pt x="2" y="95"/>
                  </a:lnTo>
                  <a:lnTo>
                    <a:pt x="24" y="99"/>
                  </a:lnTo>
                  <a:lnTo>
                    <a:pt x="56" y="99"/>
                  </a:lnTo>
                  <a:lnTo>
                    <a:pt x="92" y="91"/>
                  </a:lnTo>
                  <a:lnTo>
                    <a:pt x="100" y="63"/>
                  </a:lnTo>
                  <a:lnTo>
                    <a:pt x="96" y="36"/>
                  </a:lnTo>
                  <a:lnTo>
                    <a:pt x="85" y="9"/>
                  </a:lnTo>
                  <a:lnTo>
                    <a:pt x="68" y="0"/>
                  </a:lnTo>
                  <a:lnTo>
                    <a:pt x="46" y="0"/>
                  </a:lnTo>
                  <a:lnTo>
                    <a:pt x="28" y="9"/>
                  </a:lnTo>
                  <a:lnTo>
                    <a:pt x="20" y="18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2" name="Freeform 81"/>
            <p:cNvSpPr>
              <a:spLocks/>
            </p:cNvSpPr>
            <p:nvPr/>
          </p:nvSpPr>
          <p:spPr bwMode="auto">
            <a:xfrm>
              <a:off x="2676" y="1871"/>
              <a:ext cx="78" cy="120"/>
            </a:xfrm>
            <a:custGeom>
              <a:avLst/>
              <a:gdLst>
                <a:gd name="T0" fmla="*/ 22 w 78"/>
                <a:gd name="T1" fmla="*/ 0 h 120"/>
                <a:gd name="T2" fmla="*/ 46 w 78"/>
                <a:gd name="T3" fmla="*/ 5 h 120"/>
                <a:gd name="T4" fmla="*/ 66 w 78"/>
                <a:gd name="T5" fmla="*/ 41 h 120"/>
                <a:gd name="T6" fmla="*/ 77 w 78"/>
                <a:gd name="T7" fmla="*/ 95 h 120"/>
                <a:gd name="T8" fmla="*/ 68 w 78"/>
                <a:gd name="T9" fmla="*/ 119 h 120"/>
                <a:gd name="T10" fmla="*/ 50 w 78"/>
                <a:gd name="T11" fmla="*/ 114 h 120"/>
                <a:gd name="T12" fmla="*/ 50 w 78"/>
                <a:gd name="T13" fmla="*/ 74 h 120"/>
                <a:gd name="T14" fmla="*/ 24 w 78"/>
                <a:gd name="T15" fmla="*/ 37 h 120"/>
                <a:gd name="T16" fmla="*/ 0 w 78"/>
                <a:gd name="T17" fmla="*/ 37 h 120"/>
                <a:gd name="T18" fmla="*/ 22 w 78"/>
                <a:gd name="T19" fmla="*/ 0 h 120"/>
                <a:gd name="T20" fmla="*/ 22 w 78"/>
                <a:gd name="T21" fmla="*/ 0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120"/>
                <a:gd name="T35" fmla="*/ 78 w 78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120">
                  <a:moveTo>
                    <a:pt x="22" y="0"/>
                  </a:moveTo>
                  <a:lnTo>
                    <a:pt x="46" y="5"/>
                  </a:lnTo>
                  <a:lnTo>
                    <a:pt x="66" y="41"/>
                  </a:lnTo>
                  <a:lnTo>
                    <a:pt x="77" y="95"/>
                  </a:lnTo>
                  <a:lnTo>
                    <a:pt x="68" y="119"/>
                  </a:lnTo>
                  <a:lnTo>
                    <a:pt x="50" y="114"/>
                  </a:lnTo>
                  <a:lnTo>
                    <a:pt x="50" y="74"/>
                  </a:lnTo>
                  <a:lnTo>
                    <a:pt x="24" y="37"/>
                  </a:lnTo>
                  <a:lnTo>
                    <a:pt x="0" y="37"/>
                  </a:lnTo>
                  <a:lnTo>
                    <a:pt x="22" y="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3" name="Freeform 82"/>
            <p:cNvSpPr>
              <a:spLocks/>
            </p:cNvSpPr>
            <p:nvPr/>
          </p:nvSpPr>
          <p:spPr bwMode="auto">
            <a:xfrm>
              <a:off x="2651" y="1917"/>
              <a:ext cx="66" cy="60"/>
            </a:xfrm>
            <a:custGeom>
              <a:avLst/>
              <a:gdLst>
                <a:gd name="T0" fmla="*/ 25 w 66"/>
                <a:gd name="T1" fmla="*/ 0 h 60"/>
                <a:gd name="T2" fmla="*/ 53 w 66"/>
                <a:gd name="T3" fmla="*/ 18 h 60"/>
                <a:gd name="T4" fmla="*/ 65 w 66"/>
                <a:gd name="T5" fmla="*/ 42 h 60"/>
                <a:gd name="T6" fmla="*/ 22 w 66"/>
                <a:gd name="T7" fmla="*/ 59 h 60"/>
                <a:gd name="T8" fmla="*/ 14 w 66"/>
                <a:gd name="T9" fmla="*/ 31 h 60"/>
                <a:gd name="T10" fmla="*/ 0 w 66"/>
                <a:gd name="T11" fmla="*/ 31 h 60"/>
                <a:gd name="T12" fmla="*/ 25 w 66"/>
                <a:gd name="T13" fmla="*/ 0 h 60"/>
                <a:gd name="T14" fmla="*/ 25 w 66"/>
                <a:gd name="T15" fmla="*/ 0 h 6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60"/>
                <a:gd name="T26" fmla="*/ 66 w 66"/>
                <a:gd name="T27" fmla="*/ 60 h 6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60">
                  <a:moveTo>
                    <a:pt x="25" y="0"/>
                  </a:moveTo>
                  <a:lnTo>
                    <a:pt x="53" y="18"/>
                  </a:lnTo>
                  <a:lnTo>
                    <a:pt x="65" y="42"/>
                  </a:lnTo>
                  <a:lnTo>
                    <a:pt x="22" y="59"/>
                  </a:lnTo>
                  <a:lnTo>
                    <a:pt x="14" y="31"/>
                  </a:lnTo>
                  <a:lnTo>
                    <a:pt x="0" y="31"/>
                  </a:lnTo>
                  <a:lnTo>
                    <a:pt x="25" y="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4" name="Freeform 83"/>
            <p:cNvSpPr>
              <a:spLocks/>
            </p:cNvSpPr>
            <p:nvPr/>
          </p:nvSpPr>
          <p:spPr bwMode="auto">
            <a:xfrm>
              <a:off x="2674" y="2013"/>
              <a:ext cx="64" cy="37"/>
            </a:xfrm>
            <a:custGeom>
              <a:avLst/>
              <a:gdLst>
                <a:gd name="T0" fmla="*/ 38 w 64"/>
                <a:gd name="T1" fmla="*/ 0 h 37"/>
                <a:gd name="T2" fmla="*/ 0 w 64"/>
                <a:gd name="T3" fmla="*/ 36 h 37"/>
                <a:gd name="T4" fmla="*/ 9 w 64"/>
                <a:gd name="T5" fmla="*/ 36 h 37"/>
                <a:gd name="T6" fmla="*/ 63 w 64"/>
                <a:gd name="T7" fmla="*/ 4 h 37"/>
                <a:gd name="T8" fmla="*/ 38 w 64"/>
                <a:gd name="T9" fmla="*/ 0 h 37"/>
                <a:gd name="T10" fmla="*/ 38 w 64"/>
                <a:gd name="T11" fmla="*/ 0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"/>
                <a:gd name="T19" fmla="*/ 0 h 37"/>
                <a:gd name="T20" fmla="*/ 64 w 64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" h="37">
                  <a:moveTo>
                    <a:pt x="38" y="0"/>
                  </a:moveTo>
                  <a:lnTo>
                    <a:pt x="0" y="36"/>
                  </a:lnTo>
                  <a:lnTo>
                    <a:pt x="9" y="36"/>
                  </a:lnTo>
                  <a:lnTo>
                    <a:pt x="63" y="4"/>
                  </a:lnTo>
                  <a:lnTo>
                    <a:pt x="38" y="0"/>
                  </a:lnTo>
                </a:path>
              </a:pathLst>
            </a:custGeom>
            <a:solidFill>
              <a:srgbClr val="002060"/>
            </a:solidFill>
            <a:ln w="12700" cap="rnd" cmpd="sng">
              <a:solidFill>
                <a:srgbClr val="00206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5" name="Freeform 84"/>
            <p:cNvSpPr>
              <a:spLocks/>
            </p:cNvSpPr>
            <p:nvPr/>
          </p:nvSpPr>
          <p:spPr bwMode="auto">
            <a:xfrm>
              <a:off x="2614" y="1700"/>
              <a:ext cx="156" cy="264"/>
            </a:xfrm>
            <a:custGeom>
              <a:avLst/>
              <a:gdLst>
                <a:gd name="T0" fmla="*/ 46 w 156"/>
                <a:gd name="T1" fmla="*/ 263 h 264"/>
                <a:gd name="T2" fmla="*/ 25 w 156"/>
                <a:gd name="T3" fmla="*/ 212 h 264"/>
                <a:gd name="T4" fmla="*/ 19 w 156"/>
                <a:gd name="T5" fmla="*/ 171 h 264"/>
                <a:gd name="T6" fmla="*/ 22 w 156"/>
                <a:gd name="T7" fmla="*/ 135 h 264"/>
                <a:gd name="T8" fmla="*/ 34 w 156"/>
                <a:gd name="T9" fmla="*/ 95 h 264"/>
                <a:gd name="T10" fmla="*/ 53 w 156"/>
                <a:gd name="T11" fmla="*/ 64 h 264"/>
                <a:gd name="T12" fmla="*/ 87 w 156"/>
                <a:gd name="T13" fmla="*/ 30 h 264"/>
                <a:gd name="T14" fmla="*/ 155 w 156"/>
                <a:gd name="T15" fmla="*/ 2 h 264"/>
                <a:gd name="T16" fmla="*/ 147 w 156"/>
                <a:gd name="T17" fmla="*/ 0 h 264"/>
                <a:gd name="T18" fmla="*/ 84 w 156"/>
                <a:gd name="T19" fmla="*/ 22 h 264"/>
                <a:gd name="T20" fmla="*/ 41 w 156"/>
                <a:gd name="T21" fmla="*/ 59 h 264"/>
                <a:gd name="T22" fmla="*/ 12 w 156"/>
                <a:gd name="T23" fmla="*/ 109 h 264"/>
                <a:gd name="T24" fmla="*/ 0 w 156"/>
                <a:gd name="T25" fmla="*/ 165 h 264"/>
                <a:gd name="T26" fmla="*/ 4 w 156"/>
                <a:gd name="T27" fmla="*/ 219 h 264"/>
                <a:gd name="T28" fmla="*/ 16 w 156"/>
                <a:gd name="T29" fmla="*/ 256 h 264"/>
                <a:gd name="T30" fmla="*/ 25 w 156"/>
                <a:gd name="T31" fmla="*/ 249 h 264"/>
                <a:gd name="T32" fmla="*/ 46 w 156"/>
                <a:gd name="T33" fmla="*/ 263 h 264"/>
                <a:gd name="T34" fmla="*/ 46 w 156"/>
                <a:gd name="T35" fmla="*/ 263 h 2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6"/>
                <a:gd name="T55" fmla="*/ 0 h 264"/>
                <a:gd name="T56" fmla="*/ 156 w 156"/>
                <a:gd name="T57" fmla="*/ 264 h 2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6" h="264">
                  <a:moveTo>
                    <a:pt x="46" y="263"/>
                  </a:moveTo>
                  <a:lnTo>
                    <a:pt x="25" y="212"/>
                  </a:lnTo>
                  <a:lnTo>
                    <a:pt x="19" y="171"/>
                  </a:lnTo>
                  <a:lnTo>
                    <a:pt x="22" y="135"/>
                  </a:lnTo>
                  <a:lnTo>
                    <a:pt x="34" y="95"/>
                  </a:lnTo>
                  <a:lnTo>
                    <a:pt x="53" y="64"/>
                  </a:lnTo>
                  <a:lnTo>
                    <a:pt x="87" y="30"/>
                  </a:lnTo>
                  <a:lnTo>
                    <a:pt x="155" y="2"/>
                  </a:lnTo>
                  <a:lnTo>
                    <a:pt x="147" y="0"/>
                  </a:lnTo>
                  <a:lnTo>
                    <a:pt x="84" y="22"/>
                  </a:lnTo>
                  <a:lnTo>
                    <a:pt x="41" y="59"/>
                  </a:lnTo>
                  <a:lnTo>
                    <a:pt x="12" y="109"/>
                  </a:lnTo>
                  <a:lnTo>
                    <a:pt x="0" y="165"/>
                  </a:lnTo>
                  <a:lnTo>
                    <a:pt x="4" y="219"/>
                  </a:lnTo>
                  <a:lnTo>
                    <a:pt x="16" y="256"/>
                  </a:lnTo>
                  <a:lnTo>
                    <a:pt x="25" y="249"/>
                  </a:lnTo>
                  <a:lnTo>
                    <a:pt x="46" y="263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6" name="Freeform 85"/>
            <p:cNvSpPr>
              <a:spLocks/>
            </p:cNvSpPr>
            <p:nvPr/>
          </p:nvSpPr>
          <p:spPr bwMode="auto">
            <a:xfrm>
              <a:off x="2725" y="2044"/>
              <a:ext cx="393" cy="100"/>
            </a:xfrm>
            <a:custGeom>
              <a:avLst/>
              <a:gdLst>
                <a:gd name="T0" fmla="*/ 0 w 393"/>
                <a:gd name="T1" fmla="*/ 4 h 100"/>
                <a:gd name="T2" fmla="*/ 12 w 393"/>
                <a:gd name="T3" fmla="*/ 44 h 100"/>
                <a:gd name="T4" fmla="*/ 28 w 393"/>
                <a:gd name="T5" fmla="*/ 71 h 100"/>
                <a:gd name="T6" fmla="*/ 52 w 393"/>
                <a:gd name="T7" fmla="*/ 87 h 100"/>
                <a:gd name="T8" fmla="*/ 90 w 393"/>
                <a:gd name="T9" fmla="*/ 99 h 100"/>
                <a:gd name="T10" fmla="*/ 134 w 393"/>
                <a:gd name="T11" fmla="*/ 99 h 100"/>
                <a:gd name="T12" fmla="*/ 183 w 393"/>
                <a:gd name="T13" fmla="*/ 94 h 100"/>
                <a:gd name="T14" fmla="*/ 257 w 393"/>
                <a:gd name="T15" fmla="*/ 81 h 100"/>
                <a:gd name="T16" fmla="*/ 312 w 393"/>
                <a:gd name="T17" fmla="*/ 65 h 100"/>
                <a:gd name="T18" fmla="*/ 357 w 393"/>
                <a:gd name="T19" fmla="*/ 42 h 100"/>
                <a:gd name="T20" fmla="*/ 392 w 393"/>
                <a:gd name="T21" fmla="*/ 14 h 100"/>
                <a:gd name="T22" fmla="*/ 390 w 393"/>
                <a:gd name="T23" fmla="*/ 5 h 100"/>
                <a:gd name="T24" fmla="*/ 378 w 393"/>
                <a:gd name="T25" fmla="*/ 0 h 100"/>
                <a:gd name="T26" fmla="*/ 354 w 393"/>
                <a:gd name="T27" fmla="*/ 1 h 100"/>
                <a:gd name="T28" fmla="*/ 327 w 393"/>
                <a:gd name="T29" fmla="*/ 19 h 100"/>
                <a:gd name="T30" fmla="*/ 332 w 393"/>
                <a:gd name="T31" fmla="*/ 48 h 100"/>
                <a:gd name="T32" fmla="*/ 292 w 393"/>
                <a:gd name="T33" fmla="*/ 61 h 100"/>
                <a:gd name="T34" fmla="*/ 225 w 393"/>
                <a:gd name="T35" fmla="*/ 78 h 100"/>
                <a:gd name="T36" fmla="*/ 160 w 393"/>
                <a:gd name="T37" fmla="*/ 89 h 100"/>
                <a:gd name="T38" fmla="*/ 87 w 393"/>
                <a:gd name="T39" fmla="*/ 87 h 100"/>
                <a:gd name="T40" fmla="*/ 35 w 393"/>
                <a:gd name="T41" fmla="*/ 69 h 100"/>
                <a:gd name="T42" fmla="*/ 12 w 393"/>
                <a:gd name="T43" fmla="*/ 13 h 100"/>
                <a:gd name="T44" fmla="*/ 0 w 393"/>
                <a:gd name="T45" fmla="*/ 4 h 100"/>
                <a:gd name="T46" fmla="*/ 0 w 393"/>
                <a:gd name="T47" fmla="*/ 4 h 1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93"/>
                <a:gd name="T73" fmla="*/ 0 h 100"/>
                <a:gd name="T74" fmla="*/ 393 w 393"/>
                <a:gd name="T75" fmla="*/ 100 h 10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93" h="100">
                  <a:moveTo>
                    <a:pt x="0" y="4"/>
                  </a:moveTo>
                  <a:lnTo>
                    <a:pt x="12" y="44"/>
                  </a:lnTo>
                  <a:lnTo>
                    <a:pt x="28" y="71"/>
                  </a:lnTo>
                  <a:lnTo>
                    <a:pt x="52" y="87"/>
                  </a:lnTo>
                  <a:lnTo>
                    <a:pt x="90" y="99"/>
                  </a:lnTo>
                  <a:lnTo>
                    <a:pt x="134" y="99"/>
                  </a:lnTo>
                  <a:lnTo>
                    <a:pt x="183" y="94"/>
                  </a:lnTo>
                  <a:lnTo>
                    <a:pt x="257" y="81"/>
                  </a:lnTo>
                  <a:lnTo>
                    <a:pt x="312" y="65"/>
                  </a:lnTo>
                  <a:lnTo>
                    <a:pt x="357" y="42"/>
                  </a:lnTo>
                  <a:lnTo>
                    <a:pt x="392" y="14"/>
                  </a:lnTo>
                  <a:lnTo>
                    <a:pt x="390" y="5"/>
                  </a:lnTo>
                  <a:lnTo>
                    <a:pt x="378" y="0"/>
                  </a:lnTo>
                  <a:lnTo>
                    <a:pt x="354" y="1"/>
                  </a:lnTo>
                  <a:lnTo>
                    <a:pt x="327" y="19"/>
                  </a:lnTo>
                  <a:lnTo>
                    <a:pt x="332" y="48"/>
                  </a:lnTo>
                  <a:lnTo>
                    <a:pt x="292" y="61"/>
                  </a:lnTo>
                  <a:lnTo>
                    <a:pt x="225" y="78"/>
                  </a:lnTo>
                  <a:lnTo>
                    <a:pt x="160" y="89"/>
                  </a:lnTo>
                  <a:lnTo>
                    <a:pt x="87" y="87"/>
                  </a:lnTo>
                  <a:lnTo>
                    <a:pt x="35" y="69"/>
                  </a:lnTo>
                  <a:lnTo>
                    <a:pt x="12" y="13"/>
                  </a:lnTo>
                  <a:lnTo>
                    <a:pt x="0" y="4"/>
                  </a:lnTo>
                </a:path>
              </a:pathLst>
            </a:custGeom>
            <a:solidFill>
              <a:srgbClr val="000000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7" name="Freeform 86"/>
            <p:cNvSpPr>
              <a:spLocks/>
            </p:cNvSpPr>
            <p:nvPr/>
          </p:nvSpPr>
          <p:spPr bwMode="auto">
            <a:xfrm>
              <a:off x="2657" y="1926"/>
              <a:ext cx="44" cy="42"/>
            </a:xfrm>
            <a:custGeom>
              <a:avLst/>
              <a:gdLst>
                <a:gd name="T0" fmla="*/ 19 w 44"/>
                <a:gd name="T1" fmla="*/ 0 h 42"/>
                <a:gd name="T2" fmla="*/ 0 w 44"/>
                <a:gd name="T3" fmla="*/ 35 h 42"/>
                <a:gd name="T4" fmla="*/ 10 w 44"/>
                <a:gd name="T5" fmla="*/ 41 h 42"/>
                <a:gd name="T6" fmla="*/ 43 w 44"/>
                <a:gd name="T7" fmla="*/ 14 h 42"/>
                <a:gd name="T8" fmla="*/ 19 w 44"/>
                <a:gd name="T9" fmla="*/ 0 h 42"/>
                <a:gd name="T10" fmla="*/ 19 w 44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42"/>
                <a:gd name="T20" fmla="*/ 44 w 4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42">
                  <a:moveTo>
                    <a:pt x="19" y="0"/>
                  </a:moveTo>
                  <a:lnTo>
                    <a:pt x="0" y="35"/>
                  </a:lnTo>
                  <a:lnTo>
                    <a:pt x="10" y="41"/>
                  </a:lnTo>
                  <a:lnTo>
                    <a:pt x="43" y="14"/>
                  </a:lnTo>
                  <a:lnTo>
                    <a:pt x="19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8" name="Freeform 87"/>
            <p:cNvSpPr>
              <a:spLocks/>
            </p:cNvSpPr>
            <p:nvPr/>
          </p:nvSpPr>
          <p:spPr bwMode="auto">
            <a:xfrm>
              <a:off x="2674" y="1886"/>
              <a:ext cx="63" cy="56"/>
            </a:xfrm>
            <a:custGeom>
              <a:avLst/>
              <a:gdLst>
                <a:gd name="T0" fmla="*/ 17 w 63"/>
                <a:gd name="T1" fmla="*/ 0 h 56"/>
                <a:gd name="T2" fmla="*/ 45 w 63"/>
                <a:gd name="T3" fmla="*/ 6 h 56"/>
                <a:gd name="T4" fmla="*/ 62 w 63"/>
                <a:gd name="T5" fmla="*/ 55 h 56"/>
                <a:gd name="T6" fmla="*/ 51 w 63"/>
                <a:gd name="T7" fmla="*/ 55 h 56"/>
                <a:gd name="T8" fmla="*/ 17 w 63"/>
                <a:gd name="T9" fmla="*/ 15 h 56"/>
                <a:gd name="T10" fmla="*/ 0 w 63"/>
                <a:gd name="T11" fmla="*/ 19 h 56"/>
                <a:gd name="T12" fmla="*/ 0 w 63"/>
                <a:gd name="T13" fmla="*/ 17 h 56"/>
                <a:gd name="T14" fmla="*/ 17 w 63"/>
                <a:gd name="T15" fmla="*/ 0 h 56"/>
                <a:gd name="T16" fmla="*/ 17 w 63"/>
                <a:gd name="T17" fmla="*/ 0 h 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56"/>
                <a:gd name="T29" fmla="*/ 63 w 63"/>
                <a:gd name="T30" fmla="*/ 56 h 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56">
                  <a:moveTo>
                    <a:pt x="17" y="0"/>
                  </a:moveTo>
                  <a:lnTo>
                    <a:pt x="45" y="6"/>
                  </a:lnTo>
                  <a:lnTo>
                    <a:pt x="62" y="55"/>
                  </a:lnTo>
                  <a:lnTo>
                    <a:pt x="51" y="55"/>
                  </a:lnTo>
                  <a:lnTo>
                    <a:pt x="17" y="15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17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1359" name="Freeform 88"/>
            <p:cNvSpPr>
              <a:spLocks/>
            </p:cNvSpPr>
            <p:nvPr/>
          </p:nvSpPr>
          <p:spPr bwMode="auto">
            <a:xfrm>
              <a:off x="2633" y="1971"/>
              <a:ext cx="40" cy="38"/>
            </a:xfrm>
            <a:custGeom>
              <a:avLst/>
              <a:gdLst>
                <a:gd name="T0" fmla="*/ 10 w 40"/>
                <a:gd name="T1" fmla="*/ 0 h 38"/>
                <a:gd name="T2" fmla="*/ 27 w 40"/>
                <a:gd name="T3" fmla="*/ 7 h 38"/>
                <a:gd name="T4" fmla="*/ 39 w 40"/>
                <a:gd name="T5" fmla="*/ 34 h 38"/>
                <a:gd name="T6" fmla="*/ 17 w 40"/>
                <a:gd name="T7" fmla="*/ 37 h 38"/>
                <a:gd name="T8" fmla="*/ 0 w 40"/>
                <a:gd name="T9" fmla="*/ 21 h 38"/>
                <a:gd name="T10" fmla="*/ 0 w 40"/>
                <a:gd name="T11" fmla="*/ 23 h 38"/>
                <a:gd name="T12" fmla="*/ 10 w 40"/>
                <a:gd name="T13" fmla="*/ 0 h 38"/>
                <a:gd name="T14" fmla="*/ 10 w 40"/>
                <a:gd name="T15" fmla="*/ 0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38"/>
                <a:gd name="T26" fmla="*/ 40 w 40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38">
                  <a:moveTo>
                    <a:pt x="10" y="0"/>
                  </a:moveTo>
                  <a:lnTo>
                    <a:pt x="27" y="7"/>
                  </a:lnTo>
                  <a:lnTo>
                    <a:pt x="39" y="34"/>
                  </a:lnTo>
                  <a:lnTo>
                    <a:pt x="17" y="37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0" y="0"/>
                  </a:lnTo>
                </a:path>
              </a:pathLst>
            </a:custGeom>
            <a:solidFill>
              <a:srgbClr val="00FFFF"/>
            </a:solidFill>
            <a:ln w="12700" cap="rnd" cmpd="sng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41317" name="Rectangle 89"/>
          <p:cNvSpPr>
            <a:spLocks noChangeArrowheads="1"/>
          </p:cNvSpPr>
          <p:nvPr/>
        </p:nvSpPr>
        <p:spPr bwMode="auto">
          <a:xfrm>
            <a:off x="1676400" y="5181600"/>
            <a:ext cx="5995988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377825" eaLnBrk="0" hangingPunct="0"/>
            <a:r>
              <a:rPr lang="en-US" sz="2100" b="1" dirty="0">
                <a:solidFill>
                  <a:srgbClr val="5F1448"/>
                </a:solidFill>
                <a:latin typeface="Arial" charset="0"/>
              </a:rPr>
              <a:t>We'll Sort Through The X's and O's </a:t>
            </a:r>
          </a:p>
          <a:p>
            <a:pPr algn="ctr" defTabSz="377825" eaLnBrk="0" hangingPunct="0"/>
            <a:r>
              <a:rPr lang="en-US" sz="2100" b="1" dirty="0">
                <a:solidFill>
                  <a:srgbClr val="5F1448"/>
                </a:solidFill>
                <a:latin typeface="Arial" charset="0"/>
              </a:rPr>
              <a:t>By Looking At Allocating the Costs </a:t>
            </a:r>
          </a:p>
          <a:p>
            <a:pPr algn="ctr" defTabSz="377825" eaLnBrk="0" hangingPunct="0"/>
            <a:r>
              <a:rPr lang="en-US" sz="2100" b="1" dirty="0">
                <a:solidFill>
                  <a:srgbClr val="5F1448"/>
                </a:solidFill>
                <a:latin typeface="Arial" charset="0"/>
              </a:rPr>
              <a:t>of Various System Users</a:t>
            </a:r>
          </a:p>
        </p:txBody>
      </p:sp>
    </p:spTree>
    <p:extLst>
      <p:ext uri="{BB962C8B-B14F-4D97-AF65-F5344CB8AC3E}">
        <p14:creationId xmlns:p14="http://schemas.microsoft.com/office/powerpoint/2010/main" val="71790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84138" tIns="41275" rIns="84138" bIns="41275" anchor="ctr"/>
          <a:lstStyle/>
          <a:p>
            <a:pPr defTabSz="755650" eaLnBrk="1" hangingPunct="1"/>
            <a:r>
              <a:rPr lang="en-US" sz="4000" dirty="0" smtClean="0"/>
              <a:t>Financial Based Cost Allocation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27250"/>
            <a:ext cx="8151813" cy="3700463"/>
          </a:xfrm>
          <a:noFill/>
        </p:spPr>
        <p:txBody>
          <a:bodyPr lIns="84138" tIns="41275" rIns="84138" bIns="41275"/>
          <a:lstStyle/>
          <a:p>
            <a:pPr marL="450850" indent="-450850" defTabSz="755650" eaLnBrk="1" hangingPunct="1"/>
            <a:r>
              <a:rPr lang="en-US" sz="3400" dirty="0" smtClean="0"/>
              <a:t>Central Service Cost Allocation Plans</a:t>
            </a:r>
          </a:p>
          <a:p>
            <a:pPr marL="450850" indent="-450850" defTabSz="755650" eaLnBrk="1" hangingPunct="1"/>
            <a:r>
              <a:rPr lang="en-US" sz="3400" dirty="0" smtClean="0"/>
              <a:t>Indirect Cost Allocation Plans</a:t>
            </a:r>
          </a:p>
          <a:p>
            <a:pPr marL="450850" indent="-450850" defTabSz="755650" eaLnBrk="1" hangingPunct="1">
              <a:buFont typeface="Wingdings" pitchFamily="2" charset="2"/>
              <a:buNone/>
            </a:pPr>
            <a:endParaRPr lang="en-US" sz="3400" dirty="0" smtClean="0"/>
          </a:p>
        </p:txBody>
      </p:sp>
    </p:spTree>
    <p:extLst>
      <p:ext uri="{BB962C8B-B14F-4D97-AF65-F5344CB8AC3E}">
        <p14:creationId xmlns:p14="http://schemas.microsoft.com/office/powerpoint/2010/main" val="6079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692525"/>
          </a:xfrm>
        </p:spPr>
        <p:txBody>
          <a:bodyPr/>
          <a:lstStyle/>
          <a:p>
            <a:pPr eaLnBrk="1" hangingPunct="1"/>
            <a:r>
              <a:rPr lang="en-US" sz="3300" dirty="0" smtClean="0"/>
              <a:t>We Built a Cost Allocation Model that Uses Generally Accepted Accounting Principles to Allocate Transportation Costs Among Various Agency Users</a:t>
            </a:r>
          </a:p>
          <a:p>
            <a:pPr eaLnBrk="1" hangingPunct="1"/>
            <a:r>
              <a:rPr lang="en-US" sz="3300" dirty="0" smtClean="0"/>
              <a:t>We Learned How to Use the Model to Determine or Project the Costs for Individual Agency Users</a:t>
            </a:r>
          </a:p>
        </p:txBody>
      </p:sp>
    </p:spTree>
    <p:extLst>
      <p:ext uri="{BB962C8B-B14F-4D97-AF65-F5344CB8AC3E}">
        <p14:creationId xmlns:p14="http://schemas.microsoft.com/office/powerpoint/2010/main" val="34752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39" y="3250961"/>
            <a:ext cx="7772400" cy="1847251"/>
          </a:xfrm>
        </p:spPr>
        <p:txBody>
          <a:bodyPr/>
          <a:lstStyle/>
          <a:p>
            <a:r>
              <a:rPr lang="en-US" dirty="0" smtClean="0"/>
              <a:t>Automating the cost allocation process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807" y="2424022"/>
            <a:ext cx="7772400" cy="740674"/>
          </a:xfrm>
        </p:spPr>
        <p:txBody>
          <a:bodyPr/>
          <a:lstStyle/>
          <a:p>
            <a:r>
              <a:rPr lang="en-US" dirty="0" smtClean="0"/>
              <a:t>Module </a:t>
            </a:r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8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692525"/>
          </a:xfrm>
        </p:spPr>
        <p:txBody>
          <a:bodyPr/>
          <a:lstStyle/>
          <a:p>
            <a:pPr eaLnBrk="1" hangingPunct="1"/>
            <a:r>
              <a:rPr lang="en-US" sz="3300" dirty="0" smtClean="0"/>
              <a:t>As You Can See from the Cost Allocation Model Built Earlier in this Workshop</a:t>
            </a:r>
          </a:p>
          <a:p>
            <a:pPr lvl="1" eaLnBrk="1" hangingPunct="1"/>
            <a:r>
              <a:rPr lang="en-US" sz="2900" dirty="0" smtClean="0"/>
              <a:t>Cost Allocation Can be Repeated on an Annual Basis</a:t>
            </a:r>
          </a:p>
          <a:p>
            <a:pPr lvl="1" eaLnBrk="1" hangingPunct="1"/>
            <a:r>
              <a:rPr lang="en-US" sz="2900" dirty="0" smtClean="0"/>
              <a:t>The Process Lends Itself to Spreadsheet Application</a:t>
            </a:r>
          </a:p>
        </p:txBody>
      </p:sp>
    </p:spTree>
    <p:extLst>
      <p:ext uri="{BB962C8B-B14F-4D97-AF65-F5344CB8AC3E}">
        <p14:creationId xmlns:p14="http://schemas.microsoft.com/office/powerpoint/2010/main" val="38796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7374"/>
            <a:ext cx="8229600" cy="3701151"/>
          </a:xfrm>
        </p:spPr>
        <p:txBody>
          <a:bodyPr/>
          <a:lstStyle/>
          <a:p>
            <a:pPr eaLnBrk="1" hangingPunct="1"/>
            <a:r>
              <a:rPr lang="en-US" sz="3300" dirty="0" smtClean="0"/>
              <a:t>Copy the File “</a:t>
            </a:r>
            <a:r>
              <a:rPr lang="en-US" sz="3300" u="sng" dirty="0" smtClean="0"/>
              <a:t>Blank Cost Allocation Model.xls” </a:t>
            </a:r>
            <a:r>
              <a:rPr lang="en-US" sz="3300" dirty="0" smtClean="0"/>
              <a:t>to a Folder on Your Computer’s Local Drive or Network Drive</a:t>
            </a:r>
          </a:p>
          <a:p>
            <a:pPr eaLnBrk="1" hangingPunct="1"/>
            <a:r>
              <a:rPr lang="en-US" sz="3300" dirty="0" smtClean="0"/>
              <a:t>Start MS Excel</a:t>
            </a:r>
          </a:p>
          <a:p>
            <a:pPr eaLnBrk="1" hangingPunct="1"/>
            <a:r>
              <a:rPr lang="en-US" sz="3300" dirty="0" smtClean="0"/>
              <a:t>Navigate to Folder and Open the Model</a:t>
            </a:r>
          </a:p>
          <a:p>
            <a:pPr eaLnBrk="1" hangingPunct="1">
              <a:buFont typeface="Wingdings" pitchFamily="2" charset="2"/>
              <a:buNone/>
            </a:pPr>
            <a:endParaRPr lang="en-US" sz="3300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3300" u="sng" dirty="0" smtClean="0"/>
          </a:p>
        </p:txBody>
      </p:sp>
    </p:spTree>
    <p:extLst>
      <p:ext uri="{BB962C8B-B14F-4D97-AF65-F5344CB8AC3E}">
        <p14:creationId xmlns:p14="http://schemas.microsoft.com/office/powerpoint/2010/main" val="32520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6838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Caution</a:t>
            </a:r>
          </a:p>
          <a:p>
            <a:pPr lvl="1" eaLnBrk="1" hangingPunct="1"/>
            <a:r>
              <a:rPr lang="en-US" sz="2900" dirty="0" smtClean="0"/>
              <a:t>Excel Will Prompt the User With or More User Messages, Such As: </a:t>
            </a:r>
          </a:p>
          <a:p>
            <a:pPr lvl="1" eaLnBrk="1" hangingPunct="1"/>
            <a:endParaRPr lang="en-US" sz="2900" dirty="0"/>
          </a:p>
          <a:p>
            <a:pPr lvl="1" eaLnBrk="1" hangingPunct="1"/>
            <a:endParaRPr lang="en-US" sz="2900" dirty="0" smtClean="0"/>
          </a:p>
          <a:p>
            <a:pPr lvl="1" eaLnBrk="1" hangingPunct="1"/>
            <a:r>
              <a:rPr lang="en-US" sz="2900" dirty="0" smtClean="0"/>
              <a:t>You Must Click the “Enable Content” Button</a:t>
            </a:r>
          </a:p>
          <a:p>
            <a:pPr lvl="1" eaLnBrk="1" hangingPunct="1"/>
            <a:r>
              <a:rPr lang="en-US" sz="2900" dirty="0" smtClean="0"/>
              <a:t>You Will Be Automatically Taken to the Opening Menu</a:t>
            </a:r>
          </a:p>
          <a:p>
            <a:pPr lvl="1" eaLnBrk="1" hangingPunct="1"/>
            <a:endParaRPr lang="en-US" sz="2100" dirty="0" smtClean="0"/>
          </a:p>
          <a:p>
            <a:pPr eaLnBrk="1" hangingPunct="1">
              <a:buFont typeface="Wingdings" pitchFamily="2" charset="2"/>
              <a:buNone/>
            </a:pPr>
            <a:endParaRPr lang="en-US" sz="3300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3300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47" y="4093953"/>
            <a:ext cx="58293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15" y="1354346"/>
            <a:ext cx="6400800" cy="488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768725"/>
          </a:xfrm>
        </p:spPr>
        <p:txBody>
          <a:bodyPr/>
          <a:lstStyle/>
          <a:p>
            <a:pPr eaLnBrk="1" hangingPunct="1"/>
            <a:r>
              <a:rPr lang="en-US" sz="3300" dirty="0" smtClean="0"/>
              <a:t>The Model is Menu-Driven</a:t>
            </a:r>
          </a:p>
          <a:p>
            <a:pPr lvl="1" eaLnBrk="1" hangingPunct="1"/>
            <a:r>
              <a:rPr lang="en-US" sz="2500" dirty="0" smtClean="0"/>
              <a:t>Buttons on the Left Side Prompt the User for Input</a:t>
            </a:r>
          </a:p>
          <a:p>
            <a:pPr lvl="1" eaLnBrk="1" hangingPunct="1"/>
            <a:r>
              <a:rPr lang="en-US" sz="2500" dirty="0" smtClean="0"/>
              <a:t>Buttons on the Right Side Permit User to See the Model’s Computations/Output</a:t>
            </a:r>
          </a:p>
          <a:p>
            <a:pPr lvl="1" eaLnBrk="1" hangingPunct="1"/>
            <a:r>
              <a:rPr lang="en-US" sz="2500" dirty="0" smtClean="0"/>
              <a:t>Help is Available From Most Screens by Clicking the “?” Or “i” Buttons</a:t>
            </a:r>
          </a:p>
          <a:p>
            <a:pPr eaLnBrk="1" hangingPunct="1"/>
            <a:endParaRPr lang="en-US" sz="29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87" y="5287795"/>
            <a:ext cx="6909759" cy="9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3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94626"/>
            <a:ext cx="8229600" cy="3760099"/>
          </a:xfrm>
        </p:spPr>
        <p:txBody>
          <a:bodyPr/>
          <a:lstStyle/>
          <a:p>
            <a:pPr eaLnBrk="1" hangingPunct="1"/>
            <a:r>
              <a:rPr lang="en-US" sz="3300" dirty="0" smtClean="0"/>
              <a:t>The Model is Built Based on the PowerPoint</a:t>
            </a:r>
          </a:p>
          <a:p>
            <a:pPr lvl="1" eaLnBrk="1" hangingPunct="1"/>
            <a:r>
              <a:rPr lang="en-US" sz="2500" dirty="0" smtClean="0"/>
              <a:t>Enter Service Data</a:t>
            </a:r>
          </a:p>
          <a:p>
            <a:pPr lvl="2" eaLnBrk="1" hangingPunct="1"/>
            <a:r>
              <a:rPr lang="en-US" sz="2100" dirty="0" smtClean="0"/>
              <a:t>Parameters About System</a:t>
            </a:r>
          </a:p>
          <a:p>
            <a:pPr lvl="2" eaLnBrk="1" hangingPunct="1"/>
            <a:r>
              <a:rPr lang="en-US" sz="2100" dirty="0" smtClean="0"/>
              <a:t>Hours, Miles, and Passengers</a:t>
            </a:r>
          </a:p>
          <a:p>
            <a:pPr lvl="1" eaLnBrk="1" hangingPunct="1"/>
            <a:r>
              <a:rPr lang="en-US" sz="2500" dirty="0" smtClean="0"/>
              <a:t>Enter Budget Data</a:t>
            </a:r>
          </a:p>
          <a:p>
            <a:pPr lvl="1" eaLnBrk="1" hangingPunct="1"/>
            <a:r>
              <a:rPr lang="en-US" sz="2500" dirty="0" smtClean="0"/>
              <a:t>Compute Unit Rates (Done Automatically)</a:t>
            </a:r>
            <a:endParaRPr lang="en-US" sz="2500" dirty="0"/>
          </a:p>
          <a:p>
            <a:pPr lvl="1" eaLnBrk="1" hangingPunct="1"/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314856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330" y="1519145"/>
            <a:ext cx="4707224" cy="490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3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Cost Allocation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44" y="1699495"/>
            <a:ext cx="8680487" cy="450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LS Powerpoint with Instruc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RLS Powerpoint with Instructions</Template>
  <TotalTime>13912</TotalTime>
  <Pages>36</Pages>
  <Words>3680</Words>
  <Application>Microsoft Office PowerPoint</Application>
  <PresentationFormat>Letter Paper (8.5x11 in)</PresentationFormat>
  <Paragraphs>621</Paragraphs>
  <Slides>121</Slides>
  <Notes>74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121</vt:i4>
      </vt:variant>
    </vt:vector>
  </HeadingPairs>
  <TitlesOfParts>
    <vt:vector size="124" baseType="lpstr">
      <vt:lpstr>RLS Powerpoint with Instructions</vt:lpstr>
      <vt:lpstr>Visio</vt:lpstr>
      <vt:lpstr>VISIO</vt:lpstr>
      <vt:lpstr>Cost Allocation  Techniques &amp; Practices</vt:lpstr>
      <vt:lpstr>Workshop Content</vt:lpstr>
      <vt:lpstr>Target Audience</vt:lpstr>
      <vt:lpstr>Session Materials</vt:lpstr>
      <vt:lpstr>Defining a Standardized Approach to Cost Allocation Issues</vt:lpstr>
      <vt:lpstr>Issues in Cost Allocation</vt:lpstr>
      <vt:lpstr>Issues in Cost Allocation</vt:lpstr>
      <vt:lpstr>Types of Cost Allocation</vt:lpstr>
      <vt:lpstr>Financial Based Cost Allocation</vt:lpstr>
      <vt:lpstr>Financial Based Cost Allocation #1</vt:lpstr>
      <vt:lpstr>Financial Based Cost Allocation #2</vt:lpstr>
      <vt:lpstr>Service Based Cost Allocation</vt:lpstr>
      <vt:lpstr>Service Based Cost Allocation #1</vt:lpstr>
      <vt:lpstr>Service Based Cost Allocation #2</vt:lpstr>
      <vt:lpstr>Service Based Cost Allocation #3</vt:lpstr>
      <vt:lpstr>Service Based Cost Allocation #4</vt:lpstr>
      <vt:lpstr>Multiple Cost Allocation Needs</vt:lpstr>
      <vt:lpstr>PowerPoint Presentation</vt:lpstr>
      <vt:lpstr>PowerPoint Presentation</vt:lpstr>
      <vt:lpstr>Role of OMB in Cost Allocation</vt:lpstr>
      <vt:lpstr>OMB Role</vt:lpstr>
      <vt:lpstr>OMB Role</vt:lpstr>
      <vt:lpstr>OMB Role</vt:lpstr>
      <vt:lpstr>Scope of OMB Circulars - Now</vt:lpstr>
      <vt:lpstr>OMB Initiative</vt:lpstr>
      <vt:lpstr>OMB Initiative</vt:lpstr>
      <vt:lpstr>Scope of OMB Circulars - 2015</vt:lpstr>
      <vt:lpstr>Key Highlights</vt:lpstr>
      <vt:lpstr>Key Highlights</vt:lpstr>
      <vt:lpstr>Key Highlights</vt:lpstr>
      <vt:lpstr>Embracing the Concept of Full Cost Identification </vt:lpstr>
      <vt:lpstr>Why Full Cost Identification?</vt:lpstr>
      <vt:lpstr>Why Full Cost Identification?</vt:lpstr>
      <vt:lpstr>Why Full Cost Identification?</vt:lpstr>
      <vt:lpstr>Why Full Cost Identification?</vt:lpstr>
      <vt:lpstr>Why Full Cost Identification?</vt:lpstr>
      <vt:lpstr>Issues in Full Cost Accounting</vt:lpstr>
      <vt:lpstr>Issues in Full Cost Accounting</vt:lpstr>
      <vt:lpstr>Financial Planning: Why is This Important?</vt:lpstr>
      <vt:lpstr>Issues in Cost allocation</vt:lpstr>
      <vt:lpstr>Special Issues in Cost Allocation</vt:lpstr>
      <vt:lpstr>Full Cost Accounting</vt:lpstr>
      <vt:lpstr>Full Cost Accounting</vt:lpstr>
      <vt:lpstr>Full Cost Accounting</vt:lpstr>
      <vt:lpstr>Full Cost Accounting</vt:lpstr>
      <vt:lpstr>Full Cost Accounting</vt:lpstr>
      <vt:lpstr>Full Cost Accounting</vt:lpstr>
      <vt:lpstr>Full Cost Accounting</vt:lpstr>
      <vt:lpstr>Full Cost Accounting</vt:lpstr>
      <vt:lpstr>Direct and Indirect Costs</vt:lpstr>
      <vt:lpstr>Direct and Indirect Costs</vt:lpstr>
      <vt:lpstr>Direct and Indirect Costs</vt:lpstr>
      <vt:lpstr>Direct and Indirect Costs</vt:lpstr>
      <vt:lpstr>Capital vs. Operating Costs</vt:lpstr>
      <vt:lpstr>Capital vs. Operating Costs</vt:lpstr>
      <vt:lpstr>Capital vs. Operating Costs</vt:lpstr>
      <vt:lpstr>Fixed vs. Variable Expenses</vt:lpstr>
      <vt:lpstr>Developing a cost allocation model</vt:lpstr>
      <vt:lpstr>Why Cost Allocation?</vt:lpstr>
      <vt:lpstr>Why Cost Allocation?</vt:lpstr>
      <vt:lpstr>Why Cost Allocation?</vt:lpstr>
      <vt:lpstr>Why Cost Allocation?</vt:lpstr>
      <vt:lpstr>Why Cost Allocation?</vt:lpstr>
      <vt:lpstr>Why Cost Allocation?</vt:lpstr>
      <vt:lpstr>Developing a Cost Allocation Model</vt:lpstr>
      <vt:lpstr>Developing a Cost Allocation Model</vt:lpstr>
      <vt:lpstr>Developing a Cost Allocation Model</vt:lpstr>
      <vt:lpstr>Issues in Assembling Data</vt:lpstr>
      <vt:lpstr>Required Data</vt:lpstr>
      <vt:lpstr>Assigning Cost to Categories</vt:lpstr>
      <vt:lpstr>Assigning Cost to Categories</vt:lpstr>
      <vt:lpstr>Assigning Cost to Categories</vt:lpstr>
      <vt:lpstr>Calculation of Unit Costs</vt:lpstr>
      <vt:lpstr>Calculation of Unit Costs</vt:lpstr>
      <vt:lpstr>Calculation of Unit Costs</vt:lpstr>
      <vt:lpstr>Calculation of Unit Costs</vt:lpstr>
      <vt:lpstr>Calculation of Unit Costs</vt:lpstr>
      <vt:lpstr>Calculation of Unit Costs</vt:lpstr>
      <vt:lpstr>Cost Allocation’s Dirty Secret</vt:lpstr>
      <vt:lpstr>Cost Allocation’s Dirty Secret</vt:lpstr>
      <vt:lpstr>Cost Allocation’s Dirty Secret</vt:lpstr>
      <vt:lpstr>Modal Split of Fixed Expenses</vt:lpstr>
      <vt:lpstr>Modal Split of Fixed Expenses</vt:lpstr>
      <vt:lpstr>Modal Split of Fixed Expenses</vt:lpstr>
      <vt:lpstr>Exercise No. 5</vt:lpstr>
      <vt:lpstr>Completing the Computations</vt:lpstr>
      <vt:lpstr>Completing the Computations</vt:lpstr>
      <vt:lpstr>Completing the Computations</vt:lpstr>
      <vt:lpstr>Applying the Model</vt:lpstr>
      <vt:lpstr>Review</vt:lpstr>
      <vt:lpstr>Automating the cost allocation process</vt:lpstr>
      <vt:lpstr>Overview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Cost Allocation Model</vt:lpstr>
      <vt:lpstr>Using the cost allocation model</vt:lpstr>
      <vt:lpstr>Using the Model</vt:lpstr>
      <vt:lpstr>Pricing Contract Services</vt:lpstr>
      <vt:lpstr>Objectives in Our Rate Structure</vt:lpstr>
      <vt:lpstr>Alternative Rate Structures</vt:lpstr>
      <vt:lpstr>Price Per Trip</vt:lpstr>
      <vt:lpstr>Characteristics of Per Trip Pricing</vt:lpstr>
      <vt:lpstr>Price Per Mile</vt:lpstr>
      <vt:lpstr>Characteristics of Per Mile Pricing</vt:lpstr>
      <vt:lpstr>Price Per Hour</vt:lpstr>
      <vt:lpstr>Characteristics of Per Hour Pricing</vt:lpstr>
      <vt:lpstr>Price Per Passenger Mile</vt:lpstr>
      <vt:lpstr>Characteristics of Per Passenger Mile Pricing</vt:lpstr>
      <vt:lpstr>Adjourn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FTA Drug &amp; Alcohol Presentation, 4/20/98</dc:title>
  <dc:subject>FTA Drug &amp; Alcohol Training</dc:subject>
  <dc:creator>Todd Lenz (for Robbie Sarles)</dc:creator>
  <cp:lastModifiedBy>Rich</cp:lastModifiedBy>
  <cp:revision>560</cp:revision>
  <cp:lastPrinted>2014-09-14T21:56:48Z</cp:lastPrinted>
  <dcterms:created xsi:type="dcterms:W3CDTF">1998-08-05T15:55:40Z</dcterms:created>
  <dcterms:modified xsi:type="dcterms:W3CDTF">2015-03-10T11:26:33Z</dcterms:modified>
</cp:coreProperties>
</file>