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5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7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8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6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7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6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2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883D-782F-4DD6-A540-9DC575DD4A6A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E915-F612-4DE6-930D-406F7C9B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0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williamson@atlantaregional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nectatl.org/" TargetMode="External"/><Relationship Id="rId4" Type="http://schemas.openxmlformats.org/officeDocument/2006/relationships/hyperlink" Target="mailto:lcaceda@atlantaregional.or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0B7FB99-7A3D-48E1-9A4E-B1D7A76E392F" descr="765A7B5D-E5A5-4ED8-8F43-4D6A9B142A16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32" y="-283271"/>
            <a:ext cx="10352937" cy="7424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02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5233017-F5D3-402B-8336-CE400C50E80A" descr="8CC3F052-5AC1-4176-99F6-562245B93014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6042" y="-305170"/>
            <a:ext cx="7661311" cy="763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Why are we producing </a:t>
            </a:r>
            <a:r>
              <a:rPr lang="en-US" b="1" dirty="0" err="1">
                <a:solidFill>
                  <a:srgbClr val="FFC000"/>
                </a:solidFill>
              </a:rPr>
              <a:t>ConnectATL</a:t>
            </a:r>
            <a:r>
              <a:rPr lang="en-US" b="1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9135" y="1793726"/>
            <a:ext cx="8722241" cy="4569859"/>
          </a:xfrm>
        </p:spPr>
        <p:txBody>
          <a:bodyPr/>
          <a:lstStyle/>
          <a:p>
            <a:pPr fontAlgn="base"/>
            <a:r>
              <a:rPr lang="en-US" dirty="0"/>
              <a:t>Transportation sector changing rapidly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Continuation of ARC’s response to industry evolution </a:t>
            </a:r>
          </a:p>
          <a:p>
            <a:pPr lvl="1" fontAlgn="base"/>
            <a:r>
              <a:rPr lang="en-US" dirty="0"/>
              <a:t>Modeling of Autonomous Vehicles</a:t>
            </a:r>
          </a:p>
          <a:p>
            <a:pPr lvl="1" fontAlgn="base"/>
            <a:r>
              <a:rPr lang="en-US" dirty="0"/>
              <a:t>SHRP2</a:t>
            </a:r>
          </a:p>
          <a:p>
            <a:pPr lvl="1" fontAlgn="base"/>
            <a:r>
              <a:rPr lang="en-US" dirty="0"/>
              <a:t>Regional Transportation Technology Policy Document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Local governments have asked ARC for help with the rapid change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5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5233017-F5D3-402B-8336-CE400C50E80A" descr="8CC3F052-5AC1-4176-99F6-562245B93014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6042" y="-305170"/>
            <a:ext cx="7661311" cy="763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What will </a:t>
            </a:r>
            <a:r>
              <a:rPr lang="en-US" b="1" dirty="0" err="1">
                <a:solidFill>
                  <a:srgbClr val="FFC000"/>
                </a:solidFill>
              </a:rPr>
              <a:t>ConectATL</a:t>
            </a:r>
            <a:r>
              <a:rPr lang="en-US" b="1" dirty="0">
                <a:solidFill>
                  <a:srgbClr val="FFC000"/>
                </a:solidFill>
              </a:rPr>
              <a:t>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9135" y="1451344"/>
            <a:ext cx="8722241" cy="53694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land use impacts will result from autonomous vehicles?</a:t>
            </a:r>
          </a:p>
          <a:p>
            <a:endParaRPr lang="en-US" sz="900" dirty="0"/>
          </a:p>
          <a:p>
            <a:r>
              <a:rPr lang="en-US" dirty="0"/>
              <a:t>Who, if anyone, will be driving and how many more trips will they take?</a:t>
            </a:r>
          </a:p>
          <a:p>
            <a:endParaRPr lang="en-US" sz="900" dirty="0"/>
          </a:p>
          <a:p>
            <a:r>
              <a:rPr lang="en-US" dirty="0"/>
              <a:t>How equitable will the system be?</a:t>
            </a:r>
          </a:p>
          <a:p>
            <a:endParaRPr lang="en-US" sz="900" dirty="0"/>
          </a:p>
          <a:p>
            <a:r>
              <a:rPr lang="en-US" dirty="0"/>
              <a:t>How will transit and freight delivery be impacted?</a:t>
            </a:r>
          </a:p>
          <a:p>
            <a:endParaRPr lang="en-US" sz="900" dirty="0"/>
          </a:p>
          <a:p>
            <a:r>
              <a:rPr lang="en-US" dirty="0"/>
              <a:t>How will the natural environment be impacted?</a:t>
            </a:r>
          </a:p>
          <a:p>
            <a:endParaRPr lang="en-US" sz="900" dirty="0"/>
          </a:p>
          <a:p>
            <a:r>
              <a:rPr lang="en-US" dirty="0"/>
              <a:t>Who owns future data?</a:t>
            </a:r>
          </a:p>
          <a:p>
            <a:endParaRPr lang="en-US" sz="900" dirty="0"/>
          </a:p>
          <a:p>
            <a:r>
              <a:rPr lang="en-US" dirty="0"/>
              <a:t>What will the role of MPO’s, DOT’s, Public Works </a:t>
            </a:r>
            <a:r>
              <a:rPr lang="en-US" dirty="0" err="1"/>
              <a:t>Depts</a:t>
            </a:r>
            <a:r>
              <a:rPr lang="en-US" dirty="0"/>
              <a:t> be?</a:t>
            </a:r>
          </a:p>
          <a:p>
            <a:endParaRPr lang="en-US" sz="900" dirty="0"/>
          </a:p>
          <a:p>
            <a:r>
              <a:rPr lang="en-US" dirty="0"/>
              <a:t>How will the relationship between public and private sector work?</a:t>
            </a:r>
          </a:p>
        </p:txBody>
      </p:sp>
    </p:spTree>
    <p:extLst>
      <p:ext uri="{BB962C8B-B14F-4D97-AF65-F5344CB8AC3E}">
        <p14:creationId xmlns:p14="http://schemas.microsoft.com/office/powerpoint/2010/main" val="161916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How will </a:t>
            </a:r>
            <a:r>
              <a:rPr lang="en-US" b="1" dirty="0" err="1">
                <a:solidFill>
                  <a:srgbClr val="FFC000"/>
                </a:solidFill>
              </a:rPr>
              <a:t>ConnectATL</a:t>
            </a:r>
            <a:r>
              <a:rPr lang="en-US" b="1" dirty="0">
                <a:solidFill>
                  <a:srgbClr val="FFC000"/>
                </a:solidFill>
              </a:rPr>
              <a:t> flow?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20" y="1471448"/>
            <a:ext cx="7270532" cy="5244662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sz="3300" b="1" u="sng" dirty="0"/>
              <a:t>Morning Program</a:t>
            </a:r>
          </a:p>
          <a:p>
            <a:pPr fontAlgn="base"/>
            <a:r>
              <a:rPr lang="en-US" sz="2900" dirty="0"/>
              <a:t>Keynote </a:t>
            </a:r>
          </a:p>
          <a:p>
            <a:pPr lvl="1" fontAlgn="base"/>
            <a:r>
              <a:rPr lang="en-US" sz="2900" dirty="0"/>
              <a:t>Mayor Andrew </a:t>
            </a:r>
            <a:r>
              <a:rPr lang="en-US" sz="2900" dirty="0" err="1"/>
              <a:t>Ginther</a:t>
            </a:r>
            <a:r>
              <a:rPr lang="en-US" sz="2900" dirty="0"/>
              <a:t>, Columbus, OH -- Invited</a:t>
            </a:r>
          </a:p>
          <a:p>
            <a:pPr fontAlgn="base"/>
            <a:r>
              <a:rPr lang="en-US" sz="2900" dirty="0"/>
              <a:t>Visionary Panel</a:t>
            </a:r>
          </a:p>
          <a:p>
            <a:pPr lvl="1" fontAlgn="base"/>
            <a:r>
              <a:rPr lang="en-US" sz="2900" dirty="0"/>
              <a:t>Faye </a:t>
            </a:r>
            <a:r>
              <a:rPr lang="en-US" sz="2900" dirty="0" err="1"/>
              <a:t>DiMassimo</a:t>
            </a:r>
            <a:r>
              <a:rPr lang="en-US" sz="2900" dirty="0"/>
              <a:t>, City of Atlanta – Confirmed</a:t>
            </a:r>
          </a:p>
          <a:p>
            <a:pPr lvl="1" fontAlgn="base"/>
            <a:r>
              <a:rPr lang="en-US" sz="2900" dirty="0"/>
              <a:t>Jay Rogers, CEO of Local Motors – Invited</a:t>
            </a:r>
          </a:p>
          <a:p>
            <a:pPr lvl="1" fontAlgn="base"/>
            <a:r>
              <a:rPr lang="en-US" sz="2900" dirty="0"/>
              <a:t>Josh McClung, Cox Automotive Director of Connected Care – Confirmed</a:t>
            </a:r>
          </a:p>
          <a:p>
            <a:pPr lvl="1" fontAlgn="base"/>
            <a:r>
              <a:rPr lang="en-US" sz="2900" dirty="0"/>
              <a:t>Andrew Heath, GDOT -- Confirmed</a:t>
            </a:r>
          </a:p>
          <a:p>
            <a:pPr marL="0" indent="0" fontAlgn="base">
              <a:buNone/>
            </a:pPr>
            <a:r>
              <a:rPr lang="en-US" sz="3300" b="1" u="sng" dirty="0"/>
              <a:t>Afternoon Program</a:t>
            </a:r>
          </a:p>
          <a:p>
            <a:pPr marL="0" indent="0" fontAlgn="base">
              <a:buNone/>
            </a:pPr>
            <a:r>
              <a:rPr lang="en-US" i="1" dirty="0"/>
              <a:t>Panels on:</a:t>
            </a:r>
            <a:endParaRPr lang="en-US" dirty="0"/>
          </a:p>
          <a:p>
            <a:pPr fontAlgn="base"/>
            <a:r>
              <a:rPr lang="en-US" dirty="0"/>
              <a:t>Transportation tech economy and what it means to local government.</a:t>
            </a:r>
          </a:p>
          <a:p>
            <a:pPr fontAlgn="base"/>
            <a:r>
              <a:rPr lang="en-US" dirty="0"/>
              <a:t>What to do about smart infrastructure</a:t>
            </a:r>
          </a:p>
          <a:p>
            <a:pPr fontAlgn="base"/>
            <a:r>
              <a:rPr lang="en-US" dirty="0"/>
              <a:t>Smart cities and equitable communities</a:t>
            </a:r>
          </a:p>
          <a:p>
            <a:pPr fontAlgn="base"/>
            <a:r>
              <a:rPr lang="en-US" dirty="0"/>
              <a:t>Mobility workforce of the future</a:t>
            </a:r>
          </a:p>
          <a:p>
            <a:pPr fontAlgn="base"/>
            <a:r>
              <a:rPr lang="en-US" dirty="0"/>
              <a:t>Transportation Tech: current and future states </a:t>
            </a:r>
          </a:p>
          <a:p>
            <a:pPr fontAlgn="base"/>
            <a:r>
              <a:rPr lang="en-US" dirty="0"/>
              <a:t>Impact of Transportation Tech on the physical form of our communities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75208" y="1539769"/>
            <a:ext cx="4385422" cy="52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b="1" u="sng" dirty="0"/>
              <a:t>All Day Exhibit Hall</a:t>
            </a:r>
            <a:br>
              <a:rPr lang="en-US" dirty="0"/>
            </a:br>
            <a:r>
              <a:rPr lang="en-US" sz="1800" dirty="0"/>
              <a:t>There will also be an exhibit hall for interacting with exiting solutions. Including: </a:t>
            </a:r>
          </a:p>
          <a:p>
            <a:pPr fontAlgn="base"/>
            <a:r>
              <a:rPr lang="en-US" sz="1800" dirty="0" err="1"/>
              <a:t>Teslas</a:t>
            </a:r>
            <a:r>
              <a:rPr lang="en-US" sz="1800" dirty="0"/>
              <a:t> with Autonomous capabilities possibly for test driving. </a:t>
            </a:r>
          </a:p>
          <a:p>
            <a:pPr fontAlgn="base"/>
            <a:r>
              <a:rPr lang="en-US" sz="1800" dirty="0"/>
              <a:t>Potentially -- the Olli Autonomous shuttle on display and riding during the event.</a:t>
            </a:r>
          </a:p>
          <a:p>
            <a:pPr fontAlgn="base"/>
            <a:r>
              <a:rPr lang="en-US" sz="1800" dirty="0"/>
              <a:t>Drone Applications</a:t>
            </a:r>
          </a:p>
          <a:p>
            <a:pPr fontAlgn="base"/>
            <a:r>
              <a:rPr lang="en-US" sz="1800" dirty="0"/>
              <a:t>Virtual Reality/Augmented Reality application</a:t>
            </a:r>
          </a:p>
          <a:p>
            <a:pPr fontAlgn="base"/>
            <a:r>
              <a:rPr lang="en-US" sz="1800" dirty="0"/>
              <a:t>Sensor and big data based software solutions </a:t>
            </a:r>
          </a:p>
        </p:txBody>
      </p:sp>
    </p:spTree>
    <p:extLst>
      <p:ext uri="{BB962C8B-B14F-4D97-AF65-F5344CB8AC3E}">
        <p14:creationId xmlns:p14="http://schemas.microsoft.com/office/powerpoint/2010/main" val="138141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5233017-F5D3-402B-8336-CE400C50E80A" descr="8CC3F052-5AC1-4176-99F6-562245B93014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6042" y="-305170"/>
            <a:ext cx="7661311" cy="763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How can you help with </a:t>
            </a:r>
            <a:r>
              <a:rPr lang="en-US" b="1" dirty="0" err="1">
                <a:solidFill>
                  <a:srgbClr val="FFC000"/>
                </a:solidFill>
              </a:rPr>
              <a:t>ConnectATL</a:t>
            </a:r>
            <a:r>
              <a:rPr lang="en-US" b="1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9135" y="1793726"/>
            <a:ext cx="8722241" cy="4569859"/>
          </a:xfrm>
        </p:spPr>
        <p:txBody>
          <a:bodyPr/>
          <a:lstStyle/>
          <a:p>
            <a:r>
              <a:rPr lang="en-US" dirty="0"/>
              <a:t>Sign up to attend</a:t>
            </a:r>
          </a:p>
          <a:p>
            <a:endParaRPr lang="en-US" dirty="0"/>
          </a:p>
          <a:p>
            <a:r>
              <a:rPr lang="en-US" dirty="0"/>
              <a:t>Encourage your staff to attend</a:t>
            </a:r>
          </a:p>
          <a:p>
            <a:endParaRPr lang="en-US" dirty="0"/>
          </a:p>
          <a:p>
            <a:r>
              <a:rPr lang="en-US" dirty="0"/>
              <a:t>Spread the word through your networks</a:t>
            </a:r>
          </a:p>
          <a:p>
            <a:endParaRPr lang="en-US" dirty="0"/>
          </a:p>
          <a:p>
            <a:r>
              <a:rPr lang="en-US" dirty="0"/>
              <a:t>Connect us with potential sponsors</a:t>
            </a:r>
          </a:p>
        </p:txBody>
      </p:sp>
    </p:spTree>
    <p:extLst>
      <p:ext uri="{BB962C8B-B14F-4D97-AF65-F5344CB8AC3E}">
        <p14:creationId xmlns:p14="http://schemas.microsoft.com/office/powerpoint/2010/main" val="220996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45233017-F5D3-402B-8336-CE400C50E80A" descr="8CC3F052-5AC1-4176-99F6-562245B93014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6042" y="-305170"/>
            <a:ext cx="7661311" cy="763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49" y="365125"/>
            <a:ext cx="11550502" cy="1325563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Who to contact with questions about </a:t>
            </a:r>
            <a:r>
              <a:rPr lang="en-US" b="1" dirty="0" err="1">
                <a:solidFill>
                  <a:srgbClr val="FFC000"/>
                </a:solidFill>
              </a:rPr>
              <a:t>ConnectATL</a:t>
            </a:r>
            <a:r>
              <a:rPr lang="en-US" b="1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99" y="1761828"/>
            <a:ext cx="5220586" cy="456985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Cain Williamson</a:t>
            </a:r>
          </a:p>
          <a:p>
            <a:pPr marL="0" indent="0">
              <a:buNone/>
            </a:pPr>
            <a:r>
              <a:rPr lang="en-US" dirty="0"/>
              <a:t>Manager, Mobility Services Group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cwilliamson@atlantaregional.org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(470) 378-1572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Leslie Caceda</a:t>
            </a:r>
          </a:p>
          <a:p>
            <a:pPr marL="0" indent="0">
              <a:buNone/>
            </a:pPr>
            <a:r>
              <a:rPr lang="en-US" dirty="0"/>
              <a:t>Transportation Technologist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lcaceda@atlantaregional.org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(470) 378-1574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2763" y="3138816"/>
            <a:ext cx="33439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/>
              <a:t>ConnectATL</a:t>
            </a:r>
            <a:r>
              <a:rPr lang="en-US" sz="2800" b="1" u="sng" dirty="0"/>
              <a:t> Website</a:t>
            </a:r>
          </a:p>
          <a:p>
            <a:pPr algn="ctr"/>
            <a:r>
              <a:rPr lang="en-US" sz="2800" dirty="0">
                <a:hlinkClick r:id="rId5"/>
              </a:rPr>
              <a:t>www.ConnectATL.org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14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8FAED11-15BB-4275-B017-1929B8181DA1" descr="FE4F1185-40BC-4997-9644-D752C92C0736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9120"/>
            <a:ext cx="10240556" cy="94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73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186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Why are we producing ConnectATL?</vt:lpstr>
      <vt:lpstr>What will ConectATL include?</vt:lpstr>
      <vt:lpstr>How will ConnectATL flow?</vt:lpstr>
      <vt:lpstr>How can you help with ConnectATL?</vt:lpstr>
      <vt:lpstr>Who to contact with questions about ConnectATL?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Cain Williamson</dc:creator>
  <cp:lastModifiedBy>John Orr</cp:lastModifiedBy>
  <cp:revision>14</cp:revision>
  <dcterms:created xsi:type="dcterms:W3CDTF">2017-07-23T13:22:08Z</dcterms:created>
  <dcterms:modified xsi:type="dcterms:W3CDTF">2017-07-24T12:18:40Z</dcterms:modified>
</cp:coreProperties>
</file>