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8" r:id="rId3"/>
    <p:sldId id="259" r:id="rId4"/>
    <p:sldId id="257" r:id="rId5"/>
    <p:sldId id="260" r:id="rId6"/>
    <p:sldId id="261" r:id="rId7"/>
    <p:sldId id="263" r:id="rId8"/>
    <p:sldId id="262"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702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28" autoAdjust="0"/>
    <p:restoredTop sz="96296" autoAdjust="0"/>
  </p:normalViewPr>
  <p:slideViewPr>
    <p:cSldViewPr snapToGrid="0" snapToObjects="1">
      <p:cViewPr varScale="1">
        <p:scale>
          <a:sx n="90" d="100"/>
          <a:sy n="90" d="100"/>
        </p:scale>
        <p:origin x="29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5B0EF7-D3CD-AC45-963F-C03FCDBDF34B}" type="datetimeFigureOut">
              <a:rPr lang="en-US" smtClean="0"/>
              <a:t>7/21/2017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827998-62F7-D14A-A71F-56D42559AFA0}" type="slidenum">
              <a:rPr lang="en-US" smtClean="0"/>
              <a:t>‹#›</a:t>
            </a:fld>
            <a:endParaRPr lang="en-US"/>
          </a:p>
        </p:txBody>
      </p:sp>
    </p:spTree>
    <p:extLst>
      <p:ext uri="{BB962C8B-B14F-4D97-AF65-F5344CB8AC3E}">
        <p14:creationId xmlns:p14="http://schemas.microsoft.com/office/powerpoint/2010/main" val="18605709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i="1" dirty="0"/>
          </a:p>
          <a:p>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FC827998-62F7-D14A-A71F-56D42559AFA0}" type="slidenum">
              <a:rPr lang="en-US" smtClean="0"/>
              <a:t>1</a:t>
            </a:fld>
            <a:endParaRPr lang="en-US"/>
          </a:p>
        </p:txBody>
      </p:sp>
    </p:spTree>
    <p:extLst>
      <p:ext uri="{BB962C8B-B14F-4D97-AF65-F5344CB8AC3E}">
        <p14:creationId xmlns:p14="http://schemas.microsoft.com/office/powerpoint/2010/main" val="44362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endParaRPr lang="en-US" dirty="0"/>
          </a:p>
        </p:txBody>
      </p:sp>
      <p:sp>
        <p:nvSpPr>
          <p:cNvPr id="4" name="Slide Number Placeholder 3"/>
          <p:cNvSpPr>
            <a:spLocks noGrp="1"/>
          </p:cNvSpPr>
          <p:nvPr>
            <p:ph type="sldNum" sz="quarter" idx="10"/>
          </p:nvPr>
        </p:nvSpPr>
        <p:spPr/>
        <p:txBody>
          <a:bodyPr/>
          <a:lstStyle/>
          <a:p>
            <a:fld id="{FC827998-62F7-D14A-A71F-56D42559AFA0}" type="slidenum">
              <a:rPr lang="en-US" smtClean="0"/>
              <a:t>4</a:t>
            </a:fld>
            <a:endParaRPr lang="en-US"/>
          </a:p>
        </p:txBody>
      </p:sp>
    </p:spTree>
    <p:extLst>
      <p:ext uri="{BB962C8B-B14F-4D97-AF65-F5344CB8AC3E}">
        <p14:creationId xmlns:p14="http://schemas.microsoft.com/office/powerpoint/2010/main" val="2252301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5838">
              <a:defRPr/>
            </a:pPr>
            <a:endParaRPr lang="en-US" dirty="0"/>
          </a:p>
        </p:txBody>
      </p:sp>
      <p:sp>
        <p:nvSpPr>
          <p:cNvPr id="4" name="Slide Number Placeholder 3"/>
          <p:cNvSpPr>
            <a:spLocks noGrp="1"/>
          </p:cNvSpPr>
          <p:nvPr>
            <p:ph type="sldNum" sz="quarter" idx="10"/>
          </p:nvPr>
        </p:nvSpPr>
        <p:spPr/>
        <p:txBody>
          <a:bodyPr/>
          <a:lstStyle/>
          <a:p>
            <a:fld id="{FC827998-62F7-D14A-A71F-56D42559AFA0}" type="slidenum">
              <a:rPr lang="en-US" smtClean="0"/>
              <a:t>5</a:t>
            </a:fld>
            <a:endParaRPr lang="en-US"/>
          </a:p>
        </p:txBody>
      </p:sp>
    </p:spTree>
    <p:extLst>
      <p:ext uri="{BB962C8B-B14F-4D97-AF65-F5344CB8AC3E}">
        <p14:creationId xmlns:p14="http://schemas.microsoft.com/office/powerpoint/2010/main" val="426565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02ED4B-31B2-9C47-9EC0-D21AA36C0C0C}"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1081442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2ED4B-31B2-9C47-9EC0-D21AA36C0C0C}"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2687176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2ED4B-31B2-9C47-9EC0-D21AA36C0C0C}"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464308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02ED4B-31B2-9C47-9EC0-D21AA36C0C0C}"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187951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02ED4B-31B2-9C47-9EC0-D21AA36C0C0C}" type="datetimeFigureOut">
              <a:rPr lang="en-US" smtClean="0"/>
              <a:t>7/21/2017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2107825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02ED4B-31B2-9C47-9EC0-D21AA36C0C0C}" type="datetimeFigureOut">
              <a:rPr lang="en-US" smtClean="0"/>
              <a:t>7/21/2017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1509371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02ED4B-31B2-9C47-9EC0-D21AA36C0C0C}" type="datetimeFigureOut">
              <a:rPr lang="en-US" smtClean="0"/>
              <a:t>7/21/2017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2304086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02ED4B-31B2-9C47-9EC0-D21AA36C0C0C}" type="datetimeFigureOut">
              <a:rPr lang="en-US" smtClean="0"/>
              <a:t>7/21/2017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121726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02ED4B-31B2-9C47-9EC0-D21AA36C0C0C}" type="datetimeFigureOut">
              <a:rPr lang="en-US" smtClean="0"/>
              <a:t>7/21/2017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308471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2ED4B-31B2-9C47-9EC0-D21AA36C0C0C}" type="datetimeFigureOut">
              <a:rPr lang="en-US" smtClean="0"/>
              <a:t>7/21/2017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369990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02ED4B-31B2-9C47-9EC0-D21AA36C0C0C}" type="datetimeFigureOut">
              <a:rPr lang="en-US" smtClean="0"/>
              <a:t>7/21/2017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6859DCB-CA2E-5943-B515-822478674B90}" type="slidenum">
              <a:rPr lang="en-US" smtClean="0"/>
              <a:t>‹#›</a:t>
            </a:fld>
            <a:endParaRPr lang="en-US"/>
          </a:p>
        </p:txBody>
      </p:sp>
    </p:spTree>
    <p:extLst>
      <p:ext uri="{BB962C8B-B14F-4D97-AF65-F5344CB8AC3E}">
        <p14:creationId xmlns:p14="http://schemas.microsoft.com/office/powerpoint/2010/main" val="3642467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5507" y="274638"/>
            <a:ext cx="618706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915506" y="1600201"/>
            <a:ext cx="6187061" cy="41608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5506" y="576103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02ED4B-31B2-9C47-9EC0-D21AA36C0C0C}" type="datetimeFigureOut">
              <a:rPr lang="en-US" smtClean="0"/>
              <a:t>7/21/2017</a:t>
            </a:fld>
            <a:endParaRPr lang="en-US"/>
          </a:p>
        </p:txBody>
      </p:sp>
      <p:sp>
        <p:nvSpPr>
          <p:cNvPr id="5" name="Footer Placeholder 4"/>
          <p:cNvSpPr>
            <a:spLocks noGrp="1"/>
          </p:cNvSpPr>
          <p:nvPr>
            <p:ph type="ftr" sz="quarter" idx="3"/>
          </p:nvPr>
        </p:nvSpPr>
        <p:spPr>
          <a:xfrm>
            <a:off x="3124200" y="5767047"/>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576103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859DCB-CA2E-5943-B515-822478674B90}" type="slidenum">
              <a:rPr lang="en-US" smtClean="0"/>
              <a:t>‹#›</a:t>
            </a:fld>
            <a:endParaRPr lang="en-US" dirty="0"/>
          </a:p>
        </p:txBody>
      </p:sp>
    </p:spTree>
    <p:extLst>
      <p:ext uri="{BB962C8B-B14F-4D97-AF65-F5344CB8AC3E}">
        <p14:creationId xmlns:p14="http://schemas.microsoft.com/office/powerpoint/2010/main" val="1472038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image" Target="../media/image2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RC logo_Gold.jpg"/>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7696708" y="6113118"/>
            <a:ext cx="1371600" cy="624361"/>
          </a:xfrm>
          <a:prstGeom prst="rect">
            <a:avLst/>
          </a:prstGeom>
        </p:spPr>
      </p:pic>
      <p:sp>
        <p:nvSpPr>
          <p:cNvPr id="13" name="Rectangle 12"/>
          <p:cNvSpPr/>
          <p:nvPr/>
        </p:nvSpPr>
        <p:spPr>
          <a:xfrm>
            <a:off x="0" y="2316224"/>
            <a:ext cx="9144000" cy="672236"/>
          </a:xfrm>
          <a:prstGeom prst="rect">
            <a:avLst/>
          </a:prstGeom>
          <a:solidFill>
            <a:srgbClr val="F37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txBox="1">
            <a:spLocks/>
          </p:cNvSpPr>
          <p:nvPr/>
        </p:nvSpPr>
        <p:spPr>
          <a:xfrm>
            <a:off x="336886" y="2316224"/>
            <a:ext cx="7243147" cy="67223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effectLst>
                  <a:outerShdw blurRad="38100" dist="38100" dir="2700000" algn="tl">
                    <a:srgbClr val="000000">
                      <a:alpha val="43137"/>
                    </a:srgbClr>
                  </a:outerShdw>
                </a:effectLst>
              </a:rPr>
              <a:t>House Commission on Transit Governance and Funding</a:t>
            </a:r>
          </a:p>
        </p:txBody>
      </p:sp>
      <p:sp>
        <p:nvSpPr>
          <p:cNvPr id="15" name="Rectangle 14"/>
          <p:cNvSpPr/>
          <p:nvPr/>
        </p:nvSpPr>
        <p:spPr>
          <a:xfrm>
            <a:off x="0" y="756026"/>
            <a:ext cx="9144000" cy="138878"/>
          </a:xfrm>
          <a:prstGeom prst="rect">
            <a:avLst/>
          </a:prstGeom>
          <a:solidFill>
            <a:srgbClr val="F370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80699" y="4628675"/>
            <a:ext cx="3314882" cy="830997"/>
          </a:xfrm>
          <a:prstGeom prst="rect">
            <a:avLst/>
          </a:prstGeom>
          <a:noFill/>
        </p:spPr>
        <p:txBody>
          <a:bodyPr wrap="none" rtlCol="0">
            <a:spAutoFit/>
          </a:bodyPr>
          <a:lstStyle/>
          <a:p>
            <a:r>
              <a:rPr lang="en-US" sz="2400" b="1" dirty="0"/>
              <a:t>ARC Board Work Session</a:t>
            </a:r>
          </a:p>
          <a:p>
            <a:r>
              <a:rPr lang="en-US" sz="2400" b="1" dirty="0"/>
              <a:t>July 26, 2017</a:t>
            </a:r>
          </a:p>
        </p:txBody>
      </p:sp>
      <p:sp>
        <p:nvSpPr>
          <p:cNvPr id="17" name="TextBox 16"/>
          <p:cNvSpPr txBox="1"/>
          <p:nvPr/>
        </p:nvSpPr>
        <p:spPr>
          <a:xfrm>
            <a:off x="380699" y="3433084"/>
            <a:ext cx="8203913" cy="646331"/>
          </a:xfrm>
          <a:prstGeom prst="rect">
            <a:avLst/>
          </a:prstGeom>
          <a:noFill/>
        </p:spPr>
        <p:txBody>
          <a:bodyPr wrap="none" rtlCol="0">
            <a:spAutoFit/>
          </a:bodyPr>
          <a:lstStyle/>
          <a:p>
            <a:r>
              <a:rPr lang="en-US" sz="3600" b="1" dirty="0"/>
              <a:t>How Can ARC Add Value to the Dialogue? </a:t>
            </a:r>
          </a:p>
        </p:txBody>
      </p:sp>
      <p:pic>
        <p:nvPicPr>
          <p:cNvPr id="18" name="Picture 17"/>
          <p:cNvPicPr>
            <a:picLocks noChangeAspect="1"/>
          </p:cNvPicPr>
          <p:nvPr/>
        </p:nvPicPr>
        <p:blipFill>
          <a:blip r:embed="rId5"/>
          <a:stretch>
            <a:fillRect/>
          </a:stretch>
        </p:blipFill>
        <p:spPr>
          <a:xfrm>
            <a:off x="6850386" y="830007"/>
            <a:ext cx="2243345" cy="1491527"/>
          </a:xfrm>
          <a:prstGeom prst="rect">
            <a:avLst/>
          </a:prstGeom>
          <a:ln w="57150">
            <a:solidFill>
              <a:srgbClr val="F3702B"/>
            </a:solidFill>
          </a:ln>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1707" y="824166"/>
            <a:ext cx="2234081" cy="1513139"/>
          </a:xfrm>
          <a:prstGeom prst="rect">
            <a:avLst/>
          </a:prstGeom>
          <a:ln w="57150">
            <a:solidFill>
              <a:srgbClr val="F3702B"/>
            </a:solidFill>
          </a:ln>
        </p:spPr>
      </p:pic>
      <p:pic>
        <p:nvPicPr>
          <p:cNvPr id="20" name="Picture 19"/>
          <p:cNvPicPr>
            <a:picLocks noChangeAspect="1"/>
          </p:cNvPicPr>
          <p:nvPr/>
        </p:nvPicPr>
        <p:blipFill>
          <a:blip r:embed="rId7"/>
          <a:stretch>
            <a:fillRect/>
          </a:stretch>
        </p:blipFill>
        <p:spPr>
          <a:xfrm>
            <a:off x="52554" y="834745"/>
            <a:ext cx="2356957" cy="1502560"/>
          </a:xfrm>
          <a:prstGeom prst="rect">
            <a:avLst/>
          </a:prstGeom>
          <a:ln w="57150">
            <a:solidFill>
              <a:srgbClr val="F3702B"/>
            </a:solidFill>
          </a:ln>
        </p:spPr>
      </p:pic>
      <p:pic>
        <p:nvPicPr>
          <p:cNvPr id="21" name="Picture 20"/>
          <p:cNvPicPr>
            <a:picLocks noChangeAspect="1"/>
          </p:cNvPicPr>
          <p:nvPr/>
        </p:nvPicPr>
        <p:blipFill rotWithShape="1">
          <a:blip r:embed="rId8"/>
          <a:srcRect l="29461" r="13658"/>
          <a:stretch/>
        </p:blipFill>
        <p:spPr>
          <a:xfrm>
            <a:off x="4767251" y="824236"/>
            <a:ext cx="2126218" cy="1506774"/>
          </a:xfrm>
          <a:prstGeom prst="rect">
            <a:avLst/>
          </a:prstGeom>
          <a:ln w="57150">
            <a:solidFill>
              <a:srgbClr val="F3702B"/>
            </a:solidFill>
          </a:ln>
        </p:spPr>
      </p:pic>
    </p:spTree>
    <p:extLst>
      <p:ext uri="{BB962C8B-B14F-4D97-AF65-F5344CB8AC3E}">
        <p14:creationId xmlns:p14="http://schemas.microsoft.com/office/powerpoint/2010/main" val="2433385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 logo_Gold.jp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696708" y="6113118"/>
            <a:ext cx="1371600" cy="624361"/>
          </a:xfrm>
          <a:prstGeom prst="rect">
            <a:avLst/>
          </a:prstGeom>
        </p:spPr>
      </p:pic>
      <p:pic>
        <p:nvPicPr>
          <p:cNvPr id="5" name="Picture 4"/>
          <p:cNvPicPr>
            <a:picLocks noChangeAspect="1"/>
          </p:cNvPicPr>
          <p:nvPr/>
        </p:nvPicPr>
        <p:blipFill>
          <a:blip r:embed="rId4"/>
          <a:stretch>
            <a:fillRect/>
          </a:stretch>
        </p:blipFill>
        <p:spPr>
          <a:xfrm>
            <a:off x="189842" y="41637"/>
            <a:ext cx="2116183" cy="1234440"/>
          </a:xfrm>
          <a:prstGeom prst="rect">
            <a:avLst/>
          </a:prstGeom>
        </p:spPr>
      </p:pic>
      <p:sp>
        <p:nvSpPr>
          <p:cNvPr id="6" name="TextBox 5"/>
          <p:cNvSpPr txBox="1"/>
          <p:nvPr/>
        </p:nvSpPr>
        <p:spPr>
          <a:xfrm>
            <a:off x="367862" y="1455300"/>
            <a:ext cx="7735614" cy="4524315"/>
          </a:xfrm>
          <a:prstGeom prst="rect">
            <a:avLst/>
          </a:prstGeom>
          <a:noFill/>
        </p:spPr>
        <p:txBody>
          <a:bodyPr wrap="square" rtlCol="0">
            <a:spAutoFit/>
          </a:bodyPr>
          <a:lstStyle/>
          <a:p>
            <a:r>
              <a:rPr lang="en-US" i="1" dirty="0"/>
              <a:t>...the State of Georgia needs a system of regional, integrated, and comprehensive mass transportation in order for metropolitan areas to thrive economically...</a:t>
            </a:r>
          </a:p>
          <a:p>
            <a:endParaRPr lang="en-US" i="1" dirty="0"/>
          </a:p>
          <a:p>
            <a:endParaRPr lang="en-US" i="1" dirty="0"/>
          </a:p>
          <a:p>
            <a:r>
              <a:rPr lang="en-US" i="1" dirty="0"/>
              <a:t>...include an analysis of funding such system and systems...</a:t>
            </a:r>
          </a:p>
          <a:p>
            <a:endParaRPr lang="en-US" i="1" dirty="0"/>
          </a:p>
          <a:p>
            <a:endParaRPr lang="en-US" i="1" dirty="0"/>
          </a:p>
          <a:p>
            <a:r>
              <a:rPr lang="en-US" i="1" dirty="0"/>
              <a:t>...emphasize creating efficiency and coordination among providers of mass transportation and offer solutions to improve mobility...</a:t>
            </a:r>
          </a:p>
          <a:p>
            <a:endParaRPr lang="en-US" i="1" dirty="0"/>
          </a:p>
          <a:p>
            <a:endParaRPr lang="en-US" i="1" dirty="0"/>
          </a:p>
          <a:p>
            <a:r>
              <a:rPr lang="en-US" i="1" dirty="0"/>
              <a:t>...develop a unified regional governance structure...</a:t>
            </a:r>
          </a:p>
          <a:p>
            <a:endParaRPr lang="en-US" i="1" dirty="0"/>
          </a:p>
          <a:p>
            <a:endParaRPr lang="en-US" i="1" dirty="0"/>
          </a:p>
          <a:p>
            <a:r>
              <a:rPr lang="en-US" i="1" dirty="0"/>
              <a:t>...determining a means of funding construction and operation...</a:t>
            </a:r>
          </a:p>
          <a:p>
            <a:endParaRPr lang="en-US" i="1" dirty="0"/>
          </a:p>
        </p:txBody>
      </p:sp>
      <p:sp>
        <p:nvSpPr>
          <p:cNvPr id="7" name="TextBox 6"/>
          <p:cNvSpPr txBox="1"/>
          <p:nvPr/>
        </p:nvSpPr>
        <p:spPr>
          <a:xfrm>
            <a:off x="2448442" y="292342"/>
            <a:ext cx="3757760" cy="646331"/>
          </a:xfrm>
          <a:prstGeom prst="rect">
            <a:avLst/>
          </a:prstGeom>
          <a:noFill/>
        </p:spPr>
        <p:txBody>
          <a:bodyPr wrap="none" rtlCol="0">
            <a:spAutoFit/>
          </a:bodyPr>
          <a:lstStyle/>
          <a:p>
            <a:r>
              <a:rPr lang="en-US" sz="3600" b="1" dirty="0"/>
              <a:t>Purpose and Goals</a:t>
            </a:r>
          </a:p>
        </p:txBody>
      </p:sp>
    </p:spTree>
    <p:extLst>
      <p:ext uri="{BB962C8B-B14F-4D97-AF65-F5344CB8AC3E}">
        <p14:creationId xmlns:p14="http://schemas.microsoft.com/office/powerpoint/2010/main" val="2782655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 logo_Gold.jp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696708" y="6113118"/>
            <a:ext cx="1371600" cy="624361"/>
          </a:xfrm>
          <a:prstGeom prst="rect">
            <a:avLst/>
          </a:prstGeom>
        </p:spPr>
      </p:pic>
      <p:pic>
        <p:nvPicPr>
          <p:cNvPr id="5" name="Picture 4"/>
          <p:cNvPicPr>
            <a:picLocks noChangeAspect="1"/>
          </p:cNvPicPr>
          <p:nvPr/>
        </p:nvPicPr>
        <p:blipFill rotWithShape="1">
          <a:blip r:embed="rId4"/>
          <a:srcRect t="5284" b="26618"/>
          <a:stretch/>
        </p:blipFill>
        <p:spPr>
          <a:xfrm>
            <a:off x="480356" y="2365303"/>
            <a:ext cx="652134" cy="65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rotWithShape="1">
          <a:blip r:embed="rId5"/>
          <a:srcRect b="31902"/>
          <a:stretch/>
        </p:blipFill>
        <p:spPr>
          <a:xfrm>
            <a:off x="480356" y="3167300"/>
            <a:ext cx="652134" cy="65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rotWithShape="1">
          <a:blip r:embed="rId6"/>
          <a:srcRect b="24666"/>
          <a:stretch/>
        </p:blipFill>
        <p:spPr>
          <a:xfrm>
            <a:off x="480356" y="3985004"/>
            <a:ext cx="643882" cy="6438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rotWithShape="1">
          <a:blip r:embed="rId7"/>
          <a:srcRect b="31902"/>
          <a:stretch/>
        </p:blipFill>
        <p:spPr>
          <a:xfrm>
            <a:off x="4912853" y="2365303"/>
            <a:ext cx="652134" cy="65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a:picLocks noChangeAspect="1"/>
          </p:cNvPicPr>
          <p:nvPr/>
        </p:nvPicPr>
        <p:blipFill rotWithShape="1">
          <a:blip r:embed="rId8"/>
          <a:srcRect b="31902"/>
          <a:stretch/>
        </p:blipFill>
        <p:spPr>
          <a:xfrm>
            <a:off x="4912852" y="3174755"/>
            <a:ext cx="652134" cy="65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9"/>
          <a:srcRect b="31902"/>
          <a:stretch/>
        </p:blipFill>
        <p:spPr>
          <a:xfrm>
            <a:off x="4878447" y="3984207"/>
            <a:ext cx="652134" cy="65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membershi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7655" y="174214"/>
            <a:ext cx="2070538" cy="10038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29710" y="2401884"/>
            <a:ext cx="2434064" cy="615553"/>
          </a:xfrm>
          <a:prstGeom prst="rect">
            <a:avLst/>
          </a:prstGeom>
          <a:noFill/>
        </p:spPr>
        <p:txBody>
          <a:bodyPr wrap="none" rtlCol="0">
            <a:spAutoFit/>
          </a:bodyPr>
          <a:lstStyle/>
          <a:p>
            <a:r>
              <a:rPr lang="en-US" b="1" dirty="0"/>
              <a:t>Kevin Tanner, Chairman</a:t>
            </a:r>
          </a:p>
          <a:p>
            <a:r>
              <a:rPr lang="en-US" sz="1600" dirty="0"/>
              <a:t>Dawsonville</a:t>
            </a:r>
          </a:p>
        </p:txBody>
      </p:sp>
      <p:sp>
        <p:nvSpPr>
          <p:cNvPr id="16" name="TextBox 15"/>
          <p:cNvSpPr txBox="1"/>
          <p:nvPr/>
        </p:nvSpPr>
        <p:spPr>
          <a:xfrm>
            <a:off x="1229710" y="3201591"/>
            <a:ext cx="1836400" cy="615553"/>
          </a:xfrm>
          <a:prstGeom prst="rect">
            <a:avLst/>
          </a:prstGeom>
          <a:noFill/>
        </p:spPr>
        <p:txBody>
          <a:bodyPr wrap="none" rtlCol="0">
            <a:spAutoFit/>
          </a:bodyPr>
          <a:lstStyle/>
          <a:p>
            <a:r>
              <a:rPr lang="en-US" b="1" dirty="0"/>
              <a:t>Christian </a:t>
            </a:r>
            <a:r>
              <a:rPr lang="en-US" b="1" dirty="0" err="1"/>
              <a:t>Coomer</a:t>
            </a:r>
            <a:endParaRPr lang="en-US" b="1" dirty="0"/>
          </a:p>
          <a:p>
            <a:r>
              <a:rPr lang="en-US" sz="1600" dirty="0"/>
              <a:t>Cartersville</a:t>
            </a:r>
          </a:p>
        </p:txBody>
      </p:sp>
      <p:sp>
        <p:nvSpPr>
          <p:cNvPr id="17" name="TextBox 16"/>
          <p:cNvSpPr txBox="1"/>
          <p:nvPr/>
        </p:nvSpPr>
        <p:spPr>
          <a:xfrm>
            <a:off x="1229710" y="4001298"/>
            <a:ext cx="2256643" cy="615553"/>
          </a:xfrm>
          <a:prstGeom prst="rect">
            <a:avLst/>
          </a:prstGeom>
          <a:noFill/>
        </p:spPr>
        <p:txBody>
          <a:bodyPr wrap="none" rtlCol="0">
            <a:spAutoFit/>
          </a:bodyPr>
          <a:lstStyle/>
          <a:p>
            <a:r>
              <a:rPr lang="en-US" b="1" dirty="0"/>
              <a:t>Mary Margaret Oliver</a:t>
            </a:r>
          </a:p>
          <a:p>
            <a:r>
              <a:rPr lang="en-US" sz="1600" dirty="0"/>
              <a:t>Decatur</a:t>
            </a:r>
          </a:p>
        </p:txBody>
      </p:sp>
      <p:sp>
        <p:nvSpPr>
          <p:cNvPr id="18" name="TextBox 17"/>
          <p:cNvSpPr txBox="1"/>
          <p:nvPr/>
        </p:nvSpPr>
        <p:spPr>
          <a:xfrm>
            <a:off x="5675586" y="2386735"/>
            <a:ext cx="1282531" cy="615553"/>
          </a:xfrm>
          <a:prstGeom prst="rect">
            <a:avLst/>
          </a:prstGeom>
          <a:noFill/>
        </p:spPr>
        <p:txBody>
          <a:bodyPr wrap="none" rtlCol="0">
            <a:spAutoFit/>
          </a:bodyPr>
          <a:lstStyle/>
          <a:p>
            <a:r>
              <a:rPr lang="en-US" b="1" dirty="0"/>
              <a:t>Jason Shaw</a:t>
            </a:r>
          </a:p>
          <a:p>
            <a:r>
              <a:rPr lang="en-US" sz="1600" dirty="0"/>
              <a:t>Lakeland</a:t>
            </a:r>
          </a:p>
        </p:txBody>
      </p:sp>
      <p:sp>
        <p:nvSpPr>
          <p:cNvPr id="19" name="TextBox 18"/>
          <p:cNvSpPr txBox="1"/>
          <p:nvPr/>
        </p:nvSpPr>
        <p:spPr>
          <a:xfrm>
            <a:off x="5675586" y="3186442"/>
            <a:ext cx="1413849" cy="615553"/>
          </a:xfrm>
          <a:prstGeom prst="rect">
            <a:avLst/>
          </a:prstGeom>
          <a:noFill/>
        </p:spPr>
        <p:txBody>
          <a:bodyPr wrap="none" rtlCol="0">
            <a:spAutoFit/>
          </a:bodyPr>
          <a:lstStyle/>
          <a:p>
            <a:r>
              <a:rPr lang="en-US" b="1" dirty="0"/>
              <a:t>Calvin </a:t>
            </a:r>
            <a:r>
              <a:rPr lang="en-US" b="1" dirty="0" err="1"/>
              <a:t>Smyre</a:t>
            </a:r>
            <a:endParaRPr lang="en-US" b="1" dirty="0"/>
          </a:p>
          <a:p>
            <a:r>
              <a:rPr lang="en-US" sz="1600" dirty="0"/>
              <a:t>Columbus</a:t>
            </a:r>
          </a:p>
        </p:txBody>
      </p:sp>
      <p:sp>
        <p:nvSpPr>
          <p:cNvPr id="20" name="TextBox 19"/>
          <p:cNvSpPr txBox="1"/>
          <p:nvPr/>
        </p:nvSpPr>
        <p:spPr>
          <a:xfrm>
            <a:off x="5675586" y="3986149"/>
            <a:ext cx="1218732" cy="615553"/>
          </a:xfrm>
          <a:prstGeom prst="rect">
            <a:avLst/>
          </a:prstGeom>
          <a:noFill/>
        </p:spPr>
        <p:txBody>
          <a:bodyPr wrap="none" rtlCol="0">
            <a:spAutoFit/>
          </a:bodyPr>
          <a:lstStyle/>
          <a:p>
            <a:r>
              <a:rPr lang="en-US" b="1" dirty="0"/>
              <a:t>Tom Taylor</a:t>
            </a:r>
          </a:p>
          <a:p>
            <a:r>
              <a:rPr lang="en-US" sz="1600" dirty="0"/>
              <a:t>Dunwoody</a:t>
            </a:r>
          </a:p>
        </p:txBody>
      </p:sp>
      <p:sp>
        <p:nvSpPr>
          <p:cNvPr id="23" name="TextBox 22"/>
          <p:cNvSpPr txBox="1"/>
          <p:nvPr/>
        </p:nvSpPr>
        <p:spPr>
          <a:xfrm>
            <a:off x="379477" y="1448541"/>
            <a:ext cx="8060330" cy="646331"/>
          </a:xfrm>
          <a:prstGeom prst="rect">
            <a:avLst/>
          </a:prstGeom>
          <a:noFill/>
        </p:spPr>
        <p:txBody>
          <a:bodyPr wrap="square" rtlCol="0">
            <a:spAutoFit/>
          </a:bodyPr>
          <a:lstStyle/>
          <a:p>
            <a:r>
              <a:rPr lang="en-US" b="1" i="1" dirty="0"/>
              <a:t>Six members, including the chairperson of the House Committee on Transportation and a member representing rural areas of Georgia...</a:t>
            </a:r>
          </a:p>
        </p:txBody>
      </p:sp>
      <p:sp>
        <p:nvSpPr>
          <p:cNvPr id="34" name="TextBox 33"/>
          <p:cNvSpPr txBox="1"/>
          <p:nvPr/>
        </p:nvSpPr>
        <p:spPr>
          <a:xfrm>
            <a:off x="2448442" y="292342"/>
            <a:ext cx="5717206" cy="646331"/>
          </a:xfrm>
          <a:prstGeom prst="rect">
            <a:avLst/>
          </a:prstGeom>
          <a:noFill/>
        </p:spPr>
        <p:txBody>
          <a:bodyPr wrap="none" rtlCol="0">
            <a:spAutoFit/>
          </a:bodyPr>
          <a:lstStyle/>
          <a:p>
            <a:r>
              <a:rPr lang="en-US" sz="3600" b="1" dirty="0"/>
              <a:t>Appointed by House Speaker</a:t>
            </a:r>
          </a:p>
        </p:txBody>
      </p:sp>
    </p:spTree>
    <p:extLst>
      <p:ext uri="{BB962C8B-B14F-4D97-AF65-F5344CB8AC3E}">
        <p14:creationId xmlns:p14="http://schemas.microsoft.com/office/powerpoint/2010/main" val="799215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 result for membershi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55" y="174214"/>
            <a:ext cx="2070538" cy="100389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48442" y="292342"/>
            <a:ext cx="5717206" cy="646331"/>
          </a:xfrm>
          <a:prstGeom prst="rect">
            <a:avLst/>
          </a:prstGeom>
          <a:noFill/>
        </p:spPr>
        <p:txBody>
          <a:bodyPr wrap="none" rtlCol="0">
            <a:spAutoFit/>
          </a:bodyPr>
          <a:lstStyle/>
          <a:p>
            <a:r>
              <a:rPr lang="en-US" sz="3600" b="1" dirty="0"/>
              <a:t>Appointed by House Speaker</a:t>
            </a:r>
          </a:p>
        </p:txBody>
      </p:sp>
      <p:pic>
        <p:nvPicPr>
          <p:cNvPr id="9" name="Picture 8"/>
          <p:cNvPicPr>
            <a:picLocks noChangeAspect="1"/>
          </p:cNvPicPr>
          <p:nvPr/>
        </p:nvPicPr>
        <p:blipFill rotWithShape="1">
          <a:blip r:embed="rId4"/>
          <a:srcRect l="2466" t="10122" r="44989" b="20832"/>
          <a:stretch/>
        </p:blipFill>
        <p:spPr>
          <a:xfrm>
            <a:off x="475172" y="2298378"/>
            <a:ext cx="669953" cy="669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p:cNvSpPr txBox="1"/>
          <p:nvPr/>
        </p:nvSpPr>
        <p:spPr>
          <a:xfrm>
            <a:off x="1283688" y="2324460"/>
            <a:ext cx="3428503" cy="615553"/>
          </a:xfrm>
          <a:prstGeom prst="rect">
            <a:avLst/>
          </a:prstGeom>
          <a:noFill/>
        </p:spPr>
        <p:txBody>
          <a:bodyPr wrap="none" rtlCol="0">
            <a:spAutoFit/>
          </a:bodyPr>
          <a:lstStyle/>
          <a:p>
            <a:r>
              <a:rPr lang="en-US" b="1" dirty="0"/>
              <a:t>Liz </a:t>
            </a:r>
            <a:r>
              <a:rPr lang="en-US" b="1" dirty="0" err="1"/>
              <a:t>Hausmann</a:t>
            </a:r>
            <a:endParaRPr lang="en-US" b="1" dirty="0"/>
          </a:p>
          <a:p>
            <a:r>
              <a:rPr lang="en-US" sz="1600" dirty="0"/>
              <a:t>Fulton County Board of Commissioners</a:t>
            </a:r>
          </a:p>
        </p:txBody>
      </p:sp>
      <p:pic>
        <p:nvPicPr>
          <p:cNvPr id="12" name="Picture 11"/>
          <p:cNvPicPr>
            <a:picLocks noChangeAspect="1"/>
          </p:cNvPicPr>
          <p:nvPr/>
        </p:nvPicPr>
        <p:blipFill rotWithShape="1">
          <a:blip r:embed="rId5"/>
          <a:srcRect/>
          <a:stretch/>
        </p:blipFill>
        <p:spPr>
          <a:xfrm>
            <a:off x="475172" y="3141507"/>
            <a:ext cx="669953" cy="669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1283688" y="3168706"/>
            <a:ext cx="2006703" cy="615553"/>
          </a:xfrm>
          <a:prstGeom prst="rect">
            <a:avLst/>
          </a:prstGeom>
          <a:noFill/>
        </p:spPr>
        <p:txBody>
          <a:bodyPr wrap="none" rtlCol="0">
            <a:spAutoFit/>
          </a:bodyPr>
          <a:lstStyle/>
          <a:p>
            <a:r>
              <a:rPr lang="en-US" b="1" dirty="0"/>
              <a:t>Butch McDuffie</a:t>
            </a:r>
          </a:p>
          <a:p>
            <a:r>
              <a:rPr lang="en-US" sz="1600" dirty="0"/>
              <a:t>Athens Transit System</a:t>
            </a:r>
          </a:p>
        </p:txBody>
      </p:sp>
      <p:pic>
        <p:nvPicPr>
          <p:cNvPr id="14" name="Picture 13"/>
          <p:cNvPicPr>
            <a:picLocks noChangeAspect="1"/>
          </p:cNvPicPr>
          <p:nvPr/>
        </p:nvPicPr>
        <p:blipFill rotWithShape="1">
          <a:blip r:embed="rId6"/>
          <a:srcRect l="59439" t="17584" r="19289" b="55836"/>
          <a:stretch/>
        </p:blipFill>
        <p:spPr>
          <a:xfrm>
            <a:off x="489010" y="3984637"/>
            <a:ext cx="656116" cy="6561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TextBox 14"/>
          <p:cNvSpPr txBox="1"/>
          <p:nvPr/>
        </p:nvSpPr>
        <p:spPr>
          <a:xfrm>
            <a:off x="1283687" y="3984637"/>
            <a:ext cx="1971309" cy="615553"/>
          </a:xfrm>
          <a:prstGeom prst="rect">
            <a:avLst/>
          </a:prstGeom>
          <a:noFill/>
        </p:spPr>
        <p:txBody>
          <a:bodyPr wrap="none" rtlCol="0">
            <a:spAutoFit/>
          </a:bodyPr>
          <a:lstStyle/>
          <a:p>
            <a:r>
              <a:rPr lang="en-US" b="1" dirty="0"/>
              <a:t>Curtis </a:t>
            </a:r>
            <a:r>
              <a:rPr lang="en-US" b="1" dirty="0" err="1"/>
              <a:t>Kolber</a:t>
            </a:r>
            <a:endParaRPr lang="en-US" b="1" dirty="0"/>
          </a:p>
          <a:p>
            <a:r>
              <a:rPr lang="en-US" sz="1600" dirty="0"/>
              <a:t>Chatham Area Transit</a:t>
            </a:r>
          </a:p>
        </p:txBody>
      </p:sp>
      <p:pic>
        <p:nvPicPr>
          <p:cNvPr id="16" name="Picture 15"/>
          <p:cNvPicPr>
            <a:picLocks noChangeAspect="1"/>
          </p:cNvPicPr>
          <p:nvPr/>
        </p:nvPicPr>
        <p:blipFill rotWithShape="1">
          <a:blip r:embed="rId7"/>
          <a:srcRect b="28572"/>
          <a:stretch/>
        </p:blipFill>
        <p:spPr>
          <a:xfrm>
            <a:off x="475172" y="4813930"/>
            <a:ext cx="669954" cy="669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extBox 16"/>
          <p:cNvSpPr txBox="1"/>
          <p:nvPr/>
        </p:nvSpPr>
        <p:spPr>
          <a:xfrm>
            <a:off x="1283686" y="4828883"/>
            <a:ext cx="3669594" cy="615553"/>
          </a:xfrm>
          <a:prstGeom prst="rect">
            <a:avLst/>
          </a:prstGeom>
          <a:noFill/>
        </p:spPr>
        <p:txBody>
          <a:bodyPr wrap="none" rtlCol="0">
            <a:spAutoFit/>
          </a:bodyPr>
          <a:lstStyle/>
          <a:p>
            <a:r>
              <a:rPr lang="en-US" b="1" dirty="0"/>
              <a:t>Charlotte Nash</a:t>
            </a:r>
          </a:p>
          <a:p>
            <a:r>
              <a:rPr lang="en-US" sz="1600" dirty="0"/>
              <a:t>Gwinnett County Board of Commissioners</a:t>
            </a:r>
          </a:p>
        </p:txBody>
      </p:sp>
      <p:sp>
        <p:nvSpPr>
          <p:cNvPr id="18" name="TextBox 17"/>
          <p:cNvSpPr txBox="1"/>
          <p:nvPr/>
        </p:nvSpPr>
        <p:spPr>
          <a:xfrm>
            <a:off x="379477" y="1448541"/>
            <a:ext cx="7317231" cy="646331"/>
          </a:xfrm>
          <a:prstGeom prst="rect">
            <a:avLst/>
          </a:prstGeom>
          <a:noFill/>
        </p:spPr>
        <p:txBody>
          <a:bodyPr wrap="square" rtlCol="0">
            <a:spAutoFit/>
          </a:bodyPr>
          <a:lstStyle/>
          <a:p>
            <a:r>
              <a:rPr lang="en-US" b="1" i="1" dirty="0"/>
              <a:t>Four members who represent entities which provide mass transportation or a county which provides mass transportation...</a:t>
            </a:r>
          </a:p>
        </p:txBody>
      </p:sp>
    </p:spTree>
    <p:extLst>
      <p:ext uri="{BB962C8B-B14F-4D97-AF65-F5344CB8AC3E}">
        <p14:creationId xmlns:p14="http://schemas.microsoft.com/office/powerpoint/2010/main" val="3606326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t="2042" b="31209"/>
          <a:stretch/>
        </p:blipFill>
        <p:spPr>
          <a:xfrm>
            <a:off x="492948" y="4834950"/>
            <a:ext cx="669954" cy="669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a:picLocks noChangeAspect="1"/>
          </p:cNvPicPr>
          <p:nvPr/>
        </p:nvPicPr>
        <p:blipFill rotWithShape="1">
          <a:blip r:embed="rId4"/>
          <a:srcRect t="723" b="27448"/>
          <a:stretch/>
        </p:blipFill>
        <p:spPr>
          <a:xfrm>
            <a:off x="472443" y="3984637"/>
            <a:ext cx="689248" cy="689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rotWithShape="1">
          <a:blip r:embed="rId5"/>
          <a:srcRect t="14159" b="19239"/>
          <a:stretch/>
        </p:blipFill>
        <p:spPr>
          <a:xfrm>
            <a:off x="475172" y="3141507"/>
            <a:ext cx="669954" cy="6699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rotWithShape="1">
          <a:blip r:embed="rId6"/>
          <a:srcRect r="18081" b="18081"/>
          <a:stretch/>
        </p:blipFill>
        <p:spPr>
          <a:xfrm>
            <a:off x="489010" y="2331729"/>
            <a:ext cx="656115" cy="6561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2" descr="Image result for membershi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655" y="174214"/>
            <a:ext cx="2070538" cy="10038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83688" y="2324460"/>
            <a:ext cx="2991716" cy="615553"/>
          </a:xfrm>
          <a:prstGeom prst="rect">
            <a:avLst/>
          </a:prstGeom>
          <a:noFill/>
        </p:spPr>
        <p:txBody>
          <a:bodyPr wrap="none" rtlCol="0">
            <a:spAutoFit/>
          </a:bodyPr>
          <a:lstStyle/>
          <a:p>
            <a:r>
              <a:rPr lang="en-US" b="1" dirty="0"/>
              <a:t>Brian Anderson</a:t>
            </a:r>
          </a:p>
          <a:p>
            <a:r>
              <a:rPr lang="en-US" sz="1600" dirty="0"/>
              <a:t>Columbus Chamber of Commerce</a:t>
            </a:r>
          </a:p>
        </p:txBody>
      </p:sp>
      <p:sp>
        <p:nvSpPr>
          <p:cNvPr id="13" name="TextBox 12"/>
          <p:cNvSpPr txBox="1"/>
          <p:nvPr/>
        </p:nvSpPr>
        <p:spPr>
          <a:xfrm>
            <a:off x="1283688" y="3168706"/>
            <a:ext cx="2373598" cy="615553"/>
          </a:xfrm>
          <a:prstGeom prst="rect">
            <a:avLst/>
          </a:prstGeom>
          <a:noFill/>
        </p:spPr>
        <p:txBody>
          <a:bodyPr wrap="none" rtlCol="0">
            <a:spAutoFit/>
          </a:bodyPr>
          <a:lstStyle/>
          <a:p>
            <a:r>
              <a:rPr lang="en-US" b="1" dirty="0"/>
              <a:t>Butch Miller</a:t>
            </a:r>
          </a:p>
          <a:p>
            <a:r>
              <a:rPr lang="en-US" sz="1600" dirty="0"/>
              <a:t>State Senator (Gainesville)</a:t>
            </a:r>
          </a:p>
        </p:txBody>
      </p:sp>
      <p:sp>
        <p:nvSpPr>
          <p:cNvPr id="15" name="TextBox 14"/>
          <p:cNvSpPr txBox="1"/>
          <p:nvPr/>
        </p:nvSpPr>
        <p:spPr>
          <a:xfrm>
            <a:off x="1283687" y="3984637"/>
            <a:ext cx="2432845" cy="615553"/>
          </a:xfrm>
          <a:prstGeom prst="rect">
            <a:avLst/>
          </a:prstGeom>
          <a:noFill/>
        </p:spPr>
        <p:txBody>
          <a:bodyPr wrap="none" rtlCol="0">
            <a:spAutoFit/>
          </a:bodyPr>
          <a:lstStyle/>
          <a:p>
            <a:r>
              <a:rPr lang="en-US" b="1" dirty="0"/>
              <a:t>Rhonda </a:t>
            </a:r>
            <a:r>
              <a:rPr lang="en-US" b="1" dirty="0" err="1"/>
              <a:t>Briggins</a:t>
            </a:r>
            <a:endParaRPr lang="en-US" b="1" dirty="0"/>
          </a:p>
          <a:p>
            <a:r>
              <a:rPr lang="en-US" sz="1600" dirty="0"/>
              <a:t>Georgia Transit Association</a:t>
            </a:r>
          </a:p>
        </p:txBody>
      </p:sp>
      <p:sp>
        <p:nvSpPr>
          <p:cNvPr id="17" name="TextBox 16"/>
          <p:cNvSpPr txBox="1"/>
          <p:nvPr/>
        </p:nvSpPr>
        <p:spPr>
          <a:xfrm>
            <a:off x="1283686" y="4828883"/>
            <a:ext cx="3329501" cy="615553"/>
          </a:xfrm>
          <a:prstGeom prst="rect">
            <a:avLst/>
          </a:prstGeom>
          <a:noFill/>
        </p:spPr>
        <p:txBody>
          <a:bodyPr wrap="none" rtlCol="0">
            <a:spAutoFit/>
          </a:bodyPr>
          <a:lstStyle/>
          <a:p>
            <a:r>
              <a:rPr lang="en-US" b="1" dirty="0"/>
              <a:t>Bob Ott</a:t>
            </a:r>
          </a:p>
          <a:p>
            <a:r>
              <a:rPr lang="en-US" sz="1600" dirty="0"/>
              <a:t>Cobb County Board of Commissioners</a:t>
            </a:r>
          </a:p>
        </p:txBody>
      </p:sp>
      <p:sp>
        <p:nvSpPr>
          <p:cNvPr id="18" name="TextBox 17"/>
          <p:cNvSpPr txBox="1"/>
          <p:nvPr/>
        </p:nvSpPr>
        <p:spPr>
          <a:xfrm>
            <a:off x="379477" y="1448541"/>
            <a:ext cx="7317231" cy="369332"/>
          </a:xfrm>
          <a:prstGeom prst="rect">
            <a:avLst/>
          </a:prstGeom>
          <a:noFill/>
        </p:spPr>
        <p:txBody>
          <a:bodyPr wrap="square" rtlCol="0">
            <a:spAutoFit/>
          </a:bodyPr>
          <a:lstStyle/>
          <a:p>
            <a:r>
              <a:rPr lang="en-US" b="1" i="1" dirty="0"/>
              <a:t>Four members who are residents of this state...</a:t>
            </a:r>
          </a:p>
        </p:txBody>
      </p:sp>
      <p:sp>
        <p:nvSpPr>
          <p:cNvPr id="19" name="TextBox 18"/>
          <p:cNvSpPr txBox="1"/>
          <p:nvPr/>
        </p:nvSpPr>
        <p:spPr>
          <a:xfrm>
            <a:off x="2448442" y="292342"/>
            <a:ext cx="5717206" cy="646331"/>
          </a:xfrm>
          <a:prstGeom prst="rect">
            <a:avLst/>
          </a:prstGeom>
          <a:noFill/>
        </p:spPr>
        <p:txBody>
          <a:bodyPr wrap="none" rtlCol="0">
            <a:spAutoFit/>
          </a:bodyPr>
          <a:lstStyle/>
          <a:p>
            <a:r>
              <a:rPr lang="en-US" sz="3600" b="1" dirty="0"/>
              <a:t>Appointed by House Speaker</a:t>
            </a:r>
          </a:p>
        </p:txBody>
      </p:sp>
    </p:spTree>
    <p:extLst>
      <p:ext uri="{BB962C8B-B14F-4D97-AF65-F5344CB8AC3E}">
        <p14:creationId xmlns:p14="http://schemas.microsoft.com/office/powerpoint/2010/main" val="3662264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46488" t="1740" r="14655" b="38198"/>
          <a:stretch/>
        </p:blipFill>
        <p:spPr>
          <a:xfrm>
            <a:off x="480357" y="3969298"/>
            <a:ext cx="652134" cy="65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rotWithShape="1">
          <a:blip r:embed="rId3"/>
          <a:srcRect l="13793" b="13793"/>
          <a:stretch/>
        </p:blipFill>
        <p:spPr>
          <a:xfrm>
            <a:off x="480356" y="3167300"/>
            <a:ext cx="652134" cy="65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p:cNvPicPr>
            <a:picLocks noChangeAspect="1"/>
          </p:cNvPicPr>
          <p:nvPr/>
        </p:nvPicPr>
        <p:blipFill rotWithShape="1">
          <a:blip r:embed="rId4"/>
          <a:srcRect t="747" b="12067"/>
          <a:stretch/>
        </p:blipFill>
        <p:spPr>
          <a:xfrm>
            <a:off x="480356" y="2365303"/>
            <a:ext cx="652134" cy="6521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RC logo_Gold.jpg"/>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7696708" y="6113118"/>
            <a:ext cx="1371600" cy="624361"/>
          </a:xfrm>
          <a:prstGeom prst="rect">
            <a:avLst/>
          </a:prstGeom>
        </p:spPr>
      </p:pic>
      <p:pic>
        <p:nvPicPr>
          <p:cNvPr id="1026" name="Picture 2" descr="Image result for membershi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655" y="174214"/>
            <a:ext cx="2070538" cy="100389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229710" y="2401884"/>
            <a:ext cx="1907189" cy="615553"/>
          </a:xfrm>
          <a:prstGeom prst="rect">
            <a:avLst/>
          </a:prstGeom>
          <a:noFill/>
        </p:spPr>
        <p:txBody>
          <a:bodyPr wrap="none" rtlCol="0">
            <a:spAutoFit/>
          </a:bodyPr>
          <a:lstStyle/>
          <a:p>
            <a:r>
              <a:rPr lang="en-US" b="1" dirty="0"/>
              <a:t>Russell </a:t>
            </a:r>
            <a:r>
              <a:rPr lang="en-US" b="1" dirty="0" err="1"/>
              <a:t>McMurry</a:t>
            </a:r>
            <a:endParaRPr lang="en-US" b="1" dirty="0"/>
          </a:p>
          <a:p>
            <a:r>
              <a:rPr lang="en-US" sz="1600" dirty="0"/>
              <a:t>GDOT Commissioner</a:t>
            </a:r>
          </a:p>
        </p:txBody>
      </p:sp>
      <p:sp>
        <p:nvSpPr>
          <p:cNvPr id="16" name="TextBox 15"/>
          <p:cNvSpPr txBox="1"/>
          <p:nvPr/>
        </p:nvSpPr>
        <p:spPr>
          <a:xfrm>
            <a:off x="1229710" y="3201591"/>
            <a:ext cx="1351139" cy="615553"/>
          </a:xfrm>
          <a:prstGeom prst="rect">
            <a:avLst/>
          </a:prstGeom>
          <a:noFill/>
        </p:spPr>
        <p:txBody>
          <a:bodyPr wrap="none" rtlCol="0">
            <a:spAutoFit/>
          </a:bodyPr>
          <a:lstStyle/>
          <a:p>
            <a:r>
              <a:rPr lang="en-US" b="1" dirty="0"/>
              <a:t>Keith Parker</a:t>
            </a:r>
          </a:p>
          <a:p>
            <a:r>
              <a:rPr lang="en-US" sz="1600" dirty="0"/>
              <a:t>MARTA CEO</a:t>
            </a:r>
          </a:p>
        </p:txBody>
      </p:sp>
      <p:sp>
        <p:nvSpPr>
          <p:cNvPr id="17" name="TextBox 16"/>
          <p:cNvSpPr txBox="1"/>
          <p:nvPr/>
        </p:nvSpPr>
        <p:spPr>
          <a:xfrm>
            <a:off x="1229710" y="4001298"/>
            <a:ext cx="2188804" cy="615553"/>
          </a:xfrm>
          <a:prstGeom prst="rect">
            <a:avLst/>
          </a:prstGeom>
          <a:noFill/>
        </p:spPr>
        <p:txBody>
          <a:bodyPr wrap="none" rtlCol="0">
            <a:spAutoFit/>
          </a:bodyPr>
          <a:lstStyle/>
          <a:p>
            <a:r>
              <a:rPr lang="en-US" b="1" dirty="0"/>
              <a:t>Chris Tomlinson</a:t>
            </a:r>
          </a:p>
          <a:p>
            <a:r>
              <a:rPr lang="en-US" sz="1600" dirty="0"/>
              <a:t>GRTA Executive Director</a:t>
            </a:r>
          </a:p>
        </p:txBody>
      </p:sp>
      <p:sp>
        <p:nvSpPr>
          <p:cNvPr id="31" name="TextBox 30"/>
          <p:cNvSpPr txBox="1"/>
          <p:nvPr/>
        </p:nvSpPr>
        <p:spPr>
          <a:xfrm>
            <a:off x="2448442" y="292342"/>
            <a:ext cx="3938066" cy="646331"/>
          </a:xfrm>
          <a:prstGeom prst="rect">
            <a:avLst/>
          </a:prstGeom>
          <a:noFill/>
        </p:spPr>
        <p:txBody>
          <a:bodyPr wrap="none" rtlCol="0">
            <a:spAutoFit/>
          </a:bodyPr>
          <a:lstStyle/>
          <a:p>
            <a:r>
              <a:rPr lang="en-US" sz="3600" b="1" dirty="0"/>
              <a:t>Ex Officio Members</a:t>
            </a:r>
          </a:p>
        </p:txBody>
      </p:sp>
      <p:pic>
        <p:nvPicPr>
          <p:cNvPr id="25" name="Picture 24"/>
          <p:cNvPicPr>
            <a:picLocks noChangeAspect="1"/>
          </p:cNvPicPr>
          <p:nvPr/>
        </p:nvPicPr>
        <p:blipFill rotWithShape="1">
          <a:blip r:embed="rId8"/>
          <a:srcRect t="25209" r="77204" b="24188"/>
          <a:stretch/>
        </p:blipFill>
        <p:spPr>
          <a:xfrm>
            <a:off x="6998878" y="2521644"/>
            <a:ext cx="1482968" cy="2891750"/>
          </a:xfrm>
          <a:prstGeom prst="rect">
            <a:avLst/>
          </a:prstGeom>
        </p:spPr>
      </p:pic>
      <p:pic>
        <p:nvPicPr>
          <p:cNvPr id="13" name="Picture 12"/>
          <p:cNvPicPr>
            <a:picLocks noChangeAspect="1"/>
          </p:cNvPicPr>
          <p:nvPr/>
        </p:nvPicPr>
        <p:blipFill rotWithShape="1">
          <a:blip r:embed="rId8"/>
          <a:srcRect l="22195"/>
          <a:stretch/>
        </p:blipFill>
        <p:spPr>
          <a:xfrm>
            <a:off x="4309654" y="2159009"/>
            <a:ext cx="2937273" cy="3316269"/>
          </a:xfrm>
          <a:prstGeom prst="rect">
            <a:avLst/>
          </a:prstGeom>
        </p:spPr>
      </p:pic>
      <p:sp>
        <p:nvSpPr>
          <p:cNvPr id="24" name="TextBox 23"/>
          <p:cNvSpPr txBox="1"/>
          <p:nvPr/>
        </p:nvSpPr>
        <p:spPr>
          <a:xfrm>
            <a:off x="7189165" y="2057526"/>
            <a:ext cx="1625060" cy="615553"/>
          </a:xfrm>
          <a:prstGeom prst="rect">
            <a:avLst/>
          </a:prstGeom>
          <a:noFill/>
        </p:spPr>
        <p:txBody>
          <a:bodyPr wrap="none" rtlCol="0">
            <a:spAutoFit/>
          </a:bodyPr>
          <a:lstStyle/>
          <a:p>
            <a:r>
              <a:rPr lang="en-US" b="1" dirty="0"/>
              <a:t>MPO Directors</a:t>
            </a:r>
          </a:p>
          <a:p>
            <a:r>
              <a:rPr lang="en-US" sz="1600" i="1" dirty="0"/>
              <a:t>(Non Voting)</a:t>
            </a:r>
          </a:p>
        </p:txBody>
      </p:sp>
    </p:spTree>
    <p:extLst>
      <p:ext uri="{BB962C8B-B14F-4D97-AF65-F5344CB8AC3E}">
        <p14:creationId xmlns:p14="http://schemas.microsoft.com/office/powerpoint/2010/main" val="2822016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 logo_Gold.jp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696708" y="6113118"/>
            <a:ext cx="1371600" cy="624361"/>
          </a:xfrm>
          <a:prstGeom prst="rect">
            <a:avLst/>
          </a:prstGeom>
        </p:spPr>
      </p:pic>
      <p:pic>
        <p:nvPicPr>
          <p:cNvPr id="2052" name="Picture 4" descr="Image result for finish line"/>
          <p:cNvPicPr>
            <a:picLocks noChangeAspect="1" noChangeArrowheads="1"/>
          </p:cNvPicPr>
          <p:nvPr/>
        </p:nvPicPr>
        <p:blipFill rotWithShape="1">
          <a:blip r:embed="rId4">
            <a:extLst>
              <a:ext uri="{28A0092B-C50C-407E-A947-70E740481C1C}">
                <a14:useLocalDpi xmlns:a14="http://schemas.microsoft.com/office/drawing/2010/main" val="0"/>
              </a:ext>
            </a:extLst>
          </a:blip>
          <a:srcRect b="4228"/>
          <a:stretch/>
        </p:blipFill>
        <p:spPr bwMode="auto">
          <a:xfrm>
            <a:off x="356052" y="69128"/>
            <a:ext cx="1747315" cy="1171404"/>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448442" y="292342"/>
            <a:ext cx="1893467" cy="646331"/>
          </a:xfrm>
          <a:prstGeom prst="rect">
            <a:avLst/>
          </a:prstGeom>
          <a:noFill/>
        </p:spPr>
        <p:txBody>
          <a:bodyPr wrap="none" rtlCol="0">
            <a:spAutoFit/>
          </a:bodyPr>
          <a:lstStyle/>
          <a:p>
            <a:r>
              <a:rPr lang="en-US" sz="3600" b="1" dirty="0"/>
              <a:t>Deadline</a:t>
            </a:r>
          </a:p>
        </p:txBody>
      </p:sp>
      <p:sp>
        <p:nvSpPr>
          <p:cNvPr id="5" name="Rectangle 4"/>
          <p:cNvSpPr/>
          <p:nvPr/>
        </p:nvSpPr>
        <p:spPr>
          <a:xfrm>
            <a:off x="446688" y="1997839"/>
            <a:ext cx="7446581" cy="2308324"/>
          </a:xfrm>
          <a:prstGeom prst="rect">
            <a:avLst/>
          </a:prstGeom>
        </p:spPr>
        <p:txBody>
          <a:bodyPr wrap="square">
            <a:spAutoFit/>
          </a:bodyPr>
          <a:lstStyle/>
          <a:p>
            <a:r>
              <a:rPr lang="en-US" sz="2400" i="1" dirty="0"/>
              <a:t>The commission shall submit the report and proposal required ... not later than December 31, 2018 ... with approval of the Speaker of the House of Representatives, the commission may continue its study until December 31, 2019, at which time its proposal shall be published and the commission shall stand abolished</a:t>
            </a:r>
          </a:p>
        </p:txBody>
      </p:sp>
    </p:spTree>
    <p:extLst>
      <p:ext uri="{BB962C8B-B14F-4D97-AF65-F5344CB8AC3E}">
        <p14:creationId xmlns:p14="http://schemas.microsoft.com/office/powerpoint/2010/main" val="757140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C logo_Gold.jpg"/>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696708" y="6113118"/>
            <a:ext cx="1371600" cy="624361"/>
          </a:xfrm>
          <a:prstGeom prst="rect">
            <a:avLst/>
          </a:prstGeom>
        </p:spPr>
      </p:pic>
      <p:sp>
        <p:nvSpPr>
          <p:cNvPr id="31" name="TextBox 30"/>
          <p:cNvSpPr txBox="1"/>
          <p:nvPr/>
        </p:nvSpPr>
        <p:spPr>
          <a:xfrm>
            <a:off x="2448442" y="292342"/>
            <a:ext cx="4233467" cy="646331"/>
          </a:xfrm>
          <a:prstGeom prst="rect">
            <a:avLst/>
          </a:prstGeom>
          <a:noFill/>
        </p:spPr>
        <p:txBody>
          <a:bodyPr wrap="none" rtlCol="0">
            <a:spAutoFit/>
          </a:bodyPr>
          <a:lstStyle/>
          <a:p>
            <a:r>
              <a:rPr lang="en-US" sz="3600" b="1" dirty="0"/>
              <a:t>Discussion Questions</a:t>
            </a:r>
          </a:p>
        </p:txBody>
      </p:sp>
      <p:pic>
        <p:nvPicPr>
          <p:cNvPr id="5" name="Picture 4"/>
          <p:cNvPicPr>
            <a:picLocks noChangeAspect="1"/>
          </p:cNvPicPr>
          <p:nvPr/>
        </p:nvPicPr>
        <p:blipFill>
          <a:blip r:embed="rId4"/>
          <a:stretch>
            <a:fillRect/>
          </a:stretch>
        </p:blipFill>
        <p:spPr>
          <a:xfrm>
            <a:off x="588580" y="210209"/>
            <a:ext cx="1513489" cy="1135116"/>
          </a:xfrm>
          <a:prstGeom prst="rect">
            <a:avLst/>
          </a:prstGeom>
        </p:spPr>
      </p:pic>
      <p:sp>
        <p:nvSpPr>
          <p:cNvPr id="6" name="TextBox 5"/>
          <p:cNvSpPr txBox="1"/>
          <p:nvPr/>
        </p:nvSpPr>
        <p:spPr>
          <a:xfrm>
            <a:off x="472967" y="1729408"/>
            <a:ext cx="8450316" cy="4042132"/>
          </a:xfrm>
          <a:prstGeom prst="rect">
            <a:avLst/>
          </a:prstGeom>
          <a:noFill/>
        </p:spPr>
        <p:txBody>
          <a:bodyPr wrap="square" rtlCol="0">
            <a:spAutoFit/>
          </a:bodyPr>
          <a:lstStyle/>
          <a:p>
            <a:r>
              <a:rPr lang="en-US" sz="3000" dirty="0"/>
              <a:t>What are the foremost issues for which you believe the Commission should seek solutions?</a:t>
            </a:r>
          </a:p>
          <a:p>
            <a:endParaRPr lang="en-US" sz="3000" dirty="0"/>
          </a:p>
          <a:p>
            <a:r>
              <a:rPr lang="en-US" sz="3000" dirty="0"/>
              <a:t>In our advisory role, what issues and concerns should ARC staff emphasize during the deliberations?</a:t>
            </a:r>
          </a:p>
          <a:p>
            <a:endParaRPr lang="en-US" sz="3000" dirty="0"/>
          </a:p>
          <a:p>
            <a:r>
              <a:rPr lang="en-US" sz="3000" dirty="0"/>
              <a:t>How would you define success at the conclusion of the Commission?</a:t>
            </a:r>
          </a:p>
          <a:p>
            <a:pPr>
              <a:lnSpc>
                <a:spcPts val="2000"/>
              </a:lnSpc>
            </a:pPr>
            <a:endParaRPr lang="en-US" dirty="0"/>
          </a:p>
        </p:txBody>
      </p:sp>
    </p:spTree>
    <p:extLst>
      <p:ext uri="{BB962C8B-B14F-4D97-AF65-F5344CB8AC3E}">
        <p14:creationId xmlns:p14="http://schemas.microsoft.com/office/powerpoint/2010/main" val="3104397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1466</TotalTime>
  <Words>356</Words>
  <Application>Microsoft Office PowerPoint</Application>
  <PresentationFormat>On-screen Show (4:3)</PresentationFormat>
  <Paragraphs>75</Paragraphs>
  <Slides>8</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Atlanta Regional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ARC designer</dc:creator>
  <cp:lastModifiedBy>Scott Haggard</cp:lastModifiedBy>
  <cp:revision>71</cp:revision>
  <dcterms:created xsi:type="dcterms:W3CDTF">2013-02-08T17:31:51Z</dcterms:created>
  <dcterms:modified xsi:type="dcterms:W3CDTF">2017-07-21T21:20:52Z</dcterms:modified>
</cp:coreProperties>
</file>