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7"/>
  </p:notesMasterIdLst>
  <p:sldIdLst>
    <p:sldId id="1225" r:id="rId3"/>
    <p:sldId id="1237" r:id="rId4"/>
    <p:sldId id="1245" r:id="rId5"/>
    <p:sldId id="1234" r:id="rId6"/>
    <p:sldId id="1236" r:id="rId7"/>
    <p:sldId id="1211" r:id="rId8"/>
    <p:sldId id="1207" r:id="rId9"/>
    <p:sldId id="1233" r:id="rId10"/>
    <p:sldId id="1251" r:id="rId11"/>
    <p:sldId id="256" r:id="rId12"/>
    <p:sldId id="1208" r:id="rId13"/>
    <p:sldId id="1227" r:id="rId14"/>
    <p:sldId id="1252" r:id="rId15"/>
    <p:sldId id="1241" r:id="rId16"/>
    <p:sldId id="1253" r:id="rId17"/>
    <p:sldId id="1228" r:id="rId18"/>
    <p:sldId id="1256" r:id="rId19"/>
    <p:sldId id="1258" r:id="rId20"/>
    <p:sldId id="1259" r:id="rId21"/>
    <p:sldId id="1257" r:id="rId22"/>
    <p:sldId id="1249" r:id="rId23"/>
    <p:sldId id="1250" r:id="rId24"/>
    <p:sldId id="1238" r:id="rId25"/>
    <p:sldId id="1231"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35F9C"/>
    <a:srgbClr val="F8A21F"/>
    <a:srgbClr val="A53E4C"/>
    <a:srgbClr val="15567E"/>
    <a:srgbClr val="839730"/>
    <a:srgbClr val="386D82"/>
    <a:srgbClr val="E76221"/>
    <a:srgbClr val="FFFFFF"/>
    <a:srgbClr val="20AE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008" autoAdjust="0"/>
  </p:normalViewPr>
  <p:slideViewPr>
    <p:cSldViewPr snapToGrid="0">
      <p:cViewPr>
        <p:scale>
          <a:sx n="50" d="100"/>
          <a:sy n="50" d="100"/>
        </p:scale>
        <p:origin x="1848" y="8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keC\Desktop\Housing%20Strategy_outbackonnetwork\INdicator_data_summary.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reducecosts_rentsnearjobs!$I$1</c:f>
              <c:strCache>
                <c:ptCount val="1"/>
                <c:pt idx="0">
                  <c:v>Average Rent</c:v>
                </c:pt>
              </c:strCache>
            </c:strRef>
          </c:tx>
          <c:spPr>
            <a:solidFill>
              <a:srgbClr val="E49F16"/>
            </a:solidFill>
            <a:ln>
              <a:noFill/>
            </a:ln>
            <a:effectLst/>
          </c:spPr>
          <c:invertIfNegative val="0"/>
          <c:dLbls>
            <c:dLbl>
              <c:idx val="1"/>
              <c:layout>
                <c:manualLayout>
                  <c:x val="1.3348832217459952E-7"/>
                  <c:y val="2.7288973965275163E-2"/>
                </c:manualLayout>
              </c:layout>
              <c:showLegendKey val="0"/>
              <c:showVal val="1"/>
              <c:showCatName val="0"/>
              <c:showSerName val="0"/>
              <c:showPercent val="0"/>
              <c:showBubbleSize val="0"/>
              <c:extLst>
                <c:ext xmlns:c15="http://schemas.microsoft.com/office/drawing/2012/chart" uri="{CE6537A1-D6FC-4f65-9D91-7224C49458BB}">
                  <c15:layout>
                    <c:manualLayout>
                      <c:w val="0.24734451680698066"/>
                      <c:h val="0.24010398664589963"/>
                    </c:manualLayout>
                  </c15:layout>
                </c:ext>
                <c:ext xmlns:c16="http://schemas.microsoft.com/office/drawing/2014/chart" uri="{C3380CC4-5D6E-409C-BE32-E72D297353CC}">
                  <c16:uniqueId val="{00000001-C682-421E-97F2-5C459E0C07E1}"/>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reducecosts_rentsnearjobs!$H$2:$H$3</c:f>
              <c:strCache>
                <c:ptCount val="2"/>
                <c:pt idx="0">
                  <c:v>Outside of Employment centers</c:v>
                </c:pt>
                <c:pt idx="1">
                  <c:v>Inside of Employment Centers</c:v>
                </c:pt>
              </c:strCache>
            </c:strRef>
          </c:cat>
          <c:val>
            <c:numRef>
              <c:f>reducecosts_rentsnearjobs!$I$2:$I$3</c:f>
              <c:numCache>
                <c:formatCode>_("$"* #,##0.00_);_("$"* \(#,##0.00\);_("$"* "-"??_);_(@_)</c:formatCode>
                <c:ptCount val="2"/>
                <c:pt idx="0">
                  <c:v>951.81290645322656</c:v>
                </c:pt>
                <c:pt idx="1">
                  <c:v>1415.995024875622</c:v>
                </c:pt>
              </c:numCache>
            </c:numRef>
          </c:val>
          <c:extLst>
            <c:ext xmlns:c16="http://schemas.microsoft.com/office/drawing/2014/chart" uri="{C3380CC4-5D6E-409C-BE32-E72D297353CC}">
              <c16:uniqueId val="{00000000-C682-421E-97F2-5C459E0C07E1}"/>
            </c:ext>
          </c:extLst>
        </c:ser>
        <c:dLbls>
          <c:showLegendKey val="0"/>
          <c:showVal val="0"/>
          <c:showCatName val="0"/>
          <c:showSerName val="0"/>
          <c:showPercent val="0"/>
          <c:showBubbleSize val="0"/>
        </c:dLbls>
        <c:gapWidth val="219"/>
        <c:overlap val="-27"/>
        <c:axId val="2117246064"/>
        <c:axId val="2120989104"/>
      </c:barChart>
      <c:catAx>
        <c:axId val="2117246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20989104"/>
        <c:crosses val="autoZero"/>
        <c:auto val="1"/>
        <c:lblAlgn val="ctr"/>
        <c:lblOffset val="100"/>
        <c:noMultiLvlLbl val="0"/>
      </c:catAx>
      <c:valAx>
        <c:axId val="212098910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211724606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F0DD-3078-46F0-B505-547C4EF5C066}" type="doc">
      <dgm:prSet loTypeId="urn:microsoft.com/office/officeart/2005/8/layout/hChevron3" loCatId="process" qsTypeId="urn:microsoft.com/office/officeart/2005/8/quickstyle/simple1" qsCatId="simple" csTypeId="urn:microsoft.com/office/officeart/2005/8/colors/accent1_2" csCatId="accent1" phldr="1"/>
      <dgm:spPr/>
    </dgm:pt>
    <dgm:pt modelId="{E5BDAB29-22BF-408C-BC64-1D6EC40FAFBD}">
      <dgm:prSet phldrT="[Text]"/>
      <dgm:spPr>
        <a:solidFill>
          <a:srgbClr val="E76221"/>
        </a:solidFill>
      </dgm:spPr>
      <dgm:t>
        <a:bodyPr/>
        <a:lstStyle/>
        <a:p>
          <a:endParaRPr lang="en-US" dirty="0"/>
        </a:p>
      </dgm:t>
    </dgm:pt>
    <dgm:pt modelId="{1DA355AE-FCEF-4740-8D72-91B95A0A5ED0}" type="parTrans" cxnId="{A1AC8930-3B5B-449A-873B-D13A1500B8BA}">
      <dgm:prSet/>
      <dgm:spPr/>
      <dgm:t>
        <a:bodyPr/>
        <a:lstStyle/>
        <a:p>
          <a:endParaRPr lang="en-US"/>
        </a:p>
      </dgm:t>
    </dgm:pt>
    <dgm:pt modelId="{9991AEE7-74C9-440B-964B-24640BE204F7}" type="sibTrans" cxnId="{A1AC8930-3B5B-449A-873B-D13A1500B8BA}">
      <dgm:prSet/>
      <dgm:spPr/>
      <dgm:t>
        <a:bodyPr/>
        <a:lstStyle/>
        <a:p>
          <a:endParaRPr lang="en-US"/>
        </a:p>
      </dgm:t>
    </dgm:pt>
    <dgm:pt modelId="{88DF5105-929F-4FF8-8E7E-3737BE32E263}">
      <dgm:prSet phldrT="[Text]"/>
      <dgm:spPr>
        <a:solidFill>
          <a:srgbClr val="E76221"/>
        </a:solidFill>
      </dgm:spPr>
      <dgm:t>
        <a:bodyPr/>
        <a:lstStyle/>
        <a:p>
          <a:endParaRPr lang="en-US" dirty="0"/>
        </a:p>
      </dgm:t>
    </dgm:pt>
    <dgm:pt modelId="{5F426A44-5E41-419F-AF38-EDEBBB61DEAB}" type="parTrans" cxnId="{3DE8B89E-EAB5-48E0-99AF-2CD8E0FB8CA8}">
      <dgm:prSet/>
      <dgm:spPr/>
      <dgm:t>
        <a:bodyPr/>
        <a:lstStyle/>
        <a:p>
          <a:endParaRPr lang="en-US"/>
        </a:p>
      </dgm:t>
    </dgm:pt>
    <dgm:pt modelId="{16EBDC1B-EDA9-4A06-B4F9-FEE2ACAE62AF}" type="sibTrans" cxnId="{3DE8B89E-EAB5-48E0-99AF-2CD8E0FB8CA8}">
      <dgm:prSet/>
      <dgm:spPr/>
      <dgm:t>
        <a:bodyPr/>
        <a:lstStyle/>
        <a:p>
          <a:endParaRPr lang="en-US"/>
        </a:p>
      </dgm:t>
    </dgm:pt>
    <dgm:pt modelId="{A73C79C9-A043-49B2-BE1A-695C96F59758}">
      <dgm:prSet phldrT="[Text]"/>
      <dgm:spPr>
        <a:solidFill>
          <a:srgbClr val="E76221"/>
        </a:solidFill>
      </dgm:spPr>
      <dgm:t>
        <a:bodyPr/>
        <a:lstStyle/>
        <a:p>
          <a:endParaRPr lang="en-US" dirty="0"/>
        </a:p>
      </dgm:t>
    </dgm:pt>
    <dgm:pt modelId="{A424B9F9-BDB9-44A0-9434-1D2DD8589897}" type="parTrans" cxnId="{4A3D6BCA-BC44-41FF-AC1D-0F1C15DBE1A7}">
      <dgm:prSet/>
      <dgm:spPr/>
      <dgm:t>
        <a:bodyPr/>
        <a:lstStyle/>
        <a:p>
          <a:endParaRPr lang="en-US"/>
        </a:p>
      </dgm:t>
    </dgm:pt>
    <dgm:pt modelId="{BA025E46-C658-4465-8128-43374C82A098}" type="sibTrans" cxnId="{4A3D6BCA-BC44-41FF-AC1D-0F1C15DBE1A7}">
      <dgm:prSet/>
      <dgm:spPr/>
      <dgm:t>
        <a:bodyPr/>
        <a:lstStyle/>
        <a:p>
          <a:endParaRPr lang="en-US"/>
        </a:p>
      </dgm:t>
    </dgm:pt>
    <dgm:pt modelId="{E4C8C0F6-31D0-433A-8090-684CD85A7752}" type="pres">
      <dgm:prSet presAssocID="{1A64F0DD-3078-46F0-B505-547C4EF5C066}" presName="Name0" presStyleCnt="0">
        <dgm:presLayoutVars>
          <dgm:dir/>
          <dgm:resizeHandles val="exact"/>
        </dgm:presLayoutVars>
      </dgm:prSet>
      <dgm:spPr/>
    </dgm:pt>
    <dgm:pt modelId="{662DAC56-6CB6-4F3F-A174-8E1AB477DAEC}" type="pres">
      <dgm:prSet presAssocID="{E5BDAB29-22BF-408C-BC64-1D6EC40FAFBD}" presName="parTxOnly" presStyleLbl="node1" presStyleIdx="0" presStyleCnt="3">
        <dgm:presLayoutVars>
          <dgm:bulletEnabled val="1"/>
        </dgm:presLayoutVars>
      </dgm:prSet>
      <dgm:spPr/>
    </dgm:pt>
    <dgm:pt modelId="{57DD6379-5B69-4B5C-8E8C-BB0F1D3F4C65}" type="pres">
      <dgm:prSet presAssocID="{9991AEE7-74C9-440B-964B-24640BE204F7}" presName="parSpace" presStyleCnt="0"/>
      <dgm:spPr/>
    </dgm:pt>
    <dgm:pt modelId="{55C6CF26-9BCC-47C6-AFBD-C4F6125FD347}" type="pres">
      <dgm:prSet presAssocID="{88DF5105-929F-4FF8-8E7E-3737BE32E263}" presName="parTxOnly" presStyleLbl="node1" presStyleIdx="1" presStyleCnt="3">
        <dgm:presLayoutVars>
          <dgm:bulletEnabled val="1"/>
        </dgm:presLayoutVars>
      </dgm:prSet>
      <dgm:spPr/>
    </dgm:pt>
    <dgm:pt modelId="{FCB8DDF4-F657-4FC6-A634-453BC1EEA82A}" type="pres">
      <dgm:prSet presAssocID="{16EBDC1B-EDA9-4A06-B4F9-FEE2ACAE62AF}" presName="parSpace" presStyleCnt="0"/>
      <dgm:spPr/>
    </dgm:pt>
    <dgm:pt modelId="{C2959216-2478-4FF2-98AC-55122673A120}" type="pres">
      <dgm:prSet presAssocID="{A73C79C9-A043-49B2-BE1A-695C96F59758}" presName="parTxOnly" presStyleLbl="node1" presStyleIdx="2" presStyleCnt="3">
        <dgm:presLayoutVars>
          <dgm:bulletEnabled val="1"/>
        </dgm:presLayoutVars>
      </dgm:prSet>
      <dgm:spPr/>
    </dgm:pt>
  </dgm:ptLst>
  <dgm:cxnLst>
    <dgm:cxn modelId="{66138A0D-F180-472B-8727-07F57FBF95E6}" type="presOf" srcId="{1A64F0DD-3078-46F0-B505-547C4EF5C066}" destId="{E4C8C0F6-31D0-433A-8090-684CD85A7752}" srcOrd="0" destOrd="0" presId="urn:microsoft.com/office/officeart/2005/8/layout/hChevron3"/>
    <dgm:cxn modelId="{B5B3F914-3A12-41E9-A2AE-85A18EF65CE6}" type="presOf" srcId="{E5BDAB29-22BF-408C-BC64-1D6EC40FAFBD}" destId="{662DAC56-6CB6-4F3F-A174-8E1AB477DAEC}" srcOrd="0" destOrd="0" presId="urn:microsoft.com/office/officeart/2005/8/layout/hChevron3"/>
    <dgm:cxn modelId="{E0405820-612A-47EE-AECE-CEA83A53E2CC}" type="presOf" srcId="{88DF5105-929F-4FF8-8E7E-3737BE32E263}" destId="{55C6CF26-9BCC-47C6-AFBD-C4F6125FD347}" srcOrd="0" destOrd="0" presId="urn:microsoft.com/office/officeart/2005/8/layout/hChevron3"/>
    <dgm:cxn modelId="{7FBA812B-F4FC-439E-A865-60B084DFD686}" type="presOf" srcId="{A73C79C9-A043-49B2-BE1A-695C96F59758}" destId="{C2959216-2478-4FF2-98AC-55122673A120}" srcOrd="0" destOrd="0" presId="urn:microsoft.com/office/officeart/2005/8/layout/hChevron3"/>
    <dgm:cxn modelId="{A1AC8930-3B5B-449A-873B-D13A1500B8BA}" srcId="{1A64F0DD-3078-46F0-B505-547C4EF5C066}" destId="{E5BDAB29-22BF-408C-BC64-1D6EC40FAFBD}" srcOrd="0" destOrd="0" parTransId="{1DA355AE-FCEF-4740-8D72-91B95A0A5ED0}" sibTransId="{9991AEE7-74C9-440B-964B-24640BE204F7}"/>
    <dgm:cxn modelId="{3DE8B89E-EAB5-48E0-99AF-2CD8E0FB8CA8}" srcId="{1A64F0DD-3078-46F0-B505-547C4EF5C066}" destId="{88DF5105-929F-4FF8-8E7E-3737BE32E263}" srcOrd="1" destOrd="0" parTransId="{5F426A44-5E41-419F-AF38-EDEBBB61DEAB}" sibTransId="{16EBDC1B-EDA9-4A06-B4F9-FEE2ACAE62AF}"/>
    <dgm:cxn modelId="{4A3D6BCA-BC44-41FF-AC1D-0F1C15DBE1A7}" srcId="{1A64F0DD-3078-46F0-B505-547C4EF5C066}" destId="{A73C79C9-A043-49B2-BE1A-695C96F59758}" srcOrd="2" destOrd="0" parTransId="{A424B9F9-BDB9-44A0-9434-1D2DD8589897}" sibTransId="{BA025E46-C658-4465-8128-43374C82A098}"/>
    <dgm:cxn modelId="{D9428C59-6417-464B-90BE-4183A05078A7}" type="presParOf" srcId="{E4C8C0F6-31D0-433A-8090-684CD85A7752}" destId="{662DAC56-6CB6-4F3F-A174-8E1AB477DAEC}" srcOrd="0" destOrd="0" presId="urn:microsoft.com/office/officeart/2005/8/layout/hChevron3"/>
    <dgm:cxn modelId="{1C623003-FC2B-4F82-9D41-0D4F6974A206}" type="presParOf" srcId="{E4C8C0F6-31D0-433A-8090-684CD85A7752}" destId="{57DD6379-5B69-4B5C-8E8C-BB0F1D3F4C65}" srcOrd="1" destOrd="0" presId="urn:microsoft.com/office/officeart/2005/8/layout/hChevron3"/>
    <dgm:cxn modelId="{46628FFE-DDEB-4B05-8DDF-BC86E95B5C23}" type="presParOf" srcId="{E4C8C0F6-31D0-433A-8090-684CD85A7752}" destId="{55C6CF26-9BCC-47C6-AFBD-C4F6125FD347}" srcOrd="2" destOrd="0" presId="urn:microsoft.com/office/officeart/2005/8/layout/hChevron3"/>
    <dgm:cxn modelId="{61C2C922-D16F-4C12-B741-E478B8BBE0E7}" type="presParOf" srcId="{E4C8C0F6-31D0-433A-8090-684CD85A7752}" destId="{FCB8DDF4-F657-4FC6-A634-453BC1EEA82A}" srcOrd="3" destOrd="0" presId="urn:microsoft.com/office/officeart/2005/8/layout/hChevron3"/>
    <dgm:cxn modelId="{62281A98-BCDD-4473-9150-E8C3144EE2C0}" type="presParOf" srcId="{E4C8C0F6-31D0-433A-8090-684CD85A7752}" destId="{C2959216-2478-4FF2-98AC-55122673A120}" srcOrd="4"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2DAC56-6CB6-4F3F-A174-8E1AB477DAEC}">
      <dsp:nvSpPr>
        <dsp:cNvPr id="0" name=""/>
        <dsp:cNvSpPr/>
      </dsp:nvSpPr>
      <dsp:spPr>
        <a:xfrm>
          <a:off x="5242" y="0"/>
          <a:ext cx="4583952" cy="369332"/>
        </a:xfrm>
        <a:prstGeom prst="homePlate">
          <a:avLst/>
        </a:prstGeom>
        <a:solidFill>
          <a:srgbClr val="E762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346" tIns="50673" rIns="25337" bIns="50673"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5242" y="0"/>
        <a:ext cx="4491619" cy="369332"/>
      </dsp:txXfrm>
    </dsp:sp>
    <dsp:sp modelId="{55C6CF26-9BCC-47C6-AFBD-C4F6125FD347}">
      <dsp:nvSpPr>
        <dsp:cNvPr id="0" name=""/>
        <dsp:cNvSpPr/>
      </dsp:nvSpPr>
      <dsp:spPr>
        <a:xfrm>
          <a:off x="3672403" y="0"/>
          <a:ext cx="4583952" cy="369332"/>
        </a:xfrm>
        <a:prstGeom prst="chevron">
          <a:avLst/>
        </a:prstGeom>
        <a:solidFill>
          <a:srgbClr val="E762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3857069" y="0"/>
        <a:ext cx="4214620" cy="369332"/>
      </dsp:txXfrm>
    </dsp:sp>
    <dsp:sp modelId="{C2959216-2478-4FF2-98AC-55122673A120}">
      <dsp:nvSpPr>
        <dsp:cNvPr id="0" name=""/>
        <dsp:cNvSpPr/>
      </dsp:nvSpPr>
      <dsp:spPr>
        <a:xfrm>
          <a:off x="7339565" y="0"/>
          <a:ext cx="4583952" cy="369332"/>
        </a:xfrm>
        <a:prstGeom prst="chevron">
          <a:avLst/>
        </a:prstGeom>
        <a:solidFill>
          <a:srgbClr val="E762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50673" rIns="25337" bIns="50673"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7524231" y="0"/>
        <a:ext cx="4214620" cy="36933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F56A123-2EA0-41CF-85FB-8F52C2325CDD}" type="datetimeFigureOut">
              <a:rPr lang="en-US" smtClean="0"/>
              <a:t>11/14/2019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AE6A75E-1DEB-4602-9B44-BC6B26EE9FD2}" type="slidenum">
              <a:rPr lang="en-US" smtClean="0"/>
              <a:t>‹#›</a:t>
            </a:fld>
            <a:endParaRPr lang="en-US"/>
          </a:p>
        </p:txBody>
      </p:sp>
    </p:spTree>
    <p:extLst>
      <p:ext uri="{BB962C8B-B14F-4D97-AF65-F5344CB8AC3E}">
        <p14:creationId xmlns:p14="http://schemas.microsoft.com/office/powerpoint/2010/main" val="434855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375727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looking at the data, we wanted to start conversation around the region about what planners and other stakeholders were seeing in their communities. </a:t>
            </a:r>
          </a:p>
        </p:txBody>
      </p:sp>
      <p:sp>
        <p:nvSpPr>
          <p:cNvPr id="4" name="Slide Number Placeholder 3"/>
          <p:cNvSpPr>
            <a:spLocks noGrp="1"/>
          </p:cNvSpPr>
          <p:nvPr>
            <p:ph type="sldNum" sz="quarter" idx="5"/>
          </p:nvPr>
        </p:nvSpPr>
        <p:spPr/>
        <p:txBody>
          <a:bodyPr/>
          <a:lstStyle/>
          <a:p>
            <a:fld id="{3AE6A75E-1DEB-4602-9B44-BC6B26EE9FD2}" type="slidenum">
              <a:rPr lang="en-US" smtClean="0"/>
              <a:t>10</a:t>
            </a:fld>
            <a:endParaRPr lang="en-US"/>
          </a:p>
        </p:txBody>
      </p:sp>
    </p:spTree>
    <p:extLst>
      <p:ext uri="{BB962C8B-B14F-4D97-AF65-F5344CB8AC3E}">
        <p14:creationId xmlns:p14="http://schemas.microsoft.com/office/powerpoint/2010/main" val="189911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million home sale transactions statewide going back to the year 2000 and prior</a:t>
            </a:r>
          </a:p>
        </p:txBody>
      </p:sp>
      <p:sp>
        <p:nvSpPr>
          <p:cNvPr id="4" name="Slide Number Placeholder 3"/>
          <p:cNvSpPr>
            <a:spLocks noGrp="1"/>
          </p:cNvSpPr>
          <p:nvPr>
            <p:ph type="sldNum" sz="quarter" idx="5"/>
          </p:nvPr>
        </p:nvSpPr>
        <p:spPr/>
        <p:txBody>
          <a:bodyPr/>
          <a:lstStyle/>
          <a:p>
            <a:fld id="{D44B93F1-A56F-4A49-BF2B-2F82B6F16283}" type="slidenum">
              <a:rPr lang="en-US" smtClean="0"/>
              <a:t>11</a:t>
            </a:fld>
            <a:endParaRPr lang="en-US"/>
          </a:p>
        </p:txBody>
      </p:sp>
    </p:spTree>
    <p:extLst>
      <p:ext uri="{BB962C8B-B14F-4D97-AF65-F5344CB8AC3E}">
        <p14:creationId xmlns:p14="http://schemas.microsoft.com/office/powerpoint/2010/main" val="4084703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Atlanta Regional Housing Strategy acknowledges this complexity by breaking the Atlanta region into 10 “submarkets” based on housing characteristics such as average sales price, age, type, and size.</a:t>
            </a:r>
          </a:p>
          <a:p>
            <a:r>
              <a:rPr lang="en-US" dirty="0"/>
              <a:t>The analysis revealed distinct housing submarkets across the region that share common issues. We wanted the submarkets to illustrate directionality in the issue. Online, the Submarket can be viewed by region, county, city or census tract. In addition, an extensive amount of data related to these geographic areas can also be found online. </a:t>
            </a:r>
          </a:p>
          <a:p>
            <a:r>
              <a:rPr lang="en-US" dirty="0"/>
              <a:t>Now just go through slides quickly to show how they build on each other. </a:t>
            </a:r>
          </a:p>
          <a:p>
            <a:endParaRPr lang="en-US" dirty="0"/>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9357643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b="1" dirty="0">
                <a:latin typeface="Calibri" panose="020F0502020204030204" pitchFamily="34" charset="0"/>
                <a:ea typeface="Calibri" panose="020F0502020204030204" pitchFamily="34" charset="0"/>
                <a:cs typeface="Times New Roman" panose="02020603050405020304" pitchFamily="18" charset="0"/>
              </a:rPr>
              <a:t>To achieve this the Regional Strategy, consist of 4 elements: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Strategic Framework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Six broad housing factors have been identified, that if the region made progress toward would improve our regional housing issues.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Housing Subareas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Through an extensive qualitative and quantitative approach ARC has identified the geography and characteristics of ten distinct sub-regional housing markets across the region. </a:t>
            </a:r>
            <a:endParaRPr lang="en-US" sz="1400" dirty="0">
              <a:latin typeface="Times New Roman" panose="02020603050405020304" pitchFamily="18" charset="0"/>
              <a:ea typeface="Times New Roman" panose="02020603050405020304" pitchFamily="18" charset="0"/>
            </a:endParaRPr>
          </a:p>
          <a:p>
            <a:pPr fontAlgn="base"/>
            <a:r>
              <a:rPr lang="en-US" sz="1600" dirty="0">
                <a:solidFill>
                  <a:srgbClr val="000000"/>
                </a:solidFill>
                <a:latin typeface="Arial" panose="020B0604020202020204"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fontAlgn="base"/>
            <a:r>
              <a:rPr lang="en-US" b="1" u="sng" dirty="0">
                <a:solidFill>
                  <a:srgbClr val="333333"/>
                </a:solidFill>
                <a:latin typeface="Arial" panose="020B0604020202020204" pitchFamily="34" charset="0"/>
                <a:ea typeface="Times New Roman" panose="02020603050405020304" pitchFamily="18" charset="0"/>
              </a:rPr>
              <a:t>Strategy Toolbox</a:t>
            </a:r>
            <a:endParaRPr lang="en-US" sz="1400" dirty="0">
              <a:latin typeface="Times New Roman" panose="02020603050405020304" pitchFamily="18" charset="0"/>
              <a:ea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A compilation of over 150 tactics from housing studies across the region have been gathered to present a range of options local governments can implement to make progress toward addressing housing challenges.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Online Resource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This website contains the compilation of information developed through this process, including an interactive map, detailed information about each of the ten submarkets, performance measure dashboard, recommended strategies and case studies from around the region. </a:t>
            </a:r>
            <a:endParaRPr lang="en-US" sz="14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13</a:t>
            </a:fld>
            <a:endParaRPr lang="en-US"/>
          </a:p>
        </p:txBody>
      </p:sp>
    </p:spTree>
    <p:extLst>
      <p:ext uri="{BB962C8B-B14F-4D97-AF65-F5344CB8AC3E}">
        <p14:creationId xmlns:p14="http://schemas.microsoft.com/office/powerpoint/2010/main" val="337322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The Strategies identify a multitude of tactics stakeholders in various faucets can explore and implement, including state, regional and local governments, elected officials, developers, citizens and others interested in the discussion. Local governments are a very important to solving housing issues, because they have the primary authorities necessary to do so, including using land use zoning to provide realistic opportunities for housing choices in their communities and to remove barriers to development. </a:t>
            </a:r>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1775597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b="1" dirty="0">
                <a:latin typeface="Calibri" panose="020F0502020204030204" pitchFamily="34" charset="0"/>
                <a:ea typeface="Calibri" panose="020F0502020204030204" pitchFamily="34" charset="0"/>
                <a:cs typeface="Times New Roman" panose="02020603050405020304" pitchFamily="18" charset="0"/>
              </a:rPr>
              <a:t>To achieve this the Regional Strategy, consist of 4 elements: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Strategic Framework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Six broad housing factors have been identified, that if the region made progress toward would improve our regional housing issues.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Housing Subareas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Through an extensive qualitative and quantitative approach ARC has identified the geography and characteristics of ten distinct sub-regional housing markets across the region. </a:t>
            </a:r>
            <a:endParaRPr lang="en-US" sz="1400" dirty="0">
              <a:latin typeface="Times New Roman" panose="02020603050405020304" pitchFamily="18" charset="0"/>
              <a:ea typeface="Times New Roman" panose="02020603050405020304" pitchFamily="18" charset="0"/>
            </a:endParaRPr>
          </a:p>
          <a:p>
            <a:pPr fontAlgn="base"/>
            <a:r>
              <a:rPr lang="en-US" sz="1600" dirty="0">
                <a:solidFill>
                  <a:srgbClr val="000000"/>
                </a:solidFill>
                <a:latin typeface="Arial" panose="020B0604020202020204"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fontAlgn="base"/>
            <a:r>
              <a:rPr lang="en-US" b="1" u="sng" dirty="0">
                <a:solidFill>
                  <a:srgbClr val="333333"/>
                </a:solidFill>
                <a:latin typeface="Arial" panose="020B0604020202020204" pitchFamily="34" charset="0"/>
                <a:ea typeface="Times New Roman" panose="02020603050405020304" pitchFamily="18" charset="0"/>
              </a:rPr>
              <a:t>Strategy Toolbox</a:t>
            </a:r>
            <a:endParaRPr lang="en-US" sz="1400" dirty="0">
              <a:latin typeface="Times New Roman" panose="02020603050405020304" pitchFamily="18" charset="0"/>
              <a:ea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A compilation of over 150 tactics from housing studies across the region have been gathered to present a range of options local governments can implement to make progress toward addressing housing challenges.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Online Resource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This website contains the compilation of information developed through this process, including an interactive map, detailed information about each of the ten submarkets, performance measure dashboard, recommended strategies and case studies from around the region. </a:t>
            </a:r>
            <a:endParaRPr lang="en-US" sz="14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15</a:t>
            </a:fld>
            <a:endParaRPr lang="en-US"/>
          </a:p>
        </p:txBody>
      </p:sp>
    </p:spTree>
    <p:extLst>
      <p:ext uri="{BB962C8B-B14F-4D97-AF65-F5344CB8AC3E}">
        <p14:creationId xmlns:p14="http://schemas.microsoft.com/office/powerpoint/2010/main" val="117850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16</a:t>
            </a:fld>
            <a:endParaRPr lang="en-US"/>
          </a:p>
        </p:txBody>
      </p:sp>
    </p:spTree>
    <p:extLst>
      <p:ext uri="{BB962C8B-B14F-4D97-AF65-F5344CB8AC3E}">
        <p14:creationId xmlns:p14="http://schemas.microsoft.com/office/powerpoint/2010/main" val="2641925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17</a:t>
            </a:fld>
            <a:endParaRPr lang="en-US"/>
          </a:p>
        </p:txBody>
      </p:sp>
    </p:spTree>
    <p:extLst>
      <p:ext uri="{BB962C8B-B14F-4D97-AF65-F5344CB8AC3E}">
        <p14:creationId xmlns:p14="http://schemas.microsoft.com/office/powerpoint/2010/main" val="10151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18</a:t>
            </a:fld>
            <a:endParaRPr lang="en-US"/>
          </a:p>
        </p:txBody>
      </p:sp>
    </p:spTree>
    <p:extLst>
      <p:ext uri="{BB962C8B-B14F-4D97-AF65-F5344CB8AC3E}">
        <p14:creationId xmlns:p14="http://schemas.microsoft.com/office/powerpoint/2010/main" val="522248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19</a:t>
            </a:fld>
            <a:endParaRPr lang="en-US"/>
          </a:p>
        </p:txBody>
      </p:sp>
    </p:spTree>
    <p:extLst>
      <p:ext uri="{BB962C8B-B14F-4D97-AF65-F5344CB8AC3E}">
        <p14:creationId xmlns:p14="http://schemas.microsoft.com/office/powerpoint/2010/main" val="543372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11"/>
              </a:spcAft>
            </a:pPr>
            <a:r>
              <a:rPr lang="en-US" dirty="0">
                <a:latin typeface="DIN Pro Cond Black" panose="020B0A06020201010104" pitchFamily="34" charset="0"/>
              </a:rPr>
              <a:t>Three pieces to highlight:</a:t>
            </a:r>
          </a:p>
          <a:p>
            <a:pPr>
              <a:lnSpc>
                <a:spcPct val="120000"/>
              </a:lnSpc>
              <a:spcAft>
                <a:spcPts val="611"/>
              </a:spcAft>
            </a:pPr>
            <a:r>
              <a:rPr lang="en-US" dirty="0">
                <a:latin typeface="DIN Pro Cond Black" panose="020B0A06020201010104" pitchFamily="34" charset="0"/>
              </a:rPr>
              <a:t>From calls for assistance from partners and stakeholders, at the end of 2017, ARC developed a plan to more actively address our region’s housing issues by gathering a number of working groups to provide a space for collaborative work and thoughtful partnership. </a:t>
            </a:r>
          </a:p>
          <a:p>
            <a:pPr>
              <a:lnSpc>
                <a:spcPct val="120000"/>
              </a:lnSpc>
              <a:spcAft>
                <a:spcPts val="611"/>
              </a:spcAft>
            </a:pPr>
            <a:r>
              <a:rPr lang="en-US" dirty="0">
                <a:latin typeface="DIN Pro Cond Black" panose="020B0A06020201010104" pitchFamily="34" charset="0"/>
              </a:rPr>
              <a:t>In addition, ARC’s Regional Economic Development plan, known as CATLYST, identified “healthy housing” as a priority for metro Atlanta to remain economically competitive, providing a platform for additional perspectives and stakeholders involved in addressing this issue.  </a:t>
            </a:r>
          </a:p>
          <a:p>
            <a:pPr>
              <a:lnSpc>
                <a:spcPct val="120000"/>
              </a:lnSpc>
              <a:spcAft>
                <a:spcPts val="611"/>
              </a:spcAft>
            </a:pPr>
            <a:r>
              <a:rPr lang="en-US" dirty="0">
                <a:latin typeface="DIN Pro Cond Black" panose="020B0A06020201010104" pitchFamily="34" charset="0"/>
              </a:rPr>
              <a:t>Adopting a framework developed by Atlanta’s Urban Land Institute, Affordable Atlanta report, ARC started the process to develop a Regional Housing Strategy for the 10 core-counties. 	.</a:t>
            </a: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2</a:t>
            </a:fld>
            <a:endParaRPr lang="en-US"/>
          </a:p>
        </p:txBody>
      </p:sp>
    </p:spTree>
    <p:extLst>
      <p:ext uri="{BB962C8B-B14F-4D97-AF65-F5344CB8AC3E}">
        <p14:creationId xmlns:p14="http://schemas.microsoft.com/office/powerpoint/2010/main" val="32146009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20</a:t>
            </a:fld>
            <a:endParaRPr lang="en-US"/>
          </a:p>
        </p:txBody>
      </p:sp>
    </p:spTree>
    <p:extLst>
      <p:ext uri="{BB962C8B-B14F-4D97-AF65-F5344CB8AC3E}">
        <p14:creationId xmlns:p14="http://schemas.microsoft.com/office/powerpoint/2010/main" val="844555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6A75E-1DEB-4602-9B44-BC6B26EE9FD2}" type="slidenum">
              <a:rPr lang="en-US" smtClean="0"/>
              <a:t>21</a:t>
            </a:fld>
            <a:endParaRPr lang="en-US"/>
          </a:p>
        </p:txBody>
      </p:sp>
    </p:spTree>
    <p:extLst>
      <p:ext uri="{BB962C8B-B14F-4D97-AF65-F5344CB8AC3E}">
        <p14:creationId xmlns:p14="http://schemas.microsoft.com/office/powerpoint/2010/main" val="196659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E6A75E-1DEB-4602-9B44-BC6B26EE9FD2}" type="slidenum">
              <a:rPr lang="en-US" smtClean="0"/>
              <a:t>22</a:t>
            </a:fld>
            <a:endParaRPr lang="en-US"/>
          </a:p>
        </p:txBody>
      </p:sp>
    </p:spTree>
    <p:extLst>
      <p:ext uri="{BB962C8B-B14F-4D97-AF65-F5344CB8AC3E}">
        <p14:creationId xmlns:p14="http://schemas.microsoft.com/office/powerpoint/2010/main" val="3251350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dirty="0">
                <a:latin typeface="Arial" panose="020B0604020202020204" pitchFamily="34" charset="0"/>
                <a:ea typeface="Calibri" panose="020F0502020204030204" pitchFamily="34" charset="0"/>
                <a:cs typeface="Times New Roman" panose="02020603050405020304" pitchFamily="18" charset="0"/>
              </a:rPr>
              <a:t>ARC will continue and expand our current responsibilities related to housing, primarily including</a:t>
            </a:r>
            <a:r>
              <a:rPr lang="en-US" dirty="0">
                <a:solidFill>
                  <a:srgbClr val="000000"/>
                </a:solidFill>
                <a:latin typeface="Arial" panose="020B0604020202020204" pitchFamily="34" charset="0"/>
                <a:ea typeface="Calibri" panose="020F0502020204030204" pitchFamily="34" charset="0"/>
                <a:cs typeface="Times New Roman" panose="02020603050405020304" pitchFamily="18" charset="0"/>
              </a:rPr>
              <a:t> planning, data analysis, convening and coordinating. As our commitment to the work, ARC is going to identify several steps we can take to further integrate regional housing goals into our funding support, technical assistance programs and governmental affairs work.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AE6A75E-1DEB-4602-9B44-BC6B26EE9FD2}" type="slidenum">
              <a:rPr lang="en-US" smtClean="0"/>
              <a:t>23</a:t>
            </a:fld>
            <a:endParaRPr lang="en-US"/>
          </a:p>
        </p:txBody>
      </p:sp>
    </p:spTree>
    <p:extLst>
      <p:ext uri="{BB962C8B-B14F-4D97-AF65-F5344CB8AC3E}">
        <p14:creationId xmlns:p14="http://schemas.microsoft.com/office/powerpoint/2010/main" val="4096034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857260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Aft>
                <a:spcPts val="611"/>
              </a:spcAft>
            </a:pPr>
            <a:r>
              <a:rPr lang="en-US" dirty="0">
                <a:latin typeface="DIN Pro Cond Black" panose="020B0A06020201010104" pitchFamily="34" charset="0"/>
              </a:rPr>
              <a:t>Adopting a framework developed by Atlanta’s Urban Land Institute, Affordable Atlanta report, ARC started the process to develop a Regional Housing Strategy for the 10 core-counties. Throughout the process we wanted to have continued engagement to ensure Regional ownership and conversation. </a:t>
            </a: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3</a:t>
            </a:fld>
            <a:endParaRPr lang="en-US"/>
          </a:p>
        </p:txBody>
      </p:sp>
    </p:spTree>
    <p:extLst>
      <p:ext uri="{BB962C8B-B14F-4D97-AF65-F5344CB8AC3E}">
        <p14:creationId xmlns:p14="http://schemas.microsoft.com/office/powerpoint/2010/main" val="358589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 has developed the </a:t>
            </a:r>
            <a:r>
              <a:rPr lang="en-US" b="1" dirty="0"/>
              <a:t>Atlanta Regional Housing Strategy </a:t>
            </a:r>
            <a:r>
              <a:rPr lang="en-US" dirty="0"/>
              <a:t>to provide Regional leadership in addressing our housing challenges and to facilitate housing discussion within our communities. Our intent is to foster a balanced mix of housing throughout the region to serve current and future populations, to remain economically competitive and enhance livability of the region.</a:t>
            </a:r>
          </a:p>
          <a:p>
            <a:endParaRPr lang="en-US" dirty="0"/>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32788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b="1" dirty="0">
                <a:latin typeface="Calibri" panose="020F0502020204030204" pitchFamily="34" charset="0"/>
                <a:ea typeface="Calibri" panose="020F0502020204030204" pitchFamily="34" charset="0"/>
                <a:cs typeface="Times New Roman" panose="02020603050405020304" pitchFamily="18" charset="0"/>
              </a:rPr>
              <a:t>To achieve this the Regional Strategy, consist of 4 elements: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Strategic Framework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Six broad housing factors have been identified, that if the region made progress toward would improve our regional housing issues.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Housing Subareas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Through an extensive qualitative and quantitative approach ARC has identified the geography and characteristics of ten distinct sub-regional housing markets across the region. </a:t>
            </a:r>
            <a:endParaRPr lang="en-US" sz="1400" dirty="0">
              <a:latin typeface="Times New Roman" panose="02020603050405020304" pitchFamily="18" charset="0"/>
              <a:ea typeface="Times New Roman" panose="02020603050405020304" pitchFamily="18" charset="0"/>
            </a:endParaRPr>
          </a:p>
          <a:p>
            <a:pPr fontAlgn="base"/>
            <a:r>
              <a:rPr lang="en-US" sz="1600" dirty="0">
                <a:solidFill>
                  <a:srgbClr val="000000"/>
                </a:solidFill>
                <a:latin typeface="Arial" panose="020B0604020202020204"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fontAlgn="base"/>
            <a:r>
              <a:rPr lang="en-US" b="1" u="sng" dirty="0">
                <a:solidFill>
                  <a:srgbClr val="333333"/>
                </a:solidFill>
                <a:latin typeface="Arial" panose="020B0604020202020204" pitchFamily="34" charset="0"/>
                <a:ea typeface="Times New Roman" panose="02020603050405020304" pitchFamily="18" charset="0"/>
              </a:rPr>
              <a:t>Strategy Toolbox</a:t>
            </a:r>
            <a:endParaRPr lang="en-US" sz="1400" dirty="0">
              <a:latin typeface="Times New Roman" panose="02020603050405020304" pitchFamily="18" charset="0"/>
              <a:ea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A compilation of over 150 tactics from housing studies across the region have been gathered to present a range of options local governments can implement to make progress toward addressing housing challenges.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Online Resource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This website contains the compilation of information developed through this process, including an interactive map, detailed information about each of the ten submarkets, performance measure dashboard, recommended strategies and case studies from around the region. </a:t>
            </a:r>
            <a:endParaRPr lang="en-US" sz="14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5</a:t>
            </a:fld>
            <a:endParaRPr lang="en-US"/>
          </a:p>
        </p:txBody>
      </p:sp>
    </p:spTree>
    <p:extLst>
      <p:ext uri="{BB962C8B-B14F-4D97-AF65-F5344CB8AC3E}">
        <p14:creationId xmlns:p14="http://schemas.microsoft.com/office/powerpoint/2010/main" val="264767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Acknowledging this is a complicated issue, Six broad factors have been identified, that if the region made progress toward would improve our regional housing issues. Going forward these six broad factors will be used for two things, to measure success and to connect what we learn through data (submarket analysis) to how our various county and municipal partners can strategize and plan to address issues (housing strategies). </a:t>
            </a:r>
          </a:p>
          <a:p>
            <a:endParaRPr lang="en-US" dirty="0"/>
          </a:p>
        </p:txBody>
      </p:sp>
      <p:sp>
        <p:nvSpPr>
          <p:cNvPr id="4" name="Slide Number Placeholder 3"/>
          <p:cNvSpPr>
            <a:spLocks noGrp="1"/>
          </p:cNvSpPr>
          <p:nvPr>
            <p:ph type="sldNum" sz="quarter" idx="5"/>
          </p:nvPr>
        </p:nvSpPr>
        <p:spPr/>
        <p:txBody>
          <a:bodyPr/>
          <a:lstStyle/>
          <a:p>
            <a:pPr defTabSz="931774">
              <a:defRPr/>
            </a:pPr>
            <a:fld id="{D44B93F1-A56F-4A49-BF2B-2F82B6F16283}" type="slidenum">
              <a:rPr lang="en-US">
                <a:solidFill>
                  <a:prstClr val="black"/>
                </a:solidFill>
                <a:latin typeface="Calibri" panose="020F0502020204030204"/>
              </a:rPr>
              <a:pPr defTabSz="931774">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53504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Atlanta was producing 60,000 units per year in the early 2000s. Today, we are building half that amount.</a:t>
            </a:r>
          </a:p>
          <a:p>
            <a:r>
              <a:rPr lang="en-US" b="1" u="sng" dirty="0"/>
              <a:t>The current decade is on pace to have the lowest level of new housing construction since the 1940s</a:t>
            </a:r>
            <a:r>
              <a:rPr lang="en-US" u="sng" dirty="0"/>
              <a:t>.</a:t>
            </a:r>
          </a:p>
          <a:p>
            <a:endParaRPr lang="en-US" u="sng" dirty="0"/>
          </a:p>
          <a:p>
            <a:endParaRPr lang="en-US" b="1" dirty="0"/>
          </a:p>
        </p:txBody>
      </p:sp>
      <p:sp>
        <p:nvSpPr>
          <p:cNvPr id="4" name="Slide Number Placeholder 3"/>
          <p:cNvSpPr>
            <a:spLocks noGrp="1"/>
          </p:cNvSpPr>
          <p:nvPr>
            <p:ph type="sldNum" sz="quarter" idx="5"/>
          </p:nvPr>
        </p:nvSpPr>
        <p:spPr/>
        <p:txBody>
          <a:bodyPr/>
          <a:lstStyle/>
          <a:p>
            <a:fld id="{D44B93F1-A56F-4A49-BF2B-2F82B6F16283}" type="slidenum">
              <a:rPr lang="en-US" smtClean="0"/>
              <a:t>7</a:t>
            </a:fld>
            <a:endParaRPr lang="en-US"/>
          </a:p>
        </p:txBody>
      </p:sp>
    </p:spTree>
    <p:extLst>
      <p:ext uri="{BB962C8B-B14F-4D97-AF65-F5344CB8AC3E}">
        <p14:creationId xmlns:p14="http://schemas.microsoft.com/office/powerpoint/2010/main" val="3325399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$1,013—is about equal to the average asking rent for a one-bedroom unit</a:t>
            </a:r>
          </a:p>
        </p:txBody>
      </p:sp>
      <p:sp>
        <p:nvSpPr>
          <p:cNvPr id="4" name="Slide Number Placeholder 3"/>
          <p:cNvSpPr>
            <a:spLocks noGrp="1"/>
          </p:cNvSpPr>
          <p:nvPr>
            <p:ph type="sldNum" sz="quarter" idx="5"/>
          </p:nvPr>
        </p:nvSpPr>
        <p:spPr/>
        <p:txBody>
          <a:bodyPr/>
          <a:lstStyle/>
          <a:p>
            <a:fld id="{D44B93F1-A56F-4A49-BF2B-2F82B6F16283}" type="slidenum">
              <a:rPr lang="en-US" smtClean="0"/>
              <a:t>8</a:t>
            </a:fld>
            <a:endParaRPr lang="en-US"/>
          </a:p>
        </p:txBody>
      </p:sp>
    </p:spTree>
    <p:extLst>
      <p:ext uri="{BB962C8B-B14F-4D97-AF65-F5344CB8AC3E}">
        <p14:creationId xmlns:p14="http://schemas.microsoft.com/office/powerpoint/2010/main" val="483288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b="1" dirty="0">
                <a:latin typeface="Calibri" panose="020F0502020204030204" pitchFamily="34" charset="0"/>
                <a:ea typeface="Calibri" panose="020F0502020204030204" pitchFamily="34" charset="0"/>
                <a:cs typeface="Times New Roman" panose="02020603050405020304" pitchFamily="18" charset="0"/>
              </a:rPr>
              <a:t>To achieve this the Regional Strategy, consist of 4 elements:</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Strategic Framework</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Six broad housing factors have been identified, that if the region made progress toward would improve our regional housing issues.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Housing Subareas</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Through an extensive qualitative and quantitative approach ARC has identified the geography and characteristics of ten distinct sub-regional housing markets across the region. </a:t>
            </a:r>
            <a:endParaRPr lang="en-US" sz="1400" dirty="0">
              <a:latin typeface="Times New Roman" panose="02020603050405020304" pitchFamily="18" charset="0"/>
              <a:ea typeface="Times New Roman" panose="02020603050405020304" pitchFamily="18" charset="0"/>
            </a:endParaRPr>
          </a:p>
          <a:p>
            <a:pPr fontAlgn="base"/>
            <a:r>
              <a:rPr lang="en-US" sz="1600" dirty="0">
                <a:solidFill>
                  <a:srgbClr val="000000"/>
                </a:solidFill>
                <a:latin typeface="Arial" panose="020B0604020202020204" pitchFamily="34"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fontAlgn="base"/>
            <a:r>
              <a:rPr lang="en-US" b="1" u="sng" dirty="0">
                <a:solidFill>
                  <a:srgbClr val="333333"/>
                </a:solidFill>
                <a:latin typeface="Arial" panose="020B0604020202020204" pitchFamily="34" charset="0"/>
                <a:ea typeface="Times New Roman" panose="02020603050405020304" pitchFamily="18" charset="0"/>
              </a:rPr>
              <a:t>Strategy Toolbox</a:t>
            </a:r>
            <a:endParaRPr lang="en-US" sz="1400" dirty="0">
              <a:latin typeface="Times New Roman" panose="02020603050405020304" pitchFamily="18" charset="0"/>
              <a:ea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A compilation of over 150 tactics from housing studies across the region have been gathered to present a range of options local governments can implement to make progress toward addressing housing challenges.      </a:t>
            </a:r>
            <a:endParaRPr lang="en-US" sz="1400" dirty="0">
              <a:latin typeface="Times New Roman" panose="02020603050405020304" pitchFamily="18" charset="0"/>
              <a:ea typeface="Times New Roman" panose="02020603050405020304" pitchFamily="18" charset="0"/>
            </a:endParaRPr>
          </a:p>
          <a:p>
            <a:pPr>
              <a:lnSpc>
                <a:spcPct val="107000"/>
              </a:lnSpc>
            </a:pPr>
            <a:r>
              <a:rPr lang="en-US" sz="1400" b="1" dirty="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1400" b="1" u="sng" dirty="0">
                <a:latin typeface="Arial" panose="020B0604020202020204" pitchFamily="34" charset="0"/>
                <a:ea typeface="Calibri" panose="020F0502020204030204" pitchFamily="34" charset="0"/>
                <a:cs typeface="Times New Roman" panose="02020603050405020304" pitchFamily="18" charset="0"/>
              </a:rPr>
              <a:t>Online Resource</a:t>
            </a:r>
            <a:endParaRPr lang="en-US" dirty="0">
              <a:latin typeface="Calibri" panose="020F0502020204030204" pitchFamily="34" charset="0"/>
              <a:ea typeface="Calibri" panose="020F0502020204030204" pitchFamily="34" charset="0"/>
              <a:cs typeface="Times New Roman" panose="02020603050405020304" pitchFamily="18" charset="0"/>
            </a:endParaRPr>
          </a:p>
          <a:p>
            <a:pPr fontAlgn="base"/>
            <a:r>
              <a:rPr lang="en-US" dirty="0">
                <a:solidFill>
                  <a:srgbClr val="333333"/>
                </a:solidFill>
                <a:latin typeface="Arial" panose="020B0604020202020204" pitchFamily="34" charset="0"/>
                <a:ea typeface="Times New Roman" panose="02020603050405020304" pitchFamily="18" charset="0"/>
              </a:rPr>
              <a:t>This website contains the compilation of information developed through this process, including an interactive map, detailed information about each of the ten submarkets, performance measure dashboard, recommended strategies and case studies from around the region. </a:t>
            </a:r>
            <a:endParaRPr lang="en-US" sz="14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AE6A75E-1DEB-4602-9B44-BC6B26EE9FD2}" type="slidenum">
              <a:rPr lang="en-US" smtClean="0"/>
              <a:t>9</a:t>
            </a:fld>
            <a:endParaRPr lang="en-US"/>
          </a:p>
        </p:txBody>
      </p:sp>
    </p:spTree>
    <p:extLst>
      <p:ext uri="{BB962C8B-B14F-4D97-AF65-F5344CB8AC3E}">
        <p14:creationId xmlns:p14="http://schemas.microsoft.com/office/powerpoint/2010/main" val="387648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69488060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75690243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422288563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404730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206814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normAutofit/>
          </a:bodyPr>
          <a:lstStyle>
            <a:lvl1pPr>
              <a:defRPr sz="55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663735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988000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84DF00-F3D9-4E4A-B591-A3E87AA7FFE6}" type="datetimeFigureOut">
              <a:rPr lang="en-US" smtClean="0"/>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18542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84DF00-F3D9-4E4A-B591-A3E87AA7FFE6}" type="datetimeFigureOut">
              <a:rPr lang="en-US" smtClean="0"/>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652495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4DF00-F3D9-4E4A-B591-A3E87AA7FFE6}" type="datetimeFigureOut">
              <a:rPr lang="en-US" smtClean="0"/>
              <a:t>11/14/2019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77227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121430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25759107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462526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716223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026511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084DF00-F3D9-4E4A-B591-A3E87AA7FFE6}" type="datetimeFigureOut">
              <a:rPr lang="en-US" smtClean="0"/>
              <a:t>11/14/2019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74560069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36299182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84DF00-F3D9-4E4A-B591-A3E87AA7FFE6}" type="datetimeFigureOut">
              <a:rPr lang="en-US" smtClean="0"/>
              <a:t>11/14/2019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239355752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84DF00-F3D9-4E4A-B591-A3E87AA7FFE6}" type="datetimeFigureOut">
              <a:rPr lang="en-US" smtClean="0"/>
              <a:t>11/14/2019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14326492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84DF00-F3D9-4E4A-B591-A3E87AA7FFE6}" type="datetimeFigureOut">
              <a:rPr lang="en-US" smtClean="0"/>
              <a:t>11/14/2019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403971007"/>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332294295"/>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084DF00-F3D9-4E4A-B591-A3E87AA7FFE6}" type="datetimeFigureOut">
              <a:rPr lang="en-US" smtClean="0"/>
              <a:t>11/14/2019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728D56-56E5-9F4E-820E-A195734D961A}" type="slidenum">
              <a:rPr lang="en-US" smtClean="0"/>
              <a:t>‹#›</a:t>
            </a:fld>
            <a:endParaRPr lang="en-US"/>
          </a:p>
        </p:txBody>
      </p:sp>
    </p:spTree>
    <p:extLst>
      <p:ext uri="{BB962C8B-B14F-4D97-AF65-F5344CB8AC3E}">
        <p14:creationId xmlns:p14="http://schemas.microsoft.com/office/powerpoint/2010/main" val="1631381234"/>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7019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84DF00-F3D9-4E4A-B591-A3E87AA7FFE6}" type="datetimeFigureOut">
              <a:rPr lang="en-US" smtClean="0"/>
              <a:t>11/14/2019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728D56-56E5-9F4E-820E-A195734D961A}" type="slidenum">
              <a:rPr lang="en-US" smtClean="0"/>
              <a:t>‹#›</a:t>
            </a:fld>
            <a:endParaRPr lang="en-US"/>
          </a:p>
        </p:txBody>
      </p:sp>
    </p:spTree>
    <p:extLst>
      <p:ext uri="{BB962C8B-B14F-4D97-AF65-F5344CB8AC3E}">
        <p14:creationId xmlns:p14="http://schemas.microsoft.com/office/powerpoint/2010/main" val="420936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70192"/>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1084DF00-F3D9-4E4A-B591-A3E87AA7FFE6}" type="datetimeFigureOut">
              <a:rPr lang="en-US" smtClean="0"/>
              <a:pPr/>
              <a:t>11/14/2019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a:solidFill>
                  <a:schemeClr val="bg1">
                    <a:lumMod val="75000"/>
                  </a:schemeClr>
                </a:solidFill>
              </a:defRPr>
            </a:lvl1pPr>
          </a:lstStyle>
          <a:p>
            <a:r>
              <a:rPr lang="en-US" dirty="0"/>
              <a:t>Footer</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4D728D56-56E5-9F4E-820E-A195734D961A}" type="slidenum">
              <a:rPr lang="en-US" smtClean="0"/>
              <a:pPr/>
              <a:t>‹#›</a:t>
            </a:fld>
            <a:endParaRPr lang="en-US" dirty="0"/>
          </a:p>
        </p:txBody>
      </p:sp>
    </p:spTree>
    <p:extLst>
      <p:ext uri="{BB962C8B-B14F-4D97-AF65-F5344CB8AC3E}">
        <p14:creationId xmlns:p14="http://schemas.microsoft.com/office/powerpoint/2010/main" val="37437465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4000" b="1" kern="1200">
          <a:solidFill>
            <a:srgbClr val="F26522"/>
          </a:solidFill>
          <a:latin typeface="Trebuchet MS" charset="0"/>
          <a:ea typeface="Trebuchet MS" charset="0"/>
          <a:cs typeface="Trebuchet MS" charset="0"/>
        </a:defRPr>
      </a:lvl1pPr>
    </p:titleStyle>
    <p:bodyStyle>
      <a:lvl1pPr marL="11113" indent="0" algn="ctr" defTabSz="914400" rtl="0" eaLnBrk="1" latinLnBrk="0" hangingPunct="1">
        <a:lnSpc>
          <a:spcPct val="90000"/>
        </a:lnSpc>
        <a:spcBef>
          <a:spcPts val="0"/>
        </a:spcBef>
        <a:spcAft>
          <a:spcPts val="900"/>
        </a:spcAft>
        <a:buClr>
          <a:srgbClr val="E76221"/>
        </a:buClr>
        <a:buFont typeface="ArialUnicodeMS" charset="0"/>
        <a:buNone/>
        <a:tabLst/>
        <a:defRPr sz="2800" kern="1200">
          <a:solidFill>
            <a:srgbClr val="58595B"/>
          </a:solidFill>
          <a:latin typeface="Trebuchet MS" charset="0"/>
          <a:ea typeface="Trebuchet MS" charset="0"/>
          <a:cs typeface="Trebuchet MS" charset="0"/>
        </a:defRPr>
      </a:lvl1pPr>
      <a:lvl2pPr marL="685800" indent="-228600" algn="l" defTabSz="914400" rtl="0" eaLnBrk="1" latinLnBrk="0" hangingPunct="1">
        <a:lnSpc>
          <a:spcPct val="90000"/>
        </a:lnSpc>
        <a:spcBef>
          <a:spcPts val="0"/>
        </a:spcBef>
        <a:spcAft>
          <a:spcPts val="600"/>
        </a:spcAft>
        <a:buClr>
          <a:srgbClr val="15567E"/>
        </a:buClr>
        <a:buFont typeface="Wingdings" charset="2"/>
        <a:buChar char="§"/>
        <a:defRPr sz="2400" kern="1200">
          <a:solidFill>
            <a:srgbClr val="58595B"/>
          </a:solidFill>
          <a:latin typeface="Trebuchet MS" charset="0"/>
          <a:ea typeface="Trebuchet MS" charset="0"/>
          <a:cs typeface="Trebuchet MS" charset="0"/>
        </a:defRPr>
      </a:lvl2pPr>
      <a:lvl3pPr marL="1036638" indent="-349250" algn="l" defTabSz="914400" rtl="0" eaLnBrk="1" latinLnBrk="0" hangingPunct="1">
        <a:lnSpc>
          <a:spcPct val="90000"/>
        </a:lnSpc>
        <a:spcBef>
          <a:spcPts val="0"/>
        </a:spcBef>
        <a:spcAft>
          <a:spcPts val="600"/>
        </a:spcAft>
        <a:buClr>
          <a:schemeClr val="tx1">
            <a:lumMod val="50000"/>
            <a:lumOff val="50000"/>
          </a:schemeClr>
        </a:buClr>
        <a:buSzPct val="75000"/>
        <a:buFont typeface="ZapfDingbatsITC" charset="0"/>
        <a:buChar char="✦"/>
        <a:tabLst/>
        <a:defRPr sz="2000" kern="1200">
          <a:solidFill>
            <a:srgbClr val="58595B"/>
          </a:solidFill>
          <a:latin typeface="Trebuchet MS" charset="0"/>
          <a:ea typeface="Trebuchet MS" charset="0"/>
          <a:cs typeface="Trebuchet MS" charset="0"/>
        </a:defRPr>
      </a:lvl3pPr>
      <a:lvl4pPr marL="1374775" indent="-338138" algn="l" defTabSz="914400" rtl="0" eaLnBrk="1" latinLnBrk="0" hangingPunct="1">
        <a:lnSpc>
          <a:spcPct val="90000"/>
        </a:lnSpc>
        <a:spcBef>
          <a:spcPts val="0"/>
        </a:spcBef>
        <a:spcAft>
          <a:spcPts val="600"/>
        </a:spcAft>
        <a:buClr>
          <a:srgbClr val="E76221"/>
        </a:buClr>
        <a:buSzPct val="75000"/>
        <a:buFont typeface="Wingdings" charset="2"/>
        <a:buChar char="ü"/>
        <a:tabLst/>
        <a:defRPr sz="1800" kern="1200">
          <a:solidFill>
            <a:srgbClr val="58595B"/>
          </a:solidFill>
          <a:latin typeface="Trebuchet MS" charset="0"/>
          <a:ea typeface="Trebuchet MS" charset="0"/>
          <a:cs typeface="Trebuchet MS" charset="0"/>
        </a:defRPr>
      </a:lvl4pPr>
      <a:lvl5pPr marL="1781175" marR="0" indent="-406400" algn="l" defTabSz="914400" rtl="0" eaLnBrk="1" fontAlgn="auto" latinLnBrk="0" hangingPunct="1">
        <a:lnSpc>
          <a:spcPct val="90000"/>
        </a:lnSpc>
        <a:spcBef>
          <a:spcPts val="0"/>
        </a:spcBef>
        <a:spcAft>
          <a:spcPts val="600"/>
        </a:spcAft>
        <a:buClr>
          <a:schemeClr val="bg1">
            <a:lumMod val="50000"/>
          </a:schemeClr>
        </a:buClr>
        <a:buSzTx/>
        <a:buFont typeface=".AppleSystemUIFont" charset="-120"/>
        <a:buChar char="–"/>
        <a:tabLst/>
        <a:defRPr sz="1800" kern="1200">
          <a:solidFill>
            <a:srgbClr val="58595B"/>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notesSlide" Target="../notesSlides/notesSlide10.xml"/><Relationship Id="rId7" Type="http://schemas.openxmlformats.org/officeDocument/2006/relationships/image" Target="../media/image11.JPG"/><Relationship Id="rId12"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9.emf"/><Relationship Id="rId11" Type="http://schemas.openxmlformats.org/officeDocument/2006/relationships/diagramColors" Target="../diagrams/colors1.xml"/><Relationship Id="rId5" Type="http://schemas.openxmlformats.org/officeDocument/2006/relationships/oleObject" Target="../embeddings/oleObject1.bin"/><Relationship Id="rId10" Type="http://schemas.openxmlformats.org/officeDocument/2006/relationships/diagramQuickStyle" Target="../diagrams/quickStyle1.xml"/><Relationship Id="rId4" Type="http://schemas.openxmlformats.org/officeDocument/2006/relationships/image" Target="../media/image10.jpeg"/><Relationship Id="rId9"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png"/><Relationship Id="rId26" Type="http://schemas.openxmlformats.org/officeDocument/2006/relationships/image" Target="../media/image46.png"/><Relationship Id="rId3" Type="http://schemas.openxmlformats.org/officeDocument/2006/relationships/image" Target="../media/image23.jpg"/><Relationship Id="rId21" Type="http://schemas.openxmlformats.org/officeDocument/2006/relationships/image" Target="../media/image41.sv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svg"/><Relationship Id="rId25" Type="http://schemas.openxmlformats.org/officeDocument/2006/relationships/image" Target="../media/image45.svg"/><Relationship Id="rId2" Type="http://schemas.openxmlformats.org/officeDocument/2006/relationships/notesSlide" Target="../notesSlides/notesSlide23.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svg"/><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pn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svg"/><Relationship Id="rId28" Type="http://schemas.openxmlformats.org/officeDocument/2006/relationships/image" Target="../media/image48.png"/><Relationship Id="rId10" Type="http://schemas.openxmlformats.org/officeDocument/2006/relationships/image" Target="../media/image30.png"/><Relationship Id="rId19" Type="http://schemas.openxmlformats.org/officeDocument/2006/relationships/image" Target="../media/image39.sv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mailto:mghani@atlantaregional.org"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9D770E-E276-499D-B825-53136721CA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0710" cy="7238036"/>
          </a:xfrm>
          <a:prstGeom prst="rect">
            <a:avLst/>
          </a:prstGeom>
        </p:spPr>
      </p:pic>
      <p:sp>
        <p:nvSpPr>
          <p:cNvPr id="13" name="Rectangle 12">
            <a:extLst>
              <a:ext uri="{FF2B5EF4-FFF2-40B4-BE49-F238E27FC236}">
                <a16:creationId xmlns:a16="http://schemas.microsoft.com/office/drawing/2014/main" id="{D8E40B4C-38B8-494E-83E3-E650AF4C0C80}"/>
              </a:ext>
            </a:extLst>
          </p:cNvPr>
          <p:cNvSpPr/>
          <p:nvPr/>
        </p:nvSpPr>
        <p:spPr>
          <a:xfrm>
            <a:off x="0" y="2259397"/>
            <a:ext cx="12200710" cy="2160203"/>
          </a:xfrm>
          <a:prstGeom prst="rect">
            <a:avLst/>
          </a:prstGeom>
          <a:solidFill>
            <a:srgbClr val="F265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p:cNvSpPr txBox="1">
            <a:spLocks/>
          </p:cNvSpPr>
          <p:nvPr/>
        </p:nvSpPr>
        <p:spPr>
          <a:xfrm>
            <a:off x="0" y="2773680"/>
            <a:ext cx="12200710" cy="12313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a:solidFill>
                  <a:schemeClr val="tx1"/>
                </a:solidFill>
                <a:latin typeface="Trebuchet MS" charset="0"/>
                <a:ea typeface="Trebuchet MS" charset="0"/>
                <a:cs typeface="Trebuchet MS" charset="0"/>
              </a:defRPr>
            </a:lvl1pPr>
          </a:lstStyle>
          <a:p>
            <a:pPr marL="0" marR="0" lvl="0" indent="0" algn="ctr" defTabSz="914400" rtl="0" eaLnBrk="1" fontAlgn="auto" latinLnBrk="0" hangingPunct="1">
              <a:lnSpc>
                <a:spcPts val="654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DIN Pro Cond Black" panose="020B0A06020201010104" pitchFamily="34" charset="0"/>
              </a:rPr>
              <a:t>METRO ATLANTA HOUSING STRATEGY</a:t>
            </a:r>
            <a:endPar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DIN Pro Cond Black" panose="020B0A06020201010104" pitchFamily="34" charset="0"/>
            </a:endParaRPr>
          </a:p>
        </p:txBody>
      </p:sp>
      <p:pic>
        <p:nvPicPr>
          <p:cNvPr id="3" name="Picture 2" descr="A close up of a logo&#10;&#10;Description automatically generated">
            <a:extLst>
              <a:ext uri="{FF2B5EF4-FFF2-40B4-BE49-F238E27FC236}">
                <a16:creationId xmlns:a16="http://schemas.microsoft.com/office/drawing/2014/main" id="{28CDFF32-0654-6849-A189-A7E07ADEBA3B}"/>
              </a:ext>
            </a:extLst>
          </p:cNvPr>
          <p:cNvPicPr>
            <a:picLocks noChangeAspect="1"/>
          </p:cNvPicPr>
          <p:nvPr/>
        </p:nvPicPr>
        <p:blipFill>
          <a:blip r:embed="rId4"/>
          <a:stretch>
            <a:fillRect/>
          </a:stretch>
        </p:blipFill>
        <p:spPr>
          <a:xfrm>
            <a:off x="5086350" y="5557520"/>
            <a:ext cx="2019300" cy="86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0231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around a table&#10;&#10;Description generated with very high confidence">
            <a:extLst>
              <a:ext uri="{FF2B5EF4-FFF2-40B4-BE49-F238E27FC236}">
                <a16:creationId xmlns:a16="http://schemas.microsoft.com/office/drawing/2014/main" id="{7803DFAF-8847-4AE6-9EC5-7B75CDBE05D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31620" y="2059862"/>
            <a:ext cx="3859052" cy="4599510"/>
          </a:xfrm>
          <a:prstGeom prst="rect">
            <a:avLst/>
          </a:prstGeom>
        </p:spPr>
      </p:pic>
      <p:graphicFrame>
        <p:nvGraphicFramePr>
          <p:cNvPr id="8" name="Object 7">
            <a:extLst>
              <a:ext uri="{FF2B5EF4-FFF2-40B4-BE49-F238E27FC236}">
                <a16:creationId xmlns:a16="http://schemas.microsoft.com/office/drawing/2014/main" id="{FBC6727F-F510-46CB-8D22-B7A9E75E42D9}"/>
              </a:ext>
            </a:extLst>
          </p:cNvPr>
          <p:cNvGraphicFramePr>
            <a:graphicFrameLocks noChangeAspect="1"/>
          </p:cNvGraphicFramePr>
          <p:nvPr>
            <p:extLst/>
          </p:nvPr>
        </p:nvGraphicFramePr>
        <p:xfrm>
          <a:off x="8313490" y="2059862"/>
          <a:ext cx="3746891" cy="4599510"/>
        </p:xfrm>
        <a:graphic>
          <a:graphicData uri="http://schemas.openxmlformats.org/presentationml/2006/ole">
            <mc:AlternateContent xmlns:mc="http://schemas.openxmlformats.org/markup-compatibility/2006">
              <mc:Choice xmlns:v="urn:schemas-microsoft-com:vml" Requires="v">
                <p:oleObj spid="_x0000_s2138" name="Acrobat Document" r:id="rId5" imgW="30175200" imgH="23316960" progId="Acrobat.Document.DC">
                  <p:embed/>
                </p:oleObj>
              </mc:Choice>
              <mc:Fallback>
                <p:oleObj name="Acrobat Document" r:id="rId5" imgW="30175200" imgH="23316960" progId="Acrobat.Document.DC">
                  <p:embed/>
                  <p:pic>
                    <p:nvPicPr>
                      <p:cNvPr id="8" name="Object 7">
                        <a:extLst>
                          <a:ext uri="{FF2B5EF4-FFF2-40B4-BE49-F238E27FC236}">
                            <a16:creationId xmlns:a16="http://schemas.microsoft.com/office/drawing/2014/main" id="{FBC6727F-F510-46CB-8D22-B7A9E75E42D9}"/>
                          </a:ext>
                        </a:extLst>
                      </p:cNvPr>
                      <p:cNvPicPr/>
                      <p:nvPr/>
                    </p:nvPicPr>
                    <p:blipFill>
                      <a:blip r:embed="rId6"/>
                      <a:stretch>
                        <a:fillRect/>
                      </a:stretch>
                    </p:blipFill>
                    <p:spPr>
                      <a:xfrm>
                        <a:off x="8313490" y="2059862"/>
                        <a:ext cx="3746891" cy="4599510"/>
                      </a:xfrm>
                      <a:prstGeom prst="rect">
                        <a:avLst/>
                      </a:prstGeom>
                    </p:spPr>
                  </p:pic>
                </p:oleObj>
              </mc:Fallback>
            </mc:AlternateContent>
          </a:graphicData>
        </a:graphic>
      </p:graphicFrame>
      <p:pic>
        <p:nvPicPr>
          <p:cNvPr id="10" name="Picture 9" descr="A close up of a map&#10;&#10;Description generated with high confidence">
            <a:extLst>
              <a:ext uri="{FF2B5EF4-FFF2-40B4-BE49-F238E27FC236}">
                <a16:creationId xmlns:a16="http://schemas.microsoft.com/office/drawing/2014/main" id="{E5BC9A50-049D-47CD-809B-CF0C4D6515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28437" y="2060782"/>
            <a:ext cx="3847288" cy="4599510"/>
          </a:xfrm>
          <a:prstGeom prst="rect">
            <a:avLst/>
          </a:prstGeom>
        </p:spPr>
      </p:pic>
      <p:graphicFrame>
        <p:nvGraphicFramePr>
          <p:cNvPr id="15" name="Diagram 14">
            <a:extLst>
              <a:ext uri="{FF2B5EF4-FFF2-40B4-BE49-F238E27FC236}">
                <a16:creationId xmlns:a16="http://schemas.microsoft.com/office/drawing/2014/main" id="{CF6FF308-C8C8-4B3D-A08F-C92407AA23D2}"/>
              </a:ext>
            </a:extLst>
          </p:cNvPr>
          <p:cNvGraphicFramePr/>
          <p:nvPr>
            <p:extLst>
              <p:ext uri="{D42A27DB-BD31-4B8C-83A1-F6EECF244321}">
                <p14:modId xmlns:p14="http://schemas.microsoft.com/office/powerpoint/2010/main" val="1739449753"/>
              </p:ext>
            </p:extLst>
          </p:nvPr>
        </p:nvGraphicFramePr>
        <p:xfrm>
          <a:off x="187701" y="1458753"/>
          <a:ext cx="11928760" cy="369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Title 1">
            <a:extLst>
              <a:ext uri="{FF2B5EF4-FFF2-40B4-BE49-F238E27FC236}">
                <a16:creationId xmlns:a16="http://schemas.microsoft.com/office/drawing/2014/main" id="{46517C95-45F4-46C1-80CE-1CB55F7268B2}"/>
              </a:ext>
            </a:extLst>
          </p:cNvPr>
          <p:cNvSpPr txBox="1">
            <a:spLocks/>
          </p:cNvSpPr>
          <p:nvPr/>
        </p:nvSpPr>
        <p:spPr>
          <a:xfrm>
            <a:off x="-586563" y="461838"/>
            <a:ext cx="13365126" cy="118158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a:lstStyle>
          <a:p>
            <a:pPr algn="ctr"/>
            <a:r>
              <a:rPr lang="en-US" b="1" dirty="0">
                <a:latin typeface="DIN Pro Cond Black" panose="020B0A06020201010104" pitchFamily="34" charset="0"/>
              </a:rPr>
              <a:t>QUALITATIVE INPUT PROCESS</a:t>
            </a:r>
            <a:br>
              <a:rPr lang="en-US" dirty="0"/>
            </a:br>
            <a:endParaRPr lang="en-US" dirty="0"/>
          </a:p>
        </p:txBody>
      </p:sp>
    </p:spTree>
    <p:extLst>
      <p:ext uri="{BB962C8B-B14F-4D97-AF65-F5344CB8AC3E}">
        <p14:creationId xmlns:p14="http://schemas.microsoft.com/office/powerpoint/2010/main" val="3987494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A0E52E-FCCA-4BC2-AA84-6BE08AF67027}"/>
              </a:ext>
            </a:extLst>
          </p:cNvPr>
          <p:cNvPicPr>
            <a:picLocks noChangeAspect="1"/>
          </p:cNvPicPr>
          <p:nvPr/>
        </p:nvPicPr>
        <p:blipFill rotWithShape="1">
          <a:blip r:embed="rId3"/>
          <a:srcRect t="4661" b="5087"/>
          <a:stretch/>
        </p:blipFill>
        <p:spPr>
          <a:xfrm>
            <a:off x="0" y="0"/>
            <a:ext cx="12191999" cy="6858000"/>
          </a:xfrm>
          <a:prstGeom prst="rect">
            <a:avLst/>
          </a:prstGeom>
        </p:spPr>
      </p:pic>
      <p:sp>
        <p:nvSpPr>
          <p:cNvPr id="5" name="Title 3">
            <a:extLst>
              <a:ext uri="{FF2B5EF4-FFF2-40B4-BE49-F238E27FC236}">
                <a16:creationId xmlns:a16="http://schemas.microsoft.com/office/drawing/2014/main" id="{53EC7F02-258D-4398-8B77-92E1EA302BBB}"/>
              </a:ext>
            </a:extLst>
          </p:cNvPr>
          <p:cNvSpPr txBox="1">
            <a:spLocks/>
          </p:cNvSpPr>
          <p:nvPr/>
        </p:nvSpPr>
        <p:spPr>
          <a:xfrm>
            <a:off x="6565292" y="0"/>
            <a:ext cx="5626707" cy="1760090"/>
          </a:xfrm>
          <a:prstGeom prst="rect">
            <a:avLst/>
          </a:prstGeom>
          <a:solidFill>
            <a:srgbClr val="15567E"/>
          </a:solid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DIN Pro Cond Black" panose="020B0A06020201010104" pitchFamily="34" charset="0"/>
                <a:cs typeface="Calibri Light" panose="020F0302020204030204" pitchFamily="34" charset="0"/>
              </a:rPr>
              <a:t>Zillow ZTRAX Data</a:t>
            </a:r>
          </a:p>
          <a:p>
            <a:pPr algn="ctr"/>
            <a:r>
              <a:rPr lang="en-US" sz="2400" dirty="0">
                <a:solidFill>
                  <a:schemeClr val="bg1"/>
                </a:solidFill>
                <a:latin typeface="DIN Pro Cond Black" panose="020B0A06020201010104" pitchFamily="34" charset="0"/>
                <a:cs typeface="Calibri Light" panose="020F0302020204030204" pitchFamily="34" charset="0"/>
              </a:rPr>
              <a:t>Transaction Records</a:t>
            </a:r>
          </a:p>
          <a:p>
            <a:pPr algn="ctr"/>
            <a:r>
              <a:rPr lang="en-US" sz="3000" b="1" dirty="0">
                <a:solidFill>
                  <a:schemeClr val="bg1"/>
                </a:solidFill>
                <a:latin typeface="DIN Pro Cond Black" panose="020B0A06020201010104" pitchFamily="34" charset="0"/>
                <a:cs typeface="Calibri Light" panose="020F0302020204030204" pitchFamily="34" charset="0"/>
              </a:rPr>
              <a:t>Home Sale Price Per Sq. Ft</a:t>
            </a:r>
          </a:p>
        </p:txBody>
      </p:sp>
      <p:pic>
        <p:nvPicPr>
          <p:cNvPr id="3" name="Picture 2">
            <a:extLst>
              <a:ext uri="{FF2B5EF4-FFF2-40B4-BE49-F238E27FC236}">
                <a16:creationId xmlns:a16="http://schemas.microsoft.com/office/drawing/2014/main" id="{DB62924D-10F6-459F-8ABE-25040117B757}"/>
              </a:ext>
            </a:extLst>
          </p:cNvPr>
          <p:cNvPicPr>
            <a:picLocks noChangeAspect="1"/>
          </p:cNvPicPr>
          <p:nvPr/>
        </p:nvPicPr>
        <p:blipFill rotWithShape="1">
          <a:blip r:embed="rId4"/>
          <a:srcRect l="6998" t="40324" r="8525" b="24197"/>
          <a:stretch/>
        </p:blipFill>
        <p:spPr>
          <a:xfrm>
            <a:off x="7124699" y="1760090"/>
            <a:ext cx="4572001" cy="249686"/>
          </a:xfrm>
          <a:prstGeom prst="rect">
            <a:avLst/>
          </a:prstGeom>
        </p:spPr>
      </p:pic>
      <p:sp>
        <p:nvSpPr>
          <p:cNvPr id="6" name="Rectangle 5">
            <a:extLst>
              <a:ext uri="{FF2B5EF4-FFF2-40B4-BE49-F238E27FC236}">
                <a16:creationId xmlns:a16="http://schemas.microsoft.com/office/drawing/2014/main" id="{1844DBA0-EB8A-44D1-B1A4-BEE380731052}"/>
              </a:ext>
            </a:extLst>
          </p:cNvPr>
          <p:cNvSpPr/>
          <p:nvPr/>
        </p:nvSpPr>
        <p:spPr>
          <a:xfrm>
            <a:off x="6544174" y="1760087"/>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a:t>
            </a:r>
          </a:p>
        </p:txBody>
      </p:sp>
      <p:sp>
        <p:nvSpPr>
          <p:cNvPr id="7" name="Rectangle 6">
            <a:extLst>
              <a:ext uri="{FF2B5EF4-FFF2-40B4-BE49-F238E27FC236}">
                <a16:creationId xmlns:a16="http://schemas.microsoft.com/office/drawing/2014/main" id="{BCAD143D-D586-4014-A785-60DB5906DCD6}"/>
              </a:ext>
            </a:extLst>
          </p:cNvPr>
          <p:cNvSpPr/>
          <p:nvPr/>
        </p:nvSpPr>
        <p:spPr>
          <a:xfrm>
            <a:off x="11440024" y="1760088"/>
            <a:ext cx="751976" cy="2476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$600</a:t>
            </a:r>
          </a:p>
        </p:txBody>
      </p:sp>
    </p:spTree>
    <p:extLst>
      <p:ext uri="{BB962C8B-B14F-4D97-AF65-F5344CB8AC3E}">
        <p14:creationId xmlns:p14="http://schemas.microsoft.com/office/powerpoint/2010/main" val="3087925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2C09D2-3F51-42A1-A4F3-B4F53B6A34E7}"/>
              </a:ext>
            </a:extLst>
          </p:cNvPr>
          <p:cNvPicPr>
            <a:picLocks noChangeAspect="1"/>
          </p:cNvPicPr>
          <p:nvPr/>
        </p:nvPicPr>
        <p:blipFill rotWithShape="1">
          <a:blip r:embed="rId3"/>
          <a:srcRect l="6314" r="9613"/>
          <a:stretch/>
        </p:blipFill>
        <p:spPr>
          <a:xfrm>
            <a:off x="0" y="0"/>
            <a:ext cx="5965006" cy="6858000"/>
          </a:xfrm>
          <a:prstGeom prst="rect">
            <a:avLst/>
          </a:prstGeom>
        </p:spPr>
      </p:pic>
      <p:sp>
        <p:nvSpPr>
          <p:cNvPr id="3" name="Rectangle: Rounded Corners 2">
            <a:extLst>
              <a:ext uri="{FF2B5EF4-FFF2-40B4-BE49-F238E27FC236}">
                <a16:creationId xmlns:a16="http://schemas.microsoft.com/office/drawing/2014/main" id="{6AEC36D4-3A39-4A1D-8B13-718A9A554399}"/>
              </a:ext>
            </a:extLst>
          </p:cNvPr>
          <p:cNvSpPr/>
          <p:nvPr/>
        </p:nvSpPr>
        <p:spPr>
          <a:xfrm>
            <a:off x="6113958" y="354780"/>
            <a:ext cx="2191087" cy="3737897"/>
          </a:xfrm>
          <a:prstGeom prst="roundRect">
            <a:avLst>
              <a:gd name="adj" fmla="val 505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6B9B0E9-DFB6-4152-84E4-793B6C12D7B9}"/>
              </a:ext>
            </a:extLst>
          </p:cNvPr>
          <p:cNvPicPr>
            <a:picLocks noChangeAspect="1"/>
          </p:cNvPicPr>
          <p:nvPr/>
        </p:nvPicPr>
        <p:blipFill>
          <a:blip r:embed="rId4"/>
          <a:stretch>
            <a:fillRect/>
          </a:stretch>
        </p:blipFill>
        <p:spPr>
          <a:xfrm>
            <a:off x="6406825" y="635859"/>
            <a:ext cx="1641720" cy="3121429"/>
          </a:xfrm>
          <a:prstGeom prst="rect">
            <a:avLst/>
          </a:prstGeom>
        </p:spPr>
      </p:pic>
      <p:sp>
        <p:nvSpPr>
          <p:cNvPr id="8" name="Title 3">
            <a:extLst>
              <a:ext uri="{FF2B5EF4-FFF2-40B4-BE49-F238E27FC236}">
                <a16:creationId xmlns:a16="http://schemas.microsoft.com/office/drawing/2014/main" id="{EBF920D2-820F-F246-A3B3-E05E2272A5B4}"/>
              </a:ext>
            </a:extLst>
          </p:cNvPr>
          <p:cNvSpPr txBox="1">
            <a:spLocks/>
          </p:cNvSpPr>
          <p:nvPr/>
        </p:nvSpPr>
        <p:spPr>
          <a:xfrm>
            <a:off x="8305045" y="432619"/>
            <a:ext cx="3886955" cy="3660058"/>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DIN Pro Cond Black" panose="020B0A06020201010104" pitchFamily="34" charset="0"/>
                <a:cs typeface="Arial" panose="020B0604020202020204" pitchFamily="34" charset="0"/>
              </a:rPr>
              <a:t>Atlanta Regional</a:t>
            </a:r>
          </a:p>
          <a:p>
            <a:pPr marL="0" marR="0" lvl="0" indent="0" algn="l" defTabSz="914400" rtl="0" eaLnBrk="1" fontAlgn="auto" latinLnBrk="0" hangingPunct="1">
              <a:lnSpc>
                <a:spcPct val="90000"/>
              </a:lnSpc>
              <a:spcBef>
                <a:spcPct val="0"/>
              </a:spcBef>
              <a:spcAft>
                <a:spcPts val="120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DIN Pro Cond Black" panose="020B0A06020201010104" pitchFamily="34" charset="0"/>
                <a:cs typeface="Arial" panose="020B0604020202020204" pitchFamily="34" charset="0"/>
              </a:rPr>
              <a:t>Housing Submarkets</a:t>
            </a:r>
          </a:p>
        </p:txBody>
      </p:sp>
    </p:spTree>
    <p:extLst>
      <p:ext uri="{BB962C8B-B14F-4D97-AF65-F5344CB8AC3E}">
        <p14:creationId xmlns:p14="http://schemas.microsoft.com/office/powerpoint/2010/main" val="3437777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ECAC27ED-7734-4D8B-BE67-B72133F731F5}"/>
              </a:ext>
            </a:extLst>
          </p:cNvPr>
          <p:cNvSpPr/>
          <p:nvPr/>
        </p:nvSpPr>
        <p:spPr>
          <a:xfrm>
            <a:off x="7789575" y="1185354"/>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AF0CF4B-F5FA-438E-BD39-0DF2DA5B5BC9}"/>
              </a:ext>
            </a:extLst>
          </p:cNvPr>
          <p:cNvSpPr/>
          <p:nvPr/>
        </p:nvSpPr>
        <p:spPr>
          <a:xfrm>
            <a:off x="2318920" y="1185354"/>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1747781-B341-42B5-806A-A168434C6542}"/>
              </a:ext>
            </a:extLst>
          </p:cNvPr>
          <p:cNvCxnSpPr>
            <a:cxnSpLocks/>
          </p:cNvCxnSpPr>
          <p:nvPr/>
        </p:nvCxnSpPr>
        <p:spPr>
          <a:xfrm flipV="1">
            <a:off x="7100922"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312C7AA-7862-4AEE-A316-DF5006F8E407}"/>
              </a:ext>
            </a:extLst>
          </p:cNvPr>
          <p:cNvSpPr/>
          <p:nvPr/>
        </p:nvSpPr>
        <p:spPr>
          <a:xfrm>
            <a:off x="7782789" y="1185354"/>
            <a:ext cx="2086896" cy="2086896"/>
          </a:xfrm>
          <a:prstGeom prst="ellipse">
            <a:avLst/>
          </a:prstGeom>
          <a:solidFill>
            <a:schemeClr val="accent6">
              <a:lumMod val="40000"/>
              <a:lumOff val="60000"/>
            </a:scheme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BB2C3515-414C-47B9-AF13-0888BFCDAC8A}"/>
              </a:ext>
            </a:extLst>
          </p:cNvPr>
          <p:cNvSpPr/>
          <p:nvPr/>
        </p:nvSpPr>
        <p:spPr>
          <a:xfrm>
            <a:off x="4719483" y="2467159"/>
            <a:ext cx="2753032" cy="2753032"/>
          </a:xfrm>
          <a:prstGeom prst="ellipse">
            <a:avLst/>
          </a:prstGeom>
          <a:solidFill>
            <a:srgbClr val="FFFFFF"/>
          </a:solidFill>
          <a:ln w="1270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6811B71-74C5-4950-A22C-F850B562DD0E}"/>
              </a:ext>
            </a:extLst>
          </p:cNvPr>
          <p:cNvSpPr txBox="1">
            <a:spLocks/>
          </p:cNvSpPr>
          <p:nvPr/>
        </p:nvSpPr>
        <p:spPr>
          <a:xfrm>
            <a:off x="4879257" y="3047262"/>
            <a:ext cx="2433484" cy="1592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REGIONAL HOUSING STRATEGY</a:t>
            </a:r>
          </a:p>
        </p:txBody>
      </p:sp>
      <p:sp>
        <p:nvSpPr>
          <p:cNvPr id="6" name="Oval 5">
            <a:extLst>
              <a:ext uri="{FF2B5EF4-FFF2-40B4-BE49-F238E27FC236}">
                <a16:creationId xmlns:a16="http://schemas.microsoft.com/office/drawing/2014/main" id="{C279000F-F297-4D14-BF11-09B93C327B48}"/>
              </a:ext>
            </a:extLst>
          </p:cNvPr>
          <p:cNvSpPr/>
          <p:nvPr/>
        </p:nvSpPr>
        <p:spPr>
          <a:xfrm>
            <a:off x="2324594"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3E338E0-A3D1-4BDD-8851-7E501AECF65A}"/>
              </a:ext>
            </a:extLst>
          </p:cNvPr>
          <p:cNvCxnSpPr>
            <a:cxnSpLocks/>
          </p:cNvCxnSpPr>
          <p:nvPr/>
        </p:nvCxnSpPr>
        <p:spPr>
          <a:xfrm flipH="1" flipV="1">
            <a:off x="4409209"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5DD852C-37C1-4B34-9AB9-FC5ACACFCF96}"/>
              </a:ext>
            </a:extLst>
          </p:cNvPr>
          <p:cNvSpPr>
            <a:spLocks noGrp="1"/>
          </p:cNvSpPr>
          <p:nvPr>
            <p:ph type="title"/>
          </p:nvPr>
        </p:nvSpPr>
        <p:spPr>
          <a:xfrm>
            <a:off x="1" y="365125"/>
            <a:ext cx="12192000" cy="1325563"/>
          </a:xfrm>
        </p:spPr>
        <p:txBody>
          <a:bodyPr>
            <a:normAutofit fontScale="90000"/>
          </a:bodyPr>
          <a:lstStyle/>
          <a:p>
            <a:pPr algn="ctr"/>
            <a:r>
              <a:rPr lang="en-US" b="1" dirty="0">
                <a:latin typeface="DIN Pro Cond Black" panose="020B0A06020201010104" pitchFamily="34" charset="0"/>
              </a:rPr>
              <a:t>FOUR ELEMENTS OF THE REGIONAL HOUSING STRATEGY</a:t>
            </a:r>
            <a:br>
              <a:rPr lang="en-US" dirty="0"/>
            </a:br>
            <a:endParaRPr lang="en-US" dirty="0"/>
          </a:p>
        </p:txBody>
      </p:sp>
      <p:sp>
        <p:nvSpPr>
          <p:cNvPr id="10" name="Oval 9">
            <a:extLst>
              <a:ext uri="{FF2B5EF4-FFF2-40B4-BE49-F238E27FC236}">
                <a16:creationId xmlns:a16="http://schemas.microsoft.com/office/drawing/2014/main" id="{5F4325CF-39EA-4449-B3BE-C970DC2208C0}"/>
              </a:ext>
            </a:extLst>
          </p:cNvPr>
          <p:cNvSpPr/>
          <p:nvPr/>
        </p:nvSpPr>
        <p:spPr>
          <a:xfrm>
            <a:off x="7782789"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2001B3EC-E2C9-4FD4-A75B-23DC784AA946}"/>
              </a:ext>
            </a:extLst>
          </p:cNvPr>
          <p:cNvSpPr txBox="1">
            <a:spLocks/>
          </p:cNvSpPr>
          <p:nvPr/>
        </p:nvSpPr>
        <p:spPr>
          <a:xfrm>
            <a:off x="2365679" y="5042217"/>
            <a:ext cx="200016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HOUSING SUBMARKETS</a:t>
            </a:r>
          </a:p>
        </p:txBody>
      </p:sp>
      <p:sp>
        <p:nvSpPr>
          <p:cNvPr id="31" name="Content Placeholder 2">
            <a:extLst>
              <a:ext uri="{FF2B5EF4-FFF2-40B4-BE49-F238E27FC236}">
                <a16:creationId xmlns:a16="http://schemas.microsoft.com/office/drawing/2014/main" id="{58E3FF06-A584-4284-B1F1-10C098662C39}"/>
              </a:ext>
            </a:extLst>
          </p:cNvPr>
          <p:cNvSpPr txBox="1">
            <a:spLocks/>
          </p:cNvSpPr>
          <p:nvPr/>
        </p:nvSpPr>
        <p:spPr>
          <a:xfrm>
            <a:off x="7992818" y="182320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STRATEGY TOOL BOX</a:t>
            </a:r>
          </a:p>
        </p:txBody>
      </p:sp>
      <p:sp>
        <p:nvSpPr>
          <p:cNvPr id="32" name="Content Placeholder 2">
            <a:extLst>
              <a:ext uri="{FF2B5EF4-FFF2-40B4-BE49-F238E27FC236}">
                <a16:creationId xmlns:a16="http://schemas.microsoft.com/office/drawing/2014/main" id="{174FA868-5D2D-4A59-B188-D4738E5C82BB}"/>
              </a:ext>
            </a:extLst>
          </p:cNvPr>
          <p:cNvSpPr txBox="1">
            <a:spLocks/>
          </p:cNvSpPr>
          <p:nvPr/>
        </p:nvSpPr>
        <p:spPr>
          <a:xfrm>
            <a:off x="7997099" y="504221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ONLINE RESOURCE</a:t>
            </a:r>
          </a:p>
        </p:txBody>
      </p:sp>
      <p:cxnSp>
        <p:nvCxnSpPr>
          <p:cNvPr id="21" name="Straight Connector 20">
            <a:extLst>
              <a:ext uri="{FF2B5EF4-FFF2-40B4-BE49-F238E27FC236}">
                <a16:creationId xmlns:a16="http://schemas.microsoft.com/office/drawing/2014/main" id="{3E10A2BA-2D33-43F3-A0EB-65F5DFE08AB6}"/>
              </a:ext>
            </a:extLst>
          </p:cNvPr>
          <p:cNvCxnSpPr>
            <a:cxnSpLocks/>
          </p:cNvCxnSpPr>
          <p:nvPr/>
        </p:nvCxnSpPr>
        <p:spPr>
          <a:xfrm flipH="1">
            <a:off x="4415995"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1F3888-87AC-412E-9B72-08AE98C0A2B0}"/>
              </a:ext>
            </a:extLst>
          </p:cNvPr>
          <p:cNvCxnSpPr>
            <a:cxnSpLocks/>
          </p:cNvCxnSpPr>
          <p:nvPr/>
        </p:nvCxnSpPr>
        <p:spPr>
          <a:xfrm>
            <a:off x="7100922"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344EE426-9E13-4A05-AC2F-417C574B1DB8}"/>
              </a:ext>
            </a:extLst>
          </p:cNvPr>
          <p:cNvSpPr txBox="1">
            <a:spLocks/>
          </p:cNvSpPr>
          <p:nvPr/>
        </p:nvSpPr>
        <p:spPr>
          <a:xfrm>
            <a:off x="2149019" y="1806713"/>
            <a:ext cx="243348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STRATEGIC FRAMEWORK</a:t>
            </a:r>
          </a:p>
        </p:txBody>
      </p:sp>
    </p:spTree>
    <p:extLst>
      <p:ext uri="{BB962C8B-B14F-4D97-AF65-F5344CB8AC3E}">
        <p14:creationId xmlns:p14="http://schemas.microsoft.com/office/powerpoint/2010/main" val="942730799"/>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1068288-7FE5-4E10-AD16-E4EBEE56EB2A}"/>
              </a:ext>
            </a:extLst>
          </p:cNvPr>
          <p:cNvPicPr>
            <a:picLocks noChangeAspect="1"/>
          </p:cNvPicPr>
          <p:nvPr/>
        </p:nvPicPr>
        <p:blipFill rotWithShape="1">
          <a:blip r:embed="rId3">
            <a:extLst>
              <a:ext uri="{28A0092B-C50C-407E-A947-70E740481C1C}">
                <a14:useLocalDpi xmlns:a14="http://schemas.microsoft.com/office/drawing/2010/main" val="0"/>
              </a:ext>
            </a:extLst>
          </a:blip>
          <a:srcRect l="15651" r="42802"/>
          <a:stretch/>
        </p:blipFill>
        <p:spPr>
          <a:xfrm rot="5400000">
            <a:off x="2764821" y="-2774745"/>
            <a:ext cx="6867926" cy="12397564"/>
          </a:xfrm>
          <a:prstGeom prst="rect">
            <a:avLst/>
          </a:prstGeom>
        </p:spPr>
      </p:pic>
      <p:sp>
        <p:nvSpPr>
          <p:cNvPr id="42" name="Rectangle 41">
            <a:extLst>
              <a:ext uri="{FF2B5EF4-FFF2-40B4-BE49-F238E27FC236}">
                <a16:creationId xmlns:a16="http://schemas.microsoft.com/office/drawing/2014/main" id="{87911E72-4296-41CA-8415-0C6AD56B70AE}"/>
              </a:ext>
            </a:extLst>
          </p:cNvPr>
          <p:cNvSpPr/>
          <p:nvPr/>
        </p:nvSpPr>
        <p:spPr>
          <a:xfrm>
            <a:off x="1" y="0"/>
            <a:ext cx="12191998" cy="6858000"/>
          </a:xfrm>
          <a:prstGeom prst="rect">
            <a:avLst/>
          </a:prstGeom>
          <a:solidFill>
            <a:srgbClr val="15567E">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ABEF5F7D-7809-4F3C-A7E4-02BD1FD4D9D2}"/>
              </a:ext>
            </a:extLst>
          </p:cNvPr>
          <p:cNvCxnSpPr>
            <a:cxnSpLocks/>
          </p:cNvCxnSpPr>
          <p:nvPr/>
        </p:nvCxnSpPr>
        <p:spPr>
          <a:xfrm flipH="1">
            <a:off x="3432452" y="3640836"/>
            <a:ext cx="2663548" cy="241358"/>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B2FA1449-5E5A-42E1-8BD7-58F2EC3400B3}"/>
              </a:ext>
            </a:extLst>
          </p:cNvPr>
          <p:cNvSpPr txBox="1">
            <a:spLocks/>
          </p:cNvSpPr>
          <p:nvPr/>
        </p:nvSpPr>
        <p:spPr>
          <a:xfrm>
            <a:off x="251539" y="541025"/>
            <a:ext cx="11688920" cy="11815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a:lstStyle>
          <a:p>
            <a:pPr algn="ctr"/>
            <a:r>
              <a:rPr lang="en-US" b="1" dirty="0">
                <a:latin typeface="DIN Pro Cond Black" panose="020B0A06020201010104" pitchFamily="34" charset="0"/>
              </a:rPr>
              <a:t>Prioritizing Solution by Submarkets</a:t>
            </a:r>
            <a:br>
              <a:rPr lang="en-US" dirty="0"/>
            </a:br>
            <a:endParaRPr lang="en-US" dirty="0"/>
          </a:p>
        </p:txBody>
      </p:sp>
      <p:graphicFrame>
        <p:nvGraphicFramePr>
          <p:cNvPr id="33" name="Table 32">
            <a:extLst>
              <a:ext uri="{FF2B5EF4-FFF2-40B4-BE49-F238E27FC236}">
                <a16:creationId xmlns:a16="http://schemas.microsoft.com/office/drawing/2014/main" id="{17A6B3C1-0D67-4AC4-83B0-F57C730192DA}"/>
              </a:ext>
            </a:extLst>
          </p:cNvPr>
          <p:cNvGraphicFramePr>
            <a:graphicFrameLocks noGrp="1"/>
          </p:cNvGraphicFramePr>
          <p:nvPr>
            <p:extLst>
              <p:ext uri="{D42A27DB-BD31-4B8C-83A1-F6EECF244321}">
                <p14:modId xmlns:p14="http://schemas.microsoft.com/office/powerpoint/2010/main" val="2775277286"/>
              </p:ext>
            </p:extLst>
          </p:nvPr>
        </p:nvGraphicFramePr>
        <p:xfrm>
          <a:off x="1504506" y="1228061"/>
          <a:ext cx="9182987" cy="5486400"/>
        </p:xfrm>
        <a:graphic>
          <a:graphicData uri="http://schemas.openxmlformats.org/drawingml/2006/table">
            <a:tbl>
              <a:tblPr firstRow="1" firstCol="1" bandRow="1">
                <a:tableStyleId>{5C22544A-7EE6-4342-B048-85BDC9FD1C3A}</a:tableStyleId>
              </a:tblPr>
              <a:tblGrid>
                <a:gridCol w="3195667">
                  <a:extLst>
                    <a:ext uri="{9D8B030D-6E8A-4147-A177-3AD203B41FA5}">
                      <a16:colId xmlns:a16="http://schemas.microsoft.com/office/drawing/2014/main" val="3562783776"/>
                    </a:ext>
                  </a:extLst>
                </a:gridCol>
                <a:gridCol w="563881">
                  <a:extLst>
                    <a:ext uri="{9D8B030D-6E8A-4147-A177-3AD203B41FA5}">
                      <a16:colId xmlns:a16="http://schemas.microsoft.com/office/drawing/2014/main" val="416185535"/>
                    </a:ext>
                  </a:extLst>
                </a:gridCol>
                <a:gridCol w="413512">
                  <a:extLst>
                    <a:ext uri="{9D8B030D-6E8A-4147-A177-3AD203B41FA5}">
                      <a16:colId xmlns:a16="http://schemas.microsoft.com/office/drawing/2014/main" val="3639127900"/>
                    </a:ext>
                  </a:extLst>
                </a:gridCol>
                <a:gridCol w="624968">
                  <a:extLst>
                    <a:ext uri="{9D8B030D-6E8A-4147-A177-3AD203B41FA5}">
                      <a16:colId xmlns:a16="http://schemas.microsoft.com/office/drawing/2014/main" val="1581220133"/>
                    </a:ext>
                  </a:extLst>
                </a:gridCol>
                <a:gridCol w="624968">
                  <a:extLst>
                    <a:ext uri="{9D8B030D-6E8A-4147-A177-3AD203B41FA5}">
                      <a16:colId xmlns:a16="http://schemas.microsoft.com/office/drawing/2014/main" val="3762800610"/>
                    </a:ext>
                  </a:extLst>
                </a:gridCol>
                <a:gridCol w="624968">
                  <a:extLst>
                    <a:ext uri="{9D8B030D-6E8A-4147-A177-3AD203B41FA5}">
                      <a16:colId xmlns:a16="http://schemas.microsoft.com/office/drawing/2014/main" val="232505160"/>
                    </a:ext>
                  </a:extLst>
                </a:gridCol>
                <a:gridCol w="624968">
                  <a:extLst>
                    <a:ext uri="{9D8B030D-6E8A-4147-A177-3AD203B41FA5}">
                      <a16:colId xmlns:a16="http://schemas.microsoft.com/office/drawing/2014/main" val="3905407654"/>
                    </a:ext>
                  </a:extLst>
                </a:gridCol>
                <a:gridCol w="624968">
                  <a:extLst>
                    <a:ext uri="{9D8B030D-6E8A-4147-A177-3AD203B41FA5}">
                      <a16:colId xmlns:a16="http://schemas.microsoft.com/office/drawing/2014/main" val="519508342"/>
                    </a:ext>
                  </a:extLst>
                </a:gridCol>
                <a:gridCol w="624968">
                  <a:extLst>
                    <a:ext uri="{9D8B030D-6E8A-4147-A177-3AD203B41FA5}">
                      <a16:colId xmlns:a16="http://schemas.microsoft.com/office/drawing/2014/main" val="1088596035"/>
                    </a:ext>
                  </a:extLst>
                </a:gridCol>
                <a:gridCol w="624968">
                  <a:extLst>
                    <a:ext uri="{9D8B030D-6E8A-4147-A177-3AD203B41FA5}">
                      <a16:colId xmlns:a16="http://schemas.microsoft.com/office/drawing/2014/main" val="3638484382"/>
                    </a:ext>
                  </a:extLst>
                </a:gridCol>
                <a:gridCol w="635151">
                  <a:extLst>
                    <a:ext uri="{9D8B030D-6E8A-4147-A177-3AD203B41FA5}">
                      <a16:colId xmlns:a16="http://schemas.microsoft.com/office/drawing/2014/main" val="2482049044"/>
                    </a:ext>
                  </a:extLst>
                </a:gridCol>
              </a:tblGrid>
              <a:tr h="685800">
                <a:tc>
                  <a:txBody>
                    <a:bodyPr/>
                    <a:lstStyle/>
                    <a:p>
                      <a:pPr marL="0" marR="0">
                        <a:lnSpc>
                          <a:spcPct val="107000"/>
                        </a:lnSpc>
                        <a:spcBef>
                          <a:spcPts val="0"/>
                        </a:spcBef>
                        <a:spcAft>
                          <a:spcPts val="0"/>
                        </a:spcAft>
                      </a:pPr>
                      <a:endParaRPr lang="en-US" sz="18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solidFill>
                      <a:srgbClr val="E76221"/>
                    </a:solidFill>
                  </a:tcPr>
                </a:tc>
                <a:tc gridSpan="10">
                  <a:txBody>
                    <a:bodyPr/>
                    <a:lstStyle/>
                    <a:p>
                      <a:pPr marL="0" marR="0" algn="ctr">
                        <a:lnSpc>
                          <a:spcPct val="107000"/>
                        </a:lnSpc>
                        <a:spcBef>
                          <a:spcPts val="0"/>
                        </a:spcBef>
                        <a:spcAft>
                          <a:spcPts val="0"/>
                        </a:spcAft>
                      </a:pPr>
                      <a:r>
                        <a:rPr lang="en-US" sz="2400" dirty="0">
                          <a:effectLst/>
                          <a:latin typeface="DIN Pro Cond Black" panose="020B0A06020201010104" pitchFamily="34" charset="0"/>
                          <a:ea typeface="Calibri" panose="020F0502020204030204" pitchFamily="34" charset="0"/>
                          <a:cs typeface="Times New Roman" panose="02020603050405020304" pitchFamily="18" charset="0"/>
                        </a:rPr>
                        <a:t>SUBAREAS</a:t>
                      </a:r>
                    </a:p>
                  </a:txBody>
                  <a:tcPr marL="68580" marR="68580" marT="0" marB="0" anchor="ctr">
                    <a:solidFill>
                      <a:srgbClr val="E76221"/>
                    </a:solidFill>
                  </a:tcPr>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pPr marL="0" marR="0">
                        <a:lnSpc>
                          <a:spcPct val="107000"/>
                        </a:lnSpc>
                        <a:spcBef>
                          <a:spcPts val="0"/>
                        </a:spcBef>
                        <a:spcAft>
                          <a:spcPts val="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4535562"/>
                  </a:ext>
                </a:extLst>
              </a:tr>
              <a:tr h="685800">
                <a:tc>
                  <a:txBody>
                    <a:bodyPr/>
                    <a:lstStyle/>
                    <a:p>
                      <a:pPr marL="0" marR="0">
                        <a:lnSpc>
                          <a:spcPct val="107000"/>
                        </a:lnSpc>
                        <a:spcBef>
                          <a:spcPts val="0"/>
                        </a:spcBef>
                        <a:spcAft>
                          <a:spcPts val="0"/>
                        </a:spcAft>
                      </a:pPr>
                      <a:r>
                        <a:rPr lang="en-US" sz="2400" dirty="0">
                          <a:effectLst/>
                          <a:latin typeface="DIN Pro Cond Black" panose="020B0A06020201010104" pitchFamily="34" charset="0"/>
                          <a:ea typeface="Calibri" panose="020F0502020204030204" pitchFamily="34" charset="0"/>
                          <a:cs typeface="Times New Roman" panose="02020603050405020304" pitchFamily="18" charset="0"/>
                        </a:rPr>
                        <a:t>STRATEGIES</a:t>
                      </a:r>
                    </a:p>
                  </a:txBody>
                  <a:tcPr marL="68580" marR="68580" marT="0" marB="0" anchor="ctr">
                    <a:solidFill>
                      <a:srgbClr val="E76221"/>
                    </a:solidFill>
                  </a:tcP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1</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2</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3</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4</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5</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6</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7</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8</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9</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000" dirty="0">
                          <a:effectLst/>
                          <a:latin typeface="DIN Pro Cond Black" panose="020B0A06020201010104" pitchFamily="34" charset="0"/>
                        </a:rPr>
                        <a:t>10</a:t>
                      </a:r>
                      <a:endParaRPr lang="en-US" sz="2000" dirty="0">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66057367"/>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INCREASE SUPPLY</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1889562"/>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PRESERVE AFFORDABLE SUPPLY</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18305425"/>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REDUCE H&amp;T COSTS</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7737928"/>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EXPAND CAPITAL RESOURCES</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14435738"/>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PROMOTE HOUSING STABILITY</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12861336"/>
                  </a:ext>
                </a:extLst>
              </a:tr>
              <a:tr h="685800">
                <a:tc>
                  <a:txBody>
                    <a:bodyPr/>
                    <a:lstStyle/>
                    <a:p>
                      <a:pPr marL="0" marR="0">
                        <a:lnSpc>
                          <a:spcPct val="107000"/>
                        </a:lnSpc>
                        <a:spcBef>
                          <a:spcPts val="0"/>
                        </a:spcBef>
                        <a:spcAft>
                          <a:spcPts val="0"/>
                        </a:spcAft>
                      </a:pPr>
                      <a:r>
                        <a:rPr lang="en-US" sz="1800" dirty="0">
                          <a:solidFill>
                            <a:schemeClr val="tx1"/>
                          </a:solidFill>
                          <a:effectLst/>
                          <a:latin typeface="DIN Pro Cond Black" panose="020B0A06020201010104" pitchFamily="34" charset="0"/>
                        </a:rPr>
                        <a:t>DEVELOP LEADERSHIP</a:t>
                      </a:r>
                      <a:endParaRPr lang="en-US" sz="1800" dirty="0">
                        <a:solidFill>
                          <a:schemeClr val="tx1"/>
                        </a:solidFill>
                        <a:effectLst/>
                        <a:latin typeface="DIN Pro Cond Black" panose="020B0A06020201010104" pitchFamily="34" charset="0"/>
                        <a:ea typeface="Calibri" panose="020F0502020204030204" pitchFamily="34" charset="0"/>
                        <a:cs typeface="Times New Roman" panose="02020603050405020304" pitchFamily="18" charset="0"/>
                      </a:endParaRPr>
                    </a:p>
                  </a:txBody>
                  <a:tcPr marL="68580" marR="68580" marT="0" marB="0" anchor="ctr">
                    <a:solidFill>
                      <a:schemeClr val="bg1"/>
                    </a:solidFill>
                  </a:tcP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 </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a:solidFill>
                            <a:schemeClr val="bg2">
                              <a:lumMod val="25000"/>
                            </a:schemeClr>
                          </a:solidFill>
                          <a:effectLst/>
                          <a:latin typeface="DIN Pro Black" panose="020B0A04020201010104" pitchFamily="34" charset="0"/>
                        </a:rPr>
                        <a:t>X</a:t>
                      </a:r>
                      <a:endParaRPr lang="en-US" sz="1400" b="1">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X</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dirty="0">
                          <a:solidFill>
                            <a:schemeClr val="bg2">
                              <a:lumMod val="25000"/>
                            </a:schemeClr>
                          </a:solidFill>
                          <a:effectLst/>
                          <a:latin typeface="DIN Pro Black" panose="020B0A04020201010104" pitchFamily="34" charset="0"/>
                        </a:rPr>
                        <a:t> </a:t>
                      </a:r>
                      <a:endParaRPr lang="en-US" sz="1400" b="1" dirty="0">
                        <a:solidFill>
                          <a:schemeClr val="bg2">
                            <a:lumMod val="25000"/>
                          </a:schemeClr>
                        </a:solidFill>
                        <a:effectLst/>
                        <a:latin typeface="DIN Pro Black" panose="020B0A040202010101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2425656"/>
                  </a:ext>
                </a:extLst>
              </a:tr>
            </a:tbl>
          </a:graphicData>
        </a:graphic>
      </p:graphicFrame>
      <p:sp>
        <p:nvSpPr>
          <p:cNvPr id="2" name="Rectangle 1">
            <a:extLst>
              <a:ext uri="{FF2B5EF4-FFF2-40B4-BE49-F238E27FC236}">
                <a16:creationId xmlns:a16="http://schemas.microsoft.com/office/drawing/2014/main" id="{A1421717-894F-417B-B38D-9B0EB524493E}"/>
              </a:ext>
            </a:extLst>
          </p:cNvPr>
          <p:cNvSpPr/>
          <p:nvPr/>
        </p:nvSpPr>
        <p:spPr>
          <a:xfrm>
            <a:off x="1510857" y="2619182"/>
            <a:ext cx="3165863" cy="637737"/>
          </a:xfrm>
          <a:prstGeom prst="rect">
            <a:avLst/>
          </a:prstGeom>
          <a:noFill/>
          <a:ln w="50800">
            <a:solidFill>
              <a:srgbClr val="F8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63FF68A7-3E7D-4C3D-B6AB-AC5F6F1E3D5D}"/>
              </a:ext>
            </a:extLst>
          </p:cNvPr>
          <p:cNvSpPr/>
          <p:nvPr/>
        </p:nvSpPr>
        <p:spPr>
          <a:xfrm>
            <a:off x="1509897" y="3311937"/>
            <a:ext cx="3165863" cy="637737"/>
          </a:xfrm>
          <a:prstGeom prst="rect">
            <a:avLst/>
          </a:prstGeom>
          <a:noFill/>
          <a:ln w="50800">
            <a:solidFill>
              <a:srgbClr val="A53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F7063AC-5412-49BD-BDA7-885CC6E5A335}"/>
              </a:ext>
            </a:extLst>
          </p:cNvPr>
          <p:cNvSpPr/>
          <p:nvPr/>
        </p:nvSpPr>
        <p:spPr>
          <a:xfrm>
            <a:off x="1509897" y="3991110"/>
            <a:ext cx="3165863" cy="637737"/>
          </a:xfrm>
          <a:prstGeom prst="rect">
            <a:avLst/>
          </a:prstGeom>
          <a:noFill/>
          <a:ln w="50800">
            <a:solidFill>
              <a:srgbClr val="835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0FC2572-5471-462F-98B6-2126D99ECFB9}"/>
              </a:ext>
            </a:extLst>
          </p:cNvPr>
          <p:cNvSpPr/>
          <p:nvPr/>
        </p:nvSpPr>
        <p:spPr>
          <a:xfrm>
            <a:off x="1509897" y="4678240"/>
            <a:ext cx="3165863" cy="637737"/>
          </a:xfrm>
          <a:prstGeom prst="rect">
            <a:avLst/>
          </a:prstGeom>
          <a:noFill/>
          <a:ln w="50800">
            <a:solidFill>
              <a:srgbClr val="386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3C02C844-B889-4235-9CAE-E8FB15AF96F7}"/>
              </a:ext>
            </a:extLst>
          </p:cNvPr>
          <p:cNvSpPr/>
          <p:nvPr/>
        </p:nvSpPr>
        <p:spPr>
          <a:xfrm>
            <a:off x="1511005" y="5368613"/>
            <a:ext cx="3165863" cy="637737"/>
          </a:xfrm>
          <a:prstGeom prst="rect">
            <a:avLst/>
          </a:prstGeom>
          <a:noFill/>
          <a:ln w="50800">
            <a:solidFill>
              <a:srgbClr val="15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38A2168-97D7-40CA-A316-96154320A28F}"/>
              </a:ext>
            </a:extLst>
          </p:cNvPr>
          <p:cNvSpPr/>
          <p:nvPr/>
        </p:nvSpPr>
        <p:spPr>
          <a:xfrm>
            <a:off x="1511005" y="6062315"/>
            <a:ext cx="3165863" cy="637737"/>
          </a:xfrm>
          <a:prstGeom prst="rect">
            <a:avLst/>
          </a:prstGeom>
          <a:noFill/>
          <a:ln w="508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p>
        </p:txBody>
      </p:sp>
    </p:spTree>
    <p:extLst>
      <p:ext uri="{BB962C8B-B14F-4D97-AF65-F5344CB8AC3E}">
        <p14:creationId xmlns:p14="http://schemas.microsoft.com/office/powerpoint/2010/main" val="437807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A403158A-A2F5-4186-84B2-38C9561674E7}"/>
              </a:ext>
            </a:extLst>
          </p:cNvPr>
          <p:cNvSpPr/>
          <p:nvPr/>
        </p:nvSpPr>
        <p:spPr>
          <a:xfrm>
            <a:off x="7789575"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E21F3888-87AC-412E-9B72-08AE98C0A2B0}"/>
              </a:ext>
            </a:extLst>
          </p:cNvPr>
          <p:cNvCxnSpPr>
            <a:cxnSpLocks/>
          </p:cNvCxnSpPr>
          <p:nvPr/>
        </p:nvCxnSpPr>
        <p:spPr>
          <a:xfrm>
            <a:off x="7100922"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F4325CF-39EA-4449-B3BE-C970DC2208C0}"/>
              </a:ext>
            </a:extLst>
          </p:cNvPr>
          <p:cNvSpPr/>
          <p:nvPr/>
        </p:nvSpPr>
        <p:spPr>
          <a:xfrm>
            <a:off x="7789575" y="1185354"/>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00832F6-2A7C-4C75-933C-7C73EBFCD099}"/>
              </a:ext>
            </a:extLst>
          </p:cNvPr>
          <p:cNvSpPr/>
          <p:nvPr/>
        </p:nvSpPr>
        <p:spPr>
          <a:xfrm>
            <a:off x="7782789" y="4405979"/>
            <a:ext cx="2086896" cy="2086896"/>
          </a:xfrm>
          <a:prstGeom prst="ellipse">
            <a:avLst/>
          </a:prstGeom>
          <a:solidFill>
            <a:schemeClr val="accent6">
              <a:lumMod val="40000"/>
              <a:lumOff val="60000"/>
            </a:scheme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AF0CF4B-F5FA-438E-BD39-0DF2DA5B5BC9}"/>
              </a:ext>
            </a:extLst>
          </p:cNvPr>
          <p:cNvSpPr/>
          <p:nvPr/>
        </p:nvSpPr>
        <p:spPr>
          <a:xfrm>
            <a:off x="2318920" y="1185354"/>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41747781-B341-42B5-806A-A168434C6542}"/>
              </a:ext>
            </a:extLst>
          </p:cNvPr>
          <p:cNvCxnSpPr>
            <a:cxnSpLocks/>
          </p:cNvCxnSpPr>
          <p:nvPr/>
        </p:nvCxnSpPr>
        <p:spPr>
          <a:xfrm flipV="1">
            <a:off x="7100922"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BB2C3515-414C-47B9-AF13-0888BFCDAC8A}"/>
              </a:ext>
            </a:extLst>
          </p:cNvPr>
          <p:cNvSpPr/>
          <p:nvPr/>
        </p:nvSpPr>
        <p:spPr>
          <a:xfrm>
            <a:off x="4719483" y="2467159"/>
            <a:ext cx="2753032" cy="2753032"/>
          </a:xfrm>
          <a:prstGeom prst="ellipse">
            <a:avLst/>
          </a:prstGeom>
          <a:solidFill>
            <a:srgbClr val="FFFFFF"/>
          </a:solidFill>
          <a:ln w="1270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6811B71-74C5-4950-A22C-F850B562DD0E}"/>
              </a:ext>
            </a:extLst>
          </p:cNvPr>
          <p:cNvSpPr txBox="1">
            <a:spLocks/>
          </p:cNvSpPr>
          <p:nvPr/>
        </p:nvSpPr>
        <p:spPr>
          <a:xfrm>
            <a:off x="4879257" y="3047262"/>
            <a:ext cx="2433484" cy="1592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REGIONAL HOUSING STRATEGY</a:t>
            </a:r>
          </a:p>
        </p:txBody>
      </p:sp>
      <p:sp>
        <p:nvSpPr>
          <p:cNvPr id="6" name="Oval 5">
            <a:extLst>
              <a:ext uri="{FF2B5EF4-FFF2-40B4-BE49-F238E27FC236}">
                <a16:creationId xmlns:a16="http://schemas.microsoft.com/office/drawing/2014/main" id="{C279000F-F297-4D14-BF11-09B93C327B48}"/>
              </a:ext>
            </a:extLst>
          </p:cNvPr>
          <p:cNvSpPr/>
          <p:nvPr/>
        </p:nvSpPr>
        <p:spPr>
          <a:xfrm>
            <a:off x="2324594"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3E338E0-A3D1-4BDD-8851-7E501AECF65A}"/>
              </a:ext>
            </a:extLst>
          </p:cNvPr>
          <p:cNvCxnSpPr>
            <a:cxnSpLocks/>
          </p:cNvCxnSpPr>
          <p:nvPr/>
        </p:nvCxnSpPr>
        <p:spPr>
          <a:xfrm flipH="1" flipV="1">
            <a:off x="4409209"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5DD852C-37C1-4B34-9AB9-FC5ACACFCF96}"/>
              </a:ext>
            </a:extLst>
          </p:cNvPr>
          <p:cNvSpPr>
            <a:spLocks noGrp="1"/>
          </p:cNvSpPr>
          <p:nvPr>
            <p:ph type="title"/>
          </p:nvPr>
        </p:nvSpPr>
        <p:spPr>
          <a:xfrm>
            <a:off x="1" y="365125"/>
            <a:ext cx="12192000" cy="1325563"/>
          </a:xfrm>
        </p:spPr>
        <p:txBody>
          <a:bodyPr>
            <a:normAutofit fontScale="90000"/>
          </a:bodyPr>
          <a:lstStyle/>
          <a:p>
            <a:pPr algn="ctr"/>
            <a:r>
              <a:rPr lang="en-US" b="1" dirty="0">
                <a:latin typeface="DIN Pro Cond Black" panose="020B0A06020201010104" pitchFamily="34" charset="0"/>
              </a:rPr>
              <a:t>FOUR ELEMENTS OF THE REGIONAL HOUSING STRATEGY</a:t>
            </a:r>
            <a:br>
              <a:rPr lang="en-US" dirty="0"/>
            </a:br>
            <a:endParaRPr lang="en-US" dirty="0"/>
          </a:p>
        </p:txBody>
      </p:sp>
      <p:sp>
        <p:nvSpPr>
          <p:cNvPr id="29" name="Content Placeholder 2">
            <a:extLst>
              <a:ext uri="{FF2B5EF4-FFF2-40B4-BE49-F238E27FC236}">
                <a16:creationId xmlns:a16="http://schemas.microsoft.com/office/drawing/2014/main" id="{2001B3EC-E2C9-4FD4-A75B-23DC784AA946}"/>
              </a:ext>
            </a:extLst>
          </p:cNvPr>
          <p:cNvSpPr txBox="1">
            <a:spLocks/>
          </p:cNvSpPr>
          <p:nvPr/>
        </p:nvSpPr>
        <p:spPr>
          <a:xfrm>
            <a:off x="2365679" y="5042217"/>
            <a:ext cx="200016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HOUSING SUBMARKETS</a:t>
            </a:r>
          </a:p>
        </p:txBody>
      </p:sp>
      <p:sp>
        <p:nvSpPr>
          <p:cNvPr id="31" name="Content Placeholder 2">
            <a:extLst>
              <a:ext uri="{FF2B5EF4-FFF2-40B4-BE49-F238E27FC236}">
                <a16:creationId xmlns:a16="http://schemas.microsoft.com/office/drawing/2014/main" id="{58E3FF06-A584-4284-B1F1-10C098662C39}"/>
              </a:ext>
            </a:extLst>
          </p:cNvPr>
          <p:cNvSpPr txBox="1">
            <a:spLocks/>
          </p:cNvSpPr>
          <p:nvPr/>
        </p:nvSpPr>
        <p:spPr>
          <a:xfrm>
            <a:off x="7992818" y="182320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STRATEGY TOOL BOX</a:t>
            </a:r>
          </a:p>
        </p:txBody>
      </p:sp>
      <p:sp>
        <p:nvSpPr>
          <p:cNvPr id="32" name="Content Placeholder 2">
            <a:extLst>
              <a:ext uri="{FF2B5EF4-FFF2-40B4-BE49-F238E27FC236}">
                <a16:creationId xmlns:a16="http://schemas.microsoft.com/office/drawing/2014/main" id="{174FA868-5D2D-4A59-B188-D4738E5C82BB}"/>
              </a:ext>
            </a:extLst>
          </p:cNvPr>
          <p:cNvSpPr txBox="1">
            <a:spLocks/>
          </p:cNvSpPr>
          <p:nvPr/>
        </p:nvSpPr>
        <p:spPr>
          <a:xfrm>
            <a:off x="7997099" y="504221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ONLINE RESOURCE</a:t>
            </a:r>
          </a:p>
        </p:txBody>
      </p:sp>
      <p:cxnSp>
        <p:nvCxnSpPr>
          <p:cNvPr id="21" name="Straight Connector 20">
            <a:extLst>
              <a:ext uri="{FF2B5EF4-FFF2-40B4-BE49-F238E27FC236}">
                <a16:creationId xmlns:a16="http://schemas.microsoft.com/office/drawing/2014/main" id="{3E10A2BA-2D33-43F3-A0EB-65F5DFE08AB6}"/>
              </a:ext>
            </a:extLst>
          </p:cNvPr>
          <p:cNvCxnSpPr>
            <a:cxnSpLocks/>
          </p:cNvCxnSpPr>
          <p:nvPr/>
        </p:nvCxnSpPr>
        <p:spPr>
          <a:xfrm flipH="1">
            <a:off x="4415995"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344EE426-9E13-4A05-AC2F-417C574B1DB8}"/>
              </a:ext>
            </a:extLst>
          </p:cNvPr>
          <p:cNvSpPr txBox="1">
            <a:spLocks/>
          </p:cNvSpPr>
          <p:nvPr/>
        </p:nvSpPr>
        <p:spPr>
          <a:xfrm>
            <a:off x="2149019" y="1806713"/>
            <a:ext cx="243348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STRATEGIC FRAMEWORK</a:t>
            </a:r>
          </a:p>
        </p:txBody>
      </p:sp>
    </p:spTree>
    <p:extLst>
      <p:ext uri="{BB962C8B-B14F-4D97-AF65-F5344CB8AC3E}">
        <p14:creationId xmlns:p14="http://schemas.microsoft.com/office/powerpoint/2010/main" val="2364609327"/>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3B2D-D82D-4D1B-A0D9-5C5BB80073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4864A81-B9F1-42AA-A9A9-6D7C118F1476}"/>
              </a:ext>
            </a:extLst>
          </p:cNvPr>
          <p:cNvPicPr>
            <a:picLocks noChangeAspect="1"/>
          </p:cNvPicPr>
          <p:nvPr/>
        </p:nvPicPr>
        <p:blipFill rotWithShape="1">
          <a:blip r:embed="rId3"/>
          <a:srcRect l="32282" t="30818" r="24456" b="8431"/>
          <a:stretch/>
        </p:blipFill>
        <p:spPr>
          <a:xfrm>
            <a:off x="278295" y="0"/>
            <a:ext cx="11635409" cy="7069615"/>
          </a:xfrm>
          <a:prstGeom prst="rect">
            <a:avLst/>
          </a:prstGeom>
        </p:spPr>
      </p:pic>
    </p:spTree>
    <p:extLst>
      <p:ext uri="{BB962C8B-B14F-4D97-AF65-F5344CB8AC3E}">
        <p14:creationId xmlns:p14="http://schemas.microsoft.com/office/powerpoint/2010/main" val="30530158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3B2D-D82D-4D1B-A0D9-5C5BB800735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1FFB315-8E97-4767-A94B-95F0E8859C56}"/>
              </a:ext>
            </a:extLst>
          </p:cNvPr>
          <p:cNvPicPr>
            <a:picLocks noChangeAspect="1"/>
          </p:cNvPicPr>
          <p:nvPr/>
        </p:nvPicPr>
        <p:blipFill rotWithShape="1">
          <a:blip r:embed="rId3"/>
          <a:srcRect l="32228" t="29337" r="18696" b="5471"/>
          <a:stretch/>
        </p:blipFill>
        <p:spPr>
          <a:xfrm>
            <a:off x="87597" y="0"/>
            <a:ext cx="11932124" cy="6858000"/>
          </a:xfrm>
          <a:prstGeom prst="rect">
            <a:avLst/>
          </a:prstGeom>
        </p:spPr>
      </p:pic>
    </p:spTree>
    <p:extLst>
      <p:ext uri="{BB962C8B-B14F-4D97-AF65-F5344CB8AC3E}">
        <p14:creationId xmlns:p14="http://schemas.microsoft.com/office/powerpoint/2010/main" val="2624453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3B2D-D82D-4D1B-A0D9-5C5BB800735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9E07AE89-878D-4160-82D5-7F4965397FE1}"/>
              </a:ext>
            </a:extLst>
          </p:cNvPr>
          <p:cNvPicPr>
            <a:picLocks noChangeAspect="1"/>
          </p:cNvPicPr>
          <p:nvPr/>
        </p:nvPicPr>
        <p:blipFill rotWithShape="1">
          <a:blip r:embed="rId3"/>
          <a:srcRect l="32228" t="29211" r="19837" b="3587"/>
          <a:stretch/>
        </p:blipFill>
        <p:spPr>
          <a:xfrm>
            <a:off x="357808" y="0"/>
            <a:ext cx="11306083" cy="6858000"/>
          </a:xfrm>
          <a:prstGeom prst="rect">
            <a:avLst/>
          </a:prstGeom>
        </p:spPr>
      </p:pic>
    </p:spTree>
    <p:extLst>
      <p:ext uri="{BB962C8B-B14F-4D97-AF65-F5344CB8AC3E}">
        <p14:creationId xmlns:p14="http://schemas.microsoft.com/office/powerpoint/2010/main" val="3196201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C43586-9000-4F74-9703-4261DADFF4E3}"/>
              </a:ext>
            </a:extLst>
          </p:cNvPr>
          <p:cNvPicPr>
            <a:picLocks noChangeAspect="1"/>
          </p:cNvPicPr>
          <p:nvPr/>
        </p:nvPicPr>
        <p:blipFill rotWithShape="1">
          <a:blip r:embed="rId3"/>
          <a:srcRect l="35978" t="29713" r="26576" b="15933"/>
          <a:stretch/>
        </p:blipFill>
        <p:spPr>
          <a:xfrm>
            <a:off x="636104" y="0"/>
            <a:ext cx="10919791" cy="6858000"/>
          </a:xfrm>
          <a:prstGeom prst="rect">
            <a:avLst/>
          </a:prstGeom>
        </p:spPr>
      </p:pic>
    </p:spTree>
    <p:extLst>
      <p:ext uri="{BB962C8B-B14F-4D97-AF65-F5344CB8AC3E}">
        <p14:creationId xmlns:p14="http://schemas.microsoft.com/office/powerpoint/2010/main" val="3708592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DC1F0-C4C8-4D26-9222-6F14E03040B2}"/>
              </a:ext>
            </a:extLst>
          </p:cNvPr>
          <p:cNvPicPr>
            <a:picLocks noChangeAspect="1"/>
          </p:cNvPicPr>
          <p:nvPr/>
        </p:nvPicPr>
        <p:blipFill rotWithShape="1">
          <a:blip r:embed="rId3">
            <a:extLst>
              <a:ext uri="{28A0092B-C50C-407E-A947-70E740481C1C}">
                <a14:useLocalDpi xmlns:a14="http://schemas.microsoft.com/office/drawing/2010/main" val="0"/>
              </a:ext>
            </a:extLst>
          </a:blip>
          <a:srcRect t="16519" r="1060"/>
          <a:stretch/>
        </p:blipFill>
        <p:spPr>
          <a:xfrm>
            <a:off x="0" y="0"/>
            <a:ext cx="12192000" cy="6857999"/>
          </a:xfrm>
          <a:prstGeom prst="rect">
            <a:avLst/>
          </a:prstGeom>
        </p:spPr>
      </p:pic>
      <p:sp>
        <p:nvSpPr>
          <p:cNvPr id="6" name="Rectangle 5">
            <a:extLst>
              <a:ext uri="{FF2B5EF4-FFF2-40B4-BE49-F238E27FC236}">
                <a16:creationId xmlns:a16="http://schemas.microsoft.com/office/drawing/2014/main" id="{3ACE8C28-3E50-40D7-9F2B-2B8DD4BD1B1B}"/>
              </a:ext>
            </a:extLst>
          </p:cNvPr>
          <p:cNvSpPr/>
          <p:nvPr/>
        </p:nvSpPr>
        <p:spPr>
          <a:xfrm>
            <a:off x="0" y="0"/>
            <a:ext cx="12192000" cy="7069394"/>
          </a:xfrm>
          <a:prstGeom prst="rect">
            <a:avLst/>
          </a:prstGeom>
          <a:solidFill>
            <a:srgbClr val="15567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5E76F-6BA0-4F21-A4AA-45CA031A4FF7}"/>
              </a:ext>
            </a:extLst>
          </p:cNvPr>
          <p:cNvSpPr>
            <a:spLocks noGrp="1"/>
          </p:cNvSpPr>
          <p:nvPr>
            <p:ph type="title"/>
          </p:nvPr>
        </p:nvSpPr>
        <p:spPr/>
        <p:txBody>
          <a:bodyPr>
            <a:normAutofit/>
          </a:bodyPr>
          <a:lstStyle/>
          <a:p>
            <a:pPr algn="ctr"/>
            <a:r>
              <a:rPr lang="en-US" b="1" dirty="0">
                <a:latin typeface="DIN Pro Cond Black" panose="020B0A06020201010104" pitchFamily="34" charset="0"/>
              </a:rPr>
              <a:t>CALL TO ACTION FOR ARC</a:t>
            </a:r>
            <a:r>
              <a:rPr lang="en-US" dirty="0"/>
              <a:t> </a:t>
            </a:r>
            <a:br>
              <a:rPr lang="en-US" dirty="0"/>
            </a:br>
            <a:endParaRPr lang="en-US" dirty="0"/>
          </a:p>
        </p:txBody>
      </p:sp>
      <p:sp>
        <p:nvSpPr>
          <p:cNvPr id="3" name="Content Placeholder 2">
            <a:extLst>
              <a:ext uri="{FF2B5EF4-FFF2-40B4-BE49-F238E27FC236}">
                <a16:creationId xmlns:a16="http://schemas.microsoft.com/office/drawing/2014/main" id="{EECAE891-B585-47EC-8984-01776F6CE1F0}"/>
              </a:ext>
            </a:extLst>
          </p:cNvPr>
          <p:cNvSpPr>
            <a:spLocks noGrp="1"/>
          </p:cNvSpPr>
          <p:nvPr>
            <p:ph idx="1"/>
          </p:nvPr>
        </p:nvSpPr>
        <p:spPr>
          <a:xfrm>
            <a:off x="1010265" y="1468078"/>
            <a:ext cx="10515600" cy="5755046"/>
          </a:xfrm>
        </p:spPr>
        <p:txBody>
          <a:bodyPr>
            <a:normAutofit/>
          </a:bodyPr>
          <a:lstStyle/>
          <a:p>
            <a:pPr marL="0" indent="0">
              <a:buNone/>
            </a:pPr>
            <a:r>
              <a:rPr lang="en-US" sz="2600" dirty="0">
                <a:latin typeface="DIN Pro Cond Black" panose="020B0A06020201010104" pitchFamily="34" charset="0"/>
              </a:rPr>
              <a:t>Communities across the region are struggling to understand if the housing they have will meet the needs of residents, both now and in the future.  </a:t>
            </a:r>
          </a:p>
          <a:p>
            <a:pPr>
              <a:lnSpc>
                <a:spcPct val="120000"/>
              </a:lnSpc>
              <a:spcBef>
                <a:spcPts val="0"/>
              </a:spcBef>
              <a:spcAft>
                <a:spcPts val="600"/>
              </a:spcAft>
            </a:pPr>
            <a:endParaRPr lang="en-US" dirty="0">
              <a:latin typeface="DIN Pro Cond Black" panose="020B0A06020201010104" pitchFamily="34" charset="0"/>
            </a:endParaRPr>
          </a:p>
        </p:txBody>
      </p:sp>
      <p:sp>
        <p:nvSpPr>
          <p:cNvPr id="4" name="Oval 3">
            <a:extLst>
              <a:ext uri="{FF2B5EF4-FFF2-40B4-BE49-F238E27FC236}">
                <a16:creationId xmlns:a16="http://schemas.microsoft.com/office/drawing/2014/main" id="{6691CFE9-24CB-4423-A0E3-540B093A2877}"/>
              </a:ext>
            </a:extLst>
          </p:cNvPr>
          <p:cNvSpPr/>
          <p:nvPr/>
        </p:nvSpPr>
        <p:spPr>
          <a:xfrm>
            <a:off x="350205" y="3448192"/>
            <a:ext cx="2531328" cy="2531328"/>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3DFB7583-F002-41D6-BD20-4928B30233C3}"/>
              </a:ext>
            </a:extLst>
          </p:cNvPr>
          <p:cNvSpPr txBox="1">
            <a:spLocks/>
          </p:cNvSpPr>
          <p:nvPr/>
        </p:nvSpPr>
        <p:spPr>
          <a:xfrm>
            <a:off x="432353" y="4007429"/>
            <a:ext cx="2328796" cy="15856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dirty="0">
                <a:solidFill>
                  <a:schemeClr val="tx1"/>
                </a:solidFill>
                <a:latin typeface="DIN Pro Cond Black" panose="020B0A06020201010104" pitchFamily="34" charset="0"/>
              </a:rPr>
              <a:t>Communities and partners wrestling with housing issues turned to ARC for data, planning, and technical assistance.</a:t>
            </a:r>
          </a:p>
        </p:txBody>
      </p:sp>
      <p:sp>
        <p:nvSpPr>
          <p:cNvPr id="18" name="Oval 17">
            <a:extLst>
              <a:ext uri="{FF2B5EF4-FFF2-40B4-BE49-F238E27FC236}">
                <a16:creationId xmlns:a16="http://schemas.microsoft.com/office/drawing/2014/main" id="{21CB13A2-13B9-4FF3-9FD6-5CB35B30B31E}"/>
              </a:ext>
            </a:extLst>
          </p:cNvPr>
          <p:cNvSpPr/>
          <p:nvPr/>
        </p:nvSpPr>
        <p:spPr>
          <a:xfrm>
            <a:off x="3332639" y="3448192"/>
            <a:ext cx="2531328" cy="2531328"/>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2BDD490-50FC-4F34-8BC7-15613EADC023}"/>
              </a:ext>
            </a:extLst>
          </p:cNvPr>
          <p:cNvSpPr/>
          <p:nvPr/>
        </p:nvSpPr>
        <p:spPr>
          <a:xfrm>
            <a:off x="9314677" y="3448192"/>
            <a:ext cx="2531328" cy="2531328"/>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913BA9FB-A683-4445-A9B5-26E961534132}"/>
              </a:ext>
            </a:extLst>
          </p:cNvPr>
          <p:cNvSpPr/>
          <p:nvPr/>
        </p:nvSpPr>
        <p:spPr>
          <a:xfrm>
            <a:off x="6326797" y="3448192"/>
            <a:ext cx="2531328" cy="2531328"/>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A2F9BC8-0EFB-493E-8A78-917F2C956224}"/>
              </a:ext>
            </a:extLst>
          </p:cNvPr>
          <p:cNvSpPr txBox="1">
            <a:spLocks/>
          </p:cNvSpPr>
          <p:nvPr/>
        </p:nvSpPr>
        <p:spPr>
          <a:xfrm>
            <a:off x="9326163" y="3921042"/>
            <a:ext cx="2433484" cy="15856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dirty="0">
                <a:solidFill>
                  <a:schemeClr val="tx1"/>
                </a:solidFill>
                <a:latin typeface="DIN Pro Cond Black" panose="020B0A06020201010104" pitchFamily="34" charset="0"/>
              </a:rPr>
              <a:t>ARC adopts ULI’s Affordable Atlanta framework and begins developing the Regional Housing Strategy.</a:t>
            </a:r>
          </a:p>
        </p:txBody>
      </p:sp>
      <p:sp>
        <p:nvSpPr>
          <p:cNvPr id="11" name="Content Placeholder 2">
            <a:extLst>
              <a:ext uri="{FF2B5EF4-FFF2-40B4-BE49-F238E27FC236}">
                <a16:creationId xmlns:a16="http://schemas.microsoft.com/office/drawing/2014/main" id="{C6005545-71C1-4A24-A910-05FED590114B}"/>
              </a:ext>
            </a:extLst>
          </p:cNvPr>
          <p:cNvSpPr txBox="1">
            <a:spLocks/>
          </p:cNvSpPr>
          <p:nvPr/>
        </p:nvSpPr>
        <p:spPr>
          <a:xfrm>
            <a:off x="6391473" y="3706776"/>
            <a:ext cx="2433484" cy="158562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dirty="0">
                <a:solidFill>
                  <a:schemeClr val="tx1"/>
                </a:solidFill>
                <a:latin typeface="DIN Pro Cond Black" panose="020B0A06020201010104" pitchFamily="34" charset="0"/>
              </a:rPr>
              <a:t>The Regional Economic Development strategy CATLYST identifies “healthy &amp; housed” as a priority.</a:t>
            </a:r>
          </a:p>
        </p:txBody>
      </p:sp>
      <p:sp>
        <p:nvSpPr>
          <p:cNvPr id="28" name="Content Placeholder 2">
            <a:extLst>
              <a:ext uri="{FF2B5EF4-FFF2-40B4-BE49-F238E27FC236}">
                <a16:creationId xmlns:a16="http://schemas.microsoft.com/office/drawing/2014/main" id="{392277B6-80FB-49AF-980A-DCF58865D5F9}"/>
              </a:ext>
            </a:extLst>
          </p:cNvPr>
          <p:cNvSpPr txBox="1">
            <a:spLocks/>
          </p:cNvSpPr>
          <p:nvPr/>
        </p:nvSpPr>
        <p:spPr>
          <a:xfrm>
            <a:off x="3382328" y="4037682"/>
            <a:ext cx="2433484" cy="15856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000" dirty="0">
                <a:solidFill>
                  <a:schemeClr val="tx1"/>
                </a:solidFill>
                <a:latin typeface="DIN Pro Cond Black" panose="020B0A06020201010104" pitchFamily="34" charset="0"/>
              </a:rPr>
              <a:t>ARC creates housing working groups to provide a space for collaborations and partnerships.  </a:t>
            </a:r>
          </a:p>
        </p:txBody>
      </p:sp>
      <p:cxnSp>
        <p:nvCxnSpPr>
          <p:cNvPr id="27" name="Straight Connector 26">
            <a:extLst>
              <a:ext uri="{FF2B5EF4-FFF2-40B4-BE49-F238E27FC236}">
                <a16:creationId xmlns:a16="http://schemas.microsoft.com/office/drawing/2014/main" id="{6EB3735B-660E-4678-AFAE-644E85235E3A}"/>
              </a:ext>
            </a:extLst>
          </p:cNvPr>
          <p:cNvCxnSpPr>
            <a:cxnSpLocks/>
          </p:cNvCxnSpPr>
          <p:nvPr/>
        </p:nvCxnSpPr>
        <p:spPr>
          <a:xfrm>
            <a:off x="5894766" y="4704473"/>
            <a:ext cx="420307" cy="0"/>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37E52C1-C030-4282-ACB1-49E6056DC914}"/>
              </a:ext>
            </a:extLst>
          </p:cNvPr>
          <p:cNvCxnSpPr>
            <a:cxnSpLocks/>
          </p:cNvCxnSpPr>
          <p:nvPr/>
        </p:nvCxnSpPr>
        <p:spPr>
          <a:xfrm>
            <a:off x="8858125" y="4713856"/>
            <a:ext cx="420307" cy="0"/>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62E819-8E62-4D59-86E9-800C558FA468}"/>
              </a:ext>
            </a:extLst>
          </p:cNvPr>
          <p:cNvCxnSpPr>
            <a:cxnSpLocks/>
          </p:cNvCxnSpPr>
          <p:nvPr/>
        </p:nvCxnSpPr>
        <p:spPr>
          <a:xfrm>
            <a:off x="2912332" y="4684546"/>
            <a:ext cx="420307" cy="0"/>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917173"/>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3B2D-D82D-4D1B-A0D9-5C5BB800735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AAD76E6-BA55-475B-8A5E-C67B1CA3DFE6}"/>
              </a:ext>
            </a:extLst>
          </p:cNvPr>
          <p:cNvPicPr>
            <a:picLocks noChangeAspect="1"/>
          </p:cNvPicPr>
          <p:nvPr/>
        </p:nvPicPr>
        <p:blipFill rotWithShape="1">
          <a:blip r:embed="rId3"/>
          <a:srcRect l="36141" t="38977" r="24619" b="3210"/>
          <a:stretch/>
        </p:blipFill>
        <p:spPr>
          <a:xfrm>
            <a:off x="695739" y="0"/>
            <a:ext cx="10800522" cy="6885165"/>
          </a:xfrm>
          <a:prstGeom prst="rect">
            <a:avLst/>
          </a:prstGeom>
        </p:spPr>
      </p:pic>
    </p:spTree>
    <p:extLst>
      <p:ext uri="{BB962C8B-B14F-4D97-AF65-F5344CB8AC3E}">
        <p14:creationId xmlns:p14="http://schemas.microsoft.com/office/powerpoint/2010/main" val="348563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5793F9-B3D9-4D85-9762-55E675F75C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11926743"/>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23B6-B3ED-4D62-8D7A-6C6D047BF6D5}"/>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50123FCA-7A3D-4D12-B251-AE5855C59D5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64255618"/>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5FD0210B-47F6-416A-AA52-E0E643C6219F}"/>
              </a:ext>
            </a:extLst>
          </p:cNvPr>
          <p:cNvPicPr>
            <a:picLocks noChangeAspect="1"/>
          </p:cNvPicPr>
          <p:nvPr/>
        </p:nvPicPr>
        <p:blipFill rotWithShape="1">
          <a:blip r:embed="rId3">
            <a:extLst>
              <a:ext uri="{28A0092B-C50C-407E-A947-70E740481C1C}">
                <a14:useLocalDpi xmlns:a14="http://schemas.microsoft.com/office/drawing/2010/main" val="0"/>
              </a:ext>
            </a:extLst>
          </a:blip>
          <a:srcRect l="19381" r="38476"/>
          <a:stretch/>
        </p:blipFill>
        <p:spPr>
          <a:xfrm rot="5400000">
            <a:off x="2667962" y="-2654213"/>
            <a:ext cx="6844251" cy="12180174"/>
          </a:xfrm>
          <a:prstGeom prst="rect">
            <a:avLst/>
          </a:prstGeom>
        </p:spPr>
      </p:pic>
      <p:sp>
        <p:nvSpPr>
          <p:cNvPr id="48" name="Rectangle 47">
            <a:extLst>
              <a:ext uri="{FF2B5EF4-FFF2-40B4-BE49-F238E27FC236}">
                <a16:creationId xmlns:a16="http://schemas.microsoft.com/office/drawing/2014/main" id="{0FA2EFD3-98B4-4D73-81C2-297438B7E7DA}"/>
              </a:ext>
            </a:extLst>
          </p:cNvPr>
          <p:cNvSpPr/>
          <p:nvPr/>
        </p:nvSpPr>
        <p:spPr>
          <a:xfrm>
            <a:off x="-5912" y="6874"/>
            <a:ext cx="12191998" cy="6858000"/>
          </a:xfrm>
          <a:prstGeom prst="rect">
            <a:avLst/>
          </a:prstGeom>
          <a:solidFill>
            <a:srgbClr val="15567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B6ED8-BA2D-4BC5-851D-086F61776222}"/>
              </a:ext>
            </a:extLst>
          </p:cNvPr>
          <p:cNvSpPr>
            <a:spLocks noGrp="1"/>
          </p:cNvSpPr>
          <p:nvPr>
            <p:ph type="title"/>
          </p:nvPr>
        </p:nvSpPr>
        <p:spPr>
          <a:xfrm>
            <a:off x="918510" y="417732"/>
            <a:ext cx="10515600" cy="1325563"/>
          </a:xfrm>
        </p:spPr>
        <p:txBody>
          <a:bodyPr/>
          <a:lstStyle/>
          <a:p>
            <a:pPr algn="ctr"/>
            <a:r>
              <a:rPr lang="en-US" dirty="0">
                <a:latin typeface="DIN Pro Cond Black" panose="020B0A06020201010104" pitchFamily="34" charset="0"/>
              </a:rPr>
              <a:t>WHAT’S NEXT FOR ARC?</a:t>
            </a:r>
          </a:p>
        </p:txBody>
      </p:sp>
      <p:pic>
        <p:nvPicPr>
          <p:cNvPr id="10" name="Graphic 9" descr="Home">
            <a:extLst>
              <a:ext uri="{FF2B5EF4-FFF2-40B4-BE49-F238E27FC236}">
                <a16:creationId xmlns:a16="http://schemas.microsoft.com/office/drawing/2014/main" id="{2D53A0ED-F2AB-485E-BF28-FB94960C581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311107" y="570706"/>
            <a:ext cx="914400" cy="914400"/>
          </a:xfrm>
          <a:prstGeom prst="rect">
            <a:avLst/>
          </a:prstGeom>
        </p:spPr>
      </p:pic>
      <p:pic>
        <p:nvPicPr>
          <p:cNvPr id="14" name="Graphic 13" descr="Upward trend">
            <a:extLst>
              <a:ext uri="{FF2B5EF4-FFF2-40B4-BE49-F238E27FC236}">
                <a16:creationId xmlns:a16="http://schemas.microsoft.com/office/drawing/2014/main" id="{3B767A41-EAF8-4369-A07B-DEBF1195966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459326" y="1509958"/>
            <a:ext cx="914400" cy="914400"/>
          </a:xfrm>
          <a:prstGeom prst="rect">
            <a:avLst/>
          </a:prstGeom>
        </p:spPr>
      </p:pic>
      <p:pic>
        <p:nvPicPr>
          <p:cNvPr id="16" name="Graphic 15" descr="Presentation with bar chart">
            <a:extLst>
              <a:ext uri="{FF2B5EF4-FFF2-40B4-BE49-F238E27FC236}">
                <a16:creationId xmlns:a16="http://schemas.microsoft.com/office/drawing/2014/main" id="{A3AE0CDD-586E-44E1-AF09-4D30EF4D9C8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466303" y="3743391"/>
            <a:ext cx="914400" cy="914400"/>
          </a:xfrm>
          <a:prstGeom prst="rect">
            <a:avLst/>
          </a:prstGeom>
        </p:spPr>
      </p:pic>
      <p:pic>
        <p:nvPicPr>
          <p:cNvPr id="18" name="Graphic 17" descr="Presentation with pie chart">
            <a:extLst>
              <a:ext uri="{FF2B5EF4-FFF2-40B4-BE49-F238E27FC236}">
                <a16:creationId xmlns:a16="http://schemas.microsoft.com/office/drawing/2014/main" id="{2FA03BDF-2FE4-492E-AF73-293CF3DFC929}"/>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466303" y="4797056"/>
            <a:ext cx="914400" cy="914400"/>
          </a:xfrm>
          <a:prstGeom prst="rect">
            <a:avLst/>
          </a:prstGeom>
        </p:spPr>
      </p:pic>
      <p:pic>
        <p:nvPicPr>
          <p:cNvPr id="22" name="Graphic 21" descr="Customer review">
            <a:extLst>
              <a:ext uri="{FF2B5EF4-FFF2-40B4-BE49-F238E27FC236}">
                <a16:creationId xmlns:a16="http://schemas.microsoft.com/office/drawing/2014/main" id="{6A12D509-225A-4E32-952A-4312D283F6CA}"/>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66303" y="2655755"/>
            <a:ext cx="914400" cy="914400"/>
          </a:xfrm>
          <a:prstGeom prst="rect">
            <a:avLst/>
          </a:prstGeom>
        </p:spPr>
      </p:pic>
      <p:pic>
        <p:nvPicPr>
          <p:cNvPr id="26" name="Graphic 25" descr="Boardroom">
            <a:extLst>
              <a:ext uri="{FF2B5EF4-FFF2-40B4-BE49-F238E27FC236}">
                <a16:creationId xmlns:a16="http://schemas.microsoft.com/office/drawing/2014/main" id="{2A24839C-2AE4-4567-8B81-F68A99155B48}"/>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595926" y="3029784"/>
            <a:ext cx="914400" cy="914400"/>
          </a:xfrm>
          <a:prstGeom prst="rect">
            <a:avLst/>
          </a:prstGeom>
        </p:spPr>
      </p:pic>
      <p:pic>
        <p:nvPicPr>
          <p:cNvPr id="28" name="Graphic 27" descr="Handshake">
            <a:extLst>
              <a:ext uri="{FF2B5EF4-FFF2-40B4-BE49-F238E27FC236}">
                <a16:creationId xmlns:a16="http://schemas.microsoft.com/office/drawing/2014/main" id="{B7EAAA64-7A64-4067-B261-4A36DD9BC0C2}"/>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768307" y="4455928"/>
            <a:ext cx="914400" cy="914400"/>
          </a:xfrm>
          <a:prstGeom prst="rect">
            <a:avLst/>
          </a:prstGeom>
        </p:spPr>
      </p:pic>
      <p:pic>
        <p:nvPicPr>
          <p:cNvPr id="30" name="Graphic 29" descr="Map with pin">
            <a:extLst>
              <a:ext uri="{FF2B5EF4-FFF2-40B4-BE49-F238E27FC236}">
                <a16:creationId xmlns:a16="http://schemas.microsoft.com/office/drawing/2014/main" id="{2C4E60A2-2AAF-431C-B0C4-C6A216DE2E42}"/>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2923503" y="-133964"/>
            <a:ext cx="914400" cy="914400"/>
          </a:xfrm>
          <a:prstGeom prst="rect">
            <a:avLst/>
          </a:prstGeom>
        </p:spPr>
      </p:pic>
      <p:pic>
        <p:nvPicPr>
          <p:cNvPr id="32" name="Graphic 31" descr="Decision chart">
            <a:extLst>
              <a:ext uri="{FF2B5EF4-FFF2-40B4-BE49-F238E27FC236}">
                <a16:creationId xmlns:a16="http://schemas.microsoft.com/office/drawing/2014/main" id="{9437FB45-EEFD-4468-A71A-E830288290B8}"/>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2595926" y="5943600"/>
            <a:ext cx="914400" cy="914400"/>
          </a:xfrm>
          <a:prstGeom prst="rect">
            <a:avLst/>
          </a:prstGeom>
        </p:spPr>
      </p:pic>
      <p:sp>
        <p:nvSpPr>
          <p:cNvPr id="37" name="Arrow: Pentagon 36">
            <a:extLst>
              <a:ext uri="{FF2B5EF4-FFF2-40B4-BE49-F238E27FC236}">
                <a16:creationId xmlns:a16="http://schemas.microsoft.com/office/drawing/2014/main" id="{9FBFE303-A6EB-4D78-9F92-567FC2189AA5}"/>
              </a:ext>
            </a:extLst>
          </p:cNvPr>
          <p:cNvSpPr/>
          <p:nvPr/>
        </p:nvSpPr>
        <p:spPr>
          <a:xfrm rot="16200000">
            <a:off x="1380993" y="2487523"/>
            <a:ext cx="3593805" cy="2913321"/>
          </a:xfrm>
          <a:prstGeom prst="homePlate">
            <a:avLst/>
          </a:prstGeom>
          <a:solidFill>
            <a:schemeClr val="bg1"/>
          </a:solidFill>
          <a:ln w="1270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Pentagon 38">
            <a:extLst>
              <a:ext uri="{FF2B5EF4-FFF2-40B4-BE49-F238E27FC236}">
                <a16:creationId xmlns:a16="http://schemas.microsoft.com/office/drawing/2014/main" id="{97C0F997-DE0D-4CB1-83E9-D00AFF1928FA}"/>
              </a:ext>
            </a:extLst>
          </p:cNvPr>
          <p:cNvSpPr/>
          <p:nvPr/>
        </p:nvSpPr>
        <p:spPr>
          <a:xfrm rot="16200000">
            <a:off x="4414105" y="2487523"/>
            <a:ext cx="3593805" cy="2913321"/>
          </a:xfrm>
          <a:prstGeom prst="homePlate">
            <a:avLst/>
          </a:prstGeom>
          <a:solidFill>
            <a:schemeClr val="bg1"/>
          </a:solidFill>
          <a:ln w="127000">
            <a:solidFill>
              <a:srgbClr val="20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Pentagon 39">
            <a:extLst>
              <a:ext uri="{FF2B5EF4-FFF2-40B4-BE49-F238E27FC236}">
                <a16:creationId xmlns:a16="http://schemas.microsoft.com/office/drawing/2014/main" id="{8ECC87B1-F3A3-47AA-ABFC-2102625F3CE4}"/>
              </a:ext>
            </a:extLst>
          </p:cNvPr>
          <p:cNvSpPr/>
          <p:nvPr/>
        </p:nvSpPr>
        <p:spPr>
          <a:xfrm rot="16200000">
            <a:off x="7458936" y="2487523"/>
            <a:ext cx="3593805" cy="2913321"/>
          </a:xfrm>
          <a:prstGeom prst="homePlate">
            <a:avLst/>
          </a:prstGeom>
          <a:solidFill>
            <a:schemeClr val="bg1"/>
          </a:solidFill>
          <a:ln w="127000">
            <a:solidFill>
              <a:srgbClr val="F8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Playbook">
            <a:extLst>
              <a:ext uri="{FF2B5EF4-FFF2-40B4-BE49-F238E27FC236}">
                <a16:creationId xmlns:a16="http://schemas.microsoft.com/office/drawing/2014/main" id="{06809DD1-8C93-4528-A43F-22AC633FED19}"/>
              </a:ext>
            </a:extLst>
          </p:cNvPr>
          <p:cNvPicPr>
            <a:picLocks noChangeAspect="1"/>
          </p:cNvPicPr>
          <p:nvPr/>
        </p:nvPicPr>
        <p:blipFill>
          <a:blip r:embed="rId22" cstate="hq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686652" y="2706034"/>
            <a:ext cx="914400" cy="914400"/>
          </a:xfrm>
          <a:prstGeom prst="rect">
            <a:avLst/>
          </a:prstGeom>
        </p:spPr>
      </p:pic>
      <p:pic>
        <p:nvPicPr>
          <p:cNvPr id="24" name="Graphic 23" descr="Group brainstorm">
            <a:extLst>
              <a:ext uri="{FF2B5EF4-FFF2-40B4-BE49-F238E27FC236}">
                <a16:creationId xmlns:a16="http://schemas.microsoft.com/office/drawing/2014/main" id="{5F9E61C4-11A1-4BEB-9028-C0D6AECEC9D9}"/>
              </a:ext>
            </a:extLst>
          </p:cNvPr>
          <p:cNvPicPr>
            <a:picLocks noChangeAspect="1"/>
          </p:cNvPicPr>
          <p:nvPr/>
        </p:nvPicPr>
        <p:blipFill>
          <a:blip r:embed="rId24" cstate="hq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766739" y="2706034"/>
            <a:ext cx="914400" cy="914400"/>
          </a:xfrm>
          <a:prstGeom prst="rect">
            <a:avLst/>
          </a:prstGeom>
        </p:spPr>
      </p:pic>
      <p:pic>
        <p:nvPicPr>
          <p:cNvPr id="12" name="Graphic 11" descr="Bar graph with upward trend">
            <a:extLst>
              <a:ext uri="{FF2B5EF4-FFF2-40B4-BE49-F238E27FC236}">
                <a16:creationId xmlns:a16="http://schemas.microsoft.com/office/drawing/2014/main" id="{FCAF5A0D-2FB3-4F16-BB11-8D6B0B5CAAF6}"/>
              </a:ext>
            </a:extLst>
          </p:cNvPr>
          <p:cNvPicPr>
            <a:picLocks noChangeAspect="1"/>
          </p:cNvPicPr>
          <p:nvPr/>
        </p:nvPicPr>
        <p:blipFill>
          <a:blip r:embed="rId26" cstate="hq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40376" y="2706034"/>
            <a:ext cx="914400" cy="914400"/>
          </a:xfrm>
          <a:prstGeom prst="rect">
            <a:avLst/>
          </a:prstGeom>
        </p:spPr>
      </p:pic>
      <p:sp>
        <p:nvSpPr>
          <p:cNvPr id="41" name="Content Placeholder 2">
            <a:extLst>
              <a:ext uri="{FF2B5EF4-FFF2-40B4-BE49-F238E27FC236}">
                <a16:creationId xmlns:a16="http://schemas.microsoft.com/office/drawing/2014/main" id="{7E2B0604-CCB9-465F-BD88-378B3A9DC367}"/>
              </a:ext>
            </a:extLst>
          </p:cNvPr>
          <p:cNvSpPr txBox="1">
            <a:spLocks/>
          </p:cNvSpPr>
          <p:nvPr/>
        </p:nvSpPr>
        <p:spPr>
          <a:xfrm>
            <a:off x="1927110" y="3550005"/>
            <a:ext cx="2433484" cy="62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PLANNING</a:t>
            </a:r>
          </a:p>
        </p:txBody>
      </p:sp>
      <p:sp>
        <p:nvSpPr>
          <p:cNvPr id="42" name="Content Placeholder 2">
            <a:extLst>
              <a:ext uri="{FF2B5EF4-FFF2-40B4-BE49-F238E27FC236}">
                <a16:creationId xmlns:a16="http://schemas.microsoft.com/office/drawing/2014/main" id="{25C8E9BC-065B-48D2-8302-0B195BEAFA44}"/>
              </a:ext>
            </a:extLst>
          </p:cNvPr>
          <p:cNvSpPr txBox="1">
            <a:spLocks/>
          </p:cNvSpPr>
          <p:nvPr/>
        </p:nvSpPr>
        <p:spPr>
          <a:xfrm>
            <a:off x="4957404" y="3626411"/>
            <a:ext cx="2491520" cy="62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DATA ANALYSIS</a:t>
            </a:r>
          </a:p>
        </p:txBody>
      </p:sp>
      <p:sp>
        <p:nvSpPr>
          <p:cNvPr id="43" name="Content Placeholder 2">
            <a:extLst>
              <a:ext uri="{FF2B5EF4-FFF2-40B4-BE49-F238E27FC236}">
                <a16:creationId xmlns:a16="http://schemas.microsoft.com/office/drawing/2014/main" id="{A785A9D7-9F4D-412C-8A05-6B5B7540ED96}"/>
              </a:ext>
            </a:extLst>
          </p:cNvPr>
          <p:cNvSpPr txBox="1">
            <a:spLocks/>
          </p:cNvSpPr>
          <p:nvPr/>
        </p:nvSpPr>
        <p:spPr>
          <a:xfrm>
            <a:off x="8007197" y="3626411"/>
            <a:ext cx="2433484" cy="62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CONVENING</a:t>
            </a:r>
          </a:p>
        </p:txBody>
      </p:sp>
      <p:sp>
        <p:nvSpPr>
          <p:cNvPr id="44" name="Arrow: Right 43">
            <a:extLst>
              <a:ext uri="{FF2B5EF4-FFF2-40B4-BE49-F238E27FC236}">
                <a16:creationId xmlns:a16="http://schemas.microsoft.com/office/drawing/2014/main" id="{6794FF8D-4738-488D-9DC6-7C713CB36921}"/>
              </a:ext>
            </a:extLst>
          </p:cNvPr>
          <p:cNvSpPr/>
          <p:nvPr/>
        </p:nvSpPr>
        <p:spPr>
          <a:xfrm>
            <a:off x="2448527" y="4353822"/>
            <a:ext cx="7533418" cy="1170468"/>
          </a:xfrm>
          <a:prstGeom prst="rightArrow">
            <a:avLst/>
          </a:prstGeom>
          <a:solidFill>
            <a:schemeClr val="bg1"/>
          </a:solidFill>
          <a:ln w="127000">
            <a:solidFill>
              <a:srgbClr val="15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ontent Placeholder 2">
            <a:extLst>
              <a:ext uri="{FF2B5EF4-FFF2-40B4-BE49-F238E27FC236}">
                <a16:creationId xmlns:a16="http://schemas.microsoft.com/office/drawing/2014/main" id="{7142259E-5BD8-44AC-9F55-C58D588DC94E}"/>
              </a:ext>
            </a:extLst>
          </p:cNvPr>
          <p:cNvSpPr txBox="1">
            <a:spLocks/>
          </p:cNvSpPr>
          <p:nvPr/>
        </p:nvSpPr>
        <p:spPr>
          <a:xfrm>
            <a:off x="3528031" y="4657791"/>
            <a:ext cx="5934333" cy="1592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REGIONAL HOUSING STRATEGY</a:t>
            </a:r>
          </a:p>
        </p:txBody>
      </p:sp>
      <p:pic>
        <p:nvPicPr>
          <p:cNvPr id="8" name="Graphic 7" descr="House">
            <a:extLst>
              <a:ext uri="{FF2B5EF4-FFF2-40B4-BE49-F238E27FC236}">
                <a16:creationId xmlns:a16="http://schemas.microsoft.com/office/drawing/2014/main" id="{EE9D8960-BD36-4AA1-BA54-8DFA4B016D6C}"/>
              </a:ext>
            </a:extLst>
          </p:cNvPr>
          <p:cNvPicPr>
            <a:picLocks noChangeAspect="1"/>
          </p:cNvPicPr>
          <p:nvPr/>
        </p:nvPicPr>
        <p:blipFill>
          <a:blip r:embed="rId28" cstate="hq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280793" y="4679930"/>
            <a:ext cx="480571" cy="480571"/>
          </a:xfrm>
          <a:prstGeom prst="rect">
            <a:avLst/>
          </a:prstGeom>
        </p:spPr>
      </p:pic>
    </p:spTree>
    <p:extLst>
      <p:ext uri="{BB962C8B-B14F-4D97-AF65-F5344CB8AC3E}">
        <p14:creationId xmlns:p14="http://schemas.microsoft.com/office/powerpoint/2010/main" val="2320926696"/>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9EB7F30-BAFC-40AF-A475-B99D21CDCF58}"/>
              </a:ext>
            </a:extLst>
          </p:cNvPr>
          <p:cNvPicPr>
            <a:picLocks noChangeAspect="1"/>
          </p:cNvPicPr>
          <p:nvPr/>
        </p:nvPicPr>
        <p:blipFill rotWithShape="1">
          <a:blip r:embed="rId3">
            <a:extLst>
              <a:ext uri="{BEBA8EAE-BF5A-486C-A8C5-ECC9F3942E4B}">
                <a14:imgProps xmlns:a14="http://schemas.microsoft.com/office/drawing/2010/main">
                  <a14:imgLayer r:embed="rId4">
                    <a14:imgEffect>
                      <a14:artisticMarker/>
                    </a14:imgEffect>
                  </a14:imgLayer>
                </a14:imgProps>
              </a:ext>
              <a:ext uri="{28A0092B-C50C-407E-A947-70E740481C1C}">
                <a14:useLocalDpi xmlns:a14="http://schemas.microsoft.com/office/drawing/2010/main"/>
              </a:ext>
            </a:extLst>
          </a:blip>
          <a:srcRect t="16213"/>
          <a:stretch/>
        </p:blipFill>
        <p:spPr>
          <a:xfrm>
            <a:off x="-1346200" y="-139843"/>
            <a:ext cx="14351000" cy="8572304"/>
          </a:xfrm>
          <a:prstGeom prst="rect">
            <a:avLst/>
          </a:prstGeom>
        </p:spPr>
      </p:pic>
      <p:sp>
        <p:nvSpPr>
          <p:cNvPr id="9" name="Rectangle 8">
            <a:extLst>
              <a:ext uri="{FF2B5EF4-FFF2-40B4-BE49-F238E27FC236}">
                <a16:creationId xmlns:a16="http://schemas.microsoft.com/office/drawing/2014/main" id="{C823E24E-9685-4960-ACB7-A647D2718023}"/>
              </a:ext>
            </a:extLst>
          </p:cNvPr>
          <p:cNvSpPr/>
          <p:nvPr/>
        </p:nvSpPr>
        <p:spPr>
          <a:xfrm>
            <a:off x="-1346200" y="-139843"/>
            <a:ext cx="14351000" cy="8140843"/>
          </a:xfrm>
          <a:prstGeom prst="rect">
            <a:avLst/>
          </a:prstGeom>
          <a:solidFill>
            <a:schemeClr val="bg1">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55C59B7-F8CF-4060-8725-CBD8666EC7C6}"/>
              </a:ext>
            </a:extLst>
          </p:cNvPr>
          <p:cNvSpPr>
            <a:spLocks noGrp="1"/>
          </p:cNvSpPr>
          <p:nvPr>
            <p:ph type="title"/>
          </p:nvPr>
        </p:nvSpPr>
        <p:spPr>
          <a:xfrm>
            <a:off x="571500" y="749638"/>
            <a:ext cx="10515600" cy="1325563"/>
          </a:xfrm>
        </p:spPr>
        <p:txBody>
          <a:bodyPr/>
          <a:lstStyle/>
          <a:p>
            <a:pPr algn="ctr"/>
            <a:r>
              <a:rPr lang="en-US" b="1" dirty="0">
                <a:solidFill>
                  <a:schemeClr val="tx1"/>
                </a:solidFill>
                <a:latin typeface="DIN Pro Cond Black" panose="020B0A06020201010104" pitchFamily="34" charset="0"/>
              </a:rPr>
              <a:t>Thank You and Questions</a:t>
            </a:r>
          </a:p>
        </p:txBody>
      </p:sp>
      <p:sp>
        <p:nvSpPr>
          <p:cNvPr id="3" name="Content Placeholder 2">
            <a:extLst>
              <a:ext uri="{FF2B5EF4-FFF2-40B4-BE49-F238E27FC236}">
                <a16:creationId xmlns:a16="http://schemas.microsoft.com/office/drawing/2014/main" id="{65652AD3-EFA9-439F-BD52-F04EFE540BE3}"/>
              </a:ext>
            </a:extLst>
          </p:cNvPr>
          <p:cNvSpPr>
            <a:spLocks noGrp="1"/>
          </p:cNvSpPr>
          <p:nvPr>
            <p:ph idx="1"/>
          </p:nvPr>
        </p:nvSpPr>
        <p:spPr>
          <a:xfrm>
            <a:off x="838200" y="2506662"/>
            <a:ext cx="10515600" cy="4351338"/>
          </a:xfrm>
        </p:spPr>
        <p:txBody>
          <a:bodyPr/>
          <a:lstStyle/>
          <a:p>
            <a:pPr marL="0" indent="0" algn="ctr">
              <a:buNone/>
            </a:pPr>
            <a:r>
              <a:rPr lang="en-US" dirty="0">
                <a:solidFill>
                  <a:schemeClr val="tx1"/>
                </a:solidFill>
                <a:latin typeface="DIN Pro Cond Black" panose="020B0A06020201010104" pitchFamily="34" charset="0"/>
              </a:rPr>
              <a:t>Marisa Ghani</a:t>
            </a:r>
          </a:p>
          <a:p>
            <a:pPr marL="0" indent="0" algn="ctr">
              <a:buNone/>
            </a:pPr>
            <a:r>
              <a:rPr lang="en-US" dirty="0">
                <a:solidFill>
                  <a:schemeClr val="tx1"/>
                </a:solidFill>
                <a:latin typeface="DIN Pro Cond Black" panose="020B0A06020201010104" pitchFamily="34" charset="0"/>
              </a:rPr>
              <a:t>Senior Planner, Atlanta Regional Commission</a:t>
            </a:r>
          </a:p>
          <a:p>
            <a:pPr marL="0" indent="0" algn="ctr">
              <a:buNone/>
            </a:pPr>
            <a:r>
              <a:rPr lang="en-US" dirty="0">
                <a:solidFill>
                  <a:schemeClr val="tx1"/>
                </a:solidFill>
                <a:latin typeface="DIN Pro Cond Black" panose="020B0A06020201010104" pitchFamily="34" charset="0"/>
                <a:hlinkClick r:id="rId5">
                  <a:extLst>
                    <a:ext uri="{A12FA001-AC4F-418D-AE19-62706E023703}">
                      <ahyp:hlinkClr xmlns:ahyp="http://schemas.microsoft.com/office/drawing/2018/hyperlinkcolor" val="tx"/>
                    </a:ext>
                  </a:extLst>
                </a:hlinkClick>
              </a:rPr>
              <a:t>mghani@atlantaregional.org</a:t>
            </a:r>
            <a:endParaRPr lang="en-US" dirty="0">
              <a:solidFill>
                <a:schemeClr val="tx1"/>
              </a:solidFill>
              <a:latin typeface="DIN Pro Cond Black" panose="020B0A06020201010104" pitchFamily="34" charset="0"/>
            </a:endParaRPr>
          </a:p>
          <a:p>
            <a:pPr marL="0" indent="0" algn="ctr">
              <a:buNone/>
            </a:pPr>
            <a:r>
              <a:rPr lang="en-US" dirty="0">
                <a:solidFill>
                  <a:schemeClr val="tx1"/>
                </a:solidFill>
                <a:latin typeface="DIN Pro Cond Black" panose="020B0A06020201010104" pitchFamily="34" charset="0"/>
              </a:rPr>
              <a:t>(470) 378-1596</a:t>
            </a:r>
          </a:p>
        </p:txBody>
      </p:sp>
    </p:spTree>
    <p:extLst>
      <p:ext uri="{BB962C8B-B14F-4D97-AF65-F5344CB8AC3E}">
        <p14:creationId xmlns:p14="http://schemas.microsoft.com/office/powerpoint/2010/main" val="38100545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DC1F0-C4C8-4D26-9222-6F14E03040B2}"/>
              </a:ext>
            </a:extLst>
          </p:cNvPr>
          <p:cNvPicPr>
            <a:picLocks noChangeAspect="1"/>
          </p:cNvPicPr>
          <p:nvPr/>
        </p:nvPicPr>
        <p:blipFill rotWithShape="1">
          <a:blip r:embed="rId3">
            <a:extLst>
              <a:ext uri="{28A0092B-C50C-407E-A947-70E740481C1C}">
                <a14:useLocalDpi xmlns:a14="http://schemas.microsoft.com/office/drawing/2010/main" val="0"/>
              </a:ext>
            </a:extLst>
          </a:blip>
          <a:srcRect t="16519"/>
          <a:stretch/>
        </p:blipFill>
        <p:spPr>
          <a:xfrm>
            <a:off x="0" y="0"/>
            <a:ext cx="12322612" cy="6857999"/>
          </a:xfrm>
          <a:prstGeom prst="rect">
            <a:avLst/>
          </a:prstGeom>
        </p:spPr>
      </p:pic>
      <p:sp>
        <p:nvSpPr>
          <p:cNvPr id="6" name="Rectangle 5">
            <a:extLst>
              <a:ext uri="{FF2B5EF4-FFF2-40B4-BE49-F238E27FC236}">
                <a16:creationId xmlns:a16="http://schemas.microsoft.com/office/drawing/2014/main" id="{3ACE8C28-3E50-40D7-9F2B-2B8DD4BD1B1B}"/>
              </a:ext>
            </a:extLst>
          </p:cNvPr>
          <p:cNvSpPr/>
          <p:nvPr/>
        </p:nvSpPr>
        <p:spPr>
          <a:xfrm>
            <a:off x="0" y="0"/>
            <a:ext cx="12322612" cy="7069394"/>
          </a:xfrm>
          <a:prstGeom prst="rect">
            <a:avLst/>
          </a:prstGeom>
          <a:solidFill>
            <a:srgbClr val="15567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B5E76F-6BA0-4F21-A4AA-45CA031A4FF7}"/>
              </a:ext>
            </a:extLst>
          </p:cNvPr>
          <p:cNvSpPr>
            <a:spLocks noGrp="1"/>
          </p:cNvSpPr>
          <p:nvPr>
            <p:ph type="title"/>
          </p:nvPr>
        </p:nvSpPr>
        <p:spPr/>
        <p:txBody>
          <a:bodyPr>
            <a:normAutofit/>
          </a:bodyPr>
          <a:lstStyle/>
          <a:p>
            <a:pPr algn="ctr"/>
            <a:r>
              <a:rPr lang="en-US" b="1" dirty="0">
                <a:latin typeface="DIN Pro Cond Black" panose="020B0A06020201010104" pitchFamily="34" charset="0"/>
              </a:rPr>
              <a:t>A COLLABORATIVE DEVELOPMENT PROCESS</a:t>
            </a:r>
            <a:r>
              <a:rPr lang="en-US" dirty="0">
                <a:latin typeface="DIN Pro Cond Black" panose="020B0A06020201010104" pitchFamily="34" charset="0"/>
              </a:rPr>
              <a:t> </a:t>
            </a:r>
            <a:br>
              <a:rPr lang="en-US" dirty="0">
                <a:latin typeface="DIN Pro Cond Black" panose="020B0A06020201010104" pitchFamily="34" charset="0"/>
              </a:rPr>
            </a:br>
            <a:endParaRPr lang="en-US" dirty="0">
              <a:latin typeface="DIN Pro Cond Black" panose="020B0A06020201010104" pitchFamily="34" charset="0"/>
            </a:endParaRPr>
          </a:p>
        </p:txBody>
      </p:sp>
      <p:sp>
        <p:nvSpPr>
          <p:cNvPr id="3" name="Content Placeholder 2">
            <a:extLst>
              <a:ext uri="{FF2B5EF4-FFF2-40B4-BE49-F238E27FC236}">
                <a16:creationId xmlns:a16="http://schemas.microsoft.com/office/drawing/2014/main" id="{EECAE891-B585-47EC-8984-01776F6CE1F0}"/>
              </a:ext>
            </a:extLst>
          </p:cNvPr>
          <p:cNvSpPr>
            <a:spLocks noGrp="1"/>
          </p:cNvSpPr>
          <p:nvPr>
            <p:ph idx="1"/>
          </p:nvPr>
        </p:nvSpPr>
        <p:spPr>
          <a:xfrm>
            <a:off x="1010265" y="1170724"/>
            <a:ext cx="10515600" cy="5755046"/>
          </a:xfrm>
        </p:spPr>
        <p:txBody>
          <a:bodyPr>
            <a:normAutofit/>
          </a:bodyPr>
          <a:lstStyle/>
          <a:p>
            <a:pPr marL="0" indent="0">
              <a:lnSpc>
                <a:spcPct val="100000"/>
              </a:lnSpc>
              <a:spcBef>
                <a:spcPts val="0"/>
              </a:spcBef>
              <a:buNone/>
            </a:pPr>
            <a:r>
              <a:rPr lang="en-US" sz="2600" dirty="0">
                <a:latin typeface="DIN Pro Cond Black" panose="020B0A06020201010104" pitchFamily="34" charset="0"/>
              </a:rPr>
              <a:t>The development of the Atlanta Regional Housing Strategy was the result of extensive outreach and discussions with a broad audience of policy makers, local government officials, business and nonprofit leaders, and other important partners. </a:t>
            </a:r>
          </a:p>
          <a:p>
            <a:pPr marL="0" indent="0">
              <a:lnSpc>
                <a:spcPct val="120000"/>
              </a:lnSpc>
              <a:spcBef>
                <a:spcPts val="0"/>
              </a:spcBef>
              <a:spcAft>
                <a:spcPts val="600"/>
              </a:spcAft>
              <a:buNone/>
            </a:pPr>
            <a:endParaRPr lang="en-US" dirty="0">
              <a:latin typeface="DIN Pro Cond Black" panose="020B0A06020201010104" pitchFamily="34" charset="0"/>
            </a:endParaRPr>
          </a:p>
          <a:p>
            <a:pPr>
              <a:lnSpc>
                <a:spcPct val="120000"/>
              </a:lnSpc>
              <a:spcBef>
                <a:spcPts val="0"/>
              </a:spcBef>
              <a:spcAft>
                <a:spcPts val="600"/>
              </a:spcAft>
            </a:pPr>
            <a:endParaRPr lang="en-US" dirty="0">
              <a:latin typeface="DIN Pro Cond Black" panose="020B0A06020201010104" pitchFamily="34" charset="0"/>
            </a:endParaRPr>
          </a:p>
        </p:txBody>
      </p:sp>
      <p:sp>
        <p:nvSpPr>
          <p:cNvPr id="7" name="Oval 6">
            <a:extLst>
              <a:ext uri="{FF2B5EF4-FFF2-40B4-BE49-F238E27FC236}">
                <a16:creationId xmlns:a16="http://schemas.microsoft.com/office/drawing/2014/main" id="{941DE9A5-E40C-479C-85AA-468555D594D5}"/>
              </a:ext>
            </a:extLst>
          </p:cNvPr>
          <p:cNvSpPr/>
          <p:nvPr/>
        </p:nvSpPr>
        <p:spPr>
          <a:xfrm>
            <a:off x="533697" y="2810693"/>
            <a:ext cx="1599584" cy="1121229"/>
          </a:xfrm>
          <a:prstGeom prst="ellipse">
            <a:avLst/>
          </a:prstGeom>
          <a:solidFill>
            <a:srgbClr val="FFFFFF">
              <a:alpha val="74902"/>
            </a:srgbClr>
          </a:solidFill>
          <a:ln w="76200">
            <a:solidFill>
              <a:srgbClr val="15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One-on-one meetings</a:t>
            </a:r>
          </a:p>
        </p:txBody>
      </p:sp>
      <p:sp>
        <p:nvSpPr>
          <p:cNvPr id="9" name="Oval 8">
            <a:extLst>
              <a:ext uri="{FF2B5EF4-FFF2-40B4-BE49-F238E27FC236}">
                <a16:creationId xmlns:a16="http://schemas.microsoft.com/office/drawing/2014/main" id="{C1CF1260-6E5C-40F3-A1EC-66C4A6BB0D8C}"/>
              </a:ext>
            </a:extLst>
          </p:cNvPr>
          <p:cNvSpPr/>
          <p:nvPr/>
        </p:nvSpPr>
        <p:spPr>
          <a:xfrm>
            <a:off x="3757756" y="2810693"/>
            <a:ext cx="1667621" cy="1378972"/>
          </a:xfrm>
          <a:prstGeom prst="ellipse">
            <a:avLst/>
          </a:prstGeom>
          <a:solidFill>
            <a:srgbClr val="FFFFFF">
              <a:alpha val="74902"/>
            </a:srgbClr>
          </a:solidFill>
          <a:ln w="76200">
            <a:solidFill>
              <a:srgbClr val="835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Housing Charettes</a:t>
            </a:r>
          </a:p>
        </p:txBody>
      </p:sp>
      <p:sp>
        <p:nvSpPr>
          <p:cNvPr id="17" name="Oval 16">
            <a:extLst>
              <a:ext uri="{FF2B5EF4-FFF2-40B4-BE49-F238E27FC236}">
                <a16:creationId xmlns:a16="http://schemas.microsoft.com/office/drawing/2014/main" id="{DEF68FAA-D953-4B0A-9C39-F986F1231CDB}"/>
              </a:ext>
            </a:extLst>
          </p:cNvPr>
          <p:cNvSpPr/>
          <p:nvPr/>
        </p:nvSpPr>
        <p:spPr>
          <a:xfrm>
            <a:off x="1910552" y="3977877"/>
            <a:ext cx="2098836" cy="1378972"/>
          </a:xfrm>
          <a:prstGeom prst="ellipse">
            <a:avLst/>
          </a:prstGeom>
          <a:solidFill>
            <a:srgbClr val="FFFFFF">
              <a:alpha val="74902"/>
            </a:srgb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Small group discussions</a:t>
            </a:r>
          </a:p>
        </p:txBody>
      </p:sp>
      <p:sp>
        <p:nvSpPr>
          <p:cNvPr id="18" name="Oval 17">
            <a:extLst>
              <a:ext uri="{FF2B5EF4-FFF2-40B4-BE49-F238E27FC236}">
                <a16:creationId xmlns:a16="http://schemas.microsoft.com/office/drawing/2014/main" id="{EC29494F-A6B7-4B13-88A8-41D3EA564925}"/>
              </a:ext>
            </a:extLst>
          </p:cNvPr>
          <p:cNvSpPr/>
          <p:nvPr/>
        </p:nvSpPr>
        <p:spPr>
          <a:xfrm>
            <a:off x="7597054" y="4714247"/>
            <a:ext cx="1726377" cy="1378972"/>
          </a:xfrm>
          <a:prstGeom prst="ellipse">
            <a:avLst/>
          </a:prstGeom>
          <a:solidFill>
            <a:srgbClr val="FFFFFF">
              <a:alpha val="74902"/>
            </a:srgbClr>
          </a:solidFill>
          <a:ln w="76200">
            <a:solidFill>
              <a:srgbClr val="15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Peer Exchange</a:t>
            </a:r>
          </a:p>
        </p:txBody>
      </p:sp>
      <p:sp>
        <p:nvSpPr>
          <p:cNvPr id="19" name="Oval 18">
            <a:extLst>
              <a:ext uri="{FF2B5EF4-FFF2-40B4-BE49-F238E27FC236}">
                <a16:creationId xmlns:a16="http://schemas.microsoft.com/office/drawing/2014/main" id="{1BFCAEBD-D89B-4BE2-983F-307720EDC56F}"/>
              </a:ext>
            </a:extLst>
          </p:cNvPr>
          <p:cNvSpPr/>
          <p:nvPr/>
        </p:nvSpPr>
        <p:spPr>
          <a:xfrm>
            <a:off x="3967590" y="4851867"/>
            <a:ext cx="2323661" cy="1378972"/>
          </a:xfrm>
          <a:prstGeom prst="ellipse">
            <a:avLst/>
          </a:prstGeom>
          <a:solidFill>
            <a:srgbClr val="FFFFFF">
              <a:alpha val="74902"/>
            </a:srgbClr>
          </a:solid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Presentations in various jurisdictions and forums</a:t>
            </a:r>
          </a:p>
        </p:txBody>
      </p:sp>
      <p:sp>
        <p:nvSpPr>
          <p:cNvPr id="20" name="Oval 19">
            <a:extLst>
              <a:ext uri="{FF2B5EF4-FFF2-40B4-BE49-F238E27FC236}">
                <a16:creationId xmlns:a16="http://schemas.microsoft.com/office/drawing/2014/main" id="{993D5C2D-C138-4AC4-A28A-EE5316134EB3}"/>
              </a:ext>
            </a:extLst>
          </p:cNvPr>
          <p:cNvSpPr/>
          <p:nvPr/>
        </p:nvSpPr>
        <p:spPr>
          <a:xfrm>
            <a:off x="8004560" y="2932476"/>
            <a:ext cx="1726378" cy="1378972"/>
          </a:xfrm>
          <a:prstGeom prst="ellipse">
            <a:avLst/>
          </a:prstGeom>
          <a:solidFill>
            <a:srgbClr val="FFFFFF">
              <a:alpha val="74902"/>
            </a:srgbClr>
          </a:solidFill>
          <a:ln w="76200">
            <a:solidFill>
              <a:srgbClr val="F8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Research Initiative with GT</a:t>
            </a:r>
          </a:p>
        </p:txBody>
      </p:sp>
      <p:sp>
        <p:nvSpPr>
          <p:cNvPr id="21" name="Oval 20">
            <a:extLst>
              <a:ext uri="{FF2B5EF4-FFF2-40B4-BE49-F238E27FC236}">
                <a16:creationId xmlns:a16="http://schemas.microsoft.com/office/drawing/2014/main" id="{CB2E2DB0-D128-4202-AF18-E885A5E646D1}"/>
              </a:ext>
            </a:extLst>
          </p:cNvPr>
          <p:cNvSpPr/>
          <p:nvPr/>
        </p:nvSpPr>
        <p:spPr>
          <a:xfrm>
            <a:off x="9702328" y="5136221"/>
            <a:ext cx="1444640" cy="1378972"/>
          </a:xfrm>
          <a:prstGeom prst="ellipse">
            <a:avLst/>
          </a:prstGeom>
          <a:solidFill>
            <a:srgbClr val="FFFFFF">
              <a:alpha val="74902"/>
            </a:srgb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Focus Groups</a:t>
            </a:r>
          </a:p>
        </p:txBody>
      </p:sp>
      <p:sp>
        <p:nvSpPr>
          <p:cNvPr id="22" name="Oval 21">
            <a:extLst>
              <a:ext uri="{FF2B5EF4-FFF2-40B4-BE49-F238E27FC236}">
                <a16:creationId xmlns:a16="http://schemas.microsoft.com/office/drawing/2014/main" id="{24382239-DD1F-49A5-8E77-54E3301433EC}"/>
              </a:ext>
            </a:extLst>
          </p:cNvPr>
          <p:cNvSpPr/>
          <p:nvPr/>
        </p:nvSpPr>
        <p:spPr>
          <a:xfrm>
            <a:off x="5868910" y="3534697"/>
            <a:ext cx="1726378" cy="1378972"/>
          </a:xfrm>
          <a:prstGeom prst="ellipse">
            <a:avLst/>
          </a:prstGeom>
          <a:solidFill>
            <a:srgbClr val="FFFFFF">
              <a:alpha val="74902"/>
            </a:srgbClr>
          </a:solidFill>
          <a:ln w="76200">
            <a:solidFill>
              <a:srgbClr val="20AE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Technical groups</a:t>
            </a:r>
          </a:p>
        </p:txBody>
      </p:sp>
      <p:sp>
        <p:nvSpPr>
          <p:cNvPr id="23" name="Oval 22">
            <a:extLst>
              <a:ext uri="{FF2B5EF4-FFF2-40B4-BE49-F238E27FC236}">
                <a16:creationId xmlns:a16="http://schemas.microsoft.com/office/drawing/2014/main" id="{9D0D5C3F-0CA8-4A2E-9D26-65C79B967548}"/>
              </a:ext>
            </a:extLst>
          </p:cNvPr>
          <p:cNvSpPr/>
          <p:nvPr/>
        </p:nvSpPr>
        <p:spPr>
          <a:xfrm>
            <a:off x="10131420" y="3445533"/>
            <a:ext cx="1726377" cy="1378972"/>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ARC External Working Groups</a:t>
            </a:r>
          </a:p>
        </p:txBody>
      </p:sp>
      <p:sp>
        <p:nvSpPr>
          <p:cNvPr id="24" name="Oval 23">
            <a:extLst>
              <a:ext uri="{FF2B5EF4-FFF2-40B4-BE49-F238E27FC236}">
                <a16:creationId xmlns:a16="http://schemas.microsoft.com/office/drawing/2014/main" id="{2D9732EF-B810-4946-8675-E89745BE9372}"/>
              </a:ext>
            </a:extLst>
          </p:cNvPr>
          <p:cNvSpPr/>
          <p:nvPr/>
        </p:nvSpPr>
        <p:spPr>
          <a:xfrm>
            <a:off x="617822" y="5270603"/>
            <a:ext cx="1726377" cy="1378972"/>
          </a:xfrm>
          <a:prstGeom prst="ellipse">
            <a:avLst/>
          </a:prstGeom>
          <a:solidFill>
            <a:srgbClr val="FFFFFF">
              <a:alpha val="74902"/>
            </a:srgbClr>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DIN Pro Cond Black" panose="020B0A06020201010104" pitchFamily="34" charset="0"/>
                <a:cs typeface="Arial" panose="020B0604020202020204" pitchFamily="34" charset="0"/>
              </a:rPr>
              <a:t>ARC Internal Working Groups</a:t>
            </a:r>
          </a:p>
        </p:txBody>
      </p:sp>
    </p:spTree>
    <p:extLst>
      <p:ext uri="{BB962C8B-B14F-4D97-AF65-F5344CB8AC3E}">
        <p14:creationId xmlns:p14="http://schemas.microsoft.com/office/powerpoint/2010/main" val="3118746502"/>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9D770E-E276-499D-B825-53136721CA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200710" cy="7238036"/>
          </a:xfrm>
          <a:prstGeom prst="rect">
            <a:avLst/>
          </a:prstGeom>
        </p:spPr>
      </p:pic>
      <p:sp>
        <p:nvSpPr>
          <p:cNvPr id="13" name="Rectangle 12">
            <a:extLst>
              <a:ext uri="{FF2B5EF4-FFF2-40B4-BE49-F238E27FC236}">
                <a16:creationId xmlns:a16="http://schemas.microsoft.com/office/drawing/2014/main" id="{D8E40B4C-38B8-494E-83E3-E650AF4C0C80}"/>
              </a:ext>
            </a:extLst>
          </p:cNvPr>
          <p:cNvSpPr/>
          <p:nvPr/>
        </p:nvSpPr>
        <p:spPr>
          <a:xfrm>
            <a:off x="0" y="2259397"/>
            <a:ext cx="12200710" cy="2160203"/>
          </a:xfrm>
          <a:prstGeom prst="rect">
            <a:avLst/>
          </a:prstGeom>
          <a:solidFill>
            <a:srgbClr val="F26522">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itle 1"/>
          <p:cNvSpPr txBox="1">
            <a:spLocks/>
          </p:cNvSpPr>
          <p:nvPr/>
        </p:nvSpPr>
        <p:spPr>
          <a:xfrm>
            <a:off x="0" y="2773680"/>
            <a:ext cx="12200710" cy="1231392"/>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000" b="1" kern="1200">
                <a:solidFill>
                  <a:schemeClr val="tx1"/>
                </a:solidFill>
                <a:latin typeface="Trebuchet MS" charset="0"/>
                <a:ea typeface="Trebuchet MS" charset="0"/>
                <a:cs typeface="Trebuchet MS" charset="0"/>
              </a:defRPr>
            </a:lvl1pPr>
          </a:lstStyle>
          <a:p>
            <a:pPr marL="0" marR="0" lvl="0" indent="0" algn="ctr" defTabSz="914400" rtl="0" eaLnBrk="1" fontAlgn="auto" latinLnBrk="0" hangingPunct="1">
              <a:lnSpc>
                <a:spcPts val="654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DIN Pro Cond Black" panose="020B0A06020201010104" pitchFamily="34" charset="0"/>
              </a:rPr>
              <a:t>REGIONAL HOUSING STRATEGY</a:t>
            </a:r>
          </a:p>
          <a:p>
            <a:pPr marL="0" marR="0" lvl="0" indent="0" algn="ctr" defTabSz="914400" rtl="0" eaLnBrk="1" fontAlgn="auto" latinLnBrk="0" hangingPunct="1">
              <a:lnSpc>
                <a:spcPts val="654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DIN Pro Cond Black" panose="020B0A06020201010104" pitchFamily="34" charset="0"/>
              </a:rPr>
              <a:t>EDUCATIONAL. ANALYTICAL. ACTIONABLE</a:t>
            </a:r>
          </a:p>
        </p:txBody>
      </p:sp>
      <p:pic>
        <p:nvPicPr>
          <p:cNvPr id="3" name="Picture 2" descr="A close up of a logo&#10;&#10;Description automatically generated">
            <a:extLst>
              <a:ext uri="{FF2B5EF4-FFF2-40B4-BE49-F238E27FC236}">
                <a16:creationId xmlns:a16="http://schemas.microsoft.com/office/drawing/2014/main" id="{28CDFF32-0654-6849-A189-A7E07ADEBA3B}"/>
              </a:ext>
            </a:extLst>
          </p:cNvPr>
          <p:cNvPicPr>
            <a:picLocks noChangeAspect="1"/>
          </p:cNvPicPr>
          <p:nvPr/>
        </p:nvPicPr>
        <p:blipFill>
          <a:blip r:embed="rId4"/>
          <a:stretch>
            <a:fillRect/>
          </a:stretch>
        </p:blipFill>
        <p:spPr>
          <a:xfrm>
            <a:off x="5086350" y="5557520"/>
            <a:ext cx="2019300" cy="86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2508586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id="{5D47129D-B9B6-41F7-8555-05720475D498}"/>
              </a:ext>
            </a:extLst>
          </p:cNvPr>
          <p:cNvSpPr/>
          <p:nvPr/>
        </p:nvSpPr>
        <p:spPr>
          <a:xfrm>
            <a:off x="2315527" y="1185354"/>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BB2C3515-414C-47B9-AF13-0888BFCDAC8A}"/>
              </a:ext>
            </a:extLst>
          </p:cNvPr>
          <p:cNvSpPr/>
          <p:nvPr/>
        </p:nvSpPr>
        <p:spPr>
          <a:xfrm>
            <a:off x="4719483" y="2467159"/>
            <a:ext cx="2753032" cy="2753032"/>
          </a:xfrm>
          <a:prstGeom prst="ellipse">
            <a:avLst/>
          </a:prstGeom>
          <a:solidFill>
            <a:srgbClr val="FFFFFF"/>
          </a:solidFill>
          <a:ln w="1270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6811B71-74C5-4950-A22C-F850B562DD0E}"/>
              </a:ext>
            </a:extLst>
          </p:cNvPr>
          <p:cNvSpPr txBox="1">
            <a:spLocks/>
          </p:cNvSpPr>
          <p:nvPr/>
        </p:nvSpPr>
        <p:spPr>
          <a:xfrm>
            <a:off x="4879257" y="3047262"/>
            <a:ext cx="2433484" cy="1592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REGIONAL HOUSING STRATEGY</a:t>
            </a:r>
          </a:p>
        </p:txBody>
      </p:sp>
      <p:sp>
        <p:nvSpPr>
          <p:cNvPr id="6" name="Oval 5">
            <a:extLst>
              <a:ext uri="{FF2B5EF4-FFF2-40B4-BE49-F238E27FC236}">
                <a16:creationId xmlns:a16="http://schemas.microsoft.com/office/drawing/2014/main" id="{C279000F-F297-4D14-BF11-09B93C327B48}"/>
              </a:ext>
            </a:extLst>
          </p:cNvPr>
          <p:cNvSpPr/>
          <p:nvPr/>
        </p:nvSpPr>
        <p:spPr>
          <a:xfrm>
            <a:off x="2324594"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C3E338E0-A3D1-4BDD-8851-7E501AECF65A}"/>
              </a:ext>
            </a:extLst>
          </p:cNvPr>
          <p:cNvCxnSpPr>
            <a:cxnSpLocks/>
          </p:cNvCxnSpPr>
          <p:nvPr/>
        </p:nvCxnSpPr>
        <p:spPr>
          <a:xfrm flipH="1" flipV="1">
            <a:off x="4409209"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5DD852C-37C1-4B34-9AB9-FC5ACACFCF96}"/>
              </a:ext>
            </a:extLst>
          </p:cNvPr>
          <p:cNvSpPr>
            <a:spLocks noGrp="1"/>
          </p:cNvSpPr>
          <p:nvPr>
            <p:ph type="title"/>
          </p:nvPr>
        </p:nvSpPr>
        <p:spPr>
          <a:xfrm>
            <a:off x="1" y="365125"/>
            <a:ext cx="12192000" cy="1325563"/>
          </a:xfrm>
        </p:spPr>
        <p:txBody>
          <a:bodyPr>
            <a:normAutofit fontScale="90000"/>
          </a:bodyPr>
          <a:lstStyle/>
          <a:p>
            <a:pPr algn="ctr"/>
            <a:r>
              <a:rPr lang="en-US" b="1" dirty="0">
                <a:latin typeface="DIN Pro Cond Black" panose="020B0A06020201010104" pitchFamily="34" charset="0"/>
              </a:rPr>
              <a:t>FOUR ELEMENTS OF THE REGIONAL HOUSING STRATEGY</a:t>
            </a:r>
            <a:br>
              <a:rPr lang="en-US" dirty="0"/>
            </a:br>
            <a:endParaRPr lang="en-US" dirty="0"/>
          </a:p>
        </p:txBody>
      </p:sp>
      <p:sp>
        <p:nvSpPr>
          <p:cNvPr id="10" name="Oval 9">
            <a:extLst>
              <a:ext uri="{FF2B5EF4-FFF2-40B4-BE49-F238E27FC236}">
                <a16:creationId xmlns:a16="http://schemas.microsoft.com/office/drawing/2014/main" id="{5F4325CF-39EA-4449-B3BE-C970DC2208C0}"/>
              </a:ext>
            </a:extLst>
          </p:cNvPr>
          <p:cNvSpPr/>
          <p:nvPr/>
        </p:nvSpPr>
        <p:spPr>
          <a:xfrm>
            <a:off x="7782789"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EF247D-6195-43A2-9CE8-26DE1F23BFB4}"/>
              </a:ext>
            </a:extLst>
          </p:cNvPr>
          <p:cNvSpPr/>
          <p:nvPr/>
        </p:nvSpPr>
        <p:spPr>
          <a:xfrm>
            <a:off x="7782789" y="1178722"/>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2001B3EC-E2C9-4FD4-A75B-23DC784AA946}"/>
              </a:ext>
            </a:extLst>
          </p:cNvPr>
          <p:cNvSpPr txBox="1">
            <a:spLocks/>
          </p:cNvSpPr>
          <p:nvPr/>
        </p:nvSpPr>
        <p:spPr>
          <a:xfrm>
            <a:off x="2365679" y="5042217"/>
            <a:ext cx="200016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HOUSING SUBMARKETS</a:t>
            </a:r>
          </a:p>
        </p:txBody>
      </p:sp>
      <p:sp>
        <p:nvSpPr>
          <p:cNvPr id="31" name="Content Placeholder 2">
            <a:extLst>
              <a:ext uri="{FF2B5EF4-FFF2-40B4-BE49-F238E27FC236}">
                <a16:creationId xmlns:a16="http://schemas.microsoft.com/office/drawing/2014/main" id="{58E3FF06-A584-4284-B1F1-10C098662C39}"/>
              </a:ext>
            </a:extLst>
          </p:cNvPr>
          <p:cNvSpPr txBox="1">
            <a:spLocks/>
          </p:cNvSpPr>
          <p:nvPr/>
        </p:nvSpPr>
        <p:spPr>
          <a:xfrm>
            <a:off x="7992818" y="182320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STRATEGY TOOL BOX</a:t>
            </a:r>
          </a:p>
        </p:txBody>
      </p:sp>
      <p:sp>
        <p:nvSpPr>
          <p:cNvPr id="32" name="Content Placeholder 2">
            <a:extLst>
              <a:ext uri="{FF2B5EF4-FFF2-40B4-BE49-F238E27FC236}">
                <a16:creationId xmlns:a16="http://schemas.microsoft.com/office/drawing/2014/main" id="{174FA868-5D2D-4A59-B188-D4738E5C82BB}"/>
              </a:ext>
            </a:extLst>
          </p:cNvPr>
          <p:cNvSpPr txBox="1">
            <a:spLocks/>
          </p:cNvSpPr>
          <p:nvPr/>
        </p:nvSpPr>
        <p:spPr>
          <a:xfrm>
            <a:off x="7997099" y="504221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ONLINE RESOURCE</a:t>
            </a:r>
          </a:p>
        </p:txBody>
      </p:sp>
      <p:cxnSp>
        <p:nvCxnSpPr>
          <p:cNvPr id="21" name="Straight Connector 20">
            <a:extLst>
              <a:ext uri="{FF2B5EF4-FFF2-40B4-BE49-F238E27FC236}">
                <a16:creationId xmlns:a16="http://schemas.microsoft.com/office/drawing/2014/main" id="{3E10A2BA-2D33-43F3-A0EB-65F5DFE08AB6}"/>
              </a:ext>
            </a:extLst>
          </p:cNvPr>
          <p:cNvCxnSpPr>
            <a:cxnSpLocks/>
          </p:cNvCxnSpPr>
          <p:nvPr/>
        </p:nvCxnSpPr>
        <p:spPr>
          <a:xfrm flipH="1">
            <a:off x="4415995"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1747781-B341-42B5-806A-A168434C6542}"/>
              </a:ext>
            </a:extLst>
          </p:cNvPr>
          <p:cNvCxnSpPr>
            <a:cxnSpLocks/>
          </p:cNvCxnSpPr>
          <p:nvPr/>
        </p:nvCxnSpPr>
        <p:spPr>
          <a:xfrm flipV="1">
            <a:off x="7100922"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1F3888-87AC-412E-9B72-08AE98C0A2B0}"/>
              </a:ext>
            </a:extLst>
          </p:cNvPr>
          <p:cNvCxnSpPr>
            <a:cxnSpLocks/>
          </p:cNvCxnSpPr>
          <p:nvPr/>
        </p:nvCxnSpPr>
        <p:spPr>
          <a:xfrm>
            <a:off x="7100922"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58753A-1AA3-4B09-99C5-C44B5A2F2B84}"/>
              </a:ext>
            </a:extLst>
          </p:cNvPr>
          <p:cNvSpPr/>
          <p:nvPr/>
        </p:nvSpPr>
        <p:spPr>
          <a:xfrm>
            <a:off x="2322313" y="1178722"/>
            <a:ext cx="2086896" cy="2086896"/>
          </a:xfrm>
          <a:prstGeom prst="ellipse">
            <a:avLst/>
          </a:prstGeom>
          <a:solidFill>
            <a:schemeClr val="accent6">
              <a:lumMod val="40000"/>
              <a:lumOff val="60000"/>
            </a:scheme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344EE426-9E13-4A05-AC2F-417C574B1DB8}"/>
              </a:ext>
            </a:extLst>
          </p:cNvPr>
          <p:cNvSpPr txBox="1">
            <a:spLocks/>
          </p:cNvSpPr>
          <p:nvPr/>
        </p:nvSpPr>
        <p:spPr>
          <a:xfrm>
            <a:off x="2149019" y="1806713"/>
            <a:ext cx="243348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STRATEGIC FRAMEWORK</a:t>
            </a:r>
          </a:p>
        </p:txBody>
      </p:sp>
    </p:spTree>
    <p:extLst>
      <p:ext uri="{BB962C8B-B14F-4D97-AF65-F5344CB8AC3E}">
        <p14:creationId xmlns:p14="http://schemas.microsoft.com/office/powerpoint/2010/main" val="2246594866"/>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D1068288-7FE5-4E10-AD16-E4EBEE56EB2A}"/>
              </a:ext>
            </a:extLst>
          </p:cNvPr>
          <p:cNvPicPr>
            <a:picLocks noChangeAspect="1"/>
          </p:cNvPicPr>
          <p:nvPr/>
        </p:nvPicPr>
        <p:blipFill rotWithShape="1">
          <a:blip r:embed="rId3">
            <a:extLst>
              <a:ext uri="{28A0092B-C50C-407E-A947-70E740481C1C}">
                <a14:useLocalDpi xmlns:a14="http://schemas.microsoft.com/office/drawing/2010/main" val="0"/>
              </a:ext>
            </a:extLst>
          </a:blip>
          <a:srcRect l="15651" r="42802"/>
          <a:stretch/>
        </p:blipFill>
        <p:spPr>
          <a:xfrm rot="5400000">
            <a:off x="2764821" y="-2774745"/>
            <a:ext cx="6867926" cy="12397564"/>
          </a:xfrm>
          <a:prstGeom prst="rect">
            <a:avLst/>
          </a:prstGeom>
        </p:spPr>
      </p:pic>
      <p:sp>
        <p:nvSpPr>
          <p:cNvPr id="72" name="Rectangle 71">
            <a:extLst>
              <a:ext uri="{FF2B5EF4-FFF2-40B4-BE49-F238E27FC236}">
                <a16:creationId xmlns:a16="http://schemas.microsoft.com/office/drawing/2014/main" id="{EFB35B10-BD49-45CD-B983-FBA9A7FC5781}"/>
              </a:ext>
            </a:extLst>
          </p:cNvPr>
          <p:cNvSpPr/>
          <p:nvPr/>
        </p:nvSpPr>
        <p:spPr>
          <a:xfrm>
            <a:off x="0" y="0"/>
            <a:ext cx="12397565" cy="6858000"/>
          </a:xfrm>
          <a:prstGeom prst="rect">
            <a:avLst/>
          </a:prstGeom>
          <a:solidFill>
            <a:srgbClr val="15567E">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1F17E3-042A-45B6-A238-1B5FE504016F}"/>
              </a:ext>
            </a:extLst>
          </p:cNvPr>
          <p:cNvSpPr/>
          <p:nvPr/>
        </p:nvSpPr>
        <p:spPr>
          <a:xfrm>
            <a:off x="257175" y="481407"/>
            <a:ext cx="11677650" cy="1415772"/>
          </a:xfrm>
          <a:prstGeom prst="rect">
            <a:avLst/>
          </a:prstGeom>
        </p:spPr>
        <p:txBody>
          <a:bodyPr wrap="square" anchor="ctr">
            <a:spAutoFit/>
          </a:bodyPr>
          <a:lstStyle/>
          <a:p>
            <a:pPr algn="ctr">
              <a:defRPr/>
            </a:pPr>
            <a:r>
              <a:rPr lang="en-US" sz="5400" b="1" dirty="0">
                <a:solidFill>
                  <a:schemeClr val="bg1"/>
                </a:solidFill>
                <a:latin typeface="DIN Pro Cond Black" panose="020B0A06020201010104" pitchFamily="34" charset="0"/>
              </a:rPr>
              <a:t>STRATEGIC FRAMEWORK</a:t>
            </a:r>
          </a:p>
          <a:p>
            <a:pPr algn="ctr">
              <a:defRPr/>
            </a:pPr>
            <a:r>
              <a:rPr lang="en-US" sz="3200" b="1" dirty="0">
                <a:solidFill>
                  <a:schemeClr val="bg1"/>
                </a:solidFill>
                <a:latin typeface="DIN Pro Cond Black" panose="020B0A06020201010104" pitchFamily="34" charset="0"/>
              </a:rPr>
              <a:t>KEY ISSUE AREAS AND STRATEGIES TO COMBAT HOUSING ISSUES</a:t>
            </a:r>
            <a:endParaRPr lang="en-US" sz="3200" dirty="0">
              <a:solidFill>
                <a:schemeClr val="bg1"/>
              </a:solidFill>
              <a:latin typeface="DIN Pro Cond Black" panose="020B0A06020201010104" pitchFamily="34" charset="0"/>
            </a:endParaRPr>
          </a:p>
        </p:txBody>
      </p:sp>
      <p:cxnSp>
        <p:nvCxnSpPr>
          <p:cNvPr id="18" name="Straight Connector 17">
            <a:extLst>
              <a:ext uri="{FF2B5EF4-FFF2-40B4-BE49-F238E27FC236}">
                <a16:creationId xmlns:a16="http://schemas.microsoft.com/office/drawing/2014/main" id="{3499498A-B280-4447-862F-BCF8ABE1909C}"/>
              </a:ext>
            </a:extLst>
          </p:cNvPr>
          <p:cNvCxnSpPr>
            <a:cxnSpLocks/>
            <a:endCxn id="16" idx="3"/>
          </p:cNvCxnSpPr>
          <p:nvPr/>
        </p:nvCxnSpPr>
        <p:spPr>
          <a:xfrm flipV="1">
            <a:off x="3871662" y="3651135"/>
            <a:ext cx="1144967" cy="829228"/>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02136B0-2604-463C-8CE8-4688F9A7C25C}"/>
              </a:ext>
            </a:extLst>
          </p:cNvPr>
          <p:cNvCxnSpPr>
            <a:cxnSpLocks/>
          </p:cNvCxnSpPr>
          <p:nvPr/>
        </p:nvCxnSpPr>
        <p:spPr>
          <a:xfrm flipV="1">
            <a:off x="5078729" y="3871205"/>
            <a:ext cx="544961" cy="1309889"/>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E2A3C3-DD1F-4614-9732-4A7D16C6E505}"/>
              </a:ext>
            </a:extLst>
          </p:cNvPr>
          <p:cNvCxnSpPr>
            <a:cxnSpLocks/>
            <a:endCxn id="16" idx="2"/>
          </p:cNvCxnSpPr>
          <p:nvPr/>
        </p:nvCxnSpPr>
        <p:spPr>
          <a:xfrm flipV="1">
            <a:off x="3461657" y="3002216"/>
            <a:ext cx="1178524" cy="66014"/>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9EEDBF4B-78F7-4E78-9624-86B4CFA2C152}"/>
              </a:ext>
            </a:extLst>
          </p:cNvPr>
          <p:cNvSpPr/>
          <p:nvPr/>
        </p:nvSpPr>
        <p:spPr>
          <a:xfrm>
            <a:off x="4640181" y="2084506"/>
            <a:ext cx="2570547" cy="1835420"/>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B5C934B8-31A1-43D1-81C6-0885750893D1}"/>
              </a:ext>
            </a:extLst>
          </p:cNvPr>
          <p:cNvSpPr txBox="1">
            <a:spLocks/>
          </p:cNvSpPr>
          <p:nvPr/>
        </p:nvSpPr>
        <p:spPr>
          <a:xfrm>
            <a:off x="4664705" y="2432904"/>
            <a:ext cx="2521497" cy="105222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STRATEGIC FRAMEWORK</a:t>
            </a:r>
          </a:p>
        </p:txBody>
      </p:sp>
      <p:grpSp>
        <p:nvGrpSpPr>
          <p:cNvPr id="34" name="Group 33">
            <a:extLst>
              <a:ext uri="{FF2B5EF4-FFF2-40B4-BE49-F238E27FC236}">
                <a16:creationId xmlns:a16="http://schemas.microsoft.com/office/drawing/2014/main" id="{92A9DE70-4AD5-4F29-90A7-B3C2439A0CA3}"/>
              </a:ext>
            </a:extLst>
          </p:cNvPr>
          <p:cNvGrpSpPr/>
          <p:nvPr/>
        </p:nvGrpSpPr>
        <p:grpSpPr>
          <a:xfrm>
            <a:off x="1805349" y="2295820"/>
            <a:ext cx="1605951" cy="1605951"/>
            <a:chOff x="1136659" y="4268589"/>
            <a:chExt cx="1469242" cy="1469242"/>
          </a:xfrm>
        </p:grpSpPr>
        <p:sp>
          <p:nvSpPr>
            <p:cNvPr id="35" name="Oval 34">
              <a:extLst>
                <a:ext uri="{FF2B5EF4-FFF2-40B4-BE49-F238E27FC236}">
                  <a16:creationId xmlns:a16="http://schemas.microsoft.com/office/drawing/2014/main" id="{370D0BB3-3691-4FB2-8F0E-71BE0019A574}"/>
                </a:ext>
              </a:extLst>
            </p:cNvPr>
            <p:cNvSpPr/>
            <p:nvPr/>
          </p:nvSpPr>
          <p:spPr>
            <a:xfrm>
              <a:off x="1136659" y="4268589"/>
              <a:ext cx="1469242" cy="1469242"/>
            </a:xfrm>
            <a:prstGeom prst="ellipse">
              <a:avLst/>
            </a:prstGeom>
            <a:solidFill>
              <a:srgbClr val="FFFFFF"/>
            </a:solidFill>
            <a:ln w="76200">
              <a:solidFill>
                <a:srgbClr val="F8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4">
              <a:extLst>
                <a:ext uri="{FF2B5EF4-FFF2-40B4-BE49-F238E27FC236}">
                  <a16:creationId xmlns:a16="http://schemas.microsoft.com/office/drawing/2014/main" id="{946ACA71-5474-4225-978C-3CD8A0E82BE1}"/>
                </a:ext>
              </a:extLst>
            </p:cNvPr>
            <p:cNvSpPr txBox="1"/>
            <p:nvPr/>
          </p:nvSpPr>
          <p:spPr>
            <a:xfrm>
              <a:off x="1161186" y="4693872"/>
              <a:ext cx="1420188" cy="618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INCREASE</a:t>
              </a:r>
              <a:r>
                <a:rPr lang="en-US" sz="1700" kern="1200" dirty="0">
                  <a:solidFill>
                    <a:schemeClr val="tx1"/>
                  </a:solidFill>
                  <a:latin typeface="DIN Pro Cond Black" panose="020B0A06020201010104" pitchFamily="34" charset="0"/>
                </a:rPr>
                <a:t> </a:t>
              </a:r>
            </a:p>
            <a:p>
              <a:pPr marL="0" lvl="0" indent="0" algn="ctr" defTabSz="755650">
                <a:spcBef>
                  <a:spcPct val="0"/>
                </a:spcBef>
                <a:buNone/>
              </a:pPr>
              <a:r>
                <a:rPr lang="en-US" sz="1700" kern="1200" dirty="0">
                  <a:solidFill>
                    <a:schemeClr val="tx1"/>
                  </a:solidFill>
                  <a:latin typeface="DIN Pro Cond Black" panose="020B0A06020201010104" pitchFamily="34" charset="0"/>
                </a:rPr>
                <a:t>SUPPLY</a:t>
              </a:r>
            </a:p>
          </p:txBody>
        </p:sp>
      </p:grpSp>
      <p:grpSp>
        <p:nvGrpSpPr>
          <p:cNvPr id="37" name="Group 36">
            <a:extLst>
              <a:ext uri="{FF2B5EF4-FFF2-40B4-BE49-F238E27FC236}">
                <a16:creationId xmlns:a16="http://schemas.microsoft.com/office/drawing/2014/main" id="{6D18CFA6-2F95-4647-8C16-9C17C45B4239}"/>
              </a:ext>
            </a:extLst>
          </p:cNvPr>
          <p:cNvGrpSpPr/>
          <p:nvPr/>
        </p:nvGrpSpPr>
        <p:grpSpPr>
          <a:xfrm>
            <a:off x="2317828" y="4049789"/>
            <a:ext cx="1605951" cy="1605951"/>
            <a:chOff x="1136659" y="4268589"/>
            <a:chExt cx="1469242" cy="1469242"/>
          </a:xfrm>
        </p:grpSpPr>
        <p:sp>
          <p:nvSpPr>
            <p:cNvPr id="38" name="Oval 37">
              <a:extLst>
                <a:ext uri="{FF2B5EF4-FFF2-40B4-BE49-F238E27FC236}">
                  <a16:creationId xmlns:a16="http://schemas.microsoft.com/office/drawing/2014/main" id="{561AB859-08F2-4862-8E74-011F07858772}"/>
                </a:ext>
              </a:extLst>
            </p:cNvPr>
            <p:cNvSpPr/>
            <p:nvPr/>
          </p:nvSpPr>
          <p:spPr>
            <a:xfrm>
              <a:off x="1136659" y="4268589"/>
              <a:ext cx="1469242" cy="1469242"/>
            </a:xfrm>
            <a:prstGeom prst="ellipse">
              <a:avLst/>
            </a:prstGeom>
            <a:solidFill>
              <a:srgbClr val="FFFFFF"/>
            </a:solidFill>
            <a:ln w="76200">
              <a:solidFill>
                <a:srgbClr val="A53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4">
              <a:extLst>
                <a:ext uri="{FF2B5EF4-FFF2-40B4-BE49-F238E27FC236}">
                  <a16:creationId xmlns:a16="http://schemas.microsoft.com/office/drawing/2014/main" id="{523287B4-8A4E-4A64-8BDA-05B726022717}"/>
                </a:ext>
              </a:extLst>
            </p:cNvPr>
            <p:cNvSpPr txBox="1"/>
            <p:nvPr/>
          </p:nvSpPr>
          <p:spPr>
            <a:xfrm>
              <a:off x="1161186" y="4693872"/>
              <a:ext cx="1420188" cy="618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DIN Pro Cond Black" panose="020B0A06020201010104" pitchFamily="34" charset="0"/>
                </a:rPr>
                <a:t>PRESERVE AFFORDABLE SUPPLY</a:t>
              </a:r>
            </a:p>
          </p:txBody>
        </p:sp>
      </p:grpSp>
      <p:grpSp>
        <p:nvGrpSpPr>
          <p:cNvPr id="40" name="Group 39">
            <a:extLst>
              <a:ext uri="{FF2B5EF4-FFF2-40B4-BE49-F238E27FC236}">
                <a16:creationId xmlns:a16="http://schemas.microsoft.com/office/drawing/2014/main" id="{A1C80342-B6CF-43D7-A394-7DDAEAACE06B}"/>
              </a:ext>
            </a:extLst>
          </p:cNvPr>
          <p:cNvGrpSpPr/>
          <p:nvPr/>
        </p:nvGrpSpPr>
        <p:grpSpPr>
          <a:xfrm>
            <a:off x="3959070" y="5157945"/>
            <a:ext cx="1605951" cy="1605951"/>
            <a:chOff x="666595" y="505276"/>
            <a:chExt cx="1605951" cy="1605951"/>
          </a:xfrm>
        </p:grpSpPr>
        <p:sp>
          <p:nvSpPr>
            <p:cNvPr id="41" name="Oval 40">
              <a:extLst>
                <a:ext uri="{FF2B5EF4-FFF2-40B4-BE49-F238E27FC236}">
                  <a16:creationId xmlns:a16="http://schemas.microsoft.com/office/drawing/2014/main" id="{28478501-C02D-46DA-BB39-9CF2BDB81BF4}"/>
                </a:ext>
              </a:extLst>
            </p:cNvPr>
            <p:cNvSpPr/>
            <p:nvPr/>
          </p:nvSpPr>
          <p:spPr>
            <a:xfrm>
              <a:off x="666595" y="505276"/>
              <a:ext cx="1605951" cy="1605951"/>
            </a:xfrm>
            <a:prstGeom prst="ellipse">
              <a:avLst/>
            </a:prstGeom>
            <a:solidFill>
              <a:srgbClr val="FFFFFF"/>
            </a:solidFill>
            <a:ln w="76200">
              <a:solidFill>
                <a:srgbClr val="835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
              <a:extLst>
                <a:ext uri="{FF2B5EF4-FFF2-40B4-BE49-F238E27FC236}">
                  <a16:creationId xmlns:a16="http://schemas.microsoft.com/office/drawing/2014/main" id="{5A13ECA2-4A0A-49B9-9C10-3AABF0D0B935}"/>
                </a:ext>
              </a:extLst>
            </p:cNvPr>
            <p:cNvSpPr txBox="1"/>
            <p:nvPr/>
          </p:nvSpPr>
          <p:spPr>
            <a:xfrm>
              <a:off x="693403" y="987457"/>
              <a:ext cx="1552333" cy="676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REDUCE </a:t>
              </a:r>
            </a:p>
            <a:p>
              <a:pPr marL="0" lvl="0" indent="0" algn="ctr" defTabSz="755650">
                <a:spcBef>
                  <a:spcPct val="0"/>
                </a:spcBef>
                <a:buNone/>
              </a:pPr>
              <a:r>
                <a:rPr lang="en-US" sz="1700" dirty="0">
                  <a:solidFill>
                    <a:schemeClr val="tx1"/>
                  </a:solidFill>
                  <a:latin typeface="DIN Pro Cond Black" panose="020B0A06020201010104" pitchFamily="34" charset="0"/>
                </a:rPr>
                <a:t>HOUSING &amp; TRANSPORTATION COSTS</a:t>
              </a:r>
            </a:p>
          </p:txBody>
        </p:sp>
      </p:grpSp>
      <p:grpSp>
        <p:nvGrpSpPr>
          <p:cNvPr id="49" name="Group 48">
            <a:extLst>
              <a:ext uri="{FF2B5EF4-FFF2-40B4-BE49-F238E27FC236}">
                <a16:creationId xmlns:a16="http://schemas.microsoft.com/office/drawing/2014/main" id="{7F67B823-033A-4E0F-A8EB-5E25AE6D0112}"/>
              </a:ext>
            </a:extLst>
          </p:cNvPr>
          <p:cNvGrpSpPr/>
          <p:nvPr/>
        </p:nvGrpSpPr>
        <p:grpSpPr>
          <a:xfrm>
            <a:off x="8434559" y="2296036"/>
            <a:ext cx="1605951" cy="1605951"/>
            <a:chOff x="1136659" y="4268589"/>
            <a:chExt cx="1469242" cy="1469242"/>
          </a:xfrm>
        </p:grpSpPr>
        <p:sp>
          <p:nvSpPr>
            <p:cNvPr id="50" name="Oval 49">
              <a:extLst>
                <a:ext uri="{FF2B5EF4-FFF2-40B4-BE49-F238E27FC236}">
                  <a16:creationId xmlns:a16="http://schemas.microsoft.com/office/drawing/2014/main" id="{76320CBA-3EE5-4CBC-A24B-85F7ED7FA8F6}"/>
                </a:ext>
              </a:extLst>
            </p:cNvPr>
            <p:cNvSpPr/>
            <p:nvPr/>
          </p:nvSpPr>
          <p:spPr>
            <a:xfrm>
              <a:off x="1136659" y="4268589"/>
              <a:ext cx="1469242" cy="1469242"/>
            </a:xfrm>
            <a:prstGeom prst="ellipse">
              <a:avLst/>
            </a:prstGeom>
            <a:solidFill>
              <a:srgbClr val="FFFFFF"/>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ectangle: Rounded Corners 4">
              <a:extLst>
                <a:ext uri="{FF2B5EF4-FFF2-40B4-BE49-F238E27FC236}">
                  <a16:creationId xmlns:a16="http://schemas.microsoft.com/office/drawing/2014/main" id="{CC14B59B-9491-45E6-B184-AC78023480E4}"/>
                </a:ext>
              </a:extLst>
            </p:cNvPr>
            <p:cNvSpPr txBox="1"/>
            <p:nvPr/>
          </p:nvSpPr>
          <p:spPr>
            <a:xfrm>
              <a:off x="1161186" y="4693872"/>
              <a:ext cx="1420188" cy="61867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DEVELOP LEADERSHIP</a:t>
              </a:r>
              <a:endParaRPr lang="en-US" sz="1700" kern="1200" dirty="0">
                <a:solidFill>
                  <a:schemeClr val="tx1"/>
                </a:solidFill>
                <a:latin typeface="DIN Pro Cond Black" panose="020B0A06020201010104" pitchFamily="34" charset="0"/>
              </a:endParaRPr>
            </a:p>
          </p:txBody>
        </p:sp>
      </p:grpSp>
      <p:cxnSp>
        <p:nvCxnSpPr>
          <p:cNvPr id="55" name="Straight Connector 54">
            <a:extLst>
              <a:ext uri="{FF2B5EF4-FFF2-40B4-BE49-F238E27FC236}">
                <a16:creationId xmlns:a16="http://schemas.microsoft.com/office/drawing/2014/main" id="{22876010-1C6C-43D7-8FF6-E7F60DE969A2}"/>
              </a:ext>
            </a:extLst>
          </p:cNvPr>
          <p:cNvCxnSpPr>
            <a:cxnSpLocks/>
          </p:cNvCxnSpPr>
          <p:nvPr/>
        </p:nvCxnSpPr>
        <p:spPr>
          <a:xfrm flipH="1" flipV="1">
            <a:off x="6259674" y="3901771"/>
            <a:ext cx="544961" cy="1309889"/>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33445EFE-3F45-4CC1-AF9E-2ED96CE4337E}"/>
              </a:ext>
            </a:extLst>
          </p:cNvPr>
          <p:cNvGrpSpPr/>
          <p:nvPr/>
        </p:nvGrpSpPr>
        <p:grpSpPr>
          <a:xfrm>
            <a:off x="6273602" y="5175270"/>
            <a:ext cx="1605951" cy="1605951"/>
            <a:chOff x="1136659" y="4268589"/>
            <a:chExt cx="1469242" cy="1469242"/>
          </a:xfrm>
        </p:grpSpPr>
        <p:sp>
          <p:nvSpPr>
            <p:cNvPr id="44" name="Oval 43">
              <a:extLst>
                <a:ext uri="{FF2B5EF4-FFF2-40B4-BE49-F238E27FC236}">
                  <a16:creationId xmlns:a16="http://schemas.microsoft.com/office/drawing/2014/main" id="{CFAACD62-8CF5-4C9A-A094-9FDBD4650BD8}"/>
                </a:ext>
              </a:extLst>
            </p:cNvPr>
            <p:cNvSpPr/>
            <p:nvPr/>
          </p:nvSpPr>
          <p:spPr>
            <a:xfrm>
              <a:off x="1136659" y="4268589"/>
              <a:ext cx="1469242" cy="1469242"/>
            </a:xfrm>
            <a:prstGeom prst="ellipse">
              <a:avLst/>
            </a:prstGeom>
            <a:solidFill>
              <a:srgbClr val="FFFFFF"/>
            </a:solidFill>
            <a:ln w="76200">
              <a:solidFill>
                <a:srgbClr val="386D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Rounded Corners 4">
              <a:extLst>
                <a:ext uri="{FF2B5EF4-FFF2-40B4-BE49-F238E27FC236}">
                  <a16:creationId xmlns:a16="http://schemas.microsoft.com/office/drawing/2014/main" id="{A3ED2560-53D0-4A7E-B5A2-552429C99520}"/>
                </a:ext>
              </a:extLst>
            </p:cNvPr>
            <p:cNvSpPr txBox="1"/>
            <p:nvPr/>
          </p:nvSpPr>
          <p:spPr>
            <a:xfrm>
              <a:off x="1161186" y="4693872"/>
              <a:ext cx="1420188" cy="61867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EXPAND </a:t>
              </a:r>
            </a:p>
            <a:p>
              <a:pPr marL="0" lvl="0" indent="0" algn="ctr" defTabSz="755650">
                <a:spcBef>
                  <a:spcPct val="0"/>
                </a:spcBef>
                <a:buNone/>
              </a:pPr>
              <a:r>
                <a:rPr lang="en-US" sz="1700" dirty="0">
                  <a:solidFill>
                    <a:schemeClr val="tx1"/>
                  </a:solidFill>
                  <a:latin typeface="DIN Pro Cond Black" panose="020B0A06020201010104" pitchFamily="34" charset="0"/>
                </a:rPr>
                <a:t>CAPITAL RESOURCES</a:t>
              </a:r>
              <a:endParaRPr lang="en-US" sz="1700" kern="1200" dirty="0">
                <a:solidFill>
                  <a:schemeClr val="tx1"/>
                </a:solidFill>
                <a:latin typeface="DIN Pro Cond Black" panose="020B0A06020201010104" pitchFamily="34" charset="0"/>
              </a:endParaRPr>
            </a:p>
          </p:txBody>
        </p:sp>
      </p:grpSp>
      <p:cxnSp>
        <p:nvCxnSpPr>
          <p:cNvPr id="56" name="Straight Connector 55">
            <a:extLst>
              <a:ext uri="{FF2B5EF4-FFF2-40B4-BE49-F238E27FC236}">
                <a16:creationId xmlns:a16="http://schemas.microsoft.com/office/drawing/2014/main" id="{2C4D4DFF-30B8-49CD-9722-E54BD323DB20}"/>
              </a:ext>
            </a:extLst>
          </p:cNvPr>
          <p:cNvCxnSpPr>
            <a:cxnSpLocks/>
          </p:cNvCxnSpPr>
          <p:nvPr/>
        </p:nvCxnSpPr>
        <p:spPr>
          <a:xfrm flipH="1" flipV="1">
            <a:off x="6854954" y="3631516"/>
            <a:ext cx="1144967" cy="829228"/>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id="{CFE52797-A116-406D-87BD-0F5722382E01}"/>
              </a:ext>
            </a:extLst>
          </p:cNvPr>
          <p:cNvGrpSpPr/>
          <p:nvPr/>
        </p:nvGrpSpPr>
        <p:grpSpPr>
          <a:xfrm>
            <a:off x="7939367" y="4049789"/>
            <a:ext cx="1605951" cy="1605951"/>
            <a:chOff x="1136659" y="4268589"/>
            <a:chExt cx="1469242" cy="1469242"/>
          </a:xfrm>
        </p:grpSpPr>
        <p:sp>
          <p:nvSpPr>
            <p:cNvPr id="47" name="Oval 46">
              <a:extLst>
                <a:ext uri="{FF2B5EF4-FFF2-40B4-BE49-F238E27FC236}">
                  <a16:creationId xmlns:a16="http://schemas.microsoft.com/office/drawing/2014/main" id="{562BB953-EDDE-467A-A8EA-392D8161DD49}"/>
                </a:ext>
              </a:extLst>
            </p:cNvPr>
            <p:cNvSpPr/>
            <p:nvPr/>
          </p:nvSpPr>
          <p:spPr>
            <a:xfrm>
              <a:off x="1136659" y="4268589"/>
              <a:ext cx="1469242" cy="1469242"/>
            </a:xfrm>
            <a:prstGeom prst="ellipse">
              <a:avLst/>
            </a:prstGeom>
            <a:solidFill>
              <a:srgbClr val="FFFFFF"/>
            </a:solidFill>
            <a:ln w="76200">
              <a:solidFill>
                <a:srgbClr val="1556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
              <a:extLst>
                <a:ext uri="{FF2B5EF4-FFF2-40B4-BE49-F238E27FC236}">
                  <a16:creationId xmlns:a16="http://schemas.microsoft.com/office/drawing/2014/main" id="{2F66B054-B141-4A62-BACF-7F3811C9C799}"/>
                </a:ext>
              </a:extLst>
            </p:cNvPr>
            <p:cNvSpPr txBox="1"/>
            <p:nvPr/>
          </p:nvSpPr>
          <p:spPr>
            <a:xfrm>
              <a:off x="1161186" y="4693872"/>
              <a:ext cx="1420188" cy="618675"/>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PROMOTE </a:t>
              </a:r>
            </a:p>
            <a:p>
              <a:pPr marL="0" lvl="0" indent="0" algn="ctr" defTabSz="755650">
                <a:spcBef>
                  <a:spcPct val="0"/>
                </a:spcBef>
                <a:buNone/>
              </a:pPr>
              <a:r>
                <a:rPr lang="en-US" sz="1700" dirty="0">
                  <a:solidFill>
                    <a:schemeClr val="tx1"/>
                  </a:solidFill>
                  <a:latin typeface="DIN Pro Cond Black" panose="020B0A06020201010104" pitchFamily="34" charset="0"/>
                </a:rPr>
                <a:t>HOUSING STABILITY</a:t>
              </a:r>
              <a:endParaRPr lang="en-US" sz="1700" kern="1200" dirty="0">
                <a:solidFill>
                  <a:schemeClr val="tx1"/>
                </a:solidFill>
                <a:latin typeface="DIN Pro Cond Black" panose="020B0A06020201010104" pitchFamily="34" charset="0"/>
              </a:endParaRPr>
            </a:p>
          </p:txBody>
        </p:sp>
      </p:grpSp>
      <p:cxnSp>
        <p:nvCxnSpPr>
          <p:cNvPr id="57" name="Straight Connector 56">
            <a:extLst>
              <a:ext uri="{FF2B5EF4-FFF2-40B4-BE49-F238E27FC236}">
                <a16:creationId xmlns:a16="http://schemas.microsoft.com/office/drawing/2014/main" id="{D73BE234-2300-4186-9D50-5CE026A9CE53}"/>
              </a:ext>
            </a:extLst>
          </p:cNvPr>
          <p:cNvCxnSpPr>
            <a:cxnSpLocks/>
          </p:cNvCxnSpPr>
          <p:nvPr/>
        </p:nvCxnSpPr>
        <p:spPr>
          <a:xfrm flipH="1" flipV="1">
            <a:off x="7215996" y="3002216"/>
            <a:ext cx="1178524" cy="66014"/>
          </a:xfrm>
          <a:prstGeom prst="line">
            <a:avLst/>
          </a:prstGeom>
          <a:ln w="38100">
            <a:solidFill>
              <a:srgbClr val="E762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247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02019" y="6602032"/>
            <a:ext cx="3581400" cy="246221"/>
          </a:xfrm>
          <a:prstGeom prst="rect">
            <a:avLst/>
          </a:prstGeom>
          <a:noFill/>
        </p:spPr>
        <p:txBody>
          <a:bodyPr wrap="square" rtlCol="0">
            <a:spAutoFit/>
          </a:bodyPr>
          <a:lstStyle/>
          <a:p>
            <a:pPr algn="ctr"/>
            <a:r>
              <a:rPr lang="en-US" sz="1000" b="1" dirty="0">
                <a:latin typeface="Trebuchet MS" panose="020B0703020202090204" pitchFamily="34" charset="0"/>
              </a:rPr>
              <a:t>Source: Neighborhood Nexus, SOCDS</a:t>
            </a:r>
          </a:p>
        </p:txBody>
      </p:sp>
      <p:sp>
        <p:nvSpPr>
          <p:cNvPr id="8" name="Rectangle 7">
            <a:extLst>
              <a:ext uri="{FF2B5EF4-FFF2-40B4-BE49-F238E27FC236}">
                <a16:creationId xmlns:a16="http://schemas.microsoft.com/office/drawing/2014/main" id="{AA398289-329E-414B-A2CC-A8D242E5D303}"/>
              </a:ext>
            </a:extLst>
          </p:cNvPr>
          <p:cNvSpPr/>
          <p:nvPr/>
        </p:nvSpPr>
        <p:spPr>
          <a:xfrm>
            <a:off x="0" y="558089"/>
            <a:ext cx="12192000" cy="1553138"/>
          </a:xfrm>
          <a:prstGeom prst="rect">
            <a:avLst/>
          </a:prstGeom>
          <a:solidFill>
            <a:srgbClr val="F265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C509A8C2-6EF7-4714-85A6-7D07AD5A0C4F}"/>
              </a:ext>
            </a:extLst>
          </p:cNvPr>
          <p:cNvGrpSpPr/>
          <p:nvPr/>
        </p:nvGrpSpPr>
        <p:grpSpPr>
          <a:xfrm>
            <a:off x="4110037" y="2607940"/>
            <a:ext cx="7648575" cy="3676650"/>
            <a:chOff x="2271712" y="2523164"/>
            <a:chExt cx="7648575" cy="3676650"/>
          </a:xfrm>
        </p:grpSpPr>
        <p:pic>
          <p:nvPicPr>
            <p:cNvPr id="4098" name="Picture 2">
              <a:extLst>
                <a:ext uri="{FF2B5EF4-FFF2-40B4-BE49-F238E27FC236}">
                  <a16:creationId xmlns:a16="http://schemas.microsoft.com/office/drawing/2014/main" id="{078C1F29-5854-4796-8FD8-2EC5938220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2" y="2523164"/>
              <a:ext cx="7648575" cy="36766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3A2A67F-9780-4AEC-89D8-2E8B30ED68C4}"/>
                </a:ext>
              </a:extLst>
            </p:cNvPr>
            <p:cNvSpPr txBox="1"/>
            <p:nvPr/>
          </p:nvSpPr>
          <p:spPr>
            <a:xfrm>
              <a:off x="3456825" y="2582724"/>
              <a:ext cx="5278347" cy="369332"/>
            </a:xfrm>
            <a:prstGeom prst="rect">
              <a:avLst/>
            </a:prstGeom>
            <a:solidFill>
              <a:schemeClr val="bg1"/>
            </a:solidFill>
          </p:spPr>
          <p:txBody>
            <a:bodyPr wrap="square" rtlCol="0">
              <a:spAutoFit/>
            </a:bodyPr>
            <a:lstStyle/>
            <a:p>
              <a:pPr algn="ctr"/>
              <a:r>
                <a:rPr lang="en-US" dirty="0">
                  <a:latin typeface="DIN Pro Cond Black" panose="020B0A06020201010104" pitchFamily="34" charset="0"/>
                </a:rPr>
                <a:t>Residential Building Permits – Metro Atlanta</a:t>
              </a:r>
            </a:p>
          </p:txBody>
        </p:sp>
      </p:grpSp>
      <p:grpSp>
        <p:nvGrpSpPr>
          <p:cNvPr id="26" name="Group 25">
            <a:extLst>
              <a:ext uri="{FF2B5EF4-FFF2-40B4-BE49-F238E27FC236}">
                <a16:creationId xmlns:a16="http://schemas.microsoft.com/office/drawing/2014/main" id="{2E8A3B5C-788A-4842-ADEB-A0D75872B0DE}"/>
              </a:ext>
            </a:extLst>
          </p:cNvPr>
          <p:cNvGrpSpPr/>
          <p:nvPr/>
        </p:nvGrpSpPr>
        <p:grpSpPr>
          <a:xfrm>
            <a:off x="355923" y="2607940"/>
            <a:ext cx="2590801" cy="3676650"/>
            <a:chOff x="355923" y="2607940"/>
            <a:chExt cx="2590801" cy="3676650"/>
          </a:xfrm>
        </p:grpSpPr>
        <p:sp>
          <p:nvSpPr>
            <p:cNvPr id="4" name="Rectangle 3">
              <a:extLst>
                <a:ext uri="{FF2B5EF4-FFF2-40B4-BE49-F238E27FC236}">
                  <a16:creationId xmlns:a16="http://schemas.microsoft.com/office/drawing/2014/main" id="{DD047A6B-94A0-4F67-A226-487ED67F9242}"/>
                </a:ext>
              </a:extLst>
            </p:cNvPr>
            <p:cNvSpPr/>
            <p:nvPr/>
          </p:nvSpPr>
          <p:spPr>
            <a:xfrm>
              <a:off x="355924" y="2607940"/>
              <a:ext cx="2590800" cy="3676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7CDA417-F91C-4D82-AC76-5AD0BED25578}"/>
                </a:ext>
              </a:extLst>
            </p:cNvPr>
            <p:cNvSpPr txBox="1"/>
            <p:nvPr/>
          </p:nvSpPr>
          <p:spPr>
            <a:xfrm>
              <a:off x="355923" y="2852166"/>
              <a:ext cx="2590800" cy="769441"/>
            </a:xfrm>
            <a:prstGeom prst="rect">
              <a:avLst/>
            </a:prstGeom>
            <a:noFill/>
          </p:spPr>
          <p:txBody>
            <a:bodyPr wrap="square" rtlCol="0">
              <a:spAutoFit/>
            </a:bodyPr>
            <a:lstStyle/>
            <a:p>
              <a:pPr algn="ctr"/>
              <a:r>
                <a:rPr lang="en-US" sz="4400" dirty="0">
                  <a:latin typeface="DIN Pro Cond Black" panose="020B0A06020201010104" pitchFamily="34" charset="0"/>
                </a:rPr>
                <a:t>26.7%</a:t>
              </a:r>
            </a:p>
          </p:txBody>
        </p:sp>
        <p:sp>
          <p:nvSpPr>
            <p:cNvPr id="16" name="TextBox 15">
              <a:extLst>
                <a:ext uri="{FF2B5EF4-FFF2-40B4-BE49-F238E27FC236}">
                  <a16:creationId xmlns:a16="http://schemas.microsoft.com/office/drawing/2014/main" id="{73CE3F14-94FF-44D9-ACCB-1042B47539C5}"/>
                </a:ext>
              </a:extLst>
            </p:cNvPr>
            <p:cNvSpPr txBox="1"/>
            <p:nvPr/>
          </p:nvSpPr>
          <p:spPr>
            <a:xfrm>
              <a:off x="753956" y="3490917"/>
              <a:ext cx="1794734" cy="646331"/>
            </a:xfrm>
            <a:prstGeom prst="rect">
              <a:avLst/>
            </a:prstGeom>
            <a:noFill/>
          </p:spPr>
          <p:txBody>
            <a:bodyPr wrap="square" rtlCol="0">
              <a:spAutoFit/>
            </a:bodyPr>
            <a:lstStyle/>
            <a:p>
              <a:pPr algn="ctr"/>
              <a:r>
                <a:rPr lang="en-US" dirty="0">
                  <a:latin typeface="DIN Pro Cond Black" panose="020B0A06020201010104" pitchFamily="34" charset="0"/>
                </a:rPr>
                <a:t>Units with Rent Below $800 (2012)</a:t>
              </a:r>
            </a:p>
          </p:txBody>
        </p:sp>
        <p:cxnSp>
          <p:nvCxnSpPr>
            <p:cNvPr id="7" name="Straight Arrow Connector 6">
              <a:extLst>
                <a:ext uri="{FF2B5EF4-FFF2-40B4-BE49-F238E27FC236}">
                  <a16:creationId xmlns:a16="http://schemas.microsoft.com/office/drawing/2014/main" id="{EFA01E71-D3C8-4779-9F9D-3D2D0D5C623E}"/>
                </a:ext>
              </a:extLst>
            </p:cNvPr>
            <p:cNvCxnSpPr/>
            <p:nvPr/>
          </p:nvCxnSpPr>
          <p:spPr>
            <a:xfrm>
              <a:off x="1584648" y="4220467"/>
              <a:ext cx="0" cy="58102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57A8A21-52C5-4A87-8333-E6C8859F46B0}"/>
                </a:ext>
              </a:extLst>
            </p:cNvPr>
            <p:cNvSpPr txBox="1"/>
            <p:nvPr/>
          </p:nvSpPr>
          <p:spPr>
            <a:xfrm>
              <a:off x="355923" y="4772652"/>
              <a:ext cx="2590800" cy="769441"/>
            </a:xfrm>
            <a:prstGeom prst="rect">
              <a:avLst/>
            </a:prstGeom>
            <a:noFill/>
          </p:spPr>
          <p:txBody>
            <a:bodyPr wrap="square" rtlCol="0">
              <a:spAutoFit/>
            </a:bodyPr>
            <a:lstStyle/>
            <a:p>
              <a:pPr algn="ctr"/>
              <a:r>
                <a:rPr lang="en-US" sz="4400" dirty="0">
                  <a:solidFill>
                    <a:srgbClr val="FF0000"/>
                  </a:solidFill>
                  <a:latin typeface="DIN Pro Cond Black" panose="020B0A06020201010104" pitchFamily="34" charset="0"/>
                </a:rPr>
                <a:t>18.2%</a:t>
              </a:r>
            </a:p>
          </p:txBody>
        </p:sp>
        <p:sp>
          <p:nvSpPr>
            <p:cNvPr id="18" name="TextBox 17">
              <a:extLst>
                <a:ext uri="{FF2B5EF4-FFF2-40B4-BE49-F238E27FC236}">
                  <a16:creationId xmlns:a16="http://schemas.microsoft.com/office/drawing/2014/main" id="{CF83C24F-498D-4FC4-93F2-10DBB03A7A81}"/>
                </a:ext>
              </a:extLst>
            </p:cNvPr>
            <p:cNvSpPr txBox="1"/>
            <p:nvPr/>
          </p:nvSpPr>
          <p:spPr>
            <a:xfrm>
              <a:off x="753956" y="5411403"/>
              <a:ext cx="1794734" cy="646331"/>
            </a:xfrm>
            <a:prstGeom prst="rect">
              <a:avLst/>
            </a:prstGeom>
            <a:noFill/>
          </p:spPr>
          <p:txBody>
            <a:bodyPr wrap="square" rtlCol="0">
              <a:spAutoFit/>
            </a:bodyPr>
            <a:lstStyle/>
            <a:p>
              <a:pPr algn="ctr"/>
              <a:r>
                <a:rPr lang="en-US" dirty="0">
                  <a:latin typeface="DIN Pro Cond Black" panose="020B0A06020201010104" pitchFamily="34" charset="0"/>
                </a:rPr>
                <a:t>Units with Rent Below $800 (2017)</a:t>
              </a:r>
            </a:p>
          </p:txBody>
        </p:sp>
      </p:grpSp>
      <p:grpSp>
        <p:nvGrpSpPr>
          <p:cNvPr id="19" name="Group 18">
            <a:extLst>
              <a:ext uri="{FF2B5EF4-FFF2-40B4-BE49-F238E27FC236}">
                <a16:creationId xmlns:a16="http://schemas.microsoft.com/office/drawing/2014/main" id="{5EEDF4D8-47A9-47C2-B40E-DE266E535841}"/>
              </a:ext>
            </a:extLst>
          </p:cNvPr>
          <p:cNvGrpSpPr/>
          <p:nvPr/>
        </p:nvGrpSpPr>
        <p:grpSpPr>
          <a:xfrm>
            <a:off x="848347" y="549922"/>
            <a:ext cx="1605951" cy="1605951"/>
            <a:chOff x="1136659" y="4268589"/>
            <a:chExt cx="1469242" cy="1469242"/>
          </a:xfrm>
        </p:grpSpPr>
        <p:sp>
          <p:nvSpPr>
            <p:cNvPr id="20" name="Oval 19">
              <a:extLst>
                <a:ext uri="{FF2B5EF4-FFF2-40B4-BE49-F238E27FC236}">
                  <a16:creationId xmlns:a16="http://schemas.microsoft.com/office/drawing/2014/main" id="{41868179-3687-4D94-8765-85EB8F9BD22C}"/>
                </a:ext>
              </a:extLst>
            </p:cNvPr>
            <p:cNvSpPr/>
            <p:nvPr/>
          </p:nvSpPr>
          <p:spPr>
            <a:xfrm>
              <a:off x="1136659" y="4268589"/>
              <a:ext cx="1469242" cy="1469242"/>
            </a:xfrm>
            <a:prstGeom prst="ellipse">
              <a:avLst/>
            </a:prstGeom>
            <a:solidFill>
              <a:srgbClr val="FFFFFF"/>
            </a:solidFill>
            <a:ln w="76200">
              <a:solidFill>
                <a:srgbClr val="A53E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4">
              <a:extLst>
                <a:ext uri="{FF2B5EF4-FFF2-40B4-BE49-F238E27FC236}">
                  <a16:creationId xmlns:a16="http://schemas.microsoft.com/office/drawing/2014/main" id="{658C1F15-3C12-4292-929C-F4963BF74B99}"/>
                </a:ext>
              </a:extLst>
            </p:cNvPr>
            <p:cNvSpPr txBox="1"/>
            <p:nvPr/>
          </p:nvSpPr>
          <p:spPr>
            <a:xfrm>
              <a:off x="1161186" y="4693872"/>
              <a:ext cx="1420188" cy="618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latin typeface="DIN Pro Cond Black" panose="020B0A06020201010104" pitchFamily="34" charset="0"/>
                </a:rPr>
                <a:t>PRESERVE AFFORDABLE SUPPLY</a:t>
              </a:r>
            </a:p>
          </p:txBody>
        </p:sp>
      </p:grpSp>
      <p:cxnSp>
        <p:nvCxnSpPr>
          <p:cNvPr id="22" name="Straight Connector 21">
            <a:extLst>
              <a:ext uri="{FF2B5EF4-FFF2-40B4-BE49-F238E27FC236}">
                <a16:creationId xmlns:a16="http://schemas.microsoft.com/office/drawing/2014/main" id="{EF9F3D24-AC34-4893-92FE-D952C3E17A2E}"/>
              </a:ext>
            </a:extLst>
          </p:cNvPr>
          <p:cNvCxnSpPr/>
          <p:nvPr/>
        </p:nvCxnSpPr>
        <p:spPr>
          <a:xfrm>
            <a:off x="4600575" y="4476749"/>
            <a:ext cx="70008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88AF3212-5BAC-401C-A703-AD37AB17E461}"/>
              </a:ext>
            </a:extLst>
          </p:cNvPr>
          <p:cNvGrpSpPr/>
          <p:nvPr/>
        </p:nvGrpSpPr>
        <p:grpSpPr>
          <a:xfrm>
            <a:off x="9770521" y="537197"/>
            <a:ext cx="1605951" cy="1605951"/>
            <a:chOff x="1136659" y="4268589"/>
            <a:chExt cx="1469242" cy="1469242"/>
          </a:xfrm>
        </p:grpSpPr>
        <p:sp>
          <p:nvSpPr>
            <p:cNvPr id="12" name="Oval 11">
              <a:extLst>
                <a:ext uri="{FF2B5EF4-FFF2-40B4-BE49-F238E27FC236}">
                  <a16:creationId xmlns:a16="http://schemas.microsoft.com/office/drawing/2014/main" id="{FC5C4AAE-1A2A-4953-A3C5-F676ECDEC913}"/>
                </a:ext>
              </a:extLst>
            </p:cNvPr>
            <p:cNvSpPr/>
            <p:nvPr/>
          </p:nvSpPr>
          <p:spPr>
            <a:xfrm>
              <a:off x="1136659" y="4268589"/>
              <a:ext cx="1469242" cy="1469242"/>
            </a:xfrm>
            <a:prstGeom prst="ellipse">
              <a:avLst/>
            </a:prstGeom>
            <a:solidFill>
              <a:srgbClr val="FFFFFF"/>
            </a:solidFill>
            <a:ln w="76200">
              <a:solidFill>
                <a:srgbClr val="F8A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4">
              <a:extLst>
                <a:ext uri="{FF2B5EF4-FFF2-40B4-BE49-F238E27FC236}">
                  <a16:creationId xmlns:a16="http://schemas.microsoft.com/office/drawing/2014/main" id="{8941AC44-F577-431B-9735-73E81ADE8A69}"/>
                </a:ext>
              </a:extLst>
            </p:cNvPr>
            <p:cNvSpPr txBox="1"/>
            <p:nvPr/>
          </p:nvSpPr>
          <p:spPr>
            <a:xfrm>
              <a:off x="1161186" y="4693872"/>
              <a:ext cx="1420188" cy="61867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dirty="0">
                  <a:solidFill>
                    <a:schemeClr val="tx1"/>
                  </a:solidFill>
                  <a:latin typeface="DIN Pro Cond Black" panose="020B0A06020201010104" pitchFamily="34" charset="0"/>
                </a:rPr>
                <a:t>INCREASE</a:t>
              </a:r>
              <a:r>
                <a:rPr lang="en-US" sz="1700" kern="1200" dirty="0">
                  <a:solidFill>
                    <a:schemeClr val="tx1"/>
                  </a:solidFill>
                  <a:latin typeface="DIN Pro Cond Black" panose="020B0A06020201010104" pitchFamily="34" charset="0"/>
                </a:rPr>
                <a:t> </a:t>
              </a:r>
            </a:p>
            <a:p>
              <a:pPr marL="0" lvl="0" indent="0" algn="ctr" defTabSz="755650">
                <a:lnSpc>
                  <a:spcPct val="90000"/>
                </a:lnSpc>
                <a:spcBef>
                  <a:spcPct val="0"/>
                </a:spcBef>
                <a:spcAft>
                  <a:spcPct val="35000"/>
                </a:spcAft>
                <a:buNone/>
              </a:pPr>
              <a:r>
                <a:rPr lang="en-US" sz="1700" kern="1200" dirty="0">
                  <a:solidFill>
                    <a:schemeClr val="tx1"/>
                  </a:solidFill>
                  <a:latin typeface="DIN Pro Cond Black" panose="020B0A06020201010104" pitchFamily="34" charset="0"/>
                </a:rPr>
                <a:t>SUPPLY</a:t>
              </a:r>
            </a:p>
          </p:txBody>
        </p:sp>
      </p:grpSp>
      <p:sp>
        <p:nvSpPr>
          <p:cNvPr id="24" name="Title 1">
            <a:extLst>
              <a:ext uri="{FF2B5EF4-FFF2-40B4-BE49-F238E27FC236}">
                <a16:creationId xmlns:a16="http://schemas.microsoft.com/office/drawing/2014/main" id="{001C5803-ED91-4808-A900-8436C1F2D83E}"/>
              </a:ext>
            </a:extLst>
          </p:cNvPr>
          <p:cNvSpPr txBox="1">
            <a:spLocks/>
          </p:cNvSpPr>
          <p:nvPr/>
        </p:nvSpPr>
        <p:spPr>
          <a:xfrm>
            <a:off x="2350926" y="1031900"/>
            <a:ext cx="749014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a:lstStyle>
          <a:p>
            <a:pPr algn="ctr"/>
            <a:r>
              <a:rPr lang="en-US" b="1" dirty="0">
                <a:latin typeface="DIN Pro Cond Black" panose="020B0A06020201010104" pitchFamily="34" charset="0"/>
              </a:rPr>
              <a:t>HOUSING TRENDS</a:t>
            </a:r>
            <a:br>
              <a:rPr lang="en-US" dirty="0"/>
            </a:br>
            <a:endParaRPr lang="en-US" dirty="0"/>
          </a:p>
        </p:txBody>
      </p:sp>
      <p:cxnSp>
        <p:nvCxnSpPr>
          <p:cNvPr id="28" name="Straight Arrow Connector 27">
            <a:extLst>
              <a:ext uri="{FF2B5EF4-FFF2-40B4-BE49-F238E27FC236}">
                <a16:creationId xmlns:a16="http://schemas.microsoft.com/office/drawing/2014/main" id="{58C7A2D5-6BAE-481A-A68F-B90474DAAF21}"/>
              </a:ext>
            </a:extLst>
          </p:cNvPr>
          <p:cNvCxnSpPr>
            <a:stCxn id="20" idx="4"/>
            <a:endCxn id="4" idx="0"/>
          </p:cNvCxnSpPr>
          <p:nvPr/>
        </p:nvCxnSpPr>
        <p:spPr>
          <a:xfrm>
            <a:off x="1651323" y="2155873"/>
            <a:ext cx="1" cy="452067"/>
          </a:xfrm>
          <a:prstGeom prst="straightConnector1">
            <a:avLst/>
          </a:prstGeom>
          <a:ln w="76200">
            <a:solidFill>
              <a:srgbClr val="A53E4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FB3ACF6-877D-439D-8DC0-3616709A0145}"/>
              </a:ext>
            </a:extLst>
          </p:cNvPr>
          <p:cNvCxnSpPr>
            <a:cxnSpLocks/>
            <a:stCxn id="12" idx="4"/>
          </p:cNvCxnSpPr>
          <p:nvPr/>
        </p:nvCxnSpPr>
        <p:spPr>
          <a:xfrm>
            <a:off x="10573497" y="2143148"/>
            <a:ext cx="0" cy="464792"/>
          </a:xfrm>
          <a:prstGeom prst="straightConnector1">
            <a:avLst/>
          </a:prstGeom>
          <a:ln w="76200">
            <a:solidFill>
              <a:srgbClr val="F8A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5148388"/>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77FB39-BB47-4B0E-B921-7017A5CCC9FC}"/>
              </a:ext>
            </a:extLst>
          </p:cNvPr>
          <p:cNvSpPr txBox="1"/>
          <p:nvPr/>
        </p:nvSpPr>
        <p:spPr>
          <a:xfrm>
            <a:off x="-181092" y="6611779"/>
            <a:ext cx="3125998" cy="246221"/>
          </a:xfrm>
          <a:prstGeom prst="rect">
            <a:avLst/>
          </a:prstGeom>
          <a:noFill/>
        </p:spPr>
        <p:txBody>
          <a:bodyPr wrap="square" rtlCol="0">
            <a:spAutoFit/>
          </a:bodyPr>
          <a:lstStyle/>
          <a:p>
            <a:pPr algn="ctr"/>
            <a:r>
              <a:rPr lang="en-US" sz="1000" b="1" dirty="0">
                <a:latin typeface="Trebuchet MS" panose="020B0703020202090204" pitchFamily="34" charset="0"/>
              </a:rPr>
              <a:t>Source: Neighborhood Nexus, Zillow and BEA</a:t>
            </a:r>
          </a:p>
        </p:txBody>
      </p:sp>
      <p:pic>
        <p:nvPicPr>
          <p:cNvPr id="6146" name="Picture 2">
            <a:extLst>
              <a:ext uri="{FF2B5EF4-FFF2-40B4-BE49-F238E27FC236}">
                <a16:creationId xmlns:a16="http://schemas.microsoft.com/office/drawing/2014/main" id="{18F8291B-CA02-4E08-AF39-DB5A65CE9B5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385"/>
          <a:stretch/>
        </p:blipFill>
        <p:spPr bwMode="auto">
          <a:xfrm>
            <a:off x="5013103" y="2816551"/>
            <a:ext cx="6502622" cy="32575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38C18DE-01C1-4BA2-AE05-C8BDF13873CE}"/>
              </a:ext>
            </a:extLst>
          </p:cNvPr>
          <p:cNvSpPr/>
          <p:nvPr/>
        </p:nvSpPr>
        <p:spPr>
          <a:xfrm>
            <a:off x="0" y="549009"/>
            <a:ext cx="12192000" cy="1553138"/>
          </a:xfrm>
          <a:prstGeom prst="rect">
            <a:avLst/>
          </a:prstGeom>
          <a:solidFill>
            <a:srgbClr val="F2652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227B885-96D9-45BD-99AF-B32E0EC221C1}"/>
              </a:ext>
            </a:extLst>
          </p:cNvPr>
          <p:cNvSpPr txBox="1">
            <a:spLocks/>
          </p:cNvSpPr>
          <p:nvPr/>
        </p:nvSpPr>
        <p:spPr>
          <a:xfrm>
            <a:off x="2149046" y="1050599"/>
            <a:ext cx="749014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Trebuchet MS" charset="0"/>
                <a:ea typeface="Trebuchet MS" charset="0"/>
                <a:cs typeface="Trebuchet MS" charset="0"/>
              </a:defRPr>
            </a:lvl1pPr>
          </a:lstStyle>
          <a:p>
            <a:pPr algn="ctr"/>
            <a:r>
              <a:rPr lang="en-US" b="1" dirty="0">
                <a:latin typeface="DIN Pro Cond Black" panose="020B0A06020201010104" pitchFamily="34" charset="0"/>
              </a:rPr>
              <a:t>HOUSING TRENDS</a:t>
            </a:r>
            <a:br>
              <a:rPr lang="en-US" dirty="0"/>
            </a:br>
            <a:endParaRPr lang="en-US" dirty="0"/>
          </a:p>
        </p:txBody>
      </p:sp>
      <p:cxnSp>
        <p:nvCxnSpPr>
          <p:cNvPr id="5" name="Straight Arrow Connector 4">
            <a:extLst>
              <a:ext uri="{FF2B5EF4-FFF2-40B4-BE49-F238E27FC236}">
                <a16:creationId xmlns:a16="http://schemas.microsoft.com/office/drawing/2014/main" id="{BD4C629F-AB8B-41B4-ACC0-F295C4AC0FEE}"/>
              </a:ext>
            </a:extLst>
          </p:cNvPr>
          <p:cNvCxnSpPr>
            <a:cxnSpLocks/>
          </p:cNvCxnSpPr>
          <p:nvPr/>
        </p:nvCxnSpPr>
        <p:spPr>
          <a:xfrm>
            <a:off x="11211124" y="3357965"/>
            <a:ext cx="0" cy="1071716"/>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1553CD1-B344-41BE-937E-042698D9E4C8}"/>
              </a:ext>
            </a:extLst>
          </p:cNvPr>
          <p:cNvGrpSpPr/>
          <p:nvPr/>
        </p:nvGrpSpPr>
        <p:grpSpPr>
          <a:xfrm>
            <a:off x="666595" y="505276"/>
            <a:ext cx="1605951" cy="1605951"/>
            <a:chOff x="666595" y="505276"/>
            <a:chExt cx="1605951" cy="1605951"/>
          </a:xfrm>
        </p:grpSpPr>
        <p:sp>
          <p:nvSpPr>
            <p:cNvPr id="12" name="Oval 11">
              <a:extLst>
                <a:ext uri="{FF2B5EF4-FFF2-40B4-BE49-F238E27FC236}">
                  <a16:creationId xmlns:a16="http://schemas.microsoft.com/office/drawing/2014/main" id="{21EB6708-53EC-4331-9069-C66775317A25}"/>
                </a:ext>
              </a:extLst>
            </p:cNvPr>
            <p:cNvSpPr/>
            <p:nvPr/>
          </p:nvSpPr>
          <p:spPr>
            <a:xfrm>
              <a:off x="666595" y="505276"/>
              <a:ext cx="1605951" cy="1605951"/>
            </a:xfrm>
            <a:prstGeom prst="ellipse">
              <a:avLst/>
            </a:prstGeom>
            <a:solidFill>
              <a:srgbClr val="FFFFFF"/>
            </a:solidFill>
            <a:ln w="76200">
              <a:solidFill>
                <a:srgbClr val="835F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4">
              <a:extLst>
                <a:ext uri="{FF2B5EF4-FFF2-40B4-BE49-F238E27FC236}">
                  <a16:creationId xmlns:a16="http://schemas.microsoft.com/office/drawing/2014/main" id="{99C08866-0E8D-4987-9894-BC6A59122DE4}"/>
                </a:ext>
              </a:extLst>
            </p:cNvPr>
            <p:cNvSpPr txBox="1"/>
            <p:nvPr/>
          </p:nvSpPr>
          <p:spPr>
            <a:xfrm>
              <a:off x="693403" y="987457"/>
              <a:ext cx="1552333" cy="676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2385" tIns="21590" rIns="32385" bIns="21590" numCol="1" spcCol="1270" anchor="ctr" anchorCtr="0">
              <a:noAutofit/>
            </a:bodyPr>
            <a:lstStyle/>
            <a:p>
              <a:pPr marL="0" lvl="0" indent="0" algn="ctr" defTabSz="755650">
                <a:spcBef>
                  <a:spcPct val="0"/>
                </a:spcBef>
                <a:buNone/>
              </a:pPr>
              <a:r>
                <a:rPr lang="en-US" sz="1700" dirty="0">
                  <a:solidFill>
                    <a:schemeClr val="tx1"/>
                  </a:solidFill>
                  <a:latin typeface="DIN Pro Cond Black" panose="020B0A06020201010104" pitchFamily="34" charset="0"/>
                </a:rPr>
                <a:t>REDUCE </a:t>
              </a:r>
            </a:p>
            <a:p>
              <a:pPr marL="0" lvl="0" indent="0" algn="ctr" defTabSz="755650">
                <a:spcBef>
                  <a:spcPct val="0"/>
                </a:spcBef>
                <a:buNone/>
              </a:pPr>
              <a:r>
                <a:rPr lang="en-US" sz="1700" dirty="0">
                  <a:solidFill>
                    <a:schemeClr val="tx1"/>
                  </a:solidFill>
                  <a:latin typeface="DIN Pro Cond Black" panose="020B0A06020201010104" pitchFamily="34" charset="0"/>
                </a:rPr>
                <a:t>HOUSING &amp; TRANSPORTATION COSTS</a:t>
              </a:r>
            </a:p>
          </p:txBody>
        </p:sp>
      </p:grpSp>
      <p:graphicFrame>
        <p:nvGraphicFramePr>
          <p:cNvPr id="14" name="Chart 13">
            <a:extLst>
              <a:ext uri="{FF2B5EF4-FFF2-40B4-BE49-F238E27FC236}">
                <a16:creationId xmlns:a16="http://schemas.microsoft.com/office/drawing/2014/main" id="{D1334625-4CE1-41A5-9095-7311376FA4DA}"/>
              </a:ext>
            </a:extLst>
          </p:cNvPr>
          <p:cNvGraphicFramePr>
            <a:graphicFrameLocks/>
          </p:cNvGraphicFramePr>
          <p:nvPr>
            <p:extLst>
              <p:ext uri="{D42A27DB-BD31-4B8C-83A1-F6EECF244321}">
                <p14:modId xmlns:p14="http://schemas.microsoft.com/office/powerpoint/2010/main" val="254376942"/>
              </p:ext>
            </p:extLst>
          </p:nvPr>
        </p:nvGraphicFramePr>
        <p:xfrm>
          <a:off x="664629" y="2816375"/>
          <a:ext cx="3745646" cy="3257726"/>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3819A045-ECDE-435E-930B-433DBF0AE901}"/>
              </a:ext>
            </a:extLst>
          </p:cNvPr>
          <p:cNvSpPr txBox="1"/>
          <p:nvPr/>
        </p:nvSpPr>
        <p:spPr>
          <a:xfrm>
            <a:off x="6429386" y="2921289"/>
            <a:ext cx="3829036" cy="307777"/>
          </a:xfrm>
          <a:prstGeom prst="rect">
            <a:avLst/>
          </a:prstGeom>
          <a:noFill/>
        </p:spPr>
        <p:txBody>
          <a:bodyPr wrap="square" rtlCol="0">
            <a:spAutoFit/>
          </a:bodyPr>
          <a:lstStyle/>
          <a:p>
            <a:pPr algn="ctr"/>
            <a:r>
              <a:rPr lang="en-US" sz="1400" dirty="0"/>
              <a:t>Rent Growth Outpacing Wage Growth</a:t>
            </a:r>
          </a:p>
        </p:txBody>
      </p:sp>
      <p:cxnSp>
        <p:nvCxnSpPr>
          <p:cNvPr id="16" name="Straight Arrow Connector 15">
            <a:extLst>
              <a:ext uri="{FF2B5EF4-FFF2-40B4-BE49-F238E27FC236}">
                <a16:creationId xmlns:a16="http://schemas.microsoft.com/office/drawing/2014/main" id="{0B2AD773-93C2-4CDA-B9D3-CD67F67F8D4E}"/>
              </a:ext>
            </a:extLst>
          </p:cNvPr>
          <p:cNvCxnSpPr>
            <a:cxnSpLocks/>
            <a:stCxn id="12" idx="4"/>
          </p:cNvCxnSpPr>
          <p:nvPr/>
        </p:nvCxnSpPr>
        <p:spPr>
          <a:xfrm>
            <a:off x="1469571" y="2111227"/>
            <a:ext cx="0" cy="705148"/>
          </a:xfrm>
          <a:prstGeom prst="straightConnector1">
            <a:avLst/>
          </a:prstGeom>
          <a:ln w="76200">
            <a:solidFill>
              <a:srgbClr val="835F9C"/>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AEDF7CB-175E-4C32-A5A0-724B62D7D270}"/>
              </a:ext>
            </a:extLst>
          </p:cNvPr>
          <p:cNvCxnSpPr>
            <a:cxnSpLocks/>
            <a:stCxn id="12" idx="5"/>
          </p:cNvCxnSpPr>
          <p:nvPr/>
        </p:nvCxnSpPr>
        <p:spPr>
          <a:xfrm>
            <a:off x="2037360" y="1876041"/>
            <a:ext cx="2975742" cy="940334"/>
          </a:xfrm>
          <a:prstGeom prst="straightConnector1">
            <a:avLst/>
          </a:prstGeom>
          <a:ln w="76200">
            <a:solidFill>
              <a:srgbClr val="835F9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0416921"/>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F241CFAD-C7D6-42C7-9890-D088221150E9}"/>
              </a:ext>
            </a:extLst>
          </p:cNvPr>
          <p:cNvSpPr/>
          <p:nvPr/>
        </p:nvSpPr>
        <p:spPr>
          <a:xfrm>
            <a:off x="2306517" y="4405979"/>
            <a:ext cx="2086896" cy="2086896"/>
          </a:xfrm>
          <a:prstGeom prst="ellipse">
            <a:avLst/>
          </a:prstGeom>
          <a:solidFill>
            <a:schemeClr val="bg1"/>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3E10A2BA-2D33-43F3-A0EB-65F5DFE08AB6}"/>
              </a:ext>
            </a:extLst>
          </p:cNvPr>
          <p:cNvCxnSpPr>
            <a:cxnSpLocks/>
          </p:cNvCxnSpPr>
          <p:nvPr/>
        </p:nvCxnSpPr>
        <p:spPr>
          <a:xfrm flipH="1">
            <a:off x="4415995"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2248259E-8F28-465C-83A7-B723A1D9C73D}"/>
              </a:ext>
            </a:extLst>
          </p:cNvPr>
          <p:cNvSpPr/>
          <p:nvPr/>
        </p:nvSpPr>
        <p:spPr>
          <a:xfrm>
            <a:off x="2307976" y="4405979"/>
            <a:ext cx="2086896" cy="2086896"/>
          </a:xfrm>
          <a:prstGeom prst="ellipse">
            <a:avLst/>
          </a:prstGeom>
          <a:solidFill>
            <a:schemeClr val="accent6">
              <a:lumMod val="40000"/>
              <a:lumOff val="60000"/>
            </a:schemeClr>
          </a:solidFill>
          <a:ln w="76200">
            <a:solidFill>
              <a:srgbClr val="839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BB2C3515-414C-47B9-AF13-0888BFCDAC8A}"/>
              </a:ext>
            </a:extLst>
          </p:cNvPr>
          <p:cNvSpPr/>
          <p:nvPr/>
        </p:nvSpPr>
        <p:spPr>
          <a:xfrm>
            <a:off x="4719483" y="2467159"/>
            <a:ext cx="2753032" cy="2753032"/>
          </a:xfrm>
          <a:prstGeom prst="ellipse">
            <a:avLst/>
          </a:prstGeom>
          <a:solidFill>
            <a:srgbClr val="FFFFFF"/>
          </a:solidFill>
          <a:ln w="1270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a:extLst>
              <a:ext uri="{FF2B5EF4-FFF2-40B4-BE49-F238E27FC236}">
                <a16:creationId xmlns:a16="http://schemas.microsoft.com/office/drawing/2014/main" id="{36811B71-74C5-4950-A22C-F850B562DD0E}"/>
              </a:ext>
            </a:extLst>
          </p:cNvPr>
          <p:cNvSpPr txBox="1">
            <a:spLocks/>
          </p:cNvSpPr>
          <p:nvPr/>
        </p:nvSpPr>
        <p:spPr>
          <a:xfrm>
            <a:off x="4879257" y="3047262"/>
            <a:ext cx="2433484" cy="15928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3200" dirty="0">
                <a:solidFill>
                  <a:schemeClr val="tx1"/>
                </a:solidFill>
                <a:latin typeface="DIN Pro Cond Black" panose="020B0A06020201010104" pitchFamily="34" charset="0"/>
              </a:rPr>
              <a:t>REGIONAL HOUSING STRATEGY</a:t>
            </a:r>
          </a:p>
        </p:txBody>
      </p:sp>
      <p:cxnSp>
        <p:nvCxnSpPr>
          <p:cNvPr id="7" name="Straight Connector 6">
            <a:extLst>
              <a:ext uri="{FF2B5EF4-FFF2-40B4-BE49-F238E27FC236}">
                <a16:creationId xmlns:a16="http://schemas.microsoft.com/office/drawing/2014/main" id="{C3E338E0-A3D1-4BDD-8851-7E501AECF65A}"/>
              </a:ext>
            </a:extLst>
          </p:cNvPr>
          <p:cNvCxnSpPr>
            <a:cxnSpLocks/>
          </p:cNvCxnSpPr>
          <p:nvPr/>
        </p:nvCxnSpPr>
        <p:spPr>
          <a:xfrm flipH="1" flipV="1">
            <a:off x="4409209"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55DD852C-37C1-4B34-9AB9-FC5ACACFCF96}"/>
              </a:ext>
            </a:extLst>
          </p:cNvPr>
          <p:cNvSpPr>
            <a:spLocks noGrp="1"/>
          </p:cNvSpPr>
          <p:nvPr>
            <p:ph type="title"/>
          </p:nvPr>
        </p:nvSpPr>
        <p:spPr>
          <a:xfrm>
            <a:off x="1" y="365125"/>
            <a:ext cx="12192000" cy="1325563"/>
          </a:xfrm>
        </p:spPr>
        <p:txBody>
          <a:bodyPr>
            <a:normAutofit fontScale="90000"/>
          </a:bodyPr>
          <a:lstStyle/>
          <a:p>
            <a:pPr algn="ctr"/>
            <a:r>
              <a:rPr lang="en-US" b="1" dirty="0">
                <a:latin typeface="DIN Pro Cond Black" panose="020B0A06020201010104" pitchFamily="34" charset="0"/>
              </a:rPr>
              <a:t>FOUR ELEMENTS OF THE REGIONAL HOUSING STRATEGY</a:t>
            </a:r>
            <a:br>
              <a:rPr lang="en-US" dirty="0"/>
            </a:br>
            <a:endParaRPr lang="en-US" dirty="0"/>
          </a:p>
        </p:txBody>
      </p:sp>
      <p:sp>
        <p:nvSpPr>
          <p:cNvPr id="10" name="Oval 9">
            <a:extLst>
              <a:ext uri="{FF2B5EF4-FFF2-40B4-BE49-F238E27FC236}">
                <a16:creationId xmlns:a16="http://schemas.microsoft.com/office/drawing/2014/main" id="{5F4325CF-39EA-4449-B3BE-C970DC2208C0}"/>
              </a:ext>
            </a:extLst>
          </p:cNvPr>
          <p:cNvSpPr/>
          <p:nvPr/>
        </p:nvSpPr>
        <p:spPr>
          <a:xfrm>
            <a:off x="7782789" y="4405979"/>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0EF247D-6195-43A2-9CE8-26DE1F23BFB4}"/>
              </a:ext>
            </a:extLst>
          </p:cNvPr>
          <p:cNvSpPr/>
          <p:nvPr/>
        </p:nvSpPr>
        <p:spPr>
          <a:xfrm>
            <a:off x="7782789" y="1178722"/>
            <a:ext cx="2086896" cy="2086896"/>
          </a:xfrm>
          <a:prstGeom prst="ellipse">
            <a:avLst/>
          </a:prstGeom>
          <a:solidFill>
            <a:srgbClr val="FFFFFF"/>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2001B3EC-E2C9-4FD4-A75B-23DC784AA946}"/>
              </a:ext>
            </a:extLst>
          </p:cNvPr>
          <p:cNvSpPr txBox="1">
            <a:spLocks/>
          </p:cNvSpPr>
          <p:nvPr/>
        </p:nvSpPr>
        <p:spPr>
          <a:xfrm>
            <a:off x="2365679" y="5042217"/>
            <a:ext cx="200016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HOUSING SUBMARKETS</a:t>
            </a:r>
          </a:p>
        </p:txBody>
      </p:sp>
      <p:sp>
        <p:nvSpPr>
          <p:cNvPr id="31" name="Content Placeholder 2">
            <a:extLst>
              <a:ext uri="{FF2B5EF4-FFF2-40B4-BE49-F238E27FC236}">
                <a16:creationId xmlns:a16="http://schemas.microsoft.com/office/drawing/2014/main" id="{58E3FF06-A584-4284-B1F1-10C098662C39}"/>
              </a:ext>
            </a:extLst>
          </p:cNvPr>
          <p:cNvSpPr txBox="1">
            <a:spLocks/>
          </p:cNvSpPr>
          <p:nvPr/>
        </p:nvSpPr>
        <p:spPr>
          <a:xfrm>
            <a:off x="7992818" y="182320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STRATEGY TOOL BOX</a:t>
            </a:r>
          </a:p>
        </p:txBody>
      </p:sp>
      <p:sp>
        <p:nvSpPr>
          <p:cNvPr id="32" name="Content Placeholder 2">
            <a:extLst>
              <a:ext uri="{FF2B5EF4-FFF2-40B4-BE49-F238E27FC236}">
                <a16:creationId xmlns:a16="http://schemas.microsoft.com/office/drawing/2014/main" id="{174FA868-5D2D-4A59-B188-D4738E5C82BB}"/>
              </a:ext>
            </a:extLst>
          </p:cNvPr>
          <p:cNvSpPr txBox="1">
            <a:spLocks/>
          </p:cNvSpPr>
          <p:nvPr/>
        </p:nvSpPr>
        <p:spPr>
          <a:xfrm>
            <a:off x="7997099" y="5042217"/>
            <a:ext cx="1658679"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ONLINE RESOURCE</a:t>
            </a:r>
          </a:p>
        </p:txBody>
      </p:sp>
      <p:cxnSp>
        <p:nvCxnSpPr>
          <p:cNvPr id="22" name="Straight Connector 21">
            <a:extLst>
              <a:ext uri="{FF2B5EF4-FFF2-40B4-BE49-F238E27FC236}">
                <a16:creationId xmlns:a16="http://schemas.microsoft.com/office/drawing/2014/main" id="{41747781-B341-42B5-806A-A168434C6542}"/>
              </a:ext>
            </a:extLst>
          </p:cNvPr>
          <p:cNvCxnSpPr>
            <a:cxnSpLocks/>
          </p:cNvCxnSpPr>
          <p:nvPr/>
        </p:nvCxnSpPr>
        <p:spPr>
          <a:xfrm flipV="1">
            <a:off x="7100922" y="2284036"/>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1F3888-87AC-412E-9B72-08AE98C0A2B0}"/>
              </a:ext>
            </a:extLst>
          </p:cNvPr>
          <p:cNvCxnSpPr>
            <a:cxnSpLocks/>
          </p:cNvCxnSpPr>
          <p:nvPr/>
        </p:nvCxnSpPr>
        <p:spPr>
          <a:xfrm>
            <a:off x="7100922" y="4853812"/>
            <a:ext cx="675081" cy="549502"/>
          </a:xfrm>
          <a:prstGeom prst="line">
            <a:avLst/>
          </a:prstGeom>
          <a:ln w="76200">
            <a:solidFill>
              <a:srgbClr val="E7622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058753A-1AA3-4B09-99C5-C44B5A2F2B84}"/>
              </a:ext>
            </a:extLst>
          </p:cNvPr>
          <p:cNvSpPr/>
          <p:nvPr/>
        </p:nvSpPr>
        <p:spPr>
          <a:xfrm>
            <a:off x="2322313" y="1178722"/>
            <a:ext cx="2086896" cy="2086896"/>
          </a:xfrm>
          <a:prstGeom prst="ellipse">
            <a:avLst/>
          </a:prstGeom>
          <a:solidFill>
            <a:schemeClr val="bg1"/>
          </a:solidFill>
          <a:ln w="76200">
            <a:solidFill>
              <a:srgbClr val="E762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2">
            <a:extLst>
              <a:ext uri="{FF2B5EF4-FFF2-40B4-BE49-F238E27FC236}">
                <a16:creationId xmlns:a16="http://schemas.microsoft.com/office/drawing/2014/main" id="{344EE426-9E13-4A05-AC2F-417C574B1DB8}"/>
              </a:ext>
            </a:extLst>
          </p:cNvPr>
          <p:cNvSpPr txBox="1">
            <a:spLocks/>
          </p:cNvSpPr>
          <p:nvPr/>
        </p:nvSpPr>
        <p:spPr>
          <a:xfrm>
            <a:off x="2149019" y="1806713"/>
            <a:ext cx="2433484" cy="8144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800" kern="1200">
                <a:solidFill>
                  <a:schemeClr val="bg1"/>
                </a:solidFill>
                <a:latin typeface="Trebuchet MS" charset="0"/>
                <a:ea typeface="Trebuchet MS" charset="0"/>
                <a:cs typeface="Trebuchet M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Trebuchet MS" charset="0"/>
                <a:ea typeface="Trebuchet MS" charset="0"/>
                <a:cs typeface="Trebuchet M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Trebuchet MS" charset="0"/>
                <a:ea typeface="Trebuchet MS" charset="0"/>
                <a:cs typeface="Trebuchet M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Trebuchet MS" charset="0"/>
                <a:ea typeface="Trebuchet MS" charset="0"/>
                <a:cs typeface="Trebuchet M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2400" dirty="0">
                <a:solidFill>
                  <a:schemeClr val="tx1"/>
                </a:solidFill>
                <a:latin typeface="DIN Pro Cond Black" panose="020B0A06020201010104" pitchFamily="34" charset="0"/>
              </a:rPr>
              <a:t>STRATEGIC FRAMEWORK</a:t>
            </a:r>
          </a:p>
        </p:txBody>
      </p:sp>
    </p:spTree>
    <p:extLst>
      <p:ext uri="{BB962C8B-B14F-4D97-AF65-F5344CB8AC3E}">
        <p14:creationId xmlns:p14="http://schemas.microsoft.com/office/powerpoint/2010/main" val="3856903611"/>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3578</TotalTime>
  <Words>1283</Words>
  <Application>Microsoft Office PowerPoint</Application>
  <PresentationFormat>Widescreen</PresentationFormat>
  <Paragraphs>261</Paragraphs>
  <Slides>24</Slides>
  <Notes>24</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24</vt:i4>
      </vt:variant>
    </vt:vector>
  </HeadingPairs>
  <TitlesOfParts>
    <vt:vector size="37" baseType="lpstr">
      <vt:lpstr>.AppleSystemUIFont</vt:lpstr>
      <vt:lpstr>Arial</vt:lpstr>
      <vt:lpstr>ArialUnicodeMS</vt:lpstr>
      <vt:lpstr>Calibri</vt:lpstr>
      <vt:lpstr>DIN Pro Black</vt:lpstr>
      <vt:lpstr>DIN Pro Cond Black</vt:lpstr>
      <vt:lpstr>Times New Roman</vt:lpstr>
      <vt:lpstr>Trebuchet MS</vt:lpstr>
      <vt:lpstr>Wingdings</vt:lpstr>
      <vt:lpstr>ZapfDingbatsITC</vt:lpstr>
      <vt:lpstr>1_Office Theme</vt:lpstr>
      <vt:lpstr>2_Office Theme</vt:lpstr>
      <vt:lpstr>Acrobat Document</vt:lpstr>
      <vt:lpstr>PowerPoint Presentation</vt:lpstr>
      <vt:lpstr>CALL TO ACTION FOR ARC  </vt:lpstr>
      <vt:lpstr>A COLLABORATIVE DEVELOPMENT PROCESS  </vt:lpstr>
      <vt:lpstr>PowerPoint Presentation</vt:lpstr>
      <vt:lpstr>FOUR ELEMENTS OF THE REGIONAL HOUSING STRATEGY </vt:lpstr>
      <vt:lpstr>PowerPoint Presentation</vt:lpstr>
      <vt:lpstr>PowerPoint Presentation</vt:lpstr>
      <vt:lpstr>PowerPoint Presentation</vt:lpstr>
      <vt:lpstr>FOUR ELEMENTS OF THE REGIONAL HOUSING STRATEGY </vt:lpstr>
      <vt:lpstr>PowerPoint Presentation</vt:lpstr>
      <vt:lpstr>PowerPoint Presentation</vt:lpstr>
      <vt:lpstr>PowerPoint Presentation</vt:lpstr>
      <vt:lpstr>FOUR ELEMENTS OF THE REGIONAL HOUSING STRATEGY </vt:lpstr>
      <vt:lpstr>PowerPoint Presentation</vt:lpstr>
      <vt:lpstr>FOUR ELEMENTS OF THE REGIONAL HOUSING STRATEGY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NEXT FOR ARC?</vt:lpstr>
      <vt:lpstr>Thank You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Ghani</dc:creator>
  <cp:lastModifiedBy>Samyukth Shenbaga</cp:lastModifiedBy>
  <cp:revision>105</cp:revision>
  <cp:lastPrinted>2019-10-17T18:47:54Z</cp:lastPrinted>
  <dcterms:created xsi:type="dcterms:W3CDTF">2019-06-26T17:49:34Z</dcterms:created>
  <dcterms:modified xsi:type="dcterms:W3CDTF">2019-11-14T16:08:38Z</dcterms:modified>
</cp:coreProperties>
</file>