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59" r:id="rId7"/>
    <p:sldId id="272" r:id="rId8"/>
    <p:sldId id="265" r:id="rId9"/>
    <p:sldId id="270" r:id="rId10"/>
    <p:sldId id="27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A5E"/>
    <a:srgbClr val="1D70B2"/>
    <a:srgbClr val="6C8739"/>
    <a:srgbClr val="5BACA9"/>
    <a:srgbClr val="51C4BE"/>
    <a:srgbClr val="FCB700"/>
    <a:srgbClr val="46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/>
    <p:restoredTop sz="96327"/>
  </p:normalViewPr>
  <p:slideViewPr>
    <p:cSldViewPr snapToGrid="0">
      <p:cViewPr varScale="1">
        <p:scale>
          <a:sx n="106" d="100"/>
          <a:sy n="106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23296C-88EB-9C85-8186-38078FE0A900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FC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D05A0-FE15-7433-1DDA-3011F8F5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0" y="3868370"/>
            <a:ext cx="11194678" cy="783666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63EF-22EC-F8AA-D801-7F25BAA9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41" y="4789194"/>
            <a:ext cx="11194677" cy="15186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0296-5F8C-460F-0231-390210AB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3279" y="6451601"/>
            <a:ext cx="2743200" cy="2625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2498682-D770-324C-A348-D6910FB2781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6713-5A8B-20D9-75C3-8208B53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17" y="6458879"/>
            <a:ext cx="426720" cy="26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378E512-D643-F064-4B5D-55137E9CC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559" y="640289"/>
            <a:ext cx="3863361" cy="234934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DF27CC0-4CF8-2DDE-AC9A-ED79C6A88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6900" y="1171223"/>
            <a:ext cx="1404659" cy="104138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4D8EC59-7155-1BB9-0155-EFD49FF787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66" y="1302164"/>
            <a:ext cx="1434352" cy="7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75618-8111-5607-CD43-8961273C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55631-5BFD-9848-615E-A8BECAD0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90E39-DF95-6653-A782-8B9F8BA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70E8-F55F-AF13-6447-1F288477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A6B6B-FE0C-802A-B5C3-7FADD684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2C73B-E285-3CD1-16B3-AF7B9BBED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B2B1A-EA9C-802B-54E3-E27D7A2D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311FE-01F0-0C32-C3BF-80D0E922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BAA57-BA8D-3841-0186-3DC8C22F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2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FBF8-0669-4CCB-C056-4925BC94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C0B31-5DEA-B675-CB38-6268B4AA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0A4E0-FAEC-3372-898E-FE5F7C45D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02934-0554-883F-1357-A0932AA4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7EB09-AC19-3252-561C-A5F6AEE2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62098-7582-AE98-C38C-283D7B0D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0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0296-5F8C-460F-0231-390210AB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3279" y="6451601"/>
            <a:ext cx="2743200" cy="2625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2498682-D770-324C-A348-D6910FB2781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6713-5A8B-20D9-75C3-8208B53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17" y="6458879"/>
            <a:ext cx="426720" cy="26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378E512-D643-F064-4B5D-55137E9CC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636" y="1426390"/>
            <a:ext cx="6558665" cy="39883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DF27CC0-4CF8-2DDE-AC9A-ED79C6A88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3541" y="2381480"/>
            <a:ext cx="1848676" cy="13705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E81F9-1D42-78F3-3ED0-84878BA6EDCB}"/>
              </a:ext>
            </a:extLst>
          </p:cNvPr>
          <p:cNvSpPr/>
          <p:nvPr userDrawn="1"/>
        </p:nvSpPr>
        <p:spPr>
          <a:xfrm>
            <a:off x="13063" y="6315075"/>
            <a:ext cx="12178937" cy="55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3296C-88EB-9C85-8186-38078FE0A900}"/>
              </a:ext>
            </a:extLst>
          </p:cNvPr>
          <p:cNvSpPr/>
          <p:nvPr userDrawn="1"/>
        </p:nvSpPr>
        <p:spPr>
          <a:xfrm>
            <a:off x="0" y="7279"/>
            <a:ext cx="6096000" cy="6857999"/>
          </a:xfrm>
          <a:prstGeom prst="rect">
            <a:avLst/>
          </a:prstGeom>
          <a:solidFill>
            <a:srgbClr val="FC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D05A0-FE15-7433-1DDA-3011F8F5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936" y="1163416"/>
            <a:ext cx="5596128" cy="783666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63EF-22EC-F8AA-D801-7F25BAA9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186" y="3066765"/>
            <a:ext cx="4969628" cy="15186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EB7153-ACA1-4F6A-BA0E-C73BB3C63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0760" y="4958889"/>
            <a:ext cx="15544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05A0-FE15-7433-1DDA-3011F8F5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12" y="2071455"/>
            <a:ext cx="5067237" cy="783666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800">
                <a:solidFill>
                  <a:srgbClr val="FCB7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7848B-04D6-0B45-D04C-010E18FD51EA}"/>
              </a:ext>
            </a:extLst>
          </p:cNvPr>
          <p:cNvSpPr/>
          <p:nvPr userDrawn="1"/>
        </p:nvSpPr>
        <p:spPr>
          <a:xfrm>
            <a:off x="-10015" y="6254342"/>
            <a:ext cx="12188952" cy="55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63EF-22EC-F8AA-D801-7F25BAA9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13" y="3665792"/>
            <a:ext cx="5067236" cy="15186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6713-5A8B-20D9-75C3-8208B53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17" y="6458879"/>
            <a:ext cx="426720" cy="26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4D8EC59-7155-1BB9-0155-EFD49FF78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7355" y="655093"/>
            <a:ext cx="1434352" cy="759363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85CB801-52EA-687F-E53C-B393B87536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784"/>
            <a:ext cx="608293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E25A20-30C3-A080-B0F6-A3067BFEB720}"/>
              </a:ext>
            </a:extLst>
          </p:cNvPr>
          <p:cNvGrpSpPr/>
          <p:nvPr userDrawn="1"/>
        </p:nvGrpSpPr>
        <p:grpSpPr>
          <a:xfrm>
            <a:off x="1757683" y="5319513"/>
            <a:ext cx="2593697" cy="669016"/>
            <a:chOff x="1835754" y="5319513"/>
            <a:chExt cx="2593697" cy="669016"/>
          </a:xfrm>
        </p:grpSpPr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7378E512-D643-F064-4B5D-55137E9CCD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336"/>
            <a:stretch/>
          </p:blipFill>
          <p:spPr>
            <a:xfrm>
              <a:off x="1835754" y="5319513"/>
              <a:ext cx="345028" cy="669016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DAE86DC3-810F-8400-FA46-0AA0438BA5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90846" y="5375360"/>
              <a:ext cx="2138605" cy="5502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300"/>
                </a:spcAft>
                <a:buFontTx/>
                <a:buNone/>
                <a:defRPr sz="24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6C8739"/>
                </a:buClr>
                <a:buFont typeface="Arial" panose="020B0604020202020204" pitchFamily="34" charset="0"/>
                <a:buNone/>
                <a:tabLst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EC5A5E"/>
                </a:buClr>
                <a:buSzPct val="99000"/>
                <a:buFont typeface="System Font Regular"/>
                <a:buNone/>
                <a:tabLst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46ADD2"/>
                </a:buClr>
                <a:buFont typeface="System Font Regular"/>
                <a:buNone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Click to edit Master subtitle style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5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3D1E-F6A9-64F1-6DF0-E1EA012F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69848-1F68-6ABB-0CF0-3B57F53F5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1045-E1F8-A503-374E-8B2681B9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40BE-A9E8-00FC-F360-DE210593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FE5C-0A35-8728-BACA-FFF5058F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5CD7E5B-88BD-AE10-7CDF-BE983995F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883" y="822643"/>
            <a:ext cx="4797784" cy="2917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5B1F8B-F303-B75D-9969-8A18B9D57B34}"/>
              </a:ext>
            </a:extLst>
          </p:cNvPr>
          <p:cNvSpPr/>
          <p:nvPr userDrawn="1"/>
        </p:nvSpPr>
        <p:spPr>
          <a:xfrm>
            <a:off x="0" y="6375633"/>
            <a:ext cx="11765280" cy="48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6C4A47B-1FFC-250A-7050-7FA5AC066D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9774" y="1508760"/>
            <a:ext cx="1581890" cy="11727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F3AACAD-C5AD-D306-0855-1F50D16170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8368" y="6089650"/>
            <a:ext cx="1244299" cy="6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8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23A5-8743-B636-450E-AC0FFFF8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0470-50FE-19EA-1E08-D1A29B86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D1AC6-B06D-6D65-2FF2-E8302D23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EF983-3F72-CDAC-64DC-7E484A57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C851-CEA2-5263-B756-651F0D1E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3D1E-F6A9-64F1-6DF0-E1EA012F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69848-1F68-6ABB-0CF0-3B57F53F5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1045-E1F8-A503-374E-8B2681B9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40BE-A9E8-00FC-F360-DE210593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FE5C-0A35-8728-BACA-FFF5058F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5CD7E5B-88BD-AE10-7CDF-BE983995F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883" y="822643"/>
            <a:ext cx="4797784" cy="29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4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DA59-6C2F-1319-6867-CD1C9AE6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08600"/>
            <a:ext cx="7438145" cy="8133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4DF9-F36B-6CE4-8F4B-7FA0658E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1308683"/>
            <a:ext cx="5521960" cy="486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35436-AB98-4499-E5F2-AF9C4800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1A032-5BE0-35B9-BCD1-D20D7263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354A4-984E-047D-6476-B52236C3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CEFDB-C971-1C45-5762-BA2AD21D6D5D}"/>
              </a:ext>
            </a:extLst>
          </p:cNvPr>
          <p:cNvSpPr/>
          <p:nvPr userDrawn="1"/>
        </p:nvSpPr>
        <p:spPr>
          <a:xfrm>
            <a:off x="8388990" y="7279"/>
            <a:ext cx="3803009" cy="6857999"/>
          </a:xfrm>
          <a:prstGeom prst="rect">
            <a:avLst/>
          </a:prstGeom>
          <a:solidFill>
            <a:srgbClr val="FC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6ED09-B3D5-93FF-8E3A-36076412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0598" y="444617"/>
            <a:ext cx="3360492" cy="57323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F56997-4059-B2E0-9907-6780E623C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0808" y="6458879"/>
            <a:ext cx="640076" cy="2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9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8904-82B9-9E88-0FD8-78FAFF00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23908-79CA-A77F-273E-A632264DD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0B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14C2B-5A20-2DA9-0096-1BC3E36A4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ACA3E-2B36-8884-AFD5-1906F07C3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0B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1E844-6FBC-E57A-3DAE-7EBA236F9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837EB-D952-D394-F876-53180822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148AD-0939-25CF-4EA9-CE0AA5DD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4F47-57C6-6E3B-68E2-D6892744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EEA5-EC6F-713B-07D6-63173573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84246-CA66-209F-2AF3-689EA69E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899C2-AAC9-22F0-8B9C-BE31F514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73B70-1E7F-E4E7-DA57-3227A5CF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1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A7CA9-8C5E-A3DC-01F6-D3827023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08600"/>
            <a:ext cx="11196320" cy="81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CAA58-DBBF-0AC5-BDF4-10727D6D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840" y="1144233"/>
            <a:ext cx="11196320" cy="51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FD51-389D-AA56-4310-29E38A48D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4680" y="6458879"/>
            <a:ext cx="2743200" cy="262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498682-D770-324C-A348-D6910FB2781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02B1-17ED-2EEC-A837-5EFF31A5E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0676" y="6458880"/>
            <a:ext cx="4914004" cy="262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AB3F-306E-0423-1976-9B2826760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5280" y="6458879"/>
            <a:ext cx="426720" cy="262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9C01F7C-A3DD-96A8-5A31-720D35DD7E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60808" y="6458879"/>
            <a:ext cx="640076" cy="26259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ABF1F8-6E63-6079-09D3-A13B77EAF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37724" b="38317"/>
          <a:stretch/>
        </p:blipFill>
        <p:spPr>
          <a:xfrm>
            <a:off x="497840" y="6458880"/>
            <a:ext cx="1418366" cy="2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5BACA9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22288" indent="-236538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6C8739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048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EC5A5E"/>
        </a:buClr>
        <a:buSzPct val="99000"/>
        <a:buFont typeface="System Font Regular"/>
        <a:buChar char="‣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73138" indent="-168275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46ADD2"/>
        </a:buClr>
        <a:buFont typeface="System Font Regular"/>
        <a:buChar char="▪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47763" indent="-174625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System Font Regular"/>
        <a:buChar char="⁃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4683-0EB6-E819-E644-85DD7A3A1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IIJA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D36D0-FF5C-8B29-CCA0-F19EE8352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41" y="5296619"/>
            <a:ext cx="11194677" cy="1011178"/>
          </a:xfrm>
        </p:spPr>
        <p:txBody>
          <a:bodyPr/>
          <a:lstStyle/>
          <a:p>
            <a:r>
              <a:rPr lang="en-US" dirty="0"/>
              <a:t>Transportation Coordinating Committee</a:t>
            </a:r>
          </a:p>
          <a:p>
            <a:r>
              <a:rPr lang="en-US" dirty="0"/>
              <a:t>July 14, 2023</a:t>
            </a:r>
          </a:p>
        </p:txBody>
      </p:sp>
    </p:spTree>
    <p:extLst>
      <p:ext uri="{BB962C8B-B14F-4D97-AF65-F5344CB8AC3E}">
        <p14:creationId xmlns:p14="http://schemas.microsoft.com/office/powerpoint/2010/main" val="67382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CF89-2E16-C7F2-7967-02DEBA29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Concept for Improving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C13D-DF43-AE89-ED06-01D578E5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3789351"/>
            <a:ext cx="11196320" cy="2760049"/>
          </a:xfrm>
        </p:spPr>
        <p:txBody>
          <a:bodyPr/>
          <a:lstStyle/>
          <a:p>
            <a:r>
              <a:rPr lang="en-US" dirty="0"/>
              <a:t>Builds upon the “Reconnecting Communities” and “Justice40” initiatives</a:t>
            </a:r>
          </a:p>
          <a:p>
            <a:r>
              <a:rPr lang="en-US" dirty="0"/>
              <a:t>Can provide a common and unifying theme which ties together discretionary program applications which ARC leads and supports</a:t>
            </a:r>
          </a:p>
          <a:p>
            <a:r>
              <a:rPr lang="en-US" dirty="0"/>
              <a:t>Communicates a thoughtful, methodical and long-range approach to decision-makers in DC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C1B29-D191-7640-31CD-4C054F0A2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9" y="1039334"/>
            <a:ext cx="6769505" cy="25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0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4683-0EB6-E819-E644-85DD7A3A1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IIJA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D36D0-FF5C-8B29-CCA0-F19EE8352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41" y="5296619"/>
            <a:ext cx="11194677" cy="1011178"/>
          </a:xfrm>
        </p:spPr>
        <p:txBody>
          <a:bodyPr/>
          <a:lstStyle/>
          <a:p>
            <a:r>
              <a:rPr lang="en-US" dirty="0"/>
              <a:t>Transportation Coordinating Committee</a:t>
            </a:r>
          </a:p>
          <a:p>
            <a:r>
              <a:rPr lang="en-US" dirty="0"/>
              <a:t>April 7, 2023</a:t>
            </a:r>
          </a:p>
        </p:txBody>
      </p:sp>
    </p:spTree>
    <p:extLst>
      <p:ext uri="{BB962C8B-B14F-4D97-AF65-F5344CB8AC3E}">
        <p14:creationId xmlns:p14="http://schemas.microsoft.com/office/powerpoint/2010/main" val="311154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E066-F531-DAB4-987A-255E4C19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C286-275A-A7EB-EDF2-4AA962BB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431985"/>
            <a:ext cx="11196320" cy="48849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Regional Charging and Fueling Infrastructure Grant Application</a:t>
            </a:r>
          </a:p>
          <a:p>
            <a:pPr>
              <a:spcAft>
                <a:spcPts val="1200"/>
              </a:spcAft>
            </a:pPr>
            <a:r>
              <a:rPr lang="en-US" dirty="0"/>
              <a:t>Currently Open Key Funding Opportunities</a:t>
            </a:r>
          </a:p>
          <a:p>
            <a:pPr>
              <a:spcAft>
                <a:spcPts val="1200"/>
              </a:spcAft>
            </a:pPr>
            <a:r>
              <a:rPr lang="en-US" dirty="0"/>
              <a:t>Recent Funding Award 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Regional Track Record for IIJA Discretionary Funding</a:t>
            </a:r>
          </a:p>
          <a:p>
            <a:pPr>
              <a:spcAft>
                <a:spcPts val="1200"/>
              </a:spcAft>
            </a:pPr>
            <a:r>
              <a:rPr lang="en-US" dirty="0"/>
              <a:t>Proposed Concept for Improving Outcomes</a:t>
            </a:r>
          </a:p>
        </p:txBody>
      </p:sp>
    </p:spTree>
    <p:extLst>
      <p:ext uri="{BB962C8B-B14F-4D97-AF65-F5344CB8AC3E}">
        <p14:creationId xmlns:p14="http://schemas.microsoft.com/office/powerpoint/2010/main" val="211197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E066-F531-DAB4-987A-255E4C19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CFI Grant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C286-275A-A7EB-EDF2-4AA962BB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431985"/>
            <a:ext cx="11196320" cy="4884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$14.8 million federal funding request, leveraged by private sector contributions for an overall project cost of $35.2 million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Concept developed in partnership with </a:t>
            </a:r>
            <a:r>
              <a:rPr lang="en-US" dirty="0" err="1"/>
              <a:t>Racetrac</a:t>
            </a:r>
            <a:r>
              <a:rPr lang="en-US" dirty="0"/>
              <a:t>, Inc. and Volta Charging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DC fast charge stations at 8 to 10 locations along alternative fuel corridors to supplement NEVI program implementation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Level 2 chargers at up to 100 commercial businesses around the region that will be available free of charge to users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ARC must still follow a fair and open procurement process to select final implementation partners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Experience provided a good model for regional collaboration on future discretionary programs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E6AB19-1983-EED1-DF73-56D598D6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08600"/>
            <a:ext cx="11196320" cy="813311"/>
          </a:xfrm>
        </p:spPr>
        <p:txBody>
          <a:bodyPr/>
          <a:lstStyle/>
          <a:p>
            <a:r>
              <a:rPr lang="en-US" dirty="0"/>
              <a:t>Regional CFI Grant Application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079CE-4F2A-863A-4568-ABA83327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73" y="1088367"/>
            <a:ext cx="3878508" cy="5038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93FDD9-E0EF-6509-7936-2F0FE6B3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42" y="1030637"/>
            <a:ext cx="3983153" cy="51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E066-F531-DAB4-987A-255E4C19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Open Key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C286-275A-A7EB-EDF2-4AA962BB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431985"/>
            <a:ext cx="11196320" cy="488492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Promoting Resilient Operations for Transformative, Efficient and Cost-Saving Transportation (PROTECT)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$848 million available; applications due August 18</a:t>
            </a:r>
          </a:p>
          <a:p>
            <a:pPr>
              <a:spcAft>
                <a:spcPts val="1200"/>
              </a:spcAft>
            </a:pPr>
            <a:r>
              <a:rPr lang="en-US" dirty="0"/>
              <a:t>National Infrastructure Project Assistance (MEGA)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$1.8 billion available; applications due August 21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Joint NOFO with INFRA and RURAL</a:t>
            </a:r>
          </a:p>
          <a:p>
            <a:pPr>
              <a:spcAft>
                <a:spcPts val="1200"/>
              </a:spcAft>
            </a:pPr>
            <a:r>
              <a:rPr lang="en-US" dirty="0"/>
              <a:t>Nationally Significant Freight and Highway Projects (INFRA)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$3.1 billion available; applications due August 21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Joint NOFO with MEGA and RURAL</a:t>
            </a:r>
          </a:p>
        </p:txBody>
      </p:sp>
    </p:spTree>
    <p:extLst>
      <p:ext uri="{BB962C8B-B14F-4D97-AF65-F5344CB8AC3E}">
        <p14:creationId xmlns:p14="http://schemas.microsoft.com/office/powerpoint/2010/main" val="181856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E066-F531-DAB4-987A-255E4C19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Open Key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C286-275A-A7EB-EDF2-4AA962BB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431985"/>
            <a:ext cx="11196320" cy="488492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Clean School Bus Rebate Program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$400 million available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Applications due August 22</a:t>
            </a:r>
          </a:p>
          <a:p>
            <a:pPr>
              <a:spcAft>
                <a:spcPts val="1200"/>
              </a:spcAft>
            </a:pPr>
            <a:r>
              <a:rPr lang="en-US" dirty="0"/>
              <a:t>Reconnecting Communities and Neighborhoods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Combines Reconnecting Communities Pilot Program from IIJA with Neighborhood Access and Equity Program from IRA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$3.35 billion available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Applications due September 28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 addition to traditional planning and construction grants, dedicated funding for Regional Partnership Challenges Grants ($450 million)</a:t>
            </a:r>
          </a:p>
          <a:p>
            <a:pPr marL="285750" lvl="1" indent="0"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0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D3F3-CFAD-455B-1A26-35DACFDF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39" y="308600"/>
            <a:ext cx="11371253" cy="813311"/>
          </a:xfrm>
        </p:spPr>
        <p:txBody>
          <a:bodyPr>
            <a:normAutofit fontScale="90000"/>
          </a:bodyPr>
          <a:lstStyle/>
          <a:p>
            <a:r>
              <a:rPr lang="en-US" dirty="0"/>
              <a:t>Reconnecting Communities and Neighborhoods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7B2EB-6628-2C48-38B6-C715DBF6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44" y="1083478"/>
            <a:ext cx="7948508" cy="51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D6FA-B24A-40F3-5F87-689155C9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Funding Award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A72B-2D1A-5488-C507-55E9A97D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376723"/>
            <a:ext cx="11196320" cy="458237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Railroad Crossing Elimination Program </a:t>
            </a:r>
          </a:p>
          <a:p>
            <a:pPr lvl="1"/>
            <a:r>
              <a:rPr lang="en-US" sz="1600" dirty="0"/>
              <a:t>Announced on June 5</a:t>
            </a:r>
          </a:p>
          <a:p>
            <a:pPr lvl="1"/>
            <a:r>
              <a:rPr lang="en-US" sz="1600" dirty="0"/>
              <a:t>$570 million available</a:t>
            </a:r>
          </a:p>
          <a:p>
            <a:pPr lvl="1"/>
            <a:r>
              <a:rPr lang="en-US" sz="1600" dirty="0"/>
              <a:t>DeKalb County will receive $460,460 for planning related to conversion of an at-grade crossing to grade separated</a:t>
            </a:r>
          </a:p>
          <a:p>
            <a:pPr lvl="1"/>
            <a:r>
              <a:rPr lang="en-US" sz="1600" dirty="0"/>
              <a:t>Gwinnett County will receive $888,000 for feasibility studies at three locations</a:t>
            </a:r>
          </a:p>
          <a:p>
            <a:r>
              <a:rPr lang="en-US" sz="2000" dirty="0"/>
              <a:t> Low or No Emission / Bus and Bus Facilities Programs</a:t>
            </a:r>
          </a:p>
          <a:p>
            <a:pPr lvl="1"/>
            <a:r>
              <a:rPr lang="en-US" sz="1600" dirty="0"/>
              <a:t>Announced on June 26</a:t>
            </a:r>
          </a:p>
          <a:p>
            <a:pPr lvl="1"/>
            <a:r>
              <a:rPr lang="en-US" sz="1600" dirty="0"/>
              <a:t>$1.7 billion available</a:t>
            </a:r>
          </a:p>
          <a:p>
            <a:pPr lvl="1"/>
            <a:r>
              <a:rPr lang="en-US" sz="1600" dirty="0"/>
              <a:t>Georgia State University will receive $22,286,475 to buy electric vehicles for the Panther shuttle system</a:t>
            </a:r>
          </a:p>
          <a:p>
            <a:r>
              <a:rPr lang="en-US" sz="2000" dirty="0"/>
              <a:t>Local and Regional Project Assistance Grants (RAISE)</a:t>
            </a:r>
          </a:p>
          <a:p>
            <a:pPr lvl="1"/>
            <a:r>
              <a:rPr lang="en-US" sz="1600" dirty="0"/>
              <a:t>Announced on June 28</a:t>
            </a:r>
          </a:p>
          <a:p>
            <a:pPr lvl="1"/>
            <a:r>
              <a:rPr lang="en-US" sz="1600" dirty="0"/>
              <a:t>$2.2 billion available</a:t>
            </a:r>
          </a:p>
          <a:p>
            <a:pPr lvl="1"/>
            <a:r>
              <a:rPr lang="en-US" sz="1600" dirty="0"/>
              <a:t>City of Atlanta will receive $25 million to construct a segment of the Northeast Beltline Trail</a:t>
            </a:r>
          </a:p>
          <a:p>
            <a:pPr lvl="1"/>
            <a:r>
              <a:rPr lang="en-US" sz="1600" dirty="0"/>
              <a:t>Gwinnett County will receive $20 million to replace the Gwinnett Place Transit Center</a:t>
            </a:r>
          </a:p>
        </p:txBody>
      </p:sp>
    </p:spTree>
    <p:extLst>
      <p:ext uri="{BB962C8B-B14F-4D97-AF65-F5344CB8AC3E}">
        <p14:creationId xmlns:p14="http://schemas.microsoft.com/office/powerpoint/2010/main" val="32786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D6FA-B24A-40F3-5F87-689155C9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Regional Track Record for IIJA Discretionary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A72B-2D1A-5488-C507-55E9A97D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376723"/>
            <a:ext cx="11196320" cy="4582375"/>
          </a:xfrm>
        </p:spPr>
        <p:txBody>
          <a:bodyPr>
            <a:normAutofit/>
          </a:bodyPr>
          <a:lstStyle/>
          <a:p>
            <a:r>
              <a:rPr lang="en-US" sz="2000" dirty="0"/>
              <a:t>For key programs, there have been a total of 12 NOFOs since January 2022</a:t>
            </a:r>
          </a:p>
          <a:p>
            <a:r>
              <a:rPr lang="en-US" sz="2000" dirty="0"/>
              <a:t>Average period for applications to be submitted = 84 days</a:t>
            </a:r>
          </a:p>
          <a:p>
            <a:r>
              <a:rPr lang="en-US" sz="2000" dirty="0"/>
              <a:t>Average time for award announcements to be made = 112 days</a:t>
            </a:r>
          </a:p>
          <a:p>
            <a:r>
              <a:rPr lang="en-US" sz="2000" dirty="0"/>
              <a:t>Total of $15.3 billion awarded</a:t>
            </a:r>
          </a:p>
          <a:p>
            <a:r>
              <a:rPr lang="en-US" sz="2000" dirty="0"/>
              <a:t>Projects in the region received a total of $169.4 million (1.10% of total)</a:t>
            </a:r>
          </a:p>
          <a:p>
            <a:r>
              <a:rPr lang="en-US" sz="2000" dirty="0"/>
              <a:t>The Atlanta region comprises about 1.54% of the nation’s total population</a:t>
            </a:r>
          </a:p>
          <a:p>
            <a:r>
              <a:rPr lang="en-US" sz="2000" dirty="0"/>
              <a:t>Excluding SS4A, about 15% of applications in 2022 were funded (compared to 17% nationally)</a:t>
            </a:r>
          </a:p>
          <a:p>
            <a:r>
              <a:rPr lang="en-US" sz="2000" dirty="0"/>
              <a:t>The region is significantly underperforming on MEGA, INFRA, Bridge Investment and ATTAIN programs (no awards) and Railroad Crossing Elimination Program (0.24%)</a:t>
            </a:r>
          </a:p>
          <a:p>
            <a:r>
              <a:rPr lang="en-US" sz="2000" dirty="0"/>
              <a:t>Five NOFOs are either active or have recently closed, representing an additional $8.65 billion of available federal funding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240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 New Look V1" id="{E1E1C8CF-FE6E-634A-AECD-41A58ED68112}" vid="{BD7AE652-3040-B743-8F91-44D010260B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9378</TotalTime>
  <Words>617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System Font Regular</vt:lpstr>
      <vt:lpstr>Office Theme</vt:lpstr>
      <vt:lpstr>IIJA Update</vt:lpstr>
      <vt:lpstr>Topics</vt:lpstr>
      <vt:lpstr>Regional CFI Grant Application</vt:lpstr>
      <vt:lpstr>Regional CFI Grant Application</vt:lpstr>
      <vt:lpstr>Currently Open Key Funding Opportunities</vt:lpstr>
      <vt:lpstr>Currently Open Key Funding Opportunities</vt:lpstr>
      <vt:lpstr>Reconnecting Communities and Neighborhoods Program</vt:lpstr>
      <vt:lpstr>Recent Funding Award Announcements</vt:lpstr>
      <vt:lpstr>Regional Track Record for IIJA Discretionary Funding</vt:lpstr>
      <vt:lpstr>Proposed Concept for Improving Outcomes</vt:lpstr>
      <vt:lpstr>IIJA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this template</dc:title>
  <dc:creator>Barry Golivesky</dc:creator>
  <cp:lastModifiedBy>David Haynes</cp:lastModifiedBy>
  <cp:revision>26</cp:revision>
  <dcterms:created xsi:type="dcterms:W3CDTF">2023-02-23T14:24:01Z</dcterms:created>
  <dcterms:modified xsi:type="dcterms:W3CDTF">2023-07-11T15:27:27Z</dcterms:modified>
</cp:coreProperties>
</file>