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83" r:id="rId4"/>
    <p:sldId id="262" r:id="rId5"/>
    <p:sldId id="270" r:id="rId6"/>
    <p:sldId id="282" r:id="rId7"/>
    <p:sldId id="284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  <a:srgbClr val="1D70B2"/>
    <a:srgbClr val="FCB700"/>
    <a:srgbClr val="5BACA9"/>
    <a:srgbClr val="51C4BE"/>
    <a:srgbClr val="6C8739"/>
    <a:srgbClr val="EC5A5E"/>
    <a:srgbClr val="46A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6"/>
    <p:restoredTop sz="96327"/>
  </p:normalViewPr>
  <p:slideViewPr>
    <p:cSldViewPr snapToGrid="0">
      <p:cViewPr varScale="1">
        <p:scale>
          <a:sx n="111" d="100"/>
          <a:sy n="111" d="100"/>
        </p:scale>
        <p:origin x="7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016AD-5BA2-4F64-801B-D725426F8C8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5B919-1F10-42D5-9400-1B5176FA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23296C-88EB-9C85-8186-38078FE0A900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D05A0-FE15-7433-1DDA-3011F8F5C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540" y="3868370"/>
            <a:ext cx="11194678" cy="783666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A63EF-22EC-F8AA-D801-7F25BAA9C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541" y="4789194"/>
            <a:ext cx="11194677" cy="151860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4D8EC59-7155-1BB9-0155-EFD49FF78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5268" y="5715268"/>
            <a:ext cx="1119222" cy="5925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89DFC4C-861E-99AB-8A01-36112FAE8B99}"/>
              </a:ext>
            </a:extLst>
          </p:cNvPr>
          <p:cNvSpPr/>
          <p:nvPr userDrawn="1"/>
        </p:nvSpPr>
        <p:spPr>
          <a:xfrm>
            <a:off x="0" y="0"/>
            <a:ext cx="1219200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C0296-5F8C-460F-0231-390210AB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3279" y="6451601"/>
            <a:ext cx="2743200" cy="26259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265C1ED-E3AE-486B-9FF7-C7D5712EC655}" type="datetime1">
              <a:rPr lang="en-US" smtClean="0"/>
              <a:t>7/14/2023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26713-5A8B-20D9-75C3-8208B53C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217" y="6458879"/>
            <a:ext cx="426720" cy="26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B7A70D-E265-6341-AB1E-CDBA7C12B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1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75618-8111-5607-CD43-8961273C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A034-8570-4B7D-80FB-59F7F79476C5}" type="datetime1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55631-5BFD-9848-615E-A8BECAD0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90E39-DF95-6653-A782-8B9F8BA5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1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70E8-F55F-AF13-6447-1F288477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A6B6B-FE0C-802A-B5C3-7FADD684C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2C73B-E285-3CD1-16B3-AF7B9BBED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B2B1A-EA9C-802B-54E3-E27D7A2D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92D1-9CED-499D-A7C9-894989D9E80A}" type="datetime1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311FE-01F0-0C32-C3BF-80D0E922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BAA57-BA8D-3841-0186-3DC8C22F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22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FBF8-0669-4CCB-C056-4925BC94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6C0B31-5DEA-B675-CB38-6268B4AA5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0A4E0-FAEC-3372-898E-FE5F7C45D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02934-0554-883F-1357-A0932AA4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1B28-44D5-4CF7-BAE7-16608F309C3D}" type="datetime1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7EB09-AC19-3252-561C-A5F6AEE2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62098-7582-AE98-C38C-283D7B0D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0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23296C-88EB-9C85-8186-38078FE0A900}"/>
              </a:ext>
            </a:extLst>
          </p:cNvPr>
          <p:cNvSpPr/>
          <p:nvPr userDrawn="1"/>
        </p:nvSpPr>
        <p:spPr>
          <a:xfrm>
            <a:off x="0" y="-12573"/>
            <a:ext cx="6096000" cy="6907579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8739"/>
              </a:solidFill>
            </a:endParaRPr>
          </a:p>
        </p:txBody>
      </p:sp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8CB9B45B-5865-9F7A-8843-CE74B21529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1000"/>
          </a:blip>
          <a:srcRect r="30314"/>
          <a:stretch/>
        </p:blipFill>
        <p:spPr>
          <a:xfrm>
            <a:off x="-134111" y="1022262"/>
            <a:ext cx="6230112" cy="54366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CE81F9-1D42-78F3-3ED0-84878BA6EDCB}"/>
              </a:ext>
            </a:extLst>
          </p:cNvPr>
          <p:cNvSpPr/>
          <p:nvPr userDrawn="1"/>
        </p:nvSpPr>
        <p:spPr>
          <a:xfrm>
            <a:off x="11073384" y="6344803"/>
            <a:ext cx="1105553" cy="550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26713-5A8B-20D9-75C3-8208B53C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217" y="6458879"/>
            <a:ext cx="426720" cy="26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B7A70D-E265-6341-AB1E-CDBA7C12BC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D05A0-FE15-7433-1DDA-3011F8F5C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855" y="2061158"/>
            <a:ext cx="5596128" cy="783666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A63EF-22EC-F8AA-D801-7F25BAA9C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186" y="3983266"/>
            <a:ext cx="4969628" cy="151860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2EB7153-ACA1-4F6A-BA0E-C73BB3C639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4679" y="883423"/>
            <a:ext cx="15544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7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8829CB4-7284-88FA-6BA1-13D8F37CD5E4}"/>
              </a:ext>
            </a:extLst>
          </p:cNvPr>
          <p:cNvSpPr/>
          <p:nvPr userDrawn="1"/>
        </p:nvSpPr>
        <p:spPr>
          <a:xfrm>
            <a:off x="13063" y="-12573"/>
            <a:ext cx="12178937" cy="550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E81F9-1D42-78F3-3ED0-84878BA6EDCB}"/>
              </a:ext>
            </a:extLst>
          </p:cNvPr>
          <p:cNvSpPr/>
          <p:nvPr userDrawn="1"/>
        </p:nvSpPr>
        <p:spPr>
          <a:xfrm>
            <a:off x="5410" y="6344803"/>
            <a:ext cx="12178937" cy="550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23296C-88EB-9C85-8186-38078FE0A900}"/>
              </a:ext>
            </a:extLst>
          </p:cNvPr>
          <p:cNvSpPr/>
          <p:nvPr userDrawn="1"/>
        </p:nvSpPr>
        <p:spPr>
          <a:xfrm>
            <a:off x="0" y="-12573"/>
            <a:ext cx="6096000" cy="6907579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8739"/>
              </a:solidFill>
            </a:endParaRP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7378E512-D643-F064-4B5D-55137E9CC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34112" y="1022262"/>
            <a:ext cx="8940215" cy="543661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DF27CC0-4CF8-2DDE-AC9A-ED79C6A88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2120" y="2279916"/>
            <a:ext cx="2510640" cy="1861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0D05A0-FE15-7433-1DDA-3011F8F5C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855" y="2061158"/>
            <a:ext cx="5596128" cy="783666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A63EF-22EC-F8AA-D801-7F25BAA9C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186" y="3983266"/>
            <a:ext cx="4969628" cy="151860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2EB7153-ACA1-4F6A-BA0E-C73BB3C639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4679" y="883423"/>
            <a:ext cx="1554480" cy="822960"/>
          </a:xfrm>
          <a:prstGeom prst="rect">
            <a:avLst/>
          </a:prstGeom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DC5A783A-5F50-B7FE-7CA1-32AEA404FC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69686"/>
          <a:stretch/>
        </p:blipFill>
        <p:spPr>
          <a:xfrm>
            <a:off x="6096000" y="1022262"/>
            <a:ext cx="2710103" cy="543661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26713-5A8B-20D9-75C3-8208B53C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217" y="6458879"/>
            <a:ext cx="426720" cy="26259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1B7A70D-E265-6341-AB1E-CDBA7C12B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3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3D1E-F6A9-64F1-6DF0-E1EA012F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69848-1F68-6ABB-0CF0-3B57F53F5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11045-E1F8-A503-374E-8B2681B9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DC4-1077-46FA-8226-E273D0C71E8E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E40BE-A9E8-00FC-F360-DE210593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5CD7E5B-88BD-AE10-7CDF-BE983995F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883" y="822643"/>
            <a:ext cx="4797784" cy="2917571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A0CA135-3466-51DB-2853-78D193438C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9774" y="1508760"/>
            <a:ext cx="1581890" cy="11727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78320D-4666-4B03-ECB3-9BA11088116F}"/>
              </a:ext>
            </a:extLst>
          </p:cNvPr>
          <p:cNvSpPr/>
          <p:nvPr userDrawn="1"/>
        </p:nvSpPr>
        <p:spPr>
          <a:xfrm>
            <a:off x="0" y="6272785"/>
            <a:ext cx="12178937" cy="622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FE5C-0A35-8728-BACA-FFF5058F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8D46AC8-8872-028B-3F2E-C5F140921E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8368" y="6089650"/>
            <a:ext cx="1244299" cy="6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0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23A5-8743-B636-450E-AC0FFFF8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90470-50FE-19EA-1E08-D1A29B860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D1AC6-B06D-6D65-2FF2-E8302D23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5739-B433-49BB-ADE8-5527B34F6E70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EF983-3F72-CDAC-64DC-7E484A57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CC851-CEA2-5263-B756-651F0D1E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8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3D1E-F6A9-64F1-6DF0-E1EA012F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69848-1F68-6ABB-0CF0-3B57F53F5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11045-E1F8-A503-374E-8B2681B9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7B43-D0F8-4519-9362-AF1CF9DA86B3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E40BE-A9E8-00FC-F360-DE210593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FE5C-0A35-8728-BACA-FFF5058F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5CD7E5B-88BD-AE10-7CDF-BE983995F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883" y="822643"/>
            <a:ext cx="4797784" cy="29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4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2E046B-B064-6709-F832-977C0A3E926B}"/>
              </a:ext>
            </a:extLst>
          </p:cNvPr>
          <p:cNvSpPr/>
          <p:nvPr userDrawn="1"/>
        </p:nvSpPr>
        <p:spPr>
          <a:xfrm>
            <a:off x="8385048" y="0"/>
            <a:ext cx="3806952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4DA59-6C2F-1319-6867-CD1C9AE6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31559"/>
            <a:ext cx="7558024" cy="8356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54DF9-F36B-6CE4-8F4B-7FA0658EE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1371600"/>
            <a:ext cx="7558024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6ED09-B3D5-93FF-8E3A-360764120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93837" y="331559"/>
            <a:ext cx="3389374" cy="5845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35436-AB98-4499-E5F2-AF9C4800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21281" y="6356300"/>
            <a:ext cx="734583" cy="338395"/>
          </a:xfrm>
        </p:spPr>
        <p:txBody>
          <a:bodyPr/>
          <a:lstStyle/>
          <a:p>
            <a:fld id="{878E427A-484E-4E90-AFE6-73F0C197D780}" type="datetime1">
              <a:rPr lang="en-US" smtClean="0"/>
              <a:t>7/14/2023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1A032-5BE0-35B9-BCD1-D20D7263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354A4-984E-047D-6476-B52236C3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3303" y="6382486"/>
            <a:ext cx="357633" cy="31221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51B7A70D-E265-6341-AB1E-CDBA7C12B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8DD69F9-F798-971D-BF47-DBD0A7C22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4348" y="6401728"/>
            <a:ext cx="568956" cy="2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9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8904-82B9-9E88-0FD8-78FAFF00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365125"/>
            <a:ext cx="1122273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23908-79CA-A77F-273E-A632264DD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BACA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14C2B-5A20-2DA9-0096-1BC3E36A4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ACA3E-2B36-8884-AFD5-1906F07C3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357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BACA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1E844-6FBC-E57A-3DAE-7EBA236F9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3576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837EB-D952-D394-F876-531808225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4F4C-EB19-4853-95AE-34FAC7682EFA}" type="datetime1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148AD-0939-25CF-4EA9-CE0AA5DD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4F47-57C6-6E3B-68E2-D6892744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4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EEA5-EC6F-713B-07D6-63173573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84246-CA66-209F-2AF3-689EA69E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38C0-4AAA-4B1F-B7AE-4C60F8BA1C76}" type="datetime1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899C2-AAC9-22F0-8B9C-BE31F514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73B70-1E7F-E4E7-DA57-3227A5CF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1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A7CA9-8C5E-A3DC-01F6-D3827023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31559"/>
            <a:ext cx="11196320" cy="83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CAA58-DBBF-0AC5-BDF4-10727D6D9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840" y="1167193"/>
            <a:ext cx="11196320" cy="50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FFD51-389D-AA56-4310-29E38A48D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19929" y="6356300"/>
            <a:ext cx="734583" cy="338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70AD8DB-A6D3-4B6A-ACD7-CA52D2FF5C8F}" type="datetime1">
              <a:rPr lang="en-US" smtClean="0"/>
              <a:t>7/14/2023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02B1-17ED-2EEC-A837-5EFF31A5E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8906" y="6360546"/>
            <a:ext cx="3631813" cy="338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9AB3F-306E-0423-1976-9B2826760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5280" y="6363828"/>
            <a:ext cx="426720" cy="338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1B7A70D-E265-6341-AB1E-CDBA7C12B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9C01F7C-A3DD-96A8-5A31-720D35DD7E5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9668" y="6412499"/>
            <a:ext cx="561216" cy="23024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BABF1F8-6E63-6079-09D3-A13B77EAF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37724" b="38317"/>
          <a:stretch/>
        </p:blipFill>
        <p:spPr>
          <a:xfrm>
            <a:off x="491116" y="6396323"/>
            <a:ext cx="1418369" cy="26259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97F8ED5-5786-BAB6-DC1C-42A1C60BEF5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9642" y="6319374"/>
            <a:ext cx="195545" cy="42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1D70B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300"/>
        </a:spcAft>
        <a:buFontTx/>
        <a:buBlip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</a:buBlip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22288" indent="-236538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6C8739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04863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EC5A5E"/>
        </a:buClr>
        <a:buSzPct val="99000"/>
        <a:buFont typeface="System Font Regular"/>
        <a:buChar char="‣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973138" indent="-168275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46ADD2"/>
        </a:buClr>
        <a:buFont typeface="System Font Regular"/>
        <a:buChar char="▪"/>
        <a:tabLst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47763" indent="-174625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System Font Regular"/>
        <a:buChar char="⁃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tlantaregional.org/amendme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wa.dot.gov/bipartisan-infrastructure-law/grant_programs.cfm" TargetMode="External"/><Relationship Id="rId2" Type="http://schemas.openxmlformats.org/officeDocument/2006/relationships/hyperlink" Target="https://www.appropriations.senate.gov/congressionally-directed-spending-request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7489-84F1-88FA-2C80-2F12A8A0E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TIP/MTP Amendment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76731-6764-AD4D-DEB8-F3DEFA9FB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Transportation Coordinating Committee Meeting| July 14, 2023</a:t>
            </a:r>
          </a:p>
        </p:txBody>
      </p:sp>
      <p:pic>
        <p:nvPicPr>
          <p:cNvPr id="8" name="Picture 7" descr="A picture containing outdoor, sky, building, city&#10;&#10;Description automatically generated">
            <a:extLst>
              <a:ext uri="{FF2B5EF4-FFF2-40B4-BE49-F238E27FC236}">
                <a16:creationId xmlns:a16="http://schemas.microsoft.com/office/drawing/2014/main" id="{EF8C530F-F7F6-9AF7-9CF4-4FDAD5097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578" r="529" b="1419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5FBB5D7-6029-0D93-24EF-6301DFEDF5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724" b="38317"/>
          <a:stretch/>
        </p:blipFill>
        <p:spPr>
          <a:xfrm>
            <a:off x="2750084" y="1421987"/>
            <a:ext cx="6691831" cy="12389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CCFDE-7F20-5100-A40C-08A55978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6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69DF-6E97-C08A-D29A-52C22003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AEEA-7F57-666B-A774-58FD91F95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 and Summary of Amendment </a:t>
            </a:r>
          </a:p>
          <a:p>
            <a:r>
              <a:rPr lang="en-US" dirty="0"/>
              <a:t>Amendment Milestones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Questions </a:t>
            </a:r>
            <a:endParaRPr lang="en-US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 amendment 8 resources available at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www.atlantaregional.org/amendment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28575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40A07-D3CF-9B22-B688-7A44C0E6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69DF-6E97-C08A-D29A-52C22003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Amendment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AEEA-7F57-666B-A774-58FD91F95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Incorporate new discretionary funds in the TIP</a:t>
            </a:r>
          </a:p>
          <a:p>
            <a:endParaRPr lang="en-US" dirty="0"/>
          </a:p>
          <a:p>
            <a:pPr lvl="1"/>
            <a:r>
              <a:rPr lang="en-US" dirty="0"/>
              <a:t>Congressionally Directed Spending (earmarks)</a:t>
            </a:r>
          </a:p>
          <a:p>
            <a:pPr lvl="2"/>
            <a:r>
              <a:rPr lang="en-US" dirty="0">
                <a:hlinkClick r:id="rId2"/>
              </a:rPr>
              <a:t>https://www.appropriations.senate.gov/congressionally-directed-spending-requests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Competitive grant funding authorized by IIJA (administered directly by US DOT)</a:t>
            </a:r>
          </a:p>
          <a:p>
            <a:pPr lvl="2"/>
            <a:r>
              <a:rPr lang="en-US" dirty="0">
                <a:hlinkClick r:id="rId3"/>
              </a:rPr>
              <a:t>https://www.fhwa.dot.gov/bipartisan-infrastructure-law/grant_programs.cfm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Handling via amendment per recent FHWA guidance</a:t>
            </a:r>
          </a:p>
          <a:p>
            <a:endParaRPr lang="en-US" dirty="0"/>
          </a:p>
          <a:p>
            <a:r>
              <a:rPr lang="en-US" dirty="0"/>
              <a:t>Non-conformity amendment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2DCC6-1BE6-C33A-F54C-A665C92E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6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4C3DD-CCFC-4EF8-9E40-7CB7DC6E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58" y="331559"/>
            <a:ext cx="7252368" cy="835633"/>
          </a:xfrm>
        </p:spPr>
        <p:txBody>
          <a:bodyPr/>
          <a:lstStyle/>
          <a:p>
            <a:r>
              <a:rPr lang="en-US" dirty="0"/>
              <a:t>Amendment 8 Project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066BC-E3E4-3FDC-3E0A-440FAC97E1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68E2C-3EAC-62C4-6074-5130E88152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70979" y="0"/>
            <a:ext cx="4721021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546A3D-8B05-2F53-96FA-BF5B0FC3D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475" y="1260630"/>
            <a:ext cx="6905502" cy="512185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Amendment 8 adds 25 new projects and modifies 2 existing TIP projects: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10 Safe Streets and Roads for All planning grants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14 Congressionally Directed Spending grants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1 Strengthening Mobility and Revolutionizing Transportation (SMART) grant for Gwinnett (Singleton Road)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1 Rebuilding American Infrastructure with Sustainability and Equity (RAISE) grant for MARTA (Five Points Station)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1 Reconnecting Communities grant for Roswell (GA 400)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4E037-35DA-273D-8546-78BB856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4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69DF-6E97-C08A-D29A-52C22003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Amendment 8 Financial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AEEA-7F57-666B-A774-58FD91F95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52" y="1908283"/>
            <a:ext cx="5381625" cy="4418795"/>
          </a:xfrm>
        </p:spPr>
        <p:txBody>
          <a:bodyPr>
            <a:normAutofit/>
          </a:bodyPr>
          <a:lstStyle/>
          <a:p>
            <a:r>
              <a:rPr lang="en-US" sz="2000" dirty="0"/>
              <a:t>Amendment 8 proposes the following financial changes to the TIP:</a:t>
            </a:r>
          </a:p>
          <a:p>
            <a:r>
              <a:rPr lang="en-US" sz="2000" dirty="0"/>
              <a:t>Total funding increase of $383.9 million</a:t>
            </a:r>
          </a:p>
          <a:p>
            <a:pPr lvl="1"/>
            <a:r>
              <a:rPr lang="en-US" sz="1800" dirty="0"/>
              <a:t>Additional $66.4 million in federal discretionary sources</a:t>
            </a:r>
            <a:endParaRPr lang="en-US" sz="1600" dirty="0"/>
          </a:p>
          <a:p>
            <a:pPr lvl="1"/>
            <a:r>
              <a:rPr lang="en-US" sz="1800" dirty="0"/>
              <a:t>Additional $13.8 million in state funding</a:t>
            </a:r>
          </a:p>
          <a:p>
            <a:pPr lvl="1"/>
            <a:r>
              <a:rPr lang="en-US" sz="1800" dirty="0"/>
              <a:t>Additional $303.7 million in local funding</a:t>
            </a:r>
          </a:p>
          <a:p>
            <a:pPr lvl="2"/>
            <a:r>
              <a:rPr lang="en-US" sz="1600" dirty="0"/>
              <a:t>$200.5 million of this local funding figure sourced from More MARTA sales tax commitments for Five Points renovation project</a:t>
            </a:r>
          </a:p>
          <a:p>
            <a:pPr lvl="2"/>
            <a:r>
              <a:rPr lang="en-US" sz="1600" dirty="0"/>
              <a:t>Remaining $103.2 million in local funding for required non-federal local match and local funded portions of other amendment 8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63394-A0B7-4198-DFBB-B80F7920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72A54-3687-19C4-1EA5-924F9CE79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832" y="1676400"/>
            <a:ext cx="38957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5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69DF-6E97-C08A-D29A-52C22003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TIP/MTP Amendment 8 Major Milestones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AEEA-7F57-666B-A774-58FD91F95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167192"/>
            <a:ext cx="11196320" cy="50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Project list compilation and partner coordination – </a:t>
            </a:r>
            <a:r>
              <a:rPr lang="en-US" sz="2200" b="1" dirty="0"/>
              <a:t>April through June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30-day Public Comment period – </a:t>
            </a:r>
            <a:r>
              <a:rPr lang="en-US" sz="2200" b="1" dirty="0"/>
              <a:t>June 29 through July 28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Public Hearing – Friday, </a:t>
            </a:r>
            <a:r>
              <a:rPr lang="en-US" sz="1800" b="1" dirty="0"/>
              <a:t>July 14</a:t>
            </a:r>
            <a:r>
              <a:rPr lang="en-US" sz="1800" dirty="0"/>
              <a:t> (TCC meeting)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Proposed committee and board action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ARC TCC – </a:t>
            </a:r>
            <a:r>
              <a:rPr lang="en-US" sz="1800" b="1" dirty="0"/>
              <a:t>August 4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ARC TAQC – </a:t>
            </a:r>
            <a:r>
              <a:rPr lang="en-US" sz="1800" b="1" dirty="0"/>
              <a:t>August 9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ARC Board – </a:t>
            </a:r>
            <a:r>
              <a:rPr lang="en-US" sz="1800" b="1" dirty="0"/>
              <a:t>August 9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GRTA Board – </a:t>
            </a:r>
            <a:r>
              <a:rPr lang="en-US" sz="1800" b="1" dirty="0"/>
              <a:t>August 9</a:t>
            </a:r>
            <a:endParaRPr lang="en-US" sz="1800" dirty="0"/>
          </a:p>
          <a:p>
            <a:pPr>
              <a:spcBef>
                <a:spcPts val="1800"/>
              </a:spcBef>
            </a:pPr>
            <a:r>
              <a:rPr lang="en-US" sz="2200" dirty="0"/>
              <a:t>Submit documentation to US DOT and US EPA for approval – </a:t>
            </a:r>
            <a:r>
              <a:rPr lang="en-US" sz="2200" b="1" dirty="0"/>
              <a:t>August 9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Conformity Determination expected by </a:t>
            </a:r>
            <a:r>
              <a:rPr lang="en-US" sz="2200" b="1" dirty="0"/>
              <a:t>late August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F7CE0-C7D0-7689-A8C4-EED484E0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1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FB8B-2763-9E45-9A2F-30FC4E7A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565"/>
            <a:ext cx="10515600" cy="285273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A35EE-FAC1-AFAB-6266-096B866B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91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 New Look V1" id="{D1F0E9E1-6142-6D44-9649-4FDCA82D5F92}" vid="{C8EE8B8F-E07C-704B-A227-903B94F1D6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</TotalTime>
  <Words>355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System Font Regular</vt:lpstr>
      <vt:lpstr>Office Theme</vt:lpstr>
      <vt:lpstr>TIP/MTP Amendment 8</vt:lpstr>
      <vt:lpstr>Contents</vt:lpstr>
      <vt:lpstr>Purpose of Amendment 8</vt:lpstr>
      <vt:lpstr>Amendment 8 Project Summary</vt:lpstr>
      <vt:lpstr>Amendment 8 Financial Summary</vt:lpstr>
      <vt:lpstr>TIP/MTP Amendment 8 Major Milestones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Golivesky</dc:creator>
  <cp:lastModifiedBy>Morgan Bray</cp:lastModifiedBy>
  <cp:revision>42</cp:revision>
  <cp:lastPrinted>2023-05-01T12:32:10Z</cp:lastPrinted>
  <dcterms:created xsi:type="dcterms:W3CDTF">2023-02-20T16:06:39Z</dcterms:created>
  <dcterms:modified xsi:type="dcterms:W3CDTF">2023-07-14T12:40:25Z</dcterms:modified>
</cp:coreProperties>
</file>