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6"/>
  </p:notesMasterIdLst>
  <p:sldIdLst>
    <p:sldId id="256" r:id="rId2"/>
    <p:sldId id="449" r:id="rId3"/>
    <p:sldId id="465" r:id="rId4"/>
    <p:sldId id="467" r:id="rId5"/>
    <p:sldId id="448" r:id="rId6"/>
    <p:sldId id="450" r:id="rId7"/>
    <p:sldId id="451" r:id="rId8"/>
    <p:sldId id="453" r:id="rId9"/>
    <p:sldId id="455" r:id="rId10"/>
    <p:sldId id="456" r:id="rId11"/>
    <p:sldId id="458" r:id="rId12"/>
    <p:sldId id="460" r:id="rId13"/>
    <p:sldId id="468" r:id="rId14"/>
    <p:sldId id="466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66CC"/>
    <a:srgbClr val="EAEFF7"/>
    <a:srgbClr val="12567E"/>
    <a:srgbClr val="499873"/>
    <a:srgbClr val="836CB0"/>
    <a:srgbClr val="EEB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6" autoAdjust="0"/>
    <p:restoredTop sz="89988" autoAdjust="0"/>
  </p:normalViewPr>
  <p:slideViewPr>
    <p:cSldViewPr snapToGrid="0">
      <p:cViewPr varScale="1">
        <p:scale>
          <a:sx n="92" d="100"/>
          <a:sy n="92" d="100"/>
        </p:scale>
        <p:origin x="30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>
        <p:scale>
          <a:sx n="140" d="100"/>
          <a:sy n="140" d="100"/>
        </p:scale>
        <p:origin x="2550" y="-16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9C1556-363B-4DA7-AE40-55250CE96CC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C0AC8F-258A-4232-ACF6-28D4A0B7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0AC8F-258A-4232-ACF6-28D4A0B783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87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groups will start meeting in November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0AC8F-258A-4232-ACF6-28D4A0B783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34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0AC8F-258A-4232-ACF6-28D4A0B783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5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0AC8F-258A-4232-ACF6-28D4A0B783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75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0AC8F-258A-4232-ACF6-28D4A0B783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68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0AC8F-258A-4232-ACF6-28D4A0B783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So uncommon this made the news</a:t>
            </a:r>
          </a:p>
          <a:p>
            <a:r>
              <a:rPr lang="en-US" dirty="0"/>
              <a:t>2) Developed a set of policies so already developed for others to implement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0AC8F-258A-4232-ACF6-28D4A0B783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38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0AC8F-258A-4232-ACF6-28D4A0B783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0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0AC8F-258A-4232-ACF6-28D4A0B783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7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Are there any priority partnerships? </a:t>
            </a:r>
          </a:p>
          <a:p>
            <a:pPr marL="228600" indent="-228600">
              <a:buAutoNum type="arabicParenR"/>
            </a:pPr>
            <a:r>
              <a:rPr lang="en-US" dirty="0"/>
              <a:t>Anyone / group missing?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0AC8F-258A-4232-ACF6-28D4A0B783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1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49866"/>
            <a:ext cx="9144000" cy="90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4847050"/>
            <a:ext cx="8604504" cy="626724"/>
          </a:xfrm>
        </p:spPr>
        <p:txBody>
          <a:bodyPr anchor="b">
            <a:noAutofit/>
          </a:bodyPr>
          <a:lstStyle>
            <a:lvl1pPr algn="l">
              <a:defRPr sz="5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" y="5671666"/>
            <a:ext cx="6858000" cy="399950"/>
          </a:xfrm>
        </p:spPr>
        <p:txBody>
          <a:bodyPr/>
          <a:lstStyle>
            <a:lvl1pPr marL="0" indent="0" algn="l">
              <a:buNone/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arallelogram 7"/>
          <p:cNvSpPr/>
          <p:nvPr userDrawn="1"/>
        </p:nvSpPr>
        <p:spPr>
          <a:xfrm>
            <a:off x="0" y="0"/>
            <a:ext cx="3266694" cy="4416552"/>
          </a:xfrm>
          <a:custGeom>
            <a:avLst/>
            <a:gdLst>
              <a:gd name="connsiteX0" fmla="*/ 0 w 4355592"/>
              <a:gd name="connsiteY0" fmla="*/ 4416552 h 4416552"/>
              <a:gd name="connsiteX1" fmla="*/ 1088898 w 4355592"/>
              <a:gd name="connsiteY1" fmla="*/ 0 h 4416552"/>
              <a:gd name="connsiteX2" fmla="*/ 4355592 w 4355592"/>
              <a:gd name="connsiteY2" fmla="*/ 0 h 4416552"/>
              <a:gd name="connsiteX3" fmla="*/ 3266694 w 4355592"/>
              <a:gd name="connsiteY3" fmla="*/ 4416552 h 4416552"/>
              <a:gd name="connsiteX4" fmla="*/ 0 w 4355592"/>
              <a:gd name="connsiteY4" fmla="*/ 4416552 h 4416552"/>
              <a:gd name="connsiteX0" fmla="*/ 0 w 4355592"/>
              <a:gd name="connsiteY0" fmla="*/ 4425696 h 4425696"/>
              <a:gd name="connsiteX1" fmla="*/ 762 w 4355592"/>
              <a:gd name="connsiteY1" fmla="*/ 0 h 4425696"/>
              <a:gd name="connsiteX2" fmla="*/ 4355592 w 4355592"/>
              <a:gd name="connsiteY2" fmla="*/ 9144 h 4425696"/>
              <a:gd name="connsiteX3" fmla="*/ 3266694 w 4355592"/>
              <a:gd name="connsiteY3" fmla="*/ 4425696 h 4425696"/>
              <a:gd name="connsiteX4" fmla="*/ 0 w 4355592"/>
              <a:gd name="connsiteY4" fmla="*/ 4425696 h 4425696"/>
              <a:gd name="connsiteX0" fmla="*/ 0 w 4355592"/>
              <a:gd name="connsiteY0" fmla="*/ 4416552 h 4416552"/>
              <a:gd name="connsiteX1" fmla="*/ 762 w 4355592"/>
              <a:gd name="connsiteY1" fmla="*/ 9144 h 4416552"/>
              <a:gd name="connsiteX2" fmla="*/ 4355592 w 4355592"/>
              <a:gd name="connsiteY2" fmla="*/ 0 h 4416552"/>
              <a:gd name="connsiteX3" fmla="*/ 3266694 w 4355592"/>
              <a:gd name="connsiteY3" fmla="*/ 4416552 h 4416552"/>
              <a:gd name="connsiteX4" fmla="*/ 0 w 4355592"/>
              <a:gd name="connsiteY4" fmla="*/ 4416552 h 4416552"/>
              <a:gd name="connsiteX0" fmla="*/ 0 w 4355592"/>
              <a:gd name="connsiteY0" fmla="*/ 4416552 h 4416552"/>
              <a:gd name="connsiteX1" fmla="*/ 762 w 4355592"/>
              <a:gd name="connsiteY1" fmla="*/ 0 h 4416552"/>
              <a:gd name="connsiteX2" fmla="*/ 4355592 w 4355592"/>
              <a:gd name="connsiteY2" fmla="*/ 0 h 4416552"/>
              <a:gd name="connsiteX3" fmla="*/ 3266694 w 4355592"/>
              <a:gd name="connsiteY3" fmla="*/ 4416552 h 4416552"/>
              <a:gd name="connsiteX4" fmla="*/ 0 w 4355592"/>
              <a:gd name="connsiteY4" fmla="*/ 4416552 h 441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5592" h="4416552">
                <a:moveTo>
                  <a:pt x="0" y="4416552"/>
                </a:moveTo>
                <a:lnTo>
                  <a:pt x="762" y="0"/>
                </a:lnTo>
                <a:lnTo>
                  <a:pt x="4355592" y="0"/>
                </a:lnTo>
                <a:lnTo>
                  <a:pt x="3266694" y="4416552"/>
                </a:lnTo>
                <a:lnTo>
                  <a:pt x="0" y="4416552"/>
                </a:lnTo>
                <a:close/>
              </a:path>
            </a:pathLst>
          </a:custGeom>
          <a:solidFill>
            <a:srgbClr val="125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Parallelogram 8"/>
          <p:cNvSpPr/>
          <p:nvPr userDrawn="1"/>
        </p:nvSpPr>
        <p:spPr>
          <a:xfrm>
            <a:off x="2686050" y="3"/>
            <a:ext cx="6457950" cy="4429919"/>
          </a:xfrm>
          <a:custGeom>
            <a:avLst/>
            <a:gdLst>
              <a:gd name="connsiteX0" fmla="*/ 0 w 8610600"/>
              <a:gd name="connsiteY0" fmla="*/ 4429919 h 4429919"/>
              <a:gd name="connsiteX1" fmla="*/ 1107480 w 8610600"/>
              <a:gd name="connsiteY1" fmla="*/ 0 h 4429919"/>
              <a:gd name="connsiteX2" fmla="*/ 8610600 w 8610600"/>
              <a:gd name="connsiteY2" fmla="*/ 0 h 4429919"/>
              <a:gd name="connsiteX3" fmla="*/ 7503120 w 8610600"/>
              <a:gd name="connsiteY3" fmla="*/ 4429919 h 4429919"/>
              <a:gd name="connsiteX4" fmla="*/ 0 w 8610600"/>
              <a:gd name="connsiteY4" fmla="*/ 4429919 h 4429919"/>
              <a:gd name="connsiteX0" fmla="*/ 0 w 8610600"/>
              <a:gd name="connsiteY0" fmla="*/ 4429919 h 4429919"/>
              <a:gd name="connsiteX1" fmla="*/ 1107480 w 8610600"/>
              <a:gd name="connsiteY1" fmla="*/ 0 h 4429919"/>
              <a:gd name="connsiteX2" fmla="*/ 8610600 w 8610600"/>
              <a:gd name="connsiteY2" fmla="*/ 0 h 4429919"/>
              <a:gd name="connsiteX3" fmla="*/ 8609544 w 8610600"/>
              <a:gd name="connsiteY3" fmla="*/ 4429919 h 4429919"/>
              <a:gd name="connsiteX4" fmla="*/ 0 w 8610600"/>
              <a:gd name="connsiteY4" fmla="*/ 4429919 h 442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4429919">
                <a:moveTo>
                  <a:pt x="0" y="4429919"/>
                </a:moveTo>
                <a:lnTo>
                  <a:pt x="1107480" y="0"/>
                </a:lnTo>
                <a:lnTo>
                  <a:pt x="8610600" y="0"/>
                </a:lnTo>
                <a:lnTo>
                  <a:pt x="8609544" y="4429919"/>
                </a:lnTo>
                <a:lnTo>
                  <a:pt x="0" y="4429919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7927" y="1034912"/>
            <a:ext cx="2621071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"/>
              </a:spcAft>
            </a:pPr>
            <a:r>
              <a:rPr lang="en-US" sz="3300" spc="75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Atlanta</a:t>
            </a:r>
            <a:r>
              <a:rPr lang="en-US" sz="3300" spc="75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Regional </a:t>
            </a:r>
          </a:p>
          <a:p>
            <a:pPr>
              <a:spcAft>
                <a:spcPts val="150"/>
              </a:spcAft>
            </a:pPr>
            <a:r>
              <a:rPr lang="en-US" sz="3300" spc="75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Truck</a:t>
            </a:r>
          </a:p>
          <a:p>
            <a:pPr>
              <a:spcAft>
                <a:spcPts val="150"/>
              </a:spcAft>
            </a:pPr>
            <a:r>
              <a:rPr lang="en-US" sz="3300" spc="75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Parking Assessment</a:t>
            </a:r>
          </a:p>
          <a:p>
            <a:pPr>
              <a:spcAft>
                <a:spcPts val="150"/>
              </a:spcAft>
            </a:pPr>
            <a:r>
              <a:rPr lang="en-US" sz="3300" spc="75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Study</a:t>
            </a:r>
            <a:endParaRPr lang="en-US" sz="3300" spc="75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259420"/>
            <a:ext cx="1453896" cy="69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4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6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7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09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48" y="1825628"/>
            <a:ext cx="4321480" cy="4152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007770" y="1816100"/>
            <a:ext cx="4136231" cy="41465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2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4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495294" cy="4104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27575" y="1825625"/>
            <a:ext cx="4416425" cy="410485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1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5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5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8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1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2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04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0110" y="6340241"/>
            <a:ext cx="2057400" cy="14503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12567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DA9099A-2F26-4CC5-A154-6A6D106080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305288" y="6251176"/>
            <a:ext cx="27286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Atlanta Truck Parking Assessment Study</a:t>
            </a:r>
            <a:endParaRPr lang="en-US" sz="750" i="1" baseline="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750" i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March 15, 2018</a:t>
            </a:r>
            <a:endParaRPr lang="en-US" sz="750" i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13360" y="6090826"/>
            <a:ext cx="8314151" cy="0"/>
          </a:xfrm>
          <a:prstGeom prst="line">
            <a:avLst/>
          </a:prstGeom>
          <a:ln>
            <a:solidFill>
              <a:srgbClr val="125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0" y="6198892"/>
            <a:ext cx="891929" cy="427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810" y="6331095"/>
            <a:ext cx="619488" cy="1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6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2567E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EB111"/>
        </a:buClr>
        <a:buFont typeface="Wingdings" panose="05000000000000000000" pitchFamily="2" charset="2"/>
        <a:buChar char="§"/>
        <a:defRPr sz="2800" b="1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B111"/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B11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B11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B11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studdard@atlantaregional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atlantaregional.org/truckparking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8818" y="4468881"/>
            <a:ext cx="8461066" cy="808244"/>
          </a:xfrm>
        </p:spPr>
        <p:txBody>
          <a:bodyPr>
            <a:normAutofit/>
          </a:bodyPr>
          <a:lstStyle/>
          <a:p>
            <a:r>
              <a:rPr lang="en-US" b="1" dirty="0"/>
              <a:t>Recommendations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929" y="6409537"/>
            <a:ext cx="775951" cy="231923"/>
          </a:xfrm>
          <a:prstGeom prst="rect">
            <a:avLst/>
          </a:prstGeom>
        </p:spPr>
      </p:pic>
      <p:sp>
        <p:nvSpPr>
          <p:cNvPr id="9" name="Subtitle 4">
            <a:extLst>
              <a:ext uri="{FF2B5EF4-FFF2-40B4-BE49-F238E27FC236}">
                <a16:creationId xmlns:a16="http://schemas.microsoft.com/office/drawing/2014/main" id="{E8BB72B3-2C83-4B66-8E81-17265340C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09" y="5176744"/>
            <a:ext cx="9014792" cy="10875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TAQC Meeting, March 15, 2018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Daniel Studdard, AICP, ARC Principal Planner</a:t>
            </a:r>
          </a:p>
        </p:txBody>
      </p:sp>
    </p:spTree>
    <p:extLst>
      <p:ext uri="{BB962C8B-B14F-4D97-AF65-F5344CB8AC3E}">
        <p14:creationId xmlns:p14="http://schemas.microsoft.com/office/powerpoint/2010/main" val="1411819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64096"/>
            <a:ext cx="8896431" cy="5068956"/>
          </a:xfrm>
        </p:spPr>
        <p:txBody>
          <a:bodyPr>
            <a:normAutofit fontScale="85000" lnSpcReduction="10000"/>
          </a:bodyPr>
          <a:lstStyle/>
          <a:p>
            <a:pPr marL="0" indent="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0" dirty="0">
                <a:solidFill>
                  <a:schemeClr val="tx1"/>
                </a:solidFill>
              </a:rPr>
              <a:t>2.3 – </a:t>
            </a:r>
            <a:r>
              <a:rPr lang="en-US" sz="3800" b="0" i="1" dirty="0">
                <a:solidFill>
                  <a:schemeClr val="tx1"/>
                </a:solidFill>
              </a:rPr>
              <a:t>Promote Local Government Actions </a:t>
            </a:r>
          </a:p>
          <a:p>
            <a:pPr lvl="1" fontAlgn="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</a:rPr>
              <a:t>Review zoning codes </a:t>
            </a:r>
          </a:p>
          <a:p>
            <a:pPr lvl="1" fontAlgn="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</a:rPr>
              <a:t>Address any truck parking deficits, as needed</a:t>
            </a:r>
          </a:p>
          <a:p>
            <a:pPr marL="0" indent="0" fontAlgn="t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3800" b="0" dirty="0">
                <a:solidFill>
                  <a:schemeClr val="tx1"/>
                </a:solidFill>
              </a:rPr>
              <a:t>2.4 </a:t>
            </a:r>
            <a:r>
              <a:rPr lang="en-US" sz="4000" b="0" i="1" dirty="0">
                <a:solidFill>
                  <a:schemeClr val="tx1"/>
                </a:solidFill>
              </a:rPr>
              <a:t>–</a:t>
            </a:r>
            <a:r>
              <a:rPr lang="en-US" sz="3800" b="0" dirty="0">
                <a:solidFill>
                  <a:schemeClr val="tx1"/>
                </a:solidFill>
              </a:rPr>
              <a:t> </a:t>
            </a:r>
            <a:r>
              <a:rPr lang="en-US" sz="3800" b="0" i="1" dirty="0">
                <a:solidFill>
                  <a:schemeClr val="tx1"/>
                </a:solidFill>
              </a:rPr>
              <a:t>Develop Zoning Template Language </a:t>
            </a:r>
          </a:p>
          <a:p>
            <a:pPr lvl="1" fontAlgn="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</a:rPr>
              <a:t>Restrictions, permitted uses, design/aesthetic controls </a:t>
            </a:r>
          </a:p>
          <a:p>
            <a:pPr lvl="1" fontAlgn="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</a:rPr>
              <a:t>Examples: Buffers, plantings, lighting, electrification systems, and/or security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3800" b="0" dirty="0">
                <a:solidFill>
                  <a:schemeClr val="tx1"/>
                </a:solidFill>
              </a:rPr>
              <a:t>2.5 </a:t>
            </a:r>
            <a:r>
              <a:rPr lang="en-US" sz="4000" b="0" i="1" dirty="0">
                <a:solidFill>
                  <a:schemeClr val="tx1"/>
                </a:solidFill>
              </a:rPr>
              <a:t>–</a:t>
            </a:r>
            <a:r>
              <a:rPr lang="en-US" sz="3800" b="0" dirty="0">
                <a:solidFill>
                  <a:schemeClr val="tx1"/>
                </a:solidFill>
              </a:rPr>
              <a:t> </a:t>
            </a:r>
            <a:r>
              <a:rPr lang="en-US" sz="3800" b="0" i="1" dirty="0">
                <a:solidFill>
                  <a:schemeClr val="tx1"/>
                </a:solidFill>
              </a:rPr>
              <a:t>Incentivize Off-Peak Freight Operations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000" b="0" dirty="0">
                <a:solidFill>
                  <a:schemeClr val="tx1"/>
                </a:solidFill>
              </a:rPr>
              <a:t>Allow truck drivers to get closer to shippers / receivers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000" b="0" dirty="0">
                <a:solidFill>
                  <a:schemeClr val="tx1"/>
                </a:solidFill>
              </a:rPr>
              <a:t>Reduce miles driven and air emissions</a:t>
            </a:r>
            <a:endParaRPr lang="en-US" b="0" dirty="0">
              <a:solidFill>
                <a:schemeClr val="tx1"/>
              </a:solidFill>
            </a:endParaRP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680569-A969-4A8A-BFBB-9628733D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34" y="1"/>
            <a:ext cx="7886700" cy="1073426"/>
          </a:xfrm>
        </p:spPr>
        <p:txBody>
          <a:bodyPr/>
          <a:lstStyle/>
          <a:p>
            <a:r>
              <a:rPr lang="en-US" b="1" dirty="0"/>
              <a:t>Strategy 2: Policy Development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C8357B-C1DC-4B23-87E4-8FA7120B1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26" y="177703"/>
            <a:ext cx="881624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3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32612"/>
            <a:ext cx="7886700" cy="1030876"/>
          </a:xfrm>
        </p:spPr>
        <p:txBody>
          <a:bodyPr/>
          <a:lstStyle/>
          <a:p>
            <a:r>
              <a:rPr lang="en-US" b="1" dirty="0"/>
              <a:t>Strategy 3: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084270"/>
            <a:ext cx="8671545" cy="5276753"/>
          </a:xfrm>
        </p:spPr>
        <p:txBody>
          <a:bodyPr>
            <a:normAutofit/>
          </a:bodyPr>
          <a:lstStyle/>
          <a:p>
            <a:pPr marL="0" marR="0" indent="4572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0" dirty="0">
                <a:solidFill>
                  <a:schemeClr val="tx1"/>
                </a:solidFill>
              </a:rPr>
              <a:t>3.1 – </a:t>
            </a:r>
            <a:r>
              <a:rPr lang="en-US" sz="3000" b="0" i="1" dirty="0">
                <a:solidFill>
                  <a:schemeClr val="tx1"/>
                </a:solidFill>
              </a:rPr>
              <a:t>Provide ongoing updates to the Freight Advisory Task Force (FATF)</a:t>
            </a:r>
          </a:p>
          <a:p>
            <a:pPr marL="0" marR="0" indent="4572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0" dirty="0">
                <a:solidFill>
                  <a:schemeClr val="tx1"/>
                </a:solidFill>
              </a:rPr>
              <a:t>3.2 </a:t>
            </a:r>
            <a:r>
              <a:rPr lang="en-US" b="0" i="1" dirty="0">
                <a:solidFill>
                  <a:schemeClr val="tx1"/>
                </a:solidFill>
              </a:rPr>
              <a:t>–</a:t>
            </a:r>
            <a:r>
              <a:rPr lang="en-US" sz="3000" b="0" dirty="0">
                <a:solidFill>
                  <a:schemeClr val="tx1"/>
                </a:solidFill>
              </a:rPr>
              <a:t> </a:t>
            </a:r>
            <a:r>
              <a:rPr lang="en-US" sz="3000" b="0" i="1" dirty="0">
                <a:solidFill>
                  <a:schemeClr val="tx1"/>
                </a:solidFill>
              </a:rPr>
              <a:t>Provide truck parking information and resources to stakeholders and planning partners</a:t>
            </a:r>
          </a:p>
          <a:p>
            <a:pPr marL="0" indent="4572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3.3</a:t>
            </a:r>
            <a:r>
              <a:rPr lang="en-US" sz="3000" b="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1" dirty="0">
                <a:solidFill>
                  <a:schemeClr val="tx1"/>
                </a:solidFill>
              </a:rPr>
              <a:t>–</a:t>
            </a:r>
            <a:r>
              <a:rPr lang="en-US" sz="3000" b="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0" i="1" dirty="0">
                <a:solidFill>
                  <a:schemeClr val="tx1"/>
                </a:solidFill>
              </a:rPr>
              <a:t>Attend relevant meetings and participate in speaking opportunities</a:t>
            </a:r>
          </a:p>
          <a:p>
            <a:pPr marL="0" marR="0" indent="4572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0" dirty="0">
                <a:solidFill>
                  <a:schemeClr val="tx1"/>
                </a:solidFill>
              </a:rPr>
              <a:t>3.4 </a:t>
            </a:r>
            <a:r>
              <a:rPr lang="en-US" b="0" i="1" dirty="0">
                <a:solidFill>
                  <a:schemeClr val="tx1"/>
                </a:solidFill>
              </a:rPr>
              <a:t>–</a:t>
            </a:r>
            <a:r>
              <a:rPr lang="en-US" sz="3000" b="0" dirty="0">
                <a:solidFill>
                  <a:schemeClr val="tx1"/>
                </a:solidFill>
              </a:rPr>
              <a:t> </a:t>
            </a:r>
            <a:r>
              <a:rPr lang="en-US" sz="3000" b="0" i="1" dirty="0">
                <a:solidFill>
                  <a:schemeClr val="tx1"/>
                </a:solidFill>
              </a:rPr>
              <a:t>Participate in FHWA National Coalition on Truck Parking / FHWA coordination </a:t>
            </a:r>
          </a:p>
          <a:p>
            <a:pPr marL="0" marR="0" indent="4572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0" dirty="0">
                <a:solidFill>
                  <a:schemeClr val="tx1"/>
                </a:solidFill>
              </a:rPr>
              <a:t>3.5 – </a:t>
            </a:r>
            <a:r>
              <a:rPr lang="en-US" sz="3000" b="0" i="1" dirty="0">
                <a:solidFill>
                  <a:schemeClr val="tx1"/>
                </a:solidFill>
              </a:rPr>
              <a:t>Continue to discuss truck parking policy priorities, initiatives, and projects</a:t>
            </a:r>
            <a:endParaRPr lang="en-US" sz="3000" b="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48" y="165040"/>
            <a:ext cx="881624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8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246" y="194801"/>
            <a:ext cx="7886700" cy="1325563"/>
          </a:xfrm>
        </p:spPr>
        <p:txBody>
          <a:bodyPr/>
          <a:lstStyle/>
          <a:p>
            <a:r>
              <a:rPr lang="en-US" b="1" dirty="0"/>
              <a:t>FHWA National Coalition on Truck Parking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220" y="1543825"/>
            <a:ext cx="6076170" cy="47964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3200" b="0" dirty="0">
                <a:solidFill>
                  <a:schemeClr val="tx1"/>
                </a:solidFill>
              </a:rPr>
              <a:t>June 2017 “Activity Report”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3200" b="0" dirty="0">
                <a:solidFill>
                  <a:schemeClr val="tx1"/>
                </a:solidFill>
              </a:rPr>
              <a:t>Four (4) Working Groups to Assess: 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Parking Capacity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sz="2800" b="0" dirty="0">
                <a:solidFill>
                  <a:schemeClr val="tx1"/>
                </a:solidFill>
              </a:rPr>
              <a:t>Technology and Data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Funding, Finance and Regulations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sz="2800" b="0" dirty="0">
                <a:solidFill>
                  <a:schemeClr val="tx1"/>
                </a:solidFill>
              </a:rPr>
              <a:t>State, Regional and Local Government Coordination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91" y="1677446"/>
            <a:ext cx="3141771" cy="4050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38" y="171340"/>
            <a:ext cx="881624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16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72" y="145471"/>
            <a:ext cx="7886700" cy="930237"/>
          </a:xfrm>
        </p:spPr>
        <p:txBody>
          <a:bodyPr/>
          <a:lstStyle/>
          <a:p>
            <a:r>
              <a:rPr lang="en-US" b="1" dirty="0"/>
              <a:t>Strategy 4: Information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24" y="833394"/>
            <a:ext cx="8544630" cy="2447224"/>
          </a:xfrm>
        </p:spPr>
        <p:txBody>
          <a:bodyPr>
            <a:normAutofit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b="0" dirty="0">
                <a:solidFill>
                  <a:schemeClr val="tx1"/>
                </a:solidFill>
              </a:rPr>
              <a:t>4.1 – </a:t>
            </a:r>
            <a:r>
              <a:rPr lang="en-US" b="0" i="1" dirty="0">
                <a:solidFill>
                  <a:schemeClr val="tx1"/>
                </a:solidFill>
              </a:rPr>
              <a:t>Serve as regional clearinghouse for truck parking information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</a:pPr>
            <a:r>
              <a:rPr lang="en-US" b="0" dirty="0">
                <a:solidFill>
                  <a:schemeClr val="tx1"/>
                </a:solidFill>
              </a:rPr>
              <a:t>4.2 – </a:t>
            </a:r>
            <a:r>
              <a:rPr lang="en-US" b="0" i="1" dirty="0">
                <a:solidFill>
                  <a:schemeClr val="tx1"/>
                </a:solidFill>
              </a:rPr>
              <a:t>Monitor opportunities to implement real-time truck parking availability systems or implement other technology solutions</a:t>
            </a:r>
            <a:endParaRPr lang="en-US" b="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72" y="77351"/>
            <a:ext cx="881623" cy="1060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B8113B-6ACA-4A8C-8FB5-AFB7C9D640F1}"/>
              </a:ext>
            </a:extLst>
          </p:cNvPr>
          <p:cNvSpPr txBox="1">
            <a:spLocks/>
          </p:cNvSpPr>
          <p:nvPr/>
        </p:nvSpPr>
        <p:spPr>
          <a:xfrm>
            <a:off x="318053" y="4525787"/>
            <a:ext cx="8557901" cy="1834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111"/>
              </a:buClr>
              <a:buFont typeface="Wingdings" panose="05000000000000000000" pitchFamily="2" charset="2"/>
              <a:buChar char="§"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b="0" dirty="0">
                <a:solidFill>
                  <a:schemeClr val="tx1"/>
                </a:solidFill>
              </a:rPr>
              <a:t>5.1</a:t>
            </a:r>
            <a:r>
              <a:rPr lang="en-US" b="0" i="1" dirty="0">
                <a:solidFill>
                  <a:schemeClr val="tx1"/>
                </a:solidFill>
              </a:rPr>
              <a:t> – Dock Management Technology</a:t>
            </a:r>
            <a:endParaRPr lang="en-US" i="1" dirty="0">
              <a:solidFill>
                <a:schemeClr val="tx1"/>
              </a:solidFill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5.2 </a:t>
            </a:r>
            <a:r>
              <a:rPr lang="en-US" sz="2800" i="1" dirty="0">
                <a:solidFill>
                  <a:schemeClr val="tx1"/>
                </a:solidFill>
              </a:rPr>
              <a:t>– Connected and Autonomous Vehicles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5.3 </a:t>
            </a:r>
            <a:r>
              <a:rPr lang="en-US" sz="2800" i="1" dirty="0">
                <a:solidFill>
                  <a:schemeClr val="tx1"/>
                </a:solidFill>
              </a:rPr>
              <a:t>–	Internet of Things (IoT)/Physical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2E3B60-5212-4CE3-AD90-CDC2EF2FB092}"/>
              </a:ext>
            </a:extLst>
          </p:cNvPr>
          <p:cNvSpPr txBox="1">
            <a:spLocks/>
          </p:cNvSpPr>
          <p:nvPr/>
        </p:nvSpPr>
        <p:spPr>
          <a:xfrm>
            <a:off x="331324" y="326639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2567E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b="1" dirty="0"/>
              <a:t>Strategy 5: Monitor / Incorporate Future Technology</a:t>
            </a:r>
          </a:p>
        </p:txBody>
      </p:sp>
    </p:spTree>
    <p:extLst>
      <p:ext uri="{BB962C8B-B14F-4D97-AF65-F5344CB8AC3E}">
        <p14:creationId xmlns:p14="http://schemas.microsoft.com/office/powerpoint/2010/main" val="1508320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8977" y="4484935"/>
            <a:ext cx="8461066" cy="808244"/>
          </a:xfrm>
        </p:spPr>
        <p:txBody>
          <a:bodyPr>
            <a:normAutofit/>
          </a:bodyPr>
          <a:lstStyle/>
          <a:p>
            <a:r>
              <a:rPr lang="en-US" b="1" dirty="0"/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927" y="6320084"/>
            <a:ext cx="775951" cy="231923"/>
          </a:xfrm>
          <a:prstGeom prst="rect">
            <a:avLst/>
          </a:prstGeom>
        </p:spPr>
      </p:pic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98977" y="5366066"/>
            <a:ext cx="9045023" cy="11859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4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Daniel Studdard, AICP,  ARC Principal Planner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4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dstuddard@atlantaregional.org</a:t>
            </a:r>
            <a:endParaRPr lang="en-US" sz="34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9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13" y="3398993"/>
            <a:ext cx="2362971" cy="2362971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265470" y="1759974"/>
            <a:ext cx="3755923" cy="2133600"/>
          </a:xfrm>
          <a:prstGeom prst="clou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2252" y="2013998"/>
            <a:ext cx="2300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Hours of Service (HOS) Requirements</a:t>
            </a:r>
          </a:p>
        </p:txBody>
      </p:sp>
      <p:sp>
        <p:nvSpPr>
          <p:cNvPr id="9" name="Cloud 8"/>
          <p:cNvSpPr/>
          <p:nvPr/>
        </p:nvSpPr>
        <p:spPr>
          <a:xfrm>
            <a:off x="4591665" y="1445342"/>
            <a:ext cx="4395019" cy="2390053"/>
          </a:xfrm>
          <a:prstGeom prst="clou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2959" y="1886986"/>
            <a:ext cx="2731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Electronic Logging Devices (ELDs) Dec. 2017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67398" y="8670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2567E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b="1" dirty="0"/>
              <a:t>Regulatory “Perfect Storm”</a:t>
            </a:r>
          </a:p>
        </p:txBody>
      </p:sp>
    </p:spTree>
    <p:extLst>
      <p:ext uri="{BB962C8B-B14F-4D97-AF65-F5344CB8AC3E}">
        <p14:creationId xmlns:p14="http://schemas.microsoft.com/office/powerpoint/2010/main" val="274123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3</a:t>
            </a:fld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37013"/>
            <a:ext cx="9143999" cy="876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2567E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3400" b="1" dirty="0"/>
              <a:t>ATRI Critical Issues in the Trucking Industry 2017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DA4002-7900-4420-883E-0F172BF02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"/>
          <a:stretch/>
        </p:blipFill>
        <p:spPr>
          <a:xfrm>
            <a:off x="1117557" y="799837"/>
            <a:ext cx="7057019" cy="5263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974" y="5202709"/>
            <a:ext cx="1612335" cy="412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5F9B8F-D52E-4B68-A686-8D1D91817D12}"/>
              </a:ext>
            </a:extLst>
          </p:cNvPr>
          <p:cNvSpPr txBox="1"/>
          <p:nvPr/>
        </p:nvSpPr>
        <p:spPr>
          <a:xfrm>
            <a:off x="2830561" y="913376"/>
            <a:ext cx="30235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2) ELD Mandate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339E06-136B-4AA1-B158-2CF023ECDBA6}"/>
              </a:ext>
            </a:extLst>
          </p:cNvPr>
          <p:cNvSpPr txBox="1"/>
          <p:nvPr/>
        </p:nvSpPr>
        <p:spPr>
          <a:xfrm>
            <a:off x="3927183" y="1798340"/>
            <a:ext cx="31217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4)Truck Parking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902F8-B5FF-496D-AC6E-36B31B6F435C}"/>
              </a:ext>
            </a:extLst>
          </p:cNvPr>
          <p:cNvSpPr txBox="1"/>
          <p:nvPr/>
        </p:nvSpPr>
        <p:spPr>
          <a:xfrm>
            <a:off x="3408331" y="1345919"/>
            <a:ext cx="56959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3) Hours of Service Requirements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96F370-D774-49BD-93C0-6FB912921689}"/>
              </a:ext>
            </a:extLst>
          </p:cNvPr>
          <p:cNvCxnSpPr>
            <a:cxnSpLocks/>
          </p:cNvCxnSpPr>
          <p:nvPr/>
        </p:nvCxnSpPr>
        <p:spPr>
          <a:xfrm flipV="1">
            <a:off x="3404371" y="1838096"/>
            <a:ext cx="146781" cy="3292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9E13B6-A125-4A41-954A-A95540906405}"/>
              </a:ext>
            </a:extLst>
          </p:cNvPr>
          <p:cNvCxnSpPr>
            <a:cxnSpLocks/>
          </p:cNvCxnSpPr>
          <p:nvPr/>
        </p:nvCxnSpPr>
        <p:spPr>
          <a:xfrm flipV="1">
            <a:off x="2810683" y="1391036"/>
            <a:ext cx="146781" cy="3292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97BD55-C08D-43C2-9862-BF517F8032FB}"/>
              </a:ext>
            </a:extLst>
          </p:cNvPr>
          <p:cNvCxnSpPr>
            <a:cxnSpLocks/>
          </p:cNvCxnSpPr>
          <p:nvPr/>
        </p:nvCxnSpPr>
        <p:spPr>
          <a:xfrm flipV="1">
            <a:off x="4037650" y="2230883"/>
            <a:ext cx="68042" cy="1323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56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730" y="128017"/>
            <a:ext cx="7886700" cy="713232"/>
          </a:xfrm>
        </p:spPr>
        <p:txBody>
          <a:bodyPr/>
          <a:lstStyle/>
          <a:p>
            <a:r>
              <a:rPr lang="en-US" dirty="0"/>
              <a:t>Private Spaces by County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9" t="5740" r="4372" b="5703"/>
          <a:stretch/>
        </p:blipFill>
        <p:spPr>
          <a:xfrm>
            <a:off x="2526414" y="1027958"/>
            <a:ext cx="6493250" cy="487375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5443" y="1029434"/>
          <a:ext cx="2264412" cy="48722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3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County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Spaces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Fulton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698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Bartow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575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Butts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450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Carroll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360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Haralson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332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Jackson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309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Morgan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259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Coweta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165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DeKalb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114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Clayton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105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Barrow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85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Henry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40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Walton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Douglas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Hall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0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Forsyth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0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Total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3,561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78" marR="9978" marT="9978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34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48548"/>
            <a:ext cx="7886700" cy="1325563"/>
          </a:xfrm>
        </p:spPr>
        <p:txBody>
          <a:bodyPr/>
          <a:lstStyle/>
          <a:p>
            <a:r>
              <a:rPr lang="en-US" b="1" dirty="0"/>
              <a:t>Truck Driver Survey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" y="1371600"/>
            <a:ext cx="7957358" cy="163137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b="0" dirty="0">
                <a:solidFill>
                  <a:schemeClr val="tx1"/>
                </a:solidFill>
              </a:rPr>
              <a:t>277 Responses</a:t>
            </a:r>
          </a:p>
          <a:p>
            <a:pPr marL="457200" indent="-457200"/>
            <a:r>
              <a:rPr lang="en-US" sz="3200" b="0" dirty="0">
                <a:solidFill>
                  <a:schemeClr val="tx1"/>
                </a:solidFill>
              </a:rPr>
              <a:t>How long does it usually take you to find truck parking in the Atlanta region?</a:t>
            </a:r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43702" y="3188772"/>
          <a:ext cx="4872531" cy="2282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6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Length of time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Response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Less than 15 minutes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1.3%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15 – 30 minutes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6.5%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30 minutes – 1 hour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41.3%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More than 1 hour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51.0%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39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07" y="103510"/>
            <a:ext cx="7886700" cy="870525"/>
          </a:xfrm>
        </p:spPr>
        <p:txBody>
          <a:bodyPr/>
          <a:lstStyle/>
          <a:p>
            <a:r>
              <a:rPr lang="en-US" b="1" dirty="0"/>
              <a:t>Draft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33" y="1252624"/>
            <a:ext cx="8358447" cy="480360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0" dirty="0">
                <a:solidFill>
                  <a:schemeClr val="tx1"/>
                </a:solidFill>
              </a:rPr>
              <a:t>Report and Executive Summary available at:</a:t>
            </a:r>
            <a:endParaRPr lang="en-US" sz="3000" b="0" dirty="0">
              <a:solidFill>
                <a:schemeClr val="tx1"/>
              </a:solidFill>
              <a:hlinkClick r:id="rId3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000" b="0" dirty="0">
                <a:solidFill>
                  <a:schemeClr val="tx1"/>
                </a:solidFill>
                <a:hlinkClick r:id="rId3"/>
              </a:rPr>
              <a:t>www.atlantaregional.org/truckparking</a:t>
            </a:r>
            <a:r>
              <a:rPr lang="en-US" sz="3000" b="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b="0" i="1" dirty="0">
                <a:solidFill>
                  <a:schemeClr val="tx1"/>
                </a:solidFill>
              </a:rPr>
              <a:t>1. Add / Expand </a:t>
            </a:r>
            <a:r>
              <a:rPr lang="en-US" b="0" dirty="0">
                <a:solidFill>
                  <a:schemeClr val="tx1"/>
                </a:solidFill>
              </a:rPr>
              <a:t>Truck Parking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Supply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b="0" i="1" dirty="0">
                <a:solidFill>
                  <a:schemeClr val="tx1"/>
                </a:solidFill>
              </a:rPr>
              <a:t>2. Develop</a:t>
            </a:r>
            <a:r>
              <a:rPr lang="en-US" b="0" dirty="0">
                <a:solidFill>
                  <a:schemeClr val="tx1"/>
                </a:solidFill>
              </a:rPr>
              <a:t> Truck Parking </a:t>
            </a:r>
            <a:r>
              <a:rPr lang="en-US" sz="3200" dirty="0">
                <a:solidFill>
                  <a:schemeClr val="tx1"/>
                </a:solidFill>
              </a:rPr>
              <a:t>Policies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b="0" i="1" dirty="0">
                <a:solidFill>
                  <a:schemeClr val="tx1"/>
                </a:solidFill>
              </a:rPr>
              <a:t>3. Develop</a:t>
            </a:r>
            <a:r>
              <a:rPr lang="en-US" b="0" dirty="0">
                <a:solidFill>
                  <a:schemeClr val="tx1"/>
                </a:solidFill>
              </a:rPr>
              <a:t> Truck Parking </a:t>
            </a:r>
            <a:r>
              <a:rPr lang="en-US" sz="3200" dirty="0">
                <a:solidFill>
                  <a:schemeClr val="tx1"/>
                </a:solidFill>
              </a:rPr>
              <a:t>Partnerships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b="0" i="1" dirty="0">
                <a:solidFill>
                  <a:schemeClr val="tx1"/>
                </a:solidFill>
              </a:rPr>
              <a:t>4. Improve Sharing </a:t>
            </a:r>
            <a:r>
              <a:rPr lang="en-US" b="0" dirty="0">
                <a:solidFill>
                  <a:schemeClr val="tx1"/>
                </a:solidFill>
              </a:rPr>
              <a:t>of Truck Parking </a:t>
            </a:r>
            <a:r>
              <a:rPr lang="en-US" sz="3200" dirty="0">
                <a:solidFill>
                  <a:schemeClr val="tx1"/>
                </a:solidFill>
              </a:rPr>
              <a:t>Information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b="0" i="1" dirty="0">
                <a:solidFill>
                  <a:schemeClr val="tx1"/>
                </a:solidFill>
              </a:rPr>
              <a:t>5. Monitor/Incorporate </a:t>
            </a:r>
            <a:r>
              <a:rPr lang="en-US" b="0" dirty="0">
                <a:solidFill>
                  <a:schemeClr val="tx1"/>
                </a:solidFill>
              </a:rPr>
              <a:t>Future Use of </a:t>
            </a:r>
            <a:r>
              <a:rPr lang="en-US" sz="3200" dirty="0">
                <a:solidFill>
                  <a:schemeClr val="tx1"/>
                </a:solidFill>
              </a:rPr>
              <a:t>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06" y="4434483"/>
            <a:ext cx="570015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27" y="2222321"/>
            <a:ext cx="570015" cy="685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07" y="5206143"/>
            <a:ext cx="570015" cy="685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06" y="3694000"/>
            <a:ext cx="570015" cy="685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27" y="2984686"/>
            <a:ext cx="57001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8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61" y="1"/>
            <a:ext cx="7886700" cy="1233368"/>
          </a:xfrm>
        </p:spPr>
        <p:txBody>
          <a:bodyPr/>
          <a:lstStyle/>
          <a:p>
            <a:r>
              <a:rPr lang="en-US" b="1" dirty="0"/>
              <a:t>Strategy 1: Add/Expand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80160"/>
            <a:ext cx="8911535" cy="48295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0" dirty="0">
                <a:solidFill>
                  <a:schemeClr val="tx1"/>
                </a:solidFill>
              </a:rPr>
              <a:t>1.1 - </a:t>
            </a:r>
            <a:r>
              <a:rPr lang="en-US" sz="3200" b="0" i="1" dirty="0">
                <a:solidFill>
                  <a:schemeClr val="tx1"/>
                </a:solidFill>
              </a:rPr>
              <a:t>Comprehensive Transportation Plans (CTPs)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b="0" dirty="0">
                <a:solidFill>
                  <a:schemeClr val="tx1"/>
                </a:solidFill>
              </a:rPr>
              <a:t>Authorized truck parking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b="0" dirty="0">
                <a:solidFill>
                  <a:schemeClr val="tx1"/>
                </a:solidFill>
              </a:rPr>
              <a:t>Unauthorized truck parking locations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0" dirty="0">
                <a:solidFill>
                  <a:schemeClr val="tx1"/>
                </a:solidFill>
              </a:rPr>
              <a:t>1.2 - </a:t>
            </a:r>
            <a:r>
              <a:rPr lang="en-US" sz="3200" b="0" i="1" dirty="0">
                <a:solidFill>
                  <a:schemeClr val="tx1"/>
                </a:solidFill>
              </a:rPr>
              <a:t>Freight Cluster Plans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Inventory authorized &amp; unauthorized parking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Identify potential solutions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0" dirty="0">
                <a:solidFill>
                  <a:schemeClr val="tx1"/>
                </a:solidFill>
              </a:rPr>
              <a:t>1.3 - </a:t>
            </a:r>
            <a:r>
              <a:rPr lang="en-US" sz="3200" b="0" i="1" dirty="0">
                <a:solidFill>
                  <a:schemeClr val="tx1"/>
                </a:solidFill>
              </a:rPr>
              <a:t>Local Government / CID Solutions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61" y="169611"/>
            <a:ext cx="884161" cy="106375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242DD1-83A9-48B5-88D9-CEE5C6390EA8}"/>
              </a:ext>
            </a:extLst>
          </p:cNvPr>
          <p:cNvSpPr txBox="1">
            <a:spLocks/>
          </p:cNvSpPr>
          <p:nvPr/>
        </p:nvSpPr>
        <p:spPr>
          <a:xfrm>
            <a:off x="182880" y="4125191"/>
            <a:ext cx="8877742" cy="1932516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B111"/>
              </a:buClr>
              <a:buFont typeface="Wingdings" panose="05000000000000000000" pitchFamily="2" charset="2"/>
              <a:buChar char="§"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solidFill>
                  <a:schemeClr val="tx1"/>
                </a:solidFill>
              </a:rPr>
              <a:t>New truck stops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solidFill>
                  <a:schemeClr val="tx1"/>
                </a:solidFill>
              </a:rPr>
              <a:t>Expand existing truck stops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solidFill>
                  <a:schemeClr val="tx1"/>
                </a:solidFill>
              </a:rPr>
              <a:t>Shippers / receiver agreements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solidFill>
                  <a:schemeClr val="tx1"/>
                </a:solidFill>
              </a:rPr>
              <a:t>Existing / closed rest areas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solidFill>
                  <a:schemeClr val="tx1"/>
                </a:solidFill>
              </a:rPr>
              <a:t>Vacant industrial spaces / brownfield sites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solidFill>
                  <a:schemeClr val="tx1"/>
                </a:solidFill>
              </a:rPr>
              <a:t>Park-and-ride lots (PM only)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solidFill>
                  <a:schemeClr val="tx1"/>
                </a:solidFill>
              </a:rPr>
              <a:t>Shopping centers</a:t>
            </a:r>
          </a:p>
        </p:txBody>
      </p:sp>
    </p:spTree>
    <p:extLst>
      <p:ext uri="{BB962C8B-B14F-4D97-AF65-F5344CB8AC3E}">
        <p14:creationId xmlns:p14="http://schemas.microsoft.com/office/powerpoint/2010/main" val="184284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67" y="0"/>
            <a:ext cx="9008733" cy="1341120"/>
          </a:xfrm>
        </p:spPr>
        <p:txBody>
          <a:bodyPr>
            <a:normAutofit/>
          </a:bodyPr>
          <a:lstStyle/>
          <a:p>
            <a:r>
              <a:rPr lang="en-US" sz="3100" dirty="0"/>
              <a:t>Add / Expand Supply</a:t>
            </a:r>
            <a:br>
              <a:rPr lang="en-US" sz="2700" dirty="0"/>
            </a:br>
            <a:r>
              <a:rPr lang="en-US" sz="4600" b="1" dirty="0"/>
              <a:t>Example: Pilot Parking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67" y="2360428"/>
            <a:ext cx="4568478" cy="25683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65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48481" y="1311303"/>
            <a:ext cx="4795520" cy="474162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1" dirty="0">
                <a:solidFill>
                  <a:schemeClr val="tx1"/>
                </a:solidFill>
              </a:rPr>
              <a:t>Drivers Requirements:  </a:t>
            </a:r>
          </a:p>
          <a:p>
            <a:pPr lvl="1">
              <a:lnSpc>
                <a:spcPct val="95000"/>
              </a:lnSpc>
            </a:pPr>
            <a:r>
              <a:rPr lang="en-US" sz="2800" dirty="0">
                <a:solidFill>
                  <a:schemeClr val="tx1"/>
                </a:solidFill>
              </a:rPr>
              <a:t>Wear safety vests at all times</a:t>
            </a:r>
          </a:p>
          <a:p>
            <a:pPr lvl="1">
              <a:lnSpc>
                <a:spcPct val="95000"/>
              </a:lnSpc>
            </a:pPr>
            <a:r>
              <a:rPr lang="en-US" sz="2800" b="0" dirty="0">
                <a:solidFill>
                  <a:schemeClr val="tx1"/>
                </a:solidFill>
              </a:rPr>
              <a:t>Carry a flashlight at night</a:t>
            </a:r>
          </a:p>
          <a:p>
            <a:pPr lvl="1">
              <a:lnSpc>
                <a:spcPct val="95000"/>
              </a:lnSpc>
            </a:pPr>
            <a:r>
              <a:rPr lang="en-US" sz="2800" dirty="0">
                <a:solidFill>
                  <a:schemeClr val="tx1"/>
                </a:solidFill>
              </a:rPr>
              <a:t>Follow safety rules</a:t>
            </a:r>
          </a:p>
          <a:p>
            <a:pPr lvl="1">
              <a:lnSpc>
                <a:spcPct val="95000"/>
              </a:lnSpc>
            </a:pPr>
            <a:r>
              <a:rPr lang="en-US" sz="2800" b="0" dirty="0">
                <a:solidFill>
                  <a:schemeClr val="tx1"/>
                </a:solidFill>
              </a:rPr>
              <a:t>De-couple tractor from trailer</a:t>
            </a:r>
          </a:p>
          <a:p>
            <a:pPr lvl="1">
              <a:lnSpc>
                <a:spcPct val="95000"/>
              </a:lnSpc>
            </a:pPr>
            <a:r>
              <a:rPr lang="en-US" sz="2800" dirty="0">
                <a:solidFill>
                  <a:schemeClr val="tx1"/>
                </a:solidFill>
              </a:rPr>
              <a:t>May not move tractor </a:t>
            </a:r>
          </a:p>
          <a:p>
            <a:pPr lvl="1">
              <a:lnSpc>
                <a:spcPct val="95000"/>
              </a:lnSpc>
            </a:pPr>
            <a:r>
              <a:rPr lang="en-US" sz="2800" b="0" dirty="0">
                <a:solidFill>
                  <a:schemeClr val="tx1"/>
                </a:solidFill>
              </a:rPr>
              <a:t>Preferential treatment for no-idle cabs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61" y="132410"/>
            <a:ext cx="884161" cy="10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0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34" y="1"/>
            <a:ext cx="7886700" cy="1073426"/>
          </a:xfrm>
        </p:spPr>
        <p:txBody>
          <a:bodyPr/>
          <a:lstStyle/>
          <a:p>
            <a:r>
              <a:rPr lang="en-US" b="1" dirty="0"/>
              <a:t>Strategy 2: Policy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98651"/>
            <a:ext cx="8808501" cy="4794645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0" dirty="0">
                <a:solidFill>
                  <a:schemeClr val="tx1"/>
                </a:solidFill>
              </a:rPr>
              <a:t>2.1 – </a:t>
            </a:r>
            <a:r>
              <a:rPr lang="en-US" sz="3000" b="0" i="1" dirty="0">
                <a:solidFill>
                  <a:schemeClr val="tx1"/>
                </a:solidFill>
              </a:rPr>
              <a:t>Share Warehouse/Distribution Costs/Benefits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0" dirty="0">
                <a:solidFill>
                  <a:schemeClr val="tx1"/>
                </a:solidFill>
              </a:rPr>
              <a:t>Require/incentivize shippers and receivers </a:t>
            </a:r>
            <a:r>
              <a:rPr lang="en-US" sz="2800" dirty="0">
                <a:solidFill>
                  <a:schemeClr val="tx1"/>
                </a:solidFill>
              </a:rPr>
              <a:t>	 </a:t>
            </a:r>
            <a:r>
              <a:rPr lang="en-US" sz="2800" b="0" dirty="0">
                <a:solidFill>
                  <a:schemeClr val="tx1"/>
                </a:solidFill>
              </a:rPr>
              <a:t>to provide parking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Promote new truck parking </a:t>
            </a:r>
          </a:p>
          <a:p>
            <a:pPr marL="1371600" lvl="3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I</a:t>
            </a:r>
            <a:r>
              <a:rPr lang="en-US" sz="2400" b="0" dirty="0">
                <a:solidFill>
                  <a:schemeClr val="tx1"/>
                </a:solidFill>
              </a:rPr>
              <a:t>ndustrial areas / freight clusters</a:t>
            </a:r>
          </a:p>
          <a:p>
            <a:pPr marL="1371600" lvl="3">
              <a:lnSpc>
                <a:spcPct val="100000"/>
              </a:lnSpc>
              <a:spcBef>
                <a:spcPts val="0"/>
              </a:spcBef>
            </a:pPr>
            <a:r>
              <a:rPr lang="en-US" sz="2400" b="0" dirty="0">
                <a:solidFill>
                  <a:schemeClr val="tx1"/>
                </a:solidFill>
              </a:rPr>
              <a:t>CIDs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0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3000" b="0" dirty="0">
                <a:solidFill>
                  <a:schemeClr val="tx1"/>
                </a:solidFill>
              </a:rPr>
              <a:t>2.2 – </a:t>
            </a:r>
            <a:r>
              <a:rPr lang="en-US" sz="3000" b="0" i="1" dirty="0">
                <a:solidFill>
                  <a:schemeClr val="tx1"/>
                </a:solidFill>
              </a:rPr>
              <a:t>Review Development of Regional Impact (DRI) 	Requirements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0" dirty="0">
                <a:solidFill>
                  <a:schemeClr val="tx1"/>
                </a:solidFill>
              </a:rPr>
              <a:t>Truck stops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0" dirty="0">
                <a:solidFill>
                  <a:schemeClr val="tx1"/>
                </a:solidFill>
              </a:rPr>
              <a:t>Warehouse / distribution centers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099A-2F26-4CC5-A154-6A6D1060809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26" y="177703"/>
            <a:ext cx="881624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6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2892</TotalTime>
  <Words>639</Words>
  <Application>Microsoft Office PowerPoint</Application>
  <PresentationFormat>On-screen Show (4:3)</PresentationFormat>
  <Paragraphs>161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Segoe UI</vt:lpstr>
      <vt:lpstr>Segoe UI Light</vt:lpstr>
      <vt:lpstr>Times New Roman</vt:lpstr>
      <vt:lpstr>Wingdings</vt:lpstr>
      <vt:lpstr>Office Theme</vt:lpstr>
      <vt:lpstr>Recommendations</vt:lpstr>
      <vt:lpstr>PowerPoint Presentation</vt:lpstr>
      <vt:lpstr>PowerPoint Presentation</vt:lpstr>
      <vt:lpstr>Private Spaces by County</vt:lpstr>
      <vt:lpstr>Truck Driver Survey Results</vt:lpstr>
      <vt:lpstr>Draft Strategies</vt:lpstr>
      <vt:lpstr>Strategy 1: Add/Expand Supply</vt:lpstr>
      <vt:lpstr>Add / Expand Supply Example: Pilot Parking Program</vt:lpstr>
      <vt:lpstr>Strategy 2: Policy Development</vt:lpstr>
      <vt:lpstr>Strategy 2: Policy Development</vt:lpstr>
      <vt:lpstr>Strategy 3: Partnerships</vt:lpstr>
      <vt:lpstr>FHWA National Coalition on Truck Parking</vt:lpstr>
      <vt:lpstr>Strategy 4: Information Sharing</vt:lpstr>
      <vt:lpstr>Questions?</vt:lpstr>
    </vt:vector>
  </TitlesOfParts>
  <Company>RS&amp;H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TAQC 03-15-2018 Truck Parking Study</dc:title>
  <dc:creator>Coons, Amy</dc:creator>
  <cp:keywords>ARC TAQC 3-15-18;ARC Truck Parking Study;Daniel Studdard</cp:keywords>
  <cp:lastModifiedBy>Daniel Studdard</cp:lastModifiedBy>
  <cp:revision>314</cp:revision>
  <cp:lastPrinted>2017-08-09T15:36:31Z</cp:lastPrinted>
  <dcterms:created xsi:type="dcterms:W3CDTF">2017-03-29T13:30:46Z</dcterms:created>
  <dcterms:modified xsi:type="dcterms:W3CDTF">2018-03-13T22:16:45Z</dcterms:modified>
</cp:coreProperties>
</file>