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300" r:id="rId2"/>
    <p:sldId id="301" r:id="rId3"/>
    <p:sldId id="302" r:id="rId4"/>
    <p:sldId id="306" r:id="rId5"/>
    <p:sldId id="307" r:id="rId6"/>
    <p:sldId id="308" r:id="rId7"/>
    <p:sldId id="303" r:id="rId8"/>
    <p:sldId id="309" r:id="rId9"/>
    <p:sldId id="311" r:id="rId10"/>
    <p:sldId id="310" r:id="rId11"/>
    <p:sldId id="304" r:id="rId12"/>
    <p:sldId id="312" r:id="rId13"/>
    <p:sldId id="313" r:id="rId14"/>
    <p:sldId id="314" r:id="rId15"/>
    <p:sldId id="315" r:id="rId16"/>
    <p:sldId id="30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95B"/>
    <a:srgbClr val="F26522"/>
    <a:srgbClr val="F3702B"/>
    <a:srgbClr val="E76221"/>
    <a:srgbClr val="1556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10"/>
    <p:restoredTop sz="83208" autoAdjust="0"/>
  </p:normalViewPr>
  <p:slideViewPr>
    <p:cSldViewPr snapToGrid="0" snapToObjects="1">
      <p:cViewPr varScale="1">
        <p:scale>
          <a:sx n="70" d="100"/>
          <a:sy n="70" d="100"/>
        </p:scale>
        <p:origin x="96" y="48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DA9FC-87AD-DB41-97AC-49EDF560E86C}" type="datetimeFigureOut">
              <a:rPr lang="en-US" smtClean="0"/>
              <a:t>3/9/2018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4B93F1-A56F-4A49-BF2B-2F82B6F16283}" type="slidenum">
              <a:rPr lang="en-US" smtClean="0"/>
              <a:t>‹#›</a:t>
            </a:fld>
            <a:endParaRPr lang="en-US"/>
          </a:p>
        </p:txBody>
      </p:sp>
    </p:spTree>
    <p:extLst>
      <p:ext uri="{BB962C8B-B14F-4D97-AF65-F5344CB8AC3E}">
        <p14:creationId xmlns:p14="http://schemas.microsoft.com/office/powerpoint/2010/main" val="91517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Regional Subrecipients – 3 agencies 20 counties</a:t>
            </a:r>
          </a:p>
          <a:p>
            <a:r>
              <a:rPr lang="en-US" dirty="0"/>
              <a:t>6 years eligibility – FY 2013 funds expire FY 2018</a:t>
            </a:r>
          </a:p>
        </p:txBody>
      </p:sp>
      <p:sp>
        <p:nvSpPr>
          <p:cNvPr id="4" name="Slide Number Placeholder 3"/>
          <p:cNvSpPr>
            <a:spLocks noGrp="1"/>
          </p:cNvSpPr>
          <p:nvPr>
            <p:ph type="sldNum" sz="quarter" idx="10"/>
          </p:nvPr>
        </p:nvSpPr>
        <p:spPr/>
        <p:txBody>
          <a:bodyPr/>
          <a:lstStyle/>
          <a:p>
            <a:fld id="{D44B93F1-A56F-4A49-BF2B-2F82B6F16283}" type="slidenum">
              <a:rPr lang="en-US" smtClean="0"/>
              <a:t>4</a:t>
            </a:fld>
            <a:endParaRPr lang="en-US"/>
          </a:p>
        </p:txBody>
      </p:sp>
    </p:spTree>
    <p:extLst>
      <p:ext uri="{BB962C8B-B14F-4D97-AF65-F5344CB8AC3E}">
        <p14:creationId xmlns:p14="http://schemas.microsoft.com/office/powerpoint/2010/main" val="2221707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Regional Subrecipients – 3 agencies 20 counties</a:t>
            </a:r>
          </a:p>
          <a:p>
            <a:r>
              <a:rPr lang="en-US" dirty="0"/>
              <a:t>6 years eligibility – FY 2013 funds expire FY 2018</a:t>
            </a:r>
          </a:p>
        </p:txBody>
      </p:sp>
      <p:sp>
        <p:nvSpPr>
          <p:cNvPr id="4" name="Slide Number Placeholder 3"/>
          <p:cNvSpPr>
            <a:spLocks noGrp="1"/>
          </p:cNvSpPr>
          <p:nvPr>
            <p:ph type="sldNum" sz="quarter" idx="10"/>
          </p:nvPr>
        </p:nvSpPr>
        <p:spPr/>
        <p:txBody>
          <a:bodyPr/>
          <a:lstStyle/>
          <a:p>
            <a:fld id="{D44B93F1-A56F-4A49-BF2B-2F82B6F16283}" type="slidenum">
              <a:rPr lang="en-US" smtClean="0"/>
              <a:t>8</a:t>
            </a:fld>
            <a:endParaRPr lang="en-US"/>
          </a:p>
        </p:txBody>
      </p:sp>
    </p:spTree>
    <p:extLst>
      <p:ext uri="{BB962C8B-B14F-4D97-AF65-F5344CB8AC3E}">
        <p14:creationId xmlns:p14="http://schemas.microsoft.com/office/powerpoint/2010/main" val="2657617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dirty="0"/>
              <a:t>Components</a:t>
            </a:r>
          </a:p>
          <a:p>
            <a:r>
              <a:rPr lang="en-US" sz="1200" dirty="0"/>
              <a:t>Section</a:t>
            </a:r>
            <a:r>
              <a:rPr lang="en-US" sz="1200" baseline="0" dirty="0"/>
              <a:t> 5339 Formula Program</a:t>
            </a:r>
            <a:endParaRPr lang="en-US" sz="1200" dirty="0"/>
          </a:p>
          <a:p>
            <a:endParaRPr lang="en-US" sz="1200" dirty="0"/>
          </a:p>
          <a:p>
            <a:r>
              <a:rPr lang="en-US" sz="1200" u="sng" dirty="0"/>
              <a:t>SUB-PROGRAMS (ADDED BY FAST ACT)</a:t>
            </a:r>
          </a:p>
          <a:p>
            <a:r>
              <a:rPr lang="en-US" sz="1200" b="1" dirty="0"/>
              <a:t>5539b</a:t>
            </a:r>
            <a:r>
              <a:rPr lang="en-US" sz="1200" dirty="0"/>
              <a:t> – Grants</a:t>
            </a:r>
            <a:r>
              <a:rPr lang="en-US" sz="1200" baseline="0" dirty="0"/>
              <a:t> for Buses and Bus Facilities (Competitive Program)</a:t>
            </a:r>
          </a:p>
          <a:p>
            <a:r>
              <a:rPr lang="en-US" sz="1200" baseline="0" dirty="0"/>
              <a:t>Goal is to improve condition of bus fleets, expand transportation access to employment, education opportunities and healthcare facilities, and improve mobility options in rural and urban areas throughout the country. </a:t>
            </a:r>
          </a:p>
          <a:p>
            <a:r>
              <a:rPr lang="en-US" sz="1200" baseline="0" dirty="0"/>
              <a:t>FTA must consider the age and condition of buses, bus fleets, related equipment, and bus-related facilities” and prioritizes </a:t>
            </a:r>
          </a:p>
          <a:p>
            <a:endParaRPr lang="en-US" sz="1200" baseline="0" dirty="0"/>
          </a:p>
          <a:p>
            <a:r>
              <a:rPr lang="en-US" sz="1200" dirty="0"/>
              <a:t>Funds awarded for the Bus Program will finance capital projects to replace, rehabilitate, purchase or lease buses and related equipment and to rehabilitate, purchase, construct or lease bus-related facilities, including programs of bus and bus-related projects </a:t>
            </a:r>
            <a:r>
              <a:rPr lang="en-US" sz="1200" u="sng" dirty="0"/>
              <a:t>for subrecipients that are public agencies, private companies engaged in public transportation, or private non-profit organizations</a:t>
            </a:r>
            <a:r>
              <a:rPr lang="en-US" sz="1200" dirty="0"/>
              <a:t>. </a:t>
            </a:r>
          </a:p>
          <a:p>
            <a:endParaRPr lang="en-US" sz="1200" dirty="0"/>
          </a:p>
          <a:p>
            <a:r>
              <a:rPr lang="en-US" sz="1200" b="1" dirty="0"/>
              <a:t>5339c</a:t>
            </a:r>
            <a:r>
              <a:rPr lang="en-US" sz="1200" dirty="0"/>
              <a:t> – Low or No Emission (</a:t>
            </a:r>
            <a:r>
              <a:rPr lang="en-US" sz="1200" u="none" dirty="0"/>
              <a:t>Competitive</a:t>
            </a:r>
            <a:r>
              <a:rPr lang="en-US" sz="1200" u="none" baseline="0" dirty="0"/>
              <a:t> Program) </a:t>
            </a:r>
            <a:r>
              <a:rPr lang="en-US" sz="1200" baseline="0" dirty="0"/>
              <a:t>– Funding to state and local governments for purchase or lease of zero-emission and low-emission transit buses. Also includes acquisition, construction, and leasing of required supporting facilities. </a:t>
            </a:r>
          </a:p>
          <a:p>
            <a:r>
              <a:rPr lang="en-US" sz="1200" baseline="0" dirty="0"/>
              <a:t>FAST Act allows $55 million per year – available until FFY 2020. </a:t>
            </a:r>
          </a:p>
          <a:p>
            <a:r>
              <a:rPr lang="en-US" sz="1200" baseline="0" dirty="0"/>
              <a:t>Eligible activities –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purchasing or leasing low- or no-emission buses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acquiring low- or no-emission buses with a leased power source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constructing or leasing facilities and related equipment (including intelligent technology and software) for low- or no-emission buses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constructing new public transportation facilities to accommodate low- or no-emission buses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rehabilitating or improving existing public transportation facilities to accommodate low- or no-emission buses</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Funding</a:t>
            </a:r>
            <a:r>
              <a:rPr lang="en-US" sz="1200" b="0" i="0" kern="1200" baseline="0" dirty="0">
                <a:solidFill>
                  <a:schemeClr val="tx1"/>
                </a:solidFill>
                <a:effectLst/>
                <a:latin typeface="+mn-lt"/>
                <a:ea typeface="+mn-ea"/>
                <a:cs typeface="+mn-cs"/>
              </a:rPr>
              <a:t> available the year appropriated plus three years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44B93F1-A56F-4A49-BF2B-2F82B6F16283}" type="slidenum">
              <a:rPr lang="en-US" smtClean="0"/>
              <a:t>11</a:t>
            </a:fld>
            <a:endParaRPr lang="en-US"/>
          </a:p>
        </p:txBody>
      </p:sp>
    </p:spTree>
    <p:extLst>
      <p:ext uri="{BB962C8B-B14F-4D97-AF65-F5344CB8AC3E}">
        <p14:creationId xmlns:p14="http://schemas.microsoft.com/office/powerpoint/2010/main" val="2262342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Regional Subrecipients – 2 agencies</a:t>
            </a:r>
          </a:p>
          <a:p>
            <a:r>
              <a:rPr lang="en-US" dirty="0"/>
              <a:t>4 years eligibility – FY 2013 expire FY 2017</a:t>
            </a:r>
          </a:p>
        </p:txBody>
      </p:sp>
      <p:sp>
        <p:nvSpPr>
          <p:cNvPr id="4" name="Slide Number Placeholder 3"/>
          <p:cNvSpPr>
            <a:spLocks noGrp="1"/>
          </p:cNvSpPr>
          <p:nvPr>
            <p:ph type="sldNum" sz="quarter" idx="10"/>
          </p:nvPr>
        </p:nvSpPr>
        <p:spPr/>
        <p:txBody>
          <a:bodyPr/>
          <a:lstStyle/>
          <a:p>
            <a:fld id="{D44B93F1-A56F-4A49-BF2B-2F82B6F16283}" type="slidenum">
              <a:rPr lang="en-US" smtClean="0"/>
              <a:t>12</a:t>
            </a:fld>
            <a:endParaRPr lang="en-US"/>
          </a:p>
        </p:txBody>
      </p:sp>
    </p:spTree>
    <p:extLst>
      <p:ext uri="{BB962C8B-B14F-4D97-AF65-F5344CB8AC3E}">
        <p14:creationId xmlns:p14="http://schemas.microsoft.com/office/powerpoint/2010/main" val="272249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party operator must demonstrate the legal, financial and technical capacity of carry out federal requirements of the program and have eligible projects, report service data to NTD and have been engaged in public transportation operation for at least three years. </a:t>
            </a:r>
          </a:p>
        </p:txBody>
      </p:sp>
      <p:sp>
        <p:nvSpPr>
          <p:cNvPr id="4" name="Slide Number Placeholder 3"/>
          <p:cNvSpPr>
            <a:spLocks noGrp="1"/>
          </p:cNvSpPr>
          <p:nvPr>
            <p:ph type="sldNum" sz="quarter" idx="10"/>
          </p:nvPr>
        </p:nvSpPr>
        <p:spPr/>
        <p:txBody>
          <a:bodyPr/>
          <a:lstStyle/>
          <a:p>
            <a:fld id="{D44B93F1-A56F-4A49-BF2B-2F82B6F16283}" type="slidenum">
              <a:rPr lang="en-US" smtClean="0"/>
              <a:t>13</a:t>
            </a:fld>
            <a:endParaRPr lang="en-US"/>
          </a:p>
        </p:txBody>
      </p:sp>
    </p:spTree>
    <p:extLst>
      <p:ext uri="{BB962C8B-B14F-4D97-AF65-F5344CB8AC3E}">
        <p14:creationId xmlns:p14="http://schemas.microsoft.com/office/powerpoint/2010/main" val="322043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084DF00-F3D9-4E4A-B591-A3E87AA7FFE6}"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84DF00-F3D9-4E4A-B591-A3E87AA7FFE6}"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84DF00-F3D9-4E4A-B591-A3E87AA7FFE6}"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84DF00-F3D9-4E4A-B591-A3E87AA7FFE6}"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5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84DF00-F3D9-4E4A-B591-A3E87AA7FFE6}"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84DF00-F3D9-4E4A-B591-A3E87AA7FFE6}"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84DF00-F3D9-4E4A-B591-A3E87AA7FFE6}" type="datetimeFigureOut">
              <a:rPr lang="en-US" smtClean="0"/>
              <a:t>3/9/2018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84DF00-F3D9-4E4A-B591-A3E87AA7FFE6}" type="datetimeFigureOut">
              <a:rPr lang="en-US" smtClean="0"/>
              <a:t>3/9/2018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4DF00-F3D9-4E4A-B591-A3E87AA7FFE6}" type="datetimeFigureOut">
              <a:rPr lang="en-US" smtClean="0"/>
              <a:t>3/9/2018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84DF00-F3D9-4E4A-B591-A3E87AA7FFE6}"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84DF00-F3D9-4E4A-B591-A3E87AA7FFE6}"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28D56-56E5-9F4E-820E-A195734D961A}"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70192"/>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fld id="{1084DF00-F3D9-4E4A-B591-A3E87AA7FFE6}" type="datetimeFigureOut">
              <a:rPr lang="en-US" smtClean="0"/>
              <a:pPr/>
              <a:t>3/9/2018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4D728D56-56E5-9F4E-820E-A195734D961A}" type="slidenum">
              <a:rPr lang="en-US" smtClean="0"/>
              <a:pPr/>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a:solidFill>
            <a:srgbClr val="F26522"/>
          </a:solidFill>
          <a:latin typeface="Trebuchet MS" charset="0"/>
          <a:ea typeface="Trebuchet MS" charset="0"/>
          <a:cs typeface="Trebuchet MS" charset="0"/>
        </a:defRPr>
      </a:lvl1pPr>
    </p:titleStyle>
    <p:bodyStyle>
      <a:lvl1pPr marL="465138" indent="-454025" algn="l" defTabSz="914400" rtl="0" eaLnBrk="1" latinLnBrk="0" hangingPunct="1">
        <a:lnSpc>
          <a:spcPct val="90000"/>
        </a:lnSpc>
        <a:spcBef>
          <a:spcPts val="0"/>
        </a:spcBef>
        <a:spcAft>
          <a:spcPts val="900"/>
        </a:spcAft>
        <a:buClr>
          <a:srgbClr val="E76221"/>
        </a:buClr>
        <a:buFont typeface="ArialUnicodeMS" charset="0"/>
        <a:buChar char="➤"/>
        <a:tabLst/>
        <a:defRPr sz="2800" kern="1200">
          <a:solidFill>
            <a:srgbClr val="58595B"/>
          </a:solidFill>
          <a:latin typeface="Trebuchet MS" charset="0"/>
          <a:ea typeface="Trebuchet MS" charset="0"/>
          <a:cs typeface="Trebuchet MS" charset="0"/>
        </a:defRPr>
      </a:lvl1pPr>
      <a:lvl2pPr marL="685800" indent="-228600" algn="l" defTabSz="914400" rtl="0" eaLnBrk="1" latinLnBrk="0" hangingPunct="1">
        <a:lnSpc>
          <a:spcPct val="90000"/>
        </a:lnSpc>
        <a:spcBef>
          <a:spcPts val="0"/>
        </a:spcBef>
        <a:spcAft>
          <a:spcPts val="600"/>
        </a:spcAft>
        <a:buClr>
          <a:srgbClr val="15567E"/>
        </a:buClr>
        <a:buFont typeface="Wingdings" charset="2"/>
        <a:buChar char="§"/>
        <a:defRPr sz="2400" kern="1200">
          <a:solidFill>
            <a:srgbClr val="58595B"/>
          </a:solidFill>
          <a:latin typeface="Trebuchet MS" charset="0"/>
          <a:ea typeface="Trebuchet MS" charset="0"/>
          <a:cs typeface="Trebuchet MS" charset="0"/>
        </a:defRPr>
      </a:lvl2pPr>
      <a:lvl3pPr marL="1036638" indent="-349250" algn="l" defTabSz="914400" rtl="0" eaLnBrk="1" latinLnBrk="0" hangingPunct="1">
        <a:lnSpc>
          <a:spcPct val="90000"/>
        </a:lnSpc>
        <a:spcBef>
          <a:spcPts val="0"/>
        </a:spcBef>
        <a:spcAft>
          <a:spcPts val="600"/>
        </a:spcAft>
        <a:buClr>
          <a:schemeClr val="tx1">
            <a:lumMod val="50000"/>
            <a:lumOff val="50000"/>
          </a:schemeClr>
        </a:buClr>
        <a:buSzPct val="75000"/>
        <a:buFont typeface="ZapfDingbatsITC" charset="0"/>
        <a:buChar char="✦"/>
        <a:tabLst/>
        <a:defRPr sz="2000" kern="1200">
          <a:solidFill>
            <a:srgbClr val="58595B"/>
          </a:solidFill>
          <a:latin typeface="Trebuchet MS" charset="0"/>
          <a:ea typeface="Trebuchet MS" charset="0"/>
          <a:cs typeface="Trebuchet MS" charset="0"/>
        </a:defRPr>
      </a:lvl3pPr>
      <a:lvl4pPr marL="1374775" indent="-338138" algn="l" defTabSz="914400" rtl="0" eaLnBrk="1" latinLnBrk="0" hangingPunct="1">
        <a:lnSpc>
          <a:spcPct val="90000"/>
        </a:lnSpc>
        <a:spcBef>
          <a:spcPts val="0"/>
        </a:spcBef>
        <a:spcAft>
          <a:spcPts val="600"/>
        </a:spcAft>
        <a:buClr>
          <a:srgbClr val="E76221"/>
        </a:buClr>
        <a:buSzPct val="75000"/>
        <a:buFont typeface="Wingdings" charset="2"/>
        <a:buChar char="ü"/>
        <a:tabLst/>
        <a:defRPr sz="1800" kern="1200">
          <a:solidFill>
            <a:srgbClr val="58595B"/>
          </a:solidFill>
          <a:latin typeface="Trebuchet MS" charset="0"/>
          <a:ea typeface="Trebuchet MS" charset="0"/>
          <a:cs typeface="Trebuchet MS" charset="0"/>
        </a:defRPr>
      </a:lvl4pPr>
      <a:lvl5pPr marL="1781175" marR="0" indent="-406400" algn="l" defTabSz="914400" rtl="0" eaLnBrk="1" fontAlgn="auto" latinLnBrk="0" hangingPunct="1">
        <a:lnSpc>
          <a:spcPct val="90000"/>
        </a:lnSpc>
        <a:spcBef>
          <a:spcPts val="0"/>
        </a:spcBef>
        <a:spcAft>
          <a:spcPts val="600"/>
        </a:spcAft>
        <a:buClr>
          <a:schemeClr val="bg1">
            <a:lumMod val="50000"/>
          </a:schemeClr>
        </a:buClr>
        <a:buSzTx/>
        <a:buFont typeface=".AppleSystemUIFont" charset="-120"/>
        <a:buChar char="–"/>
        <a:tabLst/>
        <a:defRPr sz="1800" kern="1200">
          <a:solidFill>
            <a:srgbClr val="58595B"/>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56831"/>
          </a:xfrm>
        </p:spPr>
        <p:txBody>
          <a:bodyPr>
            <a:normAutofit/>
          </a:bodyPr>
          <a:lstStyle/>
          <a:p>
            <a:r>
              <a:rPr lang="en-US" dirty="0"/>
              <a:t>Regional Transit Formula Fund Policies</a:t>
            </a:r>
            <a:br>
              <a:rPr lang="en-US" dirty="0"/>
            </a:br>
            <a:br>
              <a:rPr lang="en-US" dirty="0"/>
            </a:br>
            <a:r>
              <a:rPr lang="en-US" sz="2800" b="0" dirty="0"/>
              <a:t>Section 5307/5340 – Urbanized Formula Fund</a:t>
            </a:r>
            <a:br>
              <a:rPr lang="en-US" sz="2800" b="0" dirty="0"/>
            </a:br>
            <a:r>
              <a:rPr lang="en-US" sz="2800" b="0" dirty="0"/>
              <a:t>Section 5337 – State of Good Repair</a:t>
            </a:r>
            <a:br>
              <a:rPr lang="en-US" sz="2800" b="0" dirty="0"/>
            </a:br>
            <a:r>
              <a:rPr lang="en-US" sz="2800" b="0" dirty="0"/>
              <a:t>Section 5339 – Bus and Bus Facilities</a:t>
            </a:r>
          </a:p>
        </p:txBody>
      </p:sp>
      <p:sp>
        <p:nvSpPr>
          <p:cNvPr id="3" name="Content Placeholder 2"/>
          <p:cNvSpPr>
            <a:spLocks noGrp="1"/>
          </p:cNvSpPr>
          <p:nvPr>
            <p:ph idx="1"/>
          </p:nvPr>
        </p:nvSpPr>
        <p:spPr>
          <a:xfrm>
            <a:off x="838200" y="5136443"/>
            <a:ext cx="10515600" cy="1040519"/>
          </a:xfrm>
        </p:spPr>
        <p:txBody>
          <a:bodyPr/>
          <a:lstStyle/>
          <a:p>
            <a:pPr marL="11113" indent="0" algn="r">
              <a:buNone/>
            </a:pPr>
            <a:r>
              <a:rPr lang="en-US" dirty="0"/>
              <a:t>Transportation and Air Quality Committee</a:t>
            </a:r>
          </a:p>
          <a:p>
            <a:pPr marL="11113" indent="0" algn="r">
              <a:buNone/>
            </a:pPr>
            <a:r>
              <a:rPr lang="en-US" dirty="0"/>
              <a:t>March 15, 2018</a:t>
            </a:r>
          </a:p>
        </p:txBody>
      </p:sp>
    </p:spTree>
    <p:extLst>
      <p:ext uri="{BB962C8B-B14F-4D97-AF65-F5344CB8AC3E}">
        <p14:creationId xmlns:p14="http://schemas.microsoft.com/office/powerpoint/2010/main" val="29167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5337 – State of Good Repair</a:t>
            </a:r>
          </a:p>
        </p:txBody>
      </p:sp>
      <p:sp>
        <p:nvSpPr>
          <p:cNvPr id="3" name="Content Placeholder 2"/>
          <p:cNvSpPr>
            <a:spLocks noGrp="1"/>
          </p:cNvSpPr>
          <p:nvPr>
            <p:ph idx="1"/>
          </p:nvPr>
        </p:nvSpPr>
        <p:spPr/>
        <p:txBody>
          <a:bodyPr>
            <a:normAutofit/>
          </a:bodyPr>
          <a:lstStyle/>
          <a:p>
            <a:r>
              <a:rPr lang="en-US" dirty="0"/>
              <a:t>Sub allocation Distribution Formula (for High Intensity Motorbus)</a:t>
            </a:r>
          </a:p>
          <a:p>
            <a:pPr lvl="1"/>
            <a:r>
              <a:rPr lang="en-US" dirty="0"/>
              <a:t>Vehicle Revenue Miles</a:t>
            </a:r>
          </a:p>
          <a:p>
            <a:pPr lvl="1"/>
            <a:r>
              <a:rPr lang="en-US" dirty="0"/>
              <a:t>Directional Route Miles</a:t>
            </a:r>
          </a:p>
          <a:p>
            <a:pPr marL="457200" lvl="1" indent="0">
              <a:buNone/>
            </a:pPr>
            <a:endParaRPr lang="en-US" dirty="0"/>
          </a:p>
          <a:p>
            <a:r>
              <a:rPr lang="en-US" dirty="0"/>
              <a:t>Transit Program of Projects (POP)</a:t>
            </a:r>
          </a:p>
          <a:p>
            <a:pPr lvl="1"/>
            <a:r>
              <a:rPr lang="en-US" dirty="0"/>
              <a:t>Conduct updates to align with quarterly TIP Administrative Modification schedule</a:t>
            </a:r>
          </a:p>
          <a:p>
            <a:endParaRPr lang="en-US" dirty="0"/>
          </a:p>
        </p:txBody>
      </p:sp>
    </p:spTree>
    <p:extLst>
      <p:ext uri="{BB962C8B-B14F-4D97-AF65-F5344CB8AC3E}">
        <p14:creationId xmlns:p14="http://schemas.microsoft.com/office/powerpoint/2010/main" val="107975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5339 – Bus and Bus Facilities</a:t>
            </a:r>
          </a:p>
        </p:txBody>
      </p:sp>
      <p:graphicFrame>
        <p:nvGraphicFramePr>
          <p:cNvPr id="4" name="Table 3">
            <a:extLst>
              <a:ext uri="{FF2B5EF4-FFF2-40B4-BE49-F238E27FC236}">
                <a16:creationId xmlns:a16="http://schemas.microsoft.com/office/drawing/2014/main" id="{FF82E62A-E59E-4C2F-A87E-BEAD2FD6BF74}"/>
              </a:ext>
            </a:extLst>
          </p:cNvPr>
          <p:cNvGraphicFramePr>
            <a:graphicFrameLocks noGrp="1"/>
          </p:cNvGraphicFramePr>
          <p:nvPr>
            <p:extLst>
              <p:ext uri="{D42A27DB-BD31-4B8C-83A1-F6EECF244321}">
                <p14:modId xmlns:p14="http://schemas.microsoft.com/office/powerpoint/2010/main" val="1216578265"/>
              </p:ext>
            </p:extLst>
          </p:nvPr>
        </p:nvGraphicFramePr>
        <p:xfrm>
          <a:off x="1638300" y="1771936"/>
          <a:ext cx="8915400" cy="4190999"/>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3566932">
                  <a:extLst>
                    <a:ext uri="{9D8B030D-6E8A-4147-A177-3AD203B41FA5}">
                      <a16:colId xmlns:a16="http://schemas.microsoft.com/office/drawing/2014/main" val="20001"/>
                    </a:ext>
                  </a:extLst>
                </a:gridCol>
                <a:gridCol w="2605268">
                  <a:extLst>
                    <a:ext uri="{9D8B030D-6E8A-4147-A177-3AD203B41FA5}">
                      <a16:colId xmlns:a16="http://schemas.microsoft.com/office/drawing/2014/main" val="20002"/>
                    </a:ext>
                  </a:extLst>
                </a:gridCol>
              </a:tblGrid>
              <a:tr h="614266">
                <a:tc>
                  <a:txBody>
                    <a:bodyPr/>
                    <a:lstStyle/>
                    <a:p>
                      <a:pPr algn="ctr"/>
                      <a:r>
                        <a:rPr lang="en-US" sz="2800" dirty="0"/>
                        <a:t>Buses/Vans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ctr" defTabSz="457200" rtl="0" eaLnBrk="1" latinLnBrk="0" hangingPunct="1"/>
                      <a:r>
                        <a:rPr lang="en-US" sz="2800" kern="1200" dirty="0">
                          <a:solidFill>
                            <a:schemeClr val="tx1"/>
                          </a:solidFill>
                          <a:latin typeface="+mn-lt"/>
                          <a:ea typeface="+mn-ea"/>
                          <a:cs typeface="+mn-cs"/>
                        </a:rPr>
                        <a:t>Construction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ctr" defTabSz="457200" rtl="0" eaLnBrk="1" latinLnBrk="0" hangingPunct="1"/>
                      <a:r>
                        <a:rPr lang="en-US" sz="2800" kern="1200" dirty="0">
                          <a:solidFill>
                            <a:schemeClr val="tx1"/>
                          </a:solidFill>
                          <a:latin typeface="+mn-lt"/>
                          <a:ea typeface="+mn-ea"/>
                          <a:cs typeface="+mn-cs"/>
                        </a:rPr>
                        <a:t>Components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0"/>
                  </a:ext>
                </a:extLst>
              </a:tr>
              <a:tr h="3576733">
                <a:tc>
                  <a:txBody>
                    <a:bodyPr/>
                    <a:lstStyle/>
                    <a:p>
                      <a:pPr marL="342900" indent="-342900">
                        <a:buFont typeface="Arial" panose="020B0604020202020204" pitchFamily="34" charset="0"/>
                        <a:buChar char="•"/>
                      </a:pPr>
                      <a:r>
                        <a:rPr lang="en-US" sz="2400" dirty="0"/>
                        <a:t>Purchase</a:t>
                      </a:r>
                    </a:p>
                    <a:p>
                      <a:pPr marL="0" indent="0">
                        <a:buFont typeface="Arial" panose="020B0604020202020204" pitchFamily="34" charset="0"/>
                        <a:buNone/>
                      </a:pPr>
                      <a:endParaRPr lang="en-US" sz="2400" dirty="0"/>
                    </a:p>
                    <a:p>
                      <a:pPr marL="342900" indent="-342900">
                        <a:buFont typeface="Arial" panose="020B0604020202020204" pitchFamily="34" charset="0"/>
                        <a:buChar char="•"/>
                      </a:pPr>
                      <a:r>
                        <a:rPr lang="en-US" sz="2400" dirty="0"/>
                        <a:t>Replace</a:t>
                      </a:r>
                    </a:p>
                    <a:p>
                      <a:pPr marL="0" indent="0">
                        <a:buFont typeface="Arial" panose="020B0604020202020204" pitchFamily="34" charset="0"/>
                        <a:buNone/>
                      </a:pPr>
                      <a:endParaRPr lang="en-US" sz="2400" dirty="0"/>
                    </a:p>
                    <a:p>
                      <a:pPr marL="342900" indent="-342900">
                        <a:buFont typeface="Arial" panose="020B0604020202020204" pitchFamily="34" charset="0"/>
                        <a:buChar char="•"/>
                      </a:pPr>
                      <a:r>
                        <a:rPr lang="en-US" sz="2400" baseline="0" dirty="0"/>
                        <a:t>Rehabilitate</a:t>
                      </a:r>
                    </a:p>
                    <a:p>
                      <a:pPr marL="342900" indent="-342900">
                        <a:buFont typeface="Arial" panose="020B0604020202020204" pitchFamily="34" charset="0"/>
                        <a:buChar char="•"/>
                      </a:pPr>
                      <a:endParaRPr lang="en-US" sz="2400" baseline="0" dirty="0"/>
                    </a:p>
                    <a:p>
                      <a:pPr marL="342900" indent="-342900">
                        <a:buFont typeface="Arial" panose="020B0604020202020204" pitchFamily="34" charset="0"/>
                        <a:buChar char="•"/>
                      </a:pPr>
                      <a:r>
                        <a:rPr lang="en-US" sz="2400" baseline="0" dirty="0"/>
                        <a:t>Equipment</a:t>
                      </a:r>
                    </a:p>
                    <a:p>
                      <a:pPr marL="0" indent="0">
                        <a:buFont typeface="Arial" panose="020B0604020202020204" pitchFamily="34" charset="0"/>
                        <a:buNone/>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Facilities</a:t>
                      </a:r>
                    </a:p>
                    <a:p>
                      <a:pPr marL="228600" indent="-228600" algn="l" defTabSz="457200" rtl="0" eaLnBrk="1" latinLnBrk="0" hangingPunct="1">
                        <a:buFont typeface="Arial" panose="020B0604020202020204" pitchFamily="34" charset="0"/>
                        <a:buChar char="•"/>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Technological Changes</a:t>
                      </a:r>
                    </a:p>
                    <a:p>
                      <a:pPr marL="228600" indent="-228600" algn="l" defTabSz="457200" rtl="0" eaLnBrk="1" latinLnBrk="0" hangingPunct="1">
                        <a:buFont typeface="Arial" panose="020B0604020202020204" pitchFamily="34" charset="0"/>
                        <a:buChar char="•"/>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Innovations to modify vehicles and facilities</a:t>
                      </a:r>
                    </a:p>
                    <a:p>
                      <a:pPr marL="0" indent="0" algn="l" defTabSz="457200" rtl="0" eaLnBrk="1" latinLnBrk="0" hangingPunct="1">
                        <a:buFont typeface="Arial" panose="020B0604020202020204" pitchFamily="34" charset="0"/>
                        <a:buNone/>
                      </a:pPr>
                      <a:endParaRPr lang="en-US" sz="2000" kern="1200" baseline="0" dirty="0">
                        <a:solidFill>
                          <a:schemeClr val="tx1"/>
                        </a:solidFill>
                        <a:latin typeface="+mn-lt"/>
                        <a:ea typeface="+mn-ea"/>
                        <a:cs typeface="+mn-cs"/>
                      </a:endParaRPr>
                    </a:p>
                    <a:p>
                      <a:pPr marL="342900" indent="-342900" algn="l" defTabSz="457200" rtl="0" eaLnBrk="1" latinLnBrk="0" hangingPunct="1">
                        <a:buFont typeface="Arial" panose="020B0604020202020204" pitchFamily="34" charset="0"/>
                        <a:buChar char="•"/>
                      </a:pPr>
                      <a:endParaRPr lang="en-US" sz="200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5339 – Formula</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400" kern="1200" baseline="0" dirty="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5339(b) – Bus Discretionary (Competitive)</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kern="1200" baseline="0" dirty="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5339(c) - Low or No Emission (Competitive)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9005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5339 – Bus and Bus Facilities</a:t>
            </a:r>
          </a:p>
        </p:txBody>
      </p:sp>
      <p:sp>
        <p:nvSpPr>
          <p:cNvPr id="3" name="Content Placeholder 2"/>
          <p:cNvSpPr>
            <a:spLocks noGrp="1"/>
          </p:cNvSpPr>
          <p:nvPr>
            <p:ph idx="1"/>
          </p:nvPr>
        </p:nvSpPr>
        <p:spPr>
          <a:xfrm>
            <a:off x="838200" y="1825624"/>
            <a:ext cx="10515600" cy="4547879"/>
          </a:xfrm>
        </p:spPr>
        <p:txBody>
          <a:bodyPr>
            <a:normAutofit/>
          </a:bodyPr>
          <a:lstStyle/>
          <a:p>
            <a:r>
              <a:rPr lang="en-US" dirty="0"/>
              <a:t>Regional Subrecipients</a:t>
            </a:r>
          </a:p>
          <a:p>
            <a:pPr lvl="1"/>
            <a:r>
              <a:rPr lang="en-US" dirty="0"/>
              <a:t>Two Agencies</a:t>
            </a:r>
          </a:p>
          <a:p>
            <a:pPr lvl="1"/>
            <a:r>
              <a:rPr lang="en-US" dirty="0"/>
              <a:t>Seven Counties</a:t>
            </a:r>
          </a:p>
          <a:p>
            <a:endParaRPr lang="en-US" dirty="0"/>
          </a:p>
          <a:p>
            <a:r>
              <a:rPr lang="en-US" dirty="0"/>
              <a:t>Period of Eligibility – 4 years</a:t>
            </a:r>
          </a:p>
          <a:p>
            <a:endParaRPr lang="en-US" dirty="0"/>
          </a:p>
          <a:p>
            <a:r>
              <a:rPr lang="en-US" dirty="0"/>
              <a:t>% Federal Participation</a:t>
            </a:r>
          </a:p>
          <a:p>
            <a:pPr lvl="1"/>
            <a:r>
              <a:rPr lang="en-US" dirty="0"/>
              <a:t>80% Capital</a:t>
            </a:r>
          </a:p>
          <a:p>
            <a:pPr lvl="1"/>
            <a:r>
              <a:rPr lang="en-US" dirty="0"/>
              <a:t>0.5% Workforce Development Activities</a:t>
            </a:r>
          </a:p>
        </p:txBody>
      </p:sp>
    </p:spTree>
    <p:extLst>
      <p:ext uri="{BB962C8B-B14F-4D97-AF65-F5344CB8AC3E}">
        <p14:creationId xmlns:p14="http://schemas.microsoft.com/office/powerpoint/2010/main" val="3139911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5339 – Bus and Bus Facilities</a:t>
            </a:r>
          </a:p>
        </p:txBody>
      </p:sp>
      <p:sp>
        <p:nvSpPr>
          <p:cNvPr id="3" name="Content Placeholder 2"/>
          <p:cNvSpPr>
            <a:spLocks noGrp="1"/>
          </p:cNvSpPr>
          <p:nvPr>
            <p:ph idx="1"/>
          </p:nvPr>
        </p:nvSpPr>
        <p:spPr/>
        <p:txBody>
          <a:bodyPr>
            <a:normAutofit fontScale="92500" lnSpcReduction="20000"/>
          </a:bodyPr>
          <a:lstStyle/>
          <a:p>
            <a:r>
              <a:rPr lang="en-US" dirty="0"/>
              <a:t>One half of one percent (0.5%) amount of the total annual apportionment reserved for Project Administration by MARTA as the Designated Recipient to administer grant awards</a:t>
            </a:r>
          </a:p>
          <a:p>
            <a:endParaRPr lang="en-US" dirty="0"/>
          </a:p>
          <a:p>
            <a:r>
              <a:rPr lang="en-US" dirty="0"/>
              <a:t>Remaining 99.5% of annual apportionment </a:t>
            </a:r>
            <a:r>
              <a:rPr lang="en-US" dirty="0" err="1"/>
              <a:t>suballocated</a:t>
            </a:r>
            <a:r>
              <a:rPr lang="en-US" dirty="0"/>
              <a:t> to Designated Recipient, state and local jurisdictions and governmental entities eligible to receive direct grants or operate fixed route bus services</a:t>
            </a:r>
          </a:p>
          <a:p>
            <a:endParaRPr lang="en-US" dirty="0"/>
          </a:p>
          <a:p>
            <a:r>
              <a:rPr lang="en-US" dirty="0"/>
              <a:t>Eligible recipients may allocate a portion of their Section 5339 funds to a private nonprofit organization or a “third-party operator” that operates fixed route bus service within the Atlanta UZA</a:t>
            </a:r>
          </a:p>
        </p:txBody>
      </p:sp>
    </p:spTree>
    <p:extLst>
      <p:ext uri="{BB962C8B-B14F-4D97-AF65-F5344CB8AC3E}">
        <p14:creationId xmlns:p14="http://schemas.microsoft.com/office/powerpoint/2010/main" val="107288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5339 – Bus and Bus Facilities</a:t>
            </a:r>
          </a:p>
        </p:txBody>
      </p:sp>
      <p:sp>
        <p:nvSpPr>
          <p:cNvPr id="3" name="Content Placeholder 2"/>
          <p:cNvSpPr>
            <a:spLocks noGrp="1"/>
          </p:cNvSpPr>
          <p:nvPr>
            <p:ph idx="1"/>
          </p:nvPr>
        </p:nvSpPr>
        <p:spPr/>
        <p:txBody>
          <a:bodyPr>
            <a:normAutofit/>
          </a:bodyPr>
          <a:lstStyle/>
          <a:p>
            <a:r>
              <a:rPr lang="en-US" dirty="0"/>
              <a:t>Sub allocation Distribution Formula</a:t>
            </a:r>
          </a:p>
          <a:p>
            <a:pPr lvl="1"/>
            <a:r>
              <a:rPr lang="en-US" dirty="0"/>
              <a:t>Bus Vehicle Revenue Miles</a:t>
            </a:r>
          </a:p>
          <a:p>
            <a:pPr lvl="1"/>
            <a:r>
              <a:rPr lang="en-US" dirty="0"/>
              <a:t>Population</a:t>
            </a:r>
          </a:p>
          <a:p>
            <a:pPr lvl="1"/>
            <a:r>
              <a:rPr lang="en-US" dirty="0"/>
              <a:t>Population Density</a:t>
            </a:r>
          </a:p>
          <a:p>
            <a:pPr marL="457200" lvl="1" indent="0">
              <a:buNone/>
            </a:pPr>
            <a:endParaRPr lang="en-US" dirty="0"/>
          </a:p>
          <a:p>
            <a:r>
              <a:rPr lang="en-US" dirty="0"/>
              <a:t>Transit Program of Projects (POP)</a:t>
            </a:r>
          </a:p>
          <a:p>
            <a:pPr lvl="1"/>
            <a:r>
              <a:rPr lang="en-US" dirty="0"/>
              <a:t>Conduct updates to align with quarterly TIP Administrative Modification schedule</a:t>
            </a:r>
          </a:p>
          <a:p>
            <a:endParaRPr lang="en-US" dirty="0"/>
          </a:p>
        </p:txBody>
      </p:sp>
    </p:spTree>
    <p:extLst>
      <p:ext uri="{BB962C8B-B14F-4D97-AF65-F5344CB8AC3E}">
        <p14:creationId xmlns:p14="http://schemas.microsoft.com/office/powerpoint/2010/main" val="91295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a:bodyPr>
          <a:lstStyle/>
          <a:p>
            <a:r>
              <a:rPr lang="en-US" dirty="0"/>
              <a:t>First read by TCC and TAQC in March</a:t>
            </a:r>
          </a:p>
          <a:p>
            <a:endParaRPr lang="en-US" dirty="0"/>
          </a:p>
          <a:p>
            <a:r>
              <a:rPr lang="en-US" dirty="0"/>
              <a:t>Action by TCC and TAQC in April</a:t>
            </a:r>
          </a:p>
          <a:p>
            <a:endParaRPr lang="en-US" dirty="0"/>
          </a:p>
          <a:p>
            <a:r>
              <a:rPr lang="en-US" dirty="0"/>
              <a:t>Ongoing review of policies by TOS as needed and respond to changes to future FTA rules and regulations</a:t>
            </a:r>
          </a:p>
          <a:p>
            <a:endParaRPr lang="en-US" dirty="0"/>
          </a:p>
        </p:txBody>
      </p:sp>
    </p:spTree>
    <p:extLst>
      <p:ext uri="{BB962C8B-B14F-4D97-AF65-F5344CB8AC3E}">
        <p14:creationId xmlns:p14="http://schemas.microsoft.com/office/powerpoint/2010/main" val="200192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5243"/>
            <a:ext cx="10515600" cy="1325563"/>
          </a:xfrm>
        </p:spPr>
        <p:txBody>
          <a:bodyPr/>
          <a:lstStyle/>
          <a:p>
            <a:pPr algn="ctr"/>
            <a:r>
              <a:rPr lang="en-US" dirty="0"/>
              <a:t>Questions?</a:t>
            </a:r>
          </a:p>
        </p:txBody>
      </p:sp>
    </p:spTree>
    <p:extLst>
      <p:ext uri="{BB962C8B-B14F-4D97-AF65-F5344CB8AC3E}">
        <p14:creationId xmlns:p14="http://schemas.microsoft.com/office/powerpoint/2010/main" val="238569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 Transit Policies</a:t>
            </a:r>
          </a:p>
        </p:txBody>
      </p:sp>
      <p:sp>
        <p:nvSpPr>
          <p:cNvPr id="3" name="Content Placeholder 2"/>
          <p:cNvSpPr>
            <a:spLocks noGrp="1"/>
          </p:cNvSpPr>
          <p:nvPr>
            <p:ph idx="1"/>
          </p:nvPr>
        </p:nvSpPr>
        <p:spPr/>
        <p:txBody>
          <a:bodyPr>
            <a:normAutofit lnSpcReduction="10000"/>
          </a:bodyPr>
          <a:lstStyle/>
          <a:p>
            <a:r>
              <a:rPr lang="en-US" dirty="0"/>
              <a:t>Developed by Transit Operators Subcommittee (TOS)</a:t>
            </a:r>
          </a:p>
          <a:p>
            <a:pPr marL="11113" indent="0">
              <a:buNone/>
            </a:pPr>
            <a:endParaRPr lang="en-US" dirty="0"/>
          </a:p>
          <a:p>
            <a:r>
              <a:rPr lang="en-US" dirty="0"/>
              <a:t>Document policies and procedures for the Atlanta Urbanized Area sub allocation formula programs</a:t>
            </a:r>
          </a:p>
          <a:p>
            <a:pPr lvl="1"/>
            <a:r>
              <a:rPr lang="en-US" dirty="0"/>
              <a:t>Annual apportionment calculation</a:t>
            </a:r>
          </a:p>
          <a:p>
            <a:pPr lvl="1"/>
            <a:r>
              <a:rPr lang="en-US" dirty="0"/>
              <a:t>Sub allocation distribution formula</a:t>
            </a:r>
          </a:p>
          <a:p>
            <a:pPr lvl="1"/>
            <a:r>
              <a:rPr lang="en-US" dirty="0"/>
              <a:t>Sub allocation notification process</a:t>
            </a:r>
          </a:p>
          <a:p>
            <a:pPr marL="457200" lvl="1" indent="0">
              <a:buNone/>
            </a:pPr>
            <a:endParaRPr lang="en-US" dirty="0"/>
          </a:p>
          <a:p>
            <a:r>
              <a:rPr lang="en-US" dirty="0"/>
              <a:t>Transit Program of Projects (POP) procedures for development and maintenance</a:t>
            </a:r>
          </a:p>
        </p:txBody>
      </p:sp>
    </p:spTree>
    <p:extLst>
      <p:ext uri="{BB962C8B-B14F-4D97-AF65-F5344CB8AC3E}">
        <p14:creationId xmlns:p14="http://schemas.microsoft.com/office/powerpoint/2010/main" val="149080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5307/5340 – Urbanized Area Formula Fund</a:t>
            </a:r>
          </a:p>
        </p:txBody>
      </p:sp>
      <p:graphicFrame>
        <p:nvGraphicFramePr>
          <p:cNvPr id="6" name="Table 5">
            <a:extLst>
              <a:ext uri="{FF2B5EF4-FFF2-40B4-BE49-F238E27FC236}">
                <a16:creationId xmlns:a16="http://schemas.microsoft.com/office/drawing/2014/main" id="{1436838A-9826-4A0C-BBB1-70046A7EC741}"/>
              </a:ext>
            </a:extLst>
          </p:cNvPr>
          <p:cNvGraphicFramePr>
            <a:graphicFrameLocks noGrp="1"/>
          </p:cNvGraphicFramePr>
          <p:nvPr>
            <p:extLst>
              <p:ext uri="{D42A27DB-BD31-4B8C-83A1-F6EECF244321}">
                <p14:modId xmlns:p14="http://schemas.microsoft.com/office/powerpoint/2010/main" val="2448810389"/>
              </p:ext>
            </p:extLst>
          </p:nvPr>
        </p:nvGraphicFramePr>
        <p:xfrm>
          <a:off x="1735538" y="1690688"/>
          <a:ext cx="8915400" cy="4678194"/>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3566932">
                  <a:extLst>
                    <a:ext uri="{9D8B030D-6E8A-4147-A177-3AD203B41FA5}">
                      <a16:colId xmlns:a16="http://schemas.microsoft.com/office/drawing/2014/main" val="20001"/>
                    </a:ext>
                  </a:extLst>
                </a:gridCol>
                <a:gridCol w="2605268">
                  <a:extLst>
                    <a:ext uri="{9D8B030D-6E8A-4147-A177-3AD203B41FA5}">
                      <a16:colId xmlns:a16="http://schemas.microsoft.com/office/drawing/2014/main" val="20002"/>
                    </a:ext>
                  </a:extLst>
                </a:gridCol>
              </a:tblGrid>
              <a:tr h="563394">
                <a:tc>
                  <a:txBody>
                    <a:bodyPr/>
                    <a:lstStyle/>
                    <a:p>
                      <a:pPr algn="ctr"/>
                      <a:r>
                        <a:rPr lang="en-US" sz="2800" dirty="0"/>
                        <a:t>Planning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ctr" defTabSz="457200" rtl="0" eaLnBrk="1" latinLnBrk="0" hangingPunct="1"/>
                      <a:r>
                        <a:rPr lang="en-US" sz="2800" kern="1200" dirty="0">
                          <a:solidFill>
                            <a:schemeClr val="tx1"/>
                          </a:solidFill>
                          <a:latin typeface="+mn-lt"/>
                          <a:ea typeface="+mn-ea"/>
                          <a:cs typeface="+mn-cs"/>
                        </a:rPr>
                        <a:t>Capital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ctr" defTabSz="457200" rtl="0" eaLnBrk="1" latinLnBrk="0" hangingPunct="1"/>
                      <a:r>
                        <a:rPr lang="en-US" sz="2800" kern="1200" dirty="0">
                          <a:solidFill>
                            <a:schemeClr val="tx1"/>
                          </a:solidFill>
                          <a:latin typeface="+mn-lt"/>
                          <a:ea typeface="+mn-ea"/>
                          <a:cs typeface="+mn-cs"/>
                        </a:rPr>
                        <a:t>Operating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0"/>
                  </a:ext>
                </a:extLst>
              </a:tr>
              <a:tr h="3856205">
                <a:tc>
                  <a:txBody>
                    <a:bodyPr/>
                    <a:lstStyle/>
                    <a:p>
                      <a:pPr marL="342900" indent="-342900">
                        <a:buFont typeface="Arial" panose="020B0604020202020204" pitchFamily="34" charset="0"/>
                        <a:buChar char="•"/>
                      </a:pPr>
                      <a:r>
                        <a:rPr lang="en-US" sz="2400" dirty="0"/>
                        <a:t>Studies</a:t>
                      </a:r>
                    </a:p>
                    <a:p>
                      <a:pPr marL="0" indent="0">
                        <a:buFont typeface="Arial" panose="020B0604020202020204" pitchFamily="34" charset="0"/>
                        <a:buNone/>
                      </a:pPr>
                      <a:endParaRPr lang="en-US" sz="2400" dirty="0"/>
                    </a:p>
                    <a:p>
                      <a:pPr marL="342900" indent="-342900">
                        <a:buFont typeface="Arial" panose="020B0604020202020204" pitchFamily="34" charset="0"/>
                        <a:buChar char="•"/>
                      </a:pPr>
                      <a:r>
                        <a:rPr lang="en-US" sz="2400" baseline="0" dirty="0"/>
                        <a:t>Evaluations</a:t>
                      </a:r>
                    </a:p>
                    <a:p>
                      <a:pPr marL="0" indent="0">
                        <a:buFont typeface="Arial" panose="020B0604020202020204" pitchFamily="34" charset="0"/>
                        <a:buNone/>
                      </a:pPr>
                      <a:endParaRPr lang="en-US" sz="2400" baseline="0" dirty="0"/>
                    </a:p>
                    <a:p>
                      <a:pPr marL="342900" indent="-342900">
                        <a:buFont typeface="Arial" panose="020B0604020202020204" pitchFamily="34" charset="0"/>
                        <a:buChar char="•"/>
                      </a:pPr>
                      <a:r>
                        <a:rPr lang="en-US" sz="2400" baseline="0" dirty="0"/>
                        <a:t>Plans and Specifications</a:t>
                      </a:r>
                    </a:p>
                    <a:p>
                      <a:pPr marL="0" indent="0">
                        <a:buFont typeface="Arial" panose="020B0604020202020204" pitchFamily="34" charset="0"/>
                        <a:buNone/>
                      </a:pPr>
                      <a:endParaRPr lang="en-US" sz="2400" baseline="0" dirty="0"/>
                    </a:p>
                    <a:p>
                      <a:pPr marL="342900" indent="-342900">
                        <a:buFont typeface="Arial" panose="020B0604020202020204" pitchFamily="34" charset="0"/>
                        <a:buChar char="•"/>
                      </a:pPr>
                      <a:r>
                        <a:rPr lang="en-US" sz="2400" baseline="0" dirty="0"/>
                        <a:t>Engineering and Design</a:t>
                      </a:r>
                    </a:p>
                    <a:p>
                      <a:pPr marL="342900" indent="-342900">
                        <a:buFont typeface="Arial" panose="020B0604020202020204" pitchFamily="34" charset="0"/>
                        <a:buChar char="•"/>
                      </a:pPr>
                      <a:endParaRPr lang="en-US" sz="2400" baseline="0" dirty="0"/>
                    </a:p>
                    <a:p>
                      <a:pPr marL="0" indent="0">
                        <a:buFont typeface="Arial" panose="020B0604020202020204" pitchFamily="34" charset="0"/>
                        <a:buNone/>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Purchase Vehicles</a:t>
                      </a:r>
                    </a:p>
                    <a:p>
                      <a:pPr marL="0" indent="0" algn="l" defTabSz="457200" rtl="0" eaLnBrk="1" latinLnBrk="0" hangingPunct="1">
                        <a:buFont typeface="Arial" panose="020B0604020202020204" pitchFamily="34" charset="0"/>
                        <a:buNone/>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Transit Improvements</a:t>
                      </a:r>
                    </a:p>
                    <a:p>
                      <a:pPr marL="0" indent="0" algn="l" defTabSz="457200" rtl="0" eaLnBrk="1" latinLnBrk="0" hangingPunct="1">
                        <a:buFont typeface="Arial" panose="020B0604020202020204" pitchFamily="34" charset="0"/>
                        <a:buNone/>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Education &amp; Training</a:t>
                      </a:r>
                    </a:p>
                    <a:p>
                      <a:pPr marL="0" indent="0" algn="l" defTabSz="457200" rtl="0" eaLnBrk="1" latinLnBrk="0" hangingPunct="1">
                        <a:buFont typeface="Arial" panose="020B0604020202020204" pitchFamily="34" charset="0"/>
                        <a:buNone/>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Third Party Contracts</a:t>
                      </a:r>
                    </a:p>
                    <a:p>
                      <a:pPr marL="0" indent="0" algn="l" defTabSz="457200" rtl="0" eaLnBrk="1" latinLnBrk="0" hangingPunct="1">
                        <a:buFont typeface="Arial" panose="020B0604020202020204" pitchFamily="34" charset="0"/>
                        <a:buNone/>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Facility Construction</a:t>
                      </a:r>
                    </a:p>
                    <a:p>
                      <a:pPr marL="0" indent="0" algn="l" defTabSz="457200" rtl="0" eaLnBrk="1" latinLnBrk="0" hangingPunct="1">
                        <a:buFont typeface="Arial" panose="020B0604020202020204" pitchFamily="34" charset="0"/>
                        <a:buNone/>
                      </a:pPr>
                      <a:endParaRPr lang="en-US" sz="2000" kern="1200" baseline="0" dirty="0">
                        <a:solidFill>
                          <a:schemeClr val="tx1"/>
                        </a:solidFill>
                        <a:latin typeface="+mn-lt"/>
                        <a:ea typeface="+mn-ea"/>
                        <a:cs typeface="+mn-cs"/>
                      </a:endParaRPr>
                    </a:p>
                    <a:p>
                      <a:pPr marL="0" indent="0" algn="l" defTabSz="457200" rtl="0" eaLnBrk="1" latinLnBrk="0" hangingPunct="1">
                        <a:buFont typeface="Arial" panose="020B0604020202020204" pitchFamily="34" charset="0"/>
                        <a:buNone/>
                      </a:pPr>
                      <a:endParaRPr lang="en-US" sz="200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Fuel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400" kern="1200" baseline="0" dirty="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Wages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400" kern="1200" baseline="0" dirty="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Purchase of Service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400" kern="1200" baseline="0" dirty="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baseline="0" dirty="0">
                          <a:solidFill>
                            <a:schemeClr val="tx1"/>
                          </a:solidFill>
                          <a:latin typeface="+mn-lt"/>
                          <a:ea typeface="+mn-ea"/>
                          <a:cs typeface="+mn-cs"/>
                        </a:rPr>
                        <a:t>Loan Interest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8689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5307/5340 – Urbanized Area Formula Fund</a:t>
            </a:r>
          </a:p>
        </p:txBody>
      </p:sp>
      <p:sp>
        <p:nvSpPr>
          <p:cNvPr id="3" name="Content Placeholder 2"/>
          <p:cNvSpPr>
            <a:spLocks noGrp="1"/>
          </p:cNvSpPr>
          <p:nvPr>
            <p:ph idx="1"/>
          </p:nvPr>
        </p:nvSpPr>
        <p:spPr>
          <a:xfrm>
            <a:off x="838200" y="1825624"/>
            <a:ext cx="10515600" cy="4547879"/>
          </a:xfrm>
        </p:spPr>
        <p:txBody>
          <a:bodyPr>
            <a:normAutofit fontScale="85000" lnSpcReduction="20000"/>
          </a:bodyPr>
          <a:lstStyle/>
          <a:p>
            <a:r>
              <a:rPr lang="en-US" dirty="0"/>
              <a:t>Regional Subrecipients</a:t>
            </a:r>
          </a:p>
          <a:p>
            <a:pPr lvl="1"/>
            <a:r>
              <a:rPr lang="en-US" dirty="0"/>
              <a:t>MARTA</a:t>
            </a:r>
          </a:p>
          <a:p>
            <a:pPr lvl="1"/>
            <a:r>
              <a:rPr lang="en-US" dirty="0"/>
              <a:t>Transit Operators</a:t>
            </a:r>
          </a:p>
          <a:p>
            <a:pPr lvl="1"/>
            <a:r>
              <a:rPr lang="en-US" dirty="0"/>
              <a:t>Counties within Atlanta Urbanized Area</a:t>
            </a:r>
          </a:p>
          <a:p>
            <a:endParaRPr lang="en-US" dirty="0"/>
          </a:p>
          <a:p>
            <a:r>
              <a:rPr lang="en-US" dirty="0"/>
              <a:t>Period of Eligibility – 6 years</a:t>
            </a:r>
          </a:p>
          <a:p>
            <a:endParaRPr lang="en-US" dirty="0"/>
          </a:p>
          <a:p>
            <a:r>
              <a:rPr lang="en-US" dirty="0"/>
              <a:t>% Federal Participation</a:t>
            </a:r>
          </a:p>
          <a:p>
            <a:pPr lvl="1"/>
            <a:r>
              <a:rPr lang="en-US" dirty="0"/>
              <a:t>Up to 50% Operating</a:t>
            </a:r>
          </a:p>
          <a:p>
            <a:pPr lvl="1"/>
            <a:r>
              <a:rPr lang="en-US" dirty="0"/>
              <a:t>Capital &amp; Planning – 80%</a:t>
            </a:r>
          </a:p>
          <a:p>
            <a:pPr lvl="1"/>
            <a:r>
              <a:rPr lang="en-US" dirty="0"/>
              <a:t>ADA Compliance – 90%</a:t>
            </a:r>
          </a:p>
          <a:p>
            <a:pPr lvl="1"/>
            <a:r>
              <a:rPr lang="en-US" dirty="0"/>
              <a:t>JARC Program Administration – 100%</a:t>
            </a:r>
          </a:p>
          <a:p>
            <a:pPr lvl="1"/>
            <a:r>
              <a:rPr lang="en-US" dirty="0"/>
              <a:t>Workforce Development Activities – 0.5%</a:t>
            </a:r>
          </a:p>
        </p:txBody>
      </p:sp>
    </p:spTree>
    <p:extLst>
      <p:ext uri="{BB962C8B-B14F-4D97-AF65-F5344CB8AC3E}">
        <p14:creationId xmlns:p14="http://schemas.microsoft.com/office/powerpoint/2010/main" val="103762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5307/5340 – Urbanized Area Formula Fund</a:t>
            </a:r>
          </a:p>
        </p:txBody>
      </p:sp>
      <p:sp>
        <p:nvSpPr>
          <p:cNvPr id="3" name="Content Placeholder 2"/>
          <p:cNvSpPr>
            <a:spLocks noGrp="1"/>
          </p:cNvSpPr>
          <p:nvPr>
            <p:ph idx="1"/>
          </p:nvPr>
        </p:nvSpPr>
        <p:spPr/>
        <p:txBody>
          <a:bodyPr>
            <a:normAutofit lnSpcReduction="10000"/>
          </a:bodyPr>
          <a:lstStyle/>
          <a:p>
            <a:r>
              <a:rPr lang="en-US" dirty="0"/>
              <a:t>One-half percent (0.5%) amount of total annual apportionment reserved for regional transit planning and/or other regional projects</a:t>
            </a:r>
          </a:p>
          <a:p>
            <a:endParaRPr lang="en-US" dirty="0"/>
          </a:p>
          <a:p>
            <a:r>
              <a:rPr lang="en-US" dirty="0"/>
              <a:t>Remaining 99.5% of annual apportionment sub allocated to MARTA, other transit operators, and counties within Atlanta Urbanized Area</a:t>
            </a:r>
          </a:p>
          <a:p>
            <a:endParaRPr lang="en-US" dirty="0"/>
          </a:p>
          <a:p>
            <a:r>
              <a:rPr lang="en-US" dirty="0"/>
              <a:t>Portion of annual apportionment set-aside for Low-Income Component </a:t>
            </a:r>
          </a:p>
        </p:txBody>
      </p:sp>
    </p:spTree>
    <p:extLst>
      <p:ext uri="{BB962C8B-B14F-4D97-AF65-F5344CB8AC3E}">
        <p14:creationId xmlns:p14="http://schemas.microsoft.com/office/powerpoint/2010/main" val="420490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5307/5340 – Urbanized Area Formula Fund</a:t>
            </a:r>
          </a:p>
        </p:txBody>
      </p:sp>
      <p:sp>
        <p:nvSpPr>
          <p:cNvPr id="3" name="Content Placeholder 2"/>
          <p:cNvSpPr>
            <a:spLocks noGrp="1"/>
          </p:cNvSpPr>
          <p:nvPr>
            <p:ph idx="1"/>
          </p:nvPr>
        </p:nvSpPr>
        <p:spPr/>
        <p:txBody>
          <a:bodyPr>
            <a:normAutofit/>
          </a:bodyPr>
          <a:lstStyle/>
          <a:p>
            <a:r>
              <a:rPr lang="en-US" dirty="0"/>
              <a:t>Sub allocation Distribution Formula</a:t>
            </a:r>
          </a:p>
          <a:p>
            <a:pPr lvl="1"/>
            <a:r>
              <a:rPr lang="en-US" dirty="0"/>
              <a:t>Population</a:t>
            </a:r>
          </a:p>
          <a:p>
            <a:pPr lvl="1"/>
            <a:r>
              <a:rPr lang="en-US" dirty="0"/>
              <a:t>Population Density</a:t>
            </a:r>
          </a:p>
          <a:p>
            <a:pPr lvl="1"/>
            <a:r>
              <a:rPr lang="en-US" dirty="0"/>
              <a:t>Bus Revenue Vehicle Miles</a:t>
            </a:r>
          </a:p>
          <a:p>
            <a:pPr lvl="1"/>
            <a:r>
              <a:rPr lang="en-US" dirty="0"/>
              <a:t>Fixed Guideway Directional Miles</a:t>
            </a:r>
          </a:p>
          <a:p>
            <a:pPr lvl="1"/>
            <a:r>
              <a:rPr lang="en-US" dirty="0"/>
              <a:t>Ratio of Passenger Miles x Passenger Miles to Operating Costs</a:t>
            </a:r>
          </a:p>
          <a:p>
            <a:pPr lvl="1"/>
            <a:endParaRPr lang="en-US" dirty="0"/>
          </a:p>
          <a:p>
            <a:r>
              <a:rPr lang="en-US" dirty="0"/>
              <a:t>Transit Program of Projects (POP)</a:t>
            </a:r>
          </a:p>
          <a:p>
            <a:pPr lvl="1"/>
            <a:r>
              <a:rPr lang="en-US" dirty="0"/>
              <a:t>Conduct updates to align with quarterly TIP Administrative Modification schedule</a:t>
            </a:r>
          </a:p>
          <a:p>
            <a:endParaRPr lang="en-US" dirty="0"/>
          </a:p>
        </p:txBody>
      </p:sp>
    </p:spTree>
    <p:extLst>
      <p:ext uri="{BB962C8B-B14F-4D97-AF65-F5344CB8AC3E}">
        <p14:creationId xmlns:p14="http://schemas.microsoft.com/office/powerpoint/2010/main" val="333063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5337 – State of Good Repair</a:t>
            </a:r>
          </a:p>
        </p:txBody>
      </p:sp>
      <p:graphicFrame>
        <p:nvGraphicFramePr>
          <p:cNvPr id="4" name="Content Placeholder 3">
            <a:extLst>
              <a:ext uri="{FF2B5EF4-FFF2-40B4-BE49-F238E27FC236}">
                <a16:creationId xmlns:a16="http://schemas.microsoft.com/office/drawing/2014/main" id="{F938435A-F2A3-4BBE-A4DA-253898403D5F}"/>
              </a:ext>
            </a:extLst>
          </p:cNvPr>
          <p:cNvGraphicFramePr>
            <a:graphicFrameLocks noGrp="1"/>
          </p:cNvGraphicFramePr>
          <p:nvPr>
            <p:ph idx="1"/>
            <p:extLst>
              <p:ext uri="{D42A27DB-BD31-4B8C-83A1-F6EECF244321}">
                <p14:modId xmlns:p14="http://schemas.microsoft.com/office/powerpoint/2010/main" val="3031373473"/>
              </p:ext>
            </p:extLst>
          </p:nvPr>
        </p:nvGraphicFramePr>
        <p:xfrm>
          <a:off x="2095500" y="1836098"/>
          <a:ext cx="8001000" cy="4190999"/>
        </p:xfrm>
        <a:graphic>
          <a:graphicData uri="http://schemas.openxmlformats.org/drawingml/2006/table">
            <a:tbl>
              <a:tblPr firstRow="1" bandRow="1">
                <a:tableStyleId>{5940675A-B579-460E-94D1-54222C63F5DA}</a:tableStyleId>
              </a:tblPr>
              <a:tblGrid>
                <a:gridCol w="3961363">
                  <a:extLst>
                    <a:ext uri="{9D8B030D-6E8A-4147-A177-3AD203B41FA5}">
                      <a16:colId xmlns:a16="http://schemas.microsoft.com/office/drawing/2014/main" val="20000"/>
                    </a:ext>
                  </a:extLst>
                </a:gridCol>
                <a:gridCol w="4039637">
                  <a:extLst>
                    <a:ext uri="{9D8B030D-6E8A-4147-A177-3AD203B41FA5}">
                      <a16:colId xmlns:a16="http://schemas.microsoft.com/office/drawing/2014/main" val="20001"/>
                    </a:ext>
                  </a:extLst>
                </a:gridCol>
              </a:tblGrid>
              <a:tr h="614266">
                <a:tc>
                  <a:txBody>
                    <a:bodyPr/>
                    <a:lstStyle/>
                    <a:p>
                      <a:pPr algn="ctr"/>
                      <a:r>
                        <a:rPr lang="en-US" sz="2800" dirty="0"/>
                        <a:t>Fixed Guideway (Rail)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ctr" defTabSz="457200" rtl="0" eaLnBrk="1" latinLnBrk="0" hangingPunct="1"/>
                      <a:r>
                        <a:rPr lang="en-US" sz="2800" kern="1200" dirty="0">
                          <a:solidFill>
                            <a:schemeClr val="tx1"/>
                          </a:solidFill>
                          <a:latin typeface="+mn-lt"/>
                          <a:ea typeface="+mn-ea"/>
                          <a:cs typeface="+mn-cs"/>
                        </a:rPr>
                        <a:t>High Intensity Motorbus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0"/>
                  </a:ext>
                </a:extLst>
              </a:tr>
              <a:tr h="3576733">
                <a:tc>
                  <a:txBody>
                    <a:bodyPr/>
                    <a:lstStyle/>
                    <a:p>
                      <a:pPr marL="342900" indent="-342900">
                        <a:buFont typeface="Arial" panose="020B0604020202020204" pitchFamily="34" charset="0"/>
                        <a:buChar char="•"/>
                      </a:pPr>
                      <a:r>
                        <a:rPr lang="en-US" sz="2400" dirty="0"/>
                        <a:t>Track</a:t>
                      </a:r>
                    </a:p>
                    <a:p>
                      <a:pPr marL="0" indent="0">
                        <a:buFont typeface="Arial" panose="020B0604020202020204" pitchFamily="34" charset="0"/>
                        <a:buNone/>
                      </a:pPr>
                      <a:endParaRPr lang="en-US" sz="2400" dirty="0"/>
                    </a:p>
                    <a:p>
                      <a:pPr marL="342900" indent="-342900">
                        <a:buFont typeface="Arial" panose="020B0604020202020204" pitchFamily="34" charset="0"/>
                        <a:buChar char="•"/>
                      </a:pPr>
                      <a:r>
                        <a:rPr lang="en-US" sz="2400" dirty="0"/>
                        <a:t>Replace</a:t>
                      </a:r>
                    </a:p>
                    <a:p>
                      <a:pPr marL="0" indent="0">
                        <a:buFont typeface="Arial" panose="020B0604020202020204" pitchFamily="34" charset="0"/>
                        <a:buNone/>
                      </a:pPr>
                      <a:endParaRPr lang="en-US" sz="2400" dirty="0"/>
                    </a:p>
                    <a:p>
                      <a:pPr marL="342900" indent="-342900">
                        <a:buFont typeface="Arial" panose="020B0604020202020204" pitchFamily="34" charset="0"/>
                        <a:buChar char="•"/>
                      </a:pPr>
                      <a:r>
                        <a:rPr lang="en-US" sz="2400" baseline="0" dirty="0"/>
                        <a:t>Rehabilitate</a:t>
                      </a:r>
                    </a:p>
                    <a:p>
                      <a:pPr marL="342900" indent="-342900">
                        <a:buFont typeface="Arial" panose="020B0604020202020204" pitchFamily="34" charset="0"/>
                        <a:buChar char="•"/>
                      </a:pPr>
                      <a:endParaRPr lang="en-US" sz="2400" baseline="0" dirty="0"/>
                    </a:p>
                    <a:p>
                      <a:pPr marL="342900" indent="-342900">
                        <a:buFont typeface="Arial" panose="020B0604020202020204" pitchFamily="34" charset="0"/>
                        <a:buChar char="•"/>
                      </a:pPr>
                      <a:r>
                        <a:rPr lang="en-US" sz="2400" baseline="0" dirty="0"/>
                        <a:t>Equipment</a:t>
                      </a:r>
                    </a:p>
                    <a:p>
                      <a:pPr marL="0" indent="0">
                        <a:buFont typeface="Arial" panose="020B0604020202020204" pitchFamily="34" charset="0"/>
                        <a:buNone/>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Facilities</a:t>
                      </a:r>
                    </a:p>
                    <a:p>
                      <a:pPr marL="228600" indent="-228600" algn="l" defTabSz="457200" rtl="0" eaLnBrk="1" latinLnBrk="0" hangingPunct="1">
                        <a:buFont typeface="Arial" panose="020B0604020202020204" pitchFamily="34" charset="0"/>
                        <a:buChar char="•"/>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Technological Changes</a:t>
                      </a:r>
                    </a:p>
                    <a:p>
                      <a:pPr marL="228600" indent="-228600" algn="l" defTabSz="457200" rtl="0" eaLnBrk="1" latinLnBrk="0" hangingPunct="1">
                        <a:buFont typeface="Arial" panose="020B0604020202020204" pitchFamily="34" charset="0"/>
                        <a:buChar char="•"/>
                      </a:pPr>
                      <a:endParaRPr lang="en-US" sz="2400" kern="1200" baseline="0" dirty="0">
                        <a:solidFill>
                          <a:schemeClr val="tx1"/>
                        </a:solidFill>
                        <a:latin typeface="+mn-lt"/>
                        <a:ea typeface="+mn-ea"/>
                        <a:cs typeface="+mn-cs"/>
                      </a:endParaRPr>
                    </a:p>
                    <a:p>
                      <a:pPr marL="228600" indent="-228600" algn="l" defTabSz="457200" rtl="0" eaLnBrk="1" latinLnBrk="0" hangingPunct="1">
                        <a:buFont typeface="Arial" panose="020B0604020202020204" pitchFamily="34" charset="0"/>
                        <a:buChar char="•"/>
                      </a:pPr>
                      <a:r>
                        <a:rPr lang="en-US" sz="2400" kern="1200" baseline="0" dirty="0">
                          <a:solidFill>
                            <a:schemeClr val="tx1"/>
                          </a:solidFill>
                          <a:latin typeface="+mn-lt"/>
                          <a:ea typeface="+mn-ea"/>
                          <a:cs typeface="+mn-cs"/>
                        </a:rPr>
                        <a:t>Innovations to modify vehicles and facilities</a:t>
                      </a:r>
                    </a:p>
                    <a:p>
                      <a:pPr marL="0" indent="0" algn="l" defTabSz="457200" rtl="0" eaLnBrk="1" latinLnBrk="0" hangingPunct="1">
                        <a:buFont typeface="Arial" panose="020B0604020202020204" pitchFamily="34" charset="0"/>
                        <a:buNone/>
                      </a:pPr>
                      <a:endParaRPr lang="en-US" sz="2000" kern="1200" baseline="0" dirty="0">
                        <a:solidFill>
                          <a:schemeClr val="tx1"/>
                        </a:solidFill>
                        <a:latin typeface="+mn-lt"/>
                        <a:ea typeface="+mn-ea"/>
                        <a:cs typeface="+mn-cs"/>
                      </a:endParaRPr>
                    </a:p>
                    <a:p>
                      <a:pPr marL="342900" indent="-342900" algn="l" defTabSz="457200" rtl="0" eaLnBrk="1" latinLnBrk="0" hangingPunct="1">
                        <a:buFont typeface="Arial" panose="020B0604020202020204" pitchFamily="34" charset="0"/>
                        <a:buChar char="•"/>
                      </a:pPr>
                      <a:endParaRPr lang="en-US" sz="200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572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5337 – State of Good Repair</a:t>
            </a:r>
          </a:p>
        </p:txBody>
      </p:sp>
      <p:sp>
        <p:nvSpPr>
          <p:cNvPr id="3" name="Content Placeholder 2"/>
          <p:cNvSpPr>
            <a:spLocks noGrp="1"/>
          </p:cNvSpPr>
          <p:nvPr>
            <p:ph idx="1"/>
          </p:nvPr>
        </p:nvSpPr>
        <p:spPr>
          <a:xfrm>
            <a:off x="838200" y="1825624"/>
            <a:ext cx="10515600" cy="4547879"/>
          </a:xfrm>
        </p:spPr>
        <p:txBody>
          <a:bodyPr>
            <a:normAutofit lnSpcReduction="10000"/>
          </a:bodyPr>
          <a:lstStyle/>
          <a:p>
            <a:r>
              <a:rPr lang="en-US" dirty="0"/>
              <a:t>Regional Subrecipients</a:t>
            </a:r>
          </a:p>
          <a:p>
            <a:pPr lvl="1"/>
            <a:r>
              <a:rPr lang="en-US" dirty="0"/>
              <a:t>MARTA</a:t>
            </a:r>
          </a:p>
          <a:p>
            <a:pPr lvl="1"/>
            <a:r>
              <a:rPr lang="en-US" dirty="0" err="1"/>
              <a:t>CobbLinc</a:t>
            </a:r>
            <a:endParaRPr lang="en-US" dirty="0"/>
          </a:p>
          <a:p>
            <a:pPr lvl="1"/>
            <a:r>
              <a:rPr lang="en-US" dirty="0"/>
              <a:t>Gwinnett County Transit</a:t>
            </a:r>
          </a:p>
          <a:p>
            <a:pPr lvl="1"/>
            <a:r>
              <a:rPr lang="en-US" dirty="0"/>
              <a:t>GRTA/SRTA</a:t>
            </a:r>
          </a:p>
          <a:p>
            <a:endParaRPr lang="en-US" dirty="0"/>
          </a:p>
          <a:p>
            <a:r>
              <a:rPr lang="en-US" dirty="0"/>
              <a:t>Period of Eligibility – 4 years and must have been in operation for at least 7 years</a:t>
            </a:r>
          </a:p>
          <a:p>
            <a:endParaRPr lang="en-US" dirty="0"/>
          </a:p>
          <a:p>
            <a:r>
              <a:rPr lang="en-US" dirty="0"/>
              <a:t>% Federal Participation</a:t>
            </a:r>
          </a:p>
          <a:p>
            <a:pPr lvl="1"/>
            <a:r>
              <a:rPr lang="en-US" dirty="0"/>
              <a:t>80% for both Fixed Guideway and High Intensity Motorbus</a:t>
            </a:r>
          </a:p>
        </p:txBody>
      </p:sp>
    </p:spTree>
    <p:extLst>
      <p:ext uri="{BB962C8B-B14F-4D97-AF65-F5344CB8AC3E}">
        <p14:creationId xmlns:p14="http://schemas.microsoft.com/office/powerpoint/2010/main" val="111652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5337 – State of Good Repair</a:t>
            </a:r>
          </a:p>
        </p:txBody>
      </p:sp>
      <p:sp>
        <p:nvSpPr>
          <p:cNvPr id="3" name="Content Placeholder 2"/>
          <p:cNvSpPr>
            <a:spLocks noGrp="1"/>
          </p:cNvSpPr>
          <p:nvPr>
            <p:ph idx="1"/>
          </p:nvPr>
        </p:nvSpPr>
        <p:spPr/>
        <p:txBody>
          <a:bodyPr>
            <a:normAutofit/>
          </a:bodyPr>
          <a:lstStyle/>
          <a:p>
            <a:r>
              <a:rPr lang="en-US" dirty="0"/>
              <a:t>One-hundred percent of the amount of total annual apportionment Fixed Guideway State of Good Repair tier reserved for MARTA</a:t>
            </a:r>
          </a:p>
          <a:p>
            <a:endParaRPr lang="en-US" dirty="0"/>
          </a:p>
          <a:p>
            <a:r>
              <a:rPr lang="en-US" dirty="0"/>
              <a:t>Annual apportionment for High Intensity Motorbus tier distributed among operators that report transit statistics to the National Transit Database (NTD) for use of HOV or HOT lanes and operate motorbus service for at least seven years</a:t>
            </a:r>
          </a:p>
        </p:txBody>
      </p:sp>
    </p:spTree>
    <p:extLst>
      <p:ext uri="{BB962C8B-B14F-4D97-AF65-F5344CB8AC3E}">
        <p14:creationId xmlns:p14="http://schemas.microsoft.com/office/powerpoint/2010/main" val="2307407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2217</TotalTime>
  <Words>1049</Words>
  <Application>Microsoft Office PowerPoint</Application>
  <PresentationFormat>Widescreen</PresentationFormat>
  <Paragraphs>190</Paragraphs>
  <Slides>16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.AppleSystemUIFont</vt:lpstr>
      <vt:lpstr>Arial</vt:lpstr>
      <vt:lpstr>ArialUnicodeMS</vt:lpstr>
      <vt:lpstr>Calibri</vt:lpstr>
      <vt:lpstr>Trebuchet MS</vt:lpstr>
      <vt:lpstr>Wingdings</vt:lpstr>
      <vt:lpstr>ZapfDingbatsITC</vt:lpstr>
      <vt:lpstr>Office Theme</vt:lpstr>
      <vt:lpstr>Regional Transit Formula Fund Policies  Section 5307/5340 – Urbanized Formula Fund Section 5337 – State of Good Repair Section 5339 – Bus and Bus Facilities</vt:lpstr>
      <vt:lpstr>Regional Transit Policies</vt:lpstr>
      <vt:lpstr>Section 5307/5340 – Urbanized Area Formula Fund</vt:lpstr>
      <vt:lpstr>Section 5307/5340 – Urbanized Area Formula Fund</vt:lpstr>
      <vt:lpstr>Section 5307/5340 – Urbanized Area Formula Fund</vt:lpstr>
      <vt:lpstr>Section 5307/5340 – Urbanized Area Formula Fund</vt:lpstr>
      <vt:lpstr>Section 5337 – State of Good Repair</vt:lpstr>
      <vt:lpstr>Section 5337 – State of Good Repair</vt:lpstr>
      <vt:lpstr>Section 5337 – State of Good Repair</vt:lpstr>
      <vt:lpstr>Section 5337 – State of Good Repair</vt:lpstr>
      <vt:lpstr>Section 5339 – Bus and Bus Facilities</vt:lpstr>
      <vt:lpstr>Section 5339 – Bus and Bus Facilities</vt:lpstr>
      <vt:lpstr>Section 5339 – Bus and Bus Facilities</vt:lpstr>
      <vt:lpstr>Section 5339 – Bus and Bus Facilities</vt:lpstr>
      <vt:lpstr>Next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Across Georgia, transit is provided for the general population - anyone who is able to access and afford it.</dc:title>
  <dc:creator>Barry Golivesky</dc:creator>
  <cp:lastModifiedBy>Jean Hee P. Barrett</cp:lastModifiedBy>
  <cp:revision>102</cp:revision>
  <dcterms:created xsi:type="dcterms:W3CDTF">2017-06-15T13:07:37Z</dcterms:created>
  <dcterms:modified xsi:type="dcterms:W3CDTF">2018-03-09T19:50:12Z</dcterms:modified>
</cp:coreProperties>
</file>