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6"/>
  </p:notesMasterIdLst>
  <p:sldIdLst>
    <p:sldId id="257" r:id="rId2"/>
    <p:sldId id="275" r:id="rId3"/>
    <p:sldId id="276" r:id="rId4"/>
    <p:sldId id="267"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41719C"/>
    <a:srgbClr val="B7B7FF"/>
    <a:srgbClr val="9999FF"/>
    <a:srgbClr val="FFCCFF"/>
    <a:srgbClr val="CCFFFF"/>
    <a:srgbClr val="CCFF99"/>
    <a:srgbClr val="FFFF99"/>
    <a:srgbClr val="FFCC66"/>
    <a:srgbClr val="FF76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25" d="100"/>
          <a:sy n="125" d="100"/>
        </p:scale>
        <p:origin x="9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843EA-EE36-4A97-A194-1B018B7864B7}" type="datetimeFigureOut">
              <a:rPr lang="en-US" smtClean="0"/>
              <a:t>10/6/2017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178F4-E5A5-4364-9A34-57388986E608}" type="slidenum">
              <a:rPr lang="en-US" smtClean="0"/>
              <a:t>‹#›</a:t>
            </a:fld>
            <a:endParaRPr lang="en-US"/>
          </a:p>
        </p:txBody>
      </p:sp>
    </p:spTree>
    <p:extLst>
      <p:ext uri="{BB962C8B-B14F-4D97-AF65-F5344CB8AC3E}">
        <p14:creationId xmlns:p14="http://schemas.microsoft.com/office/powerpoint/2010/main" val="807637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invited</a:t>
            </a:r>
            <a:r>
              <a:rPr lang="en-US" baseline="0" dirty="0"/>
              <a:t> to talk about transportation, but need to set a broader context.  So I’m not going to show you lots of maps with projects.  There’s absolutely no way to say everything there is to say about transportation in the Atlanta region, so I’m not even going to try.  Instead, I will keep my talk to a higher level and then leave it to you to ask detailed questions at the end about anything you’re interested in.  </a:t>
            </a:r>
          </a:p>
          <a:p>
            <a:endParaRPr lang="en-US" baseline="0" dirty="0"/>
          </a:p>
          <a:p>
            <a:r>
              <a:rPr lang="en-US" baseline="0" dirty="0"/>
              <a:t>Transition – Transportation is one element of the primary mission of ARC, which is to produce a comprehensive plan guiding the growth and development of the region.</a:t>
            </a:r>
            <a:endParaRPr lang="en-US" dirty="0"/>
          </a:p>
        </p:txBody>
      </p:sp>
      <p:sp>
        <p:nvSpPr>
          <p:cNvPr id="4" name="Slide Number Placeholder 3"/>
          <p:cNvSpPr>
            <a:spLocks noGrp="1"/>
          </p:cNvSpPr>
          <p:nvPr>
            <p:ph type="sldNum" sz="quarter" idx="10"/>
          </p:nvPr>
        </p:nvSpPr>
        <p:spPr/>
        <p:txBody>
          <a:bodyPr/>
          <a:lstStyle/>
          <a:p>
            <a:fld id="{45C2E39B-A7D8-4F3F-8D34-F3BAB2137CF4}" type="slidenum">
              <a:rPr lang="en-US" smtClean="0"/>
              <a:t>1</a:t>
            </a:fld>
            <a:endParaRPr lang="en-US" dirty="0"/>
          </a:p>
        </p:txBody>
      </p:sp>
    </p:spTree>
    <p:extLst>
      <p:ext uri="{BB962C8B-B14F-4D97-AF65-F5344CB8AC3E}">
        <p14:creationId xmlns:p14="http://schemas.microsoft.com/office/powerpoint/2010/main" val="39461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7DED11-8475-4F3C-A44F-A05DCAAD7C60}"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1E74B-7BAF-4B85-BEDE-D3038A084655}" type="slidenum">
              <a:rPr lang="en-US" smtClean="0"/>
              <a:t>‹#›</a:t>
            </a:fld>
            <a:endParaRPr lang="en-US"/>
          </a:p>
        </p:txBody>
      </p:sp>
    </p:spTree>
    <p:extLst>
      <p:ext uri="{BB962C8B-B14F-4D97-AF65-F5344CB8AC3E}">
        <p14:creationId xmlns:p14="http://schemas.microsoft.com/office/powerpoint/2010/main" val="112352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7DED11-8475-4F3C-A44F-A05DCAAD7C60}"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1E74B-7BAF-4B85-BEDE-D3038A084655}" type="slidenum">
              <a:rPr lang="en-US" smtClean="0"/>
              <a:t>‹#›</a:t>
            </a:fld>
            <a:endParaRPr lang="en-US"/>
          </a:p>
        </p:txBody>
      </p:sp>
    </p:spTree>
    <p:extLst>
      <p:ext uri="{BB962C8B-B14F-4D97-AF65-F5344CB8AC3E}">
        <p14:creationId xmlns:p14="http://schemas.microsoft.com/office/powerpoint/2010/main" val="109408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7DED11-8475-4F3C-A44F-A05DCAAD7C60}"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1E74B-7BAF-4B85-BEDE-D3038A084655}" type="slidenum">
              <a:rPr lang="en-US" smtClean="0"/>
              <a:t>‹#›</a:t>
            </a:fld>
            <a:endParaRPr lang="en-US"/>
          </a:p>
        </p:txBody>
      </p:sp>
    </p:spTree>
    <p:extLst>
      <p:ext uri="{BB962C8B-B14F-4D97-AF65-F5344CB8AC3E}">
        <p14:creationId xmlns:p14="http://schemas.microsoft.com/office/powerpoint/2010/main" val="269125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7DED11-8475-4F3C-A44F-A05DCAAD7C60}"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1E74B-7BAF-4B85-BEDE-D3038A084655}" type="slidenum">
              <a:rPr lang="en-US" smtClean="0"/>
              <a:t>‹#›</a:t>
            </a:fld>
            <a:endParaRPr lang="en-US"/>
          </a:p>
        </p:txBody>
      </p:sp>
      <p:sp>
        <p:nvSpPr>
          <p:cNvPr id="7" name="Rectangle 6"/>
          <p:cNvSpPr/>
          <p:nvPr userDrawn="1"/>
        </p:nvSpPr>
        <p:spPr>
          <a:xfrm>
            <a:off x="1" y="0"/>
            <a:ext cx="673768" cy="6858000"/>
          </a:xfrm>
          <a:prstGeom prst="rect">
            <a:avLst/>
          </a:prstGeom>
          <a:solidFill>
            <a:srgbClr val="FF761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duotone>
              <a:prstClr val="black"/>
              <a:schemeClr val="tx1">
                <a:tint val="45000"/>
                <a:satMod val="400000"/>
              </a:schemeClr>
            </a:duotone>
            <a:extLst>
              <a:ext uri="{28A0092B-C50C-407E-A947-70E740481C1C}">
                <a14:useLocalDpi xmlns:a14="http://schemas.microsoft.com/office/drawing/2010/main" val="0"/>
              </a:ext>
            </a:extLst>
          </a:blip>
          <a:srcRect l="17754" r="15811" b="23847"/>
          <a:stretch/>
        </p:blipFill>
        <p:spPr>
          <a:xfrm>
            <a:off x="69648" y="6399471"/>
            <a:ext cx="534473" cy="278884"/>
          </a:xfrm>
          <a:prstGeom prst="rect">
            <a:avLst/>
          </a:prstGeom>
        </p:spPr>
      </p:pic>
    </p:spTree>
    <p:extLst>
      <p:ext uri="{BB962C8B-B14F-4D97-AF65-F5344CB8AC3E}">
        <p14:creationId xmlns:p14="http://schemas.microsoft.com/office/powerpoint/2010/main" val="314584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7DED11-8475-4F3C-A44F-A05DCAAD7C60}"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1E74B-7BAF-4B85-BEDE-D3038A084655}" type="slidenum">
              <a:rPr lang="en-US" smtClean="0"/>
              <a:t>‹#›</a:t>
            </a:fld>
            <a:endParaRPr lang="en-US"/>
          </a:p>
        </p:txBody>
      </p:sp>
    </p:spTree>
    <p:extLst>
      <p:ext uri="{BB962C8B-B14F-4D97-AF65-F5344CB8AC3E}">
        <p14:creationId xmlns:p14="http://schemas.microsoft.com/office/powerpoint/2010/main" val="119757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7DED11-8475-4F3C-A44F-A05DCAAD7C60}"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1E74B-7BAF-4B85-BEDE-D3038A084655}" type="slidenum">
              <a:rPr lang="en-US" smtClean="0"/>
              <a:t>‹#›</a:t>
            </a:fld>
            <a:endParaRPr lang="en-US"/>
          </a:p>
        </p:txBody>
      </p:sp>
    </p:spTree>
    <p:extLst>
      <p:ext uri="{BB962C8B-B14F-4D97-AF65-F5344CB8AC3E}">
        <p14:creationId xmlns:p14="http://schemas.microsoft.com/office/powerpoint/2010/main" val="2072812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7DED11-8475-4F3C-A44F-A05DCAAD7C60}"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1E74B-7BAF-4B85-BEDE-D3038A084655}" type="slidenum">
              <a:rPr lang="en-US" smtClean="0"/>
              <a:t>‹#›</a:t>
            </a:fld>
            <a:endParaRPr lang="en-US"/>
          </a:p>
        </p:txBody>
      </p:sp>
    </p:spTree>
    <p:extLst>
      <p:ext uri="{BB962C8B-B14F-4D97-AF65-F5344CB8AC3E}">
        <p14:creationId xmlns:p14="http://schemas.microsoft.com/office/powerpoint/2010/main" val="223807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7DED11-8475-4F3C-A44F-A05DCAAD7C60}"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1E74B-7BAF-4B85-BEDE-D3038A084655}" type="slidenum">
              <a:rPr lang="en-US" smtClean="0"/>
              <a:t>‹#›</a:t>
            </a:fld>
            <a:endParaRPr lang="en-US"/>
          </a:p>
        </p:txBody>
      </p:sp>
    </p:spTree>
    <p:extLst>
      <p:ext uri="{BB962C8B-B14F-4D97-AF65-F5344CB8AC3E}">
        <p14:creationId xmlns:p14="http://schemas.microsoft.com/office/powerpoint/2010/main" val="3682492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DED11-8475-4F3C-A44F-A05DCAAD7C60}"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B1E74B-7BAF-4B85-BEDE-D3038A084655}" type="slidenum">
              <a:rPr lang="en-US" smtClean="0"/>
              <a:t>‹#›</a:t>
            </a:fld>
            <a:endParaRPr lang="en-US"/>
          </a:p>
        </p:txBody>
      </p:sp>
    </p:spTree>
    <p:extLst>
      <p:ext uri="{BB962C8B-B14F-4D97-AF65-F5344CB8AC3E}">
        <p14:creationId xmlns:p14="http://schemas.microsoft.com/office/powerpoint/2010/main" val="252580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7DED11-8475-4F3C-A44F-A05DCAAD7C60}"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1E74B-7BAF-4B85-BEDE-D3038A084655}" type="slidenum">
              <a:rPr lang="en-US" smtClean="0"/>
              <a:t>‹#›</a:t>
            </a:fld>
            <a:endParaRPr lang="en-US"/>
          </a:p>
        </p:txBody>
      </p:sp>
    </p:spTree>
    <p:extLst>
      <p:ext uri="{BB962C8B-B14F-4D97-AF65-F5344CB8AC3E}">
        <p14:creationId xmlns:p14="http://schemas.microsoft.com/office/powerpoint/2010/main" val="172990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7DED11-8475-4F3C-A44F-A05DCAAD7C60}"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1E74B-7BAF-4B85-BEDE-D3038A084655}" type="slidenum">
              <a:rPr lang="en-US" smtClean="0"/>
              <a:t>‹#›</a:t>
            </a:fld>
            <a:endParaRPr lang="en-US"/>
          </a:p>
        </p:txBody>
      </p:sp>
    </p:spTree>
    <p:extLst>
      <p:ext uri="{BB962C8B-B14F-4D97-AF65-F5344CB8AC3E}">
        <p14:creationId xmlns:p14="http://schemas.microsoft.com/office/powerpoint/2010/main" val="700137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DED11-8475-4F3C-A44F-A05DCAAD7C60}" type="datetimeFigureOut">
              <a:rPr lang="en-US" smtClean="0"/>
              <a:t>10/6/2017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1E74B-7BAF-4B85-BEDE-D3038A084655}" type="slidenum">
              <a:rPr lang="en-US" smtClean="0"/>
              <a:t>‹#›</a:t>
            </a:fld>
            <a:endParaRPr lang="en-US"/>
          </a:p>
        </p:txBody>
      </p:sp>
      <p:sp>
        <p:nvSpPr>
          <p:cNvPr id="7" name="Rectangle 6"/>
          <p:cNvSpPr/>
          <p:nvPr userDrawn="1"/>
        </p:nvSpPr>
        <p:spPr>
          <a:xfrm>
            <a:off x="1" y="0"/>
            <a:ext cx="673768" cy="6858000"/>
          </a:xfrm>
          <a:prstGeom prst="rect">
            <a:avLst/>
          </a:prstGeom>
          <a:solidFill>
            <a:srgbClr val="FF761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3" cstate="print">
            <a:duotone>
              <a:prstClr val="black"/>
              <a:schemeClr val="tx1">
                <a:tint val="45000"/>
                <a:satMod val="400000"/>
              </a:schemeClr>
            </a:duotone>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l="17754" r="15811" b="23847"/>
          <a:stretch/>
        </p:blipFill>
        <p:spPr>
          <a:xfrm>
            <a:off x="69648" y="6399471"/>
            <a:ext cx="534473" cy="278884"/>
          </a:xfrm>
          <a:prstGeom prst="rect">
            <a:avLst/>
          </a:prstGeom>
        </p:spPr>
      </p:pic>
    </p:spTree>
    <p:extLst>
      <p:ext uri="{BB962C8B-B14F-4D97-AF65-F5344CB8AC3E}">
        <p14:creationId xmlns:p14="http://schemas.microsoft.com/office/powerpoint/2010/main" val="16080401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76941" y="599732"/>
            <a:ext cx="7099351" cy="954107"/>
          </a:xfrm>
          <a:prstGeom prst="rect">
            <a:avLst/>
          </a:prstGeom>
          <a:noFill/>
        </p:spPr>
        <p:txBody>
          <a:bodyPr wrap="square" rtlCol="0">
            <a:spAutoFit/>
          </a:bodyPr>
          <a:lstStyle/>
          <a:p>
            <a:pPr algn="ctr"/>
            <a:r>
              <a:rPr lang="en-US" sz="2800" b="1" dirty="0">
                <a:latin typeface="Trebuchet MS" panose="020B0603020202020204" pitchFamily="34" charset="0"/>
              </a:rPr>
              <a:t>Local and State Planning Highlights</a:t>
            </a:r>
          </a:p>
          <a:p>
            <a:pPr algn="ctr"/>
            <a:r>
              <a:rPr lang="en-US" sz="2800" b="1" dirty="0">
                <a:latin typeface="Trebuchet MS" panose="020B0603020202020204" pitchFamily="34" charset="0"/>
              </a:rPr>
              <a:t>2018 Unified Planning Work Program</a:t>
            </a:r>
          </a:p>
        </p:txBody>
      </p:sp>
      <p:sp>
        <p:nvSpPr>
          <p:cNvPr id="3" name="Slide Number Placeholder 2"/>
          <p:cNvSpPr>
            <a:spLocks noGrp="1"/>
          </p:cNvSpPr>
          <p:nvPr>
            <p:ph type="sldNum" sz="quarter" idx="12"/>
          </p:nvPr>
        </p:nvSpPr>
        <p:spPr/>
        <p:txBody>
          <a:bodyPr/>
          <a:lstStyle/>
          <a:p>
            <a:fld id="{5D259D3F-C8E6-E548-9359-4036D75B6ECB}" type="slidenum">
              <a:rPr lang="en-US" smtClean="0"/>
              <a:t>1</a:t>
            </a:fld>
            <a:endParaRPr lang="en-US" dirty="0"/>
          </a:p>
        </p:txBody>
      </p:sp>
      <p:sp>
        <p:nvSpPr>
          <p:cNvPr id="8" name="TextBox 7"/>
          <p:cNvSpPr txBox="1"/>
          <p:nvPr/>
        </p:nvSpPr>
        <p:spPr>
          <a:xfrm>
            <a:off x="2103686" y="5110377"/>
            <a:ext cx="5278241" cy="830997"/>
          </a:xfrm>
          <a:prstGeom prst="rect">
            <a:avLst/>
          </a:prstGeom>
          <a:noFill/>
        </p:spPr>
        <p:txBody>
          <a:bodyPr wrap="none" rtlCol="0">
            <a:spAutoFit/>
          </a:bodyPr>
          <a:lstStyle/>
          <a:p>
            <a:pPr algn="ctr"/>
            <a:r>
              <a:rPr lang="en-US" sz="2400" b="1" dirty="0"/>
              <a:t>Transportation Coordinating Committee</a:t>
            </a:r>
          </a:p>
          <a:p>
            <a:pPr algn="ctr"/>
            <a:r>
              <a:rPr lang="en-US" sz="2400" b="1" dirty="0"/>
              <a:t>October 6, 2017</a:t>
            </a:r>
          </a:p>
        </p:txBody>
      </p:sp>
      <p:pic>
        <p:nvPicPr>
          <p:cNvPr id="2" name="Picture 1"/>
          <p:cNvPicPr>
            <a:picLocks noChangeAspect="1"/>
          </p:cNvPicPr>
          <p:nvPr/>
        </p:nvPicPr>
        <p:blipFill>
          <a:blip r:embed="rId3"/>
          <a:stretch>
            <a:fillRect/>
          </a:stretch>
        </p:blipFill>
        <p:spPr>
          <a:xfrm>
            <a:off x="1739713" y="2399703"/>
            <a:ext cx="6054111" cy="2506074"/>
          </a:xfrm>
          <a:prstGeom prst="rect">
            <a:avLst/>
          </a:prstGeom>
          <a:ln>
            <a:noFill/>
          </a:ln>
          <a:effectLst>
            <a:outerShdw blurRad="368300" algn="tl" rotWithShape="0">
              <a:srgbClr val="000000">
                <a:alpha val="70000"/>
              </a:srgbClr>
            </a:outerShdw>
            <a:softEdge rad="127000"/>
          </a:effectLst>
        </p:spPr>
      </p:pic>
    </p:spTree>
    <p:extLst>
      <p:ext uri="{BB962C8B-B14F-4D97-AF65-F5344CB8AC3E}">
        <p14:creationId xmlns:p14="http://schemas.microsoft.com/office/powerpoint/2010/main" val="137178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7018" y="1021544"/>
            <a:ext cx="7814874" cy="5478423"/>
          </a:xfrm>
          <a:prstGeom prst="rect">
            <a:avLst/>
          </a:prstGeom>
        </p:spPr>
        <p:txBody>
          <a:bodyPr wrap="square">
            <a:spAutoFit/>
          </a:bodyPr>
          <a:lstStyle/>
          <a:p>
            <a:endParaRPr lang="en-US" sz="800" u="sng" dirty="0"/>
          </a:p>
          <a:p>
            <a:pPr marL="342900" indent="-342900">
              <a:buFont typeface="Arial" panose="020B0604020202020204" pitchFamily="34" charset="0"/>
              <a:buChar char="•"/>
            </a:pPr>
            <a:r>
              <a:rPr lang="en-US" sz="2400" u="sng" dirty="0"/>
              <a:t>GDOT</a:t>
            </a:r>
          </a:p>
          <a:p>
            <a:pPr marL="800100" lvl="1" indent="-342900">
              <a:buFont typeface="Arial" panose="020B0604020202020204" pitchFamily="34" charset="0"/>
              <a:buChar char="•"/>
            </a:pPr>
            <a:endParaRPr lang="en-US" sz="1400" u="sng" dirty="0"/>
          </a:p>
          <a:p>
            <a:pPr marL="800100" lvl="1" indent="-342900">
              <a:buFont typeface="Arial" panose="020B0604020202020204" pitchFamily="34" charset="0"/>
              <a:buChar char="•"/>
            </a:pPr>
            <a:r>
              <a:rPr lang="en-US" sz="2400" b="1" dirty="0"/>
              <a:t>Downtown Connector Study </a:t>
            </a:r>
            <a:r>
              <a:rPr lang="en-US" sz="2400" dirty="0"/>
              <a:t>- Q3 2020 Conclusion of work </a:t>
            </a:r>
          </a:p>
          <a:p>
            <a:pPr marL="800100" lvl="1" indent="-342900">
              <a:buFont typeface="Arial" panose="020B0604020202020204" pitchFamily="34" charset="0"/>
              <a:buChar char="•"/>
            </a:pPr>
            <a:r>
              <a:rPr lang="en-US" sz="2400" b="1" dirty="0"/>
              <a:t>Tara Blvd Study </a:t>
            </a:r>
            <a:r>
              <a:rPr lang="en-US" sz="2400" dirty="0"/>
              <a:t>- Q4 2020 Conclusion of work </a:t>
            </a:r>
          </a:p>
          <a:p>
            <a:pPr marL="800100" lvl="1" indent="-342900">
              <a:buFont typeface="Arial" panose="020B0604020202020204" pitchFamily="34" charset="0"/>
              <a:buChar char="•"/>
            </a:pPr>
            <a:r>
              <a:rPr lang="en-US" sz="2400" b="1" dirty="0"/>
              <a:t>Buford-Spring Connector Study </a:t>
            </a:r>
            <a:r>
              <a:rPr lang="en-US" sz="2400" dirty="0"/>
              <a:t>- Q2 2018 Conclusion of Work</a:t>
            </a:r>
          </a:p>
          <a:p>
            <a:pPr marL="342900" indent="-342900">
              <a:buFont typeface="Arial" panose="020B0604020202020204" pitchFamily="34" charset="0"/>
              <a:buChar char="•"/>
            </a:pPr>
            <a:r>
              <a:rPr lang="en-US" sz="2400" u="sng" dirty="0"/>
              <a:t>MARTA</a:t>
            </a:r>
          </a:p>
          <a:p>
            <a:pPr marL="800100" lvl="1" indent="-342900">
              <a:buFont typeface="Arial" panose="020B0604020202020204" pitchFamily="34" charset="0"/>
              <a:buChar char="•"/>
            </a:pPr>
            <a:endParaRPr lang="en-US" sz="1600" u="sng" dirty="0"/>
          </a:p>
          <a:p>
            <a:pPr marL="800100" lvl="1" indent="-342900">
              <a:buFont typeface="Arial" panose="020B0604020202020204" pitchFamily="34" charset="0"/>
              <a:buChar char="•"/>
            </a:pPr>
            <a:r>
              <a:rPr lang="en-US" sz="2400" b="1" dirty="0"/>
              <a:t>Clayton County High Capacity Transit Study (MARTA) </a:t>
            </a:r>
            <a:r>
              <a:rPr lang="en-US" sz="2400" dirty="0"/>
              <a:t>- Q1 2019 conclusion of work </a:t>
            </a:r>
          </a:p>
          <a:p>
            <a:pPr marL="800100" lvl="1" indent="-342900">
              <a:buFont typeface="Arial" panose="020B0604020202020204" pitchFamily="34" charset="0"/>
              <a:buChar char="•"/>
            </a:pPr>
            <a:r>
              <a:rPr lang="en-US" sz="2400" b="1" dirty="0"/>
              <a:t>Transit Development Plan (MARTA) </a:t>
            </a:r>
            <a:r>
              <a:rPr lang="en-US" sz="2400" dirty="0"/>
              <a:t>- Q1 2018  Conclusion of work </a:t>
            </a:r>
          </a:p>
          <a:p>
            <a:pPr marL="800100" lvl="1" indent="-342900">
              <a:buFont typeface="Arial" panose="020B0604020202020204" pitchFamily="34" charset="0"/>
              <a:buChar char="•"/>
            </a:pPr>
            <a:r>
              <a:rPr lang="en-US" sz="2400" b="1" dirty="0"/>
              <a:t>Transit System Plan (MARTA) </a:t>
            </a:r>
            <a:r>
              <a:rPr lang="en-US" sz="2400" dirty="0"/>
              <a:t>-  Q4 2019  Conclusion of work </a:t>
            </a:r>
          </a:p>
        </p:txBody>
      </p:sp>
      <p:sp>
        <p:nvSpPr>
          <p:cNvPr id="5" name="TextBox 4"/>
          <p:cNvSpPr txBox="1"/>
          <p:nvPr/>
        </p:nvSpPr>
        <p:spPr>
          <a:xfrm>
            <a:off x="907018" y="287467"/>
            <a:ext cx="7842031" cy="646331"/>
          </a:xfrm>
          <a:prstGeom prst="rect">
            <a:avLst/>
          </a:prstGeom>
          <a:noFill/>
        </p:spPr>
        <p:txBody>
          <a:bodyPr wrap="square" rtlCol="0">
            <a:spAutoFit/>
          </a:bodyPr>
          <a:lstStyle/>
          <a:p>
            <a:r>
              <a:rPr lang="en-US" sz="3600" b="1" dirty="0"/>
              <a:t>Planning Initiatives (Examples)</a:t>
            </a:r>
          </a:p>
        </p:txBody>
      </p:sp>
    </p:spTree>
    <p:extLst>
      <p:ext uri="{BB962C8B-B14F-4D97-AF65-F5344CB8AC3E}">
        <p14:creationId xmlns:p14="http://schemas.microsoft.com/office/powerpoint/2010/main" val="266206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7018" y="1212044"/>
            <a:ext cx="7814874" cy="6494085"/>
          </a:xfrm>
          <a:prstGeom prst="rect">
            <a:avLst/>
          </a:prstGeom>
        </p:spPr>
        <p:txBody>
          <a:bodyPr wrap="square">
            <a:spAutoFit/>
          </a:bodyPr>
          <a:lstStyle/>
          <a:p>
            <a:endParaRPr lang="en-US" sz="800" u="sng" dirty="0"/>
          </a:p>
          <a:p>
            <a:pPr marL="342900" indent="-342900">
              <a:buFont typeface="Arial" panose="020B0604020202020204" pitchFamily="34" charset="0"/>
              <a:buChar char="•"/>
            </a:pPr>
            <a:r>
              <a:rPr lang="en-US" sz="2400" b="1" dirty="0"/>
              <a:t>Conley Road IJR </a:t>
            </a:r>
            <a:r>
              <a:rPr lang="en-US" sz="2400" dirty="0"/>
              <a:t>(Clayton)</a:t>
            </a:r>
          </a:p>
          <a:p>
            <a:endParaRPr lang="en-US" sz="2400" dirty="0"/>
          </a:p>
          <a:p>
            <a:pPr marL="342900" indent="-342900">
              <a:buFont typeface="Arial" panose="020B0604020202020204" pitchFamily="34" charset="0"/>
              <a:buChar char="•"/>
            </a:pPr>
            <a:r>
              <a:rPr lang="en-US" sz="2400" b="1" dirty="0"/>
              <a:t>Transit Service Plan </a:t>
            </a:r>
            <a:r>
              <a:rPr lang="en-US" sz="2400" dirty="0"/>
              <a:t>(Cobb)</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Jackson/Jefferson/ Clark/</a:t>
            </a:r>
            <a:r>
              <a:rPr lang="en-US" sz="2400" b="1" dirty="0" err="1"/>
              <a:t>Bullsboro</a:t>
            </a:r>
            <a:r>
              <a:rPr lang="en-US" sz="2400" b="1" dirty="0"/>
              <a:t> Segment Traffic Study </a:t>
            </a:r>
            <a:r>
              <a:rPr lang="en-US" sz="2400" dirty="0"/>
              <a:t>(Coweta)</a:t>
            </a:r>
          </a:p>
          <a:p>
            <a:endParaRPr lang="en-US" sz="2400" dirty="0"/>
          </a:p>
          <a:p>
            <a:pPr marL="342900" indent="-342900">
              <a:buFont typeface="Arial" panose="020B0604020202020204" pitchFamily="34" charset="0"/>
              <a:buChar char="•"/>
            </a:pPr>
            <a:r>
              <a:rPr lang="en-US" sz="2400" b="1" dirty="0"/>
              <a:t>SR 74 Corridor Study </a:t>
            </a:r>
            <a:r>
              <a:rPr lang="en-US" sz="2400" dirty="0"/>
              <a:t>(Fayette, Fulton)</a:t>
            </a:r>
          </a:p>
          <a:p>
            <a:pPr marL="342900" indent="-342900">
              <a:buFont typeface="Arial" panose="020B0604020202020204" pitchFamily="34" charset="0"/>
              <a:buChar char="•"/>
            </a:pPr>
            <a:endParaRPr lang="en-US" sz="2400" u="sng" dirty="0"/>
          </a:p>
          <a:p>
            <a:pPr marL="342900" indent="-342900">
              <a:buFont typeface="Arial" panose="020B0604020202020204" pitchFamily="34" charset="0"/>
              <a:buChar char="•"/>
            </a:pPr>
            <a:r>
              <a:rPr lang="en-US" sz="2400" b="1" dirty="0"/>
              <a:t>Comprehensive Transit Development Plan </a:t>
            </a:r>
            <a:r>
              <a:rPr lang="en-US" sz="2400" dirty="0"/>
              <a:t>(Gwinnett)</a:t>
            </a:r>
          </a:p>
          <a:p>
            <a:pPr marL="342900" indent="-342900">
              <a:buFont typeface="Arial" panose="020B0604020202020204" pitchFamily="34" charset="0"/>
              <a:buChar char="•"/>
            </a:pPr>
            <a:endParaRPr lang="en-US" sz="2400" u="sng" dirty="0"/>
          </a:p>
          <a:p>
            <a:pPr marL="342900" indent="-342900">
              <a:buFont typeface="Arial" panose="020B0604020202020204" pitchFamily="34" charset="0"/>
              <a:buChar char="•"/>
            </a:pPr>
            <a:r>
              <a:rPr lang="en-US" sz="2400" b="1" dirty="0"/>
              <a:t>Northwest Corridor Service Implementation Planning </a:t>
            </a:r>
            <a:r>
              <a:rPr lang="en-US" sz="2400" dirty="0"/>
              <a:t>(SRTA)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5" name="TextBox 4"/>
          <p:cNvSpPr txBox="1"/>
          <p:nvPr/>
        </p:nvSpPr>
        <p:spPr>
          <a:xfrm>
            <a:off x="907018" y="287467"/>
            <a:ext cx="7842031" cy="646331"/>
          </a:xfrm>
          <a:prstGeom prst="rect">
            <a:avLst/>
          </a:prstGeom>
          <a:noFill/>
        </p:spPr>
        <p:txBody>
          <a:bodyPr wrap="square" rtlCol="0">
            <a:spAutoFit/>
          </a:bodyPr>
          <a:lstStyle/>
          <a:p>
            <a:r>
              <a:rPr lang="en-US" sz="3600" b="1" dirty="0"/>
              <a:t>Planning Initiatives (Examples)</a:t>
            </a:r>
          </a:p>
        </p:txBody>
      </p:sp>
    </p:spTree>
    <p:extLst>
      <p:ext uri="{BB962C8B-B14F-4D97-AF65-F5344CB8AC3E}">
        <p14:creationId xmlns:p14="http://schemas.microsoft.com/office/powerpoint/2010/main" val="23081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9863" y="5338845"/>
            <a:ext cx="3281475" cy="1200329"/>
          </a:xfrm>
          <a:prstGeom prst="rect">
            <a:avLst/>
          </a:prstGeom>
          <a:noFill/>
        </p:spPr>
        <p:txBody>
          <a:bodyPr wrap="none" rtlCol="0">
            <a:spAutoFit/>
          </a:bodyPr>
          <a:lstStyle/>
          <a:p>
            <a:pPr algn="ctr"/>
            <a:r>
              <a:rPr lang="en-US" sz="2400" dirty="0"/>
              <a:t>John Orr</a:t>
            </a:r>
          </a:p>
          <a:p>
            <a:pPr algn="ctr"/>
            <a:r>
              <a:rPr lang="en-US" sz="2400" dirty="0"/>
              <a:t>jorr@atlantaregional.org</a:t>
            </a:r>
          </a:p>
          <a:p>
            <a:pPr algn="ctr"/>
            <a:r>
              <a:rPr lang="en-US" sz="2400" dirty="0"/>
              <a:t>470.378.1556</a:t>
            </a:r>
          </a:p>
        </p:txBody>
      </p:sp>
      <p:sp>
        <p:nvSpPr>
          <p:cNvPr id="4" name="TextBox 3"/>
          <p:cNvSpPr txBox="1"/>
          <p:nvPr/>
        </p:nvSpPr>
        <p:spPr>
          <a:xfrm>
            <a:off x="869610" y="514427"/>
            <a:ext cx="8221979" cy="3908762"/>
          </a:xfrm>
          <a:prstGeom prst="rect">
            <a:avLst/>
          </a:prstGeom>
          <a:noFill/>
        </p:spPr>
        <p:txBody>
          <a:bodyPr wrap="square" rtlCol="0">
            <a:spAutoFit/>
          </a:bodyPr>
          <a:lstStyle/>
          <a:p>
            <a:pPr algn="ctr"/>
            <a:r>
              <a:rPr lang="en-US" sz="2800" b="1" u="sng" dirty="0">
                <a:latin typeface="Trebuchet MS" panose="020B0603020202020204" pitchFamily="34" charset="0"/>
              </a:rPr>
              <a:t>Reminders</a:t>
            </a:r>
          </a:p>
          <a:p>
            <a:pPr marL="571500" indent="-571500">
              <a:buFont typeface="Arial" panose="020B0604020202020204" pitchFamily="34" charset="0"/>
              <a:buChar char="•"/>
            </a:pPr>
            <a:endParaRPr lang="en-US" sz="2800" b="1" dirty="0">
              <a:latin typeface="Trebuchet MS" panose="020B0603020202020204" pitchFamily="34" charset="0"/>
            </a:endParaRPr>
          </a:p>
          <a:p>
            <a:pPr marL="571500" indent="-571500">
              <a:buFont typeface="Arial" panose="020B0604020202020204" pitchFamily="34" charset="0"/>
              <a:buChar char="•"/>
            </a:pPr>
            <a:r>
              <a:rPr lang="en-US" sz="2400" dirty="0">
                <a:latin typeface="Trebuchet MS" panose="020B0603020202020204" pitchFamily="34" charset="0"/>
              </a:rPr>
              <a:t>ARC Actions</a:t>
            </a:r>
          </a:p>
          <a:p>
            <a:pPr marL="1028700" lvl="1" indent="-571500">
              <a:buFont typeface="Arial" panose="020B0604020202020204" pitchFamily="34" charset="0"/>
              <a:buChar char="•"/>
            </a:pPr>
            <a:r>
              <a:rPr lang="en-US" sz="2400" dirty="0">
                <a:latin typeface="Trebuchet MS" panose="020B0603020202020204" pitchFamily="34" charset="0"/>
              </a:rPr>
              <a:t>November – TCC/TAQC</a:t>
            </a:r>
          </a:p>
          <a:p>
            <a:pPr marL="1028700" lvl="1" indent="-571500">
              <a:buFont typeface="Arial" panose="020B0604020202020204" pitchFamily="34" charset="0"/>
              <a:buChar char="•"/>
            </a:pPr>
            <a:r>
              <a:rPr lang="en-US" sz="2400" dirty="0">
                <a:latin typeface="Trebuchet MS" panose="020B0603020202020204" pitchFamily="34" charset="0"/>
              </a:rPr>
              <a:t>December – ARC</a:t>
            </a:r>
          </a:p>
          <a:p>
            <a:pPr lvl="1"/>
            <a:endParaRPr lang="en-US" sz="2400" dirty="0">
              <a:latin typeface="Trebuchet MS" panose="020B0603020202020204" pitchFamily="34" charset="0"/>
            </a:endParaRPr>
          </a:p>
          <a:p>
            <a:pPr marL="571500" indent="-571500">
              <a:buFont typeface="Arial" panose="020B0604020202020204" pitchFamily="34" charset="0"/>
              <a:buChar char="•"/>
            </a:pPr>
            <a:r>
              <a:rPr lang="en-US" sz="2400" dirty="0">
                <a:latin typeface="Trebuchet MS" panose="020B0603020202020204" pitchFamily="34" charset="0"/>
              </a:rPr>
              <a:t>Planning studies using federal funds (including from FTA) </a:t>
            </a:r>
            <a:r>
              <a:rPr lang="en-US" sz="2400" u="sng" dirty="0">
                <a:latin typeface="Trebuchet MS" panose="020B0603020202020204" pitchFamily="34" charset="0"/>
              </a:rPr>
              <a:t>MUST</a:t>
            </a:r>
            <a:r>
              <a:rPr lang="en-US" sz="2400" dirty="0">
                <a:latin typeface="Trebuchet MS" panose="020B0603020202020204" pitchFamily="34" charset="0"/>
              </a:rPr>
              <a:t> be in the UPWP in order to get a grant approved  </a:t>
            </a:r>
          </a:p>
          <a:p>
            <a:pPr marL="571500" indent="-571500">
              <a:buFont typeface="Arial" panose="020B0604020202020204" pitchFamily="34" charset="0"/>
              <a:buChar char="•"/>
            </a:pPr>
            <a:endParaRPr lang="en-US" sz="2400" dirty="0">
              <a:latin typeface="Trebuchet MS" panose="020B0603020202020204" pitchFamily="34" charset="0"/>
            </a:endParaRPr>
          </a:p>
        </p:txBody>
      </p:sp>
    </p:spTree>
    <p:extLst>
      <p:ext uri="{BB962C8B-B14F-4D97-AF65-F5344CB8AC3E}">
        <p14:creationId xmlns:p14="http://schemas.microsoft.com/office/powerpoint/2010/main" val="3897435079"/>
      </p:ext>
    </p:extLst>
  </p:cSld>
  <p:clrMapOvr>
    <a:masterClrMapping/>
  </p:clrMapOvr>
</p:sld>
</file>

<file path=ppt/theme/theme1.xml><?xml version="1.0" encoding="utf-8"?>
<a:theme xmlns:a="http://schemas.openxmlformats.org/drawingml/2006/main" name="Standard Siz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 Size" id="{0244BE63-1503-498C-88FE-4BA14EC2EB48}" vid="{6116D5A5-7B34-453B-BB0A-0A718B18FF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1939</TotalTime>
  <Words>300</Words>
  <Application>Microsoft Office PowerPoint</Application>
  <PresentationFormat>On-screen Show (4:3)</PresentationFormat>
  <Paragraphs>46</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Trebuchet MS</vt:lpstr>
      <vt:lpstr>Standard Size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Haynes</dc:creator>
  <cp:lastModifiedBy>John Orr</cp:lastModifiedBy>
  <cp:revision>44</cp:revision>
  <dcterms:created xsi:type="dcterms:W3CDTF">2015-10-13T11:42:36Z</dcterms:created>
  <dcterms:modified xsi:type="dcterms:W3CDTF">2017-10-06T11:59:43Z</dcterms:modified>
</cp:coreProperties>
</file>