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7" r:id="rId2"/>
    <p:sldId id="596" r:id="rId3"/>
    <p:sldId id="597" r:id="rId4"/>
    <p:sldId id="592" r:id="rId5"/>
  </p:sldIdLst>
  <p:sldSz cx="9144000" cy="6858000" type="screen4x3"/>
  <p:notesSz cx="7010400" cy="92964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ddie Gray" initials="JG" lastIdx="10" clrIdx="0">
    <p:extLst/>
  </p:cmAuthor>
  <p:cmAuthor id="2" name="Bilottocm" initials="CMB" lastIdx="3" clrIdx="1"/>
  <p:cmAuthor id="3" name="Melissa Roberts" initials="MR" lastIdx="8" clrIdx="2">
    <p:extLst/>
  </p:cmAuthor>
  <p:cmAuthor id="4" name="JMAdams" initials="" lastIdx="0" clrIdx="3"/>
  <p:cmAuthor id="5" name="David Haynes" initials="DH" lastIdx="21" clrIdx="4">
    <p:extLst>
      <p:ext uri="{19B8F6BF-5375-455C-9EA6-DF929625EA0E}">
        <p15:presenceInfo xmlns:p15="http://schemas.microsoft.com/office/powerpoint/2012/main" userId="S-1-5-21-1645522239-1708537768-842925246-22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6F8E30"/>
    <a:srgbClr val="002060"/>
    <a:srgbClr val="00B0F0"/>
    <a:srgbClr val="376092"/>
    <a:srgbClr val="FFFF00"/>
    <a:srgbClr val="00FF00"/>
    <a:srgbClr val="FF00FF"/>
    <a:srgbClr val="FFFFCC"/>
    <a:srgbClr val="4276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9" autoAdjust="0"/>
    <p:restoredTop sz="81807" autoAdjust="0"/>
  </p:normalViewPr>
  <p:slideViewPr>
    <p:cSldViewPr snapToGrid="0" showGuides="1">
      <p:cViewPr varScale="1">
        <p:scale>
          <a:sx n="81" d="100"/>
          <a:sy n="81" d="100"/>
        </p:scale>
        <p:origin x="822" y="84"/>
      </p:cViewPr>
      <p:guideLst>
        <p:guide orient="horz" pos="2160"/>
        <p:guide pos="288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442"/>
    </p:cViewPr>
  </p:sorterViewPr>
  <p:notesViewPr>
    <p:cSldViewPr snapToGrid="0" snapToObjects="1">
      <p:cViewPr varScale="1">
        <p:scale>
          <a:sx n="78" d="100"/>
          <a:sy n="78" d="100"/>
        </p:scale>
        <p:origin x="2046" y="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038474" cy="466725"/>
          </a:xfrm>
          <a:prstGeom prst="rect">
            <a:avLst/>
          </a:prstGeom>
        </p:spPr>
        <p:txBody>
          <a:bodyPr vert="horz" lIns="92281" tIns="46139" rIns="92281" bIns="46139" rtlCol="0"/>
          <a:lstStyle>
            <a:lvl1pPr algn="l">
              <a:defRPr sz="1300"/>
            </a:lvl1pPr>
          </a:lstStyle>
          <a:p>
            <a:r>
              <a:rPr lang="en-US" sz="1600" b="1" dirty="0"/>
              <a:t>TAQC Subcommittee Meeting</a:t>
            </a:r>
          </a:p>
          <a:p>
            <a:r>
              <a:rPr lang="en-US" dirty="0"/>
              <a:t>August 2017 TIP/RTP Amendment</a:t>
            </a:r>
          </a:p>
          <a:p>
            <a:r>
              <a:rPr lang="en-US" dirty="0"/>
              <a:t>April 26,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971926" y="8829676"/>
            <a:ext cx="3038474" cy="466725"/>
          </a:xfrm>
          <a:prstGeom prst="rect">
            <a:avLst/>
          </a:prstGeom>
        </p:spPr>
        <p:txBody>
          <a:bodyPr vert="horz" lIns="92281" tIns="46139" rIns="92281" bIns="46139" rtlCol="0" anchor="b"/>
          <a:lstStyle>
            <a:lvl1pPr algn="l">
              <a:defRPr sz="1300"/>
            </a:lvl1pPr>
          </a:lstStyle>
          <a:p>
            <a:pPr algn="r"/>
            <a:r>
              <a:rPr lang="en-US" sz="1000" dirty="0"/>
              <a:t>Prepared by Atlanta Regional Commission</a:t>
            </a:r>
          </a:p>
          <a:p>
            <a:pPr algn="r"/>
            <a:r>
              <a:rPr lang="en-US" sz="1000" b="1" dirty="0"/>
              <a:t>PRELIMINARY – SUBJECT TO 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6" y="5"/>
            <a:ext cx="3038474" cy="301147"/>
          </a:xfrm>
          <a:prstGeom prst="rect">
            <a:avLst/>
          </a:prstGeom>
        </p:spPr>
        <p:txBody>
          <a:bodyPr vert="horz" lIns="92281" tIns="46139" rIns="92281" bIns="46139" rtlCol="0" anchor="b"/>
          <a:lstStyle>
            <a:lvl1pPr algn="r">
              <a:defRPr sz="1300"/>
            </a:lvl1pPr>
          </a:lstStyle>
          <a:p>
            <a:r>
              <a:rPr lang="en-US" b="1" dirty="0"/>
              <a:t>PAGE </a:t>
            </a:r>
            <a:fld id="{5E0BC5BE-707E-4AB3-96EB-CFB79656BF4F}" type="slidenum">
              <a:rPr lang="en-US" b="1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1122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4032" tIns="47018" rIns="94032" bIns="4701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4032" tIns="47018" rIns="94032" bIns="47018" rtlCol="0"/>
          <a:lstStyle>
            <a:lvl1pPr algn="r">
              <a:defRPr sz="1300"/>
            </a:lvl1pPr>
          </a:lstStyle>
          <a:p>
            <a:fld id="{C498E6FE-EFC0-45D1-BE7F-14A93DCE0776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32" tIns="47018" rIns="94032" bIns="470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4032" tIns="47018" rIns="94032" bIns="470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2"/>
            <a:ext cx="3037840" cy="466433"/>
          </a:xfrm>
          <a:prstGeom prst="rect">
            <a:avLst/>
          </a:prstGeom>
        </p:spPr>
        <p:txBody>
          <a:bodyPr vert="horz" lIns="94032" tIns="47018" rIns="94032" bIns="4701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72"/>
            <a:ext cx="3037840" cy="466433"/>
          </a:xfrm>
          <a:prstGeom prst="rect">
            <a:avLst/>
          </a:prstGeom>
        </p:spPr>
        <p:txBody>
          <a:bodyPr vert="horz" lIns="94032" tIns="47018" rIns="94032" bIns="47018" rtlCol="0" anchor="b"/>
          <a:lstStyle>
            <a:lvl1pPr algn="r">
              <a:defRPr sz="1300"/>
            </a:lvl1pPr>
          </a:lstStyle>
          <a:p>
            <a:fld id="{0927D6CE-995B-489C-B3CF-52D6AB48C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4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315" indent="-176315">
              <a:buFont typeface="Arial" panose="020B0604020202020204" pitchFamily="34" charset="0"/>
              <a:buChar char="•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78F4-E5A5-4364-9A34-57388986E60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5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7D6CE-995B-489C-B3CF-52D6AB48CD0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45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7D6CE-995B-489C-B3CF-52D6AB48CD0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30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7D6CE-995B-489C-B3CF-52D6AB48CD0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36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528" y="1830681"/>
            <a:ext cx="8006176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5528" y="3586456"/>
            <a:ext cx="800617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6C95-911D-754A-ADAA-F15059B79B6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9D3F-C8E6-E548-9359-4036D75B6E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80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6C95-911D-754A-ADAA-F15059B79B6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9D3F-C8E6-E548-9359-4036D75B6E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6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4304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2104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6C95-911D-754A-ADAA-F15059B79B6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9D3F-C8E6-E548-9359-4036D75B6E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51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6C95-911D-754A-ADAA-F15059B79B6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9D3F-C8E6-E548-9359-4036D75B6E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51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0"/>
            <a:ext cx="9143999" cy="1028744"/>
          </a:xfrm>
          <a:prstGeom prst="rect">
            <a:avLst/>
          </a:prstGeom>
          <a:solidFill>
            <a:srgbClr val="E5EA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6C95-911D-754A-ADAA-F15059B79B6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9D3F-C8E6-E548-9359-4036D75B6EC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77" y="174888"/>
            <a:ext cx="1009119" cy="676486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312619" y="174888"/>
            <a:ext cx="0" cy="676486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64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0"/>
            <a:ext cx="9143999" cy="1028744"/>
          </a:xfrm>
          <a:prstGeom prst="rect">
            <a:avLst/>
          </a:prstGeom>
          <a:solidFill>
            <a:srgbClr val="E5EA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528" y="4264916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5528" y="276472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6C95-911D-754A-ADAA-F15059B79B6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9D3F-C8E6-E548-9359-4036D75B6EC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77" y="174888"/>
            <a:ext cx="1009119" cy="676486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312619" y="174888"/>
            <a:ext cx="0" cy="676486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64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0"/>
            <a:ext cx="9143999" cy="1028744"/>
          </a:xfrm>
          <a:prstGeom prst="rect">
            <a:avLst/>
          </a:prstGeom>
          <a:solidFill>
            <a:srgbClr val="E5EA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3003" y="1630363"/>
            <a:ext cx="3870703" cy="4237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455" y="1630363"/>
            <a:ext cx="3899250" cy="4237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6C95-911D-754A-ADAA-F15059B79B6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9D3F-C8E6-E548-9359-4036D75B6EC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77" y="174888"/>
            <a:ext cx="1009119" cy="67648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312619" y="174888"/>
            <a:ext cx="0" cy="676486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958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" y="0"/>
            <a:ext cx="9143999" cy="1028744"/>
          </a:xfrm>
          <a:prstGeom prst="rect">
            <a:avLst/>
          </a:prstGeom>
          <a:solidFill>
            <a:srgbClr val="E5EA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5528" y="1535113"/>
            <a:ext cx="38111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528" y="2174875"/>
            <a:ext cx="38111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430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430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6C95-911D-754A-ADAA-F15059B79B6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9D3F-C8E6-E548-9359-4036D75B6EC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77" y="174888"/>
            <a:ext cx="1009119" cy="676486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1312619" y="174888"/>
            <a:ext cx="0" cy="676486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21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9143999" cy="1028744"/>
          </a:xfrm>
          <a:prstGeom prst="rect">
            <a:avLst/>
          </a:prstGeom>
          <a:solidFill>
            <a:srgbClr val="E5EA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6C95-911D-754A-ADAA-F15059B79B6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9D3F-C8E6-E548-9359-4036D75B6EC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77" y="174888"/>
            <a:ext cx="1009119" cy="676486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1312619" y="174888"/>
            <a:ext cx="0" cy="676486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RC Logo_Blu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08062" y="6531429"/>
            <a:ext cx="631283" cy="27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94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9143999" cy="1028744"/>
          </a:xfrm>
          <a:prstGeom prst="rect">
            <a:avLst/>
          </a:prstGeom>
          <a:solidFill>
            <a:srgbClr val="E5EA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6C95-911D-754A-ADAA-F15059B79B6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9D3F-C8E6-E548-9359-4036D75B6EC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77" y="174888"/>
            <a:ext cx="1009119" cy="676486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1312619" y="174888"/>
            <a:ext cx="0" cy="676486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08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0"/>
            <a:ext cx="9143999" cy="1028744"/>
          </a:xfrm>
          <a:prstGeom prst="rect">
            <a:avLst/>
          </a:prstGeom>
          <a:solidFill>
            <a:srgbClr val="E5EA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77" y="174888"/>
            <a:ext cx="1009119" cy="67648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312619" y="174888"/>
            <a:ext cx="0" cy="676486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288337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250" y="273050"/>
            <a:ext cx="48994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435100"/>
            <a:ext cx="288337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6C95-911D-754A-ADAA-F15059B79B6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9D3F-C8E6-E548-9359-4036D75B6E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44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0"/>
            <a:ext cx="9143999" cy="1028744"/>
          </a:xfrm>
          <a:prstGeom prst="rect">
            <a:avLst/>
          </a:prstGeom>
          <a:solidFill>
            <a:srgbClr val="E5EA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77" y="174888"/>
            <a:ext cx="1009119" cy="67648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312619" y="174888"/>
            <a:ext cx="0" cy="676486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769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84116" y="612775"/>
            <a:ext cx="804758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7697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6C95-911D-754A-ADAA-F15059B79B6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9D3F-C8E6-E548-9359-4036D75B6E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9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4859" y="92232"/>
            <a:ext cx="7634486" cy="8371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4858" y="1324120"/>
            <a:ext cx="763448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5528" y="6488724"/>
            <a:ext cx="1910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CB816C95-911D-754A-ADAA-F15059B79B6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72322" y="6488724"/>
            <a:ext cx="25923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21528" y="6488724"/>
            <a:ext cx="1910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5D259D3F-C8E6-E548-9359-4036D75B6EC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RC Logo_Blu.png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08062" y="6531429"/>
            <a:ext cx="631283" cy="27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60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57200" rtl="0" eaLnBrk="1" latinLnBrk="0" hangingPunct="1">
        <a:lnSpc>
          <a:spcPts val="4200"/>
        </a:lnSpc>
        <a:spcBef>
          <a:spcPct val="0"/>
        </a:spcBef>
        <a:buNone/>
        <a:defRPr sz="4000" b="0" kern="1200">
          <a:solidFill>
            <a:srgbClr val="404040"/>
          </a:solidFill>
          <a:latin typeface="Trebuchet MS"/>
          <a:ea typeface="+mj-ea"/>
          <a:cs typeface="Trebuchet MS"/>
        </a:defRPr>
      </a:lvl1pPr>
    </p:titleStyle>
    <p:bodyStyle>
      <a:lvl1pPr marL="227013" indent="-227013" algn="l" defTabSz="457200" rtl="0" eaLnBrk="1" latinLnBrk="0" hangingPunct="1">
        <a:spcBef>
          <a:spcPct val="20000"/>
        </a:spcBef>
        <a:buClr>
          <a:srgbClr val="326B84"/>
        </a:buClr>
        <a:buSzPct val="112000"/>
        <a:buFont typeface="Arial"/>
        <a:buChar char="•"/>
        <a:defRPr sz="2800" kern="1200">
          <a:solidFill>
            <a:schemeClr val="tx1"/>
          </a:solidFill>
          <a:latin typeface="Trebuchet MS"/>
          <a:ea typeface="+mn-ea"/>
          <a:cs typeface="Trebuchet M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107000"/>
        <a:buFont typeface="Arial"/>
        <a:buChar char="–"/>
        <a:defRPr sz="2400" kern="1200">
          <a:solidFill>
            <a:schemeClr val="tx1"/>
          </a:solidFill>
          <a:latin typeface="Trebuchet MS"/>
          <a:ea typeface="+mn-ea"/>
          <a:cs typeface="Trebuchet M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326B84"/>
        </a:buClr>
        <a:buFont typeface="Arial"/>
        <a:buChar char="•"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Trebuchet MS"/>
          <a:ea typeface="+mn-ea"/>
          <a:cs typeface="Trebuchet M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326B84"/>
        </a:buClr>
        <a:buFont typeface="Arial"/>
        <a:buChar char="»"/>
        <a:defRPr sz="1400" kern="1200">
          <a:solidFill>
            <a:schemeClr val="tx1"/>
          </a:solidFill>
          <a:latin typeface="Trebuchet MS"/>
          <a:ea typeface="+mn-ea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9770" y="1532786"/>
            <a:ext cx="6772589" cy="812800"/>
          </a:xfrm>
        </p:spPr>
        <p:txBody>
          <a:bodyPr>
            <a:noAutofit/>
          </a:bodyPr>
          <a:lstStyle/>
          <a:p>
            <a:pPr algn="r">
              <a:lnSpc>
                <a:spcPts val="3400"/>
              </a:lnSpc>
            </a:pPr>
            <a:r>
              <a:rPr lang="en-US" sz="3200" b="1" dirty="0"/>
              <a:t>2017 TIP Project Solicitation Status Update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783395" y="2625724"/>
            <a:ext cx="6012627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4000" b="0" kern="1200">
                <a:solidFill>
                  <a:srgbClr val="404040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US" sz="1800" b="1" dirty="0"/>
              <a:t>Transportation Coordinating Committee</a:t>
            </a:r>
          </a:p>
          <a:p>
            <a:pPr algn="r">
              <a:lnSpc>
                <a:spcPct val="100000"/>
              </a:lnSpc>
            </a:pPr>
            <a:r>
              <a:rPr lang="en-US" sz="1800" b="1" dirty="0"/>
              <a:t>October 6, 2017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435192" y="2522135"/>
            <a:ext cx="6266682" cy="93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19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445" y="228905"/>
            <a:ext cx="2632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Progress to Date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209181" y="1349899"/>
            <a:ext cx="8715744" cy="5074323"/>
          </a:xfrm>
          <a:prstGeom prst="rect">
            <a:avLst/>
          </a:prstGeom>
        </p:spPr>
        <p:txBody>
          <a:bodyPr/>
          <a:lstStyle>
            <a:lvl1pPr marL="227013" indent="-227013" algn="l" defTabSz="457200" rtl="0" eaLnBrk="1" latinLnBrk="0" hangingPunct="1">
              <a:spcBef>
                <a:spcPct val="20000"/>
              </a:spcBef>
              <a:buClr>
                <a:srgbClr val="326B84"/>
              </a:buClr>
              <a:buSzPct val="112000"/>
              <a:buFont typeface="Arial"/>
              <a:buChar char="•"/>
              <a:defRPr sz="28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107000"/>
              <a:buFont typeface="Arial"/>
              <a:buChar char="–"/>
              <a:defRPr sz="24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326B84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326B84"/>
              </a:buClr>
              <a:buFont typeface="Arial"/>
              <a:buChar char="»"/>
              <a:defRPr sz="14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n-lt"/>
              </a:rPr>
              <a:t>Completed initial review and assessment of projects</a:t>
            </a: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Following-up with jurisdictions, where needed, to reconfirm project status and clarify project concept understanding</a:t>
            </a:r>
          </a:p>
          <a:p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Working with GDOT on reviewing potential CMAQ projects and assessing the deliverability of submitted projects</a:t>
            </a:r>
          </a:p>
          <a:p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Reassessing status </a:t>
            </a:r>
            <a:r>
              <a:rPr lang="en-US" sz="2400">
                <a:latin typeface="+mn-lt"/>
              </a:rPr>
              <a:t>of current </a:t>
            </a:r>
            <a:r>
              <a:rPr lang="en-US" sz="2400" dirty="0">
                <a:latin typeface="+mn-lt"/>
              </a:rPr>
              <a:t>TIP projects and adjusting financial balances  </a:t>
            </a:r>
          </a:p>
          <a:p>
            <a:endParaRPr lang="en-US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8769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6616" y="294893"/>
            <a:ext cx="1774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Next Steps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209181" y="1349899"/>
            <a:ext cx="8715744" cy="5074323"/>
          </a:xfrm>
          <a:prstGeom prst="rect">
            <a:avLst/>
          </a:prstGeom>
        </p:spPr>
        <p:txBody>
          <a:bodyPr/>
          <a:lstStyle>
            <a:lvl1pPr marL="227013" indent="-227013" algn="l" defTabSz="457200" rtl="0" eaLnBrk="1" latinLnBrk="0" hangingPunct="1">
              <a:spcBef>
                <a:spcPct val="20000"/>
              </a:spcBef>
              <a:buClr>
                <a:srgbClr val="326B84"/>
              </a:buClr>
              <a:buSzPct val="112000"/>
              <a:buFont typeface="Arial"/>
              <a:buChar char="•"/>
              <a:defRPr sz="28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107000"/>
              <a:buFont typeface="Arial"/>
              <a:buChar char="–"/>
              <a:defRPr sz="24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326B84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326B84"/>
              </a:buClr>
              <a:buFont typeface="Arial"/>
              <a:buChar char="»"/>
              <a:defRPr sz="14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u="sng" dirty="0">
                <a:latin typeface="+mn-lt"/>
              </a:rPr>
              <a:t>Late November </a:t>
            </a:r>
            <a:r>
              <a:rPr lang="en-US" sz="2400" dirty="0">
                <a:latin typeface="+mn-lt"/>
              </a:rPr>
              <a:t>– Distribute to stakeholders ARC’s staff recommendations for the TIP</a:t>
            </a:r>
          </a:p>
          <a:p>
            <a:endParaRPr lang="en-US" sz="2400" u="sng" dirty="0">
              <a:latin typeface="+mn-lt"/>
            </a:endParaRPr>
          </a:p>
          <a:p>
            <a:r>
              <a:rPr lang="en-US" sz="2400" u="sng" dirty="0">
                <a:latin typeface="+mn-lt"/>
              </a:rPr>
              <a:t>December 18 – Thursday, January 18 </a:t>
            </a:r>
            <a:r>
              <a:rPr lang="en-US" sz="2400" dirty="0">
                <a:latin typeface="+mn-lt"/>
              </a:rPr>
              <a:t>– Required 30 public comment period</a:t>
            </a: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r>
              <a:rPr lang="en-US" sz="2400" u="sng" dirty="0">
                <a:latin typeface="+mn-lt"/>
              </a:rPr>
              <a:t>Official Reviews/Potential Actions</a:t>
            </a:r>
          </a:p>
          <a:p>
            <a:pPr lvl="1"/>
            <a:r>
              <a:rPr lang="en-US" sz="2000" dirty="0">
                <a:latin typeface="+mn-lt"/>
              </a:rPr>
              <a:t>Wednesday, January 10 – Brief GRTA Board</a:t>
            </a:r>
          </a:p>
          <a:p>
            <a:pPr lvl="1"/>
            <a:r>
              <a:rPr lang="en-US" sz="2000" dirty="0">
                <a:latin typeface="+mn-lt"/>
              </a:rPr>
              <a:t>Friday, February 2 – TCC Action on TIP</a:t>
            </a:r>
          </a:p>
          <a:p>
            <a:pPr lvl="1"/>
            <a:r>
              <a:rPr lang="en-US" sz="2000" dirty="0">
                <a:latin typeface="+mn-lt"/>
              </a:rPr>
              <a:t>Thursday, February 8 – TAQC Action on TIP</a:t>
            </a:r>
          </a:p>
          <a:p>
            <a:pPr lvl="1"/>
            <a:r>
              <a:rPr lang="en-US" sz="2000" dirty="0">
                <a:latin typeface="+mn-lt"/>
              </a:rPr>
              <a:t>Wednesday, March 14 – SRTA Action on TIP</a:t>
            </a:r>
          </a:p>
          <a:p>
            <a:endParaRPr lang="en-US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endParaRPr lang="en-US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925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846" y="2922059"/>
            <a:ext cx="7634486" cy="83718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+mn-lt"/>
              </a:rPr>
              <a:t>Questions and Comments?</a:t>
            </a:r>
          </a:p>
        </p:txBody>
      </p:sp>
    </p:spTree>
    <p:extLst>
      <p:ext uri="{BB962C8B-B14F-4D97-AF65-F5344CB8AC3E}">
        <p14:creationId xmlns:p14="http://schemas.microsoft.com/office/powerpoint/2010/main" val="9075198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E6426491B1D0469EA808E28F353B4D61"/>
  <p:tag name="TPVERSION" val="5"/>
  <p:tag name="TPFULLVERSION" val="5.3.1.3337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ln>
              <a:solidFill>
                <a:schemeClr val="tx1"/>
              </a:solidFill>
            </a:ln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13879</TotalTime>
  <Words>139</Words>
  <Application>Microsoft Office PowerPoint</Application>
  <PresentationFormat>On-screen Show (4:3)</PresentationFormat>
  <Paragraphs>27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Trebuchet MS</vt:lpstr>
      <vt:lpstr>Office Theme</vt:lpstr>
      <vt:lpstr>2017 TIP Project Solicitation Status Update</vt:lpstr>
      <vt:lpstr>PowerPoint Presentation</vt:lpstr>
      <vt:lpstr>PowerPoint Presentation</vt:lpstr>
      <vt:lpstr>Questions and Comments?</vt:lpstr>
    </vt:vector>
  </TitlesOfParts>
  <Company>Atlanta Regional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Barry Golivesky</dc:creator>
  <cp:lastModifiedBy>John Orr</cp:lastModifiedBy>
  <cp:revision>844</cp:revision>
  <cp:lastPrinted>2017-05-15T14:50:02Z</cp:lastPrinted>
  <dcterms:created xsi:type="dcterms:W3CDTF">2015-07-29T16:09:01Z</dcterms:created>
  <dcterms:modified xsi:type="dcterms:W3CDTF">2017-10-06T14:00:03Z</dcterms:modified>
</cp:coreProperties>
</file>