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7" r:id="rId2"/>
    <p:sldId id="260" r:id="rId3"/>
    <p:sldId id="258" r:id="rId4"/>
    <p:sldId id="259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78" autoAdjust="0"/>
  </p:normalViewPr>
  <p:slideViewPr>
    <p:cSldViewPr snapToGrid="0" snapToObjects="1">
      <p:cViewPr varScale="1">
        <p:scale>
          <a:sx n="92" d="100"/>
          <a:sy n="92" d="100"/>
        </p:scale>
        <p:origin x="1389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3039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Sheet1!$A$24</c:f>
              <c:strCache>
                <c:ptCount val="1"/>
                <c:pt idx="0">
                  <c:v>Customer Visits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Sheet1!$B$23:$F$23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Sheet1!$B$24:$F$24</c:f>
              <c:numCache>
                <c:formatCode>#,##0</c:formatCode>
                <c:ptCount val="5"/>
                <c:pt idx="0">
                  <c:v>59034</c:v>
                </c:pt>
                <c:pt idx="1">
                  <c:v>45856</c:v>
                </c:pt>
                <c:pt idx="2">
                  <c:v>44758</c:v>
                </c:pt>
                <c:pt idx="3">
                  <c:v>39889</c:v>
                </c:pt>
                <c:pt idx="4">
                  <c:v>36589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29-4486-96F8-149B672929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8061423"/>
        <c:axId val="1339223775"/>
      </c:barChart>
      <c:catAx>
        <c:axId val="1338061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9223775"/>
        <c:crosses val="autoZero"/>
        <c:auto val="1"/>
        <c:lblAlgn val="ctr"/>
        <c:lblOffset val="100"/>
        <c:noMultiLvlLbl val="0"/>
      </c:catAx>
      <c:valAx>
        <c:axId val="1339223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8061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Job</a:t>
            </a:r>
            <a:r>
              <a:rPr lang="en-US" baseline="0" dirty="0"/>
              <a:t> Postings</a:t>
            </a:r>
          </a:p>
          <a:p>
            <a:pPr>
              <a:defRPr/>
            </a:pPr>
            <a:r>
              <a:rPr lang="en-US" sz="1200" baseline="0" dirty="0"/>
              <a:t>Metro Atlanta, Past 90 Days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Sheet1!$C$2:$C$7</c:f>
              <c:strCache>
                <c:ptCount val="6"/>
                <c:pt idx="0">
                  <c:v>Customer Service Representatives </c:v>
                </c:pt>
                <c:pt idx="1">
                  <c:v>Retail Salespersons </c:v>
                </c:pt>
                <c:pt idx="2">
                  <c:v>Sales Representatives, Wholesale &amp; Manufacturing</c:v>
                </c:pt>
                <c:pt idx="3">
                  <c:v>Software Developers, Applications </c:v>
                </c:pt>
                <c:pt idx="4">
                  <c:v>Heavy and Tractor-Trailer Truck Drivers</c:v>
                </c:pt>
                <c:pt idx="5">
                  <c:v>Registered Nurses</c:v>
                </c:pt>
              </c:strCache>
            </c:strRef>
          </c:cat>
          <c:val>
            <c:numRef>
              <c:f>Sheet1!$D$2:$D$7</c:f>
              <c:numCache>
                <c:formatCode>#,##0</c:formatCode>
                <c:ptCount val="6"/>
                <c:pt idx="0">
                  <c:v>3088</c:v>
                </c:pt>
                <c:pt idx="1">
                  <c:v>3539</c:v>
                </c:pt>
                <c:pt idx="2">
                  <c:v>4711</c:v>
                </c:pt>
                <c:pt idx="3">
                  <c:v>5592</c:v>
                </c:pt>
                <c:pt idx="4">
                  <c:v>8291</c:v>
                </c:pt>
                <c:pt idx="5">
                  <c:v>9488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43-46F7-B1F9-11F4919287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62805999"/>
        <c:axId val="472007823"/>
      </c:barChart>
      <c:catAx>
        <c:axId val="4628059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007823"/>
        <c:crosses val="autoZero"/>
        <c:auto val="1"/>
        <c:lblAlgn val="ctr"/>
        <c:lblOffset val="100"/>
        <c:noMultiLvlLbl val="0"/>
      </c:catAx>
      <c:valAx>
        <c:axId val="4720078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805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Share of Residents Working Outside The County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Sheet1!$A$34:$A$43</c:f>
              <c:strCache>
                <c:ptCount val="10"/>
                <c:pt idx="0">
                  <c:v>Cherokee</c:v>
                </c:pt>
                <c:pt idx="1">
                  <c:v>Clayton</c:v>
                </c:pt>
                <c:pt idx="2">
                  <c:v>Cobb</c:v>
                </c:pt>
                <c:pt idx="3">
                  <c:v>DeKalb</c:v>
                </c:pt>
                <c:pt idx="4">
                  <c:v>Douglas</c:v>
                </c:pt>
                <c:pt idx="5">
                  <c:v>Fayette</c:v>
                </c:pt>
                <c:pt idx="6">
                  <c:v>Fulton</c:v>
                </c:pt>
                <c:pt idx="7">
                  <c:v>Gwinnett</c:v>
                </c:pt>
                <c:pt idx="8">
                  <c:v>Henry</c:v>
                </c:pt>
                <c:pt idx="9">
                  <c:v>Rockdale</c:v>
                </c:pt>
              </c:strCache>
            </c:strRef>
          </c:cat>
          <c:val>
            <c:numRef>
              <c:f>Sheet1!$B$34:$B$43</c:f>
              <c:numCache>
                <c:formatCode>0%</c:formatCode>
                <c:ptCount val="10"/>
                <c:pt idx="0">
                  <c:v>0.78900000000000003</c:v>
                </c:pt>
                <c:pt idx="1">
                  <c:v>0.78</c:v>
                </c:pt>
                <c:pt idx="2">
                  <c:v>0.60799999999999998</c:v>
                </c:pt>
                <c:pt idx="3">
                  <c:v>0.72299999999999998</c:v>
                </c:pt>
                <c:pt idx="4">
                  <c:v>0.81100000000000005</c:v>
                </c:pt>
                <c:pt idx="5">
                  <c:v>0.76</c:v>
                </c:pt>
                <c:pt idx="6">
                  <c:v>0.46500000000000002</c:v>
                </c:pt>
                <c:pt idx="7">
                  <c:v>0.61299999999999999</c:v>
                </c:pt>
                <c:pt idx="8">
                  <c:v>0.79</c:v>
                </c:pt>
                <c:pt idx="9">
                  <c:v>0.80700000000000005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65-47A9-8BE6-1A86D92686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8071407"/>
        <c:axId val="1211455599"/>
      </c:barChart>
      <c:catAx>
        <c:axId val="1338071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1455599"/>
        <c:crosses val="autoZero"/>
        <c:auto val="1"/>
        <c:lblAlgn val="ctr"/>
        <c:lblOffset val="100"/>
        <c:noMultiLvlLbl val="0"/>
      </c:catAx>
      <c:valAx>
        <c:axId val="1211455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80714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568CF-A1C6-944B-9762-28C629CC012F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3141D-5678-144A-B6A6-5FD4D97AE8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27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Workforce Solutions</a:t>
            </a:r>
            <a:r>
              <a:rPr lang="en-US" sz="1400" baseline="0" dirty="0"/>
              <a:t> Group at ARC works with a variety of partners to deliver comprehensive workforce development services to our two primary customers: </a:t>
            </a:r>
          </a:p>
          <a:p>
            <a:pPr marL="800100" lvl="1" indent="-342900">
              <a:buAutoNum type="arabicPeriod"/>
            </a:pPr>
            <a:r>
              <a:rPr lang="en-US" sz="1400" baseline="0" dirty="0"/>
              <a:t>Job Seekers</a:t>
            </a:r>
          </a:p>
          <a:p>
            <a:pPr marL="800100" lvl="1" indent="-342900">
              <a:buAutoNum type="arabicPeriod"/>
            </a:pPr>
            <a:r>
              <a:rPr lang="en-US" sz="1400" baseline="0" dirty="0"/>
              <a:t>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0" dirty="0"/>
              <a:t>Our focus is on developing talent, providing supportive services, and connecting potential workers to business with employment vacancies.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3141D-5678-144A-B6A6-5FD4D97AE8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600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effectLst/>
              </a:rPr>
              <a:t>As we have come out of the recession and are approaching full employment, our focus has shifted from assisting recently</a:t>
            </a:r>
            <a:r>
              <a:rPr lang="en-US" sz="1400" kern="1200" baseline="0" dirty="0">
                <a:solidFill>
                  <a:schemeClr val="tx1"/>
                </a:solidFill>
                <a:effectLst/>
              </a:rPr>
              <a:t> laid-off</a:t>
            </a:r>
            <a:r>
              <a:rPr lang="en-US" sz="1400" kern="1200" dirty="0">
                <a:solidFill>
                  <a:schemeClr val="tx1"/>
                </a:solidFill>
                <a:effectLst/>
              </a:rPr>
              <a:t> workers to develop new skills and find jobs, to assisting businesses to fill their vacancies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As</a:t>
            </a:r>
            <a:r>
              <a:rPr lang="en-US" sz="1400" baseline="0" dirty="0"/>
              <a:t> you can see, overall visits to our career resource centers have</a:t>
            </a:r>
            <a:r>
              <a:rPr lang="en-US" sz="1400" dirty="0"/>
              <a:t> been</a:t>
            </a:r>
            <a:r>
              <a:rPr lang="en-US" sz="1400" baseline="0" dirty="0"/>
              <a:t> t</a:t>
            </a:r>
            <a:r>
              <a:rPr lang="en-US" sz="1400" dirty="0"/>
              <a:t>rending</a:t>
            </a:r>
            <a:r>
              <a:rPr lang="en-US" sz="1400" baseline="0" dirty="0"/>
              <a:t> down over the last five years: 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n-US" sz="1400" baseline="0" dirty="0"/>
              <a:t>about a 41% decrease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0" dirty="0"/>
              <a:t>This corresponds to a downward trend in the unemployment rate during the same timeframe</a:t>
            </a:r>
            <a:r>
              <a:rPr lang="en-US" sz="1400" dirty="0"/>
              <a:t> </a:t>
            </a:r>
            <a:r>
              <a:rPr lang="en-US" sz="1400" baseline="0" dirty="0"/>
              <a:t>from 8.7% to 4.7%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0" dirty="0"/>
              <a:t>Not surprisingly, the biggest change in our job seeking customers is with dislocated workers – those people who lost their job in the previous 6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0" dirty="0"/>
              <a:t>Our full program enrollment numbers are also decreasing, but at a slower rate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n-US" sz="1400" baseline="0" dirty="0"/>
              <a:t>from 2,654 to 2,083 participants annually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n-US" sz="1400" baseline="0" dirty="0"/>
              <a:t>about a 22% decrease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3141D-5678-144A-B6A6-5FD4D97AE8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45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aseline="0" dirty="0"/>
              <a:t>Even though our unemployment rate is below 5%, there are still approximately 137,000 people in metro Atlanta considered unemployed (out of work and looking for jobs)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0" dirty="0"/>
              <a:t>At the same time, over the last 90 days, there were over 60,000 unique job postings in metro Atlanta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0" dirty="0"/>
              <a:t>By far, the most openings are for Registered Nurses and Truck Drivers; 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n-US" sz="1400" baseline="0" dirty="0"/>
              <a:t>these 2 account for almost 30% of the job openings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As a workforce board, our</a:t>
            </a:r>
            <a:r>
              <a:rPr lang="en-US" sz="1400" baseline="0" dirty="0"/>
              <a:t> focus is shifting from assisting the recently laid-off, to working with long term unemployed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0" dirty="0"/>
              <a:t>This also requires us to work more directly with local businesses to identify their needs, develop appropriate training programs, and connect them with job seekers</a:t>
            </a:r>
          </a:p>
          <a:p>
            <a:endParaRPr lang="en-US" sz="140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3141D-5678-144A-B6A6-5FD4D97AE83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0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4064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944442"/>
            <a:ext cx="5486400" cy="48734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Even with these efforts and over 100,000 job seekers, we</a:t>
            </a:r>
            <a:r>
              <a:rPr lang="en-US" sz="1400" baseline="0" dirty="0"/>
              <a:t> are hearing from businesses that job vacancies are staying open longer and it is more difficult to find adequate candidates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0" dirty="0"/>
              <a:t>In talking with both job seekers and businesses, we hear about a variety of barriers to employment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</a:t>
            </a:r>
            <a:r>
              <a:rPr lang="en-US" sz="1400" baseline="0" dirty="0"/>
              <a:t> most often cited barriers to employment per the </a:t>
            </a:r>
            <a:r>
              <a:rPr lang="en-US" sz="1400" i="1" baseline="0" dirty="0"/>
              <a:t>job seeker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n-US" sz="1400" baseline="0" dirty="0"/>
              <a:t>Child Care and Transportation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0" dirty="0"/>
              <a:t>Often cited issues from </a:t>
            </a:r>
            <a:r>
              <a:rPr lang="en-US" sz="1400" i="1" baseline="0" dirty="0"/>
              <a:t>employers</a:t>
            </a:r>
            <a:r>
              <a:rPr lang="en-US" sz="1400" baseline="0" dirty="0"/>
              <a:t> for new workers: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n-US" sz="1400" baseline="0" dirty="0"/>
              <a:t>Pass a drug test and show up to work on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0" dirty="0"/>
              <a:t>A common factor, of course, is a struggle for reliable transportation to the job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0" dirty="0"/>
              <a:t>This relates to many of the issues discussed earlier this morning about a housing-jobs </a:t>
            </a:r>
            <a:r>
              <a:rPr lang="en-US" sz="1400" dirty="0"/>
              <a:t>balance, </a:t>
            </a:r>
            <a:r>
              <a:rPr lang="en-US" sz="1400" baseline="0" dirty="0"/>
              <a:t>and is also evidenced by the shear volume of workers that commute outside of their home county to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0" dirty="0"/>
              <a:t>Weather by choice or necessity, most people do not live proximate to their workplace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</a:t>
            </a:r>
            <a:r>
              <a:rPr lang="en-US" sz="1400" baseline="0" dirty="0"/>
              <a:t>any workers, particularly lower income, are not able to live in areas of the region that may be closer to their jobs or other employment opportunities due to affordability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This further emphasizes the interconnectedness of the many disciples that ARC covers.</a:t>
            </a:r>
            <a:endParaRPr lang="en-US" sz="140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76608"/>
            <a:ext cx="2971800" cy="457200"/>
          </a:xfrm>
        </p:spPr>
        <p:txBody>
          <a:bodyPr/>
          <a:lstStyle/>
          <a:p>
            <a:fld id="{5D43141D-5678-144A-B6A6-5FD4D97AE83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909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4064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944442"/>
            <a:ext cx="5486400" cy="48734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</a:t>
            </a:r>
            <a:r>
              <a:rPr lang="en-US" sz="1400" baseline="0" dirty="0"/>
              <a:t>any workers, particularly lower income, are not able to live in areas of the region that may be closer to their jobs or other employment opportunities due to affordability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This further emphasizes the interconnectedness of the many disciples that ARC covers.</a:t>
            </a:r>
            <a:endParaRPr lang="en-US" sz="140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76608"/>
            <a:ext cx="2971800" cy="457200"/>
          </a:xfrm>
        </p:spPr>
        <p:txBody>
          <a:bodyPr/>
          <a:lstStyle/>
          <a:p>
            <a:fld id="{5D43141D-5678-144A-B6A6-5FD4D97AE83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047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480098"/>
            <a:ext cx="9144000" cy="3779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20" y="1046976"/>
            <a:ext cx="2961971" cy="2367903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166471" y="4026467"/>
            <a:ext cx="4811058" cy="51724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21424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95293" y="4643532"/>
            <a:ext cx="3355975" cy="10318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05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100">
                <a:latin typeface="+mn-lt"/>
              </a:defRPr>
            </a:lvl2pPr>
            <a:lvl3pPr marL="914400" indent="0">
              <a:buNone/>
              <a:defRPr sz="1100">
                <a:latin typeface="+mn-lt"/>
              </a:defRPr>
            </a:lvl3pPr>
            <a:lvl4pPr marL="1371600" indent="0">
              <a:buNone/>
              <a:defRPr sz="1100">
                <a:latin typeface="+mn-lt"/>
              </a:defRPr>
            </a:lvl4pPr>
            <a:lvl5pPr marL="1828800" indent="0">
              <a:buNone/>
              <a:defRPr sz="1100">
                <a:latin typeface="+mn-lt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6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73" y="60131"/>
            <a:ext cx="1311088" cy="104813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31588" y="1160929"/>
            <a:ext cx="8718177" cy="0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426" y="1573679"/>
            <a:ext cx="345295" cy="335429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1419225" y="2343146"/>
            <a:ext cx="6417422" cy="3185089"/>
          </a:xfrm>
          <a:prstGeom prst="rect">
            <a:avLst/>
          </a:prstGeom>
        </p:spPr>
        <p:txBody>
          <a:bodyPr vert="horz" numCol="2" spcCol="365760"/>
          <a:lstStyle>
            <a:lvl1pPr marL="173736" marR="0" indent="-171450" algn="l" defTabSz="457200" rtl="0" eaLnBrk="1" fontAlgn="auto" latinLnBrk="0" hangingPunct="1">
              <a:lnSpc>
                <a:spcPct val="100000"/>
              </a:lnSpc>
              <a:spcBef>
                <a:spcPts val="888"/>
              </a:spcBef>
              <a:spcAft>
                <a:spcPts val="600"/>
              </a:spcAft>
              <a:buClr>
                <a:schemeClr val="accent1"/>
              </a:buClr>
              <a:buSzPct val="113000"/>
              <a:buFont typeface="Wingdings" charset="2"/>
              <a:buChar char="§"/>
              <a:tabLst/>
              <a:defRPr lang="en-US" sz="1200" b="0" i="0" u="none" strike="noStrike" baseline="30000" smtClean="0"/>
            </a:lvl1pPr>
          </a:lstStyle>
          <a:p>
            <a:pPr rtl="0"/>
            <a:endParaRPr lang="en-US" sz="1200" b="0" i="0" u="none" strike="noStrike" baseline="30000" dirty="0">
              <a:solidFill>
                <a:srgbClr val="57585A"/>
              </a:solidFill>
              <a:latin typeface="Gotham-Book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04470" y="6347385"/>
            <a:ext cx="345295" cy="33542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09183" y="1521386"/>
            <a:ext cx="5199062" cy="35522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21424E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23"/>
          <p:cNvSpPr>
            <a:spLocks noGrp="1"/>
          </p:cNvSpPr>
          <p:nvPr>
            <p:ph type="title" hasCustomPrompt="1"/>
          </p:nvPr>
        </p:nvSpPr>
        <p:spPr>
          <a:xfrm>
            <a:off x="231588" y="784412"/>
            <a:ext cx="6931212" cy="376517"/>
          </a:xfrm>
          <a:prstGeom prst="rect">
            <a:avLst/>
          </a:prstGeom>
        </p:spPr>
        <p:txBody>
          <a:bodyPr vert="horz" anchor="ctr"/>
          <a:lstStyle>
            <a:lvl1pPr algn="l">
              <a:defRPr sz="2800" kern="1500" spc="150" baseline="0">
                <a:solidFill>
                  <a:srgbClr val="F06D1A"/>
                </a:solidFill>
              </a:defRPr>
            </a:lvl1pPr>
          </a:lstStyle>
          <a:p>
            <a:r>
              <a:rPr lang="en-US" dirty="0"/>
              <a:t>TITLE OF POWERPOINT</a:t>
            </a:r>
          </a:p>
        </p:txBody>
      </p:sp>
    </p:spTree>
    <p:extLst>
      <p:ext uri="{BB962C8B-B14F-4D97-AF65-F5344CB8AC3E}">
        <p14:creationId xmlns:p14="http://schemas.microsoft.com/office/powerpoint/2010/main" val="70582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231588" y="1160929"/>
            <a:ext cx="8718177" cy="0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426" y="1573679"/>
            <a:ext cx="345295" cy="335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4470" y="6347385"/>
            <a:ext cx="345295" cy="3354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30288" y="2398713"/>
            <a:ext cx="7285037" cy="3719512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tx2"/>
              </a:buClr>
              <a:defRPr sz="2000"/>
            </a:lvl2pPr>
            <a:lvl3pPr>
              <a:buClr>
                <a:schemeClr val="accent3"/>
              </a:buCl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009183" y="1521386"/>
            <a:ext cx="5199062" cy="35522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21424E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itle 23"/>
          <p:cNvSpPr>
            <a:spLocks noGrp="1"/>
          </p:cNvSpPr>
          <p:nvPr>
            <p:ph type="title" hasCustomPrompt="1"/>
          </p:nvPr>
        </p:nvSpPr>
        <p:spPr>
          <a:xfrm>
            <a:off x="231588" y="784412"/>
            <a:ext cx="6931212" cy="376517"/>
          </a:xfrm>
          <a:prstGeom prst="rect">
            <a:avLst/>
          </a:prstGeom>
        </p:spPr>
        <p:txBody>
          <a:bodyPr vert="horz" anchor="ctr"/>
          <a:lstStyle>
            <a:lvl1pPr algn="l">
              <a:defRPr sz="2800" kern="1500" spc="150" baseline="0">
                <a:solidFill>
                  <a:srgbClr val="F06D1A"/>
                </a:solidFill>
              </a:defRPr>
            </a:lvl1pPr>
          </a:lstStyle>
          <a:p>
            <a:r>
              <a:rPr lang="en-US" dirty="0"/>
              <a:t>TITLE OF POWERPOINT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73" y="60131"/>
            <a:ext cx="1311088" cy="104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4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303" y="1290092"/>
            <a:ext cx="3463393" cy="276875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065059"/>
            <a:ext cx="9144000" cy="1792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>
            <a:off x="3899647" y="4766240"/>
            <a:ext cx="1344706" cy="463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2203823" y="5624699"/>
            <a:ext cx="4796585" cy="65059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1" i="0">
                <a:solidFill>
                  <a:srgbClr val="FFFFFF"/>
                </a:solidFill>
                <a:latin typeface="+mn-lt"/>
                <a:cs typeface="Gotham Rounded Bold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9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34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3" r:id="rId4"/>
  </p:sldLayoutIdLst>
  <p:txStyles>
    <p:titleStyle>
      <a:lvl1pPr algn="ctr" defTabSz="457200" rtl="0" eaLnBrk="1" latinLnBrk="0" hangingPunct="1">
        <a:spcBef>
          <a:spcPct val="0"/>
        </a:spcBef>
        <a:buNone/>
        <a:defRPr lang="en-US" sz="3300" b="1" i="0" u="none" strike="noStrike" kern="1200" baseline="3000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09183" y="1521386"/>
            <a:ext cx="7601030" cy="1152190"/>
          </a:xfrm>
        </p:spPr>
        <p:txBody>
          <a:bodyPr/>
          <a:lstStyle/>
          <a:p>
            <a:r>
              <a:rPr lang="en-US" dirty="0"/>
              <a:t>Workforce Development is an interconnected set of solutions to meet local employment needs.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71" y="2585446"/>
            <a:ext cx="3077397" cy="2047741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112" y="3253351"/>
            <a:ext cx="2021772" cy="3038369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029" y="3966721"/>
            <a:ext cx="3077396" cy="2047741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284599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09183" y="1521386"/>
            <a:ext cx="6189976" cy="355226"/>
          </a:xfrm>
        </p:spPr>
        <p:txBody>
          <a:bodyPr/>
          <a:lstStyle/>
          <a:p>
            <a:r>
              <a:rPr lang="en-US" dirty="0"/>
              <a:t>Job Seeker Customer Visits Are Down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7DEA58A-D95C-4A2F-8BB4-E81A8BCEC9A3}"/>
              </a:ext>
            </a:extLst>
          </p:cNvPr>
          <p:cNvGraphicFramePr>
            <a:graphicFrameLocks/>
          </p:cNvGraphicFramePr>
          <p:nvPr/>
        </p:nvGraphicFramePr>
        <p:xfrm>
          <a:off x="1009183" y="2057400"/>
          <a:ext cx="6468474" cy="4422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6207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09183" y="1521386"/>
            <a:ext cx="6189976" cy="355226"/>
          </a:xfrm>
        </p:spPr>
        <p:txBody>
          <a:bodyPr/>
          <a:lstStyle/>
          <a:p>
            <a:r>
              <a:rPr lang="en-US" dirty="0"/>
              <a:t>Over 60,000 Metro Job Postings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F9620F1-D641-4937-BDBB-DBB78206B4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095571"/>
              </p:ext>
            </p:extLst>
          </p:nvPr>
        </p:nvGraphicFramePr>
        <p:xfrm>
          <a:off x="231588" y="1969002"/>
          <a:ext cx="8339139" cy="4405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7646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09183" y="1521386"/>
            <a:ext cx="6189976" cy="355226"/>
          </a:xfrm>
        </p:spPr>
        <p:txBody>
          <a:bodyPr/>
          <a:lstStyle/>
          <a:p>
            <a:r>
              <a:rPr lang="en-US" dirty="0"/>
              <a:t>Workers Commute to Their Jobs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7354C76-2336-45E6-A014-E50446B97C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7777862"/>
              </p:ext>
            </p:extLst>
          </p:nvPr>
        </p:nvGraphicFramePr>
        <p:xfrm>
          <a:off x="559316" y="2168799"/>
          <a:ext cx="7837382" cy="4227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5104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09183" y="1521386"/>
            <a:ext cx="7901022" cy="355226"/>
          </a:xfrm>
        </p:spPr>
        <p:txBody>
          <a:bodyPr/>
          <a:lstStyle/>
          <a:p>
            <a:r>
              <a:rPr lang="en-US" dirty="0"/>
              <a:t>Percentage of Homes Affordable to Occupations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29" t="6348" r="1372"/>
          <a:stretch/>
        </p:blipFill>
        <p:spPr>
          <a:xfrm>
            <a:off x="1272885" y="2104159"/>
            <a:ext cx="6847609" cy="4524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54" y="6530687"/>
            <a:ext cx="1813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 err="1"/>
              <a:t>Estately</a:t>
            </a:r>
            <a:r>
              <a:rPr lang="en-US" sz="1000" dirty="0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137218172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5">
      <a:dk1>
        <a:sysClr val="windowText" lastClr="000000"/>
      </a:dk1>
      <a:lt1>
        <a:sysClr val="window" lastClr="FFFFFF"/>
      </a:lt1>
      <a:dk2>
        <a:srgbClr val="21424E"/>
      </a:dk2>
      <a:lt2>
        <a:srgbClr val="EEECE1"/>
      </a:lt2>
      <a:accent1>
        <a:srgbClr val="F06D1A"/>
      </a:accent1>
      <a:accent2>
        <a:srgbClr val="21424E"/>
      </a:accent2>
      <a:accent3>
        <a:srgbClr val="2E5763"/>
      </a:accent3>
      <a:accent4>
        <a:srgbClr val="6E6E6F"/>
      </a:accent4>
      <a:accent5>
        <a:srgbClr val="21424E"/>
      </a:accent5>
      <a:accent6>
        <a:srgbClr val="2E5763"/>
      </a:accent6>
      <a:hlink>
        <a:srgbClr val="0000FF"/>
      </a:hlink>
      <a:folHlink>
        <a:srgbClr val="800080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1291</TotalTime>
  <Words>614</Words>
  <Application>Microsoft Office PowerPoint</Application>
  <PresentationFormat>On-screen Show (4:3)</PresentationFormat>
  <Paragraphs>47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Century Gothic</vt:lpstr>
      <vt:lpstr>Gotham Rounded Bold</vt:lpstr>
      <vt:lpstr>Gotham-Book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Blue Sky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Sims</dc:creator>
  <cp:lastModifiedBy>Rob LeBeau</cp:lastModifiedBy>
  <cp:revision>62</cp:revision>
  <cp:lastPrinted>2017-07-25T21:00:16Z</cp:lastPrinted>
  <dcterms:created xsi:type="dcterms:W3CDTF">2016-07-26T20:15:57Z</dcterms:created>
  <dcterms:modified xsi:type="dcterms:W3CDTF">2017-07-25T22:06:43Z</dcterms:modified>
</cp:coreProperties>
</file>