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506" r:id="rId5"/>
    <p:sldId id="571" r:id="rId6"/>
    <p:sldId id="547" r:id="rId7"/>
    <p:sldId id="548" r:id="rId8"/>
    <p:sldId id="570" r:id="rId9"/>
    <p:sldId id="494" r:id="rId10"/>
    <p:sldId id="55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FFFFFF"/>
    <a:srgbClr val="215493"/>
    <a:srgbClr val="FFC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3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6985F-A066-42EE-86AD-694DF46B232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5AF52-C18E-4FEF-A68A-51556A13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2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morning/afternoon, my name is (</a:t>
            </a:r>
            <a:r>
              <a:rPr lang="en-US" b="1" i="1" dirty="0"/>
              <a:t>insert NAME</a:t>
            </a:r>
            <a:r>
              <a:rPr lang="en-US" dirty="0"/>
              <a:t>), from the Census Bureau’s (</a:t>
            </a:r>
            <a:r>
              <a:rPr lang="en-US" b="1" i="1" dirty="0"/>
              <a:t>insert Division or Regional Office</a:t>
            </a:r>
            <a:r>
              <a:rPr lang="en-US" dirty="0"/>
              <a:t>). Thank you for the opportunity to speak with you today </a:t>
            </a:r>
            <a:r>
              <a:rPr lang="en-US" u="none" dirty="0"/>
              <a:t>to promote the our 2020 Geographic Partnership Programs.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75E1-4C3A-4521-9645-A85DB4DD0B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3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65619-ADD9-431D-9D96-10D1E8DDD92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9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A8971-5F0B-4911-87AC-F8CFD894A8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5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433DD-6368-4D5A-AFA5-98A9025922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9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have our business cards.</a:t>
            </a:r>
            <a:r>
              <a:rPr lang="en-US" baseline="0" dirty="0"/>
              <a:t> However, these are the general numbers for our office.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8F62A-CCD4-4A7C-AE8E-D29FEF7188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</p:spPr>
        <p:txBody>
          <a:bodyPr anchor="ctr"/>
          <a:lstStyle>
            <a:lvl1pPr algn="l">
              <a:defRPr sz="4800" spc="6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925" y="3145536"/>
            <a:ext cx="4572000" cy="64008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XX, XXXX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5534A1-45C2-4BC4-9111-4906214CE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65FAAB-D49B-4633-B569-25B58908887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9924" y="2551176"/>
            <a:ext cx="10241280" cy="60350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subhead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66882-7F09-4A76-B965-60F2637DDCBF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19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2" userDrawn="1">
          <p15:clr>
            <a:srgbClr val="FBAE40"/>
          </p15:clr>
        </p15:guide>
        <p15:guide id="2" orient="horz" pos="17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Title &amp; Content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02B8-F3CA-499C-B842-E89ED460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68" y="741789"/>
            <a:ext cx="6400800" cy="1325563"/>
          </a:xfrm>
        </p:spPr>
        <p:txBody>
          <a:bodyPr/>
          <a:lstStyle>
            <a:lvl1pPr>
              <a:defRPr spc="6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D4B9-837D-46E2-B8FA-F25600A5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948" y="2090139"/>
            <a:ext cx="6400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518F8-4BC8-455D-9B37-6E03E5E0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537" y="2933099"/>
            <a:ext cx="6400800" cy="2735689"/>
          </a:xfrm>
        </p:spPr>
        <p:txBody>
          <a:bodyPr/>
          <a:lstStyle>
            <a:lvl1pPr>
              <a:lnSpc>
                <a:spcPts val="1750"/>
              </a:lnSpc>
              <a:defRPr sz="1400" b="0" spc="-20" baseline="0">
                <a:latin typeface="+mn-lt"/>
              </a:defRPr>
            </a:lvl1pPr>
            <a:lvl2pPr>
              <a:spcBef>
                <a:spcPts val="600"/>
              </a:spcBef>
              <a:defRPr sz="1200" spc="-20" baseline="0"/>
            </a:lvl2pPr>
            <a:lvl3pPr>
              <a:spcBef>
                <a:spcPts val="600"/>
              </a:spcBef>
              <a:defRPr sz="1200" spc="-20" baseline="0"/>
            </a:lvl3pPr>
            <a:lvl4pPr>
              <a:spcBef>
                <a:spcPts val="600"/>
              </a:spcBef>
              <a:defRPr sz="1200" spc="-20" baseline="0"/>
            </a:lvl4pPr>
            <a:lvl5pPr>
              <a:spcBef>
                <a:spcPts val="600"/>
              </a:spcBef>
              <a:defRPr sz="1200" spc="-2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66D4D5-7B8E-4B5E-A380-71BC94FB8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0D0B430-7B0E-4B5F-9BB7-7EB3F8FA543B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EF32CA-AF69-4062-A38E-3358CB82CCF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EC2BE9B-8C85-4211-88DB-41BD75BA48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7D8B219-7E83-4EED-915C-3A47CA346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BE6E05C-801E-40C0-BC0C-8AC371F58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4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Title &amp; Content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02B8-F3CA-499C-B842-E89ED460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69" y="741789"/>
            <a:ext cx="6400800" cy="1325563"/>
          </a:xfrm>
        </p:spPr>
        <p:txBody>
          <a:bodyPr/>
          <a:lstStyle>
            <a:lvl1pPr>
              <a:defRPr spc="6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D4B9-837D-46E2-B8FA-F25600A5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808" y="2092694"/>
            <a:ext cx="6400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518F8-4BC8-455D-9B37-6E03E5E0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512" y="2933273"/>
            <a:ext cx="6400800" cy="2735689"/>
          </a:xfrm>
        </p:spPr>
        <p:txBody>
          <a:bodyPr/>
          <a:lstStyle>
            <a:lvl1pPr>
              <a:lnSpc>
                <a:spcPts val="1750"/>
              </a:lnSpc>
              <a:defRPr sz="1400" b="0" baseline="0">
                <a:latin typeface="+mn-lt"/>
              </a:defRPr>
            </a:lvl1pPr>
            <a:lvl2pPr>
              <a:spcBef>
                <a:spcPts val="600"/>
              </a:spcBef>
              <a:defRPr sz="1200" baseline="0">
                <a:latin typeface="+mn-lt"/>
              </a:defRPr>
            </a:lvl2pPr>
            <a:lvl3pPr>
              <a:spcBef>
                <a:spcPts val="600"/>
              </a:spcBef>
              <a:defRPr sz="1200" baseline="0">
                <a:latin typeface="+mn-lt"/>
              </a:defRPr>
            </a:lvl3pPr>
            <a:lvl4pPr>
              <a:spcBef>
                <a:spcPts val="600"/>
              </a:spcBef>
              <a:defRPr sz="1200" baseline="0">
                <a:latin typeface="+mn-lt"/>
              </a:defRPr>
            </a:lvl4pPr>
            <a:lvl5pPr>
              <a:spcBef>
                <a:spcPts val="600"/>
              </a:spcBef>
              <a:defRPr sz="1200" baseline="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E556C2-B159-418C-88D2-51B27699A4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AD144-028E-4AF9-9D03-30467FF62333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394F07-9AE2-471B-8510-29268744E1D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6DA6D5-0DC1-4631-BCAC-DBB3BAE78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3E3BD-7D55-4999-8EB9-4C0E68BEB0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8777F-D8D1-4360-995F-1B9875FF04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2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Title &amp; Content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02B8-F3CA-499C-B842-E89ED460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69" y="741789"/>
            <a:ext cx="6400800" cy="1325563"/>
          </a:xfrm>
        </p:spPr>
        <p:txBody>
          <a:bodyPr/>
          <a:lstStyle>
            <a:lvl1pPr>
              <a:defRPr spc="6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D4B9-837D-46E2-B8FA-F25600A5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808" y="2092694"/>
            <a:ext cx="6400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518F8-4BC8-455D-9B37-6E03E5E0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512" y="2933273"/>
            <a:ext cx="6400800" cy="2735689"/>
          </a:xfrm>
        </p:spPr>
        <p:txBody>
          <a:bodyPr/>
          <a:lstStyle>
            <a:lvl1pPr>
              <a:lnSpc>
                <a:spcPts val="1750"/>
              </a:lnSpc>
              <a:defRPr sz="1400" b="0">
                <a:latin typeface="+mn-lt"/>
              </a:defRPr>
            </a:lvl1pPr>
            <a:lvl2pPr>
              <a:spcBef>
                <a:spcPts val="600"/>
              </a:spcBef>
              <a:defRPr sz="1200">
                <a:latin typeface="+mn-lt"/>
              </a:defRPr>
            </a:lvl2pPr>
            <a:lvl3pPr>
              <a:spcBef>
                <a:spcPts val="600"/>
              </a:spcBef>
              <a:defRPr sz="1200">
                <a:latin typeface="+mn-lt"/>
              </a:defRPr>
            </a:lvl3pPr>
            <a:lvl4pPr>
              <a:spcBef>
                <a:spcPts val="600"/>
              </a:spcBef>
              <a:defRPr sz="1200">
                <a:latin typeface="+mn-lt"/>
              </a:defRPr>
            </a:lvl4pPr>
            <a:lvl5pPr>
              <a:spcBef>
                <a:spcPts val="600"/>
              </a:spcBef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24B20E-5C69-47EA-9DA6-89619C0E91CB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54D9C2-AC0A-41D7-90F3-291E62F2C221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A32F3F-6A74-434D-B507-5592222B14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A7FF34E-36E1-40E8-91AB-F00AD4BD3B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A5EA8-C67B-4366-92D3-3315A55506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0653-8891-45D6-916F-443B729E59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4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</p:spPr>
        <p:txBody>
          <a:bodyPr anchor="b"/>
          <a:lstStyle>
            <a:lvl1pPr algn="l">
              <a:defRPr sz="4800" spc="6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spc="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5534A1-45C2-4BC4-9111-4906214CE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9DD796A-F622-48E6-BAB6-8954EED494A3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6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</p:spPr>
        <p:txBody>
          <a:bodyPr anchor="b"/>
          <a:lstStyle>
            <a:lvl1pPr algn="l">
              <a:defRPr sz="4800" spc="6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spc="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174E65-3AEB-4DA9-B498-C87D051D28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5CE6D60-C148-4C6B-8EA1-55C1D1374CAD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10EC05-CC1E-4A78-B459-9243BE04F2E9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DD83A96-2042-4BC8-BB16-3155F5E146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4BBA029-6AF2-478D-80FB-0DBFB5907644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93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</p:spPr>
        <p:txBody>
          <a:bodyPr anchor="b"/>
          <a:lstStyle>
            <a:lvl1pPr algn="l">
              <a:defRPr sz="4800" spc="6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spc="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D58402-143E-48B4-8A50-A95C9B7B2F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370C17E-BBB4-4EFF-A766-B15315134A52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E50C69-2149-431B-A72F-89CC01A78D19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3916D9-9F79-4B6A-8F09-36FBF72B3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97AA0DD-D696-4513-A9F2-27B503B322B8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2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1058863"/>
            <a:ext cx="10240964" cy="1655762"/>
          </a:xfrm>
        </p:spPr>
        <p:txBody>
          <a:bodyPr anchor="b"/>
          <a:lstStyle>
            <a:lvl1pPr algn="l">
              <a:defRPr sz="4800" spc="6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3139861"/>
            <a:ext cx="1024096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spc="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16230-CCC0-44AB-9C40-FE869AA7BA19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F84A93-9520-4FD9-BF26-CD7E9AE7AAD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5B937BA-63FB-451C-870C-97F819C8EC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690AE51-04D4-420B-9EE0-E38637205A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8B64B58-2DD9-49FB-AFD1-234C347355DA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7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Text &amp; Picture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</p:spPr>
        <p:txBody>
          <a:bodyPr/>
          <a:lstStyle>
            <a:lvl1pPr>
              <a:defRPr spc="6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0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2E63-E7A9-476C-ABAE-E400FCB8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116" y="1574673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E62D7C-BD65-4280-A42E-70108AE311AD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6170F-46EA-4EF1-9F10-AAB7B61DBF2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92315B-5F75-4CD6-9AF7-7AA67E38E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890339-595F-446B-A193-2011ADDC62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571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D9CED3-5C85-42A6-B79C-0149CB3D94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350" y="2659063"/>
            <a:ext cx="10648950" cy="2674937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6A1E31A-4EDE-4DCB-993F-94EC5ED80A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66D0E8-1009-4871-9CF7-1DF36D4B96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5A38CA-24B8-4D96-905F-F3118C0264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4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Text &amp; Picture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</p:spPr>
        <p:txBody>
          <a:bodyPr/>
          <a:lstStyle>
            <a:lvl1pPr>
              <a:defRPr spc="6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0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2E63-E7A9-476C-ABAE-E400FCB8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116" y="1574673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E62D7C-BD65-4280-A42E-70108AE311AD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6170F-46EA-4EF1-9F10-AAB7B61DBF2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92315B-5F75-4CD6-9AF7-7AA67E38E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890339-595F-446B-A193-2011ADDC62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571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D9CED3-5C85-42A6-B79C-0149CB3D94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350" y="2659063"/>
            <a:ext cx="10648950" cy="2674937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6A1E31A-4EDE-4DCB-993F-94EC5ED80A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66D0E8-1009-4871-9CF7-1DF36D4B96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B101B8-D628-4355-8646-9535BBB34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7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Text &amp; Picture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</p:spPr>
        <p:txBody>
          <a:bodyPr/>
          <a:lstStyle>
            <a:lvl1pPr>
              <a:defRPr spc="6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0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2E63-E7A9-476C-ABAE-E400FCB8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116" y="1574673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E62D7C-BD65-4280-A42E-70108AE311AD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6170F-46EA-4EF1-9F10-AAB7B61DBF2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92315B-5F75-4CD6-9AF7-7AA67E38E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890339-595F-446B-A193-2011ADDC62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571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D9CED3-5C85-42A6-B79C-0149CB3D94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350" y="2659063"/>
            <a:ext cx="10648950" cy="2674937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6A1E31A-4EDE-4DCB-993F-94EC5ED80A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66D0E8-1009-4871-9CF7-1DF36D4B96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2857DD-1015-4F78-B3F4-C9C9C0FA1B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5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</p:spPr>
        <p:txBody>
          <a:bodyPr anchor="ctr"/>
          <a:lstStyle>
            <a:lvl1pPr algn="l">
              <a:defRPr sz="4800" spc="6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925" y="3145536"/>
            <a:ext cx="4572000" cy="64008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XX, XXXX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65FAAB-D49B-4633-B569-25B58908887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9924" y="2551176"/>
            <a:ext cx="10241280" cy="60350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subhead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66882-7F09-4A76-B965-60F2637DDCBF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28CF4-64A9-4A10-A3F8-8486FB06D2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09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Text &amp; Picture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1" y="82141"/>
            <a:ext cx="10707189" cy="1325563"/>
          </a:xfrm>
        </p:spPr>
        <p:txBody>
          <a:bodyPr/>
          <a:lstStyle>
            <a:lvl1pPr>
              <a:defRPr spc="6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0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2E63-E7A9-476C-ABAE-E400FCB8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116" y="1574673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E62D7C-BD65-4280-A42E-70108AE311AD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26170F-46EA-4EF1-9F10-AAB7B61DBF2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92315B-5F75-4CD6-9AF7-7AA67E38E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EE9956-DD3A-4817-A224-F77B7D782E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890339-595F-446B-A193-2011ADDC62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5716" y="1577848"/>
            <a:ext cx="3466919" cy="1188720"/>
          </a:xfrm>
        </p:spPr>
        <p:txBody>
          <a:bodyPr/>
          <a:lstStyle>
            <a:lvl1pPr>
              <a:defRPr spc="40" baseline="0"/>
            </a:lvl1pPr>
            <a:lvl2pPr>
              <a:spcBef>
                <a:spcPts val="200"/>
              </a:spcBef>
              <a:defRPr spc="40" baseline="0"/>
            </a:lvl2pPr>
            <a:lvl3pPr>
              <a:spcBef>
                <a:spcPts val="200"/>
              </a:spcBef>
              <a:defRPr spc="40" baseline="0"/>
            </a:lvl3pPr>
            <a:lvl4pPr>
              <a:spcBef>
                <a:spcPts val="200"/>
              </a:spcBef>
              <a:defRPr spc="40" baseline="0"/>
            </a:lvl4pPr>
            <a:lvl5pPr>
              <a:spcBef>
                <a:spcPts val="200"/>
              </a:spcBef>
              <a:defRPr spc="4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D9CED3-5C85-42A6-B79C-0149CB3D94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350" y="2659063"/>
            <a:ext cx="10648950" cy="2674937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6A1E31A-4EDE-4DCB-993F-94EC5ED80A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466D0E8-1009-4871-9CF7-1DF36D4B96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66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Text &amp; Picture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ECE7C4-7847-4F18-878C-675EEB65FF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210" y="723900"/>
            <a:ext cx="5184775" cy="467518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</p:spPr>
        <p:txBody>
          <a:bodyPr/>
          <a:lstStyle>
            <a:lvl1pPr>
              <a:defRPr spc="6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079" y="2580478"/>
            <a:ext cx="5582130" cy="3505993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defRPr spc="40" baseline="0"/>
            </a:lvl1pPr>
            <a:lvl2pPr>
              <a:lnSpc>
                <a:spcPts val="1750"/>
              </a:lnSpc>
              <a:spcBef>
                <a:spcPts val="0"/>
              </a:spcBef>
              <a:spcAft>
                <a:spcPts val="1800"/>
              </a:spcAft>
              <a:defRPr spc="30" baseline="0"/>
            </a:lvl2pPr>
            <a:lvl3pPr>
              <a:spcBef>
                <a:spcPts val="0"/>
              </a:spcBef>
              <a:spcAft>
                <a:spcPts val="300"/>
              </a:spcAft>
              <a:defRPr spc="30" baseline="0"/>
            </a:lvl3pPr>
            <a:lvl4pPr>
              <a:spcBef>
                <a:spcPts val="0"/>
              </a:spcBef>
              <a:spcAft>
                <a:spcPts val="300"/>
              </a:spcAft>
              <a:defRPr spc="30" baseline="0"/>
            </a:lvl4pPr>
            <a:lvl5pPr>
              <a:spcBef>
                <a:spcPts val="0"/>
              </a:spcBef>
              <a:spcAft>
                <a:spcPts val="300"/>
              </a:spcAft>
              <a:defRPr spc="3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AE3D7F-2B7C-44F1-BCB3-9C9015CEF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DA78D2F-2D16-44D2-A903-CA76C938041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C90F5B-84C9-4653-8B78-38CBCCD92433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363CEC-F2E0-499C-8410-072D6DE70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4284A3D-9E89-467F-9F64-650E4CB6DF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DC720E-E682-4FBA-BDF2-60B56D0CE8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19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Text &amp; Picture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ECE7C4-7847-4F18-878C-675EEB65FF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210" y="723900"/>
            <a:ext cx="5184775" cy="467518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</p:spPr>
        <p:txBody>
          <a:bodyPr/>
          <a:lstStyle>
            <a:lvl1pPr>
              <a:defRPr spc="6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079" y="2580478"/>
            <a:ext cx="5582130" cy="3505993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defRPr spc="40" baseline="0"/>
            </a:lvl1pPr>
            <a:lvl2pPr>
              <a:lnSpc>
                <a:spcPts val="1750"/>
              </a:lnSpc>
              <a:spcBef>
                <a:spcPts val="0"/>
              </a:spcBef>
              <a:spcAft>
                <a:spcPts val="1800"/>
              </a:spcAft>
              <a:defRPr spc="30" baseline="0"/>
            </a:lvl2pPr>
            <a:lvl3pPr>
              <a:spcBef>
                <a:spcPts val="0"/>
              </a:spcBef>
              <a:spcAft>
                <a:spcPts val="300"/>
              </a:spcAft>
              <a:defRPr spc="30" baseline="0"/>
            </a:lvl3pPr>
            <a:lvl4pPr>
              <a:spcBef>
                <a:spcPts val="0"/>
              </a:spcBef>
              <a:spcAft>
                <a:spcPts val="300"/>
              </a:spcAft>
              <a:defRPr spc="30" baseline="0"/>
            </a:lvl4pPr>
            <a:lvl5pPr>
              <a:spcBef>
                <a:spcPts val="0"/>
              </a:spcBef>
              <a:spcAft>
                <a:spcPts val="300"/>
              </a:spcAft>
              <a:defRPr spc="3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A78D2F-2D16-44D2-A903-CA76C938041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C90F5B-84C9-4653-8B78-38CBCCD92433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363CEC-F2E0-499C-8410-072D6DE70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4284A3D-9E89-467F-9F64-650E4CB6DF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DC720E-E682-4FBA-BDF2-60B56D0CE8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25CF9F-220B-40F9-B4C7-4939405D64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22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Text &amp; Picture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ECE7C4-7847-4F18-878C-675EEB65FF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210" y="723900"/>
            <a:ext cx="5184775" cy="467518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</p:spPr>
        <p:txBody>
          <a:bodyPr/>
          <a:lstStyle>
            <a:lvl1pPr>
              <a:defRPr spc="6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079" y="2580478"/>
            <a:ext cx="5582130" cy="3505993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defRPr spc="40" baseline="0"/>
            </a:lvl1pPr>
            <a:lvl2pPr>
              <a:lnSpc>
                <a:spcPts val="1750"/>
              </a:lnSpc>
              <a:spcBef>
                <a:spcPts val="0"/>
              </a:spcBef>
              <a:spcAft>
                <a:spcPts val="1800"/>
              </a:spcAft>
              <a:defRPr spc="30" baseline="0"/>
            </a:lvl2pPr>
            <a:lvl3pPr>
              <a:spcBef>
                <a:spcPts val="0"/>
              </a:spcBef>
              <a:spcAft>
                <a:spcPts val="300"/>
              </a:spcAft>
              <a:defRPr spc="30" baseline="0"/>
            </a:lvl3pPr>
            <a:lvl4pPr>
              <a:spcBef>
                <a:spcPts val="0"/>
              </a:spcBef>
              <a:spcAft>
                <a:spcPts val="300"/>
              </a:spcAft>
              <a:defRPr spc="30" baseline="0"/>
            </a:lvl4pPr>
            <a:lvl5pPr>
              <a:spcBef>
                <a:spcPts val="0"/>
              </a:spcBef>
              <a:spcAft>
                <a:spcPts val="300"/>
              </a:spcAft>
              <a:defRPr spc="3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A78D2F-2D16-44D2-A903-CA76C938041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C90F5B-84C9-4653-8B78-38CBCCD92433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363CEC-F2E0-499C-8410-072D6DE70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4284A3D-9E89-467F-9F64-650E4CB6DF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DC720E-E682-4FBA-BDF2-60B56D0CE8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C55D88-784A-4006-B2B7-8F39417C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08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Text &amp; Picture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ECE7C4-7847-4F18-878C-675EEB65FF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210" y="723900"/>
            <a:ext cx="5184775" cy="467518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127B8-8C14-47B2-A497-0C901009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6" y="735240"/>
            <a:ext cx="5830387" cy="1325563"/>
          </a:xfrm>
        </p:spPr>
        <p:txBody>
          <a:bodyPr/>
          <a:lstStyle>
            <a:lvl1pPr>
              <a:defRPr spc="6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5ABE-6010-4172-AB39-29DAE57AF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079" y="2580478"/>
            <a:ext cx="5582130" cy="3505993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defRPr spc="40" baseline="0"/>
            </a:lvl1pPr>
            <a:lvl2pPr>
              <a:lnSpc>
                <a:spcPts val="1750"/>
              </a:lnSpc>
              <a:spcBef>
                <a:spcPts val="0"/>
              </a:spcBef>
              <a:spcAft>
                <a:spcPts val="1800"/>
              </a:spcAft>
              <a:defRPr spc="30" baseline="0"/>
            </a:lvl2pPr>
            <a:lvl3pPr>
              <a:spcBef>
                <a:spcPts val="0"/>
              </a:spcBef>
              <a:spcAft>
                <a:spcPts val="300"/>
              </a:spcAft>
              <a:defRPr spc="30" baseline="0"/>
            </a:lvl3pPr>
            <a:lvl4pPr>
              <a:spcBef>
                <a:spcPts val="0"/>
              </a:spcBef>
              <a:spcAft>
                <a:spcPts val="300"/>
              </a:spcAft>
              <a:defRPr spc="30" baseline="0"/>
            </a:lvl4pPr>
            <a:lvl5pPr>
              <a:spcBef>
                <a:spcPts val="0"/>
              </a:spcBef>
              <a:spcAft>
                <a:spcPts val="300"/>
              </a:spcAft>
              <a:defRPr spc="3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A78D2F-2D16-44D2-A903-CA76C938041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C90F5B-84C9-4653-8B78-38CBCCD92433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363CEC-F2E0-499C-8410-072D6DE70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4284A3D-9E89-467F-9F64-650E4CB6DF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DC720E-E682-4FBA-BDF2-60B56D0CE8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0B2B84-363C-4D17-8764-77C36E95E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64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5F9BE4-17DE-4934-AD0A-236E937C4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976" y="192087"/>
            <a:ext cx="11814048" cy="548640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2F4232-6841-474A-BD6A-F4DE2F232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7C3CF12-5271-4E88-B4B7-29364CE4F354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FA8D6E-5006-42A5-805B-A1540417783F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4EBCB1-0E8C-4C44-B8D1-B7704D1AC5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3255C-6C14-4AA6-A5C2-04373211683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E8458-5B23-4B39-967C-93D0294706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97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5F9BE4-17DE-4934-AD0A-236E937C4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976" y="192087"/>
            <a:ext cx="11814048" cy="5486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F680C-E86C-4630-B1F2-0A790F0B5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51B73B-AC25-4420-8D95-06E3BC1D3DC8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2CB1DE-0041-4663-BB8C-BCC3C6E0A54E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4008EA-A6C1-4A99-A859-0E3024A81F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1AB6E27-9934-4A1F-BED0-1C33804133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37C6B79-45C2-4C2D-96F4-BC9FBACA5A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29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5F9BE4-17DE-4934-AD0A-236E937C4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976" y="192087"/>
            <a:ext cx="11814048" cy="548640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F2B610-55D0-41DD-92F8-7A2660F11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9533E50-7322-43E4-87D4-6FF77C02D787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2C95C0-C429-4397-A138-08903A367561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F2B6E4-A700-47F3-85BB-5B7FF96AE8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71F76-F689-4CD7-997B-954BD8090E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19FAB-F9CC-4334-8193-81B85DDC0A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54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5F9BE4-17DE-4934-AD0A-236E937C4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976" y="192087"/>
            <a:ext cx="11814048" cy="5486400"/>
          </a:xfrm>
        </p:spPr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DB1B7F-307C-46AE-89D8-B226EE00E847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E4BBB7-BCBD-44AE-9ECD-B2C2A7A8564C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CD47EC-C3FB-41DA-9DB8-9A51C21E76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565F273-2816-479E-9939-940B7E156E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1E179-80EF-4897-A3F2-C22D24CE8D0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3351-5447-4D4E-85EC-ECBF1AF689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57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E028-B232-40EE-99A5-FFA6EF65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D0480C-D0F0-4D64-91F7-253C93EA6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C6D3C9-6C92-4E30-9A17-99F65DB4D299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01050-7ABC-4538-9DD1-EDD54675A790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3EE77B-3F02-437B-89D4-A144513ABB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25EF643-ACB6-49DE-99F2-122CA76F92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4A0623B-63CD-47FB-83FB-AC9D4A8A1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5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</p:spPr>
        <p:txBody>
          <a:bodyPr anchor="ctr"/>
          <a:lstStyle>
            <a:lvl1pPr algn="l">
              <a:defRPr sz="4800" spc="6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925" y="3145536"/>
            <a:ext cx="4572000" cy="64008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XX, XXXX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65FAAB-D49B-4633-B569-25B58908887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9924" y="2551176"/>
            <a:ext cx="10241280" cy="60350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subhead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66882-7F09-4A76-B965-60F2637DDCBF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3A295C-2DC0-4B28-B19C-4099FCDCF2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59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E028-B232-40EE-99A5-FFA6EF65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03CA97-0323-4929-B4B0-48C22FE9C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8F04A9F-F5D6-476A-9430-C3F567740C80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D5D03F-619B-46AB-BA94-83D6CCD258BA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9A46EE-D912-4DE1-BDC0-5262FDFD58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899BB5-6137-4F73-9841-E37D1B2100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A50B008-20D9-4672-B91C-E5DCAD4F13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60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E028-B232-40EE-99A5-FFA6EF65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A346D-C8BC-45E6-8B74-91008AFF9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00E2F0A-A266-4FEC-9AA2-0094D2E78CEF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C7CEEB-F271-410B-A816-E60D4EC465F7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EFA4DD-7457-4601-A0BA-1657499BE7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FC9649-CE0C-41FA-860C-0F31C8EC19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B29D45-148E-4CE3-ABDE-FD9683BBA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77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E028-B232-40EE-99A5-FFA6EF65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2415A4-BE91-4823-A4F1-1D9454169C6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593BF5-FC4B-495E-BD01-6AA2D3501B03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DC6A2C-3169-41D3-8C10-0D4374B55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E067285-DD00-4769-81F0-DAE16D8941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BDDE1E3-A151-4D21-B486-A5C1196BCC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7A12082-A3DF-4748-8F07-85CFBE92D6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83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A22F3B3-9E50-40AB-A7A5-2C79264EB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9593DAD-5CBA-4B3B-AA03-E1025FC4FE37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F440FC-9DE4-41F9-A23E-8220ED868EEC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F48938-0590-48DF-9BA6-25EF409F91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C89FF-A961-43A9-8BA0-DCD81E668B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08EE-430F-4075-A50D-89B43C702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76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7F680C-E86C-4630-B1F2-0A790F0B5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51B73B-AC25-4420-8D95-06E3BC1D3DC8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2CB1DE-0041-4663-BB8C-BCC3C6E0A54E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4008EA-A6C1-4A99-A859-0E3024A81F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2168-F0C5-4AFA-A7D6-DBA4424B97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0B747-253F-4062-83D3-11A9F11635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6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D32EDD-167A-4B2E-BA7E-E9CCADDF67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071A42B-EF95-43FF-B6EC-7943AF759750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71A908-BF5D-434C-800D-4782D1FB1934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DB4AD5-9CC7-4531-B315-A0D3966256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96EF0-20D4-4AA1-BF4C-04E3BA46FE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24A0A-5ECF-4A9E-A6F4-2FAF4CDC17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68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28AFA83-26C7-45F0-94B4-8D7261621B2B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9E9A34-9034-45D4-B084-71904A9D8B9E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B6A35F-E960-4297-AA29-3585EA1EEE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9EC12C3-77B3-47EF-B70B-A375A44ECF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4E256-6803-42E2-90A4-4E5E29B8A3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BD49E-B7C1-4E59-AEEE-E2D5A58D6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61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CFBE-562C-48E4-98E6-77C9A843AD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40C2B-653B-4BAE-9F7C-B8503F8D6C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4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5E3-533D-458D-96FF-E3E50DFD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5" y="862359"/>
            <a:ext cx="10240964" cy="1655762"/>
          </a:xfrm>
        </p:spPr>
        <p:txBody>
          <a:bodyPr anchor="ctr"/>
          <a:lstStyle>
            <a:lvl1pPr algn="l">
              <a:defRPr sz="4800" spc="6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3560F-98B5-44B1-BF40-2B12B5C03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925" y="3145536"/>
            <a:ext cx="4572000" cy="64008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XX, XXXX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FAC1-AEBE-44D8-959E-3993D567591C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ECD62B-D0A2-469D-B0C2-BEC9CF4C0A58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2EB22C-F569-47FA-91B6-6150F9136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65FAAB-D49B-4633-B569-25B58908887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9924" y="2551176"/>
            <a:ext cx="10241280" cy="60350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spc="4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subhead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66882-7F09-4A76-B965-60F2637DDCBF}"/>
              </a:ext>
            </a:extLst>
          </p:cNvPr>
          <p:cNvSpPr/>
          <p:nvPr userDrawn="1"/>
        </p:nvSpPr>
        <p:spPr>
          <a:xfrm>
            <a:off x="1018903" y="6283234"/>
            <a:ext cx="1449977" cy="22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B4D81-88CD-470E-8625-6F4D2E43AD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749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  <p15:guide id="2" orient="horz" pos="17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0B97-CACB-4753-9EAA-2848B2DD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8B99-D9C2-4097-9FC1-984FA4D6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2547917"/>
            <a:ext cx="10707189" cy="3019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5E2BD9-D93B-42F8-9283-EAC3C6EE0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9AA341-5978-4CF5-A740-BB51B2B3A7D7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7763C9-8FCA-4B82-A685-B68C69B4974B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66956F-0225-4D08-AB1F-416099A42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20F191C-732F-4B5B-BB64-7DBD032C4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5B41862-B55C-4FE0-8250-F24907CD0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0B97-CACB-4753-9EAA-2848B2DD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8B99-D9C2-4097-9FC1-984FA4D6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2547917"/>
            <a:ext cx="10707189" cy="3019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9EE480-E44A-4CB3-AF35-36E339EE5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6BFC9F5-FB99-4722-AC76-C40AEA9F666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225A31-7EE9-4B5F-8DB7-108817AFC892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B8BEC9-B3FB-4AA0-AA8D-2A6D9785DC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041093-8DDB-47BA-B7F1-3A2416331D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8480899-2398-499B-A908-3C89781816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1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0B97-CACB-4753-9EAA-2848B2DD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8B99-D9C2-4097-9FC1-984FA4D6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2547917"/>
            <a:ext cx="10707189" cy="3019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D0ADAB-3428-4427-AEFA-22E341902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291" y="5868591"/>
            <a:ext cx="1022956" cy="6900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5EF3A2C-A276-46F1-9426-8DABE19BD986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EAE1E6-EA9C-4D13-A35E-07880DCE2FA9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3E4D53A-DE70-4EE2-8E8D-AA47873F2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EEA4E6-4AC5-40A3-A3E7-CF2BE84359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5C3EB70-F95B-4CD7-B2C9-6E4086A77C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4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0B97-CACB-4753-9EAA-2848B2DD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738414"/>
            <a:ext cx="10707189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8B99-D9C2-4097-9FC1-984FA4D6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2547917"/>
            <a:ext cx="10707189" cy="301987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F275D8-6A23-4796-8B7D-8C2B5503ADDD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7412D5-664E-4E42-830A-F464B017B299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493E8B-34EB-4FED-96E9-4F945A14C0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99FD9E3-06BE-4D22-A80B-0970457EA4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5" cy="69006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13CF40-D8F8-4431-AB66-F68EB243A2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817541-8D89-450B-AEAF-AB2864CB0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6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Title &amp; Content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02B8-F3CA-499C-B842-E89ED460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69" y="741789"/>
            <a:ext cx="6400800" cy="1325563"/>
          </a:xfrm>
        </p:spPr>
        <p:txBody>
          <a:bodyPr/>
          <a:lstStyle>
            <a:lvl1pPr>
              <a:defRPr spc="6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D4B9-837D-46E2-B8FA-F25600A5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808" y="2092694"/>
            <a:ext cx="6400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spc="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518F8-4BC8-455D-9B37-6E03E5E0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512" y="2933273"/>
            <a:ext cx="6400800" cy="2735689"/>
          </a:xfrm>
        </p:spPr>
        <p:txBody>
          <a:bodyPr/>
          <a:lstStyle>
            <a:lvl1pPr>
              <a:lnSpc>
                <a:spcPts val="1750"/>
              </a:lnSpc>
              <a:defRPr sz="1400" b="0" baseline="0">
                <a:latin typeface="+mn-lt"/>
              </a:defRPr>
            </a:lvl1pPr>
            <a:lvl2pPr>
              <a:spcBef>
                <a:spcPts val="600"/>
              </a:spcBef>
              <a:defRPr sz="1200" baseline="0">
                <a:latin typeface="+mn-lt"/>
              </a:defRPr>
            </a:lvl2pPr>
            <a:lvl3pPr>
              <a:spcBef>
                <a:spcPts val="600"/>
              </a:spcBef>
              <a:defRPr sz="1200" baseline="0">
                <a:latin typeface="+mn-lt"/>
              </a:defRPr>
            </a:lvl3pPr>
            <a:lvl4pPr>
              <a:spcBef>
                <a:spcPts val="600"/>
              </a:spcBef>
              <a:defRPr sz="1200" baseline="0">
                <a:latin typeface="+mn-lt"/>
              </a:defRPr>
            </a:lvl4pPr>
            <a:lvl5pPr>
              <a:spcBef>
                <a:spcPts val="600"/>
              </a:spcBef>
              <a:defRPr sz="1200" baseline="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BD3F6E-67F7-45F8-B0B5-A2822A421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91" y="5869782"/>
            <a:ext cx="1022956" cy="69007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3AA7B41-09B4-4CF5-9567-9B2C4F9BD5CD}"/>
              </a:ext>
            </a:extLst>
          </p:cNvPr>
          <p:cNvGrpSpPr/>
          <p:nvPr userDrawn="1"/>
        </p:nvGrpSpPr>
        <p:grpSpPr>
          <a:xfrm>
            <a:off x="10910889" y="5668963"/>
            <a:ext cx="1281112" cy="1188607"/>
            <a:chOff x="10910889" y="5668963"/>
            <a:chExt cx="1281112" cy="11886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69CB54-68F6-40E8-AB2F-FEFA421124CC}"/>
                </a:ext>
              </a:extLst>
            </p:cNvPr>
            <p:cNvSpPr/>
            <p:nvPr userDrawn="1"/>
          </p:nvSpPr>
          <p:spPr>
            <a:xfrm>
              <a:off x="10910889" y="5668963"/>
              <a:ext cx="1281112" cy="1188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02A84D-677B-4AAF-B3BD-4813C90B5C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530" y="5870605"/>
              <a:ext cx="1052520" cy="68497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73111-D95D-4A45-BD12-60C3097AA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E9047-635F-4B6D-AAD2-25713FD5E6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3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652C1B-1A0E-4188-ADDA-1A9CCF765BA7}"/>
              </a:ext>
            </a:extLst>
          </p:cNvPr>
          <p:cNvSpPr/>
          <p:nvPr userDrawn="1"/>
        </p:nvSpPr>
        <p:spPr>
          <a:xfrm>
            <a:off x="190092" y="188913"/>
            <a:ext cx="11811408" cy="647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0508E-1AE7-48DE-A7AF-A3BBFB15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11" y="738414"/>
            <a:ext cx="1070718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293C9-07E8-4B7C-A396-A7653238B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611" y="2547917"/>
            <a:ext cx="10707189" cy="40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4C728-D88B-4E10-B32D-EFBB20D58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5828" y="6192041"/>
            <a:ext cx="6711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8C4C1-E651-4171-82AC-B004048E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1469" y="6192041"/>
            <a:ext cx="616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rgbClr val="231F20"/>
                </a:solidFill>
              </a:defRPr>
            </a:lvl1pPr>
          </a:lstStyle>
          <a:p>
            <a:fld id="{2BEE099A-8562-47CA-944D-F82EDDAC51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9384D0-0F87-49AD-BABA-90C85DF006CE}"/>
              </a:ext>
            </a:extLst>
          </p:cNvPr>
          <p:cNvSpPr/>
          <p:nvPr userDrawn="1"/>
        </p:nvSpPr>
        <p:spPr>
          <a:xfrm>
            <a:off x="1059108" y="6250861"/>
            <a:ext cx="1476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r>
              <a:rPr lang="en-US" sz="1050" b="0" kern="1200" dirty="0">
                <a:solidFill>
                  <a:srgbClr val="231F20"/>
                </a:solidFill>
                <a:latin typeface="Gotham Bold" pitchFamily="50" charset="0"/>
                <a:ea typeface="+mn-ea"/>
                <a:cs typeface="+mn-cs"/>
              </a:rPr>
              <a:t>2020CENSUS.GOV</a:t>
            </a:r>
          </a:p>
        </p:txBody>
      </p:sp>
    </p:spTree>
    <p:extLst>
      <p:ext uri="{BB962C8B-B14F-4D97-AF65-F5344CB8AC3E}">
        <p14:creationId xmlns:p14="http://schemas.microsoft.com/office/powerpoint/2010/main" val="55281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8" r:id="rId2"/>
    <p:sldLayoutId id="2147483699" r:id="rId3"/>
    <p:sldLayoutId id="2147483700" r:id="rId4"/>
    <p:sldLayoutId id="2147483650" r:id="rId5"/>
    <p:sldLayoutId id="2147483666" r:id="rId6"/>
    <p:sldLayoutId id="2147483667" r:id="rId7"/>
    <p:sldLayoutId id="2147483668" r:id="rId8"/>
    <p:sldLayoutId id="2147483671" r:id="rId9"/>
    <p:sldLayoutId id="2147483660" r:id="rId10"/>
    <p:sldLayoutId id="2147483669" r:id="rId11"/>
    <p:sldLayoutId id="2147483670" r:id="rId12"/>
    <p:sldLayoutId id="2147483673" r:id="rId13"/>
    <p:sldLayoutId id="2147483674" r:id="rId14"/>
    <p:sldLayoutId id="2147483649" r:id="rId15"/>
    <p:sldLayoutId id="2147483672" r:id="rId16"/>
    <p:sldLayoutId id="2147483701" r:id="rId17"/>
    <p:sldLayoutId id="2147483702" r:id="rId18"/>
    <p:sldLayoutId id="2147483703" r:id="rId19"/>
    <p:sldLayoutId id="2147483663" r:id="rId20"/>
    <p:sldLayoutId id="2147483664" r:id="rId21"/>
    <p:sldLayoutId id="2147483707" r:id="rId22"/>
    <p:sldLayoutId id="2147483708" r:id="rId23"/>
    <p:sldLayoutId id="2147483709" r:id="rId24"/>
    <p:sldLayoutId id="2147483686" r:id="rId25"/>
    <p:sldLayoutId id="2147483665" r:id="rId26"/>
    <p:sldLayoutId id="2147483684" r:id="rId27"/>
    <p:sldLayoutId id="2147483685" r:id="rId28"/>
    <p:sldLayoutId id="2147483688" r:id="rId29"/>
    <p:sldLayoutId id="2147483689" r:id="rId30"/>
    <p:sldLayoutId id="2147483654" r:id="rId31"/>
    <p:sldLayoutId id="2147483687" r:id="rId32"/>
    <p:sldLayoutId id="2147483693" r:id="rId33"/>
    <p:sldLayoutId id="2147483690" r:id="rId34"/>
    <p:sldLayoutId id="2147483691" r:id="rId35"/>
    <p:sldLayoutId id="2147483692" r:id="rId36"/>
    <p:sldLayoutId id="2147483655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215493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1" kern="1200" spc="-2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2600"/>
        </a:spcBef>
        <a:buFont typeface="Arial" panose="020B0604020202020204" pitchFamily="34" charset="0"/>
        <a:buNone/>
        <a:defRPr sz="13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71450" indent="-17145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34290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1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571500" indent="-22860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10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6" y="255494"/>
            <a:ext cx="8198224" cy="4849906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2340285" y="3962400"/>
            <a:ext cx="7969624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4400" spc="-5" dirty="0">
                <a:solidFill>
                  <a:srgbClr val="555555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Calibri"/>
                <a:cs typeface="Calibri"/>
              </a:rPr>
              <a:t>2020 Census</a:t>
            </a:r>
          </a:p>
          <a:p>
            <a:pPr marL="12700" algn="ctr"/>
            <a:r>
              <a:rPr lang="en-US" sz="4400" dirty="0">
                <a:solidFill>
                  <a:srgbClr val="C00000"/>
                </a:solidFill>
                <a:latin typeface="Calibri"/>
                <a:cs typeface="Calibri"/>
              </a:rPr>
              <a:t>New Construction Program</a:t>
            </a:r>
            <a:endParaRPr lang="en-US" sz="40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algn="ctr"/>
            <a:r>
              <a:rPr lang="en-US" sz="4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endParaRPr lang="en-US"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752600" y="5486400"/>
            <a:ext cx="2057400" cy="685800"/>
          </a:xfr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glow rad="38100">
              <a:schemeClr val="tx1">
                <a:alpha val="25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Atlanta Regional Office </a:t>
            </a:r>
          </a:p>
          <a:p>
            <a:pPr algn="l"/>
            <a:r>
              <a:rPr lang="en-US" sz="1200" dirty="0">
                <a:solidFill>
                  <a:srgbClr val="C00000"/>
                </a:solidFill>
              </a:rPr>
              <a:t>Managing Census Operations in:</a:t>
            </a:r>
          </a:p>
          <a:p>
            <a:pPr algn="l"/>
            <a:r>
              <a:rPr lang="en-US" sz="1200" dirty="0">
                <a:solidFill>
                  <a:srgbClr val="C00000"/>
                </a:solidFill>
              </a:rPr>
              <a:t>AL, FL, GA, LA, MS, NC, SC</a:t>
            </a:r>
          </a:p>
        </p:txBody>
      </p:sp>
    </p:spTree>
    <p:extLst>
      <p:ext uri="{BB962C8B-B14F-4D97-AF65-F5344CB8AC3E}">
        <p14:creationId xmlns:p14="http://schemas.microsoft.com/office/powerpoint/2010/main" val="424693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2C42AE-BB3B-4302-B30F-B2D95FE4B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2" y="428519"/>
            <a:ext cx="10058401" cy="547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7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18663"/>
            <a:ext cx="9144000" cy="365125"/>
          </a:xfrm>
          <a:prstGeom prst="rect">
            <a:avLst/>
          </a:prstGeom>
        </p:spPr>
        <p:txBody>
          <a:bodyPr vert="horz" lIns="91291" tIns="45646" rIns="91291" bIns="45646" rtlCol="0" anchor="ctr"/>
          <a:lstStyle>
            <a:defPPr>
              <a:defRPr lang="en-US"/>
            </a:defPPr>
            <a:lvl1pPr marL="0" algn="ctr" defTabSz="912903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453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903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357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808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262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8711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166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1616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68A5C4-149D-4D66-BABE-E6DD2BE69C9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6950" y="441119"/>
            <a:ext cx="7658100" cy="8572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2020 New Construction Program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Non-Title 13.</a:t>
            </a:r>
          </a:p>
          <a:p>
            <a:pPr>
              <a:spcAft>
                <a:spcPts val="1200"/>
              </a:spcAft>
            </a:pPr>
            <a:r>
              <a:rPr lang="en-US" dirty="0"/>
              <a:t>Decennial program designed to capture new addresses for housing units that will be habitable on Census Day (April 1, 2020). </a:t>
            </a:r>
          </a:p>
          <a:p>
            <a:r>
              <a:rPr lang="en-US" dirty="0"/>
              <a:t>Address submissions will require either:</a:t>
            </a:r>
          </a:p>
          <a:p>
            <a:pPr lvl="1"/>
            <a:r>
              <a:rPr lang="en-US" dirty="0"/>
              <a:t>State/County/Tract/Block Geocodes or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Latitude/Longitude Coordinates</a:t>
            </a:r>
          </a:p>
          <a:p>
            <a:r>
              <a:rPr lang="en-US" dirty="0"/>
              <a:t>Available in Self-Response Type of Enumeration areas.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New addresses in non-Self-Response areas will be captured during field operations.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6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98738B1-23E8-440C-80FF-1A196DA5D2C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13794" y="221367"/>
          <a:ext cx="7568406" cy="5922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15087600" imgH="11658600" progId="AcroExch.Document.DC">
                  <p:embed/>
                </p:oleObj>
              </mc:Choice>
              <mc:Fallback>
                <p:oleObj name="Acrobat Document" r:id="rId4" imgW="15087600" imgH="116586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98738B1-23E8-440C-80FF-1A196DA5D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3794" y="221367"/>
                        <a:ext cx="7568406" cy="5922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C8310E5-7B4F-477A-98BB-B2F3A8EF7FF0}"/>
              </a:ext>
            </a:extLst>
          </p:cNvPr>
          <p:cNvSpPr txBox="1">
            <a:spLocks/>
          </p:cNvSpPr>
          <p:nvPr/>
        </p:nvSpPr>
        <p:spPr>
          <a:xfrm>
            <a:off x="1524000" y="5596248"/>
            <a:ext cx="6858000" cy="273844"/>
          </a:xfrm>
          <a:prstGeom prst="rect">
            <a:avLst/>
          </a:prstGeom>
        </p:spPr>
        <p:txBody>
          <a:bodyPr vert="horz" lIns="68468" tIns="34235" rIns="68468" bIns="34235" rtlCol="0" anchor="ctr"/>
          <a:lstStyle>
            <a:defPPr>
              <a:defRPr lang="en-US"/>
            </a:defPPr>
            <a:lvl1pPr marL="0" algn="ctr" defTabSz="912903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453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903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357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808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262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8711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166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1616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4677"/>
            <a:fld id="{7268A5C4-149D-4D66-BABE-E6DD2BE69C90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4677"/>
              <a:t>4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7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18663"/>
            <a:ext cx="9144000" cy="365125"/>
          </a:xfrm>
          <a:prstGeom prst="rect">
            <a:avLst/>
          </a:prstGeom>
        </p:spPr>
        <p:txBody>
          <a:bodyPr vert="horz" lIns="91291" tIns="45646" rIns="91291" bIns="45646" rtlCol="0" anchor="ctr"/>
          <a:lstStyle>
            <a:defPPr>
              <a:defRPr lang="en-US"/>
            </a:defPPr>
            <a:lvl1pPr marL="0" algn="ctr" defTabSz="912903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453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903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357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808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262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8711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166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1616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68A5C4-149D-4D66-BABE-E6DD2BE69C9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2650" y="838200"/>
            <a:ext cx="7886700" cy="10222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New Construction Program Schedule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667000" y="2110002"/>
          <a:ext cx="6620934" cy="31921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6523">
                  <a:extLst>
                    <a:ext uri="{9D8B030D-6E8A-4147-A177-3AD203B41FA5}">
                      <a16:colId xmlns:a16="http://schemas.microsoft.com/office/drawing/2014/main" val="3654821577"/>
                    </a:ext>
                  </a:extLst>
                </a:gridCol>
                <a:gridCol w="4294411">
                  <a:extLst>
                    <a:ext uri="{9D8B030D-6E8A-4147-A177-3AD203B41FA5}">
                      <a16:colId xmlns:a16="http://schemas.microsoft.com/office/drawing/2014/main" val="2458907218"/>
                    </a:ext>
                  </a:extLst>
                </a:gridCol>
              </a:tblGrid>
              <a:tr h="29827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Program Activity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Timeframe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7996469"/>
                  </a:ext>
                </a:extLst>
              </a:tr>
              <a:tr h="496832">
                <a:tc>
                  <a:txBody>
                    <a:bodyPr/>
                    <a:lstStyle/>
                    <a:p>
                      <a:r>
                        <a:rPr lang="en-US" sz="1400" dirty="0"/>
                        <a:t>April</a:t>
                      </a:r>
                      <a:r>
                        <a:rPr lang="en-US" sz="1400" baseline="0" dirty="0"/>
                        <a:t> 2019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Invitation</a:t>
                      </a:r>
                      <a:r>
                        <a:rPr lang="en-US" sz="1400" baseline="0" dirty="0"/>
                        <a:t> Letters and Registration Forms Mailed to Highest Elected Officials (HEOs), Tribal Chairs (TCs), and Governors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1633971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r>
                        <a:rPr lang="en-US" sz="1400" dirty="0"/>
                        <a:t>June 14, 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Registration</a:t>
                      </a:r>
                      <a:r>
                        <a:rPr lang="en-US" sz="1400" baseline="0" dirty="0"/>
                        <a:t> Deadline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669993"/>
                  </a:ext>
                </a:extLst>
              </a:tr>
              <a:tr h="429921">
                <a:tc>
                  <a:txBody>
                    <a:bodyPr/>
                    <a:lstStyle/>
                    <a:p>
                      <a:r>
                        <a:rPr lang="en-US" sz="1400" dirty="0"/>
                        <a:t>September</a:t>
                      </a:r>
                      <a:r>
                        <a:rPr lang="en-US" sz="1400" baseline="0" dirty="0"/>
                        <a:t> 2019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Registered</a:t>
                      </a:r>
                      <a:r>
                        <a:rPr lang="en-US" sz="1400" baseline="0" dirty="0"/>
                        <a:t> Participants Receive/Download their Materials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0707754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r>
                        <a:rPr lang="en-US" sz="1400" dirty="0"/>
                        <a:t>September 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New Construction</a:t>
                      </a:r>
                      <a:r>
                        <a:rPr lang="en-US" sz="1400" baseline="0" dirty="0"/>
                        <a:t> Training Webinars begin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7697720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r>
                        <a:rPr lang="en-US" sz="1400" dirty="0"/>
                        <a:t>October 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Participation E-mail</a:t>
                      </a:r>
                      <a:r>
                        <a:rPr lang="en-US" sz="1400" baseline="0" dirty="0"/>
                        <a:t> Reminders sent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4001100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r>
                        <a:rPr lang="en-US" sz="1400" dirty="0"/>
                        <a:t>November 22, 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Submission Deadline – 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US" sz="1400" b="0" baseline="0" dirty="0">
                          <a:solidFill>
                            <a:srgbClr val="FF0000"/>
                          </a:solidFill>
                        </a:rPr>
                        <a:t> EXTENSIONS!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6611446"/>
                  </a:ext>
                </a:extLst>
              </a:tr>
              <a:tr h="496832">
                <a:tc>
                  <a:txBody>
                    <a:bodyPr/>
                    <a:lstStyle/>
                    <a:p>
                      <a:r>
                        <a:rPr lang="en-US" sz="1400" dirty="0"/>
                        <a:t>December</a:t>
                      </a:r>
                      <a:r>
                        <a:rPr lang="en-US" sz="1400" baseline="0" dirty="0"/>
                        <a:t> 2019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Thank You/Closeout Notices sent to participating governments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8940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87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758" y="1307940"/>
            <a:ext cx="8915400" cy="411162"/>
          </a:xfrm>
        </p:spPr>
        <p:txBody>
          <a:bodyPr>
            <a:normAutofit fontScale="90000"/>
          </a:bodyPr>
          <a:lstStyle/>
          <a:p>
            <a:br>
              <a:rPr lang="en-US" sz="2700" i="1" dirty="0">
                <a:solidFill>
                  <a:srgbClr val="0000FF"/>
                </a:solidFill>
                <a:latin typeface="+mj-lt"/>
              </a:rPr>
            </a:br>
            <a:br>
              <a:rPr lang="en-US" sz="2700" i="1" dirty="0">
                <a:solidFill>
                  <a:srgbClr val="0000FF"/>
                </a:solidFill>
                <a:latin typeface="+mj-lt"/>
              </a:rPr>
            </a:br>
            <a:r>
              <a:rPr lang="en-US" sz="2700" i="1" dirty="0">
                <a:solidFill>
                  <a:srgbClr val="0000FF"/>
                </a:solidFill>
                <a:latin typeface="+mj-lt"/>
              </a:rPr>
              <a:t>https://www.census.gov/programs-surveys/geography/about/partnerships.html</a:t>
            </a:r>
            <a:br>
              <a:rPr lang="en-US" sz="2800" dirty="0"/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318663"/>
            <a:ext cx="9144000" cy="365125"/>
          </a:xfrm>
          <a:prstGeom prst="rect">
            <a:avLst/>
          </a:prstGeom>
        </p:spPr>
        <p:txBody>
          <a:bodyPr vert="horz" lIns="91291" tIns="45646" rIns="91291" bIns="45646" rtlCol="0" anchor="ctr"/>
          <a:lstStyle>
            <a:defPPr>
              <a:defRPr lang="en-US"/>
            </a:defPPr>
            <a:lvl1pPr marL="0" algn="ctr" defTabSz="912903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453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903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357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808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262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8711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166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1616" algn="l" defTabSz="9129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68A5C4-149D-4D66-BABE-E6DD2BE69C9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22908" y="193839"/>
            <a:ext cx="8224519" cy="492443"/>
          </a:xfrm>
          <a:prstGeom prst="rect">
            <a:avLst/>
          </a:prstGeom>
        </p:spPr>
        <p:txBody>
          <a:bodyPr vert="horz" lIns="91291" tIns="45646" rIns="91291" bIns="45646" rtlCol="0" anchor="ctr">
            <a:normAutofit fontScale="85000" lnSpcReduction="10000"/>
          </a:bodyPr>
          <a:lstStyle>
            <a:lvl1pPr algn="ctr" defTabSz="912903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Visit Our Census Geographic Partnerships Page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39E4B8-8AF7-4E63-B40B-74E322117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271EE-5BE5-4257-B419-CB0A11B79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58" y="1600215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1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+mj-lt"/>
              </a:rPr>
              <a:t>                      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spcAft>
                <a:spcPts val="600"/>
              </a:spcAft>
            </a:pPr>
            <a:endParaRPr lang="en-US" sz="2800" dirty="0"/>
          </a:p>
          <a:p>
            <a:pPr algn="ctr">
              <a:spcAft>
                <a:spcPts val="600"/>
              </a:spcAft>
            </a:pPr>
            <a:r>
              <a:rPr lang="en-US" sz="2800" dirty="0"/>
              <a:t>Atlanta Regional Census Center Geography Department</a:t>
            </a:r>
          </a:p>
          <a:p>
            <a:pPr marL="456452" lvl="1" algn="ctr"/>
            <a:endParaRPr lang="en-US" sz="2400" dirty="0"/>
          </a:p>
          <a:p>
            <a:pPr marL="456452" lvl="1" algn="ctr"/>
            <a:r>
              <a:rPr lang="en-US" sz="2400" dirty="0"/>
              <a:t>(470) 889-6550</a:t>
            </a:r>
          </a:p>
          <a:p>
            <a:pPr marL="456452" lvl="1" algn="ctr"/>
            <a:endParaRPr lang="en-US" sz="2400" dirty="0">
              <a:solidFill>
                <a:srgbClr val="0000FF"/>
              </a:solidFill>
            </a:endParaRPr>
          </a:p>
          <a:p>
            <a:pPr marL="456452" lvl="1" algn="ctr"/>
            <a:r>
              <a:rPr lang="en-US" sz="2400" dirty="0">
                <a:solidFill>
                  <a:srgbClr val="0000FF"/>
                </a:solidFill>
              </a:rPr>
              <a:t>atlanta.rcc.geography@2020census.gov </a:t>
            </a:r>
          </a:p>
          <a:p>
            <a:pPr marL="57057"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195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0 Census Color Pallette">
      <a:dk1>
        <a:sysClr val="windowText" lastClr="000000"/>
      </a:dk1>
      <a:lt1>
        <a:sysClr val="window" lastClr="FFFFFF"/>
      </a:lt1>
      <a:dk2>
        <a:srgbClr val="231F20"/>
      </a:dk2>
      <a:lt2>
        <a:srgbClr val="E7E6E6"/>
      </a:lt2>
      <a:accent1>
        <a:srgbClr val="205493"/>
      </a:accent1>
      <a:accent2>
        <a:srgbClr val="0095A8"/>
      </a:accent2>
      <a:accent3>
        <a:srgbClr val="9F2842"/>
      </a:accent3>
      <a:accent4>
        <a:srgbClr val="009964"/>
      </a:accent4>
      <a:accent5>
        <a:srgbClr val="005E7B"/>
      </a:accent5>
      <a:accent6>
        <a:srgbClr val="006548"/>
      </a:accent6>
      <a:hlink>
        <a:srgbClr val="0563C1"/>
      </a:hlink>
      <a:folHlink>
        <a:srgbClr val="9F2842"/>
      </a:folHlink>
    </a:clrScheme>
    <a:fontScheme name="2020 Census fonts">
      <a:majorFont>
        <a:latin typeface="Century Gothic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D74CAE7FE7D4CB9C691AEFE112C25" ma:contentTypeVersion="0" ma:contentTypeDescription="Create a new document." ma:contentTypeScope="" ma:versionID="5e723875151215752e0e12b0f91cc4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523B88-9C3C-4122-BCBB-CE14913CA4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ED0E8A-0DF6-43B3-97E1-5C74449B931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B04916-CA91-4A3B-9F0F-5A5D2FBE4C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271</Words>
  <Application>Microsoft Office PowerPoint</Application>
  <PresentationFormat>Widescreen</PresentationFormat>
  <Paragraphs>51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Gotham Bold</vt:lpstr>
      <vt:lpstr>Gotham Book</vt:lpstr>
      <vt:lpstr>Office Theme</vt:lpstr>
      <vt:lpstr>Acrobat Document</vt:lpstr>
      <vt:lpstr>PowerPoint Presentation</vt:lpstr>
      <vt:lpstr>PowerPoint Presentation</vt:lpstr>
      <vt:lpstr>2020 New Construction Program</vt:lpstr>
      <vt:lpstr>PowerPoint Presentation</vt:lpstr>
      <vt:lpstr>New Construction Program Schedule</vt:lpstr>
      <vt:lpstr>  https://www.census.gov/programs-surveys/geography/about/partnerships.html </vt:lpstr>
      <vt:lpstr>                      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Bustamante</dc:creator>
  <cp:lastModifiedBy>William I Curry II(CENSUS/AT FED)</cp:lastModifiedBy>
  <cp:revision>74</cp:revision>
  <cp:lastPrinted>2019-03-29T01:30:51Z</cp:lastPrinted>
  <dcterms:created xsi:type="dcterms:W3CDTF">2019-03-12T16:35:21Z</dcterms:created>
  <dcterms:modified xsi:type="dcterms:W3CDTF">2019-04-29T19:39:28Z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0x010100436D74CAE7FE7D4CB9C691AEFE112C25</vt:lpwstr>
  </property>
</Properties>
</file>