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3.jpg" ContentType="image/jpeg"/>
  <Override PartName="/ppt/media/image34.jpg" ContentType="image/jpeg"/>
  <Override PartName="/ppt/media/image35.jpg" ContentType="image/jpeg"/>
  <Override PartName="/ppt/notesSlides/notesSlide6.xml" ContentType="application/vnd.openxmlformats-officedocument.presentationml.notesSlide+xml"/>
  <Override PartName="/ppt/media/image61.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Lst>
  <p:notesMasterIdLst>
    <p:notesMasterId r:id="rId29"/>
  </p:notesMasterIdLst>
  <p:sldIdLst>
    <p:sldId id="304" r:id="rId7"/>
    <p:sldId id="305" r:id="rId8"/>
    <p:sldId id="325" r:id="rId9"/>
    <p:sldId id="414" r:id="rId10"/>
    <p:sldId id="1213" r:id="rId11"/>
    <p:sldId id="1630" r:id="rId12"/>
    <p:sldId id="1636" r:id="rId13"/>
    <p:sldId id="1635" r:id="rId14"/>
    <p:sldId id="1634" r:id="rId15"/>
    <p:sldId id="256" r:id="rId16"/>
    <p:sldId id="257" r:id="rId17"/>
    <p:sldId id="258" r:id="rId18"/>
    <p:sldId id="259" r:id="rId19"/>
    <p:sldId id="260" r:id="rId20"/>
    <p:sldId id="261" r:id="rId21"/>
    <p:sldId id="1643" r:id="rId22"/>
    <p:sldId id="263" r:id="rId23"/>
    <p:sldId id="264" r:id="rId24"/>
    <p:sldId id="265" r:id="rId25"/>
    <p:sldId id="266" r:id="rId26"/>
    <p:sldId id="267"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C57527E-4F4E-432C-929F-2F8E7AB6E27C}">
          <p14:sldIdLst>
            <p14:sldId id="304"/>
            <p14:sldId id="305"/>
            <p14:sldId id="325"/>
          </p14:sldIdLst>
        </p14:section>
        <p14:section name="Katina Lear Slides" id="{033DD139-EC46-4ECE-98D0-E828BDD3369C}">
          <p14:sldIdLst>
            <p14:sldId id="414"/>
            <p14:sldId id="1213"/>
            <p14:sldId id="1630"/>
            <p14:sldId id="1636"/>
            <p14:sldId id="1635"/>
            <p14:sldId id="1634"/>
            <p14:sldId id="256"/>
            <p14:sldId id="257"/>
            <p14:sldId id="258"/>
            <p14:sldId id="259"/>
            <p14:sldId id="260"/>
            <p14:sldId id="261"/>
            <p14:sldId id="1643"/>
            <p14:sldId id="263"/>
            <p14:sldId id="264"/>
            <p14:sldId id="265"/>
            <p14:sldId id="266"/>
            <p14:sldId id="267"/>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30F892-9009-F2E3-3660-66C991FA9C93}" v="14" dt="2022-08-22T14:44:58.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9" autoAdjust="0"/>
    <p:restoredTop sz="94660"/>
  </p:normalViewPr>
  <p:slideViewPr>
    <p:cSldViewPr snapToGrid="0">
      <p:cViewPr varScale="1">
        <p:scale>
          <a:sx n="63" d="100"/>
          <a:sy n="63" d="100"/>
        </p:scale>
        <p:origin x="64"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B9D20-42F0-45DF-94E6-3A36DBEA9439}"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DAD16-1F2A-4FC1-9452-9657D9FF2F92}" type="slidenum">
              <a:rPr lang="en-US" smtClean="0"/>
              <a:t>‹#›</a:t>
            </a:fld>
            <a:endParaRPr lang="en-US"/>
          </a:p>
        </p:txBody>
      </p:sp>
    </p:spTree>
    <p:extLst>
      <p:ext uri="{BB962C8B-B14F-4D97-AF65-F5344CB8AC3E}">
        <p14:creationId xmlns:p14="http://schemas.microsoft.com/office/powerpoint/2010/main" val="386207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B13F4-B571-4DF9-BA2D-62391A1A2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8DB17518-1366-40A2-9BF0-A15FEAC0C3A2}"/>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55BA498-D0EA-40ED-B922-266D10B4D9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13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B13F4-B571-4DF9-BA2D-62391A1A2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FB060D23-85A6-45EC-89BE-DBBA142028A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3554CE2-0553-4E53-AAB9-564298010403}"/>
              </a:ext>
            </a:extLst>
          </p:cNvPr>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Georgia DOT is responsible for planning, constructing, maintaining, and improving the state’s roads, bridges, and interstates, and works closely with local transit agencies, State Road and Tollway Authority (SRTA), municipalities, and other organizations to improve mobility across the state. </a:t>
            </a:r>
          </a:p>
          <a:p>
            <a:pPr marL="285750" indent="-285750">
              <a:buFont typeface="Arial" panose="020B0604020202020204" pitchFamily="34" charset="0"/>
              <a:buChar char="•"/>
            </a:pPr>
            <a:endParaRPr lang="en-US" sz="1800" dirty="0">
              <a:effectLst/>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800" dirty="0"/>
              <a:t>Our stakeholders and audiences are at the center of all we do. Whether we are promoting safe driving habits, alerting motorists of traffic impacts, coordinating with stakeholders, or encouraging public participation on one of our many programs/projects, its important that we communicate effectively to build relationships, and ultimately trust.  </a:t>
            </a:r>
            <a:endParaRPr lang="en-US" dirty="0"/>
          </a:p>
        </p:txBody>
      </p:sp>
    </p:spTree>
    <p:extLst>
      <p:ext uri="{BB962C8B-B14F-4D97-AF65-F5344CB8AC3E}">
        <p14:creationId xmlns:p14="http://schemas.microsoft.com/office/powerpoint/2010/main" val="278953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B13F4-B571-4DF9-BA2D-62391A1A2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FB060D23-85A6-45EC-89BE-DBBA142028A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3554CE2-0553-4E53-AAB9-564298010403}"/>
              </a:ext>
            </a:extLst>
          </p:cNvPr>
          <p:cNvSpPr>
            <a:spLocks noGrp="1"/>
          </p:cNvSpPr>
          <p:nvPr>
            <p:ph type="body" idx="1"/>
          </p:nvPr>
        </p:nvSpPr>
        <p:spPr/>
        <p:txBody>
          <a:bodyPr/>
          <a:lstStyle/>
          <a:p>
            <a:pPr marL="457200" indent="-457200" algn="l">
              <a:buFont typeface="Arial" panose="020B0604020202020204" pitchFamily="34" charset="0"/>
              <a:buChar char="•"/>
            </a:pPr>
            <a:r>
              <a:rPr lang="en-US" sz="2800" b="0" i="0" dirty="0">
                <a:solidFill>
                  <a:srgbClr val="444444"/>
                </a:solidFill>
                <a:effectLst/>
                <a:latin typeface="Open Sans" panose="020B0606030504020204" pitchFamily="34" charset="0"/>
              </a:rPr>
              <a:t>Integrated approaches to communications and outreach plays an integral role in communicating our brand, programs, and project-specific messages to our various audiences. </a:t>
            </a:r>
          </a:p>
          <a:p>
            <a:pPr marL="457200" indent="-457200" algn="l">
              <a:buFont typeface="Arial" panose="020B0604020202020204" pitchFamily="34" charset="0"/>
              <a:buChar char="•"/>
            </a:pPr>
            <a:endParaRPr lang="en-US" sz="2800" b="0" i="0" dirty="0">
              <a:solidFill>
                <a:srgbClr val="444444"/>
              </a:solidFill>
              <a:effectLst/>
              <a:latin typeface="Open Sans" panose="020B0606030504020204" pitchFamily="34" charset="0"/>
            </a:endParaRPr>
          </a:p>
          <a:p>
            <a:pPr marL="457200" indent="-457200" algn="l">
              <a:buFont typeface="Arial" panose="020B0604020202020204" pitchFamily="34" charset="0"/>
              <a:buChar char="•"/>
            </a:pPr>
            <a:r>
              <a:rPr lang="en-US" sz="2800" b="0" i="0" dirty="0">
                <a:solidFill>
                  <a:srgbClr val="444444"/>
                </a:solidFill>
                <a:effectLst/>
                <a:latin typeface="Open Sans" panose="020B0606030504020204" pitchFamily="34" charset="0"/>
              </a:rPr>
              <a:t>Some of you may be familiar with a PESO Media Model – if not, </a:t>
            </a:r>
            <a:r>
              <a:rPr lang="en-US" sz="4000" b="0" i="0" dirty="0">
                <a:solidFill>
                  <a:srgbClr val="404040"/>
                </a:solidFill>
                <a:effectLst/>
                <a:latin typeface="Work Sans" panose="020B0604020202020204" pitchFamily="2" charset="0"/>
              </a:rPr>
              <a:t>PESO stands for paid, earned, shared, and owned media. The communication and outreach tactics in each square are unique, but all related. </a:t>
            </a:r>
          </a:p>
          <a:p>
            <a:pPr marL="457200" indent="-457200" algn="l">
              <a:buFont typeface="Arial" panose="020B0604020202020204" pitchFamily="34" charset="0"/>
              <a:buChar char="•"/>
            </a:pPr>
            <a:endParaRPr lang="en-US" sz="4000" b="0" i="0" dirty="0">
              <a:solidFill>
                <a:srgbClr val="404040"/>
              </a:solidFill>
              <a:effectLst/>
              <a:latin typeface="Work Sans" panose="020B0604020202020204" pitchFamily="2" charset="0"/>
            </a:endParaRPr>
          </a:p>
          <a:p>
            <a:pPr marL="457200" indent="-457200" algn="l">
              <a:buFont typeface="Arial" panose="020B0604020202020204" pitchFamily="34" charset="0"/>
              <a:buChar char="•"/>
            </a:pPr>
            <a:r>
              <a:rPr lang="en-US" sz="4000" b="0" i="0" dirty="0">
                <a:solidFill>
                  <a:srgbClr val="404040"/>
                </a:solidFill>
                <a:effectLst/>
                <a:latin typeface="Work Sans" panose="020B0604020202020204" pitchFamily="2" charset="0"/>
              </a:rPr>
              <a:t>We evaluate the various approaches to engage with the public based on audience needs and interests. We don’t necessarily leverage all of these tactics at the same time, but these integrated communication and outreach efforts directly contribute to the success of our Department and help build our reputation, credibility, and trust among audience groups. </a:t>
            </a:r>
          </a:p>
          <a:p>
            <a:pPr marL="457200" indent="-457200" algn="l">
              <a:buFont typeface="Arial" panose="020B0604020202020204" pitchFamily="34" charset="0"/>
              <a:buChar char="•"/>
            </a:pPr>
            <a:endParaRPr lang="en-US" sz="4000" b="0" i="0" dirty="0">
              <a:solidFill>
                <a:srgbClr val="404040"/>
              </a:solidFill>
              <a:effectLst/>
              <a:latin typeface="Work Sans" panose="020B0604020202020204" pitchFamily="2" charset="0"/>
            </a:endParaRPr>
          </a:p>
          <a:p>
            <a:pPr marL="457200" indent="-457200" algn="l">
              <a:buFont typeface="Arial" panose="020B0604020202020204" pitchFamily="34" charset="0"/>
              <a:buChar char="•"/>
            </a:pPr>
            <a:r>
              <a:rPr lang="en-US" sz="4000" b="0" i="0" dirty="0">
                <a:solidFill>
                  <a:srgbClr val="404040"/>
                </a:solidFill>
                <a:effectLst/>
                <a:latin typeface="Work Sans" panose="020B0604020202020204" pitchFamily="2" charset="0"/>
              </a:rPr>
              <a:t>Leveraging i</a:t>
            </a:r>
            <a:r>
              <a:rPr lang="en-US" sz="2800" b="0" i="0" dirty="0">
                <a:solidFill>
                  <a:srgbClr val="444444"/>
                </a:solidFill>
                <a:effectLst/>
                <a:latin typeface="Open Sans" panose="020B0606030504020204" pitchFamily="34" charset="0"/>
              </a:rPr>
              <a:t>ntegrated communications and outreach is essential and helps: </a:t>
            </a:r>
          </a:p>
          <a:p>
            <a:pPr marL="914400" lvl="1" indent="-457200" algn="l">
              <a:buFont typeface="Arial" panose="020B0604020202020204" pitchFamily="34" charset="0"/>
              <a:buChar char="•"/>
            </a:pPr>
            <a:r>
              <a:rPr lang="en-US" sz="1800" b="0" i="0" dirty="0">
                <a:solidFill>
                  <a:srgbClr val="444444"/>
                </a:solidFill>
                <a:effectLst/>
                <a:latin typeface="Open Sans" panose="020B0606030504020204" pitchFamily="34" charset="0"/>
                <a:ea typeface="Calibri" panose="020F0502020204030204" pitchFamily="34" charset="0"/>
                <a:cs typeface="Times New Roman" panose="02020603050405020304" pitchFamily="18" charset="0"/>
              </a:rPr>
              <a:t>Garner greater visibility</a:t>
            </a:r>
          </a:p>
          <a:p>
            <a:pPr marL="914400" lvl="1" indent="-457200" algn="l">
              <a:buFont typeface="Arial" panose="020B0604020202020204" pitchFamily="34" charset="0"/>
              <a:buChar char="•"/>
            </a:pPr>
            <a:r>
              <a:rPr lang="en-US" sz="1800" b="0" i="0" dirty="0">
                <a:solidFill>
                  <a:srgbClr val="444444"/>
                </a:solidFill>
                <a:effectLst/>
                <a:latin typeface="Open Sans" panose="020B0606030504020204" pitchFamily="34" charset="0"/>
                <a:cs typeface="Times New Roman" panose="02020603050405020304" pitchFamily="18" charset="0"/>
              </a:rPr>
              <a:t>Allows </a:t>
            </a:r>
            <a:r>
              <a:rPr lang="en-US" sz="2800" b="0" i="0" dirty="0">
                <a:solidFill>
                  <a:srgbClr val="676767"/>
                </a:solidFill>
                <a:effectLst/>
                <a:latin typeface="Open Sans" panose="020B0606030504020204" pitchFamily="34" charset="0"/>
              </a:rPr>
              <a:t>cohesive messaging across multiple channels </a:t>
            </a:r>
          </a:p>
          <a:p>
            <a:pPr marL="914400" lvl="1" indent="-457200" algn="l">
              <a:buFont typeface="Arial" panose="020B0604020202020204" pitchFamily="34" charset="0"/>
              <a:buChar char="•"/>
            </a:pPr>
            <a:r>
              <a:rPr lang="en-US" sz="2800" b="0" i="0" dirty="0">
                <a:solidFill>
                  <a:srgbClr val="676767"/>
                </a:solidFill>
                <a:effectLst/>
                <a:latin typeface="Open Sans" panose="020B0606030504020204" pitchFamily="34" charset="0"/>
              </a:rPr>
              <a:t>Saves time and is cost effective </a:t>
            </a:r>
            <a:endParaRPr lang="en-US" sz="1200" dirty="0"/>
          </a:p>
          <a:p>
            <a:pPr marL="914400" lvl="1" indent="-457200" algn="l">
              <a:buFont typeface="Arial" panose="020B0604020202020204" pitchFamily="34" charset="0"/>
              <a:buChar char="•"/>
            </a:pPr>
            <a:r>
              <a:rPr lang="en-US" sz="1200" dirty="0"/>
              <a:t>And improves results  </a:t>
            </a:r>
          </a:p>
          <a:p>
            <a:pPr marL="457200" indent="-457200" algn="l">
              <a:buFont typeface="Arial" panose="020B0604020202020204" pitchFamily="34" charset="0"/>
              <a:buChar char="•"/>
            </a:pPr>
            <a:endParaRPr lang="en-US" sz="2800" b="0" i="0" dirty="0">
              <a:solidFill>
                <a:srgbClr val="444444"/>
              </a:solidFill>
              <a:effectLst/>
              <a:latin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0" i="0" dirty="0">
                <a:solidFill>
                  <a:srgbClr val="333333"/>
                </a:solidFill>
                <a:effectLst/>
                <a:latin typeface="Open Sans" panose="020B0606030504020204" pitchFamily="34" charset="0"/>
              </a:rPr>
              <a:t>Tailoring communication strategies and tactics for your audience </a:t>
            </a:r>
            <a:r>
              <a:rPr lang="en-US" sz="2800" dirty="0"/>
              <a:t>during the Public Involvement process can </a:t>
            </a:r>
            <a:r>
              <a:rPr lang="en-US" sz="2800" b="0" i="0" dirty="0">
                <a:solidFill>
                  <a:srgbClr val="444444"/>
                </a:solidFill>
                <a:effectLst/>
                <a:latin typeface="Open Sans" panose="020B0606030504020204" pitchFamily="34" charset="0"/>
              </a:rPr>
              <a:t>effectively reach and engage audiences “where they are” and garner greater public participation. </a:t>
            </a:r>
          </a:p>
          <a:p>
            <a:pPr marL="457200" indent="-457200" algn="l">
              <a:buFont typeface="Arial" panose="020B0604020202020204" pitchFamily="34" charset="0"/>
              <a:buChar char="•"/>
            </a:pPr>
            <a:endParaRPr lang="en-US" sz="2800" b="0" i="0" dirty="0">
              <a:solidFill>
                <a:srgbClr val="444444"/>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63106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B13F4-B571-4DF9-BA2D-62391A1A2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FB060D23-85A6-45EC-89BE-DBBA142028A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3554CE2-0553-4E53-AAB9-564298010403}"/>
              </a:ext>
            </a:extLst>
          </p:cNvPr>
          <p:cNvSpPr>
            <a:spLocks noGrp="1"/>
          </p:cNvSpPr>
          <p:nvPr>
            <p:ph type="body" idx="1"/>
          </p:nvPr>
        </p:nvSpPr>
        <p:spPr/>
        <p:txBody>
          <a:bodyPr/>
          <a:lstStyle/>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pandemic also rapidly changed the way we conducted business, so the utilization of technology has become more vital than ever. </a:t>
            </a: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endParaRPr lang="en-US" sz="1800" dirty="0">
              <a:effectLst/>
              <a:latin typeface="Calibri" panose="020F0502020204030204" pitchFamily="34"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greatly enhanced our digital Public Involvement engagement efforts with the implementation of virtual public meetings which offered custom web pages, interactive virtual meeting rooms, and/or virtual presentations and Q&amp;A discussions with project staff. For many of our projects, we experienced greater public participation by offering virtual PI events.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have increased the distribution of information, leveraging digital communication channels: launching new Department website, managing more project web pages, and focusing more on paid and organic social media strategies to inform, connect, and engage with audiences.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Over the years we also increased the amount of video content as video </a:t>
            </a:r>
            <a:r>
              <a:rPr lang="en-US" sz="1800" dirty="0">
                <a:effectLst/>
                <a:latin typeface="Calibri" panose="020F0502020204030204" pitchFamily="34" charset="0"/>
                <a:ea typeface="Calibri" panose="020F0502020204030204" pitchFamily="34" charset="0"/>
              </a:rPr>
              <a:t>performs best across digital platforms and i</a:t>
            </a:r>
            <a:r>
              <a:rPr lang="en-US" sz="1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t captures a viewer’s attention longer. As a result, we launched our </a:t>
            </a:r>
            <a:r>
              <a:rPr lang="en-US" sz="1800" dirty="0" err="1">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TikTok</a:t>
            </a:r>
            <a:r>
              <a:rPr lang="en-US" sz="1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channel this year which acts as an extension of our other social media channels but is solely video. This new communication channel for the Department continues to do well, capturing the attention of many of our existing audiences that have migrated to the new social platform and engaging with newer, younger audiences.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We also continue to look for innovative communication and outreach strategies so we can engage with our audiences in manners that best interest and resonate with them. For example, with the continued rise in popularity of podcasts, we are working towards launching a Podcast series by the end of the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How we meet people where they are (</a:t>
            </a:r>
            <a:r>
              <a:rPr lang="en-US" sz="1800" dirty="0" err="1">
                <a:effectLst/>
                <a:latin typeface="Calibri" panose="020F0502020204030204" pitchFamily="34" charset="0"/>
                <a:ea typeface="Times New Roman" panose="02020603050405020304" pitchFamily="18" charset="0"/>
              </a:rPr>
              <a:t>TikTok</a:t>
            </a:r>
            <a:r>
              <a:rPr lang="en-US" sz="1800" dirty="0">
                <a:effectLst/>
                <a:latin typeface="Calibri" panose="020F0502020204030204" pitchFamily="34" charset="0"/>
                <a:ea typeface="Times New Roman" panose="02020603050405020304" pitchFamily="18" charset="0"/>
              </a:rPr>
              <a:t>, maybe a mention of podcast)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Mention the Ray and how we work with them/communications-wise – development of new technologies in a real-world environment (Allie will likely be in the audience)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Mention of how we are promoting submission of the NEVI plan (media push, website, </a:t>
            </a:r>
            <a:r>
              <a:rPr lang="en-US" sz="1800" dirty="0" err="1">
                <a:effectLst/>
                <a:latin typeface="Calibri" panose="020F0502020204030204" pitchFamily="34" charset="0"/>
                <a:ea typeface="Times New Roman" panose="02020603050405020304" pitchFamily="18" charset="0"/>
              </a:rPr>
              <a:t>etc</a:t>
            </a:r>
            <a:r>
              <a:rPr lang="en-US" sz="1800" dirty="0">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Maybe mention launch of new website </a:t>
            </a:r>
          </a:p>
          <a:p>
            <a:endParaRPr lang="en-US" sz="3600" dirty="0"/>
          </a:p>
          <a:p>
            <a:r>
              <a:rPr lang="en-US" sz="3600" dirty="0"/>
              <a:t>Podcast – Coming Soon </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47935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B13F4-B571-4DF9-BA2D-62391A1A2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FB060D23-85A6-45EC-89BE-DBBA142028A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3554CE2-0553-4E53-AAB9-564298010403}"/>
              </a:ext>
            </a:extLst>
          </p:cNvPr>
          <p:cNvSpPr>
            <a:spLocks noGrp="1"/>
          </p:cNvSpPr>
          <p:nvPr>
            <p:ph type="body" idx="1"/>
          </p:nvPr>
        </p:nvSpPr>
        <p:spPr/>
        <p:txBody>
          <a:bodyPr/>
          <a:lstStyle/>
          <a:p>
            <a:pPr marL="171450" lvl="0" indent="-171450">
              <a:buFont typeface="Arial" panose="020B0604020202020204" pitchFamily="34" charset="0"/>
              <a:buChar char="•"/>
            </a:pPr>
            <a:r>
              <a:rPr lang="en-US" b="0" i="0" dirty="0">
                <a:solidFill>
                  <a:srgbClr val="000000"/>
                </a:solidFill>
                <a:effectLst/>
                <a:latin typeface="Open Sans" panose="020B0606030504020204" pitchFamily="34" charset="0"/>
              </a:rPr>
              <a:t>It’s critical that we take on an integrated approach to reaching ALL of our communities. Many of our projects include diverse groups of individuals within the community and t</a:t>
            </a:r>
            <a:r>
              <a:rPr lang="en-US" dirty="0"/>
              <a:t>here is NOT a one size fits all approach to equity.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b="0" i="0" dirty="0">
                <a:solidFill>
                  <a:schemeClr val="bg1"/>
                </a:solidFill>
                <a:effectLst/>
                <a:latin typeface="Lato"/>
              </a:rPr>
              <a:t>Environmental Justice is the fair treatment and meaningful involvement of all people regardless of race, color, natural origin, or income, and avoiding disproportionate adverse impacts on affected minority and/or low-income populations</a:t>
            </a:r>
            <a:r>
              <a:rPr lang="en-US" b="0" i="0" dirty="0">
                <a:solidFill>
                  <a:schemeClr val="bg1"/>
                </a:solidFill>
                <a:effectLst/>
                <a:latin typeface="Lato"/>
              </a:rPr>
              <a:t>. </a:t>
            </a:r>
            <a:r>
              <a:rPr lang="en-US" b="0" i="0" dirty="0">
                <a:solidFill>
                  <a:srgbClr val="362E2C"/>
                </a:solidFill>
                <a:effectLst/>
                <a:latin typeface="proxima-nova"/>
              </a:rPr>
              <a:t>Justice40 is seeking to address inequities that disproportionately harm low-income and underserved communities across America. Justice40 e</a:t>
            </a:r>
            <a:r>
              <a:rPr lang="en-US" dirty="0"/>
              <a:t>xpectations are evolving from federal government (top down), but also at a community level as their expectations are also changing.</a:t>
            </a:r>
          </a:p>
          <a:p>
            <a:pPr marL="0" lvl="0" indent="0">
              <a:buFont typeface="Arial" panose="020B0604020202020204" pitchFamily="34" charset="0"/>
              <a:buNone/>
            </a:pPr>
            <a:endParaRPr lang="en-US" b="0" i="0" dirty="0">
              <a:solidFill>
                <a:srgbClr val="362E2C"/>
              </a:solidFill>
              <a:effectLst/>
              <a:latin typeface="proxima-nov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are no longer solely focused on just “receiving input” – We must take a more </a:t>
            </a:r>
            <a:r>
              <a:rPr lang="en-US" b="1" dirty="0"/>
              <a:t>proactive approach </a:t>
            </a:r>
            <a:r>
              <a:rPr lang="en-US" dirty="0"/>
              <a:t>to engaging underserved communities, leveraging a more expansive, inclusive approach to Environmental Justice community outreach and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Georgia DOT, we are w</a:t>
            </a:r>
            <a:r>
              <a:rPr lang="en-US" sz="1200" dirty="0">
                <a:solidFill>
                  <a:schemeClr val="tx1"/>
                </a:solidFill>
                <a:latin typeface="ITC Avant Garde Pro Bk" panose="020B0502020202020204" pitchFamily="34" charset="0"/>
              </a:rPr>
              <a:t>orking to reevaluate and enhance our approach to public outreach with </a:t>
            </a:r>
            <a:r>
              <a:rPr lang="en-US" dirty="0"/>
              <a:t>Environmental Justice communities, e</a:t>
            </a:r>
            <a:r>
              <a:rPr lang="en-US" sz="1200" dirty="0">
                <a:solidFill>
                  <a:schemeClr val="tx1"/>
                </a:solidFill>
                <a:latin typeface="ITC Avant Garde Pro Bk" panose="020B0502020202020204" pitchFamily="34" charset="0"/>
              </a:rPr>
              <a:t>xplore opportunities to enhance partnerships and build new ones by listening, allocating resources, understanding barriers, and supporting mitigation plans and benefit agreements.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ITC Avant Garde Pro Bk"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ITC Avant Garde Pro Bk" panose="020B0502020202020204" pitchFamily="34" charset="0"/>
              </a:rPr>
              <a:t>We are committed to learning and continued collaboration with locals, community organizations, and residents.</a:t>
            </a:r>
          </a:p>
          <a:p>
            <a:pPr marL="171450" lvl="0" indent="-171450">
              <a:buFont typeface="Arial" panose="020B0604020202020204" pitchFamily="34" charset="0"/>
              <a:buChar char="•"/>
            </a:pPr>
            <a:endParaRPr lang="en-US" sz="1200" b="0" dirty="0">
              <a:effectLst/>
              <a:latin typeface="Calibri" panose="020F0502020204030204" pitchFamily="34" charset="0"/>
              <a:ea typeface="Times New Roman" panose="02020603050405020304" pitchFamily="18" charset="0"/>
            </a:endParaRPr>
          </a:p>
          <a:p>
            <a:pPr marL="171450" lvl="0" indent="-171450">
              <a:buFont typeface="Arial" panose="020B0604020202020204" pitchFamily="34" charset="0"/>
              <a:buChar char="•"/>
            </a:pPr>
            <a:r>
              <a:rPr lang="en-US" dirty="0"/>
              <a:t>The way we plan, design, and deliver transportation infrastructure is changing. It’s critical Georgia DOT stays current on federal and community expectations for engaging </a:t>
            </a:r>
            <a:r>
              <a:rPr lang="en-US" dirty="0">
                <a:latin typeface="Century Gothic" panose="020B0502020202020204" pitchFamily="34" charset="0"/>
              </a:rPr>
              <a:t>Environmental Justice communities.  </a:t>
            </a:r>
            <a:endParaRPr lang="en-US" dirty="0"/>
          </a:p>
          <a:p>
            <a:pPr marL="171450" lvl="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44625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B13F4-B571-4DF9-BA2D-62391A1A2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FB060D23-85A6-45EC-89BE-DBBA142028AB}"/>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33554CE2-0553-4E53-AAB9-564298010403}"/>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9378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D3CB6-4709-4898-B23A-6D46DB664B15}"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266372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4D3CB6-4709-4898-B23A-6D46DB664B15}"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50825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4D3CB6-4709-4898-B23A-6D46DB664B15}"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334516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438EFE-7246-4AC0-885E-E01BDAEB6C13}"/>
              </a:ext>
            </a:extLst>
          </p:cNvPr>
          <p:cNvSpPr>
            <a:spLocks noGrp="1"/>
          </p:cNvSpPr>
          <p:nvPr>
            <p:ph type="ctrTitle"/>
          </p:nvPr>
        </p:nvSpPr>
        <p:spPr>
          <a:xfrm>
            <a:off x="276837" y="3549368"/>
            <a:ext cx="6778303" cy="608746"/>
          </a:xfrm>
        </p:spPr>
        <p:txBody>
          <a:bodyPr>
            <a:normAutofit fontScale="90000"/>
          </a:bodyPr>
          <a:lstStyle>
            <a:lvl1pPr algn="ctr">
              <a:defRPr/>
            </a:lvl1pPr>
          </a:lstStyle>
          <a:p>
            <a:r>
              <a:rPr lang="en-US" b="1" dirty="0"/>
              <a:t>Cover Slide Option #2 Headers Can Be on Multiple Lines</a:t>
            </a:r>
          </a:p>
        </p:txBody>
      </p:sp>
      <p:sp>
        <p:nvSpPr>
          <p:cNvPr id="6" name="Subtitle 2">
            <a:extLst>
              <a:ext uri="{FF2B5EF4-FFF2-40B4-BE49-F238E27FC236}">
                <a16:creationId xmlns:a16="http://schemas.microsoft.com/office/drawing/2014/main" id="{9969952C-E8EF-4909-986E-04872F800EBD}"/>
              </a:ext>
            </a:extLst>
          </p:cNvPr>
          <p:cNvSpPr>
            <a:spLocks noGrp="1"/>
          </p:cNvSpPr>
          <p:nvPr>
            <p:ph type="subTitle" idx="1"/>
          </p:nvPr>
        </p:nvSpPr>
        <p:spPr>
          <a:xfrm>
            <a:off x="0" y="4629150"/>
            <a:ext cx="7334250" cy="494721"/>
          </a:xfrm>
        </p:spPr>
        <p:txBody>
          <a:bodyPr>
            <a:normAutofit/>
          </a:bodyPr>
          <a:lstStyle>
            <a:lvl1pPr algn="ctr">
              <a:defRPr/>
            </a:lvl1pPr>
          </a:lstStyle>
          <a:p>
            <a:r>
              <a:rPr lang="en-US" sz="2400" dirty="0"/>
              <a:t>Subtitle Goes Here</a:t>
            </a:r>
          </a:p>
        </p:txBody>
      </p:sp>
      <p:pic>
        <p:nvPicPr>
          <p:cNvPr id="7" name="Picture 6">
            <a:extLst>
              <a:ext uri="{FF2B5EF4-FFF2-40B4-BE49-F238E27FC236}">
                <a16:creationId xmlns:a16="http://schemas.microsoft.com/office/drawing/2014/main" id="{811A884E-FB41-4461-AD7F-CC4DEE933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7006" y="1697079"/>
            <a:ext cx="3209233" cy="1113605"/>
          </a:xfrm>
          <a:prstGeom prst="rect">
            <a:avLst/>
          </a:prstGeom>
        </p:spPr>
      </p:pic>
    </p:spTree>
    <p:extLst>
      <p:ext uri="{BB962C8B-B14F-4D97-AF65-F5344CB8AC3E}">
        <p14:creationId xmlns:p14="http://schemas.microsoft.com/office/powerpoint/2010/main" val="1629512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6" name="Title 1"/>
          <p:cNvSpPr>
            <a:spLocks noGrp="1"/>
          </p:cNvSpPr>
          <p:nvPr>
            <p:ph type="ctrTitle" hasCustomPrompt="1"/>
          </p:nvPr>
        </p:nvSpPr>
        <p:spPr>
          <a:xfrm>
            <a:off x="359981" y="904389"/>
            <a:ext cx="11517694" cy="579194"/>
          </a:xfrm>
          <a:prstGeom prst="rect">
            <a:avLst/>
          </a:prstGeom>
        </p:spPr>
        <p:txBody>
          <a:bodyPr anchor="t">
            <a:normAutofit/>
          </a:bodyPr>
          <a:lstStyle>
            <a:lvl1pPr algn="l">
              <a:defRPr sz="3400" b="1"/>
            </a:lvl1pPr>
          </a:lstStyle>
          <a:p>
            <a:r>
              <a:rPr lang="en-US" dirty="0"/>
              <a:t>Title in this style</a:t>
            </a:r>
          </a:p>
        </p:txBody>
      </p:sp>
      <p:sp>
        <p:nvSpPr>
          <p:cNvPr id="27" name="Content Placeholder 2"/>
          <p:cNvSpPr>
            <a:spLocks noGrp="1"/>
          </p:cNvSpPr>
          <p:nvPr>
            <p:ph sz="half" idx="1" hasCustomPrompt="1"/>
          </p:nvPr>
        </p:nvSpPr>
        <p:spPr>
          <a:xfrm>
            <a:off x="359981" y="2039332"/>
            <a:ext cx="11517694" cy="1831362"/>
          </a:xfrm>
          <a:prstGeom prst="rect">
            <a:avLst/>
          </a:prstGeom>
        </p:spPr>
        <p:txBody>
          <a:bodyPr/>
          <a:lstStyle>
            <a:lvl1pPr>
              <a:defRPr b="0">
                <a:solidFill>
                  <a:srgbClr val="6D6E71"/>
                </a:solidFill>
                <a:latin typeface="HelveticaNeueLT Com 55 Roman" panose="020B0604020202020204" pitchFamily="34" charset="0"/>
              </a:defRPr>
            </a:lvl1pPr>
            <a:lvl2pPr>
              <a:defRPr sz="2200">
                <a:solidFill>
                  <a:srgbClr val="6D6E71"/>
                </a:solidFill>
                <a:latin typeface="HelveticaNeueLT Com 55 Roman" panose="020B0604020202020204" pitchFamily="34" charset="0"/>
              </a:defRPr>
            </a:lvl2pPr>
            <a:lvl3pPr>
              <a:defRPr>
                <a:solidFill>
                  <a:srgbClr val="6D6E71"/>
                </a:solidFill>
              </a:defRPr>
            </a:lvl3pPr>
            <a:lvl4pPr>
              <a:defRPr>
                <a:solidFill>
                  <a:srgbClr val="6D6E71"/>
                </a:solidFill>
              </a:defRPr>
            </a:lvl4pPr>
            <a:lvl5pPr>
              <a:defRPr>
                <a:solidFill>
                  <a:srgbClr val="6D6E71"/>
                </a:solidFill>
              </a:defRPr>
            </a:lvl5pPr>
          </a:lstStyle>
          <a:p>
            <a:pPr lvl="0"/>
            <a:r>
              <a:rPr lang="en-US" dirty="0"/>
              <a:t>Click to enter text</a:t>
            </a:r>
          </a:p>
        </p:txBody>
      </p:sp>
    </p:spTree>
    <p:extLst>
      <p:ext uri="{BB962C8B-B14F-4D97-AF65-F5344CB8AC3E}">
        <p14:creationId xmlns:p14="http://schemas.microsoft.com/office/powerpoint/2010/main" val="4160418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1969" y="2993292"/>
            <a:ext cx="10363200" cy="608746"/>
          </a:xfrm>
        </p:spPr>
        <p:txBody>
          <a:bodyPr anchor="b">
            <a:normAutofit/>
          </a:bodyPr>
          <a:lstStyle>
            <a:lvl1pPr algn="ctr">
              <a:defRPr sz="3400" b="1"/>
            </a:lvl1pPr>
          </a:lstStyle>
          <a:p>
            <a:r>
              <a:rPr lang="en-US" dirty="0"/>
              <a:t>Click to add title</a:t>
            </a:r>
          </a:p>
        </p:txBody>
      </p:sp>
      <p:sp>
        <p:nvSpPr>
          <p:cNvPr id="3" name="Subtitle 2"/>
          <p:cNvSpPr>
            <a:spLocks noGrp="1"/>
          </p:cNvSpPr>
          <p:nvPr>
            <p:ph type="subTitle" idx="1" hasCustomPrompt="1"/>
          </p:nvPr>
        </p:nvSpPr>
        <p:spPr>
          <a:xfrm>
            <a:off x="1524000" y="3602040"/>
            <a:ext cx="9144000" cy="454147"/>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Tree>
    <p:extLst>
      <p:ext uri="{BB962C8B-B14F-4D97-AF65-F5344CB8AC3E}">
        <p14:creationId xmlns:p14="http://schemas.microsoft.com/office/powerpoint/2010/main" val="1055225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4"/>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r>
              <a:rPr lang="en-US" dirty="0"/>
              <a:t>1</a:t>
            </a: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CBFAC968-99DC-4A50-9679-463617D7C685}" type="slidenum">
              <a:rPr lang="en-US" smtClean="0"/>
              <a:t>‹#›</a:t>
            </a:fld>
            <a:endParaRPr lang="en-US" dirty="0"/>
          </a:p>
        </p:txBody>
      </p:sp>
      <p:sp>
        <p:nvSpPr>
          <p:cNvPr id="7" name="Title 1"/>
          <p:cNvSpPr>
            <a:spLocks noGrp="1"/>
          </p:cNvSpPr>
          <p:nvPr>
            <p:ph type="ctrTitle" hasCustomPrompt="1"/>
          </p:nvPr>
        </p:nvSpPr>
        <p:spPr>
          <a:xfrm>
            <a:off x="1101969" y="2993292"/>
            <a:ext cx="10363200" cy="608746"/>
          </a:xfrm>
        </p:spPr>
        <p:txBody>
          <a:bodyPr anchor="b">
            <a:normAutofit/>
          </a:bodyPr>
          <a:lstStyle>
            <a:lvl1pPr algn="ctr">
              <a:defRPr sz="3400" b="1"/>
            </a:lvl1pPr>
          </a:lstStyle>
          <a:p>
            <a:r>
              <a:rPr lang="en-US" dirty="0"/>
              <a:t>Click to add title</a:t>
            </a:r>
          </a:p>
        </p:txBody>
      </p:sp>
      <p:sp>
        <p:nvSpPr>
          <p:cNvPr id="8" name="Subtitle 2"/>
          <p:cNvSpPr>
            <a:spLocks noGrp="1"/>
          </p:cNvSpPr>
          <p:nvPr>
            <p:ph type="subTitle" idx="1" hasCustomPrompt="1"/>
          </p:nvPr>
        </p:nvSpPr>
        <p:spPr>
          <a:xfrm>
            <a:off x="1524000" y="3602040"/>
            <a:ext cx="9144000" cy="454147"/>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Tree>
    <p:extLst>
      <p:ext uri="{BB962C8B-B14F-4D97-AF65-F5344CB8AC3E}">
        <p14:creationId xmlns:p14="http://schemas.microsoft.com/office/powerpoint/2010/main" val="120963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3"/>
            <a:ext cx="10228384"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r>
              <a:rPr lang="en-US" dirty="0"/>
              <a:t>1</a:t>
            </a: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3613046D-D10B-4B56-85B3-A5F1153EB449}" type="slidenum">
              <a:rPr lang="en-US" smtClean="0"/>
              <a:t>‹#›</a:t>
            </a:fld>
            <a:endParaRPr lang="en-US" dirty="0"/>
          </a:p>
        </p:txBody>
      </p:sp>
      <p:sp>
        <p:nvSpPr>
          <p:cNvPr id="10" name="Title 1"/>
          <p:cNvSpPr>
            <a:spLocks noGrp="1"/>
          </p:cNvSpPr>
          <p:nvPr>
            <p:ph type="ctrTitle" hasCustomPrompt="1"/>
          </p:nvPr>
        </p:nvSpPr>
        <p:spPr>
          <a:xfrm>
            <a:off x="2055434" y="1352064"/>
            <a:ext cx="4551173" cy="579194"/>
          </a:xfrm>
          <a:prstGeom prst="rect">
            <a:avLst/>
          </a:prstGeom>
        </p:spPr>
        <p:txBody>
          <a:bodyPr anchor="b">
            <a:normAutofit/>
          </a:bodyPr>
          <a:lstStyle>
            <a:lvl1pPr algn="l">
              <a:defRPr sz="3200" b="1">
                <a:solidFill>
                  <a:srgbClr val="085694"/>
                </a:solidFill>
                <a:latin typeface="ITC Avant Garde Std Md" panose="020B0602020202020204" pitchFamily="34" charset="0"/>
              </a:defRPr>
            </a:lvl1pPr>
          </a:lstStyle>
          <a:p>
            <a:r>
              <a:rPr lang="en-US" dirty="0"/>
              <a:t>Title in this style</a:t>
            </a:r>
          </a:p>
        </p:txBody>
      </p:sp>
      <p:sp>
        <p:nvSpPr>
          <p:cNvPr id="11" name="Content Placeholder 2"/>
          <p:cNvSpPr>
            <a:spLocks noGrp="1"/>
          </p:cNvSpPr>
          <p:nvPr>
            <p:ph sz="half" idx="1" hasCustomPrompt="1"/>
          </p:nvPr>
        </p:nvSpPr>
        <p:spPr>
          <a:xfrm>
            <a:off x="2055433" y="2487007"/>
            <a:ext cx="4551174" cy="26086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6D6E71"/>
                </a:solidFill>
                <a:latin typeface="HelveticaNeueLT Com 55 Roman" panose="020B0604020202020204" pitchFamily="34" charset="0"/>
              </a:defRPr>
            </a:lvl1pPr>
            <a:lvl2pPr marL="457200" indent="0">
              <a:buNone/>
              <a:defRPr sz="2200">
                <a:solidFill>
                  <a:srgbClr val="6D6E71"/>
                </a:solidFill>
                <a:latin typeface="HelveticaNeueLT Com 55 Roman" panose="020B0604020202020204" pitchFamily="34" charset="0"/>
              </a:defRPr>
            </a:lvl2pPr>
            <a:lvl3pPr marL="914400" indent="0">
              <a:buNone/>
              <a:defRPr sz="2200">
                <a:solidFill>
                  <a:srgbClr val="6D6E71"/>
                </a:solidFill>
              </a:defRPr>
            </a:lvl3pPr>
            <a:lvl4pPr marL="1371600" indent="0">
              <a:buNone/>
              <a:defRPr sz="2200">
                <a:solidFill>
                  <a:srgbClr val="6D6E71"/>
                </a:solidFill>
              </a:defRPr>
            </a:lvl4pPr>
            <a:lvl5pPr marL="1828800" indent="0">
              <a:buNone/>
              <a:defRPr sz="2200">
                <a:solidFill>
                  <a:srgbClr val="6D6E7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6D6E71"/>
                </a:solidFill>
                <a:latin typeface="Helvetica Neue"/>
                <a:cs typeface="Andalus" panose="02020603050405020304" pitchFamily="18" charset="-78"/>
              </a:rPr>
              <a:t>This is not actual </a:t>
            </a:r>
            <a:r>
              <a:rPr lang="en-US" sz="1600" spc="-40" dirty="0">
                <a:solidFill>
                  <a:srgbClr val="6D6E71"/>
                </a:solidFill>
                <a:latin typeface="Helvetica Neue"/>
                <a:cs typeface="Andalus" panose="02020603050405020304" pitchFamily="18" charset="-78"/>
              </a:rPr>
              <a:t>copy. </a:t>
            </a:r>
            <a:r>
              <a:rPr lang="en-US" sz="1600" dirty="0">
                <a:solidFill>
                  <a:srgbClr val="6D6E71"/>
                </a:solidFill>
                <a:latin typeface="Helvetica Neue"/>
                <a:cs typeface="Andalus" panose="02020603050405020304" pitchFamily="18" charset="-78"/>
              </a:rPr>
              <a:t>It is placed </a:t>
            </a:r>
            <a:r>
              <a:rPr lang="en-US" sz="1600" spc="-11" dirty="0">
                <a:solidFill>
                  <a:srgbClr val="6D6E71"/>
                </a:solidFill>
                <a:latin typeface="Helvetica Neue"/>
                <a:cs typeface="Andalus" panose="02020603050405020304" pitchFamily="18" charset="-78"/>
              </a:rPr>
              <a:t>here </a:t>
            </a:r>
            <a:r>
              <a:rPr lang="en-US" sz="1600" dirty="0">
                <a:solidFill>
                  <a:srgbClr val="6D6E71"/>
                </a:solidFill>
                <a:latin typeface="Helvetica Neue"/>
                <a:cs typeface="Andalus" panose="02020603050405020304" pitchFamily="18" charset="-78"/>
              </a:rPr>
              <a:t>to indicate </a:t>
            </a:r>
            <a:r>
              <a:rPr lang="en-US" sz="1600" spc="-5" dirty="0">
                <a:solidFill>
                  <a:srgbClr val="6D6E71"/>
                </a:solidFill>
                <a:latin typeface="Helvetica Neue"/>
                <a:cs typeface="Andalus" panose="02020603050405020304" pitchFamily="18" charset="-78"/>
              </a:rPr>
              <a:t>where  </a:t>
            </a:r>
            <a:r>
              <a:rPr lang="en-US" sz="1600" dirty="0">
                <a:solidFill>
                  <a:srgbClr val="6D6E71"/>
                </a:solidFill>
                <a:latin typeface="Helvetica Neue"/>
                <a:cs typeface="Andalus" panose="02020603050405020304" pitchFamily="18" charset="-78"/>
              </a:rPr>
              <a:t>actual copy will be placed at a later time. Now is the time  for all good men and women to come to the aid of their  </a:t>
            </a:r>
            <a:r>
              <a:rPr lang="en-US" sz="1600" spc="-25" dirty="0">
                <a:solidFill>
                  <a:srgbClr val="6D6E71"/>
                </a:solidFill>
                <a:latin typeface="Helvetica Neue"/>
                <a:cs typeface="Andalus" panose="02020603050405020304" pitchFamily="18" charset="-78"/>
              </a:rPr>
              <a:t>country. </a:t>
            </a:r>
            <a:r>
              <a:rPr lang="en-US" sz="1600" dirty="0">
                <a:solidFill>
                  <a:srgbClr val="6D6E71"/>
                </a:solidFill>
                <a:latin typeface="Helvetica Neue"/>
                <a:cs typeface="Andalus" panose="02020603050405020304" pitchFamily="18" charset="-78"/>
              </a:rPr>
              <a:t>This is not actual </a:t>
            </a:r>
            <a:r>
              <a:rPr lang="en-US" sz="1600" spc="-40" dirty="0">
                <a:solidFill>
                  <a:srgbClr val="6D6E71"/>
                </a:solidFill>
                <a:latin typeface="Helvetica Neue"/>
                <a:cs typeface="Andalus" panose="02020603050405020304" pitchFamily="18" charset="-78"/>
              </a:rPr>
              <a:t>copy. </a:t>
            </a:r>
            <a:r>
              <a:rPr lang="en-US" sz="1600" dirty="0">
                <a:solidFill>
                  <a:srgbClr val="6D6E71"/>
                </a:solidFill>
                <a:latin typeface="Helvetica Neue"/>
                <a:cs typeface="Andalus" panose="02020603050405020304" pitchFamily="18" charset="-78"/>
              </a:rPr>
              <a:t>It is placed </a:t>
            </a:r>
            <a:r>
              <a:rPr lang="en-US" sz="1600" spc="-11" dirty="0">
                <a:solidFill>
                  <a:srgbClr val="6D6E71"/>
                </a:solidFill>
                <a:latin typeface="Helvetica Neue"/>
                <a:cs typeface="Andalus" panose="02020603050405020304" pitchFamily="18" charset="-78"/>
              </a:rPr>
              <a:t>here </a:t>
            </a:r>
            <a:r>
              <a:rPr lang="en-US" sz="1600" dirty="0">
                <a:solidFill>
                  <a:srgbClr val="6D6E71"/>
                </a:solidFill>
                <a:latin typeface="Helvetica Neue"/>
                <a:cs typeface="Andalus" panose="02020603050405020304" pitchFamily="18" charset="-78"/>
              </a:rPr>
              <a:t>to indicate  </a:t>
            </a:r>
            <a:r>
              <a:rPr lang="en-US" sz="1600" spc="-5" dirty="0">
                <a:solidFill>
                  <a:srgbClr val="6D6E71"/>
                </a:solidFill>
                <a:latin typeface="Helvetica Neue"/>
                <a:cs typeface="Andalus" panose="02020603050405020304" pitchFamily="18" charset="-78"/>
              </a:rPr>
              <a:t>where </a:t>
            </a:r>
            <a:r>
              <a:rPr lang="en-US" sz="1600" dirty="0">
                <a:solidFill>
                  <a:srgbClr val="6D6E71"/>
                </a:solidFill>
                <a:latin typeface="Helvetica Neue"/>
                <a:cs typeface="Andalus" panose="02020603050405020304" pitchFamily="18" charset="-78"/>
              </a:rPr>
              <a:t>actual copy will be placed at a later</a:t>
            </a:r>
            <a:r>
              <a:rPr lang="en-US" sz="1600" spc="229" dirty="0">
                <a:solidFill>
                  <a:srgbClr val="6D6E71"/>
                </a:solidFill>
                <a:latin typeface="Helvetica Neue"/>
                <a:cs typeface="Andalus" panose="02020603050405020304" pitchFamily="18" charset="-78"/>
              </a:rPr>
              <a:t> </a:t>
            </a:r>
            <a:r>
              <a:rPr lang="en-US" sz="1600" dirty="0">
                <a:solidFill>
                  <a:srgbClr val="6D6E71"/>
                </a:solidFill>
                <a:latin typeface="Helvetica Neue"/>
                <a:cs typeface="Andalus" panose="02020603050405020304" pitchFamily="18" charset="-78"/>
              </a:rPr>
              <a:t>time.</a:t>
            </a:r>
            <a:endParaRPr lang="en-US" sz="1600" dirty="0">
              <a:latin typeface="Helvetica Neue"/>
              <a:cs typeface="Andalus" panose="02020603050405020304" pitchFamily="18" charset="-78"/>
            </a:endParaRPr>
          </a:p>
          <a:p>
            <a:pPr lvl="0"/>
            <a:endParaRPr lang="en-US" dirty="0"/>
          </a:p>
        </p:txBody>
      </p:sp>
      <p:sp>
        <p:nvSpPr>
          <p:cNvPr id="12" name="Text Placeholder 2"/>
          <p:cNvSpPr>
            <a:spLocks noGrp="1"/>
          </p:cNvSpPr>
          <p:nvPr>
            <p:ph type="body" idx="13" hasCustomPrompt="1"/>
          </p:nvPr>
        </p:nvSpPr>
        <p:spPr>
          <a:xfrm>
            <a:off x="2055433" y="1970333"/>
            <a:ext cx="4551174" cy="483696"/>
          </a:xfrm>
          <a:prstGeom prst="rect">
            <a:avLst/>
          </a:prstGeom>
        </p:spPr>
        <p:txBody>
          <a:bodyPr anchor="b"/>
          <a:lstStyle>
            <a:lvl1pPr marL="0" indent="0">
              <a:buNone/>
              <a:defRPr sz="1600" b="1">
                <a:solidFill>
                  <a:srgbClr val="1C6F47"/>
                </a:solidFill>
                <a:latin typeface="HelveticaNeueLT Com 55 Roman"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is in this style</a:t>
            </a:r>
          </a:p>
        </p:txBody>
      </p:sp>
    </p:spTree>
    <p:extLst>
      <p:ext uri="{BB962C8B-B14F-4D97-AF65-F5344CB8AC3E}">
        <p14:creationId xmlns:p14="http://schemas.microsoft.com/office/powerpoint/2010/main" val="2822320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3"/>
            <a:ext cx="10228384"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r>
              <a:rPr lang="en-US" dirty="0"/>
              <a:t>1</a:t>
            </a: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3613046D-D10B-4B56-85B3-A5F1153EB449}" type="slidenum">
              <a:rPr lang="en-US" smtClean="0"/>
              <a:t>‹#›</a:t>
            </a:fld>
            <a:endParaRPr lang="en-US" dirty="0"/>
          </a:p>
        </p:txBody>
      </p:sp>
      <p:sp>
        <p:nvSpPr>
          <p:cNvPr id="16" name="Title 1"/>
          <p:cNvSpPr>
            <a:spLocks noGrp="1"/>
          </p:cNvSpPr>
          <p:nvPr>
            <p:ph type="ctrTitle" hasCustomPrompt="1"/>
          </p:nvPr>
        </p:nvSpPr>
        <p:spPr>
          <a:xfrm>
            <a:off x="2055434" y="1352064"/>
            <a:ext cx="4551173" cy="579194"/>
          </a:xfrm>
          <a:prstGeom prst="rect">
            <a:avLst/>
          </a:prstGeom>
        </p:spPr>
        <p:txBody>
          <a:bodyPr anchor="b">
            <a:normAutofit/>
          </a:bodyPr>
          <a:lstStyle>
            <a:lvl1pPr algn="l">
              <a:defRPr sz="3200" b="1">
                <a:solidFill>
                  <a:srgbClr val="085694"/>
                </a:solidFill>
                <a:latin typeface="ITC Avant Garde Std Md" panose="020B0602020202020204" pitchFamily="34" charset="0"/>
              </a:defRPr>
            </a:lvl1pPr>
          </a:lstStyle>
          <a:p>
            <a:r>
              <a:rPr lang="en-US" dirty="0"/>
              <a:t>Title in this style</a:t>
            </a:r>
          </a:p>
        </p:txBody>
      </p:sp>
      <p:sp>
        <p:nvSpPr>
          <p:cNvPr id="17" name="Content Placeholder 2"/>
          <p:cNvSpPr>
            <a:spLocks noGrp="1"/>
          </p:cNvSpPr>
          <p:nvPr>
            <p:ph sz="half" idx="1" hasCustomPrompt="1"/>
          </p:nvPr>
        </p:nvSpPr>
        <p:spPr>
          <a:xfrm>
            <a:off x="2055433" y="2487007"/>
            <a:ext cx="4551174" cy="26086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6D6E71"/>
                </a:solidFill>
                <a:latin typeface="HelveticaNeueLT Com 55 Roman" panose="020B0604020202020204" pitchFamily="34" charset="0"/>
              </a:defRPr>
            </a:lvl1pPr>
            <a:lvl2pPr marL="457200" indent="0">
              <a:buNone/>
              <a:defRPr sz="2200">
                <a:solidFill>
                  <a:srgbClr val="6D6E71"/>
                </a:solidFill>
                <a:latin typeface="HelveticaNeueLT Com 55 Roman" panose="020B0604020202020204" pitchFamily="34" charset="0"/>
              </a:defRPr>
            </a:lvl2pPr>
            <a:lvl3pPr marL="914400" indent="0">
              <a:buNone/>
              <a:defRPr sz="2200">
                <a:solidFill>
                  <a:srgbClr val="6D6E71"/>
                </a:solidFill>
              </a:defRPr>
            </a:lvl3pPr>
            <a:lvl4pPr marL="1371600" indent="0">
              <a:buNone/>
              <a:defRPr sz="2200">
                <a:solidFill>
                  <a:srgbClr val="6D6E71"/>
                </a:solidFill>
              </a:defRPr>
            </a:lvl4pPr>
            <a:lvl5pPr marL="1828800" indent="0">
              <a:buNone/>
              <a:defRPr sz="2200">
                <a:solidFill>
                  <a:srgbClr val="6D6E7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6D6E71"/>
                </a:solidFill>
                <a:latin typeface="Helvetica Neue"/>
                <a:cs typeface="Andalus" panose="02020603050405020304" pitchFamily="18" charset="-78"/>
              </a:rPr>
              <a:t>This is not actual </a:t>
            </a:r>
            <a:r>
              <a:rPr lang="en-US" sz="1600" spc="-40" dirty="0">
                <a:solidFill>
                  <a:srgbClr val="6D6E71"/>
                </a:solidFill>
                <a:latin typeface="Helvetica Neue"/>
                <a:cs typeface="Andalus" panose="02020603050405020304" pitchFamily="18" charset="-78"/>
              </a:rPr>
              <a:t>copy. </a:t>
            </a:r>
            <a:r>
              <a:rPr lang="en-US" sz="1600" dirty="0">
                <a:solidFill>
                  <a:srgbClr val="6D6E71"/>
                </a:solidFill>
                <a:latin typeface="Helvetica Neue"/>
                <a:cs typeface="Andalus" panose="02020603050405020304" pitchFamily="18" charset="-78"/>
              </a:rPr>
              <a:t>It is placed </a:t>
            </a:r>
            <a:r>
              <a:rPr lang="en-US" sz="1600" spc="-11" dirty="0">
                <a:solidFill>
                  <a:srgbClr val="6D6E71"/>
                </a:solidFill>
                <a:latin typeface="Helvetica Neue"/>
                <a:cs typeface="Andalus" panose="02020603050405020304" pitchFamily="18" charset="-78"/>
              </a:rPr>
              <a:t>here </a:t>
            </a:r>
            <a:r>
              <a:rPr lang="en-US" sz="1600" dirty="0">
                <a:solidFill>
                  <a:srgbClr val="6D6E71"/>
                </a:solidFill>
                <a:latin typeface="Helvetica Neue"/>
                <a:cs typeface="Andalus" panose="02020603050405020304" pitchFamily="18" charset="-78"/>
              </a:rPr>
              <a:t>to indicate </a:t>
            </a:r>
            <a:r>
              <a:rPr lang="en-US" sz="1600" spc="-5" dirty="0">
                <a:solidFill>
                  <a:srgbClr val="6D6E71"/>
                </a:solidFill>
                <a:latin typeface="Helvetica Neue"/>
                <a:cs typeface="Andalus" panose="02020603050405020304" pitchFamily="18" charset="-78"/>
              </a:rPr>
              <a:t>where  </a:t>
            </a:r>
            <a:r>
              <a:rPr lang="en-US" sz="1600" dirty="0">
                <a:solidFill>
                  <a:srgbClr val="6D6E71"/>
                </a:solidFill>
                <a:latin typeface="Helvetica Neue"/>
                <a:cs typeface="Andalus" panose="02020603050405020304" pitchFamily="18" charset="-78"/>
              </a:rPr>
              <a:t>actual copy will be placed at a later time. Now is the time  for all good men and women to come to the aid of their  </a:t>
            </a:r>
            <a:r>
              <a:rPr lang="en-US" sz="1600" spc="-25" dirty="0">
                <a:solidFill>
                  <a:srgbClr val="6D6E71"/>
                </a:solidFill>
                <a:latin typeface="Helvetica Neue"/>
                <a:cs typeface="Andalus" panose="02020603050405020304" pitchFamily="18" charset="-78"/>
              </a:rPr>
              <a:t>country. </a:t>
            </a:r>
            <a:r>
              <a:rPr lang="en-US" sz="1600" dirty="0">
                <a:solidFill>
                  <a:srgbClr val="6D6E71"/>
                </a:solidFill>
                <a:latin typeface="Helvetica Neue"/>
                <a:cs typeface="Andalus" panose="02020603050405020304" pitchFamily="18" charset="-78"/>
              </a:rPr>
              <a:t>This is not actual </a:t>
            </a:r>
            <a:r>
              <a:rPr lang="en-US" sz="1600" spc="-40" dirty="0">
                <a:solidFill>
                  <a:srgbClr val="6D6E71"/>
                </a:solidFill>
                <a:latin typeface="Helvetica Neue"/>
                <a:cs typeface="Andalus" panose="02020603050405020304" pitchFamily="18" charset="-78"/>
              </a:rPr>
              <a:t>copy. </a:t>
            </a:r>
            <a:r>
              <a:rPr lang="en-US" sz="1600" dirty="0">
                <a:solidFill>
                  <a:srgbClr val="6D6E71"/>
                </a:solidFill>
                <a:latin typeface="Helvetica Neue"/>
                <a:cs typeface="Andalus" panose="02020603050405020304" pitchFamily="18" charset="-78"/>
              </a:rPr>
              <a:t>It is placed </a:t>
            </a:r>
            <a:r>
              <a:rPr lang="en-US" sz="1600" spc="-11" dirty="0">
                <a:solidFill>
                  <a:srgbClr val="6D6E71"/>
                </a:solidFill>
                <a:latin typeface="Helvetica Neue"/>
                <a:cs typeface="Andalus" panose="02020603050405020304" pitchFamily="18" charset="-78"/>
              </a:rPr>
              <a:t>here </a:t>
            </a:r>
            <a:r>
              <a:rPr lang="en-US" sz="1600" dirty="0">
                <a:solidFill>
                  <a:srgbClr val="6D6E71"/>
                </a:solidFill>
                <a:latin typeface="Helvetica Neue"/>
                <a:cs typeface="Andalus" panose="02020603050405020304" pitchFamily="18" charset="-78"/>
              </a:rPr>
              <a:t>to indicate  </a:t>
            </a:r>
            <a:r>
              <a:rPr lang="en-US" sz="1600" spc="-5" dirty="0">
                <a:solidFill>
                  <a:srgbClr val="6D6E71"/>
                </a:solidFill>
                <a:latin typeface="Helvetica Neue"/>
                <a:cs typeface="Andalus" panose="02020603050405020304" pitchFamily="18" charset="-78"/>
              </a:rPr>
              <a:t>where </a:t>
            </a:r>
            <a:r>
              <a:rPr lang="en-US" sz="1600" dirty="0">
                <a:solidFill>
                  <a:srgbClr val="6D6E71"/>
                </a:solidFill>
                <a:latin typeface="Helvetica Neue"/>
                <a:cs typeface="Andalus" panose="02020603050405020304" pitchFamily="18" charset="-78"/>
              </a:rPr>
              <a:t>actual copy will be placed at a later</a:t>
            </a:r>
            <a:r>
              <a:rPr lang="en-US" sz="1600" spc="229" dirty="0">
                <a:solidFill>
                  <a:srgbClr val="6D6E71"/>
                </a:solidFill>
                <a:latin typeface="Helvetica Neue"/>
                <a:cs typeface="Andalus" panose="02020603050405020304" pitchFamily="18" charset="-78"/>
              </a:rPr>
              <a:t> </a:t>
            </a:r>
            <a:r>
              <a:rPr lang="en-US" sz="1600" dirty="0">
                <a:solidFill>
                  <a:srgbClr val="6D6E71"/>
                </a:solidFill>
                <a:latin typeface="Helvetica Neue"/>
                <a:cs typeface="Andalus" panose="02020603050405020304" pitchFamily="18" charset="-78"/>
              </a:rPr>
              <a:t>time.</a:t>
            </a:r>
            <a:endParaRPr lang="en-US" sz="1600" dirty="0">
              <a:latin typeface="Helvetica Neue"/>
              <a:cs typeface="Andalus" panose="02020603050405020304" pitchFamily="18" charset="-78"/>
            </a:endParaRPr>
          </a:p>
          <a:p>
            <a:pPr lvl="0"/>
            <a:endParaRPr lang="en-US" dirty="0"/>
          </a:p>
        </p:txBody>
      </p:sp>
      <p:sp>
        <p:nvSpPr>
          <p:cNvPr id="18" name="Text Placeholder 2"/>
          <p:cNvSpPr>
            <a:spLocks noGrp="1"/>
          </p:cNvSpPr>
          <p:nvPr>
            <p:ph type="body" idx="13" hasCustomPrompt="1"/>
          </p:nvPr>
        </p:nvSpPr>
        <p:spPr>
          <a:xfrm>
            <a:off x="2055433" y="1970333"/>
            <a:ext cx="4551174" cy="483696"/>
          </a:xfrm>
          <a:prstGeom prst="rect">
            <a:avLst/>
          </a:prstGeom>
        </p:spPr>
        <p:txBody>
          <a:bodyPr anchor="b"/>
          <a:lstStyle>
            <a:lvl1pPr marL="0" indent="0">
              <a:buNone/>
              <a:defRPr sz="1600" b="1">
                <a:solidFill>
                  <a:srgbClr val="1C6F47"/>
                </a:solidFill>
                <a:latin typeface="HelveticaNeueLT Com 55 Roman"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is in this style</a:t>
            </a:r>
          </a:p>
        </p:txBody>
      </p:sp>
    </p:spTree>
    <p:extLst>
      <p:ext uri="{BB962C8B-B14F-4D97-AF65-F5344CB8AC3E}">
        <p14:creationId xmlns:p14="http://schemas.microsoft.com/office/powerpoint/2010/main" val="287005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Yellow Pointer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E44C7-583B-B142-8A85-A46841114001}"/>
              </a:ext>
            </a:extLst>
          </p:cNvPr>
          <p:cNvSpPr>
            <a:spLocks noGrp="1"/>
          </p:cNvSpPr>
          <p:nvPr>
            <p:ph type="title"/>
          </p:nvPr>
        </p:nvSpPr>
        <p:spPr>
          <a:xfrm>
            <a:off x="2527068" y="581892"/>
            <a:ext cx="9227128" cy="548640"/>
          </a:xfrm>
          <a:prstGeom prst="rect">
            <a:avLst/>
          </a:prstGeom>
        </p:spPr>
        <p:txBody>
          <a:bodyPr/>
          <a:lstStyle>
            <a:lvl1pPr>
              <a:defRPr sz="2800" b="1">
                <a:solidFill>
                  <a:schemeClr val="accent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0E61C946-0BF9-6142-AB8A-A3AFF8418E6D}"/>
              </a:ext>
            </a:extLst>
          </p:cNvPr>
          <p:cNvSpPr>
            <a:spLocks noGrp="1"/>
          </p:cNvSpPr>
          <p:nvPr>
            <p:ph idx="1" hasCustomPrompt="1"/>
          </p:nvPr>
        </p:nvSpPr>
        <p:spPr>
          <a:xfrm>
            <a:off x="2527068" y="1557201"/>
            <a:ext cx="7664336" cy="4351338"/>
          </a:xfrm>
          <a:prstGeom prst="rect">
            <a:avLst/>
          </a:prstGeom>
        </p:spPr>
        <p:txBody>
          <a:bodyPr>
            <a:normAutofit/>
          </a:bodyPr>
          <a:lstStyle>
            <a:lvl1pPr>
              <a:defRPr sz="2000" b="0">
                <a:solidFill>
                  <a:schemeClr val="tx1"/>
                </a:solidFill>
                <a:latin typeface="+mn-lt"/>
                <a:ea typeface="Helvetica Neue" panose="02000503000000020004" pitchFamily="2" charset="0"/>
                <a:cs typeface="Helvetica Neue" panose="02000503000000020004" pitchFamily="2" charset="0"/>
              </a:defRPr>
            </a:lvl1pPr>
            <a:lvl2pPr>
              <a:defRPr sz="1800">
                <a:solidFill>
                  <a:schemeClr val="tx1"/>
                </a:solidFill>
                <a:latin typeface="+mn-lt"/>
                <a:ea typeface="Helvetica Neue" panose="02000503000000020004" pitchFamily="2" charset="0"/>
                <a:cs typeface="Helvetica Neue" panose="02000503000000020004" pitchFamily="2" charset="0"/>
              </a:defRPr>
            </a:lvl2pPr>
            <a:lvl3pPr>
              <a:defRPr sz="1800">
                <a:solidFill>
                  <a:schemeClr val="tx1"/>
                </a:solidFill>
                <a:latin typeface="+mn-lt"/>
                <a:ea typeface="Helvetica Neue" panose="02000503000000020004" pitchFamily="2" charset="0"/>
                <a:cs typeface="Helvetica Neue" panose="02000503000000020004" pitchFamily="2" charset="0"/>
              </a:defRPr>
            </a:lvl3pPr>
            <a:lvl4pPr>
              <a:defRPr sz="1800">
                <a:solidFill>
                  <a:schemeClr val="tx1"/>
                </a:solidFill>
                <a:latin typeface="+mn-lt"/>
                <a:ea typeface="Helvetica Neue" panose="02000503000000020004" pitchFamily="2" charset="0"/>
                <a:cs typeface="Helvetica Neue" panose="02000503000000020004" pitchFamily="2" charset="0"/>
              </a:defRPr>
            </a:lvl4pPr>
            <a:lvl5pPr>
              <a:defRPr sz="1800">
                <a:solidFill>
                  <a:schemeClr val="tx1"/>
                </a:solidFill>
                <a:latin typeface="+mn-lt"/>
                <a:ea typeface="Helvetica Neue" panose="02000503000000020004" pitchFamily="2" charset="0"/>
                <a:cs typeface="Helvetica Neue" panose="02000503000000020004" pitchFamily="2" charset="0"/>
              </a:defRPr>
            </a:lvl5pPr>
          </a:lstStyle>
          <a:p>
            <a:pPr lvl="0"/>
            <a:r>
              <a:rPr lang="en-US" dirty="0"/>
              <a:t>Edit Master text styles</a:t>
            </a:r>
          </a:p>
        </p:txBody>
      </p:sp>
      <p:sp>
        <p:nvSpPr>
          <p:cNvPr id="8" name="Freeform 4">
            <a:extLst>
              <a:ext uri="{FF2B5EF4-FFF2-40B4-BE49-F238E27FC236}">
                <a16:creationId xmlns:a16="http://schemas.microsoft.com/office/drawing/2014/main" id="{2C1099AB-D2BD-5242-9D11-9AE3F46F86FA}"/>
              </a:ext>
            </a:extLst>
          </p:cNvPr>
          <p:cNvSpPr/>
          <p:nvPr userDrawn="1"/>
        </p:nvSpPr>
        <p:spPr>
          <a:xfrm rot="16200000">
            <a:off x="9338925" y="2488700"/>
            <a:ext cx="4245429" cy="1554029"/>
          </a:xfrm>
          <a:custGeom>
            <a:avLst/>
            <a:gdLst>
              <a:gd name="connsiteX0" fmla="*/ 5254170 w 5254170"/>
              <a:gd name="connsiteY0" fmla="*/ 938292 h 2299700"/>
              <a:gd name="connsiteX1" fmla="*/ 5254170 w 5254170"/>
              <a:gd name="connsiteY1" fmla="*/ 2299700 h 2299700"/>
              <a:gd name="connsiteX2" fmla="*/ 0 w 5254170"/>
              <a:gd name="connsiteY2" fmla="*/ 2299700 h 2299700"/>
              <a:gd name="connsiteX3" fmla="*/ 0 w 5254170"/>
              <a:gd name="connsiteY3" fmla="*/ 2299302 h 2299700"/>
              <a:gd name="connsiteX4" fmla="*/ 3731451 w 5254170"/>
              <a:gd name="connsiteY4" fmla="*/ 0 h 2299700"/>
              <a:gd name="connsiteX0" fmla="*/ 5254170 w 7464941"/>
              <a:gd name="connsiteY0" fmla="*/ 938292 h 2299700"/>
              <a:gd name="connsiteX1" fmla="*/ 7464941 w 7464941"/>
              <a:gd name="connsiteY1" fmla="*/ 2251373 h 2299700"/>
              <a:gd name="connsiteX2" fmla="*/ 0 w 7464941"/>
              <a:gd name="connsiteY2" fmla="*/ 2299700 h 2299700"/>
              <a:gd name="connsiteX3" fmla="*/ 0 w 7464941"/>
              <a:gd name="connsiteY3" fmla="*/ 2299302 h 2299700"/>
              <a:gd name="connsiteX4" fmla="*/ 3731451 w 7464941"/>
              <a:gd name="connsiteY4" fmla="*/ 0 h 2299700"/>
              <a:gd name="connsiteX5" fmla="*/ 5254170 w 7464941"/>
              <a:gd name="connsiteY5" fmla="*/ 938292 h 229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941" h="2299700">
                <a:moveTo>
                  <a:pt x="5254170" y="938292"/>
                </a:moveTo>
                <a:lnTo>
                  <a:pt x="7464941" y="2251373"/>
                </a:lnTo>
                <a:lnTo>
                  <a:pt x="0" y="2299700"/>
                </a:lnTo>
                <a:lnTo>
                  <a:pt x="0" y="2299302"/>
                </a:lnTo>
                <a:lnTo>
                  <a:pt x="3731451" y="0"/>
                </a:lnTo>
                <a:lnTo>
                  <a:pt x="5254170" y="9382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5">
            <a:extLst>
              <a:ext uri="{FF2B5EF4-FFF2-40B4-BE49-F238E27FC236}">
                <a16:creationId xmlns:a16="http://schemas.microsoft.com/office/drawing/2014/main" id="{E5228E70-5142-0E43-A2C0-19879532D1FE}"/>
              </a:ext>
            </a:extLst>
          </p:cNvPr>
          <p:cNvSpPr/>
          <p:nvPr userDrawn="1"/>
        </p:nvSpPr>
        <p:spPr>
          <a:xfrm rot="16200000">
            <a:off x="8463742" y="2174425"/>
            <a:ext cx="5962547" cy="2182576"/>
          </a:xfrm>
          <a:custGeom>
            <a:avLst/>
            <a:gdLst>
              <a:gd name="connsiteX0" fmla="*/ 5254170 w 5254170"/>
              <a:gd name="connsiteY0" fmla="*/ 938292 h 2299700"/>
              <a:gd name="connsiteX1" fmla="*/ 5254170 w 5254170"/>
              <a:gd name="connsiteY1" fmla="*/ 2299700 h 2299700"/>
              <a:gd name="connsiteX2" fmla="*/ 0 w 5254170"/>
              <a:gd name="connsiteY2" fmla="*/ 2299700 h 2299700"/>
              <a:gd name="connsiteX3" fmla="*/ 0 w 5254170"/>
              <a:gd name="connsiteY3" fmla="*/ 2299302 h 2299700"/>
              <a:gd name="connsiteX4" fmla="*/ 3731451 w 5254170"/>
              <a:gd name="connsiteY4" fmla="*/ 0 h 2299700"/>
              <a:gd name="connsiteX0" fmla="*/ 5254170 w 7464941"/>
              <a:gd name="connsiteY0" fmla="*/ 938292 h 2299700"/>
              <a:gd name="connsiteX1" fmla="*/ 7464941 w 7464941"/>
              <a:gd name="connsiteY1" fmla="*/ 2251373 h 2299700"/>
              <a:gd name="connsiteX2" fmla="*/ 0 w 7464941"/>
              <a:gd name="connsiteY2" fmla="*/ 2299700 h 2299700"/>
              <a:gd name="connsiteX3" fmla="*/ 0 w 7464941"/>
              <a:gd name="connsiteY3" fmla="*/ 2299302 h 2299700"/>
              <a:gd name="connsiteX4" fmla="*/ 3731451 w 7464941"/>
              <a:gd name="connsiteY4" fmla="*/ 0 h 2299700"/>
              <a:gd name="connsiteX5" fmla="*/ 5254170 w 7464941"/>
              <a:gd name="connsiteY5" fmla="*/ 938292 h 229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4941" h="2299700">
                <a:moveTo>
                  <a:pt x="5254170" y="938292"/>
                </a:moveTo>
                <a:lnTo>
                  <a:pt x="7464941" y="2251373"/>
                </a:lnTo>
                <a:lnTo>
                  <a:pt x="0" y="2299700"/>
                </a:lnTo>
                <a:lnTo>
                  <a:pt x="0" y="2299302"/>
                </a:lnTo>
                <a:lnTo>
                  <a:pt x="3731451" y="0"/>
                </a:lnTo>
                <a:lnTo>
                  <a:pt x="5254170" y="938292"/>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2B868EE-874E-4D4E-90D9-7C8DCDCB09F0}"/>
              </a:ext>
            </a:extLst>
          </p:cNvPr>
          <p:cNvSpPr txBox="1"/>
          <p:nvPr userDrawn="1"/>
        </p:nvSpPr>
        <p:spPr>
          <a:xfrm>
            <a:off x="10723418" y="6234545"/>
            <a:ext cx="955964" cy="369332"/>
          </a:xfrm>
          <a:prstGeom prst="rect">
            <a:avLst/>
          </a:prstGeom>
          <a:noFill/>
        </p:spPr>
        <p:txBody>
          <a:bodyPr wrap="square" rtlCol="0">
            <a:spAutoFit/>
          </a:bodyPr>
          <a:lstStyle/>
          <a:p>
            <a:pPr algn="r"/>
            <a:fld id="{2D501A16-CBA5-4D4C-BD1D-FE672122805B}" type="slidenum">
              <a:rPr lang="en-US" smtClean="0"/>
              <a:pPr algn="r"/>
              <a:t>‹#›</a:t>
            </a:fld>
            <a:endParaRPr lang="en-US" dirty="0"/>
          </a:p>
        </p:txBody>
      </p:sp>
    </p:spTree>
    <p:extLst>
      <p:ext uri="{BB962C8B-B14F-4D97-AF65-F5344CB8AC3E}">
        <p14:creationId xmlns:p14="http://schemas.microsoft.com/office/powerpoint/2010/main" val="180064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C4CBB3-4AB2-43AA-98E1-2D7BF4235D00}"/>
              </a:ext>
            </a:extLst>
          </p:cNvPr>
          <p:cNvSpPr/>
          <p:nvPr/>
        </p:nvSpPr>
        <p:spPr>
          <a:xfrm>
            <a:off x="0" y="179109"/>
            <a:ext cx="12192000" cy="1442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511424" y="709246"/>
            <a:ext cx="8842375" cy="1271954"/>
          </a:xfrm>
          <a:prstGeom prst="rect">
            <a:avLst/>
          </a:prstGeom>
        </p:spPr>
        <p:txBody>
          <a:bodyPr anchor="t"/>
          <a:lstStyle>
            <a:lvl1pPr>
              <a:defRPr sz="3400" b="0" i="0">
                <a:solidFill>
                  <a:schemeClr val="accent1"/>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838200" y="2095500"/>
            <a:ext cx="5181600" cy="4351338"/>
          </a:xfrm>
          <a:prstGeom prst="rect">
            <a:avLst/>
          </a:prstGeom>
        </p:spPr>
        <p:txBody>
          <a:bodyPr/>
          <a:lstStyle>
            <a:lvl1pPr>
              <a:defRPr sz="2000" b="0" i="0">
                <a:solidFill>
                  <a:schemeClr val="tx1">
                    <a:lumMod val="65000"/>
                    <a:lumOff val="35000"/>
                  </a:schemeClr>
                </a:solidFill>
                <a:latin typeface="+mn-lt"/>
                <a:ea typeface="Helvetica Neue" panose="02000503000000020004" pitchFamily="2" charset="0"/>
                <a:cs typeface="Helvetica Neue" panose="02000503000000020004" pitchFamily="2" charset="0"/>
              </a:defRPr>
            </a:lvl1pPr>
            <a:lvl2pPr>
              <a:defRPr sz="2000" b="0" i="0">
                <a:solidFill>
                  <a:schemeClr val="tx1">
                    <a:lumMod val="65000"/>
                    <a:lumOff val="35000"/>
                  </a:schemeClr>
                </a:solidFill>
                <a:latin typeface="+mn-lt"/>
                <a:ea typeface="Helvetica Neue" panose="02000503000000020004" pitchFamily="2" charset="0"/>
                <a:cs typeface="Helvetica Neue" panose="02000503000000020004" pitchFamily="2" charset="0"/>
              </a:defRPr>
            </a:lvl2pPr>
            <a:lvl3pPr>
              <a:defRPr sz="2000" b="0" i="0">
                <a:solidFill>
                  <a:schemeClr val="tx1">
                    <a:lumMod val="65000"/>
                    <a:lumOff val="35000"/>
                  </a:schemeClr>
                </a:solidFill>
                <a:latin typeface="+mn-lt"/>
                <a:ea typeface="Helvetica Neue" panose="02000503000000020004" pitchFamily="2" charset="0"/>
                <a:cs typeface="Helvetica Neue" panose="02000503000000020004" pitchFamily="2" charset="0"/>
              </a:defRPr>
            </a:lvl3pPr>
            <a:lvl4pPr>
              <a:defRPr sz="2000" b="0" i="0">
                <a:solidFill>
                  <a:schemeClr val="tx1">
                    <a:lumMod val="65000"/>
                    <a:lumOff val="35000"/>
                  </a:schemeClr>
                </a:solidFill>
                <a:latin typeface="+mn-lt"/>
                <a:ea typeface="Helvetica Neue" panose="02000503000000020004" pitchFamily="2" charset="0"/>
                <a:cs typeface="Helvetica Neue" panose="02000503000000020004" pitchFamily="2" charset="0"/>
              </a:defRPr>
            </a:lvl4pPr>
            <a:lvl5pPr>
              <a:defRPr sz="2000" b="0" i="0">
                <a:solidFill>
                  <a:schemeClr val="tx1">
                    <a:lumMod val="65000"/>
                    <a:lumOff val="35000"/>
                  </a:schemeClr>
                </a:solidFill>
                <a:latin typeface="+mn-lt"/>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095500"/>
            <a:ext cx="5181600" cy="4351338"/>
          </a:xfrm>
          <a:prstGeom prst="rect">
            <a:avLst/>
          </a:prstGeom>
        </p:spPr>
        <p:txBody>
          <a:bodyPr/>
          <a:lstStyle>
            <a:lvl1pPr>
              <a:defRPr sz="2400" b="0" i="0">
                <a:solidFill>
                  <a:schemeClr val="tx1">
                    <a:lumMod val="65000"/>
                    <a:lumOff val="35000"/>
                  </a:schemeClr>
                </a:solidFill>
                <a:latin typeface="+mn-lt"/>
                <a:ea typeface="Helvetica Neue" panose="02000503000000020004" pitchFamily="2" charset="0"/>
                <a:cs typeface="Helvetica Neue" panose="02000503000000020004" pitchFamily="2" charset="0"/>
              </a:defRPr>
            </a:lvl1pPr>
            <a:lvl2pPr>
              <a:defRPr sz="2200" b="0" i="0">
                <a:solidFill>
                  <a:schemeClr val="tx1">
                    <a:lumMod val="65000"/>
                    <a:lumOff val="35000"/>
                  </a:schemeClr>
                </a:solidFill>
                <a:latin typeface="+mn-lt"/>
                <a:ea typeface="Helvetica Neue" panose="02000503000000020004" pitchFamily="2" charset="0"/>
                <a:cs typeface="Helvetica Neue" panose="02000503000000020004" pitchFamily="2" charset="0"/>
              </a:defRPr>
            </a:lvl2pPr>
            <a:lvl3pPr>
              <a:defRPr b="0" i="0">
                <a:solidFill>
                  <a:schemeClr val="tx1">
                    <a:lumMod val="65000"/>
                    <a:lumOff val="35000"/>
                  </a:schemeClr>
                </a:solidFill>
                <a:latin typeface="+mn-lt"/>
                <a:ea typeface="Helvetica Neue" panose="02000503000000020004" pitchFamily="2" charset="0"/>
                <a:cs typeface="Helvetica Neue" panose="02000503000000020004" pitchFamily="2" charset="0"/>
              </a:defRPr>
            </a:lvl3pPr>
            <a:lvl4pPr>
              <a:defRPr b="0" i="0">
                <a:solidFill>
                  <a:schemeClr val="tx1">
                    <a:lumMod val="65000"/>
                    <a:lumOff val="35000"/>
                  </a:schemeClr>
                </a:solidFill>
                <a:latin typeface="+mn-lt"/>
                <a:ea typeface="Helvetica Neue" panose="02000503000000020004" pitchFamily="2" charset="0"/>
                <a:cs typeface="Helvetica Neue" panose="02000503000000020004" pitchFamily="2" charset="0"/>
              </a:defRPr>
            </a:lvl4pPr>
            <a:lvl5pPr>
              <a:defRPr b="0" i="0">
                <a:solidFill>
                  <a:schemeClr val="tx1">
                    <a:lumMod val="65000"/>
                    <a:lumOff val="35000"/>
                  </a:schemeClr>
                </a:solidFill>
                <a:latin typeface="+mn-lt"/>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0084ED63-F8B8-4119-8C65-21F52A8DA1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716" y="257940"/>
            <a:ext cx="2116125" cy="351386"/>
          </a:xfrm>
          <a:prstGeom prst="rect">
            <a:avLst/>
          </a:prstGeom>
        </p:spPr>
      </p:pic>
      <p:sp>
        <p:nvSpPr>
          <p:cNvPr id="9" name="Rectangle 8">
            <a:extLst>
              <a:ext uri="{FF2B5EF4-FFF2-40B4-BE49-F238E27FC236}">
                <a16:creationId xmlns:a16="http://schemas.microsoft.com/office/drawing/2014/main" id="{9D6573F7-FC7B-427E-862F-9422799C748B}"/>
              </a:ext>
            </a:extLst>
          </p:cNvPr>
          <p:cNvSpPr/>
          <p:nvPr/>
        </p:nvSpPr>
        <p:spPr>
          <a:xfrm>
            <a:off x="5455920" y="257941"/>
            <a:ext cx="6309780" cy="351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045594"/>
              </a:solidFill>
            </a:endParaRPr>
          </a:p>
        </p:txBody>
      </p:sp>
      <p:sp>
        <p:nvSpPr>
          <p:cNvPr id="10" name="Rectangle 9">
            <a:extLst>
              <a:ext uri="{FF2B5EF4-FFF2-40B4-BE49-F238E27FC236}">
                <a16:creationId xmlns:a16="http://schemas.microsoft.com/office/drawing/2014/main" id="{0CEE3608-CB1C-4762-BD7A-9712C6016EBE}"/>
              </a:ext>
            </a:extLst>
          </p:cNvPr>
          <p:cNvSpPr/>
          <p:nvPr/>
        </p:nvSpPr>
        <p:spPr>
          <a:xfrm>
            <a:off x="2511425" y="257942"/>
            <a:ext cx="2927986" cy="351384"/>
          </a:xfrm>
          <a:prstGeom prst="rect">
            <a:avLst/>
          </a:prstGeom>
          <a:solidFill>
            <a:srgbClr val="F0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045594"/>
              </a:solidFill>
            </a:endParaRPr>
          </a:p>
        </p:txBody>
      </p:sp>
      <p:sp>
        <p:nvSpPr>
          <p:cNvPr id="11" name="Rectangle 10">
            <a:extLst>
              <a:ext uri="{FF2B5EF4-FFF2-40B4-BE49-F238E27FC236}">
                <a16:creationId xmlns:a16="http://schemas.microsoft.com/office/drawing/2014/main" id="{C42A4E43-3BA5-47CA-925D-D425BC1D02FB}"/>
              </a:ext>
            </a:extLst>
          </p:cNvPr>
          <p:cNvSpPr/>
          <p:nvPr userDrawn="1"/>
        </p:nvSpPr>
        <p:spPr>
          <a:xfrm>
            <a:off x="0" y="179109"/>
            <a:ext cx="12192000" cy="1442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651624D-F6FA-4D89-B40F-E9C81B3C6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9716" y="257940"/>
            <a:ext cx="2116125" cy="351386"/>
          </a:xfrm>
          <a:prstGeom prst="rect">
            <a:avLst/>
          </a:prstGeom>
        </p:spPr>
      </p:pic>
      <p:sp>
        <p:nvSpPr>
          <p:cNvPr id="13" name="Rectangle 12">
            <a:extLst>
              <a:ext uri="{FF2B5EF4-FFF2-40B4-BE49-F238E27FC236}">
                <a16:creationId xmlns:a16="http://schemas.microsoft.com/office/drawing/2014/main" id="{F0991138-A06F-49AF-93D9-5759347EAFBC}"/>
              </a:ext>
            </a:extLst>
          </p:cNvPr>
          <p:cNvSpPr/>
          <p:nvPr userDrawn="1"/>
        </p:nvSpPr>
        <p:spPr>
          <a:xfrm>
            <a:off x="5455920" y="257941"/>
            <a:ext cx="6309780" cy="351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045594"/>
              </a:solidFill>
            </a:endParaRPr>
          </a:p>
        </p:txBody>
      </p:sp>
      <p:sp>
        <p:nvSpPr>
          <p:cNvPr id="15" name="Rectangle 14">
            <a:extLst>
              <a:ext uri="{FF2B5EF4-FFF2-40B4-BE49-F238E27FC236}">
                <a16:creationId xmlns:a16="http://schemas.microsoft.com/office/drawing/2014/main" id="{D5A04147-1EE3-4F0B-AE87-1592DA6A1C34}"/>
              </a:ext>
            </a:extLst>
          </p:cNvPr>
          <p:cNvSpPr/>
          <p:nvPr userDrawn="1"/>
        </p:nvSpPr>
        <p:spPr>
          <a:xfrm>
            <a:off x="2511425" y="257942"/>
            <a:ext cx="2927986" cy="351384"/>
          </a:xfrm>
          <a:prstGeom prst="rect">
            <a:avLst/>
          </a:prstGeom>
          <a:solidFill>
            <a:srgbClr val="F0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045594"/>
              </a:solidFill>
            </a:endParaRPr>
          </a:p>
        </p:txBody>
      </p:sp>
    </p:spTree>
    <p:extLst>
      <p:ext uri="{BB962C8B-B14F-4D97-AF65-F5344CB8AC3E}">
        <p14:creationId xmlns:p14="http://schemas.microsoft.com/office/powerpoint/2010/main" val="1868411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4D3CB6-4709-4898-B23A-6D46DB664B15}"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91762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5420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98610" y="660613"/>
            <a:ext cx="11793389" cy="6197386"/>
          </a:xfrm>
          <a:prstGeom prst="rect">
            <a:avLst/>
          </a:prstGeom>
        </p:spPr>
      </p:pic>
      <p:sp>
        <p:nvSpPr>
          <p:cNvPr id="17" name="bg object 17"/>
          <p:cNvSpPr/>
          <p:nvPr/>
        </p:nvSpPr>
        <p:spPr>
          <a:xfrm>
            <a:off x="6194492" y="688136"/>
            <a:ext cx="1122680" cy="0"/>
          </a:xfrm>
          <a:custGeom>
            <a:avLst/>
            <a:gdLst/>
            <a:ahLst/>
            <a:cxnLst/>
            <a:rect l="l" t="t" r="r" b="b"/>
            <a:pathLst>
              <a:path w="1122679">
                <a:moveTo>
                  <a:pt x="0" y="0"/>
                </a:moveTo>
                <a:lnTo>
                  <a:pt x="1122522" y="0"/>
                </a:lnTo>
              </a:path>
            </a:pathLst>
          </a:custGeom>
          <a:ln w="18349">
            <a:solidFill>
              <a:srgbClr val="000000"/>
            </a:solidFill>
          </a:ln>
        </p:spPr>
        <p:txBody>
          <a:bodyPr wrap="square" lIns="0" tIns="0" rIns="0" bIns="0" rtlCol="0"/>
          <a:lstStyle/>
          <a:p>
            <a:endParaRPr/>
          </a:p>
        </p:txBody>
      </p:sp>
      <p:sp>
        <p:nvSpPr>
          <p:cNvPr id="2" name="Holder 2"/>
          <p:cNvSpPr>
            <a:spLocks noGrp="1"/>
          </p:cNvSpPr>
          <p:nvPr>
            <p:ph type="ctrTitle"/>
          </p:nvPr>
        </p:nvSpPr>
        <p:spPr>
          <a:xfrm>
            <a:off x="6530428" y="2182095"/>
            <a:ext cx="5062220" cy="744219"/>
          </a:xfrm>
          <a:prstGeom prst="rect">
            <a:avLst/>
          </a:prstGeom>
        </p:spPr>
        <p:txBody>
          <a:bodyPr wrap="square" lIns="0" tIns="0" rIns="0" bIns="0">
            <a:spAutoFit/>
          </a:bodyPr>
          <a:lstStyle>
            <a:lvl1pPr>
              <a:defRPr sz="4150" b="0" i="0">
                <a:solidFill>
                  <a:srgbClr val="545D6B"/>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699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50" b="0" i="0">
                <a:solidFill>
                  <a:srgbClr val="443D4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907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50" b="0" i="0">
                <a:solidFill>
                  <a:srgbClr val="443D49"/>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9843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8"/>
          </a:xfrm>
          <a:prstGeom prst="rect">
            <a:avLst/>
          </a:prstGeom>
        </p:spPr>
      </p:pic>
      <p:sp>
        <p:nvSpPr>
          <p:cNvPr id="17" name="bg object 17"/>
          <p:cNvSpPr/>
          <p:nvPr/>
        </p:nvSpPr>
        <p:spPr>
          <a:xfrm>
            <a:off x="7486650" y="2276475"/>
            <a:ext cx="4705350" cy="4581525"/>
          </a:xfrm>
          <a:custGeom>
            <a:avLst/>
            <a:gdLst/>
            <a:ahLst/>
            <a:cxnLst/>
            <a:rect l="l" t="t" r="r" b="b"/>
            <a:pathLst>
              <a:path w="4705350" h="4581525">
                <a:moveTo>
                  <a:pt x="2492121" y="0"/>
                </a:moveTo>
                <a:lnTo>
                  <a:pt x="2443764" y="461"/>
                </a:lnTo>
                <a:lnTo>
                  <a:pt x="2395627" y="1841"/>
                </a:lnTo>
                <a:lnTo>
                  <a:pt x="2347719" y="4130"/>
                </a:lnTo>
                <a:lnTo>
                  <a:pt x="2300046" y="7321"/>
                </a:lnTo>
                <a:lnTo>
                  <a:pt x="2252619" y="11405"/>
                </a:lnTo>
                <a:lnTo>
                  <a:pt x="2205444" y="16373"/>
                </a:lnTo>
                <a:lnTo>
                  <a:pt x="2158532" y="22217"/>
                </a:lnTo>
                <a:lnTo>
                  <a:pt x="2111889" y="28929"/>
                </a:lnTo>
                <a:lnTo>
                  <a:pt x="2065525" y="36501"/>
                </a:lnTo>
                <a:lnTo>
                  <a:pt x="2019449" y="44924"/>
                </a:lnTo>
                <a:lnTo>
                  <a:pt x="1973668" y="54190"/>
                </a:lnTo>
                <a:lnTo>
                  <a:pt x="1928190" y="64291"/>
                </a:lnTo>
                <a:lnTo>
                  <a:pt x="1883026" y="75217"/>
                </a:lnTo>
                <a:lnTo>
                  <a:pt x="1838182" y="86961"/>
                </a:lnTo>
                <a:lnTo>
                  <a:pt x="1793667" y="99515"/>
                </a:lnTo>
                <a:lnTo>
                  <a:pt x="1749491" y="112870"/>
                </a:lnTo>
                <a:lnTo>
                  <a:pt x="1705660" y="127018"/>
                </a:lnTo>
                <a:lnTo>
                  <a:pt x="1662185" y="141950"/>
                </a:lnTo>
                <a:lnTo>
                  <a:pt x="1619072" y="157658"/>
                </a:lnTo>
                <a:lnTo>
                  <a:pt x="1576331" y="174134"/>
                </a:lnTo>
                <a:lnTo>
                  <a:pt x="1533970" y="191369"/>
                </a:lnTo>
                <a:lnTo>
                  <a:pt x="1491997" y="209356"/>
                </a:lnTo>
                <a:lnTo>
                  <a:pt x="1450422" y="228085"/>
                </a:lnTo>
                <a:lnTo>
                  <a:pt x="1409251" y="247548"/>
                </a:lnTo>
                <a:lnTo>
                  <a:pt x="1368495" y="267737"/>
                </a:lnTo>
                <a:lnTo>
                  <a:pt x="1328161" y="288644"/>
                </a:lnTo>
                <a:lnTo>
                  <a:pt x="1288258" y="310261"/>
                </a:lnTo>
                <a:lnTo>
                  <a:pt x="1248793" y="332578"/>
                </a:lnTo>
                <a:lnTo>
                  <a:pt x="1209777" y="355588"/>
                </a:lnTo>
                <a:lnTo>
                  <a:pt x="1171216" y="379282"/>
                </a:lnTo>
                <a:lnTo>
                  <a:pt x="1133120" y="403652"/>
                </a:lnTo>
                <a:lnTo>
                  <a:pt x="1095497" y="428690"/>
                </a:lnTo>
                <a:lnTo>
                  <a:pt x="1058356" y="454386"/>
                </a:lnTo>
                <a:lnTo>
                  <a:pt x="1021704" y="480734"/>
                </a:lnTo>
                <a:lnTo>
                  <a:pt x="985551" y="507724"/>
                </a:lnTo>
                <a:lnTo>
                  <a:pt x="949905" y="535349"/>
                </a:lnTo>
                <a:lnTo>
                  <a:pt x="914773" y="563599"/>
                </a:lnTo>
                <a:lnTo>
                  <a:pt x="880166" y="592467"/>
                </a:lnTo>
                <a:lnTo>
                  <a:pt x="846090" y="621944"/>
                </a:lnTo>
                <a:lnTo>
                  <a:pt x="812555" y="652021"/>
                </a:lnTo>
                <a:lnTo>
                  <a:pt x="779569" y="682691"/>
                </a:lnTo>
                <a:lnTo>
                  <a:pt x="747141" y="713946"/>
                </a:lnTo>
                <a:lnTo>
                  <a:pt x="715279" y="745776"/>
                </a:lnTo>
                <a:lnTo>
                  <a:pt x="683990" y="778173"/>
                </a:lnTo>
                <a:lnTo>
                  <a:pt x="653285" y="811129"/>
                </a:lnTo>
                <a:lnTo>
                  <a:pt x="623171" y="844636"/>
                </a:lnTo>
                <a:lnTo>
                  <a:pt x="593657" y="878686"/>
                </a:lnTo>
                <a:lnTo>
                  <a:pt x="564751" y="913270"/>
                </a:lnTo>
                <a:lnTo>
                  <a:pt x="536462" y="948379"/>
                </a:lnTo>
                <a:lnTo>
                  <a:pt x="508797" y="984005"/>
                </a:lnTo>
                <a:lnTo>
                  <a:pt x="481766" y="1020141"/>
                </a:lnTo>
                <a:lnTo>
                  <a:pt x="455378" y="1056777"/>
                </a:lnTo>
                <a:lnTo>
                  <a:pt x="429639" y="1093905"/>
                </a:lnTo>
                <a:lnTo>
                  <a:pt x="404560" y="1131518"/>
                </a:lnTo>
                <a:lnTo>
                  <a:pt x="380147" y="1169606"/>
                </a:lnTo>
                <a:lnTo>
                  <a:pt x="356411" y="1208161"/>
                </a:lnTo>
                <a:lnTo>
                  <a:pt x="333359" y="1247175"/>
                </a:lnTo>
                <a:lnTo>
                  <a:pt x="310999" y="1286639"/>
                </a:lnTo>
                <a:lnTo>
                  <a:pt x="289341" y="1326546"/>
                </a:lnTo>
                <a:lnTo>
                  <a:pt x="268392" y="1366887"/>
                </a:lnTo>
                <a:lnTo>
                  <a:pt x="248161" y="1407653"/>
                </a:lnTo>
                <a:lnTo>
                  <a:pt x="228657" y="1448837"/>
                </a:lnTo>
                <a:lnTo>
                  <a:pt x="209888" y="1490429"/>
                </a:lnTo>
                <a:lnTo>
                  <a:pt x="191861" y="1532421"/>
                </a:lnTo>
                <a:lnTo>
                  <a:pt x="174587" y="1574806"/>
                </a:lnTo>
                <a:lnTo>
                  <a:pt x="158073" y="1617575"/>
                </a:lnTo>
                <a:lnTo>
                  <a:pt x="142328" y="1660719"/>
                </a:lnTo>
                <a:lnTo>
                  <a:pt x="127360" y="1704230"/>
                </a:lnTo>
                <a:lnTo>
                  <a:pt x="113178" y="1748100"/>
                </a:lnTo>
                <a:lnTo>
                  <a:pt x="99789" y="1792320"/>
                </a:lnTo>
                <a:lnTo>
                  <a:pt x="87204" y="1836882"/>
                </a:lnTo>
                <a:lnTo>
                  <a:pt x="75429" y="1881778"/>
                </a:lnTo>
                <a:lnTo>
                  <a:pt x="64473" y="1926999"/>
                </a:lnTo>
                <a:lnTo>
                  <a:pt x="54346" y="1972537"/>
                </a:lnTo>
                <a:lnTo>
                  <a:pt x="45055" y="2018384"/>
                </a:lnTo>
                <a:lnTo>
                  <a:pt x="36608" y="2064532"/>
                </a:lnTo>
                <a:lnTo>
                  <a:pt x="29015" y="2110971"/>
                </a:lnTo>
                <a:lnTo>
                  <a:pt x="22284" y="2157694"/>
                </a:lnTo>
                <a:lnTo>
                  <a:pt x="16422" y="2204692"/>
                </a:lnTo>
                <a:lnTo>
                  <a:pt x="11439" y="2251957"/>
                </a:lnTo>
                <a:lnTo>
                  <a:pt x="7344" y="2299480"/>
                </a:lnTo>
                <a:lnTo>
                  <a:pt x="4143" y="2347254"/>
                </a:lnTo>
                <a:lnTo>
                  <a:pt x="1847" y="2395270"/>
                </a:lnTo>
                <a:lnTo>
                  <a:pt x="463" y="2443519"/>
                </a:lnTo>
                <a:lnTo>
                  <a:pt x="0" y="2491994"/>
                </a:lnTo>
                <a:lnTo>
                  <a:pt x="523" y="2543359"/>
                </a:lnTo>
                <a:lnTo>
                  <a:pt x="2086" y="2594471"/>
                </a:lnTo>
                <a:lnTo>
                  <a:pt x="4680" y="2645319"/>
                </a:lnTo>
                <a:lnTo>
                  <a:pt x="8293" y="2695893"/>
                </a:lnTo>
                <a:lnTo>
                  <a:pt x="12915" y="2746183"/>
                </a:lnTo>
                <a:lnTo>
                  <a:pt x="18537" y="2796179"/>
                </a:lnTo>
                <a:lnTo>
                  <a:pt x="25148" y="2845872"/>
                </a:lnTo>
                <a:lnTo>
                  <a:pt x="32737" y="2895251"/>
                </a:lnTo>
                <a:lnTo>
                  <a:pt x="41295" y="2944307"/>
                </a:lnTo>
                <a:lnTo>
                  <a:pt x="50812" y="2993030"/>
                </a:lnTo>
                <a:lnTo>
                  <a:pt x="61277" y="3041409"/>
                </a:lnTo>
                <a:lnTo>
                  <a:pt x="72680" y="3089435"/>
                </a:lnTo>
                <a:lnTo>
                  <a:pt x="85010" y="3137099"/>
                </a:lnTo>
                <a:lnTo>
                  <a:pt x="98258" y="3184389"/>
                </a:lnTo>
                <a:lnTo>
                  <a:pt x="112414" y="3231297"/>
                </a:lnTo>
                <a:lnTo>
                  <a:pt x="127466" y="3277812"/>
                </a:lnTo>
                <a:lnTo>
                  <a:pt x="143406" y="3323924"/>
                </a:lnTo>
                <a:lnTo>
                  <a:pt x="160222" y="3369624"/>
                </a:lnTo>
                <a:lnTo>
                  <a:pt x="177905" y="3414902"/>
                </a:lnTo>
                <a:lnTo>
                  <a:pt x="196444" y="3459747"/>
                </a:lnTo>
                <a:lnTo>
                  <a:pt x="215830" y="3504150"/>
                </a:lnTo>
                <a:lnTo>
                  <a:pt x="236051" y="3548101"/>
                </a:lnTo>
                <a:lnTo>
                  <a:pt x="257098" y="3591590"/>
                </a:lnTo>
                <a:lnTo>
                  <a:pt x="278960" y="3634608"/>
                </a:lnTo>
                <a:lnTo>
                  <a:pt x="301628" y="3677143"/>
                </a:lnTo>
                <a:lnTo>
                  <a:pt x="325091" y="3719187"/>
                </a:lnTo>
                <a:lnTo>
                  <a:pt x="349339" y="3760729"/>
                </a:lnTo>
                <a:lnTo>
                  <a:pt x="374361" y="3801759"/>
                </a:lnTo>
                <a:lnTo>
                  <a:pt x="400148" y="3842269"/>
                </a:lnTo>
                <a:lnTo>
                  <a:pt x="426689" y="3882246"/>
                </a:lnTo>
                <a:lnTo>
                  <a:pt x="453974" y="3921683"/>
                </a:lnTo>
                <a:lnTo>
                  <a:pt x="481993" y="3960569"/>
                </a:lnTo>
                <a:lnTo>
                  <a:pt x="510736" y="3998894"/>
                </a:lnTo>
                <a:lnTo>
                  <a:pt x="540192" y="4036647"/>
                </a:lnTo>
                <a:lnTo>
                  <a:pt x="570351" y="4073821"/>
                </a:lnTo>
                <a:lnTo>
                  <a:pt x="601203" y="4110403"/>
                </a:lnTo>
                <a:lnTo>
                  <a:pt x="632738" y="4146385"/>
                </a:lnTo>
                <a:lnTo>
                  <a:pt x="664946" y="4181756"/>
                </a:lnTo>
                <a:lnTo>
                  <a:pt x="697816" y="4216507"/>
                </a:lnTo>
                <a:lnTo>
                  <a:pt x="731338" y="4250627"/>
                </a:lnTo>
                <a:lnTo>
                  <a:pt x="765502" y="4284108"/>
                </a:lnTo>
                <a:lnTo>
                  <a:pt x="800298" y="4316938"/>
                </a:lnTo>
                <a:lnTo>
                  <a:pt x="835715" y="4349109"/>
                </a:lnTo>
                <a:lnTo>
                  <a:pt x="871744" y="4380609"/>
                </a:lnTo>
                <a:lnTo>
                  <a:pt x="908374" y="4411430"/>
                </a:lnTo>
                <a:lnTo>
                  <a:pt x="945595" y="4441561"/>
                </a:lnTo>
                <a:lnTo>
                  <a:pt x="983396" y="4470992"/>
                </a:lnTo>
                <a:lnTo>
                  <a:pt x="1021768" y="4499714"/>
                </a:lnTo>
                <a:lnTo>
                  <a:pt x="1060701" y="4527717"/>
                </a:lnTo>
                <a:lnTo>
                  <a:pt x="1100183" y="4554990"/>
                </a:lnTo>
                <a:lnTo>
                  <a:pt x="1140205" y="4581525"/>
                </a:lnTo>
                <a:lnTo>
                  <a:pt x="3847592" y="4581525"/>
                </a:lnTo>
                <a:lnTo>
                  <a:pt x="3889231" y="4554239"/>
                </a:lnTo>
                <a:lnTo>
                  <a:pt x="3930236" y="4526151"/>
                </a:lnTo>
                <a:lnTo>
                  <a:pt x="3970601" y="4497269"/>
                </a:lnTo>
                <a:lnTo>
                  <a:pt x="4010316" y="4467605"/>
                </a:lnTo>
                <a:lnTo>
                  <a:pt x="4049376" y="4437170"/>
                </a:lnTo>
                <a:lnTo>
                  <a:pt x="4087773" y="4405974"/>
                </a:lnTo>
                <a:lnTo>
                  <a:pt x="4125500" y="4374029"/>
                </a:lnTo>
                <a:lnTo>
                  <a:pt x="4162550" y="4341346"/>
                </a:lnTo>
                <a:lnTo>
                  <a:pt x="4198915" y="4307934"/>
                </a:lnTo>
                <a:lnTo>
                  <a:pt x="4234588" y="4273806"/>
                </a:lnTo>
                <a:lnTo>
                  <a:pt x="4269562" y="4238971"/>
                </a:lnTo>
                <a:lnTo>
                  <a:pt x="4303829" y="4203441"/>
                </a:lnTo>
                <a:lnTo>
                  <a:pt x="4337383" y="4167227"/>
                </a:lnTo>
                <a:lnTo>
                  <a:pt x="4370216" y="4130339"/>
                </a:lnTo>
                <a:lnTo>
                  <a:pt x="4402321" y="4092788"/>
                </a:lnTo>
                <a:lnTo>
                  <a:pt x="4433690" y="4054586"/>
                </a:lnTo>
                <a:lnTo>
                  <a:pt x="4464317" y="4015742"/>
                </a:lnTo>
                <a:lnTo>
                  <a:pt x="4494194" y="3976269"/>
                </a:lnTo>
                <a:lnTo>
                  <a:pt x="4523315" y="3936176"/>
                </a:lnTo>
                <a:lnTo>
                  <a:pt x="4551670" y="3895474"/>
                </a:lnTo>
                <a:lnTo>
                  <a:pt x="4579255" y="3854175"/>
                </a:lnTo>
                <a:lnTo>
                  <a:pt x="4606060" y="3812289"/>
                </a:lnTo>
                <a:lnTo>
                  <a:pt x="4632080" y="3769828"/>
                </a:lnTo>
                <a:lnTo>
                  <a:pt x="4657306" y="3726801"/>
                </a:lnTo>
                <a:lnTo>
                  <a:pt x="4681732" y="3683220"/>
                </a:lnTo>
                <a:lnTo>
                  <a:pt x="4705350" y="3639096"/>
                </a:lnTo>
                <a:lnTo>
                  <a:pt x="4705350" y="1341247"/>
                </a:lnTo>
                <a:lnTo>
                  <a:pt x="4682637" y="1298758"/>
                </a:lnTo>
                <a:lnTo>
                  <a:pt x="4659138" y="1256766"/>
                </a:lnTo>
                <a:lnTo>
                  <a:pt x="4634861" y="1215279"/>
                </a:lnTo>
                <a:lnTo>
                  <a:pt x="4609817" y="1174309"/>
                </a:lnTo>
                <a:lnTo>
                  <a:pt x="4584015" y="1133864"/>
                </a:lnTo>
                <a:lnTo>
                  <a:pt x="4557465" y="1093955"/>
                </a:lnTo>
                <a:lnTo>
                  <a:pt x="4530177" y="1054591"/>
                </a:lnTo>
                <a:lnTo>
                  <a:pt x="4502161" y="1015783"/>
                </a:lnTo>
                <a:lnTo>
                  <a:pt x="4473426" y="977540"/>
                </a:lnTo>
                <a:lnTo>
                  <a:pt x="4443982" y="939873"/>
                </a:lnTo>
                <a:lnTo>
                  <a:pt x="4413839" y="902790"/>
                </a:lnTo>
                <a:lnTo>
                  <a:pt x="4383007" y="866303"/>
                </a:lnTo>
                <a:lnTo>
                  <a:pt x="4351495" y="830420"/>
                </a:lnTo>
                <a:lnTo>
                  <a:pt x="4319313" y="795152"/>
                </a:lnTo>
                <a:lnTo>
                  <a:pt x="4286471" y="760509"/>
                </a:lnTo>
                <a:lnTo>
                  <a:pt x="4252979" y="726501"/>
                </a:lnTo>
                <a:lnTo>
                  <a:pt x="4218847" y="693136"/>
                </a:lnTo>
                <a:lnTo>
                  <a:pt x="4184083" y="660426"/>
                </a:lnTo>
                <a:lnTo>
                  <a:pt x="4148699" y="628381"/>
                </a:lnTo>
                <a:lnTo>
                  <a:pt x="4112703" y="597009"/>
                </a:lnTo>
                <a:lnTo>
                  <a:pt x="4076106" y="566322"/>
                </a:lnTo>
                <a:lnTo>
                  <a:pt x="4038917" y="536328"/>
                </a:lnTo>
                <a:lnTo>
                  <a:pt x="4001146" y="507038"/>
                </a:lnTo>
                <a:lnTo>
                  <a:pt x="3962803" y="478461"/>
                </a:lnTo>
                <a:lnTo>
                  <a:pt x="3923897" y="450609"/>
                </a:lnTo>
                <a:lnTo>
                  <a:pt x="3884439" y="423489"/>
                </a:lnTo>
                <a:lnTo>
                  <a:pt x="3844438" y="397113"/>
                </a:lnTo>
                <a:lnTo>
                  <a:pt x="3803904" y="371490"/>
                </a:lnTo>
                <a:lnTo>
                  <a:pt x="3762846" y="346631"/>
                </a:lnTo>
                <a:lnTo>
                  <a:pt x="3721275" y="322544"/>
                </a:lnTo>
                <a:lnTo>
                  <a:pt x="3679199" y="299240"/>
                </a:lnTo>
                <a:lnTo>
                  <a:pt x="3636630" y="276729"/>
                </a:lnTo>
                <a:lnTo>
                  <a:pt x="3593576" y="255020"/>
                </a:lnTo>
                <a:lnTo>
                  <a:pt x="3550048" y="234124"/>
                </a:lnTo>
                <a:lnTo>
                  <a:pt x="3506055" y="214051"/>
                </a:lnTo>
                <a:lnTo>
                  <a:pt x="3461607" y="194810"/>
                </a:lnTo>
                <a:lnTo>
                  <a:pt x="3416714" y="176411"/>
                </a:lnTo>
                <a:lnTo>
                  <a:pt x="3371385" y="158864"/>
                </a:lnTo>
                <a:lnTo>
                  <a:pt x="3325630" y="142179"/>
                </a:lnTo>
                <a:lnTo>
                  <a:pt x="3279460" y="126366"/>
                </a:lnTo>
                <a:lnTo>
                  <a:pt x="3232883" y="111434"/>
                </a:lnTo>
                <a:lnTo>
                  <a:pt x="3185910" y="97395"/>
                </a:lnTo>
                <a:lnTo>
                  <a:pt x="3138550" y="84256"/>
                </a:lnTo>
                <a:lnTo>
                  <a:pt x="3090813" y="72030"/>
                </a:lnTo>
                <a:lnTo>
                  <a:pt x="3042708" y="60724"/>
                </a:lnTo>
                <a:lnTo>
                  <a:pt x="2994247" y="50350"/>
                </a:lnTo>
                <a:lnTo>
                  <a:pt x="2945438" y="40917"/>
                </a:lnTo>
                <a:lnTo>
                  <a:pt x="2896290" y="32435"/>
                </a:lnTo>
                <a:lnTo>
                  <a:pt x="2846815" y="24914"/>
                </a:lnTo>
                <a:lnTo>
                  <a:pt x="2797021" y="18363"/>
                </a:lnTo>
                <a:lnTo>
                  <a:pt x="2746919" y="12793"/>
                </a:lnTo>
                <a:lnTo>
                  <a:pt x="2696518" y="8214"/>
                </a:lnTo>
                <a:lnTo>
                  <a:pt x="2645828" y="4635"/>
                </a:lnTo>
                <a:lnTo>
                  <a:pt x="2594858" y="2066"/>
                </a:lnTo>
                <a:lnTo>
                  <a:pt x="2543619" y="518"/>
                </a:lnTo>
                <a:lnTo>
                  <a:pt x="2492121" y="0"/>
                </a:lnTo>
                <a:close/>
              </a:path>
            </a:pathLst>
          </a:custGeom>
          <a:solidFill>
            <a:srgbClr val="FFFFFF">
              <a:alpha val="70195"/>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550" b="0" i="0">
                <a:solidFill>
                  <a:srgbClr val="443D4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8171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594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4D3CB6-4709-4898-B23A-6D46DB664B15}"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93567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4D3CB6-4709-4898-B23A-6D46DB664B15}"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27686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4D3CB6-4709-4898-B23A-6D46DB664B15}"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214793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4D3CB6-4709-4898-B23A-6D46DB664B15}"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05740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D3CB6-4709-4898-B23A-6D46DB664B15}"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129996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4D3CB6-4709-4898-B23A-6D46DB664B15}"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1795015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4D3CB6-4709-4898-B23A-6D46DB664B15}"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50189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D3CB6-4709-4898-B23A-6D46DB664B15}" type="datetimeFigureOut">
              <a:rPr lang="en-US" smtClean="0"/>
              <a:t>8/23/2022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1B302-4424-477B-B93C-744B03695FAC}" type="slidenum">
              <a:rPr lang="en-US" smtClean="0"/>
              <a:t>‹#›</a:t>
            </a:fld>
            <a:endParaRPr lang="en-US"/>
          </a:p>
        </p:txBody>
      </p:sp>
      <p:pic>
        <p:nvPicPr>
          <p:cNvPr id="7" name="Picture 6" descr="A picture containing blur, light&#10;&#10;Description automatically generated">
            <a:extLst>
              <a:ext uri="{FF2B5EF4-FFF2-40B4-BE49-F238E27FC236}">
                <a16:creationId xmlns:a16="http://schemas.microsoft.com/office/drawing/2014/main" id="{6E622E07-4FDE-4F5B-A4DC-FF3418A54A1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64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0B52128-CFDD-4B65-9FF8-3036C267A843}"/>
              </a:ext>
            </a:extLst>
          </p:cNvPr>
          <p:cNvSpPr/>
          <p:nvPr userDrawn="1"/>
        </p:nvSpPr>
        <p:spPr>
          <a:xfrm>
            <a:off x="0" y="1027907"/>
            <a:ext cx="12192000" cy="567508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7329E99-A16F-4042-BABA-1B69F5F3FAA1}"/>
              </a:ext>
            </a:extLst>
          </p:cNvPr>
          <p:cNvSpPr/>
          <p:nvPr userDrawn="1"/>
        </p:nvSpPr>
        <p:spPr>
          <a:xfrm>
            <a:off x="0" y="185739"/>
            <a:ext cx="12192000" cy="687163"/>
          </a:xfrm>
          <a:prstGeom prst="rect">
            <a:avLst/>
          </a:prstGeom>
          <a:solidFill>
            <a:srgbClr val="000518">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A72455CA-E16D-4B76-8381-E35EAEC3925D}"/>
              </a:ext>
            </a:extLst>
          </p:cNvPr>
          <p:cNvSpPr txBox="1"/>
          <p:nvPr userDrawn="1"/>
        </p:nvSpPr>
        <p:spPr>
          <a:xfrm>
            <a:off x="9633783" y="281155"/>
            <a:ext cx="1202685" cy="169277"/>
          </a:xfrm>
          <a:prstGeom prst="rect">
            <a:avLst/>
          </a:prstGeom>
          <a:noFill/>
        </p:spPr>
        <p:txBody>
          <a:bodyPr wrap="square" rtlCol="0">
            <a:spAutoFit/>
          </a:bodyPr>
          <a:lstStyle/>
          <a:p>
            <a:pPr algn="ctr"/>
            <a:r>
              <a:rPr lang="en-US" sz="500" b="1" dirty="0">
                <a:solidFill>
                  <a:srgbClr val="FFFFFF"/>
                </a:solidFill>
                <a:latin typeface="Trebuchet MS" panose="020B0603020202020204" pitchFamily="34" charset="0"/>
              </a:rPr>
              <a:t>Powered by</a:t>
            </a:r>
          </a:p>
        </p:txBody>
      </p:sp>
      <p:sp>
        <p:nvSpPr>
          <p:cNvPr id="14" name="TextBox 13">
            <a:extLst>
              <a:ext uri="{FF2B5EF4-FFF2-40B4-BE49-F238E27FC236}">
                <a16:creationId xmlns:a16="http://schemas.microsoft.com/office/drawing/2014/main" id="{87882A72-4F47-46C3-8DEC-7ECEA5307341}"/>
              </a:ext>
            </a:extLst>
          </p:cNvPr>
          <p:cNvSpPr txBox="1"/>
          <p:nvPr userDrawn="1"/>
        </p:nvSpPr>
        <p:spPr>
          <a:xfrm>
            <a:off x="10779959" y="281155"/>
            <a:ext cx="1202685" cy="169277"/>
          </a:xfrm>
          <a:prstGeom prst="rect">
            <a:avLst/>
          </a:prstGeom>
          <a:noFill/>
        </p:spPr>
        <p:txBody>
          <a:bodyPr wrap="square" rtlCol="0">
            <a:spAutoFit/>
          </a:bodyPr>
          <a:lstStyle/>
          <a:p>
            <a:pPr algn="ctr"/>
            <a:r>
              <a:rPr lang="en-US" sz="500" b="1" dirty="0">
                <a:solidFill>
                  <a:srgbClr val="FFFFFF"/>
                </a:solidFill>
                <a:latin typeface="Trebuchet MS" panose="020B0603020202020204" pitchFamily="34" charset="0"/>
              </a:rPr>
              <a:t>In partnership with</a:t>
            </a:r>
          </a:p>
        </p:txBody>
      </p:sp>
      <p:pic>
        <p:nvPicPr>
          <p:cNvPr id="16" name="Picture 15">
            <a:extLst>
              <a:ext uri="{FF2B5EF4-FFF2-40B4-BE49-F238E27FC236}">
                <a16:creationId xmlns:a16="http://schemas.microsoft.com/office/drawing/2014/main" id="{0E34AE0C-B74E-42C1-90A9-1554F7BE1F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53684" y="427032"/>
            <a:ext cx="966407" cy="355796"/>
          </a:xfrm>
          <a:prstGeom prst="rect">
            <a:avLst/>
          </a:prstGeom>
        </p:spPr>
      </p:pic>
      <p:pic>
        <p:nvPicPr>
          <p:cNvPr id="18" name="Picture 17" descr="Icon&#10;&#10;Description automatically generated">
            <a:extLst>
              <a:ext uri="{FF2B5EF4-FFF2-40B4-BE49-F238E27FC236}">
                <a16:creationId xmlns:a16="http://schemas.microsoft.com/office/drawing/2014/main" id="{16AFF4BD-FF94-405E-9EC1-1DF7C3DA60E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70569" y="155006"/>
            <a:ext cx="1202685" cy="662794"/>
          </a:xfrm>
          <a:prstGeom prst="rect">
            <a:avLst/>
          </a:prstGeom>
        </p:spPr>
      </p:pic>
      <p:pic>
        <p:nvPicPr>
          <p:cNvPr id="20" name="Picture 19">
            <a:extLst>
              <a:ext uri="{FF2B5EF4-FFF2-40B4-BE49-F238E27FC236}">
                <a16:creationId xmlns:a16="http://schemas.microsoft.com/office/drawing/2014/main" id="{73C1F9E2-5419-4ECB-A2DD-A0198A379B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73066" y="418794"/>
            <a:ext cx="1043408" cy="355796"/>
          </a:xfrm>
          <a:prstGeom prst="rect">
            <a:avLst/>
          </a:prstGeom>
        </p:spPr>
      </p:pic>
    </p:spTree>
    <p:extLst>
      <p:ext uri="{BB962C8B-B14F-4D97-AF65-F5344CB8AC3E}">
        <p14:creationId xmlns:p14="http://schemas.microsoft.com/office/powerpoint/2010/main" val="573179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7"/>
          <p:cNvSpPr/>
          <p:nvPr userDrawn="1"/>
        </p:nvSpPr>
        <p:spPr>
          <a:xfrm>
            <a:off x="4163520" y="228600"/>
            <a:ext cx="7731463" cy="234888"/>
          </a:xfrm>
          <a:custGeom>
            <a:avLst/>
            <a:gdLst/>
            <a:ahLst/>
            <a:cxnLst/>
            <a:rect l="l" t="t" r="r" b="b"/>
            <a:pathLst>
              <a:path w="961389" h="228600">
                <a:moveTo>
                  <a:pt x="0" y="228600"/>
                </a:moveTo>
                <a:lnTo>
                  <a:pt x="960983" y="228600"/>
                </a:lnTo>
                <a:lnTo>
                  <a:pt x="960983" y="0"/>
                </a:lnTo>
                <a:lnTo>
                  <a:pt x="0" y="0"/>
                </a:lnTo>
                <a:lnTo>
                  <a:pt x="0" y="228600"/>
                </a:lnTo>
                <a:close/>
              </a:path>
            </a:pathLst>
          </a:custGeom>
          <a:solidFill>
            <a:srgbClr val="035594"/>
          </a:solidFill>
        </p:spPr>
        <p:txBody>
          <a:bodyPr wrap="square" lIns="0" tIns="0" rIns="0" bIns="0" rtlCol="0"/>
          <a:lstStyle/>
          <a:p>
            <a:endParaRPr sz="1800" dirty="0"/>
          </a:p>
        </p:txBody>
      </p:sp>
      <p:sp>
        <p:nvSpPr>
          <p:cNvPr id="8" name="object 8"/>
          <p:cNvSpPr/>
          <p:nvPr userDrawn="1"/>
        </p:nvSpPr>
        <p:spPr>
          <a:xfrm>
            <a:off x="1539551" y="234888"/>
            <a:ext cx="2524449" cy="228600"/>
          </a:xfrm>
          <a:custGeom>
            <a:avLst/>
            <a:gdLst/>
            <a:ahLst/>
            <a:cxnLst/>
            <a:rect l="l" t="t" r="r" b="b"/>
            <a:pathLst>
              <a:path w="2898140" h="228600">
                <a:moveTo>
                  <a:pt x="0" y="228600"/>
                </a:moveTo>
                <a:lnTo>
                  <a:pt x="2897784" y="228600"/>
                </a:lnTo>
                <a:lnTo>
                  <a:pt x="2897784" y="0"/>
                </a:lnTo>
                <a:lnTo>
                  <a:pt x="0" y="0"/>
                </a:lnTo>
                <a:lnTo>
                  <a:pt x="0" y="228600"/>
                </a:lnTo>
                <a:close/>
              </a:path>
            </a:pathLst>
          </a:custGeom>
          <a:solidFill>
            <a:srgbClr val="12784B"/>
          </a:solidFill>
        </p:spPr>
        <p:txBody>
          <a:bodyPr wrap="square" lIns="0" tIns="0" rIns="0" bIns="0" rtlCol="0"/>
          <a:lstStyle/>
          <a:p>
            <a:endParaRPr sz="1800" dirty="0"/>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4631" y="156478"/>
            <a:ext cx="1295400" cy="614020"/>
          </a:xfrm>
          <a:prstGeom prst="rect">
            <a:avLst/>
          </a:prstGeom>
        </p:spPr>
      </p:pic>
    </p:spTree>
    <p:extLst>
      <p:ext uri="{BB962C8B-B14F-4D97-AF65-F5344CB8AC3E}">
        <p14:creationId xmlns:p14="http://schemas.microsoft.com/office/powerpoint/2010/main" val="575445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dt="0"/>
  <p:txStyles>
    <p:titleStyle>
      <a:lvl1pPr algn="l" defTabSz="914400" rtl="0" eaLnBrk="1" latinLnBrk="0" hangingPunct="1">
        <a:lnSpc>
          <a:spcPct val="90000"/>
        </a:lnSpc>
        <a:spcBef>
          <a:spcPct val="0"/>
        </a:spcBef>
        <a:buNone/>
        <a:defRPr sz="3400" kern="1200">
          <a:solidFill>
            <a:srgbClr val="085694"/>
          </a:solidFill>
          <a:latin typeface="ITC Avant Garde Std Md" panose="020B06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1C6F47"/>
          </a:solidFill>
          <a:latin typeface="HelveticaNeueLT Com 55 Roman"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135838" y="-57913"/>
            <a:ext cx="949959" cy="1158875"/>
          </a:xfrm>
          <a:prstGeom prst="rect">
            <a:avLst/>
          </a:prstGeom>
        </p:spPr>
        <p:txBody>
          <a:bodyPr wrap="square" lIns="0" tIns="0" rIns="0" bIns="0">
            <a:spAutoFit/>
          </a:bodyPr>
          <a:lstStyle>
            <a:lvl1pPr>
              <a:defRPr sz="5550" b="0" i="0">
                <a:solidFill>
                  <a:srgbClr val="443D49"/>
                </a:solidFill>
                <a:latin typeface="Arial"/>
                <a:cs typeface="Arial"/>
              </a:defRPr>
            </a:lvl1pPr>
          </a:lstStyle>
          <a:p>
            <a:endParaRPr/>
          </a:p>
        </p:txBody>
      </p:sp>
      <p:sp>
        <p:nvSpPr>
          <p:cNvPr id="3" name="Holder 3"/>
          <p:cNvSpPr>
            <a:spLocks noGrp="1"/>
          </p:cNvSpPr>
          <p:nvPr>
            <p:ph type="body" idx="1"/>
          </p:nvPr>
        </p:nvSpPr>
        <p:spPr>
          <a:xfrm>
            <a:off x="5380609" y="2676842"/>
            <a:ext cx="6078220" cy="3602354"/>
          </a:xfrm>
          <a:prstGeom prst="rect">
            <a:avLst/>
          </a:prstGeom>
        </p:spPr>
        <p:txBody>
          <a:bodyPr wrap="square" lIns="0" tIns="0" rIns="0" bIns="0">
            <a:spAutoFit/>
          </a:bodyPr>
          <a:lstStyle>
            <a:lvl1pPr>
              <a:defRPr sz="18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8/23/2022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29132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hyperlink" Target="mailto:ghuangpu@mapc.org" TargetMode="External"/><Relationship Id="rId3" Type="http://schemas.openxmlformats.org/officeDocument/2006/relationships/image" Target="../media/image45.jpg"/><Relationship Id="rId7" Type="http://schemas.openxmlformats.org/officeDocument/2006/relationships/image" Target="../media/image48.jpg"/><Relationship Id="rId12" Type="http://schemas.openxmlformats.org/officeDocument/2006/relationships/hyperlink" Target="mailto:nnunnally@mapc.org" TargetMode="External"/><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hyperlink" Target="mailto:sparodi@mapc.org" TargetMode="External"/><Relationship Id="rId5" Type="http://schemas.openxmlformats.org/officeDocument/2006/relationships/image" Target="../media/image47.jpg"/><Relationship Id="rId10" Type="http://schemas.openxmlformats.org/officeDocument/2006/relationships/hyperlink" Target="mailto:cbrandt@mapc.org" TargetMode="External"/><Relationship Id="rId4" Type="http://schemas.openxmlformats.org/officeDocument/2006/relationships/image" Target="../media/image46.jpg"/><Relationship Id="rId9" Type="http://schemas.openxmlformats.org/officeDocument/2006/relationships/hyperlink" Target="mailto:etorres@mapc.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jpg"/><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jpg"/><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flickr.com/photos/leewrightonflickr/8308325625"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hyperlink" Target="https://www.digitalinclusion.org/" TargetMode="External"/><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2.jpg"/><Relationship Id="rId1" Type="http://schemas.openxmlformats.org/officeDocument/2006/relationships/slideLayout" Target="../slideLayouts/slideLayout22.xml"/><Relationship Id="rId4" Type="http://schemas.openxmlformats.org/officeDocument/2006/relationships/hyperlink" Target="mailto:etorres@mapc.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CABB21-087D-8F03-1701-B699217EF483}"/>
              </a:ext>
            </a:extLst>
          </p:cNvPr>
          <p:cNvSpPr txBox="1">
            <a:spLocks/>
          </p:cNvSpPr>
          <p:nvPr/>
        </p:nvSpPr>
        <p:spPr>
          <a:xfrm>
            <a:off x="0" y="2948755"/>
            <a:ext cx="12192000" cy="22642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1" u="none" strike="noStrike" kern="1200" cap="none" spc="0" normalizeH="0" baseline="0" noProof="0" dirty="0">
                <a:ln>
                  <a:noFill/>
                </a:ln>
                <a:solidFill>
                  <a:srgbClr val="031459"/>
                </a:solidFill>
                <a:effectLst/>
                <a:uLnTx/>
                <a:uFillTx/>
                <a:latin typeface="Trebuchet MS"/>
                <a:ea typeface="+mj-ea"/>
                <a:cs typeface="+mj-cs"/>
              </a:rPr>
              <a:t>Maintaining Public Trust </a:t>
            </a:r>
            <a:br>
              <a:rPr kumimoji="0" lang="en-US" sz="5400" b="0" i="1" u="none" strike="noStrike" kern="1200" cap="none" spc="0" normalizeH="0" baseline="0" noProof="0" dirty="0">
                <a:ln>
                  <a:noFill/>
                </a:ln>
                <a:solidFill>
                  <a:srgbClr val="031459"/>
                </a:solidFill>
                <a:effectLst/>
                <a:uLnTx/>
                <a:uFillTx/>
                <a:latin typeface="Trebuchet MS"/>
                <a:ea typeface="+mj-ea"/>
                <a:cs typeface="+mj-cs"/>
              </a:rPr>
            </a:br>
            <a:r>
              <a:rPr kumimoji="0" lang="en-US" sz="5400" b="0" i="1" u="none" strike="noStrike" kern="1200" cap="none" spc="0" normalizeH="0" baseline="0" noProof="0" dirty="0">
                <a:ln>
                  <a:noFill/>
                </a:ln>
                <a:solidFill>
                  <a:srgbClr val="031459"/>
                </a:solidFill>
                <a:effectLst/>
                <a:uLnTx/>
                <a:uFillTx/>
                <a:latin typeface="Trebuchet MS"/>
                <a:ea typeface="+mj-ea"/>
                <a:cs typeface="+mj-cs"/>
              </a:rPr>
              <a:t>When Implementing New </a:t>
            </a:r>
            <a:br>
              <a:rPr kumimoji="0" lang="en-US" sz="5400" b="0" i="1" u="none" strike="noStrike" kern="1200" cap="none" spc="0" normalizeH="0" baseline="0" noProof="0" dirty="0">
                <a:ln>
                  <a:noFill/>
                </a:ln>
                <a:solidFill>
                  <a:srgbClr val="031459"/>
                </a:solidFill>
                <a:effectLst/>
                <a:uLnTx/>
                <a:uFillTx/>
                <a:latin typeface="Trebuchet MS"/>
                <a:ea typeface="+mj-ea"/>
                <a:cs typeface="+mj-cs"/>
              </a:rPr>
            </a:br>
            <a:r>
              <a:rPr kumimoji="0" lang="en-US" sz="5400" b="0" i="1" u="none" strike="noStrike" kern="1200" cap="none" spc="0" normalizeH="0" baseline="0" noProof="0" dirty="0">
                <a:ln>
                  <a:noFill/>
                </a:ln>
                <a:solidFill>
                  <a:srgbClr val="031459"/>
                </a:solidFill>
                <a:effectLst/>
                <a:uLnTx/>
                <a:uFillTx/>
                <a:latin typeface="Trebuchet MS"/>
                <a:ea typeface="+mj-ea"/>
                <a:cs typeface="+mj-cs"/>
              </a:rPr>
              <a:t>Technologies and Infrastructure</a:t>
            </a:r>
            <a:endParaRPr kumimoji="0" lang="en-US" sz="5400" b="0" i="1" u="none" strike="noStrike" kern="1200" cap="none" spc="0" normalizeH="0" baseline="0" noProof="0" dirty="0">
              <a:ln>
                <a:noFill/>
              </a:ln>
              <a:solidFill>
                <a:srgbClr val="031459"/>
              </a:solidFill>
              <a:effectLst/>
              <a:uLnTx/>
              <a:uFillTx/>
              <a:latin typeface="Trebuchet MS" panose="020B0603020202020204" pitchFamily="34" charset="0"/>
              <a:ea typeface="+mj-ea"/>
              <a:cs typeface="+mj-cs"/>
            </a:endParaRPr>
          </a:p>
        </p:txBody>
      </p:sp>
      <p:sp>
        <p:nvSpPr>
          <p:cNvPr id="4" name="Title 1">
            <a:extLst>
              <a:ext uri="{FF2B5EF4-FFF2-40B4-BE49-F238E27FC236}">
                <a16:creationId xmlns:a16="http://schemas.microsoft.com/office/drawing/2014/main" id="{63508221-5EA7-0BE8-484F-036EECAEFADE}"/>
              </a:ext>
            </a:extLst>
          </p:cNvPr>
          <p:cNvSpPr txBox="1">
            <a:spLocks/>
          </p:cNvSpPr>
          <p:nvPr/>
        </p:nvSpPr>
        <p:spPr>
          <a:xfrm>
            <a:off x="0" y="1833087"/>
            <a:ext cx="12192000" cy="810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8B194D"/>
                </a:solidFill>
                <a:effectLst/>
                <a:uLnTx/>
                <a:uFillTx/>
                <a:latin typeface="Trebuchet MS"/>
                <a:ea typeface="+mj-ea"/>
                <a:cs typeface="+mj-cs"/>
              </a:rPr>
              <a:t>In My Backyard</a:t>
            </a:r>
            <a:endParaRPr kumimoji="0" lang="en-US" sz="5400" b="0" i="0" u="none" strike="noStrike" kern="1200" cap="none" spc="0" normalizeH="0" baseline="0" noProof="0" dirty="0">
              <a:ln>
                <a:noFill/>
              </a:ln>
              <a:solidFill>
                <a:srgbClr val="031459"/>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60017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9"/>
          </a:xfrm>
          <a:prstGeom prst="rect">
            <a:avLst/>
          </a:prstGeom>
        </p:spPr>
      </p:pic>
      <p:sp>
        <p:nvSpPr>
          <p:cNvPr id="3" name="object 3"/>
          <p:cNvSpPr txBox="1">
            <a:spLocks noGrp="1"/>
          </p:cNvSpPr>
          <p:nvPr>
            <p:ph type="title"/>
          </p:nvPr>
        </p:nvSpPr>
        <p:spPr>
          <a:xfrm>
            <a:off x="528002" y="1163319"/>
            <a:ext cx="3202305" cy="1185545"/>
          </a:xfrm>
          <a:prstGeom prst="rect">
            <a:avLst/>
          </a:prstGeom>
        </p:spPr>
        <p:txBody>
          <a:bodyPr vert="horz" wrap="square" lIns="0" tIns="74930" rIns="0" bIns="0" rtlCol="0">
            <a:spAutoFit/>
          </a:bodyPr>
          <a:lstStyle/>
          <a:p>
            <a:pPr marL="12700" marR="5080">
              <a:lnSpc>
                <a:spcPts val="4360"/>
              </a:lnSpc>
              <a:spcBef>
                <a:spcPts val="590"/>
              </a:spcBef>
            </a:pPr>
            <a:r>
              <a:rPr sz="3950" b="1" spc="-120" dirty="0">
                <a:solidFill>
                  <a:srgbClr val="000000"/>
                </a:solidFill>
                <a:latin typeface="Rockwell"/>
                <a:cs typeface="Rockwell"/>
              </a:rPr>
              <a:t>ConnectATL </a:t>
            </a:r>
            <a:r>
              <a:rPr sz="3950" b="1" spc="-315" dirty="0">
                <a:solidFill>
                  <a:srgbClr val="000000"/>
                </a:solidFill>
                <a:latin typeface="Rockwell"/>
                <a:cs typeface="Rockwell"/>
              </a:rPr>
              <a:t>2022</a:t>
            </a:r>
            <a:r>
              <a:rPr sz="3950" b="1" spc="30" dirty="0">
                <a:solidFill>
                  <a:srgbClr val="000000"/>
                </a:solidFill>
                <a:latin typeface="Rockwell"/>
                <a:cs typeface="Rockwell"/>
              </a:rPr>
              <a:t> </a:t>
            </a:r>
            <a:r>
              <a:rPr sz="3950" b="1" spc="-220" dirty="0">
                <a:solidFill>
                  <a:srgbClr val="000000"/>
                </a:solidFill>
                <a:latin typeface="Rockwell"/>
                <a:cs typeface="Rockwell"/>
              </a:rPr>
              <a:t>Summit</a:t>
            </a:r>
            <a:endParaRPr sz="3950">
              <a:latin typeface="Rockwell"/>
              <a:cs typeface="Rockwell"/>
            </a:endParaRPr>
          </a:p>
        </p:txBody>
      </p:sp>
      <p:sp>
        <p:nvSpPr>
          <p:cNvPr id="4" name="object 4"/>
          <p:cNvSpPr txBox="1"/>
          <p:nvPr/>
        </p:nvSpPr>
        <p:spPr>
          <a:xfrm>
            <a:off x="518477" y="2699067"/>
            <a:ext cx="4203700" cy="1154430"/>
          </a:xfrm>
          <a:prstGeom prst="rect">
            <a:avLst/>
          </a:prstGeom>
        </p:spPr>
        <p:txBody>
          <a:bodyPr vert="horz" wrap="square" lIns="0" tIns="47625" rIns="0" bIns="0" rtlCol="0">
            <a:spAutoFit/>
          </a:bodyPr>
          <a:lstStyle/>
          <a:p>
            <a:pPr marL="12700" marR="5080">
              <a:lnSpc>
                <a:spcPct val="89700"/>
              </a:lnSpc>
              <a:spcBef>
                <a:spcPts val="375"/>
              </a:spcBef>
            </a:pPr>
            <a:r>
              <a:rPr sz="2000" b="1" spc="-65" dirty="0">
                <a:latin typeface="Rockwell"/>
                <a:cs typeface="Rockwell"/>
              </a:rPr>
              <a:t>In</a:t>
            </a:r>
            <a:r>
              <a:rPr sz="2000" b="1" spc="-5" dirty="0">
                <a:latin typeface="Rockwell"/>
                <a:cs typeface="Rockwell"/>
              </a:rPr>
              <a:t> </a:t>
            </a:r>
            <a:r>
              <a:rPr sz="2000" b="1" spc="-155" dirty="0">
                <a:latin typeface="Rockwell"/>
                <a:cs typeface="Rockwell"/>
              </a:rPr>
              <a:t>My</a:t>
            </a:r>
            <a:r>
              <a:rPr sz="2000" b="1" spc="-90" dirty="0">
                <a:latin typeface="Rockwell"/>
                <a:cs typeface="Rockwell"/>
              </a:rPr>
              <a:t> </a:t>
            </a:r>
            <a:r>
              <a:rPr sz="2000" b="1" spc="-95" dirty="0">
                <a:latin typeface="Rockwell"/>
                <a:cs typeface="Rockwell"/>
              </a:rPr>
              <a:t>Backyard:</a:t>
            </a:r>
            <a:r>
              <a:rPr sz="2000" b="1" spc="-275" dirty="0">
                <a:latin typeface="Rockwell"/>
                <a:cs typeface="Rockwell"/>
              </a:rPr>
              <a:t> </a:t>
            </a:r>
            <a:r>
              <a:rPr sz="2000" b="1" spc="-10" dirty="0">
                <a:latin typeface="Rockwell"/>
                <a:cs typeface="Rockwell"/>
              </a:rPr>
              <a:t>Maintaining </a:t>
            </a:r>
            <a:r>
              <a:rPr sz="2000" b="1" spc="-80" dirty="0">
                <a:latin typeface="Rockwell"/>
                <a:cs typeface="Rockwell"/>
              </a:rPr>
              <a:t>Public</a:t>
            </a:r>
            <a:r>
              <a:rPr sz="2000" b="1" spc="-305" dirty="0">
                <a:latin typeface="Rockwell"/>
                <a:cs typeface="Rockwell"/>
              </a:rPr>
              <a:t> </a:t>
            </a:r>
            <a:r>
              <a:rPr sz="2000" b="1" spc="-70" dirty="0">
                <a:latin typeface="Rockwell"/>
                <a:cs typeface="Rockwell"/>
              </a:rPr>
              <a:t>Trust</a:t>
            </a:r>
            <a:r>
              <a:rPr sz="2000" b="1" spc="-225" dirty="0">
                <a:latin typeface="Rockwell"/>
                <a:cs typeface="Rockwell"/>
              </a:rPr>
              <a:t> </a:t>
            </a:r>
            <a:r>
              <a:rPr sz="2000" b="1" spc="-95" dirty="0">
                <a:latin typeface="Rockwell"/>
                <a:cs typeface="Rockwell"/>
              </a:rPr>
              <a:t>When</a:t>
            </a:r>
            <a:r>
              <a:rPr sz="2000" b="1" spc="-105" dirty="0">
                <a:latin typeface="Rockwell"/>
                <a:cs typeface="Rockwell"/>
              </a:rPr>
              <a:t> </a:t>
            </a:r>
            <a:r>
              <a:rPr sz="2000" b="1" spc="-70" dirty="0">
                <a:latin typeface="Rockwell"/>
                <a:cs typeface="Rockwell"/>
              </a:rPr>
              <a:t>Implementing </a:t>
            </a:r>
            <a:r>
              <a:rPr sz="2000" b="1" spc="-150" dirty="0">
                <a:latin typeface="Rockwell"/>
                <a:cs typeface="Rockwell"/>
              </a:rPr>
              <a:t>New</a:t>
            </a:r>
            <a:r>
              <a:rPr sz="2000" b="1" spc="-225" dirty="0">
                <a:latin typeface="Rockwell"/>
                <a:cs typeface="Rockwell"/>
              </a:rPr>
              <a:t> </a:t>
            </a:r>
            <a:r>
              <a:rPr sz="2000" b="1" spc="-90" dirty="0">
                <a:latin typeface="Rockwell"/>
                <a:cs typeface="Rockwell"/>
              </a:rPr>
              <a:t>Technologies</a:t>
            </a:r>
            <a:r>
              <a:rPr sz="2000" b="1" spc="-60" dirty="0">
                <a:latin typeface="Rockwell"/>
                <a:cs typeface="Rockwell"/>
              </a:rPr>
              <a:t> </a:t>
            </a:r>
            <a:r>
              <a:rPr sz="2000" b="1" spc="-50" dirty="0">
                <a:latin typeface="Rockwell"/>
                <a:cs typeface="Rockwell"/>
              </a:rPr>
              <a:t>&amp; </a:t>
            </a:r>
            <a:r>
              <a:rPr sz="2000" b="1" spc="-10" dirty="0">
                <a:latin typeface="Rockwell"/>
                <a:cs typeface="Rockwell"/>
              </a:rPr>
              <a:t>Infrastructure</a:t>
            </a:r>
            <a:endParaRPr sz="2000">
              <a:latin typeface="Rockwell"/>
              <a:cs typeface="Rockwell"/>
            </a:endParaRPr>
          </a:p>
        </p:txBody>
      </p:sp>
      <p:grpSp>
        <p:nvGrpSpPr>
          <p:cNvPr id="5" name="object 5"/>
          <p:cNvGrpSpPr/>
          <p:nvPr/>
        </p:nvGrpSpPr>
        <p:grpSpPr>
          <a:xfrm>
            <a:off x="620712" y="0"/>
            <a:ext cx="11571605" cy="6858000"/>
            <a:chOff x="620712" y="0"/>
            <a:chExt cx="11571605" cy="6858000"/>
          </a:xfrm>
        </p:grpSpPr>
        <p:sp>
          <p:nvSpPr>
            <p:cNvPr id="6" name="object 6"/>
            <p:cNvSpPr/>
            <p:nvPr/>
          </p:nvSpPr>
          <p:spPr>
            <a:xfrm>
              <a:off x="642239" y="2585339"/>
              <a:ext cx="3477895" cy="44450"/>
            </a:xfrm>
            <a:custGeom>
              <a:avLst/>
              <a:gdLst/>
              <a:ahLst/>
              <a:cxnLst/>
              <a:rect l="l" t="t" r="r" b="b"/>
              <a:pathLst>
                <a:path w="3477895" h="44450">
                  <a:moveTo>
                    <a:pt x="279676" y="0"/>
                  </a:moveTo>
                  <a:lnTo>
                    <a:pt x="233216" y="85"/>
                  </a:lnTo>
                  <a:lnTo>
                    <a:pt x="187827" y="776"/>
                  </a:lnTo>
                  <a:lnTo>
                    <a:pt x="142694" y="2107"/>
                  </a:lnTo>
                  <a:lnTo>
                    <a:pt x="97005" y="4113"/>
                  </a:lnTo>
                  <a:lnTo>
                    <a:pt x="49944" y="6828"/>
                  </a:lnTo>
                  <a:lnTo>
                    <a:pt x="698" y="10286"/>
                  </a:lnTo>
                  <a:lnTo>
                    <a:pt x="0" y="14096"/>
                  </a:lnTo>
                  <a:lnTo>
                    <a:pt x="889" y="25145"/>
                  </a:lnTo>
                  <a:lnTo>
                    <a:pt x="698" y="29336"/>
                  </a:lnTo>
                  <a:lnTo>
                    <a:pt x="112834" y="31483"/>
                  </a:lnTo>
                  <a:lnTo>
                    <a:pt x="222680" y="32680"/>
                  </a:lnTo>
                  <a:lnTo>
                    <a:pt x="330042" y="33069"/>
                  </a:lnTo>
                  <a:lnTo>
                    <a:pt x="434724" y="32789"/>
                  </a:lnTo>
                  <a:lnTo>
                    <a:pt x="586301" y="31421"/>
                  </a:lnTo>
                  <a:lnTo>
                    <a:pt x="774587" y="28491"/>
                  </a:lnTo>
                  <a:lnTo>
                    <a:pt x="953849" y="24059"/>
                  </a:lnTo>
                  <a:lnTo>
                    <a:pt x="1048490" y="22161"/>
                  </a:lnTo>
                  <a:lnTo>
                    <a:pt x="1097723" y="21529"/>
                  </a:lnTo>
                  <a:lnTo>
                    <a:pt x="1148483" y="21198"/>
                  </a:lnTo>
                  <a:lnTo>
                    <a:pt x="1200959" y="21237"/>
                  </a:lnTo>
                  <a:lnTo>
                    <a:pt x="1255339" y="21712"/>
                  </a:lnTo>
                  <a:lnTo>
                    <a:pt x="1311812" y="22692"/>
                  </a:lnTo>
                  <a:lnTo>
                    <a:pt x="1370567" y="24244"/>
                  </a:lnTo>
                  <a:lnTo>
                    <a:pt x="1431793" y="26436"/>
                  </a:lnTo>
                  <a:lnTo>
                    <a:pt x="1495679" y="29336"/>
                  </a:lnTo>
                  <a:lnTo>
                    <a:pt x="1568684" y="32040"/>
                  </a:lnTo>
                  <a:lnTo>
                    <a:pt x="1637201" y="32900"/>
                  </a:lnTo>
                  <a:lnTo>
                    <a:pt x="1701446" y="32297"/>
                  </a:lnTo>
                  <a:lnTo>
                    <a:pt x="1761633" y="30610"/>
                  </a:lnTo>
                  <a:lnTo>
                    <a:pt x="1817978" y="28220"/>
                  </a:lnTo>
                  <a:lnTo>
                    <a:pt x="1919999" y="22847"/>
                  </a:lnTo>
                  <a:lnTo>
                    <a:pt x="1966106" y="20624"/>
                  </a:lnTo>
                  <a:lnTo>
                    <a:pt x="2009231" y="19217"/>
                  </a:lnTo>
                  <a:lnTo>
                    <a:pt x="2049588" y="19004"/>
                  </a:lnTo>
                  <a:lnTo>
                    <a:pt x="2087393" y="20367"/>
                  </a:lnTo>
                  <a:lnTo>
                    <a:pt x="2122860" y="23684"/>
                  </a:lnTo>
                  <a:lnTo>
                    <a:pt x="2156206" y="29336"/>
                  </a:lnTo>
                  <a:lnTo>
                    <a:pt x="2189615" y="35326"/>
                  </a:lnTo>
                  <a:lnTo>
                    <a:pt x="2225255" y="39592"/>
                  </a:lnTo>
                  <a:lnTo>
                    <a:pt x="2263307" y="42332"/>
                  </a:lnTo>
                  <a:lnTo>
                    <a:pt x="2303954" y="43745"/>
                  </a:lnTo>
                  <a:lnTo>
                    <a:pt x="2347380" y="44028"/>
                  </a:lnTo>
                  <a:lnTo>
                    <a:pt x="2393766" y="43379"/>
                  </a:lnTo>
                  <a:lnTo>
                    <a:pt x="2443297" y="41995"/>
                  </a:lnTo>
                  <a:lnTo>
                    <a:pt x="2676511" y="33068"/>
                  </a:lnTo>
                  <a:lnTo>
                    <a:pt x="2744501" y="30976"/>
                  </a:lnTo>
                  <a:lnTo>
                    <a:pt x="2816733" y="29336"/>
                  </a:lnTo>
                  <a:lnTo>
                    <a:pt x="2888805" y="28223"/>
                  </a:lnTo>
                  <a:lnTo>
                    <a:pt x="2956375" y="27585"/>
                  </a:lnTo>
                  <a:lnTo>
                    <a:pt x="3019703" y="27344"/>
                  </a:lnTo>
                  <a:lnTo>
                    <a:pt x="3134683" y="27734"/>
                  </a:lnTo>
                  <a:lnTo>
                    <a:pt x="3325283" y="29792"/>
                  </a:lnTo>
                  <a:lnTo>
                    <a:pt x="3405098" y="30195"/>
                  </a:lnTo>
                  <a:lnTo>
                    <a:pt x="3442052" y="29963"/>
                  </a:lnTo>
                  <a:lnTo>
                    <a:pt x="3477387" y="29336"/>
                  </a:lnTo>
                  <a:lnTo>
                    <a:pt x="3477387" y="10286"/>
                  </a:lnTo>
                  <a:lnTo>
                    <a:pt x="3406421" y="8483"/>
                  </a:lnTo>
                  <a:lnTo>
                    <a:pt x="3337996" y="7222"/>
                  </a:lnTo>
                  <a:lnTo>
                    <a:pt x="3272092" y="6441"/>
                  </a:lnTo>
                  <a:lnTo>
                    <a:pt x="3208690" y="6079"/>
                  </a:lnTo>
                  <a:lnTo>
                    <a:pt x="3147773" y="6074"/>
                  </a:lnTo>
                  <a:lnTo>
                    <a:pt x="3089322" y="6364"/>
                  </a:lnTo>
                  <a:lnTo>
                    <a:pt x="2979740" y="7579"/>
                  </a:lnTo>
                  <a:lnTo>
                    <a:pt x="2747621" y="11442"/>
                  </a:lnTo>
                  <a:lnTo>
                    <a:pt x="2671116" y="12015"/>
                  </a:lnTo>
                  <a:lnTo>
                    <a:pt x="2636290" y="11846"/>
                  </a:lnTo>
                  <a:lnTo>
                    <a:pt x="2603725" y="11290"/>
                  </a:lnTo>
                  <a:lnTo>
                    <a:pt x="2527719" y="8965"/>
                  </a:lnTo>
                  <a:lnTo>
                    <a:pt x="2478818" y="8655"/>
                  </a:lnTo>
                  <a:lnTo>
                    <a:pt x="2427470" y="9126"/>
                  </a:lnTo>
                  <a:lnTo>
                    <a:pt x="2374443" y="10145"/>
                  </a:lnTo>
                  <a:lnTo>
                    <a:pt x="2213008" y="14184"/>
                  </a:lnTo>
                  <a:lnTo>
                    <a:pt x="2160980" y="15084"/>
                  </a:lnTo>
                  <a:lnTo>
                    <a:pt x="2111128" y="15376"/>
                  </a:lnTo>
                  <a:lnTo>
                    <a:pt x="2064225" y="14829"/>
                  </a:lnTo>
                  <a:lnTo>
                    <a:pt x="2021039" y="13209"/>
                  </a:lnTo>
                  <a:lnTo>
                    <a:pt x="1982343" y="10286"/>
                  </a:lnTo>
                  <a:lnTo>
                    <a:pt x="1945928" y="7087"/>
                  </a:lnTo>
                  <a:lnTo>
                    <a:pt x="1908707" y="4792"/>
                  </a:lnTo>
                  <a:lnTo>
                    <a:pt x="1870221" y="3303"/>
                  </a:lnTo>
                  <a:lnTo>
                    <a:pt x="1830013" y="2525"/>
                  </a:lnTo>
                  <a:lnTo>
                    <a:pt x="1787625" y="2361"/>
                  </a:lnTo>
                  <a:lnTo>
                    <a:pt x="1742598" y="2714"/>
                  </a:lnTo>
                  <a:lnTo>
                    <a:pt x="1694476" y="3488"/>
                  </a:lnTo>
                  <a:lnTo>
                    <a:pt x="1461878" y="8858"/>
                  </a:lnTo>
                  <a:lnTo>
                    <a:pt x="1127792" y="15310"/>
                  </a:lnTo>
                  <a:lnTo>
                    <a:pt x="1032360" y="16570"/>
                  </a:lnTo>
                  <a:lnTo>
                    <a:pt x="937769" y="16980"/>
                  </a:lnTo>
                  <a:lnTo>
                    <a:pt x="889771" y="16778"/>
                  </a:lnTo>
                  <a:lnTo>
                    <a:pt x="840763" y="16257"/>
                  </a:lnTo>
                  <a:lnTo>
                    <a:pt x="790338" y="15383"/>
                  </a:lnTo>
                  <a:lnTo>
                    <a:pt x="738089" y="14120"/>
                  </a:lnTo>
                  <a:lnTo>
                    <a:pt x="683608" y="12433"/>
                  </a:lnTo>
                  <a:lnTo>
                    <a:pt x="556517" y="7459"/>
                  </a:lnTo>
                  <a:lnTo>
                    <a:pt x="433616" y="3036"/>
                  </a:lnTo>
                  <a:lnTo>
                    <a:pt x="379062" y="1509"/>
                  </a:lnTo>
                  <a:lnTo>
                    <a:pt x="328020" y="486"/>
                  </a:lnTo>
                  <a:lnTo>
                    <a:pt x="279676" y="0"/>
                  </a:lnTo>
                  <a:close/>
                </a:path>
              </a:pathLst>
            </a:custGeom>
            <a:solidFill>
              <a:srgbClr val="EC7C30"/>
            </a:solidFill>
          </p:spPr>
          <p:txBody>
            <a:bodyPr wrap="square" lIns="0" tIns="0" rIns="0" bIns="0" rtlCol="0"/>
            <a:lstStyle/>
            <a:p>
              <a:endParaRPr/>
            </a:p>
          </p:txBody>
        </p:sp>
        <p:sp>
          <p:nvSpPr>
            <p:cNvPr id="7" name="object 7"/>
            <p:cNvSpPr/>
            <p:nvPr/>
          </p:nvSpPr>
          <p:spPr>
            <a:xfrm>
              <a:off x="642937" y="2583292"/>
              <a:ext cx="3477260" cy="48260"/>
            </a:xfrm>
            <a:custGeom>
              <a:avLst/>
              <a:gdLst/>
              <a:ahLst/>
              <a:cxnLst/>
              <a:rect l="l" t="t" r="r" b="b"/>
              <a:pathLst>
                <a:path w="3477260" h="48260">
                  <a:moveTo>
                    <a:pt x="0" y="12333"/>
                  </a:moveTo>
                  <a:lnTo>
                    <a:pt x="48792" y="9908"/>
                  </a:lnTo>
                  <a:lnTo>
                    <a:pt x="98751" y="8980"/>
                  </a:lnTo>
                  <a:lnTo>
                    <a:pt x="149618" y="9267"/>
                  </a:lnTo>
                  <a:lnTo>
                    <a:pt x="201137" y="10489"/>
                  </a:lnTo>
                  <a:lnTo>
                    <a:pt x="253048" y="12364"/>
                  </a:lnTo>
                  <a:lnTo>
                    <a:pt x="305095" y="14612"/>
                  </a:lnTo>
                  <a:lnTo>
                    <a:pt x="357019" y="16952"/>
                  </a:lnTo>
                  <a:lnTo>
                    <a:pt x="408562" y="19104"/>
                  </a:lnTo>
                  <a:lnTo>
                    <a:pt x="459467" y="20786"/>
                  </a:lnTo>
                  <a:lnTo>
                    <a:pt x="509475" y="21719"/>
                  </a:lnTo>
                  <a:lnTo>
                    <a:pt x="558329" y="21620"/>
                  </a:lnTo>
                  <a:lnTo>
                    <a:pt x="605772" y="20210"/>
                  </a:lnTo>
                  <a:lnTo>
                    <a:pt x="651544" y="17208"/>
                  </a:lnTo>
                  <a:lnTo>
                    <a:pt x="695388" y="12333"/>
                  </a:lnTo>
                  <a:lnTo>
                    <a:pt x="742079" y="7309"/>
                  </a:lnTo>
                  <a:lnTo>
                    <a:pt x="789923" y="4725"/>
                  </a:lnTo>
                  <a:lnTo>
                    <a:pt x="838793" y="4144"/>
                  </a:lnTo>
                  <a:lnTo>
                    <a:pt x="888561" y="5128"/>
                  </a:lnTo>
                  <a:lnTo>
                    <a:pt x="939101" y="7241"/>
                  </a:lnTo>
                  <a:lnTo>
                    <a:pt x="990285" y="10046"/>
                  </a:lnTo>
                  <a:lnTo>
                    <a:pt x="1041986" y="13105"/>
                  </a:lnTo>
                  <a:lnTo>
                    <a:pt x="1094076" y="15981"/>
                  </a:lnTo>
                  <a:lnTo>
                    <a:pt x="1146429" y="18239"/>
                  </a:lnTo>
                  <a:lnTo>
                    <a:pt x="1198916" y="19439"/>
                  </a:lnTo>
                  <a:lnTo>
                    <a:pt x="1251411" y="19147"/>
                  </a:lnTo>
                  <a:lnTo>
                    <a:pt x="1303787" y="16923"/>
                  </a:lnTo>
                  <a:lnTo>
                    <a:pt x="1355915" y="12333"/>
                  </a:lnTo>
                  <a:lnTo>
                    <a:pt x="1408114" y="7717"/>
                  </a:lnTo>
                  <a:lnTo>
                    <a:pt x="1460678" y="5477"/>
                  </a:lnTo>
                  <a:lnTo>
                    <a:pt x="1513445" y="5174"/>
                  </a:lnTo>
                  <a:lnTo>
                    <a:pt x="1566250" y="6370"/>
                  </a:lnTo>
                  <a:lnTo>
                    <a:pt x="1618933" y="8628"/>
                  </a:lnTo>
                  <a:lnTo>
                    <a:pt x="1671330" y="11510"/>
                  </a:lnTo>
                  <a:lnTo>
                    <a:pt x="1723278" y="14576"/>
                  </a:lnTo>
                  <a:lnTo>
                    <a:pt x="1774616" y="17389"/>
                  </a:lnTo>
                  <a:lnTo>
                    <a:pt x="1825179" y="19512"/>
                  </a:lnTo>
                  <a:lnTo>
                    <a:pt x="1874806" y="20506"/>
                  </a:lnTo>
                  <a:lnTo>
                    <a:pt x="1923334" y="19932"/>
                  </a:lnTo>
                  <a:lnTo>
                    <a:pt x="1970600" y="17354"/>
                  </a:lnTo>
                  <a:lnTo>
                    <a:pt x="2016442" y="12333"/>
                  </a:lnTo>
                  <a:lnTo>
                    <a:pt x="2055514" y="7489"/>
                  </a:lnTo>
                  <a:lnTo>
                    <a:pt x="2094826" y="3982"/>
                  </a:lnTo>
                  <a:lnTo>
                    <a:pt x="2134716" y="1665"/>
                  </a:lnTo>
                  <a:lnTo>
                    <a:pt x="2175520" y="387"/>
                  </a:lnTo>
                  <a:lnTo>
                    <a:pt x="2217577" y="0"/>
                  </a:lnTo>
                  <a:lnTo>
                    <a:pt x="2261225" y="354"/>
                  </a:lnTo>
                  <a:lnTo>
                    <a:pt x="2306801" y="1301"/>
                  </a:lnTo>
                  <a:lnTo>
                    <a:pt x="2354643" y="2692"/>
                  </a:lnTo>
                  <a:lnTo>
                    <a:pt x="2405089" y="4377"/>
                  </a:lnTo>
                  <a:lnTo>
                    <a:pt x="2458477" y="6208"/>
                  </a:lnTo>
                  <a:lnTo>
                    <a:pt x="2515145" y="8036"/>
                  </a:lnTo>
                  <a:lnTo>
                    <a:pt x="2575429" y="9711"/>
                  </a:lnTo>
                  <a:lnTo>
                    <a:pt x="2639668" y="11085"/>
                  </a:lnTo>
                  <a:lnTo>
                    <a:pt x="2708200" y="12009"/>
                  </a:lnTo>
                  <a:lnTo>
                    <a:pt x="2781363" y="12333"/>
                  </a:lnTo>
                  <a:lnTo>
                    <a:pt x="2858635" y="12055"/>
                  </a:lnTo>
                  <a:lnTo>
                    <a:pt x="2928974" y="11400"/>
                  </a:lnTo>
                  <a:lnTo>
                    <a:pt x="2993052" y="10472"/>
                  </a:lnTo>
                  <a:lnTo>
                    <a:pt x="3051540" y="9378"/>
                  </a:lnTo>
                  <a:lnTo>
                    <a:pt x="3105109" y="8221"/>
                  </a:lnTo>
                  <a:lnTo>
                    <a:pt x="3154431" y="7107"/>
                  </a:lnTo>
                  <a:lnTo>
                    <a:pt x="3200177" y="6141"/>
                  </a:lnTo>
                  <a:lnTo>
                    <a:pt x="3243019" y="5428"/>
                  </a:lnTo>
                  <a:lnTo>
                    <a:pt x="3283629" y="5072"/>
                  </a:lnTo>
                  <a:lnTo>
                    <a:pt x="3322677" y="5179"/>
                  </a:lnTo>
                  <a:lnTo>
                    <a:pt x="3360836" y="5854"/>
                  </a:lnTo>
                  <a:lnTo>
                    <a:pt x="3398776" y="7201"/>
                  </a:lnTo>
                  <a:lnTo>
                    <a:pt x="3437170" y="9325"/>
                  </a:lnTo>
                  <a:lnTo>
                    <a:pt x="3476688" y="12333"/>
                  </a:lnTo>
                  <a:lnTo>
                    <a:pt x="3476180" y="20080"/>
                  </a:lnTo>
                  <a:lnTo>
                    <a:pt x="3476180" y="22493"/>
                  </a:lnTo>
                  <a:lnTo>
                    <a:pt x="3476688" y="31383"/>
                  </a:lnTo>
                  <a:lnTo>
                    <a:pt x="3424365" y="33238"/>
                  </a:lnTo>
                  <a:lnTo>
                    <a:pt x="3370951" y="33849"/>
                  </a:lnTo>
                  <a:lnTo>
                    <a:pt x="3316821" y="33454"/>
                  </a:lnTo>
                  <a:lnTo>
                    <a:pt x="3262351" y="32293"/>
                  </a:lnTo>
                  <a:lnTo>
                    <a:pt x="3207914" y="30608"/>
                  </a:lnTo>
                  <a:lnTo>
                    <a:pt x="3153885" y="28637"/>
                  </a:lnTo>
                  <a:lnTo>
                    <a:pt x="3100641" y="26620"/>
                  </a:lnTo>
                  <a:lnTo>
                    <a:pt x="3048555" y="24798"/>
                  </a:lnTo>
                  <a:lnTo>
                    <a:pt x="2998003" y="23410"/>
                  </a:lnTo>
                  <a:lnTo>
                    <a:pt x="2949358" y="22696"/>
                  </a:lnTo>
                  <a:lnTo>
                    <a:pt x="2902998" y="22897"/>
                  </a:lnTo>
                  <a:lnTo>
                    <a:pt x="2859295" y="24251"/>
                  </a:lnTo>
                  <a:lnTo>
                    <a:pt x="2818625" y="27000"/>
                  </a:lnTo>
                  <a:lnTo>
                    <a:pt x="2781363" y="31383"/>
                  </a:lnTo>
                  <a:lnTo>
                    <a:pt x="2737850" y="36619"/>
                  </a:lnTo>
                  <a:lnTo>
                    <a:pt x="2690591" y="40211"/>
                  </a:lnTo>
                  <a:lnTo>
                    <a:pt x="2640397" y="42366"/>
                  </a:lnTo>
                  <a:lnTo>
                    <a:pt x="2588078" y="43292"/>
                  </a:lnTo>
                  <a:lnTo>
                    <a:pt x="2534446" y="43197"/>
                  </a:lnTo>
                  <a:lnTo>
                    <a:pt x="2480310" y="42289"/>
                  </a:lnTo>
                  <a:lnTo>
                    <a:pt x="2426480" y="40774"/>
                  </a:lnTo>
                  <a:lnTo>
                    <a:pt x="2373768" y="38861"/>
                  </a:lnTo>
                  <a:lnTo>
                    <a:pt x="2322984" y="36758"/>
                  </a:lnTo>
                  <a:lnTo>
                    <a:pt x="2274939" y="34672"/>
                  </a:lnTo>
                  <a:lnTo>
                    <a:pt x="2230442" y="32811"/>
                  </a:lnTo>
                  <a:lnTo>
                    <a:pt x="2190305" y="31383"/>
                  </a:lnTo>
                  <a:lnTo>
                    <a:pt x="2154269" y="30061"/>
                  </a:lnTo>
                  <a:lnTo>
                    <a:pt x="2115743" y="28372"/>
                  </a:lnTo>
                  <a:lnTo>
                    <a:pt x="2074734" y="26477"/>
                  </a:lnTo>
                  <a:lnTo>
                    <a:pt x="2031250" y="24534"/>
                  </a:lnTo>
                  <a:lnTo>
                    <a:pt x="1985299" y="22705"/>
                  </a:lnTo>
                  <a:lnTo>
                    <a:pt x="1936888" y="21149"/>
                  </a:lnTo>
                  <a:lnTo>
                    <a:pt x="1886025" y="20028"/>
                  </a:lnTo>
                  <a:lnTo>
                    <a:pt x="1832717" y="19500"/>
                  </a:lnTo>
                  <a:lnTo>
                    <a:pt x="1776972" y="19727"/>
                  </a:lnTo>
                  <a:lnTo>
                    <a:pt x="1718799" y="20868"/>
                  </a:lnTo>
                  <a:lnTo>
                    <a:pt x="1658203" y="23085"/>
                  </a:lnTo>
                  <a:lnTo>
                    <a:pt x="1595194" y="26536"/>
                  </a:lnTo>
                  <a:lnTo>
                    <a:pt x="1529778" y="31383"/>
                  </a:lnTo>
                  <a:lnTo>
                    <a:pt x="1464714" y="36450"/>
                  </a:lnTo>
                  <a:lnTo>
                    <a:pt x="1402692" y="40539"/>
                  </a:lnTo>
                  <a:lnTo>
                    <a:pt x="1343529" y="43687"/>
                  </a:lnTo>
                  <a:lnTo>
                    <a:pt x="1287044" y="45929"/>
                  </a:lnTo>
                  <a:lnTo>
                    <a:pt x="1233054" y="47302"/>
                  </a:lnTo>
                  <a:lnTo>
                    <a:pt x="1181378" y="47843"/>
                  </a:lnTo>
                  <a:lnTo>
                    <a:pt x="1131833" y="47589"/>
                  </a:lnTo>
                  <a:lnTo>
                    <a:pt x="1084237" y="46574"/>
                  </a:lnTo>
                  <a:lnTo>
                    <a:pt x="1038409" y="44836"/>
                  </a:lnTo>
                  <a:lnTo>
                    <a:pt x="994165" y="42412"/>
                  </a:lnTo>
                  <a:lnTo>
                    <a:pt x="951325" y="39337"/>
                  </a:lnTo>
                  <a:lnTo>
                    <a:pt x="909705" y="35649"/>
                  </a:lnTo>
                  <a:lnTo>
                    <a:pt x="869124" y="31383"/>
                  </a:lnTo>
                  <a:lnTo>
                    <a:pt x="835557" y="28556"/>
                  </a:lnTo>
                  <a:lnTo>
                    <a:pt x="796642" y="26953"/>
                  </a:lnTo>
                  <a:lnTo>
                    <a:pt x="753008" y="26399"/>
                  </a:lnTo>
                  <a:lnTo>
                    <a:pt x="705287" y="26721"/>
                  </a:lnTo>
                  <a:lnTo>
                    <a:pt x="654109" y="27744"/>
                  </a:lnTo>
                  <a:lnTo>
                    <a:pt x="600105" y="29294"/>
                  </a:lnTo>
                  <a:lnTo>
                    <a:pt x="543907" y="31198"/>
                  </a:lnTo>
                  <a:lnTo>
                    <a:pt x="486145" y="33281"/>
                  </a:lnTo>
                  <a:lnTo>
                    <a:pt x="427449" y="35369"/>
                  </a:lnTo>
                  <a:lnTo>
                    <a:pt x="368452" y="37289"/>
                  </a:lnTo>
                  <a:lnTo>
                    <a:pt x="309783" y="38866"/>
                  </a:lnTo>
                  <a:lnTo>
                    <a:pt x="252073" y="39925"/>
                  </a:lnTo>
                  <a:lnTo>
                    <a:pt x="195954" y="40295"/>
                  </a:lnTo>
                  <a:lnTo>
                    <a:pt x="142057" y="39799"/>
                  </a:lnTo>
                  <a:lnTo>
                    <a:pt x="91011" y="38264"/>
                  </a:lnTo>
                  <a:lnTo>
                    <a:pt x="43448" y="35517"/>
                  </a:lnTo>
                  <a:lnTo>
                    <a:pt x="0" y="31383"/>
                  </a:lnTo>
                  <a:lnTo>
                    <a:pt x="63" y="24398"/>
                  </a:lnTo>
                  <a:lnTo>
                    <a:pt x="63" y="16143"/>
                  </a:lnTo>
                  <a:lnTo>
                    <a:pt x="0" y="12333"/>
                  </a:lnTo>
                  <a:close/>
                </a:path>
              </a:pathLst>
            </a:custGeom>
            <a:ln w="44450">
              <a:solidFill>
                <a:srgbClr val="EC7C3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5315001" y="0"/>
              <a:ext cx="6876998" cy="6857998"/>
            </a:xfrm>
            <a:prstGeom prst="rect">
              <a:avLst/>
            </a:prstGeom>
          </p:spPr>
        </p:pic>
        <p:pic>
          <p:nvPicPr>
            <p:cNvPr id="9" name="object 9"/>
            <p:cNvPicPr/>
            <p:nvPr/>
          </p:nvPicPr>
          <p:blipFill>
            <a:blip r:embed="rId4" cstate="print"/>
            <a:stretch>
              <a:fillRect/>
            </a:stretch>
          </p:blipFill>
          <p:spPr>
            <a:xfrm>
              <a:off x="10201275" y="5915025"/>
              <a:ext cx="1295400" cy="676275"/>
            </a:xfrm>
            <a:prstGeom prst="rect">
              <a:avLst/>
            </a:prstGeom>
          </p:spPr>
        </p:pic>
      </p:grpSp>
      <p:sp>
        <p:nvSpPr>
          <p:cNvPr id="10" name="object 10"/>
          <p:cNvSpPr txBox="1"/>
          <p:nvPr/>
        </p:nvSpPr>
        <p:spPr>
          <a:xfrm>
            <a:off x="521652" y="4928806"/>
            <a:ext cx="3828415" cy="1073150"/>
          </a:xfrm>
          <a:prstGeom prst="rect">
            <a:avLst/>
          </a:prstGeom>
        </p:spPr>
        <p:txBody>
          <a:bodyPr vert="horz" wrap="square" lIns="0" tIns="12700" rIns="0" bIns="0" rtlCol="0">
            <a:spAutoFit/>
          </a:bodyPr>
          <a:lstStyle/>
          <a:p>
            <a:pPr marL="12700">
              <a:lnSpc>
                <a:spcPts val="2095"/>
              </a:lnSpc>
              <a:spcBef>
                <a:spcPts val="100"/>
              </a:spcBef>
            </a:pPr>
            <a:r>
              <a:rPr sz="1800" dirty="0">
                <a:latin typeface="Arial"/>
                <a:cs typeface="Arial"/>
              </a:rPr>
              <a:t>Emily</a:t>
            </a:r>
            <a:r>
              <a:rPr sz="1800" spc="5" dirty="0">
                <a:latin typeface="Arial"/>
                <a:cs typeface="Arial"/>
              </a:rPr>
              <a:t> </a:t>
            </a:r>
            <a:r>
              <a:rPr sz="1800" spc="-10" dirty="0">
                <a:latin typeface="Arial"/>
                <a:cs typeface="Arial"/>
              </a:rPr>
              <a:t>Torres-Cullinane</a:t>
            </a:r>
            <a:endParaRPr sz="1800">
              <a:latin typeface="Arial"/>
              <a:cs typeface="Arial"/>
            </a:endParaRPr>
          </a:p>
          <a:p>
            <a:pPr marL="12700" marR="5080">
              <a:lnSpc>
                <a:spcPts val="2030"/>
              </a:lnSpc>
              <a:spcBef>
                <a:spcPts val="110"/>
              </a:spcBef>
            </a:pPr>
            <a:r>
              <a:rPr sz="1800" dirty="0">
                <a:latin typeface="Arial"/>
                <a:cs typeface="Arial"/>
              </a:rPr>
              <a:t>Director</a:t>
            </a:r>
            <a:r>
              <a:rPr sz="1800" spc="135" dirty="0">
                <a:latin typeface="Arial"/>
                <a:cs typeface="Arial"/>
              </a:rPr>
              <a:t> </a:t>
            </a:r>
            <a:r>
              <a:rPr sz="1800" spc="75" dirty="0">
                <a:latin typeface="Arial"/>
                <a:cs typeface="Arial"/>
              </a:rPr>
              <a:t>of</a:t>
            </a:r>
            <a:r>
              <a:rPr sz="1800" spc="114" dirty="0">
                <a:latin typeface="Arial"/>
                <a:cs typeface="Arial"/>
              </a:rPr>
              <a:t> </a:t>
            </a:r>
            <a:r>
              <a:rPr sz="1800" spc="55" dirty="0">
                <a:latin typeface="Arial"/>
                <a:cs typeface="Arial"/>
              </a:rPr>
              <a:t>Community</a:t>
            </a:r>
            <a:r>
              <a:rPr sz="1800" spc="120" dirty="0">
                <a:latin typeface="Arial"/>
                <a:cs typeface="Arial"/>
              </a:rPr>
              <a:t> </a:t>
            </a:r>
            <a:r>
              <a:rPr sz="1800" spc="-10" dirty="0">
                <a:latin typeface="Arial"/>
                <a:cs typeface="Arial"/>
              </a:rPr>
              <a:t>Engagement </a:t>
            </a:r>
            <a:r>
              <a:rPr sz="1800" spc="65" dirty="0">
                <a:latin typeface="Arial"/>
                <a:cs typeface="Arial"/>
              </a:rPr>
              <a:t>Metropolitan</a:t>
            </a:r>
            <a:r>
              <a:rPr sz="1800" spc="60" dirty="0">
                <a:latin typeface="Arial"/>
                <a:cs typeface="Arial"/>
              </a:rPr>
              <a:t> </a:t>
            </a:r>
            <a:r>
              <a:rPr sz="1800" dirty="0">
                <a:latin typeface="Arial"/>
                <a:cs typeface="Arial"/>
              </a:rPr>
              <a:t>Area</a:t>
            </a:r>
            <a:r>
              <a:rPr sz="1800" spc="105" dirty="0">
                <a:latin typeface="Arial"/>
                <a:cs typeface="Arial"/>
              </a:rPr>
              <a:t> </a:t>
            </a:r>
            <a:r>
              <a:rPr sz="1800" dirty="0">
                <a:latin typeface="Arial"/>
                <a:cs typeface="Arial"/>
              </a:rPr>
              <a:t>Planning</a:t>
            </a:r>
            <a:r>
              <a:rPr sz="1800" spc="-65" dirty="0">
                <a:latin typeface="Arial"/>
                <a:cs typeface="Arial"/>
              </a:rPr>
              <a:t> </a:t>
            </a:r>
            <a:r>
              <a:rPr sz="1800" spc="-10" dirty="0">
                <a:latin typeface="Arial"/>
                <a:cs typeface="Arial"/>
              </a:rPr>
              <a:t>Council </a:t>
            </a:r>
            <a:r>
              <a:rPr sz="1800" dirty="0">
                <a:latin typeface="Arial"/>
                <a:cs typeface="Arial"/>
              </a:rPr>
              <a:t>Tuesday</a:t>
            </a:r>
            <a:r>
              <a:rPr sz="1800" spc="30" dirty="0">
                <a:latin typeface="Arial"/>
                <a:cs typeface="Arial"/>
              </a:rPr>
              <a:t> </a:t>
            </a:r>
            <a:r>
              <a:rPr sz="1800" dirty="0">
                <a:latin typeface="Arial"/>
                <a:cs typeface="Arial"/>
              </a:rPr>
              <a:t>August</a:t>
            </a:r>
            <a:r>
              <a:rPr sz="1800" spc="-70" dirty="0">
                <a:latin typeface="Arial"/>
                <a:cs typeface="Arial"/>
              </a:rPr>
              <a:t> </a:t>
            </a:r>
            <a:r>
              <a:rPr sz="1800" dirty="0">
                <a:latin typeface="Arial"/>
                <a:cs typeface="Arial"/>
              </a:rPr>
              <a:t>23,</a:t>
            </a:r>
            <a:r>
              <a:rPr sz="1800" spc="-100" dirty="0">
                <a:latin typeface="Arial"/>
                <a:cs typeface="Arial"/>
              </a:rPr>
              <a:t> </a:t>
            </a:r>
            <a:r>
              <a:rPr sz="1800" spc="-20" dirty="0">
                <a:latin typeface="Arial"/>
                <a:cs typeface="Arial"/>
              </a:rPr>
              <a:t>2022</a:t>
            </a:r>
            <a:endParaRPr sz="18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8"/>
          </a:xfrm>
          <a:prstGeom prst="rect">
            <a:avLst/>
          </a:prstGeom>
        </p:spPr>
      </p:pic>
      <p:sp>
        <p:nvSpPr>
          <p:cNvPr id="3" name="object 3"/>
          <p:cNvSpPr txBox="1">
            <a:spLocks noGrp="1"/>
          </p:cNvSpPr>
          <p:nvPr>
            <p:ph type="title"/>
          </p:nvPr>
        </p:nvSpPr>
        <p:spPr>
          <a:xfrm>
            <a:off x="536257" y="561657"/>
            <a:ext cx="4153535" cy="701040"/>
          </a:xfrm>
          <a:prstGeom prst="rect">
            <a:avLst/>
          </a:prstGeom>
        </p:spPr>
        <p:txBody>
          <a:bodyPr vert="horz" wrap="square" lIns="0" tIns="16510" rIns="0" bIns="0" rtlCol="0">
            <a:spAutoFit/>
          </a:bodyPr>
          <a:lstStyle/>
          <a:p>
            <a:pPr marL="12700">
              <a:lnSpc>
                <a:spcPct val="100000"/>
              </a:lnSpc>
              <a:spcBef>
                <a:spcPts val="130"/>
              </a:spcBef>
            </a:pPr>
            <a:r>
              <a:rPr sz="4400" b="1" spc="250" dirty="0">
                <a:solidFill>
                  <a:srgbClr val="FFFFFF"/>
                </a:solidFill>
                <a:latin typeface="Arial"/>
                <a:cs typeface="Arial"/>
              </a:rPr>
              <a:t>What</a:t>
            </a:r>
            <a:r>
              <a:rPr sz="4400" b="1" spc="-290" dirty="0">
                <a:solidFill>
                  <a:srgbClr val="FFFFFF"/>
                </a:solidFill>
                <a:latin typeface="Arial"/>
                <a:cs typeface="Arial"/>
              </a:rPr>
              <a:t> </a:t>
            </a:r>
            <a:r>
              <a:rPr sz="4400" b="1" dirty="0">
                <a:solidFill>
                  <a:srgbClr val="FFFFFF"/>
                </a:solidFill>
                <a:latin typeface="Arial"/>
                <a:cs typeface="Arial"/>
              </a:rPr>
              <a:t>is</a:t>
            </a:r>
            <a:r>
              <a:rPr sz="4400" b="1" spc="-195" dirty="0">
                <a:solidFill>
                  <a:srgbClr val="FFFFFF"/>
                </a:solidFill>
                <a:latin typeface="Arial"/>
                <a:cs typeface="Arial"/>
              </a:rPr>
              <a:t> </a:t>
            </a:r>
            <a:r>
              <a:rPr sz="4400" b="1" spc="-100" dirty="0">
                <a:solidFill>
                  <a:srgbClr val="FFFFFF"/>
                </a:solidFill>
                <a:latin typeface="Arial"/>
                <a:cs typeface="Arial"/>
              </a:rPr>
              <a:t>MAPC?</a:t>
            </a:r>
            <a:endParaRPr sz="4400">
              <a:latin typeface="Arial"/>
              <a:cs typeface="Arial"/>
            </a:endParaRPr>
          </a:p>
        </p:txBody>
      </p:sp>
      <p:sp>
        <p:nvSpPr>
          <p:cNvPr id="4" name="object 4"/>
          <p:cNvSpPr/>
          <p:nvPr/>
        </p:nvSpPr>
        <p:spPr>
          <a:xfrm>
            <a:off x="457200" y="1714500"/>
            <a:ext cx="5943600" cy="4352925"/>
          </a:xfrm>
          <a:custGeom>
            <a:avLst/>
            <a:gdLst/>
            <a:ahLst/>
            <a:cxnLst/>
            <a:rect l="l" t="t" r="r" b="b"/>
            <a:pathLst>
              <a:path w="5943600" h="4352925">
                <a:moveTo>
                  <a:pt x="5943600" y="0"/>
                </a:moveTo>
                <a:lnTo>
                  <a:pt x="0" y="0"/>
                </a:lnTo>
                <a:lnTo>
                  <a:pt x="0" y="4352925"/>
                </a:lnTo>
                <a:lnTo>
                  <a:pt x="5943600" y="4352925"/>
                </a:lnTo>
                <a:lnTo>
                  <a:pt x="5943600" y="0"/>
                </a:lnTo>
                <a:close/>
              </a:path>
            </a:pathLst>
          </a:custGeom>
          <a:solidFill>
            <a:srgbClr val="173862"/>
          </a:solidFill>
        </p:spPr>
        <p:txBody>
          <a:bodyPr wrap="square" lIns="0" tIns="0" rIns="0" bIns="0" rtlCol="0"/>
          <a:lstStyle/>
          <a:p>
            <a:endParaRPr/>
          </a:p>
        </p:txBody>
      </p:sp>
      <p:sp>
        <p:nvSpPr>
          <p:cNvPr id="5" name="object 5"/>
          <p:cNvSpPr txBox="1"/>
          <p:nvPr/>
        </p:nvSpPr>
        <p:spPr>
          <a:xfrm>
            <a:off x="536257" y="1702498"/>
            <a:ext cx="5704205" cy="4140200"/>
          </a:xfrm>
          <a:prstGeom prst="rect">
            <a:avLst/>
          </a:prstGeom>
        </p:spPr>
        <p:txBody>
          <a:bodyPr vert="horz" wrap="square" lIns="0" tIns="47625" rIns="0" bIns="0" rtlCol="0">
            <a:spAutoFit/>
          </a:bodyPr>
          <a:lstStyle/>
          <a:p>
            <a:pPr marL="12700" marR="164465">
              <a:lnSpc>
                <a:spcPct val="89700"/>
              </a:lnSpc>
              <a:spcBef>
                <a:spcPts val="375"/>
              </a:spcBef>
            </a:pPr>
            <a:r>
              <a:rPr sz="2000" b="1" spc="55" dirty="0">
                <a:solidFill>
                  <a:srgbClr val="FFFFFF"/>
                </a:solidFill>
                <a:latin typeface="Arial"/>
                <a:cs typeface="Arial"/>
              </a:rPr>
              <a:t>The</a:t>
            </a:r>
            <a:r>
              <a:rPr sz="2000" b="1" spc="-45" dirty="0">
                <a:solidFill>
                  <a:srgbClr val="FFFFFF"/>
                </a:solidFill>
                <a:latin typeface="Arial"/>
                <a:cs typeface="Arial"/>
              </a:rPr>
              <a:t> </a:t>
            </a:r>
            <a:r>
              <a:rPr sz="2000" b="1" spc="95" dirty="0">
                <a:solidFill>
                  <a:srgbClr val="FFFFFF"/>
                </a:solidFill>
                <a:latin typeface="Arial"/>
                <a:cs typeface="Arial"/>
              </a:rPr>
              <a:t>Metropolitan</a:t>
            </a:r>
            <a:r>
              <a:rPr sz="2000" b="1" spc="-110" dirty="0">
                <a:solidFill>
                  <a:srgbClr val="FFFFFF"/>
                </a:solidFill>
                <a:latin typeface="Arial"/>
                <a:cs typeface="Arial"/>
              </a:rPr>
              <a:t> </a:t>
            </a:r>
            <a:r>
              <a:rPr sz="2000" b="1" dirty="0">
                <a:solidFill>
                  <a:srgbClr val="FFFFFF"/>
                </a:solidFill>
                <a:latin typeface="Arial"/>
                <a:cs typeface="Arial"/>
              </a:rPr>
              <a:t>Area</a:t>
            </a:r>
            <a:r>
              <a:rPr sz="2000" b="1" spc="25" dirty="0">
                <a:solidFill>
                  <a:srgbClr val="FFFFFF"/>
                </a:solidFill>
                <a:latin typeface="Arial"/>
                <a:cs typeface="Arial"/>
              </a:rPr>
              <a:t> </a:t>
            </a:r>
            <a:r>
              <a:rPr sz="2000" b="1" spc="50" dirty="0">
                <a:solidFill>
                  <a:srgbClr val="FFFFFF"/>
                </a:solidFill>
                <a:latin typeface="Arial"/>
                <a:cs typeface="Arial"/>
              </a:rPr>
              <a:t>Planning</a:t>
            </a:r>
            <a:r>
              <a:rPr sz="2000" b="1" spc="-65" dirty="0">
                <a:solidFill>
                  <a:srgbClr val="FFFFFF"/>
                </a:solidFill>
                <a:latin typeface="Arial"/>
                <a:cs typeface="Arial"/>
              </a:rPr>
              <a:t> </a:t>
            </a:r>
            <a:r>
              <a:rPr sz="2000" b="1" spc="-10" dirty="0">
                <a:solidFill>
                  <a:srgbClr val="FFFFFF"/>
                </a:solidFill>
                <a:latin typeface="Arial"/>
                <a:cs typeface="Arial"/>
              </a:rPr>
              <a:t>Council </a:t>
            </a:r>
            <a:r>
              <a:rPr sz="2000" spc="-65" dirty="0">
                <a:solidFill>
                  <a:srgbClr val="FFFFFF"/>
                </a:solidFill>
                <a:latin typeface="Arial"/>
                <a:cs typeface="Arial"/>
              </a:rPr>
              <a:t>(MAPC) </a:t>
            </a:r>
            <a:r>
              <a:rPr sz="2000" dirty="0">
                <a:solidFill>
                  <a:srgbClr val="FFFFFF"/>
                </a:solidFill>
                <a:latin typeface="Arial"/>
                <a:cs typeface="Arial"/>
              </a:rPr>
              <a:t>is</a:t>
            </a:r>
            <a:r>
              <a:rPr sz="2000" spc="25" dirty="0">
                <a:solidFill>
                  <a:srgbClr val="FFFFFF"/>
                </a:solidFill>
                <a:latin typeface="Arial"/>
                <a:cs typeface="Arial"/>
              </a:rPr>
              <a:t> </a:t>
            </a:r>
            <a:r>
              <a:rPr sz="2000" spc="120" dirty="0">
                <a:solidFill>
                  <a:srgbClr val="FFFFFF"/>
                </a:solidFill>
                <a:latin typeface="Arial"/>
                <a:cs typeface="Arial"/>
              </a:rPr>
              <a:t>the</a:t>
            </a:r>
            <a:r>
              <a:rPr sz="2000" spc="-160" dirty="0">
                <a:solidFill>
                  <a:srgbClr val="FFFFFF"/>
                </a:solidFill>
                <a:latin typeface="Arial"/>
                <a:cs typeface="Arial"/>
              </a:rPr>
              <a:t> </a:t>
            </a:r>
            <a:r>
              <a:rPr sz="2000" spc="55" dirty="0">
                <a:solidFill>
                  <a:srgbClr val="FFFFFF"/>
                </a:solidFill>
                <a:latin typeface="Arial"/>
                <a:cs typeface="Arial"/>
              </a:rPr>
              <a:t>regional</a:t>
            </a:r>
            <a:r>
              <a:rPr sz="2000" spc="-50" dirty="0">
                <a:solidFill>
                  <a:srgbClr val="FFFFFF"/>
                </a:solidFill>
                <a:latin typeface="Arial"/>
                <a:cs typeface="Arial"/>
              </a:rPr>
              <a:t> </a:t>
            </a:r>
            <a:r>
              <a:rPr sz="2000" spc="85" dirty="0">
                <a:solidFill>
                  <a:srgbClr val="FFFFFF"/>
                </a:solidFill>
                <a:latin typeface="Arial"/>
                <a:cs typeface="Arial"/>
              </a:rPr>
              <a:t>planning</a:t>
            </a:r>
            <a:r>
              <a:rPr sz="2000" spc="-220" dirty="0">
                <a:solidFill>
                  <a:srgbClr val="FFFFFF"/>
                </a:solidFill>
                <a:latin typeface="Arial"/>
                <a:cs typeface="Arial"/>
              </a:rPr>
              <a:t> </a:t>
            </a:r>
            <a:r>
              <a:rPr sz="2000" dirty="0">
                <a:solidFill>
                  <a:srgbClr val="FFFFFF"/>
                </a:solidFill>
                <a:latin typeface="Arial"/>
                <a:cs typeface="Arial"/>
              </a:rPr>
              <a:t>agency</a:t>
            </a:r>
            <a:r>
              <a:rPr sz="2000" spc="-114" dirty="0">
                <a:solidFill>
                  <a:srgbClr val="FFFFFF"/>
                </a:solidFill>
                <a:latin typeface="Arial"/>
                <a:cs typeface="Arial"/>
              </a:rPr>
              <a:t> </a:t>
            </a:r>
            <a:r>
              <a:rPr sz="2000" spc="40" dirty="0">
                <a:solidFill>
                  <a:srgbClr val="FFFFFF"/>
                </a:solidFill>
                <a:latin typeface="Arial"/>
                <a:cs typeface="Arial"/>
              </a:rPr>
              <a:t>serving </a:t>
            </a:r>
            <a:r>
              <a:rPr sz="2000" spc="120" dirty="0">
                <a:solidFill>
                  <a:srgbClr val="FFFFFF"/>
                </a:solidFill>
                <a:latin typeface="Arial"/>
                <a:cs typeface="Arial"/>
              </a:rPr>
              <a:t>the</a:t>
            </a:r>
            <a:r>
              <a:rPr sz="2000" spc="-105" dirty="0">
                <a:solidFill>
                  <a:srgbClr val="FFFFFF"/>
                </a:solidFill>
                <a:latin typeface="Arial"/>
                <a:cs typeface="Arial"/>
              </a:rPr>
              <a:t> </a:t>
            </a:r>
            <a:r>
              <a:rPr sz="2000" spc="80" dirty="0">
                <a:solidFill>
                  <a:srgbClr val="FFFFFF"/>
                </a:solidFill>
                <a:latin typeface="Arial"/>
                <a:cs typeface="Arial"/>
              </a:rPr>
              <a:t>people</a:t>
            </a:r>
            <a:r>
              <a:rPr sz="2000" spc="-185" dirty="0">
                <a:solidFill>
                  <a:srgbClr val="FFFFFF"/>
                </a:solidFill>
                <a:latin typeface="Arial"/>
                <a:cs typeface="Arial"/>
              </a:rPr>
              <a:t> </a:t>
            </a:r>
            <a:r>
              <a:rPr sz="2000" spc="130" dirty="0">
                <a:solidFill>
                  <a:srgbClr val="FFFFFF"/>
                </a:solidFill>
                <a:latin typeface="Arial"/>
                <a:cs typeface="Arial"/>
              </a:rPr>
              <a:t>who</a:t>
            </a:r>
            <a:r>
              <a:rPr sz="2000" spc="-114" dirty="0">
                <a:solidFill>
                  <a:srgbClr val="FFFFFF"/>
                </a:solidFill>
                <a:latin typeface="Arial"/>
                <a:cs typeface="Arial"/>
              </a:rPr>
              <a:t> </a:t>
            </a:r>
            <a:r>
              <a:rPr sz="2000" spc="50" dirty="0">
                <a:solidFill>
                  <a:srgbClr val="FFFFFF"/>
                </a:solidFill>
                <a:latin typeface="Arial"/>
                <a:cs typeface="Arial"/>
              </a:rPr>
              <a:t>live</a:t>
            </a:r>
            <a:r>
              <a:rPr sz="2000" spc="-105" dirty="0">
                <a:solidFill>
                  <a:srgbClr val="FFFFFF"/>
                </a:solidFill>
                <a:latin typeface="Arial"/>
                <a:cs typeface="Arial"/>
              </a:rPr>
              <a:t> </a:t>
            </a:r>
            <a:r>
              <a:rPr sz="2000" spc="90" dirty="0">
                <a:solidFill>
                  <a:srgbClr val="FFFFFF"/>
                </a:solidFill>
                <a:latin typeface="Arial"/>
                <a:cs typeface="Arial"/>
              </a:rPr>
              <a:t>and</a:t>
            </a:r>
            <a:r>
              <a:rPr sz="2000" spc="-135" dirty="0">
                <a:solidFill>
                  <a:srgbClr val="FFFFFF"/>
                </a:solidFill>
                <a:latin typeface="Arial"/>
                <a:cs typeface="Arial"/>
              </a:rPr>
              <a:t> </a:t>
            </a:r>
            <a:r>
              <a:rPr sz="2000" spc="100" dirty="0">
                <a:solidFill>
                  <a:srgbClr val="FFFFFF"/>
                </a:solidFill>
                <a:latin typeface="Arial"/>
                <a:cs typeface="Arial"/>
              </a:rPr>
              <a:t>work</a:t>
            </a:r>
            <a:r>
              <a:rPr sz="2000" spc="-25" dirty="0">
                <a:solidFill>
                  <a:srgbClr val="FFFFFF"/>
                </a:solidFill>
                <a:latin typeface="Arial"/>
                <a:cs typeface="Arial"/>
              </a:rPr>
              <a:t> </a:t>
            </a:r>
            <a:r>
              <a:rPr sz="2000" spc="95" dirty="0">
                <a:solidFill>
                  <a:srgbClr val="FFFFFF"/>
                </a:solidFill>
                <a:latin typeface="Arial"/>
                <a:cs typeface="Arial"/>
              </a:rPr>
              <a:t>in</a:t>
            </a:r>
            <a:r>
              <a:rPr sz="2000" spc="-60" dirty="0">
                <a:solidFill>
                  <a:srgbClr val="FFFFFF"/>
                </a:solidFill>
                <a:latin typeface="Arial"/>
                <a:cs typeface="Arial"/>
              </a:rPr>
              <a:t> </a:t>
            </a:r>
            <a:r>
              <a:rPr sz="2000" spc="120" dirty="0">
                <a:solidFill>
                  <a:srgbClr val="FFFFFF"/>
                </a:solidFill>
                <a:latin typeface="Arial"/>
                <a:cs typeface="Arial"/>
              </a:rPr>
              <a:t>the</a:t>
            </a:r>
            <a:r>
              <a:rPr sz="2000" spc="-105" dirty="0">
                <a:solidFill>
                  <a:srgbClr val="FFFFFF"/>
                </a:solidFill>
                <a:latin typeface="Arial"/>
                <a:cs typeface="Arial"/>
              </a:rPr>
              <a:t> </a:t>
            </a:r>
            <a:r>
              <a:rPr sz="2000" dirty="0">
                <a:solidFill>
                  <a:srgbClr val="FFFFFF"/>
                </a:solidFill>
                <a:latin typeface="Arial"/>
                <a:cs typeface="Arial"/>
              </a:rPr>
              <a:t>101</a:t>
            </a:r>
            <a:r>
              <a:rPr sz="2000" spc="-50" dirty="0">
                <a:solidFill>
                  <a:srgbClr val="FFFFFF"/>
                </a:solidFill>
                <a:latin typeface="Arial"/>
                <a:cs typeface="Arial"/>
              </a:rPr>
              <a:t> </a:t>
            </a:r>
            <a:r>
              <a:rPr sz="2000" spc="-10" dirty="0">
                <a:solidFill>
                  <a:srgbClr val="FFFFFF"/>
                </a:solidFill>
                <a:latin typeface="Arial"/>
                <a:cs typeface="Arial"/>
              </a:rPr>
              <a:t>cities </a:t>
            </a:r>
            <a:r>
              <a:rPr sz="2000" spc="90" dirty="0">
                <a:solidFill>
                  <a:srgbClr val="FFFFFF"/>
                </a:solidFill>
                <a:latin typeface="Arial"/>
                <a:cs typeface="Arial"/>
              </a:rPr>
              <a:t>and</a:t>
            </a:r>
            <a:r>
              <a:rPr sz="2000" spc="-140" dirty="0">
                <a:solidFill>
                  <a:srgbClr val="FFFFFF"/>
                </a:solidFill>
                <a:latin typeface="Arial"/>
                <a:cs typeface="Arial"/>
              </a:rPr>
              <a:t> </a:t>
            </a:r>
            <a:r>
              <a:rPr sz="2000" spc="85" dirty="0">
                <a:solidFill>
                  <a:srgbClr val="FFFFFF"/>
                </a:solidFill>
                <a:latin typeface="Arial"/>
                <a:cs typeface="Arial"/>
              </a:rPr>
              <a:t>towns</a:t>
            </a:r>
            <a:r>
              <a:rPr sz="2000" spc="-80" dirty="0">
                <a:solidFill>
                  <a:srgbClr val="FFFFFF"/>
                </a:solidFill>
                <a:latin typeface="Arial"/>
                <a:cs typeface="Arial"/>
              </a:rPr>
              <a:t> </a:t>
            </a:r>
            <a:r>
              <a:rPr sz="2000" spc="105" dirty="0">
                <a:solidFill>
                  <a:srgbClr val="FFFFFF"/>
                </a:solidFill>
                <a:latin typeface="Arial"/>
                <a:cs typeface="Arial"/>
              </a:rPr>
              <a:t>of</a:t>
            </a:r>
            <a:r>
              <a:rPr sz="2000" spc="-20" dirty="0">
                <a:solidFill>
                  <a:srgbClr val="FFFFFF"/>
                </a:solidFill>
                <a:latin typeface="Arial"/>
                <a:cs typeface="Arial"/>
              </a:rPr>
              <a:t> </a:t>
            </a:r>
            <a:r>
              <a:rPr sz="2000" spc="120" dirty="0">
                <a:solidFill>
                  <a:srgbClr val="FFFFFF"/>
                </a:solidFill>
                <a:latin typeface="Arial"/>
                <a:cs typeface="Arial"/>
              </a:rPr>
              <a:t>the</a:t>
            </a:r>
            <a:r>
              <a:rPr sz="2000" spc="-105" dirty="0">
                <a:solidFill>
                  <a:srgbClr val="FFFFFF"/>
                </a:solidFill>
                <a:latin typeface="Arial"/>
                <a:cs typeface="Arial"/>
              </a:rPr>
              <a:t> </a:t>
            </a:r>
            <a:r>
              <a:rPr sz="2000" spc="95" dirty="0">
                <a:solidFill>
                  <a:srgbClr val="FFFFFF"/>
                </a:solidFill>
                <a:latin typeface="Arial"/>
                <a:cs typeface="Arial"/>
              </a:rPr>
              <a:t>Metropolitan</a:t>
            </a:r>
            <a:r>
              <a:rPr sz="2000" spc="-220" dirty="0">
                <a:solidFill>
                  <a:srgbClr val="FFFFFF"/>
                </a:solidFill>
                <a:latin typeface="Arial"/>
                <a:cs typeface="Arial"/>
              </a:rPr>
              <a:t> </a:t>
            </a:r>
            <a:r>
              <a:rPr sz="2000" spc="60" dirty="0">
                <a:solidFill>
                  <a:srgbClr val="FFFFFF"/>
                </a:solidFill>
                <a:latin typeface="Arial"/>
                <a:cs typeface="Arial"/>
              </a:rPr>
              <a:t>Boston</a:t>
            </a:r>
            <a:r>
              <a:rPr sz="2000" spc="-55" dirty="0">
                <a:solidFill>
                  <a:srgbClr val="FFFFFF"/>
                </a:solidFill>
                <a:latin typeface="Arial"/>
                <a:cs typeface="Arial"/>
              </a:rPr>
              <a:t> </a:t>
            </a:r>
            <a:r>
              <a:rPr sz="2000" spc="40" dirty="0">
                <a:solidFill>
                  <a:srgbClr val="FFFFFF"/>
                </a:solidFill>
                <a:latin typeface="Arial"/>
                <a:cs typeface="Arial"/>
              </a:rPr>
              <a:t>region.</a:t>
            </a:r>
            <a:endParaRPr sz="2000">
              <a:latin typeface="Arial"/>
              <a:cs typeface="Arial"/>
            </a:endParaRPr>
          </a:p>
          <a:p>
            <a:pPr>
              <a:lnSpc>
                <a:spcPct val="100000"/>
              </a:lnSpc>
              <a:spcBef>
                <a:spcPts val="50"/>
              </a:spcBef>
            </a:pPr>
            <a:endParaRPr sz="3700">
              <a:latin typeface="Arial"/>
              <a:cs typeface="Arial"/>
            </a:endParaRPr>
          </a:p>
          <a:p>
            <a:pPr marL="12700" marR="162560">
              <a:lnSpc>
                <a:spcPts val="2100"/>
              </a:lnSpc>
            </a:pPr>
            <a:r>
              <a:rPr sz="2000" b="1" spc="90" dirty="0">
                <a:solidFill>
                  <a:srgbClr val="FFFFFF"/>
                </a:solidFill>
                <a:latin typeface="Arial"/>
                <a:cs typeface="Arial"/>
              </a:rPr>
              <a:t>Our</a:t>
            </a:r>
            <a:r>
              <a:rPr sz="2000" b="1" spc="-20" dirty="0">
                <a:solidFill>
                  <a:srgbClr val="FFFFFF"/>
                </a:solidFill>
                <a:latin typeface="Arial"/>
                <a:cs typeface="Arial"/>
              </a:rPr>
              <a:t> </a:t>
            </a:r>
            <a:r>
              <a:rPr sz="2000" b="1" dirty="0">
                <a:solidFill>
                  <a:srgbClr val="FFFFFF"/>
                </a:solidFill>
                <a:latin typeface="Arial"/>
                <a:cs typeface="Arial"/>
              </a:rPr>
              <a:t>Mission</a:t>
            </a:r>
            <a:r>
              <a:rPr sz="2000" dirty="0">
                <a:solidFill>
                  <a:srgbClr val="FFFFFF"/>
                </a:solidFill>
                <a:latin typeface="Arial"/>
                <a:cs typeface="Arial"/>
              </a:rPr>
              <a:t>:</a:t>
            </a:r>
            <a:r>
              <a:rPr sz="2000" spc="-15" dirty="0">
                <a:solidFill>
                  <a:srgbClr val="FFFFFF"/>
                </a:solidFill>
                <a:latin typeface="Arial"/>
                <a:cs typeface="Arial"/>
              </a:rPr>
              <a:t> </a:t>
            </a:r>
            <a:r>
              <a:rPr sz="2000" spc="100" dirty="0">
                <a:solidFill>
                  <a:srgbClr val="FFFFFF"/>
                </a:solidFill>
                <a:latin typeface="Arial"/>
                <a:cs typeface="Arial"/>
              </a:rPr>
              <a:t>Our</a:t>
            </a:r>
            <a:r>
              <a:rPr sz="2000" spc="-80" dirty="0">
                <a:solidFill>
                  <a:srgbClr val="FFFFFF"/>
                </a:solidFill>
                <a:latin typeface="Arial"/>
                <a:cs typeface="Arial"/>
              </a:rPr>
              <a:t> </a:t>
            </a:r>
            <a:r>
              <a:rPr sz="2000" spc="70" dirty="0">
                <a:solidFill>
                  <a:srgbClr val="FFFFFF"/>
                </a:solidFill>
                <a:latin typeface="Arial"/>
                <a:cs typeface="Arial"/>
              </a:rPr>
              <a:t>mission</a:t>
            </a:r>
            <a:r>
              <a:rPr sz="2000" spc="-130" dirty="0">
                <a:solidFill>
                  <a:srgbClr val="FFFFFF"/>
                </a:solidFill>
                <a:latin typeface="Arial"/>
                <a:cs typeface="Arial"/>
              </a:rPr>
              <a:t> </a:t>
            </a:r>
            <a:r>
              <a:rPr sz="2000" dirty="0">
                <a:solidFill>
                  <a:srgbClr val="FFFFFF"/>
                </a:solidFill>
                <a:latin typeface="Arial"/>
                <a:cs typeface="Arial"/>
              </a:rPr>
              <a:t>is</a:t>
            </a:r>
            <a:r>
              <a:rPr sz="2000" spc="-70" dirty="0">
                <a:solidFill>
                  <a:srgbClr val="FFFFFF"/>
                </a:solidFill>
                <a:latin typeface="Arial"/>
                <a:cs typeface="Arial"/>
              </a:rPr>
              <a:t> </a:t>
            </a:r>
            <a:r>
              <a:rPr sz="2000" spc="145" dirty="0">
                <a:solidFill>
                  <a:srgbClr val="FFFFFF"/>
                </a:solidFill>
                <a:latin typeface="Arial"/>
                <a:cs typeface="Arial"/>
              </a:rPr>
              <a:t>to</a:t>
            </a:r>
            <a:r>
              <a:rPr sz="2000" spc="-25" dirty="0">
                <a:solidFill>
                  <a:srgbClr val="FFFFFF"/>
                </a:solidFill>
                <a:latin typeface="Arial"/>
                <a:cs typeface="Arial"/>
              </a:rPr>
              <a:t> </a:t>
            </a:r>
            <a:r>
              <a:rPr sz="2000" spc="114" dirty="0">
                <a:solidFill>
                  <a:srgbClr val="FFFFFF"/>
                </a:solidFill>
                <a:latin typeface="Arial"/>
                <a:cs typeface="Arial"/>
              </a:rPr>
              <a:t>promote</a:t>
            </a:r>
            <a:r>
              <a:rPr sz="2000" spc="-90" dirty="0">
                <a:solidFill>
                  <a:srgbClr val="FFFFFF"/>
                </a:solidFill>
                <a:latin typeface="Arial"/>
                <a:cs typeface="Arial"/>
              </a:rPr>
              <a:t> </a:t>
            </a:r>
            <a:r>
              <a:rPr sz="2000" spc="75" dirty="0">
                <a:solidFill>
                  <a:srgbClr val="FFFFFF"/>
                </a:solidFill>
                <a:latin typeface="Arial"/>
                <a:cs typeface="Arial"/>
              </a:rPr>
              <a:t>smart </a:t>
            </a:r>
            <a:r>
              <a:rPr sz="2000" spc="85" dirty="0">
                <a:solidFill>
                  <a:srgbClr val="FFFFFF"/>
                </a:solidFill>
                <a:latin typeface="Arial"/>
                <a:cs typeface="Arial"/>
              </a:rPr>
              <a:t>growth</a:t>
            </a:r>
            <a:r>
              <a:rPr sz="2000" spc="-55" dirty="0">
                <a:solidFill>
                  <a:srgbClr val="FFFFFF"/>
                </a:solidFill>
                <a:latin typeface="Arial"/>
                <a:cs typeface="Arial"/>
              </a:rPr>
              <a:t> </a:t>
            </a:r>
            <a:r>
              <a:rPr sz="2000" spc="90" dirty="0">
                <a:solidFill>
                  <a:srgbClr val="FFFFFF"/>
                </a:solidFill>
                <a:latin typeface="Arial"/>
                <a:cs typeface="Arial"/>
              </a:rPr>
              <a:t>and</a:t>
            </a:r>
            <a:r>
              <a:rPr sz="2000" spc="-135" dirty="0">
                <a:solidFill>
                  <a:srgbClr val="FFFFFF"/>
                </a:solidFill>
                <a:latin typeface="Arial"/>
                <a:cs typeface="Arial"/>
              </a:rPr>
              <a:t> </a:t>
            </a:r>
            <a:r>
              <a:rPr sz="2000" spc="55" dirty="0">
                <a:solidFill>
                  <a:srgbClr val="FFFFFF"/>
                </a:solidFill>
                <a:latin typeface="Arial"/>
                <a:cs typeface="Arial"/>
              </a:rPr>
              <a:t>regional</a:t>
            </a:r>
            <a:r>
              <a:rPr sz="2000" spc="-75" dirty="0">
                <a:solidFill>
                  <a:srgbClr val="FFFFFF"/>
                </a:solidFill>
                <a:latin typeface="Arial"/>
                <a:cs typeface="Arial"/>
              </a:rPr>
              <a:t> </a:t>
            </a:r>
            <a:r>
              <a:rPr sz="2000" spc="60" dirty="0">
                <a:solidFill>
                  <a:srgbClr val="FFFFFF"/>
                </a:solidFill>
                <a:latin typeface="Arial"/>
                <a:cs typeface="Arial"/>
              </a:rPr>
              <a:t>collaboration.</a:t>
            </a:r>
            <a:endParaRPr sz="2000">
              <a:latin typeface="Arial"/>
              <a:cs typeface="Arial"/>
            </a:endParaRPr>
          </a:p>
          <a:p>
            <a:pPr>
              <a:lnSpc>
                <a:spcPct val="100000"/>
              </a:lnSpc>
              <a:spcBef>
                <a:spcPts val="5"/>
              </a:spcBef>
            </a:pPr>
            <a:endParaRPr sz="3650">
              <a:latin typeface="Arial"/>
              <a:cs typeface="Arial"/>
            </a:endParaRPr>
          </a:p>
          <a:p>
            <a:pPr marL="12700" marR="5080">
              <a:lnSpc>
                <a:spcPct val="90000"/>
              </a:lnSpc>
            </a:pPr>
            <a:r>
              <a:rPr sz="2000" b="1" dirty="0">
                <a:solidFill>
                  <a:srgbClr val="FFFFFF"/>
                </a:solidFill>
                <a:latin typeface="Arial"/>
                <a:cs typeface="Arial"/>
              </a:rPr>
              <a:t>Areas</a:t>
            </a:r>
            <a:r>
              <a:rPr sz="2000" b="1" spc="-15" dirty="0">
                <a:solidFill>
                  <a:srgbClr val="FFFFFF"/>
                </a:solidFill>
                <a:latin typeface="Arial"/>
                <a:cs typeface="Arial"/>
              </a:rPr>
              <a:t> </a:t>
            </a:r>
            <a:r>
              <a:rPr sz="2000" b="1" spc="75" dirty="0">
                <a:solidFill>
                  <a:srgbClr val="FFFFFF"/>
                </a:solidFill>
                <a:latin typeface="Arial"/>
                <a:cs typeface="Arial"/>
              </a:rPr>
              <a:t>of</a:t>
            </a:r>
            <a:r>
              <a:rPr sz="2000" b="1" spc="-15" dirty="0">
                <a:solidFill>
                  <a:srgbClr val="FFFFFF"/>
                </a:solidFill>
                <a:latin typeface="Arial"/>
                <a:cs typeface="Arial"/>
              </a:rPr>
              <a:t> </a:t>
            </a:r>
            <a:r>
              <a:rPr sz="2000" b="1" spc="50" dirty="0">
                <a:solidFill>
                  <a:srgbClr val="FFFFFF"/>
                </a:solidFill>
                <a:latin typeface="Arial"/>
                <a:cs typeface="Arial"/>
              </a:rPr>
              <a:t>Work</a:t>
            </a:r>
            <a:r>
              <a:rPr sz="2000" spc="50" dirty="0">
                <a:solidFill>
                  <a:srgbClr val="FFFFFF"/>
                </a:solidFill>
                <a:latin typeface="Arial"/>
                <a:cs typeface="Arial"/>
              </a:rPr>
              <a:t>:</a:t>
            </a:r>
            <a:r>
              <a:rPr sz="2000" spc="5" dirty="0">
                <a:solidFill>
                  <a:srgbClr val="FFFFFF"/>
                </a:solidFill>
                <a:latin typeface="Arial"/>
                <a:cs typeface="Arial"/>
              </a:rPr>
              <a:t> </a:t>
            </a:r>
            <a:r>
              <a:rPr sz="2000" spc="70" dirty="0">
                <a:solidFill>
                  <a:srgbClr val="FFFFFF"/>
                </a:solidFill>
                <a:latin typeface="Arial"/>
                <a:cs typeface="Arial"/>
              </a:rPr>
              <a:t>arts</a:t>
            </a:r>
            <a:r>
              <a:rPr sz="2000" spc="-140" dirty="0">
                <a:solidFill>
                  <a:srgbClr val="FFFFFF"/>
                </a:solidFill>
                <a:latin typeface="Arial"/>
                <a:cs typeface="Arial"/>
              </a:rPr>
              <a:t> </a:t>
            </a:r>
            <a:r>
              <a:rPr sz="2000" spc="90" dirty="0">
                <a:solidFill>
                  <a:srgbClr val="FFFFFF"/>
                </a:solidFill>
                <a:latin typeface="Arial"/>
                <a:cs typeface="Arial"/>
              </a:rPr>
              <a:t>and</a:t>
            </a:r>
            <a:r>
              <a:rPr sz="2000" spc="-30" dirty="0">
                <a:solidFill>
                  <a:srgbClr val="FFFFFF"/>
                </a:solidFill>
                <a:latin typeface="Arial"/>
                <a:cs typeface="Arial"/>
              </a:rPr>
              <a:t> </a:t>
            </a:r>
            <a:r>
              <a:rPr sz="2000" spc="65" dirty="0">
                <a:solidFill>
                  <a:srgbClr val="FFFFFF"/>
                </a:solidFill>
                <a:latin typeface="Arial"/>
                <a:cs typeface="Arial"/>
              </a:rPr>
              <a:t>culture,</a:t>
            </a:r>
            <a:r>
              <a:rPr sz="2000" spc="-195" dirty="0">
                <a:solidFill>
                  <a:srgbClr val="FFFFFF"/>
                </a:solidFill>
                <a:latin typeface="Arial"/>
                <a:cs typeface="Arial"/>
              </a:rPr>
              <a:t> </a:t>
            </a:r>
            <a:r>
              <a:rPr sz="2000" dirty="0">
                <a:solidFill>
                  <a:srgbClr val="FFFFFF"/>
                </a:solidFill>
                <a:latin typeface="Arial"/>
                <a:cs typeface="Arial"/>
              </a:rPr>
              <a:t>clean</a:t>
            </a:r>
            <a:r>
              <a:rPr sz="2000" spc="-35" dirty="0">
                <a:solidFill>
                  <a:srgbClr val="FFFFFF"/>
                </a:solidFill>
                <a:latin typeface="Arial"/>
                <a:cs typeface="Arial"/>
              </a:rPr>
              <a:t> </a:t>
            </a:r>
            <a:r>
              <a:rPr sz="2000" spc="-10" dirty="0">
                <a:solidFill>
                  <a:srgbClr val="FFFFFF"/>
                </a:solidFill>
                <a:latin typeface="Arial"/>
                <a:cs typeface="Arial"/>
              </a:rPr>
              <a:t>energy, </a:t>
            </a:r>
            <a:r>
              <a:rPr sz="2000" spc="55" dirty="0">
                <a:solidFill>
                  <a:srgbClr val="FFFFFF"/>
                </a:solidFill>
                <a:latin typeface="Arial"/>
                <a:cs typeface="Arial"/>
              </a:rPr>
              <a:t>climate,</a:t>
            </a:r>
            <a:r>
              <a:rPr sz="2000" spc="-215" dirty="0">
                <a:solidFill>
                  <a:srgbClr val="FFFFFF"/>
                </a:solidFill>
                <a:latin typeface="Arial"/>
                <a:cs typeface="Arial"/>
              </a:rPr>
              <a:t> </a:t>
            </a:r>
            <a:r>
              <a:rPr sz="2000" spc="114" dirty="0">
                <a:solidFill>
                  <a:srgbClr val="FFFFFF"/>
                </a:solidFill>
                <a:latin typeface="Arial"/>
                <a:cs typeface="Arial"/>
              </a:rPr>
              <a:t>community</a:t>
            </a:r>
            <a:r>
              <a:rPr sz="2000" spc="-215" dirty="0">
                <a:solidFill>
                  <a:srgbClr val="FFFFFF"/>
                </a:solidFill>
                <a:latin typeface="Arial"/>
                <a:cs typeface="Arial"/>
              </a:rPr>
              <a:t> </a:t>
            </a:r>
            <a:r>
              <a:rPr sz="2000" spc="60" dirty="0">
                <a:solidFill>
                  <a:srgbClr val="FFFFFF"/>
                </a:solidFill>
                <a:latin typeface="Arial"/>
                <a:cs typeface="Arial"/>
              </a:rPr>
              <a:t>engagement,</a:t>
            </a:r>
            <a:r>
              <a:rPr sz="2000" spc="-215" dirty="0">
                <a:solidFill>
                  <a:srgbClr val="FFFFFF"/>
                </a:solidFill>
                <a:latin typeface="Arial"/>
                <a:cs typeface="Arial"/>
              </a:rPr>
              <a:t> </a:t>
            </a:r>
            <a:r>
              <a:rPr sz="2000" spc="85" dirty="0">
                <a:solidFill>
                  <a:srgbClr val="FFFFFF"/>
                </a:solidFill>
                <a:latin typeface="Arial"/>
                <a:cs typeface="Arial"/>
              </a:rPr>
              <a:t>land</a:t>
            </a:r>
            <a:r>
              <a:rPr sz="2000" spc="-130" dirty="0">
                <a:solidFill>
                  <a:srgbClr val="FFFFFF"/>
                </a:solidFill>
                <a:latin typeface="Arial"/>
                <a:cs typeface="Arial"/>
              </a:rPr>
              <a:t> </a:t>
            </a:r>
            <a:r>
              <a:rPr sz="2000" spc="-25" dirty="0">
                <a:solidFill>
                  <a:srgbClr val="FFFFFF"/>
                </a:solidFill>
                <a:latin typeface="Arial"/>
                <a:cs typeface="Arial"/>
              </a:rPr>
              <a:t>use </a:t>
            </a:r>
            <a:r>
              <a:rPr sz="2000" spc="70" dirty="0">
                <a:solidFill>
                  <a:srgbClr val="FFFFFF"/>
                </a:solidFill>
                <a:latin typeface="Arial"/>
                <a:cs typeface="Arial"/>
              </a:rPr>
              <a:t>planning,</a:t>
            </a:r>
            <a:r>
              <a:rPr sz="2000" spc="-210" dirty="0">
                <a:solidFill>
                  <a:srgbClr val="FFFFFF"/>
                </a:solidFill>
                <a:latin typeface="Arial"/>
                <a:cs typeface="Arial"/>
              </a:rPr>
              <a:t> </a:t>
            </a:r>
            <a:r>
              <a:rPr sz="2000" spc="65" dirty="0">
                <a:solidFill>
                  <a:srgbClr val="FFFFFF"/>
                </a:solidFill>
                <a:latin typeface="Arial"/>
                <a:cs typeface="Arial"/>
              </a:rPr>
              <a:t>economic</a:t>
            </a:r>
            <a:r>
              <a:rPr sz="2000" spc="-150" dirty="0">
                <a:solidFill>
                  <a:srgbClr val="FFFFFF"/>
                </a:solidFill>
                <a:latin typeface="Arial"/>
                <a:cs typeface="Arial"/>
              </a:rPr>
              <a:t> </a:t>
            </a:r>
            <a:r>
              <a:rPr sz="2000" spc="75" dirty="0">
                <a:solidFill>
                  <a:srgbClr val="FFFFFF"/>
                </a:solidFill>
                <a:latin typeface="Arial"/>
                <a:cs typeface="Arial"/>
              </a:rPr>
              <a:t>development,</a:t>
            </a:r>
            <a:r>
              <a:rPr sz="2000" spc="-290" dirty="0">
                <a:solidFill>
                  <a:srgbClr val="FFFFFF"/>
                </a:solidFill>
                <a:latin typeface="Arial"/>
                <a:cs typeface="Arial"/>
              </a:rPr>
              <a:t> </a:t>
            </a:r>
            <a:r>
              <a:rPr sz="2000" spc="80" dirty="0">
                <a:solidFill>
                  <a:srgbClr val="FFFFFF"/>
                </a:solidFill>
                <a:latin typeface="Arial"/>
                <a:cs typeface="Arial"/>
              </a:rPr>
              <a:t>environment, </a:t>
            </a:r>
            <a:r>
              <a:rPr sz="2000" spc="65" dirty="0">
                <a:solidFill>
                  <a:srgbClr val="FFFFFF"/>
                </a:solidFill>
                <a:latin typeface="Arial"/>
                <a:cs typeface="Arial"/>
              </a:rPr>
              <a:t>housing,</a:t>
            </a:r>
            <a:r>
              <a:rPr sz="2000" spc="-225" dirty="0">
                <a:solidFill>
                  <a:srgbClr val="FFFFFF"/>
                </a:solidFill>
                <a:latin typeface="Arial"/>
                <a:cs typeface="Arial"/>
              </a:rPr>
              <a:t> </a:t>
            </a:r>
            <a:r>
              <a:rPr sz="2000" spc="95" dirty="0">
                <a:solidFill>
                  <a:srgbClr val="FFFFFF"/>
                </a:solidFill>
                <a:latin typeface="Arial"/>
                <a:cs typeface="Arial"/>
              </a:rPr>
              <a:t>public</a:t>
            </a:r>
            <a:r>
              <a:rPr sz="2000" spc="-240" dirty="0">
                <a:solidFill>
                  <a:srgbClr val="FFFFFF"/>
                </a:solidFill>
                <a:latin typeface="Arial"/>
                <a:cs typeface="Arial"/>
              </a:rPr>
              <a:t> </a:t>
            </a:r>
            <a:r>
              <a:rPr sz="2000" spc="70" dirty="0">
                <a:solidFill>
                  <a:srgbClr val="FFFFFF"/>
                </a:solidFill>
                <a:latin typeface="Arial"/>
                <a:cs typeface="Arial"/>
              </a:rPr>
              <a:t>health,</a:t>
            </a:r>
            <a:r>
              <a:rPr sz="2000" spc="-225" dirty="0">
                <a:solidFill>
                  <a:srgbClr val="FFFFFF"/>
                </a:solidFill>
                <a:latin typeface="Arial"/>
                <a:cs typeface="Arial"/>
              </a:rPr>
              <a:t> </a:t>
            </a:r>
            <a:r>
              <a:rPr sz="2000" spc="95" dirty="0">
                <a:solidFill>
                  <a:srgbClr val="FFFFFF"/>
                </a:solidFill>
                <a:latin typeface="Arial"/>
                <a:cs typeface="Arial"/>
              </a:rPr>
              <a:t>public</a:t>
            </a:r>
            <a:r>
              <a:rPr sz="2000" spc="-240" dirty="0">
                <a:solidFill>
                  <a:srgbClr val="FFFFFF"/>
                </a:solidFill>
                <a:latin typeface="Arial"/>
                <a:cs typeface="Arial"/>
              </a:rPr>
              <a:t> </a:t>
            </a:r>
            <a:r>
              <a:rPr sz="2000" spc="-10" dirty="0">
                <a:solidFill>
                  <a:srgbClr val="FFFFFF"/>
                </a:solidFill>
                <a:latin typeface="Arial"/>
                <a:cs typeface="Arial"/>
              </a:rPr>
              <a:t>safety, </a:t>
            </a:r>
            <a:r>
              <a:rPr sz="2000" spc="80" dirty="0">
                <a:solidFill>
                  <a:srgbClr val="FFFFFF"/>
                </a:solidFill>
                <a:latin typeface="Arial"/>
                <a:cs typeface="Arial"/>
              </a:rPr>
              <a:t>transportation,</a:t>
            </a:r>
            <a:r>
              <a:rPr sz="2000" spc="-195" dirty="0">
                <a:solidFill>
                  <a:srgbClr val="FFFFFF"/>
                </a:solidFill>
                <a:latin typeface="Arial"/>
                <a:cs typeface="Arial"/>
              </a:rPr>
              <a:t> </a:t>
            </a:r>
            <a:r>
              <a:rPr sz="2000" spc="95" dirty="0">
                <a:solidFill>
                  <a:srgbClr val="FFFFFF"/>
                </a:solidFill>
                <a:latin typeface="Arial"/>
                <a:cs typeface="Arial"/>
              </a:rPr>
              <a:t>public</a:t>
            </a:r>
            <a:r>
              <a:rPr sz="2000" spc="-215" dirty="0">
                <a:solidFill>
                  <a:srgbClr val="FFFFFF"/>
                </a:solidFill>
                <a:latin typeface="Arial"/>
                <a:cs typeface="Arial"/>
              </a:rPr>
              <a:t> </a:t>
            </a:r>
            <a:r>
              <a:rPr sz="2000" spc="85" dirty="0">
                <a:solidFill>
                  <a:srgbClr val="FFFFFF"/>
                </a:solidFill>
                <a:latin typeface="Arial"/>
                <a:cs typeface="Arial"/>
              </a:rPr>
              <a:t>procurement</a:t>
            </a:r>
            <a:endParaRPr sz="2000">
              <a:latin typeface="Arial"/>
              <a:cs typeface="Arial"/>
            </a:endParaRPr>
          </a:p>
        </p:txBody>
      </p:sp>
      <p:grpSp>
        <p:nvGrpSpPr>
          <p:cNvPr id="6" name="object 6"/>
          <p:cNvGrpSpPr/>
          <p:nvPr/>
        </p:nvGrpSpPr>
        <p:grpSpPr>
          <a:xfrm>
            <a:off x="6400800" y="1085850"/>
            <a:ext cx="5334000" cy="5334000"/>
            <a:chOff x="6400800" y="1085850"/>
            <a:chExt cx="5334000" cy="5334000"/>
          </a:xfrm>
        </p:grpSpPr>
        <p:pic>
          <p:nvPicPr>
            <p:cNvPr id="7" name="object 7"/>
            <p:cNvPicPr/>
            <p:nvPr/>
          </p:nvPicPr>
          <p:blipFill>
            <a:blip r:embed="rId3" cstate="print"/>
            <a:stretch>
              <a:fillRect/>
            </a:stretch>
          </p:blipFill>
          <p:spPr>
            <a:xfrm>
              <a:off x="6400800" y="1085850"/>
              <a:ext cx="5334000" cy="4124325"/>
            </a:xfrm>
            <a:prstGeom prst="rect">
              <a:avLst/>
            </a:prstGeom>
          </p:spPr>
        </p:pic>
        <p:pic>
          <p:nvPicPr>
            <p:cNvPr id="8" name="object 8"/>
            <p:cNvPicPr/>
            <p:nvPr/>
          </p:nvPicPr>
          <p:blipFill>
            <a:blip r:embed="rId4" cstate="print"/>
            <a:stretch>
              <a:fillRect/>
            </a:stretch>
          </p:blipFill>
          <p:spPr>
            <a:xfrm>
              <a:off x="10410825" y="5705475"/>
              <a:ext cx="1295400" cy="714375"/>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483234" y="336232"/>
            <a:ext cx="7532370" cy="1416685"/>
          </a:xfrm>
          <a:prstGeom prst="rect">
            <a:avLst/>
          </a:prstGeom>
        </p:spPr>
        <p:txBody>
          <a:bodyPr vert="horz" wrap="square" lIns="0" tIns="96520" rIns="0" bIns="0" rtlCol="0">
            <a:spAutoFit/>
          </a:bodyPr>
          <a:lstStyle/>
          <a:p>
            <a:pPr marL="12700" marR="5080">
              <a:lnSpc>
                <a:spcPts val="5180"/>
              </a:lnSpc>
              <a:spcBef>
                <a:spcPts val="760"/>
              </a:spcBef>
            </a:pPr>
            <a:r>
              <a:rPr sz="4800" b="1" spc="180" dirty="0">
                <a:solidFill>
                  <a:srgbClr val="FFFFFF"/>
                </a:solidFill>
                <a:latin typeface="Arial"/>
                <a:cs typeface="Arial"/>
              </a:rPr>
              <a:t>Community</a:t>
            </a:r>
            <a:r>
              <a:rPr sz="4800" b="1" spc="-240" dirty="0">
                <a:solidFill>
                  <a:srgbClr val="FFFFFF"/>
                </a:solidFill>
                <a:latin typeface="Arial"/>
                <a:cs typeface="Arial"/>
              </a:rPr>
              <a:t> </a:t>
            </a:r>
            <a:r>
              <a:rPr sz="4800" b="1" spc="70" dirty="0">
                <a:solidFill>
                  <a:srgbClr val="FFFFFF"/>
                </a:solidFill>
                <a:latin typeface="Arial"/>
                <a:cs typeface="Arial"/>
              </a:rPr>
              <a:t>Engagement </a:t>
            </a:r>
            <a:r>
              <a:rPr sz="4800" b="1" spc="265" dirty="0">
                <a:solidFill>
                  <a:srgbClr val="FFFFFF"/>
                </a:solidFill>
                <a:latin typeface="Arial"/>
                <a:cs typeface="Arial"/>
              </a:rPr>
              <a:t>Department</a:t>
            </a:r>
            <a:r>
              <a:rPr sz="4800" b="1" spc="-185" dirty="0">
                <a:solidFill>
                  <a:srgbClr val="FFFFFF"/>
                </a:solidFill>
                <a:latin typeface="Arial"/>
                <a:cs typeface="Arial"/>
              </a:rPr>
              <a:t> </a:t>
            </a:r>
            <a:r>
              <a:rPr sz="4800" b="1" spc="114" dirty="0">
                <a:solidFill>
                  <a:srgbClr val="FFFFFF"/>
                </a:solidFill>
                <a:latin typeface="Arial"/>
                <a:cs typeface="Arial"/>
              </a:rPr>
              <a:t>Staff</a:t>
            </a:r>
            <a:endParaRPr sz="4800">
              <a:latin typeface="Arial"/>
              <a:cs typeface="Arial"/>
            </a:endParaRPr>
          </a:p>
        </p:txBody>
      </p:sp>
      <p:grpSp>
        <p:nvGrpSpPr>
          <p:cNvPr id="4" name="object 4"/>
          <p:cNvGrpSpPr/>
          <p:nvPr/>
        </p:nvGrpSpPr>
        <p:grpSpPr>
          <a:xfrm>
            <a:off x="400050" y="2095500"/>
            <a:ext cx="11306175" cy="4324350"/>
            <a:chOff x="400050" y="2095500"/>
            <a:chExt cx="11306175" cy="4324350"/>
          </a:xfrm>
        </p:grpSpPr>
        <p:pic>
          <p:nvPicPr>
            <p:cNvPr id="5" name="object 5"/>
            <p:cNvPicPr/>
            <p:nvPr/>
          </p:nvPicPr>
          <p:blipFill>
            <a:blip r:embed="rId3" cstate="print"/>
            <a:stretch>
              <a:fillRect/>
            </a:stretch>
          </p:blipFill>
          <p:spPr>
            <a:xfrm>
              <a:off x="400050" y="2095500"/>
              <a:ext cx="1647825" cy="2124075"/>
            </a:xfrm>
            <a:prstGeom prst="rect">
              <a:avLst/>
            </a:prstGeom>
          </p:spPr>
        </p:pic>
        <p:pic>
          <p:nvPicPr>
            <p:cNvPr id="6" name="object 6"/>
            <p:cNvPicPr/>
            <p:nvPr/>
          </p:nvPicPr>
          <p:blipFill>
            <a:blip r:embed="rId4" cstate="print"/>
            <a:stretch>
              <a:fillRect/>
            </a:stretch>
          </p:blipFill>
          <p:spPr>
            <a:xfrm>
              <a:off x="2624835" y="2095500"/>
              <a:ext cx="1632839" cy="2124075"/>
            </a:xfrm>
            <a:prstGeom prst="rect">
              <a:avLst/>
            </a:prstGeom>
          </p:spPr>
        </p:pic>
        <p:pic>
          <p:nvPicPr>
            <p:cNvPr id="7" name="object 7"/>
            <p:cNvPicPr/>
            <p:nvPr/>
          </p:nvPicPr>
          <p:blipFill>
            <a:blip r:embed="rId5" cstate="print"/>
            <a:stretch>
              <a:fillRect/>
            </a:stretch>
          </p:blipFill>
          <p:spPr>
            <a:xfrm>
              <a:off x="4829175" y="2095500"/>
              <a:ext cx="1638300" cy="2105025"/>
            </a:xfrm>
            <a:prstGeom prst="rect">
              <a:avLst/>
            </a:prstGeom>
          </p:spPr>
        </p:pic>
        <p:pic>
          <p:nvPicPr>
            <p:cNvPr id="8" name="object 8"/>
            <p:cNvPicPr/>
            <p:nvPr/>
          </p:nvPicPr>
          <p:blipFill>
            <a:blip r:embed="rId6" cstate="print"/>
            <a:stretch>
              <a:fillRect/>
            </a:stretch>
          </p:blipFill>
          <p:spPr>
            <a:xfrm>
              <a:off x="10410825" y="5705475"/>
              <a:ext cx="1295400" cy="714375"/>
            </a:xfrm>
            <a:prstGeom prst="rect">
              <a:avLst/>
            </a:prstGeom>
          </p:spPr>
        </p:pic>
        <p:pic>
          <p:nvPicPr>
            <p:cNvPr id="9" name="object 9"/>
            <p:cNvPicPr/>
            <p:nvPr/>
          </p:nvPicPr>
          <p:blipFill>
            <a:blip r:embed="rId7" cstate="print"/>
            <a:stretch>
              <a:fillRect/>
            </a:stretch>
          </p:blipFill>
          <p:spPr>
            <a:xfrm>
              <a:off x="7038975" y="2095500"/>
              <a:ext cx="1647825" cy="2057400"/>
            </a:xfrm>
            <a:prstGeom prst="rect">
              <a:avLst/>
            </a:prstGeom>
          </p:spPr>
        </p:pic>
        <p:pic>
          <p:nvPicPr>
            <p:cNvPr id="10" name="object 10"/>
            <p:cNvPicPr/>
            <p:nvPr/>
          </p:nvPicPr>
          <p:blipFill>
            <a:blip r:embed="rId8" cstate="print"/>
            <a:stretch>
              <a:fillRect/>
            </a:stretch>
          </p:blipFill>
          <p:spPr>
            <a:xfrm>
              <a:off x="9248775" y="2095500"/>
              <a:ext cx="1647825" cy="2057400"/>
            </a:xfrm>
            <a:prstGeom prst="rect">
              <a:avLst/>
            </a:prstGeom>
          </p:spPr>
        </p:pic>
      </p:grpSp>
      <p:sp>
        <p:nvSpPr>
          <p:cNvPr id="11" name="object 11"/>
          <p:cNvSpPr txBox="1"/>
          <p:nvPr/>
        </p:nvSpPr>
        <p:spPr>
          <a:xfrm>
            <a:off x="391795" y="4258945"/>
            <a:ext cx="1791335" cy="1486535"/>
          </a:xfrm>
          <a:prstGeom prst="rect">
            <a:avLst/>
          </a:prstGeom>
        </p:spPr>
        <p:txBody>
          <a:bodyPr vert="horz" wrap="square" lIns="0" tIns="8890" rIns="0" bIns="0" rtlCol="0">
            <a:spAutoFit/>
          </a:bodyPr>
          <a:lstStyle/>
          <a:p>
            <a:pPr marL="12700" marR="466725">
              <a:lnSpc>
                <a:spcPct val="103000"/>
              </a:lnSpc>
              <a:spcBef>
                <a:spcPts val="70"/>
              </a:spcBef>
            </a:pPr>
            <a:r>
              <a:rPr sz="1550" b="1" dirty="0">
                <a:solidFill>
                  <a:srgbClr val="FFFFFF"/>
                </a:solidFill>
                <a:latin typeface="Arial"/>
                <a:cs typeface="Arial"/>
              </a:rPr>
              <a:t>Emily</a:t>
            </a:r>
            <a:r>
              <a:rPr sz="1550" b="1" spc="200" dirty="0">
                <a:solidFill>
                  <a:srgbClr val="FFFFFF"/>
                </a:solidFill>
                <a:latin typeface="Arial"/>
                <a:cs typeface="Arial"/>
              </a:rPr>
              <a:t> </a:t>
            </a:r>
            <a:r>
              <a:rPr sz="1550" b="1" spc="-10" dirty="0">
                <a:solidFill>
                  <a:srgbClr val="FFFFFF"/>
                </a:solidFill>
                <a:latin typeface="Arial"/>
                <a:cs typeface="Arial"/>
              </a:rPr>
              <a:t>Torres- Cullinane </a:t>
            </a:r>
            <a:r>
              <a:rPr sz="1550" spc="60" dirty="0">
                <a:solidFill>
                  <a:srgbClr val="FFFFFF"/>
                </a:solidFill>
                <a:latin typeface="Arial"/>
                <a:cs typeface="Arial"/>
              </a:rPr>
              <a:t>Director</a:t>
            </a:r>
            <a:r>
              <a:rPr sz="1550" spc="50" dirty="0">
                <a:solidFill>
                  <a:srgbClr val="FFFFFF"/>
                </a:solidFill>
                <a:latin typeface="Arial"/>
                <a:cs typeface="Arial"/>
              </a:rPr>
              <a:t> </a:t>
            </a:r>
            <a:r>
              <a:rPr sz="1550" spc="65" dirty="0">
                <a:solidFill>
                  <a:srgbClr val="FFFFFF"/>
                </a:solidFill>
                <a:latin typeface="Arial"/>
                <a:cs typeface="Arial"/>
              </a:rPr>
              <a:t>of Community </a:t>
            </a:r>
            <a:r>
              <a:rPr sz="1550" spc="40" dirty="0">
                <a:solidFill>
                  <a:srgbClr val="FFFFFF"/>
                </a:solidFill>
                <a:latin typeface="Arial"/>
                <a:cs typeface="Arial"/>
              </a:rPr>
              <a:t>Engagement</a:t>
            </a:r>
            <a:endParaRPr sz="1550">
              <a:latin typeface="Arial"/>
              <a:cs typeface="Arial"/>
            </a:endParaRPr>
          </a:p>
          <a:p>
            <a:pPr marL="12700">
              <a:lnSpc>
                <a:spcPct val="100000"/>
              </a:lnSpc>
              <a:spcBef>
                <a:spcPts val="90"/>
              </a:spcBef>
            </a:pPr>
            <a:r>
              <a:rPr sz="1550" spc="45" dirty="0">
                <a:solidFill>
                  <a:srgbClr val="FFFFFF"/>
                </a:solidFill>
                <a:latin typeface="Arial"/>
                <a:cs typeface="Arial"/>
                <a:hlinkClick r:id="rId9"/>
              </a:rPr>
              <a:t>etorres@mapc.org</a:t>
            </a:r>
            <a:endParaRPr sz="1550">
              <a:latin typeface="Arial"/>
              <a:cs typeface="Arial"/>
            </a:endParaRPr>
          </a:p>
        </p:txBody>
      </p:sp>
      <p:sp>
        <p:nvSpPr>
          <p:cNvPr id="12" name="object 12"/>
          <p:cNvSpPr txBox="1"/>
          <p:nvPr/>
        </p:nvSpPr>
        <p:spPr>
          <a:xfrm>
            <a:off x="2600070" y="4258945"/>
            <a:ext cx="1842770" cy="1486535"/>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FFFFFF"/>
                </a:solidFill>
                <a:latin typeface="Arial"/>
                <a:cs typeface="Arial"/>
              </a:rPr>
              <a:t>Christian</a:t>
            </a:r>
            <a:r>
              <a:rPr sz="1550" b="1" spc="55" dirty="0">
                <a:solidFill>
                  <a:srgbClr val="FFFFFF"/>
                </a:solidFill>
                <a:latin typeface="Arial"/>
                <a:cs typeface="Arial"/>
              </a:rPr>
              <a:t>  Brandt,</a:t>
            </a:r>
            <a:endParaRPr sz="1550">
              <a:latin typeface="Arial"/>
              <a:cs typeface="Arial"/>
            </a:endParaRPr>
          </a:p>
          <a:p>
            <a:pPr marL="12700">
              <a:lnSpc>
                <a:spcPct val="100000"/>
              </a:lnSpc>
              <a:spcBef>
                <a:spcPts val="90"/>
              </a:spcBef>
            </a:pPr>
            <a:r>
              <a:rPr sz="1550" b="1" spc="-20" dirty="0">
                <a:solidFill>
                  <a:srgbClr val="FFFFFF"/>
                </a:solidFill>
                <a:latin typeface="Arial"/>
                <a:cs typeface="Arial"/>
              </a:rPr>
              <a:t>AICP</a:t>
            </a:r>
            <a:endParaRPr sz="1550">
              <a:latin typeface="Arial"/>
              <a:cs typeface="Arial"/>
            </a:endParaRPr>
          </a:p>
          <a:p>
            <a:pPr marL="12700">
              <a:lnSpc>
                <a:spcPct val="100000"/>
              </a:lnSpc>
              <a:spcBef>
                <a:spcPts val="20"/>
              </a:spcBef>
            </a:pPr>
            <a:r>
              <a:rPr sz="1550" spc="65" dirty="0">
                <a:solidFill>
                  <a:srgbClr val="FFFFFF"/>
                </a:solidFill>
                <a:latin typeface="Arial"/>
                <a:cs typeface="Arial"/>
              </a:rPr>
              <a:t>Community</a:t>
            </a:r>
            <a:endParaRPr sz="1550">
              <a:latin typeface="Arial"/>
              <a:cs typeface="Arial"/>
            </a:endParaRPr>
          </a:p>
          <a:p>
            <a:pPr marL="12700" marR="5080">
              <a:lnSpc>
                <a:spcPct val="103000"/>
              </a:lnSpc>
              <a:spcBef>
                <a:spcPts val="35"/>
              </a:spcBef>
            </a:pPr>
            <a:r>
              <a:rPr sz="1550" spc="45" dirty="0">
                <a:solidFill>
                  <a:srgbClr val="FFFFFF"/>
                </a:solidFill>
                <a:latin typeface="Arial"/>
                <a:cs typeface="Arial"/>
              </a:rPr>
              <a:t>Engagement </a:t>
            </a:r>
            <a:r>
              <a:rPr sz="1550" spc="55" dirty="0">
                <a:solidFill>
                  <a:srgbClr val="FFFFFF"/>
                </a:solidFill>
                <a:latin typeface="Arial"/>
                <a:cs typeface="Arial"/>
              </a:rPr>
              <a:t>Manager </a:t>
            </a:r>
            <a:r>
              <a:rPr sz="1550" spc="50" dirty="0">
                <a:solidFill>
                  <a:srgbClr val="FFFFFF"/>
                </a:solidFill>
                <a:latin typeface="Arial"/>
                <a:cs typeface="Arial"/>
                <a:hlinkClick r:id="rId10"/>
              </a:rPr>
              <a:t>cbrandt@mapc.org</a:t>
            </a:r>
            <a:endParaRPr sz="1550">
              <a:latin typeface="Arial"/>
              <a:cs typeface="Arial"/>
            </a:endParaRPr>
          </a:p>
        </p:txBody>
      </p:sp>
      <p:sp>
        <p:nvSpPr>
          <p:cNvPr id="13" name="object 13"/>
          <p:cNvSpPr txBox="1"/>
          <p:nvPr/>
        </p:nvSpPr>
        <p:spPr>
          <a:xfrm>
            <a:off x="4817109" y="4258945"/>
            <a:ext cx="1819910" cy="1238885"/>
          </a:xfrm>
          <a:prstGeom prst="rect">
            <a:avLst/>
          </a:prstGeom>
        </p:spPr>
        <p:txBody>
          <a:bodyPr vert="horz" wrap="square" lIns="0" tIns="8890" rIns="0" bIns="0" rtlCol="0">
            <a:spAutoFit/>
          </a:bodyPr>
          <a:lstStyle/>
          <a:p>
            <a:pPr marL="12700" marR="5080">
              <a:lnSpc>
                <a:spcPct val="103000"/>
              </a:lnSpc>
              <a:spcBef>
                <a:spcPts val="70"/>
              </a:spcBef>
            </a:pPr>
            <a:r>
              <a:rPr sz="1550" b="1" dirty="0">
                <a:solidFill>
                  <a:srgbClr val="FFFFFF"/>
                </a:solidFill>
                <a:latin typeface="Arial"/>
                <a:cs typeface="Arial"/>
              </a:rPr>
              <a:t>Sasha</a:t>
            </a:r>
            <a:r>
              <a:rPr sz="1550" b="1" spc="60" dirty="0">
                <a:solidFill>
                  <a:srgbClr val="FFFFFF"/>
                </a:solidFill>
                <a:latin typeface="Arial"/>
                <a:cs typeface="Arial"/>
              </a:rPr>
              <a:t> </a:t>
            </a:r>
            <a:r>
              <a:rPr sz="1550" b="1" spc="-10" dirty="0">
                <a:solidFill>
                  <a:srgbClr val="FFFFFF"/>
                </a:solidFill>
                <a:latin typeface="Arial"/>
                <a:cs typeface="Arial"/>
              </a:rPr>
              <a:t>Parodi</a:t>
            </a:r>
            <a:r>
              <a:rPr sz="1550" b="1" spc="500" dirty="0">
                <a:solidFill>
                  <a:srgbClr val="FFFFFF"/>
                </a:solidFill>
                <a:latin typeface="Arial"/>
                <a:cs typeface="Arial"/>
              </a:rPr>
              <a:t> </a:t>
            </a:r>
            <a:r>
              <a:rPr sz="1550" dirty="0">
                <a:solidFill>
                  <a:srgbClr val="FFFFFF"/>
                </a:solidFill>
                <a:latin typeface="Arial"/>
                <a:cs typeface="Arial"/>
              </a:rPr>
              <a:t>Event</a:t>
            </a:r>
            <a:r>
              <a:rPr sz="1550" spc="60" dirty="0">
                <a:solidFill>
                  <a:srgbClr val="FFFFFF"/>
                </a:solidFill>
                <a:latin typeface="Arial"/>
                <a:cs typeface="Arial"/>
              </a:rPr>
              <a:t> </a:t>
            </a:r>
            <a:r>
              <a:rPr sz="1550" spc="50" dirty="0">
                <a:solidFill>
                  <a:srgbClr val="FFFFFF"/>
                </a:solidFill>
                <a:latin typeface="Arial"/>
                <a:cs typeface="Arial"/>
              </a:rPr>
              <a:t>Planner</a:t>
            </a:r>
            <a:r>
              <a:rPr sz="1550" spc="45" dirty="0">
                <a:solidFill>
                  <a:srgbClr val="FFFFFF"/>
                </a:solidFill>
                <a:latin typeface="Arial"/>
                <a:cs typeface="Arial"/>
              </a:rPr>
              <a:t> </a:t>
            </a:r>
            <a:r>
              <a:rPr sz="1550" spc="60" dirty="0">
                <a:solidFill>
                  <a:srgbClr val="FFFFFF"/>
                </a:solidFill>
                <a:latin typeface="Arial"/>
                <a:cs typeface="Arial"/>
              </a:rPr>
              <a:t>&amp; </a:t>
            </a:r>
            <a:r>
              <a:rPr sz="1550" dirty="0">
                <a:solidFill>
                  <a:srgbClr val="FFFFFF"/>
                </a:solidFill>
                <a:latin typeface="Arial"/>
                <a:cs typeface="Arial"/>
              </a:rPr>
              <a:t>Special</a:t>
            </a:r>
            <a:r>
              <a:rPr sz="1550" spc="45" dirty="0">
                <a:solidFill>
                  <a:srgbClr val="FFFFFF"/>
                </a:solidFill>
                <a:latin typeface="Arial"/>
                <a:cs typeface="Arial"/>
              </a:rPr>
              <a:t> </a:t>
            </a:r>
            <a:r>
              <a:rPr sz="1550" spc="-10" dirty="0">
                <a:solidFill>
                  <a:srgbClr val="FFFFFF"/>
                </a:solidFill>
                <a:latin typeface="Arial"/>
                <a:cs typeface="Arial"/>
              </a:rPr>
              <a:t>Projects Specialist </a:t>
            </a:r>
            <a:r>
              <a:rPr sz="1550" spc="45" dirty="0">
                <a:solidFill>
                  <a:srgbClr val="FFFFFF"/>
                </a:solidFill>
                <a:latin typeface="Arial"/>
                <a:cs typeface="Arial"/>
                <a:hlinkClick r:id="rId11"/>
              </a:rPr>
              <a:t>sparodi@mapc.org</a:t>
            </a:r>
            <a:endParaRPr sz="1550">
              <a:latin typeface="Arial"/>
              <a:cs typeface="Arial"/>
            </a:endParaRPr>
          </a:p>
        </p:txBody>
      </p:sp>
      <p:sp>
        <p:nvSpPr>
          <p:cNvPr id="14" name="object 14"/>
          <p:cNvSpPr txBox="1"/>
          <p:nvPr/>
        </p:nvSpPr>
        <p:spPr>
          <a:xfrm>
            <a:off x="7029704" y="4282122"/>
            <a:ext cx="1577975" cy="266065"/>
          </a:xfrm>
          <a:prstGeom prst="rect">
            <a:avLst/>
          </a:prstGeom>
        </p:spPr>
        <p:txBody>
          <a:bodyPr vert="horz" wrap="square" lIns="0" tIns="15875" rIns="0" bIns="0" rtlCol="0">
            <a:spAutoFit/>
          </a:bodyPr>
          <a:lstStyle/>
          <a:p>
            <a:pPr marL="12700">
              <a:lnSpc>
                <a:spcPct val="100000"/>
              </a:lnSpc>
              <a:spcBef>
                <a:spcPts val="125"/>
              </a:spcBef>
            </a:pPr>
            <a:r>
              <a:rPr sz="1550" b="1" spc="70" dirty="0">
                <a:solidFill>
                  <a:srgbClr val="FFFFFF"/>
                </a:solidFill>
                <a:latin typeface="Arial"/>
                <a:cs typeface="Arial"/>
              </a:rPr>
              <a:t>Najee</a:t>
            </a:r>
            <a:r>
              <a:rPr sz="1550" b="1" spc="80" dirty="0">
                <a:solidFill>
                  <a:srgbClr val="FFFFFF"/>
                </a:solidFill>
                <a:latin typeface="Arial"/>
                <a:cs typeface="Arial"/>
              </a:rPr>
              <a:t> </a:t>
            </a:r>
            <a:r>
              <a:rPr sz="1550" b="1" spc="65" dirty="0">
                <a:solidFill>
                  <a:srgbClr val="FFFFFF"/>
                </a:solidFill>
                <a:latin typeface="Arial"/>
                <a:cs typeface="Arial"/>
              </a:rPr>
              <a:t>Nunnally</a:t>
            </a:r>
            <a:endParaRPr sz="1550">
              <a:latin typeface="Arial"/>
              <a:cs typeface="Arial"/>
            </a:endParaRPr>
          </a:p>
        </p:txBody>
      </p:sp>
      <p:sp>
        <p:nvSpPr>
          <p:cNvPr id="15" name="object 15"/>
          <p:cNvSpPr txBox="1"/>
          <p:nvPr/>
        </p:nvSpPr>
        <p:spPr>
          <a:xfrm>
            <a:off x="7029704" y="4530153"/>
            <a:ext cx="1116965" cy="266065"/>
          </a:xfrm>
          <a:prstGeom prst="rect">
            <a:avLst/>
          </a:prstGeom>
        </p:spPr>
        <p:txBody>
          <a:bodyPr vert="horz" wrap="square" lIns="0" tIns="15875" rIns="0" bIns="0" rtlCol="0">
            <a:spAutoFit/>
          </a:bodyPr>
          <a:lstStyle/>
          <a:p>
            <a:pPr marL="12700">
              <a:lnSpc>
                <a:spcPct val="100000"/>
              </a:lnSpc>
              <a:spcBef>
                <a:spcPts val="125"/>
              </a:spcBef>
            </a:pPr>
            <a:r>
              <a:rPr sz="1550" spc="65" dirty="0">
                <a:solidFill>
                  <a:srgbClr val="FFFFFF"/>
                </a:solidFill>
                <a:latin typeface="Arial"/>
                <a:cs typeface="Arial"/>
              </a:rPr>
              <a:t>Community</a:t>
            </a:r>
            <a:endParaRPr sz="1550">
              <a:latin typeface="Arial"/>
              <a:cs typeface="Arial"/>
            </a:endParaRPr>
          </a:p>
        </p:txBody>
      </p:sp>
      <p:sp>
        <p:nvSpPr>
          <p:cNvPr id="16" name="object 16"/>
          <p:cNvSpPr txBox="1"/>
          <p:nvPr/>
        </p:nvSpPr>
        <p:spPr>
          <a:xfrm>
            <a:off x="7029704" y="5016436"/>
            <a:ext cx="2038350" cy="266065"/>
          </a:xfrm>
          <a:prstGeom prst="rect">
            <a:avLst/>
          </a:prstGeom>
        </p:spPr>
        <p:txBody>
          <a:bodyPr vert="horz" wrap="square" lIns="0" tIns="15875" rIns="0" bIns="0" rtlCol="0">
            <a:spAutoFit/>
          </a:bodyPr>
          <a:lstStyle/>
          <a:p>
            <a:pPr marL="12700">
              <a:lnSpc>
                <a:spcPct val="100000"/>
              </a:lnSpc>
              <a:spcBef>
                <a:spcPts val="125"/>
              </a:spcBef>
            </a:pPr>
            <a:r>
              <a:rPr sz="1550" spc="50" dirty="0">
                <a:solidFill>
                  <a:srgbClr val="FFFFFF"/>
                </a:solidFill>
                <a:latin typeface="Arial"/>
                <a:cs typeface="Arial"/>
                <a:hlinkClick r:id="rId12"/>
              </a:rPr>
              <a:t>nnunnally@mapc.org</a:t>
            </a:r>
            <a:endParaRPr sz="1550">
              <a:latin typeface="Arial"/>
              <a:cs typeface="Arial"/>
            </a:endParaRPr>
          </a:p>
        </p:txBody>
      </p:sp>
      <p:sp>
        <p:nvSpPr>
          <p:cNvPr id="17" name="object 17"/>
          <p:cNvSpPr txBox="1"/>
          <p:nvPr/>
        </p:nvSpPr>
        <p:spPr>
          <a:xfrm>
            <a:off x="9242425" y="4258945"/>
            <a:ext cx="1604010" cy="265430"/>
          </a:xfrm>
          <a:prstGeom prst="rect">
            <a:avLst/>
          </a:prstGeom>
        </p:spPr>
        <p:txBody>
          <a:bodyPr vert="horz" wrap="square" lIns="0" tIns="15875" rIns="0" bIns="0" rtlCol="0">
            <a:spAutoFit/>
          </a:bodyPr>
          <a:lstStyle/>
          <a:p>
            <a:pPr marL="12700">
              <a:lnSpc>
                <a:spcPct val="100000"/>
              </a:lnSpc>
              <a:spcBef>
                <a:spcPts val="125"/>
              </a:spcBef>
            </a:pPr>
            <a:r>
              <a:rPr sz="1550" b="1" dirty="0">
                <a:solidFill>
                  <a:srgbClr val="FFFFFF"/>
                </a:solidFill>
                <a:latin typeface="Arial"/>
                <a:cs typeface="Arial"/>
              </a:rPr>
              <a:t>Gloria</a:t>
            </a:r>
            <a:r>
              <a:rPr sz="1550" b="1" spc="295" dirty="0">
                <a:solidFill>
                  <a:srgbClr val="FFFFFF"/>
                </a:solidFill>
                <a:latin typeface="Arial"/>
                <a:cs typeface="Arial"/>
              </a:rPr>
              <a:t> </a:t>
            </a:r>
            <a:r>
              <a:rPr sz="1550" b="1" spc="45" dirty="0">
                <a:solidFill>
                  <a:srgbClr val="FFFFFF"/>
                </a:solidFill>
                <a:latin typeface="Arial"/>
                <a:cs typeface="Arial"/>
              </a:rPr>
              <a:t>Huangpu</a:t>
            </a:r>
            <a:endParaRPr sz="1550">
              <a:latin typeface="Arial"/>
              <a:cs typeface="Arial"/>
            </a:endParaRPr>
          </a:p>
        </p:txBody>
      </p:sp>
      <p:sp>
        <p:nvSpPr>
          <p:cNvPr id="18" name="object 18"/>
          <p:cNvSpPr txBox="1"/>
          <p:nvPr/>
        </p:nvSpPr>
        <p:spPr>
          <a:xfrm>
            <a:off x="9242425" y="4506531"/>
            <a:ext cx="1196975" cy="266065"/>
          </a:xfrm>
          <a:prstGeom prst="rect">
            <a:avLst/>
          </a:prstGeom>
        </p:spPr>
        <p:txBody>
          <a:bodyPr vert="horz" wrap="square" lIns="0" tIns="15875" rIns="0" bIns="0" rtlCol="0">
            <a:spAutoFit/>
          </a:bodyPr>
          <a:lstStyle/>
          <a:p>
            <a:pPr marL="12700">
              <a:lnSpc>
                <a:spcPct val="100000"/>
              </a:lnSpc>
              <a:spcBef>
                <a:spcPts val="125"/>
              </a:spcBef>
            </a:pPr>
            <a:r>
              <a:rPr sz="1550" b="1" spc="60" dirty="0">
                <a:solidFill>
                  <a:srgbClr val="FFFFFF"/>
                </a:solidFill>
                <a:latin typeface="Arial"/>
                <a:cs typeface="Arial"/>
              </a:rPr>
              <a:t>Community</a:t>
            </a:r>
            <a:endParaRPr sz="1550">
              <a:latin typeface="Arial"/>
              <a:cs typeface="Arial"/>
            </a:endParaRPr>
          </a:p>
        </p:txBody>
      </p:sp>
      <p:sp>
        <p:nvSpPr>
          <p:cNvPr id="19" name="object 19"/>
          <p:cNvSpPr txBox="1"/>
          <p:nvPr/>
        </p:nvSpPr>
        <p:spPr>
          <a:xfrm>
            <a:off x="7004304" y="4745037"/>
            <a:ext cx="4397375" cy="266065"/>
          </a:xfrm>
          <a:prstGeom prst="rect">
            <a:avLst/>
          </a:prstGeom>
        </p:spPr>
        <p:txBody>
          <a:bodyPr vert="horz" wrap="square" lIns="0" tIns="15875" rIns="0" bIns="0" rtlCol="0">
            <a:spAutoFit/>
          </a:bodyPr>
          <a:lstStyle/>
          <a:p>
            <a:pPr marL="38100">
              <a:lnSpc>
                <a:spcPct val="100000"/>
              </a:lnSpc>
              <a:spcBef>
                <a:spcPts val="125"/>
              </a:spcBef>
            </a:pPr>
            <a:r>
              <a:rPr sz="2325" spc="75" baseline="-7168" dirty="0">
                <a:solidFill>
                  <a:srgbClr val="FFFFFF"/>
                </a:solidFill>
                <a:latin typeface="Arial"/>
                <a:cs typeface="Arial"/>
              </a:rPr>
              <a:t>Engagement</a:t>
            </a:r>
            <a:r>
              <a:rPr sz="2325" spc="-60" baseline="-7168" dirty="0">
                <a:solidFill>
                  <a:srgbClr val="FFFFFF"/>
                </a:solidFill>
                <a:latin typeface="Arial"/>
                <a:cs typeface="Arial"/>
              </a:rPr>
              <a:t> </a:t>
            </a:r>
            <a:r>
              <a:rPr sz="2325" baseline="-7168" dirty="0">
                <a:solidFill>
                  <a:srgbClr val="FFFFFF"/>
                </a:solidFill>
                <a:latin typeface="Arial"/>
                <a:cs typeface="Arial"/>
              </a:rPr>
              <a:t>Specialist</a:t>
            </a:r>
            <a:r>
              <a:rPr sz="2325" spc="60" baseline="-7168" dirty="0">
                <a:solidFill>
                  <a:srgbClr val="FFFFFF"/>
                </a:solidFill>
                <a:latin typeface="Arial"/>
                <a:cs typeface="Arial"/>
              </a:rPr>
              <a:t>  </a:t>
            </a:r>
            <a:r>
              <a:rPr sz="1550" spc="50" dirty="0">
                <a:solidFill>
                  <a:srgbClr val="FFFFFF"/>
                </a:solidFill>
                <a:latin typeface="Arial"/>
                <a:cs typeface="Arial"/>
              </a:rPr>
              <a:t>Engagement</a:t>
            </a:r>
            <a:r>
              <a:rPr sz="1550" spc="-40" dirty="0">
                <a:solidFill>
                  <a:srgbClr val="FFFFFF"/>
                </a:solidFill>
                <a:latin typeface="Arial"/>
                <a:cs typeface="Arial"/>
              </a:rPr>
              <a:t> </a:t>
            </a:r>
            <a:r>
              <a:rPr sz="1550" spc="-10" dirty="0">
                <a:solidFill>
                  <a:srgbClr val="FFFFFF"/>
                </a:solidFill>
                <a:latin typeface="Arial"/>
                <a:cs typeface="Arial"/>
              </a:rPr>
              <a:t>Specialist</a:t>
            </a:r>
            <a:endParaRPr sz="1550">
              <a:latin typeface="Arial"/>
              <a:cs typeface="Arial"/>
            </a:endParaRPr>
          </a:p>
        </p:txBody>
      </p:sp>
      <p:sp>
        <p:nvSpPr>
          <p:cNvPr id="20" name="object 20"/>
          <p:cNvSpPr txBox="1"/>
          <p:nvPr/>
        </p:nvSpPr>
        <p:spPr>
          <a:xfrm>
            <a:off x="9242425" y="4992941"/>
            <a:ext cx="2066925" cy="266065"/>
          </a:xfrm>
          <a:prstGeom prst="rect">
            <a:avLst/>
          </a:prstGeom>
        </p:spPr>
        <p:txBody>
          <a:bodyPr vert="horz" wrap="square" lIns="0" tIns="15875" rIns="0" bIns="0" rtlCol="0">
            <a:spAutoFit/>
          </a:bodyPr>
          <a:lstStyle/>
          <a:p>
            <a:pPr marL="12700">
              <a:lnSpc>
                <a:spcPct val="100000"/>
              </a:lnSpc>
              <a:spcBef>
                <a:spcPts val="125"/>
              </a:spcBef>
            </a:pPr>
            <a:r>
              <a:rPr sz="1550" spc="50" dirty="0">
                <a:solidFill>
                  <a:srgbClr val="FFFFFF"/>
                </a:solidFill>
                <a:latin typeface="Arial"/>
                <a:cs typeface="Arial"/>
                <a:hlinkClick r:id="rId13"/>
              </a:rPr>
              <a:t>ghuangpu@mapc.org</a:t>
            </a:r>
            <a:endParaRPr sz="155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pic>
          <p:nvPicPr>
            <p:cNvPr id="4" name="object 4"/>
            <p:cNvPicPr/>
            <p:nvPr/>
          </p:nvPicPr>
          <p:blipFill>
            <a:blip r:embed="rId3" cstate="print"/>
            <a:stretch>
              <a:fillRect/>
            </a:stretch>
          </p:blipFill>
          <p:spPr>
            <a:xfrm>
              <a:off x="10410825" y="5705475"/>
              <a:ext cx="1295400" cy="714375"/>
            </a:xfrm>
            <a:prstGeom prst="rect">
              <a:avLst/>
            </a:prstGeom>
          </p:spPr>
        </p:pic>
      </p:grpSp>
      <p:sp>
        <p:nvSpPr>
          <p:cNvPr id="5" name="object 5"/>
          <p:cNvSpPr txBox="1">
            <a:spLocks noGrp="1"/>
          </p:cNvSpPr>
          <p:nvPr>
            <p:ph type="title"/>
          </p:nvPr>
        </p:nvSpPr>
        <p:spPr>
          <a:xfrm>
            <a:off x="483234" y="599122"/>
            <a:ext cx="5930900" cy="758190"/>
          </a:xfrm>
          <a:prstGeom prst="rect">
            <a:avLst/>
          </a:prstGeom>
        </p:spPr>
        <p:txBody>
          <a:bodyPr vert="horz" wrap="square" lIns="0" tIns="13335" rIns="0" bIns="0" rtlCol="0">
            <a:spAutoFit/>
          </a:bodyPr>
          <a:lstStyle/>
          <a:p>
            <a:pPr marL="12700">
              <a:lnSpc>
                <a:spcPct val="100000"/>
              </a:lnSpc>
              <a:spcBef>
                <a:spcPts val="105"/>
              </a:spcBef>
            </a:pPr>
            <a:r>
              <a:rPr sz="4800" b="1" spc="265" dirty="0">
                <a:solidFill>
                  <a:srgbClr val="FFFFFF"/>
                </a:solidFill>
                <a:latin typeface="Arial"/>
                <a:cs typeface="Arial"/>
              </a:rPr>
              <a:t>Department</a:t>
            </a:r>
            <a:r>
              <a:rPr sz="4800" b="1" spc="-185" dirty="0">
                <a:solidFill>
                  <a:srgbClr val="FFFFFF"/>
                </a:solidFill>
                <a:latin typeface="Arial"/>
                <a:cs typeface="Arial"/>
              </a:rPr>
              <a:t> </a:t>
            </a:r>
            <a:r>
              <a:rPr sz="4800" b="1" spc="-10" dirty="0">
                <a:solidFill>
                  <a:srgbClr val="FFFFFF"/>
                </a:solidFill>
                <a:latin typeface="Arial"/>
                <a:cs typeface="Arial"/>
              </a:rPr>
              <a:t>Values</a:t>
            </a:r>
            <a:endParaRPr sz="4800">
              <a:latin typeface="Arial"/>
              <a:cs typeface="Arial"/>
            </a:endParaRPr>
          </a:p>
        </p:txBody>
      </p:sp>
      <p:sp>
        <p:nvSpPr>
          <p:cNvPr id="6" name="object 6"/>
          <p:cNvSpPr txBox="1"/>
          <p:nvPr/>
        </p:nvSpPr>
        <p:spPr>
          <a:xfrm>
            <a:off x="483234" y="1548828"/>
            <a:ext cx="7082790" cy="807720"/>
          </a:xfrm>
          <a:prstGeom prst="rect">
            <a:avLst/>
          </a:prstGeom>
        </p:spPr>
        <p:txBody>
          <a:bodyPr vert="horz" wrap="square" lIns="0" tIns="38100" rIns="0" bIns="0" rtlCol="0">
            <a:spAutoFit/>
          </a:bodyPr>
          <a:lstStyle/>
          <a:p>
            <a:pPr marL="12700">
              <a:lnSpc>
                <a:spcPct val="100000"/>
              </a:lnSpc>
              <a:spcBef>
                <a:spcPts val="300"/>
              </a:spcBef>
            </a:pPr>
            <a:r>
              <a:rPr sz="2400" dirty="0">
                <a:solidFill>
                  <a:srgbClr val="FFFFFF"/>
                </a:solidFill>
                <a:latin typeface="Arial"/>
                <a:cs typeface="Arial"/>
              </a:rPr>
              <a:t>Equity</a:t>
            </a:r>
            <a:r>
              <a:rPr sz="2400" spc="5" dirty="0">
                <a:solidFill>
                  <a:srgbClr val="FFFFFF"/>
                </a:solidFill>
                <a:latin typeface="Arial"/>
                <a:cs typeface="Arial"/>
              </a:rPr>
              <a:t> </a:t>
            </a:r>
            <a:r>
              <a:rPr sz="2400" spc="55" dirty="0">
                <a:solidFill>
                  <a:srgbClr val="FFFFFF"/>
                </a:solidFill>
                <a:latin typeface="Arial"/>
                <a:cs typeface="Arial"/>
              </a:rPr>
              <a:t>•</a:t>
            </a:r>
            <a:r>
              <a:rPr sz="2400" spc="15" dirty="0">
                <a:solidFill>
                  <a:srgbClr val="FFFFFF"/>
                </a:solidFill>
                <a:latin typeface="Arial"/>
                <a:cs typeface="Arial"/>
              </a:rPr>
              <a:t> </a:t>
            </a:r>
            <a:r>
              <a:rPr sz="2400" dirty="0">
                <a:solidFill>
                  <a:srgbClr val="FFFFFF"/>
                </a:solidFill>
                <a:latin typeface="Arial"/>
                <a:cs typeface="Arial"/>
              </a:rPr>
              <a:t>Transparency</a:t>
            </a:r>
            <a:r>
              <a:rPr sz="2400" spc="95" dirty="0">
                <a:solidFill>
                  <a:srgbClr val="FFFFFF"/>
                </a:solidFill>
                <a:latin typeface="Arial"/>
                <a:cs typeface="Arial"/>
              </a:rPr>
              <a:t> </a:t>
            </a:r>
            <a:r>
              <a:rPr sz="2400" spc="55" dirty="0">
                <a:solidFill>
                  <a:srgbClr val="FFFFFF"/>
                </a:solidFill>
                <a:latin typeface="Arial"/>
                <a:cs typeface="Arial"/>
              </a:rPr>
              <a:t>•</a:t>
            </a:r>
            <a:r>
              <a:rPr sz="2400" spc="5" dirty="0">
                <a:solidFill>
                  <a:srgbClr val="FFFFFF"/>
                </a:solidFill>
                <a:latin typeface="Arial"/>
                <a:cs typeface="Arial"/>
              </a:rPr>
              <a:t> </a:t>
            </a:r>
            <a:r>
              <a:rPr sz="2400" spc="45" dirty="0">
                <a:solidFill>
                  <a:srgbClr val="FFFFFF"/>
                </a:solidFill>
                <a:latin typeface="Arial"/>
                <a:cs typeface="Arial"/>
              </a:rPr>
              <a:t>Stewardship </a:t>
            </a:r>
            <a:r>
              <a:rPr sz="2400" spc="55" dirty="0">
                <a:solidFill>
                  <a:srgbClr val="FFFFFF"/>
                </a:solidFill>
                <a:latin typeface="Arial"/>
                <a:cs typeface="Arial"/>
              </a:rPr>
              <a:t>•</a:t>
            </a:r>
            <a:r>
              <a:rPr sz="2400" spc="95" dirty="0">
                <a:solidFill>
                  <a:srgbClr val="FFFFFF"/>
                </a:solidFill>
                <a:latin typeface="Arial"/>
                <a:cs typeface="Arial"/>
              </a:rPr>
              <a:t> </a:t>
            </a:r>
            <a:r>
              <a:rPr sz="2400" spc="-10" dirty="0">
                <a:solidFill>
                  <a:srgbClr val="FFFFFF"/>
                </a:solidFill>
                <a:latin typeface="Arial"/>
                <a:cs typeface="Arial"/>
              </a:rPr>
              <a:t>Accessibility</a:t>
            </a:r>
            <a:endParaRPr sz="2400">
              <a:latin typeface="Arial"/>
              <a:cs typeface="Arial"/>
            </a:endParaRPr>
          </a:p>
          <a:p>
            <a:pPr marL="203200" indent="-191135">
              <a:lnSpc>
                <a:spcPct val="100000"/>
              </a:lnSpc>
              <a:spcBef>
                <a:spcPts val="200"/>
              </a:spcBef>
              <a:buChar char="•"/>
              <a:tabLst>
                <a:tab pos="203835" algn="l"/>
              </a:tabLst>
            </a:pPr>
            <a:r>
              <a:rPr sz="2400" dirty="0">
                <a:solidFill>
                  <a:srgbClr val="FFFFFF"/>
                </a:solidFill>
                <a:latin typeface="Arial"/>
                <a:cs typeface="Arial"/>
              </a:rPr>
              <a:t>Resilience </a:t>
            </a:r>
            <a:r>
              <a:rPr sz="2400" spc="65" dirty="0">
                <a:solidFill>
                  <a:srgbClr val="FFFFFF"/>
                </a:solidFill>
                <a:latin typeface="Arial"/>
                <a:cs typeface="Arial"/>
              </a:rPr>
              <a:t>•Transformation</a:t>
            </a:r>
            <a:r>
              <a:rPr sz="2400" spc="45" dirty="0">
                <a:solidFill>
                  <a:srgbClr val="FFFFFF"/>
                </a:solidFill>
                <a:latin typeface="Arial"/>
                <a:cs typeface="Arial"/>
              </a:rPr>
              <a:t> </a:t>
            </a:r>
            <a:r>
              <a:rPr sz="2400" spc="55" dirty="0">
                <a:solidFill>
                  <a:srgbClr val="FFFFFF"/>
                </a:solidFill>
                <a:latin typeface="Arial"/>
                <a:cs typeface="Arial"/>
              </a:rPr>
              <a:t>•</a:t>
            </a:r>
            <a:r>
              <a:rPr sz="2400" spc="-85" dirty="0">
                <a:solidFill>
                  <a:srgbClr val="FFFFFF"/>
                </a:solidFill>
                <a:latin typeface="Arial"/>
                <a:cs typeface="Arial"/>
              </a:rPr>
              <a:t> </a:t>
            </a:r>
            <a:r>
              <a:rPr sz="2400" spc="40" dirty="0">
                <a:solidFill>
                  <a:srgbClr val="FFFFFF"/>
                </a:solidFill>
                <a:latin typeface="Arial"/>
                <a:cs typeface="Arial"/>
              </a:rPr>
              <a:t>Accountability</a:t>
            </a:r>
            <a:endParaRPr sz="2400">
              <a:latin typeface="Arial"/>
              <a:cs typeface="Arial"/>
            </a:endParaRPr>
          </a:p>
        </p:txBody>
      </p:sp>
      <p:sp>
        <p:nvSpPr>
          <p:cNvPr id="7" name="object 7"/>
          <p:cNvSpPr txBox="1"/>
          <p:nvPr/>
        </p:nvSpPr>
        <p:spPr>
          <a:xfrm>
            <a:off x="483234" y="2804477"/>
            <a:ext cx="8611235" cy="758190"/>
          </a:xfrm>
          <a:prstGeom prst="rect">
            <a:avLst/>
          </a:prstGeom>
        </p:spPr>
        <p:txBody>
          <a:bodyPr vert="horz" wrap="square" lIns="0" tIns="13335" rIns="0" bIns="0" rtlCol="0">
            <a:spAutoFit/>
          </a:bodyPr>
          <a:lstStyle/>
          <a:p>
            <a:pPr marL="12700">
              <a:lnSpc>
                <a:spcPct val="100000"/>
              </a:lnSpc>
              <a:spcBef>
                <a:spcPts val="105"/>
              </a:spcBef>
            </a:pPr>
            <a:r>
              <a:rPr sz="4800" b="1" spc="155" dirty="0">
                <a:solidFill>
                  <a:srgbClr val="FFFFFF"/>
                </a:solidFill>
                <a:latin typeface="Arial"/>
                <a:cs typeface="Arial"/>
              </a:rPr>
              <a:t>Current</a:t>
            </a:r>
            <a:r>
              <a:rPr sz="4800" b="1" spc="-100" dirty="0">
                <a:solidFill>
                  <a:srgbClr val="FFFFFF"/>
                </a:solidFill>
                <a:latin typeface="Arial"/>
                <a:cs typeface="Arial"/>
              </a:rPr>
              <a:t> </a:t>
            </a:r>
            <a:r>
              <a:rPr sz="4800" b="1" spc="95" dirty="0">
                <a:solidFill>
                  <a:srgbClr val="FFFFFF"/>
                </a:solidFill>
                <a:latin typeface="Arial"/>
                <a:cs typeface="Arial"/>
              </a:rPr>
              <a:t>Offerings</a:t>
            </a:r>
            <a:r>
              <a:rPr sz="4800" b="1" spc="-105" dirty="0">
                <a:solidFill>
                  <a:srgbClr val="FFFFFF"/>
                </a:solidFill>
                <a:latin typeface="Arial"/>
                <a:cs typeface="Arial"/>
              </a:rPr>
              <a:t> </a:t>
            </a:r>
            <a:r>
              <a:rPr sz="4800" b="1" spc="135" dirty="0">
                <a:solidFill>
                  <a:srgbClr val="FFFFFF"/>
                </a:solidFill>
                <a:latin typeface="Arial"/>
                <a:cs typeface="Arial"/>
              </a:rPr>
              <a:t>&amp;</a:t>
            </a:r>
            <a:r>
              <a:rPr sz="4800" b="1" spc="-125" dirty="0">
                <a:solidFill>
                  <a:srgbClr val="FFFFFF"/>
                </a:solidFill>
                <a:latin typeface="Arial"/>
                <a:cs typeface="Arial"/>
              </a:rPr>
              <a:t> </a:t>
            </a:r>
            <a:r>
              <a:rPr sz="4800" b="1" spc="35" dirty="0">
                <a:solidFill>
                  <a:srgbClr val="FFFFFF"/>
                </a:solidFill>
                <a:latin typeface="Arial"/>
                <a:cs typeface="Arial"/>
              </a:rPr>
              <a:t>Projects</a:t>
            </a:r>
            <a:endParaRPr sz="4800">
              <a:latin typeface="Arial"/>
              <a:cs typeface="Arial"/>
            </a:endParaRPr>
          </a:p>
        </p:txBody>
      </p:sp>
      <p:sp>
        <p:nvSpPr>
          <p:cNvPr id="8" name="object 8"/>
          <p:cNvSpPr txBox="1"/>
          <p:nvPr/>
        </p:nvSpPr>
        <p:spPr>
          <a:xfrm>
            <a:off x="483234" y="3928681"/>
            <a:ext cx="5499735" cy="2471420"/>
          </a:xfrm>
          <a:prstGeom prst="rect">
            <a:avLst/>
          </a:prstGeom>
        </p:spPr>
        <p:txBody>
          <a:bodyPr vert="horz" wrap="square" lIns="0" tIns="15875" rIns="0" bIns="0" rtlCol="0">
            <a:spAutoFit/>
          </a:bodyPr>
          <a:lstStyle/>
          <a:p>
            <a:pPr marL="298450" indent="-286385">
              <a:lnSpc>
                <a:spcPct val="100000"/>
              </a:lnSpc>
              <a:spcBef>
                <a:spcPts val="125"/>
              </a:spcBef>
              <a:buFont typeface="Arial"/>
              <a:buChar char="•"/>
              <a:tabLst>
                <a:tab pos="298450" algn="l"/>
                <a:tab pos="299085" algn="l"/>
              </a:tabLst>
            </a:pPr>
            <a:r>
              <a:rPr sz="2000" spc="-10" dirty="0">
                <a:solidFill>
                  <a:srgbClr val="FFFFFF"/>
                </a:solidFill>
                <a:latin typeface="Calibri"/>
                <a:cs typeface="Calibri"/>
              </a:rPr>
              <a:t>Technical</a:t>
            </a:r>
            <a:r>
              <a:rPr sz="2000" spc="20" dirty="0">
                <a:solidFill>
                  <a:srgbClr val="FFFFFF"/>
                </a:solidFill>
                <a:latin typeface="Calibri"/>
                <a:cs typeface="Calibri"/>
              </a:rPr>
              <a:t> </a:t>
            </a:r>
            <a:r>
              <a:rPr sz="2000" dirty="0">
                <a:solidFill>
                  <a:srgbClr val="FFFFFF"/>
                </a:solidFill>
                <a:latin typeface="Calibri"/>
                <a:cs typeface="Calibri"/>
              </a:rPr>
              <a:t>Assistance</a:t>
            </a:r>
            <a:r>
              <a:rPr sz="2000" spc="-190" dirty="0">
                <a:solidFill>
                  <a:srgbClr val="FFFFFF"/>
                </a:solidFill>
                <a:latin typeface="Calibri"/>
                <a:cs typeface="Calibri"/>
              </a:rPr>
              <a:t> </a:t>
            </a:r>
            <a:r>
              <a:rPr sz="2000" dirty="0">
                <a:solidFill>
                  <a:srgbClr val="FFFFFF"/>
                </a:solidFill>
                <a:latin typeface="Calibri"/>
                <a:cs typeface="Calibri"/>
              </a:rPr>
              <a:t>to</a:t>
            </a:r>
            <a:r>
              <a:rPr sz="2000" spc="-114" dirty="0">
                <a:solidFill>
                  <a:srgbClr val="FFFFFF"/>
                </a:solidFill>
                <a:latin typeface="Calibri"/>
                <a:cs typeface="Calibri"/>
              </a:rPr>
              <a:t> </a:t>
            </a:r>
            <a:r>
              <a:rPr sz="2000" dirty="0">
                <a:solidFill>
                  <a:srgbClr val="FFFFFF"/>
                </a:solidFill>
                <a:latin typeface="Calibri"/>
                <a:cs typeface="Calibri"/>
              </a:rPr>
              <a:t>Municipalities</a:t>
            </a:r>
            <a:r>
              <a:rPr sz="2000" spc="75" dirty="0">
                <a:solidFill>
                  <a:srgbClr val="FFFFFF"/>
                </a:solidFill>
                <a:latin typeface="Calibri"/>
                <a:cs typeface="Calibri"/>
              </a:rPr>
              <a:t> </a:t>
            </a:r>
            <a:r>
              <a:rPr sz="2000" dirty="0">
                <a:solidFill>
                  <a:srgbClr val="FFFFFF"/>
                </a:solidFill>
                <a:latin typeface="Calibri"/>
                <a:cs typeface="Calibri"/>
              </a:rPr>
              <a:t>&amp;</a:t>
            </a:r>
            <a:r>
              <a:rPr sz="2000" spc="-40" dirty="0">
                <a:solidFill>
                  <a:srgbClr val="FFFFFF"/>
                </a:solidFill>
                <a:latin typeface="Calibri"/>
                <a:cs typeface="Calibri"/>
              </a:rPr>
              <a:t> </a:t>
            </a:r>
            <a:r>
              <a:rPr sz="2000" spc="-10" dirty="0">
                <a:solidFill>
                  <a:srgbClr val="FFFFFF"/>
                </a:solidFill>
                <a:latin typeface="Calibri"/>
                <a:cs typeface="Calibri"/>
              </a:rPr>
              <a:t>Partners</a:t>
            </a:r>
            <a:endParaRPr sz="2000">
              <a:latin typeface="Calibri"/>
              <a:cs typeface="Calibri"/>
            </a:endParaRPr>
          </a:p>
          <a:p>
            <a:pPr marL="298450" indent="-286385">
              <a:lnSpc>
                <a:spcPct val="100000"/>
              </a:lnSpc>
              <a:spcBef>
                <a:spcPts val="5"/>
              </a:spcBef>
              <a:buFont typeface="Arial"/>
              <a:buChar char="•"/>
              <a:tabLst>
                <a:tab pos="298450" algn="l"/>
                <a:tab pos="299085" algn="l"/>
              </a:tabLst>
            </a:pPr>
            <a:r>
              <a:rPr sz="2000" dirty="0">
                <a:solidFill>
                  <a:srgbClr val="FFFFFF"/>
                </a:solidFill>
                <a:latin typeface="Calibri"/>
                <a:cs typeface="Calibri"/>
              </a:rPr>
              <a:t>Community</a:t>
            </a:r>
            <a:r>
              <a:rPr sz="2000" spc="-114" dirty="0">
                <a:solidFill>
                  <a:srgbClr val="FFFFFF"/>
                </a:solidFill>
                <a:latin typeface="Calibri"/>
                <a:cs typeface="Calibri"/>
              </a:rPr>
              <a:t> </a:t>
            </a:r>
            <a:r>
              <a:rPr sz="2000" dirty="0">
                <a:solidFill>
                  <a:srgbClr val="FFFFFF"/>
                </a:solidFill>
                <a:latin typeface="Calibri"/>
                <a:cs typeface="Calibri"/>
              </a:rPr>
              <a:t>Engagement</a:t>
            </a:r>
            <a:r>
              <a:rPr sz="2000" spc="-160" dirty="0">
                <a:solidFill>
                  <a:srgbClr val="FFFFFF"/>
                </a:solidFill>
                <a:latin typeface="Calibri"/>
                <a:cs typeface="Calibri"/>
              </a:rPr>
              <a:t> </a:t>
            </a:r>
            <a:r>
              <a:rPr sz="2000" dirty="0">
                <a:solidFill>
                  <a:srgbClr val="FFFFFF"/>
                </a:solidFill>
                <a:latin typeface="Calibri"/>
                <a:cs typeface="Calibri"/>
              </a:rPr>
              <a:t>Strategy</a:t>
            </a:r>
            <a:r>
              <a:rPr sz="2000" spc="-40" dirty="0">
                <a:solidFill>
                  <a:srgbClr val="FFFFFF"/>
                </a:solidFill>
                <a:latin typeface="Calibri"/>
                <a:cs typeface="Calibri"/>
              </a:rPr>
              <a:t> </a:t>
            </a:r>
            <a:r>
              <a:rPr sz="2000" spc="-10" dirty="0">
                <a:solidFill>
                  <a:srgbClr val="FFFFFF"/>
                </a:solidFill>
                <a:latin typeface="Calibri"/>
                <a:cs typeface="Calibri"/>
              </a:rPr>
              <a:t>Development</a:t>
            </a:r>
            <a:endParaRPr sz="2000">
              <a:latin typeface="Calibri"/>
              <a:cs typeface="Calibri"/>
            </a:endParaRPr>
          </a:p>
          <a:p>
            <a:pPr marL="298450" marR="5080" indent="-286385">
              <a:lnSpc>
                <a:spcPct val="100000"/>
              </a:lnSpc>
              <a:spcBef>
                <a:spcPts val="5"/>
              </a:spcBef>
              <a:buFont typeface="Arial"/>
              <a:buChar char="•"/>
              <a:tabLst>
                <a:tab pos="298450" algn="l"/>
                <a:tab pos="299085" algn="l"/>
              </a:tabLst>
            </a:pPr>
            <a:r>
              <a:rPr sz="2000" dirty="0">
                <a:solidFill>
                  <a:srgbClr val="FFFFFF"/>
                </a:solidFill>
                <a:latin typeface="Calibri"/>
                <a:cs typeface="Calibri"/>
              </a:rPr>
              <a:t>Facilitation</a:t>
            </a:r>
            <a:r>
              <a:rPr sz="2000" spc="15" dirty="0">
                <a:solidFill>
                  <a:srgbClr val="FFFFFF"/>
                </a:solidFill>
                <a:latin typeface="Calibri"/>
                <a:cs typeface="Calibri"/>
              </a:rPr>
              <a:t> </a:t>
            </a:r>
            <a:r>
              <a:rPr sz="2000" dirty="0">
                <a:solidFill>
                  <a:srgbClr val="FFFFFF"/>
                </a:solidFill>
                <a:latin typeface="Calibri"/>
                <a:cs typeface="Calibri"/>
              </a:rPr>
              <a:t>&amp;</a:t>
            </a:r>
            <a:r>
              <a:rPr sz="2000" spc="-65" dirty="0">
                <a:solidFill>
                  <a:srgbClr val="FFFFFF"/>
                </a:solidFill>
                <a:latin typeface="Calibri"/>
                <a:cs typeface="Calibri"/>
              </a:rPr>
              <a:t> </a:t>
            </a:r>
            <a:r>
              <a:rPr sz="2000" dirty="0">
                <a:solidFill>
                  <a:srgbClr val="FFFFFF"/>
                </a:solidFill>
                <a:latin typeface="Calibri"/>
                <a:cs typeface="Calibri"/>
              </a:rPr>
              <a:t>Meeting</a:t>
            </a:r>
            <a:r>
              <a:rPr sz="2000" spc="-15" dirty="0">
                <a:solidFill>
                  <a:srgbClr val="FFFFFF"/>
                </a:solidFill>
                <a:latin typeface="Calibri"/>
                <a:cs typeface="Calibri"/>
              </a:rPr>
              <a:t> </a:t>
            </a:r>
            <a:r>
              <a:rPr sz="2000" dirty="0">
                <a:solidFill>
                  <a:srgbClr val="FFFFFF"/>
                </a:solidFill>
                <a:latin typeface="Calibri"/>
                <a:cs typeface="Calibri"/>
              </a:rPr>
              <a:t>Design:</a:t>
            </a:r>
            <a:r>
              <a:rPr sz="2000" spc="-114" dirty="0">
                <a:solidFill>
                  <a:srgbClr val="FFFFFF"/>
                </a:solidFill>
                <a:latin typeface="Calibri"/>
                <a:cs typeface="Calibri"/>
              </a:rPr>
              <a:t> </a:t>
            </a:r>
            <a:r>
              <a:rPr sz="2000" dirty="0">
                <a:solidFill>
                  <a:srgbClr val="FFFFFF"/>
                </a:solidFill>
                <a:latin typeface="Calibri"/>
                <a:cs typeface="Calibri"/>
              </a:rPr>
              <a:t>In-</a:t>
            </a:r>
            <a:r>
              <a:rPr sz="2000" spc="-10" dirty="0">
                <a:solidFill>
                  <a:srgbClr val="FFFFFF"/>
                </a:solidFill>
                <a:latin typeface="Calibri"/>
                <a:cs typeface="Calibri"/>
              </a:rPr>
              <a:t>Person,</a:t>
            </a:r>
            <a:r>
              <a:rPr sz="2000" spc="-85" dirty="0">
                <a:solidFill>
                  <a:srgbClr val="FFFFFF"/>
                </a:solidFill>
                <a:latin typeface="Calibri"/>
                <a:cs typeface="Calibri"/>
              </a:rPr>
              <a:t> </a:t>
            </a:r>
            <a:r>
              <a:rPr sz="2000" dirty="0">
                <a:solidFill>
                  <a:srgbClr val="FFFFFF"/>
                </a:solidFill>
                <a:latin typeface="Calibri"/>
                <a:cs typeface="Calibri"/>
              </a:rPr>
              <a:t>Virtual</a:t>
            </a:r>
            <a:r>
              <a:rPr sz="2000" spc="20" dirty="0">
                <a:solidFill>
                  <a:srgbClr val="FFFFFF"/>
                </a:solidFill>
                <a:latin typeface="Calibri"/>
                <a:cs typeface="Calibri"/>
              </a:rPr>
              <a:t> </a:t>
            </a:r>
            <a:r>
              <a:rPr sz="2000" spc="-50" dirty="0">
                <a:solidFill>
                  <a:srgbClr val="FFFFFF"/>
                </a:solidFill>
                <a:latin typeface="Calibri"/>
                <a:cs typeface="Calibri"/>
              </a:rPr>
              <a:t>&amp; </a:t>
            </a:r>
            <a:r>
              <a:rPr sz="2000" spc="-10" dirty="0">
                <a:solidFill>
                  <a:srgbClr val="FFFFFF"/>
                </a:solidFill>
                <a:latin typeface="Calibri"/>
                <a:cs typeface="Calibri"/>
              </a:rPr>
              <a:t>Hybrid</a:t>
            </a:r>
            <a:endParaRPr sz="2000">
              <a:latin typeface="Calibri"/>
              <a:cs typeface="Calibri"/>
            </a:endParaRPr>
          </a:p>
          <a:p>
            <a:pPr marL="298450" indent="-286385">
              <a:lnSpc>
                <a:spcPct val="100000"/>
              </a:lnSpc>
              <a:spcBef>
                <a:spcPts val="5"/>
              </a:spcBef>
              <a:buFont typeface="Arial"/>
              <a:buChar char="•"/>
              <a:tabLst>
                <a:tab pos="298450" algn="l"/>
                <a:tab pos="299085" algn="l"/>
              </a:tabLst>
            </a:pPr>
            <a:r>
              <a:rPr sz="2000" spc="-10" dirty="0">
                <a:solidFill>
                  <a:srgbClr val="FFFFFF"/>
                </a:solidFill>
                <a:latin typeface="Calibri"/>
                <a:cs typeface="Calibri"/>
              </a:rPr>
              <a:t>Partnership</a:t>
            </a:r>
            <a:r>
              <a:rPr sz="2000" spc="-60" dirty="0">
                <a:solidFill>
                  <a:srgbClr val="FFFFFF"/>
                </a:solidFill>
                <a:latin typeface="Calibri"/>
                <a:cs typeface="Calibri"/>
              </a:rPr>
              <a:t> </a:t>
            </a:r>
            <a:r>
              <a:rPr sz="2000" dirty="0">
                <a:solidFill>
                  <a:srgbClr val="FFFFFF"/>
                </a:solidFill>
                <a:latin typeface="Calibri"/>
                <a:cs typeface="Calibri"/>
              </a:rPr>
              <a:t>&amp;</a:t>
            </a:r>
            <a:r>
              <a:rPr sz="2000" spc="-75" dirty="0">
                <a:solidFill>
                  <a:srgbClr val="FFFFFF"/>
                </a:solidFill>
                <a:latin typeface="Calibri"/>
                <a:cs typeface="Calibri"/>
              </a:rPr>
              <a:t> </a:t>
            </a:r>
            <a:r>
              <a:rPr sz="2000" dirty="0">
                <a:solidFill>
                  <a:srgbClr val="FFFFFF"/>
                </a:solidFill>
                <a:latin typeface="Calibri"/>
                <a:cs typeface="Calibri"/>
              </a:rPr>
              <a:t>Network</a:t>
            </a:r>
            <a:r>
              <a:rPr sz="2000" spc="5" dirty="0">
                <a:solidFill>
                  <a:srgbClr val="FFFFFF"/>
                </a:solidFill>
                <a:latin typeface="Calibri"/>
                <a:cs typeface="Calibri"/>
              </a:rPr>
              <a:t> </a:t>
            </a:r>
            <a:r>
              <a:rPr sz="2000" spc="-10" dirty="0">
                <a:solidFill>
                  <a:srgbClr val="FFFFFF"/>
                </a:solidFill>
                <a:latin typeface="Calibri"/>
                <a:cs typeface="Calibri"/>
              </a:rPr>
              <a:t>Development</a:t>
            </a:r>
            <a:endParaRPr sz="2000">
              <a:latin typeface="Calibri"/>
              <a:cs typeface="Calibri"/>
            </a:endParaRPr>
          </a:p>
          <a:p>
            <a:pPr marL="298450" indent="-286385">
              <a:lnSpc>
                <a:spcPct val="100000"/>
              </a:lnSpc>
              <a:spcBef>
                <a:spcPts val="5"/>
              </a:spcBef>
              <a:buFont typeface="Arial"/>
              <a:buChar char="•"/>
              <a:tabLst>
                <a:tab pos="298450" algn="l"/>
                <a:tab pos="299085" algn="l"/>
              </a:tabLst>
            </a:pPr>
            <a:r>
              <a:rPr sz="2000" spc="-10" dirty="0">
                <a:solidFill>
                  <a:srgbClr val="FFFFFF"/>
                </a:solidFill>
                <a:latin typeface="Calibri"/>
                <a:cs typeface="Calibri"/>
              </a:rPr>
              <a:t>Workshops</a:t>
            </a:r>
            <a:r>
              <a:rPr sz="2000" spc="-45" dirty="0">
                <a:solidFill>
                  <a:srgbClr val="FFFFFF"/>
                </a:solidFill>
                <a:latin typeface="Calibri"/>
                <a:cs typeface="Calibri"/>
              </a:rPr>
              <a:t> </a:t>
            </a:r>
            <a:r>
              <a:rPr sz="2000" dirty="0">
                <a:solidFill>
                  <a:srgbClr val="FFFFFF"/>
                </a:solidFill>
                <a:latin typeface="Calibri"/>
                <a:cs typeface="Calibri"/>
              </a:rPr>
              <a:t>&amp;</a:t>
            </a:r>
            <a:r>
              <a:rPr sz="2000" spc="-25" dirty="0">
                <a:solidFill>
                  <a:srgbClr val="FFFFFF"/>
                </a:solidFill>
                <a:latin typeface="Calibri"/>
                <a:cs typeface="Calibri"/>
              </a:rPr>
              <a:t> </a:t>
            </a:r>
            <a:r>
              <a:rPr sz="2000" spc="-10" dirty="0">
                <a:solidFill>
                  <a:srgbClr val="FFFFFF"/>
                </a:solidFill>
                <a:latin typeface="Calibri"/>
                <a:cs typeface="Calibri"/>
              </a:rPr>
              <a:t>Trainings</a:t>
            </a:r>
            <a:endParaRPr sz="2000">
              <a:latin typeface="Calibri"/>
              <a:cs typeface="Calibri"/>
            </a:endParaRPr>
          </a:p>
          <a:p>
            <a:pPr marL="298450" indent="-286385">
              <a:lnSpc>
                <a:spcPct val="100000"/>
              </a:lnSpc>
              <a:buFont typeface="Arial"/>
              <a:buChar char="•"/>
              <a:tabLst>
                <a:tab pos="298450" algn="l"/>
                <a:tab pos="299085" algn="l"/>
              </a:tabLst>
            </a:pPr>
            <a:r>
              <a:rPr sz="2000" dirty="0">
                <a:solidFill>
                  <a:srgbClr val="FFFFFF"/>
                </a:solidFill>
                <a:latin typeface="Calibri"/>
                <a:cs typeface="Calibri"/>
              </a:rPr>
              <a:t>Digital</a:t>
            </a:r>
            <a:r>
              <a:rPr sz="2000" spc="-75" dirty="0">
                <a:solidFill>
                  <a:srgbClr val="FFFFFF"/>
                </a:solidFill>
                <a:latin typeface="Calibri"/>
                <a:cs typeface="Calibri"/>
              </a:rPr>
              <a:t> </a:t>
            </a:r>
            <a:r>
              <a:rPr sz="2000" dirty="0">
                <a:solidFill>
                  <a:srgbClr val="FFFFFF"/>
                </a:solidFill>
                <a:latin typeface="Calibri"/>
                <a:cs typeface="Calibri"/>
              </a:rPr>
              <a:t>Divide</a:t>
            </a:r>
            <a:r>
              <a:rPr sz="2000" spc="-10" dirty="0">
                <a:solidFill>
                  <a:srgbClr val="FFFFFF"/>
                </a:solidFill>
                <a:latin typeface="Calibri"/>
                <a:cs typeface="Calibri"/>
              </a:rPr>
              <a:t> Research</a:t>
            </a:r>
            <a:endParaRPr sz="2000">
              <a:latin typeface="Calibri"/>
              <a:cs typeface="Calibri"/>
            </a:endParaRPr>
          </a:p>
          <a:p>
            <a:pPr marL="298450" indent="-286385">
              <a:lnSpc>
                <a:spcPct val="100000"/>
              </a:lnSpc>
              <a:spcBef>
                <a:spcPts val="5"/>
              </a:spcBef>
              <a:buFont typeface="Arial"/>
              <a:buChar char="•"/>
              <a:tabLst>
                <a:tab pos="298450" algn="l"/>
                <a:tab pos="299085" algn="l"/>
              </a:tabLst>
            </a:pPr>
            <a:r>
              <a:rPr sz="2000" spc="-20" dirty="0">
                <a:solidFill>
                  <a:srgbClr val="FFFFFF"/>
                </a:solidFill>
                <a:latin typeface="Calibri"/>
                <a:cs typeface="Calibri"/>
              </a:rPr>
              <a:t>Diversity,</a:t>
            </a:r>
            <a:r>
              <a:rPr sz="2000" spc="-80" dirty="0">
                <a:solidFill>
                  <a:srgbClr val="FFFFFF"/>
                </a:solidFill>
                <a:latin typeface="Calibri"/>
                <a:cs typeface="Calibri"/>
              </a:rPr>
              <a:t> </a:t>
            </a:r>
            <a:r>
              <a:rPr sz="2000" dirty="0">
                <a:solidFill>
                  <a:srgbClr val="FFFFFF"/>
                </a:solidFill>
                <a:latin typeface="Calibri"/>
                <a:cs typeface="Calibri"/>
              </a:rPr>
              <a:t>Equity</a:t>
            </a:r>
            <a:r>
              <a:rPr sz="2000" spc="-55" dirty="0">
                <a:solidFill>
                  <a:srgbClr val="FFFFFF"/>
                </a:solidFill>
                <a:latin typeface="Calibri"/>
                <a:cs typeface="Calibri"/>
              </a:rPr>
              <a:t> </a:t>
            </a:r>
            <a:r>
              <a:rPr sz="2000" dirty="0">
                <a:solidFill>
                  <a:srgbClr val="FFFFFF"/>
                </a:solidFill>
                <a:latin typeface="Calibri"/>
                <a:cs typeface="Calibri"/>
              </a:rPr>
              <a:t>&amp;</a:t>
            </a:r>
            <a:r>
              <a:rPr sz="2000" spc="-60" dirty="0">
                <a:solidFill>
                  <a:srgbClr val="FFFFFF"/>
                </a:solidFill>
                <a:latin typeface="Calibri"/>
                <a:cs typeface="Calibri"/>
              </a:rPr>
              <a:t> </a:t>
            </a:r>
            <a:r>
              <a:rPr sz="2000" dirty="0">
                <a:solidFill>
                  <a:srgbClr val="FFFFFF"/>
                </a:solidFill>
                <a:latin typeface="Calibri"/>
                <a:cs typeface="Calibri"/>
              </a:rPr>
              <a:t>Inclusion</a:t>
            </a:r>
            <a:r>
              <a:rPr sz="2000" spc="-40" dirty="0">
                <a:solidFill>
                  <a:srgbClr val="FFFFFF"/>
                </a:solidFill>
                <a:latin typeface="Calibri"/>
                <a:cs typeface="Calibri"/>
              </a:rPr>
              <a:t> </a:t>
            </a:r>
            <a:r>
              <a:rPr sz="2000" dirty="0">
                <a:solidFill>
                  <a:srgbClr val="FFFFFF"/>
                </a:solidFill>
                <a:latin typeface="Calibri"/>
                <a:cs typeface="Calibri"/>
              </a:rPr>
              <a:t>Municipal</a:t>
            </a:r>
            <a:r>
              <a:rPr sz="2000" spc="-40" dirty="0">
                <a:solidFill>
                  <a:srgbClr val="FFFFFF"/>
                </a:solidFill>
                <a:latin typeface="Calibri"/>
                <a:cs typeface="Calibri"/>
              </a:rPr>
              <a:t> </a:t>
            </a:r>
            <a:r>
              <a:rPr sz="2000" spc="-10" dirty="0">
                <a:solidFill>
                  <a:srgbClr val="FFFFFF"/>
                </a:solidFill>
                <a:latin typeface="Calibri"/>
                <a:cs typeface="Calibri"/>
              </a:rPr>
              <a:t>Coalition</a:t>
            </a:r>
            <a:endParaRPr sz="2000">
              <a:latin typeface="Calibri"/>
              <a:cs typeface="Calibri"/>
            </a:endParaRPr>
          </a:p>
        </p:txBody>
      </p:sp>
      <p:pic>
        <p:nvPicPr>
          <p:cNvPr id="9" name="object 9"/>
          <p:cNvPicPr/>
          <p:nvPr/>
        </p:nvPicPr>
        <p:blipFill>
          <a:blip r:embed="rId4" cstate="print"/>
          <a:stretch>
            <a:fillRect/>
          </a:stretch>
        </p:blipFill>
        <p:spPr>
          <a:xfrm>
            <a:off x="8582025" y="114300"/>
            <a:ext cx="3257550" cy="3095625"/>
          </a:xfrm>
          <a:prstGeom prst="rect">
            <a:avLst/>
          </a:prstGeom>
        </p:spPr>
      </p:pic>
      <p:pic>
        <p:nvPicPr>
          <p:cNvPr id="10" name="object 10"/>
          <p:cNvPicPr/>
          <p:nvPr/>
        </p:nvPicPr>
        <p:blipFill>
          <a:blip r:embed="rId5" cstate="print"/>
          <a:stretch>
            <a:fillRect/>
          </a:stretch>
        </p:blipFill>
        <p:spPr>
          <a:xfrm>
            <a:off x="6448425" y="3695700"/>
            <a:ext cx="3848100" cy="2590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pic>
          <p:nvPicPr>
            <p:cNvPr id="4" name="object 4"/>
            <p:cNvPicPr/>
            <p:nvPr/>
          </p:nvPicPr>
          <p:blipFill>
            <a:blip r:embed="rId3" cstate="print"/>
            <a:stretch>
              <a:fillRect/>
            </a:stretch>
          </p:blipFill>
          <p:spPr>
            <a:xfrm>
              <a:off x="10410825" y="5705475"/>
              <a:ext cx="1295400" cy="714375"/>
            </a:xfrm>
            <a:prstGeom prst="rect">
              <a:avLst/>
            </a:prstGeom>
          </p:spPr>
        </p:pic>
        <p:pic>
          <p:nvPicPr>
            <p:cNvPr id="5" name="object 5"/>
            <p:cNvPicPr/>
            <p:nvPr/>
          </p:nvPicPr>
          <p:blipFill>
            <a:blip r:embed="rId4" cstate="print"/>
            <a:stretch>
              <a:fillRect/>
            </a:stretch>
          </p:blipFill>
          <p:spPr>
            <a:xfrm>
              <a:off x="7505700" y="381000"/>
              <a:ext cx="3209925" cy="4114800"/>
            </a:xfrm>
            <a:prstGeom prst="rect">
              <a:avLst/>
            </a:prstGeom>
          </p:spPr>
        </p:pic>
      </p:grpSp>
      <p:sp>
        <p:nvSpPr>
          <p:cNvPr id="6" name="object 6"/>
          <p:cNvSpPr txBox="1">
            <a:spLocks noGrp="1"/>
          </p:cNvSpPr>
          <p:nvPr>
            <p:ph type="title"/>
          </p:nvPr>
        </p:nvSpPr>
        <p:spPr>
          <a:xfrm>
            <a:off x="483234" y="269874"/>
            <a:ext cx="5861050" cy="1416050"/>
          </a:xfrm>
          <a:prstGeom prst="rect">
            <a:avLst/>
          </a:prstGeom>
        </p:spPr>
        <p:txBody>
          <a:bodyPr vert="horz" wrap="square" lIns="0" tIns="96520" rIns="0" bIns="0" rtlCol="0">
            <a:spAutoFit/>
          </a:bodyPr>
          <a:lstStyle/>
          <a:p>
            <a:pPr marL="12700" marR="5080">
              <a:lnSpc>
                <a:spcPts val="5180"/>
              </a:lnSpc>
              <a:spcBef>
                <a:spcPts val="760"/>
              </a:spcBef>
            </a:pPr>
            <a:r>
              <a:rPr sz="4800" b="1" spc="170" dirty="0">
                <a:solidFill>
                  <a:srgbClr val="CC015F"/>
                </a:solidFill>
                <a:latin typeface="Arial"/>
                <a:cs typeface="Arial"/>
              </a:rPr>
              <a:t>Community </a:t>
            </a:r>
            <a:r>
              <a:rPr sz="4800" b="1" spc="80" dirty="0">
                <a:solidFill>
                  <a:srgbClr val="CC015F"/>
                </a:solidFill>
                <a:latin typeface="Arial"/>
                <a:cs typeface="Arial"/>
              </a:rPr>
              <a:t>Engagement</a:t>
            </a:r>
            <a:r>
              <a:rPr sz="4800" b="1" spc="-90" dirty="0">
                <a:solidFill>
                  <a:srgbClr val="CC015F"/>
                </a:solidFill>
                <a:latin typeface="Arial"/>
                <a:cs typeface="Arial"/>
              </a:rPr>
              <a:t> </a:t>
            </a:r>
            <a:r>
              <a:rPr sz="4800" b="1" spc="175" dirty="0">
                <a:solidFill>
                  <a:srgbClr val="CC015F"/>
                </a:solidFill>
                <a:latin typeface="Arial"/>
                <a:cs typeface="Arial"/>
              </a:rPr>
              <a:t>Model</a:t>
            </a:r>
            <a:endParaRPr sz="4800">
              <a:latin typeface="Arial"/>
              <a:cs typeface="Arial"/>
            </a:endParaRPr>
          </a:p>
        </p:txBody>
      </p:sp>
      <p:sp>
        <p:nvSpPr>
          <p:cNvPr id="7" name="object 7"/>
          <p:cNvSpPr txBox="1"/>
          <p:nvPr/>
        </p:nvSpPr>
        <p:spPr>
          <a:xfrm>
            <a:off x="483234" y="1956689"/>
            <a:ext cx="5387340" cy="3688715"/>
          </a:xfrm>
          <a:prstGeom prst="rect">
            <a:avLst/>
          </a:prstGeom>
        </p:spPr>
        <p:txBody>
          <a:bodyPr vert="horz" wrap="square" lIns="0" tIns="48894" rIns="0" bIns="0" rtlCol="0">
            <a:spAutoFit/>
          </a:bodyPr>
          <a:lstStyle/>
          <a:p>
            <a:pPr marL="12700">
              <a:lnSpc>
                <a:spcPct val="100000"/>
              </a:lnSpc>
              <a:spcBef>
                <a:spcPts val="384"/>
              </a:spcBef>
            </a:pPr>
            <a:r>
              <a:rPr sz="3200" b="1" spc="50" dirty="0">
                <a:solidFill>
                  <a:srgbClr val="183862"/>
                </a:solidFill>
                <a:latin typeface="Arial"/>
                <a:cs typeface="Arial"/>
              </a:rPr>
              <a:t>5</a:t>
            </a:r>
            <a:r>
              <a:rPr sz="3200" b="1" spc="-110" dirty="0">
                <a:solidFill>
                  <a:srgbClr val="183862"/>
                </a:solidFill>
                <a:latin typeface="Arial"/>
                <a:cs typeface="Arial"/>
              </a:rPr>
              <a:t> </a:t>
            </a:r>
            <a:r>
              <a:rPr sz="3200" b="1" spc="-10" dirty="0">
                <a:solidFill>
                  <a:srgbClr val="183862"/>
                </a:solidFill>
                <a:latin typeface="Arial"/>
                <a:cs typeface="Arial"/>
              </a:rPr>
              <a:t>Steps:</a:t>
            </a:r>
            <a:endParaRPr sz="3200">
              <a:latin typeface="Arial"/>
              <a:cs typeface="Arial"/>
            </a:endParaRPr>
          </a:p>
          <a:p>
            <a:pPr marL="469900" indent="-457834">
              <a:lnSpc>
                <a:spcPct val="100000"/>
              </a:lnSpc>
              <a:spcBef>
                <a:spcPts val="290"/>
              </a:spcBef>
              <a:buChar char="•"/>
              <a:tabLst>
                <a:tab pos="469900" algn="l"/>
                <a:tab pos="470534" algn="l"/>
              </a:tabLst>
            </a:pPr>
            <a:r>
              <a:rPr sz="3200" spc="80" dirty="0">
                <a:solidFill>
                  <a:srgbClr val="183862"/>
                </a:solidFill>
                <a:latin typeface="Arial"/>
                <a:cs typeface="Arial"/>
              </a:rPr>
              <a:t>Purpose</a:t>
            </a:r>
            <a:r>
              <a:rPr sz="3200" spc="-150" dirty="0">
                <a:solidFill>
                  <a:srgbClr val="183862"/>
                </a:solidFill>
                <a:latin typeface="Arial"/>
                <a:cs typeface="Arial"/>
              </a:rPr>
              <a:t> </a:t>
            </a:r>
            <a:r>
              <a:rPr sz="3200" spc="185" dirty="0">
                <a:solidFill>
                  <a:srgbClr val="183862"/>
                </a:solidFill>
                <a:latin typeface="Arial"/>
                <a:cs typeface="Arial"/>
              </a:rPr>
              <a:t>of</a:t>
            </a:r>
            <a:r>
              <a:rPr sz="3200" spc="-100" dirty="0">
                <a:solidFill>
                  <a:srgbClr val="183862"/>
                </a:solidFill>
                <a:latin typeface="Arial"/>
                <a:cs typeface="Arial"/>
              </a:rPr>
              <a:t> </a:t>
            </a:r>
            <a:r>
              <a:rPr sz="3200" spc="50" dirty="0">
                <a:solidFill>
                  <a:srgbClr val="183862"/>
                </a:solidFill>
                <a:latin typeface="Arial"/>
                <a:cs typeface="Arial"/>
              </a:rPr>
              <a:t>Engagement</a:t>
            </a:r>
            <a:endParaRPr sz="3200">
              <a:latin typeface="Arial"/>
              <a:cs typeface="Arial"/>
            </a:endParaRPr>
          </a:p>
          <a:p>
            <a:pPr marL="469900" indent="-457834">
              <a:lnSpc>
                <a:spcPct val="100000"/>
              </a:lnSpc>
              <a:spcBef>
                <a:spcPts val="290"/>
              </a:spcBef>
              <a:buChar char="•"/>
              <a:tabLst>
                <a:tab pos="469900" algn="l"/>
                <a:tab pos="470534" algn="l"/>
              </a:tabLst>
            </a:pPr>
            <a:r>
              <a:rPr sz="3200" spc="70" dirty="0">
                <a:solidFill>
                  <a:srgbClr val="183862"/>
                </a:solidFill>
                <a:latin typeface="Arial"/>
                <a:cs typeface="Arial"/>
              </a:rPr>
              <a:t>Stakeholder</a:t>
            </a:r>
            <a:r>
              <a:rPr sz="3200" spc="-165" dirty="0">
                <a:solidFill>
                  <a:srgbClr val="183862"/>
                </a:solidFill>
                <a:latin typeface="Arial"/>
                <a:cs typeface="Arial"/>
              </a:rPr>
              <a:t> </a:t>
            </a:r>
            <a:r>
              <a:rPr sz="3200" spc="-10" dirty="0">
                <a:solidFill>
                  <a:srgbClr val="183862"/>
                </a:solidFill>
                <a:latin typeface="Arial"/>
                <a:cs typeface="Arial"/>
              </a:rPr>
              <a:t>Analysis</a:t>
            </a:r>
            <a:endParaRPr sz="3200">
              <a:latin typeface="Arial"/>
              <a:cs typeface="Arial"/>
            </a:endParaRPr>
          </a:p>
          <a:p>
            <a:pPr marL="469900" marR="5080" indent="-457834">
              <a:lnSpc>
                <a:spcPts val="4130"/>
              </a:lnSpc>
              <a:spcBef>
                <a:spcPts val="110"/>
              </a:spcBef>
              <a:buChar char="•"/>
              <a:tabLst>
                <a:tab pos="469900" algn="l"/>
                <a:tab pos="470534" algn="l"/>
              </a:tabLst>
            </a:pPr>
            <a:r>
              <a:rPr sz="3200" dirty="0">
                <a:solidFill>
                  <a:srgbClr val="183862"/>
                </a:solidFill>
                <a:latin typeface="Arial"/>
                <a:cs typeface="Arial"/>
              </a:rPr>
              <a:t>Resources,</a:t>
            </a:r>
            <a:r>
              <a:rPr sz="3200" spc="-190" dirty="0">
                <a:solidFill>
                  <a:srgbClr val="183862"/>
                </a:solidFill>
                <a:latin typeface="Arial"/>
                <a:cs typeface="Arial"/>
              </a:rPr>
              <a:t> </a:t>
            </a:r>
            <a:r>
              <a:rPr sz="3200" spc="105" dirty="0">
                <a:solidFill>
                  <a:srgbClr val="183862"/>
                </a:solidFill>
                <a:latin typeface="Arial"/>
                <a:cs typeface="Arial"/>
              </a:rPr>
              <a:t>Opportunities, </a:t>
            </a:r>
            <a:r>
              <a:rPr sz="3200" spc="125" dirty="0">
                <a:solidFill>
                  <a:srgbClr val="183862"/>
                </a:solidFill>
                <a:latin typeface="Arial"/>
                <a:cs typeface="Arial"/>
              </a:rPr>
              <a:t>and</a:t>
            </a:r>
            <a:r>
              <a:rPr sz="3200" spc="-95" dirty="0">
                <a:solidFill>
                  <a:srgbClr val="183862"/>
                </a:solidFill>
                <a:latin typeface="Arial"/>
                <a:cs typeface="Arial"/>
              </a:rPr>
              <a:t> </a:t>
            </a:r>
            <a:r>
              <a:rPr sz="3200" spc="-20" dirty="0">
                <a:solidFill>
                  <a:srgbClr val="183862"/>
                </a:solidFill>
                <a:latin typeface="Arial"/>
                <a:cs typeface="Arial"/>
              </a:rPr>
              <a:t>Scale</a:t>
            </a:r>
            <a:endParaRPr sz="3200">
              <a:latin typeface="Arial"/>
              <a:cs typeface="Arial"/>
            </a:endParaRPr>
          </a:p>
          <a:p>
            <a:pPr marL="469900" indent="-457834">
              <a:lnSpc>
                <a:spcPct val="100000"/>
              </a:lnSpc>
              <a:spcBef>
                <a:spcPts val="105"/>
              </a:spcBef>
              <a:buChar char="•"/>
              <a:tabLst>
                <a:tab pos="469900" algn="l"/>
                <a:tab pos="470534" algn="l"/>
              </a:tabLst>
            </a:pPr>
            <a:r>
              <a:rPr sz="3200" spc="50" dirty="0">
                <a:solidFill>
                  <a:srgbClr val="183862"/>
                </a:solidFill>
                <a:latin typeface="Arial"/>
                <a:cs typeface="Arial"/>
              </a:rPr>
              <a:t>Messaging</a:t>
            </a:r>
            <a:r>
              <a:rPr sz="3200" spc="-90" dirty="0">
                <a:solidFill>
                  <a:srgbClr val="183862"/>
                </a:solidFill>
                <a:latin typeface="Arial"/>
                <a:cs typeface="Arial"/>
              </a:rPr>
              <a:t> </a:t>
            </a:r>
            <a:r>
              <a:rPr sz="3200" spc="-10" dirty="0">
                <a:solidFill>
                  <a:srgbClr val="183862"/>
                </a:solidFill>
                <a:latin typeface="Arial"/>
                <a:cs typeface="Arial"/>
              </a:rPr>
              <a:t>Strategy</a:t>
            </a:r>
            <a:endParaRPr sz="3200">
              <a:latin typeface="Arial"/>
              <a:cs typeface="Arial"/>
            </a:endParaRPr>
          </a:p>
          <a:p>
            <a:pPr marL="469900" indent="-457834">
              <a:lnSpc>
                <a:spcPct val="100000"/>
              </a:lnSpc>
              <a:spcBef>
                <a:spcPts val="295"/>
              </a:spcBef>
              <a:buChar char="•"/>
              <a:tabLst>
                <a:tab pos="469900" algn="l"/>
                <a:tab pos="470534" algn="l"/>
              </a:tabLst>
            </a:pPr>
            <a:r>
              <a:rPr sz="3200" spc="-35" dirty="0">
                <a:solidFill>
                  <a:srgbClr val="183862"/>
                </a:solidFill>
                <a:latin typeface="Arial"/>
                <a:cs typeface="Arial"/>
              </a:rPr>
              <a:t>Tactics</a:t>
            </a:r>
            <a:r>
              <a:rPr sz="3200" spc="-140" dirty="0">
                <a:solidFill>
                  <a:srgbClr val="183862"/>
                </a:solidFill>
                <a:latin typeface="Arial"/>
                <a:cs typeface="Arial"/>
              </a:rPr>
              <a:t> </a:t>
            </a:r>
            <a:r>
              <a:rPr sz="3200" spc="120" dirty="0">
                <a:solidFill>
                  <a:srgbClr val="183862"/>
                </a:solidFill>
                <a:latin typeface="Arial"/>
                <a:cs typeface="Arial"/>
              </a:rPr>
              <a:t>and</a:t>
            </a:r>
            <a:r>
              <a:rPr sz="3200" spc="-120" dirty="0">
                <a:solidFill>
                  <a:srgbClr val="183862"/>
                </a:solidFill>
                <a:latin typeface="Arial"/>
                <a:cs typeface="Arial"/>
              </a:rPr>
              <a:t> </a:t>
            </a:r>
            <a:r>
              <a:rPr sz="3200" spc="45" dirty="0">
                <a:solidFill>
                  <a:srgbClr val="183862"/>
                </a:solidFill>
                <a:latin typeface="Arial"/>
                <a:cs typeface="Arial"/>
              </a:rPr>
              <a:t>Approaches</a:t>
            </a:r>
            <a:endParaRPr sz="32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80609" y="89788"/>
            <a:ext cx="5161280" cy="2114550"/>
          </a:xfrm>
          <a:prstGeom prst="rect">
            <a:avLst/>
          </a:prstGeom>
        </p:spPr>
        <p:txBody>
          <a:bodyPr vert="horz" wrap="square" lIns="0" tIns="82550" rIns="0" bIns="0" rtlCol="0">
            <a:spAutoFit/>
          </a:bodyPr>
          <a:lstStyle/>
          <a:p>
            <a:pPr marL="12700" marR="5080">
              <a:lnSpc>
                <a:spcPct val="91000"/>
              </a:lnSpc>
              <a:spcBef>
                <a:spcPts val="650"/>
              </a:spcBef>
            </a:pPr>
            <a:r>
              <a:rPr sz="4850" b="1" spc="100" dirty="0">
                <a:solidFill>
                  <a:srgbClr val="000000"/>
                </a:solidFill>
                <a:latin typeface="Arial"/>
                <a:cs typeface="Arial"/>
              </a:rPr>
              <a:t>Engagement</a:t>
            </a:r>
            <a:r>
              <a:rPr sz="4850" b="1" spc="140" dirty="0">
                <a:solidFill>
                  <a:srgbClr val="000000"/>
                </a:solidFill>
                <a:latin typeface="Arial"/>
                <a:cs typeface="Arial"/>
              </a:rPr>
              <a:t> </a:t>
            </a:r>
            <a:r>
              <a:rPr sz="4850" b="1" spc="90" dirty="0">
                <a:solidFill>
                  <a:srgbClr val="000000"/>
                </a:solidFill>
                <a:latin typeface="Arial"/>
                <a:cs typeface="Arial"/>
              </a:rPr>
              <a:t>&amp; </a:t>
            </a:r>
            <a:r>
              <a:rPr sz="4850" b="1" spc="-10" dirty="0">
                <a:solidFill>
                  <a:srgbClr val="000000"/>
                </a:solidFill>
                <a:latin typeface="Arial"/>
                <a:cs typeface="Arial"/>
              </a:rPr>
              <a:t>Technology: </a:t>
            </a:r>
            <a:r>
              <a:rPr sz="4850" b="1" spc="-70" dirty="0">
                <a:solidFill>
                  <a:srgbClr val="000000"/>
                </a:solidFill>
                <a:latin typeface="Arial"/>
                <a:cs typeface="Arial"/>
              </a:rPr>
              <a:t>Lessons</a:t>
            </a:r>
            <a:r>
              <a:rPr sz="4850" b="1" spc="-220" dirty="0">
                <a:solidFill>
                  <a:srgbClr val="000000"/>
                </a:solidFill>
                <a:latin typeface="Arial"/>
                <a:cs typeface="Arial"/>
              </a:rPr>
              <a:t> </a:t>
            </a:r>
            <a:r>
              <a:rPr sz="4850" b="1" spc="130" dirty="0">
                <a:solidFill>
                  <a:srgbClr val="000000"/>
                </a:solidFill>
                <a:latin typeface="Arial"/>
                <a:cs typeface="Arial"/>
              </a:rPr>
              <a:t>Learned</a:t>
            </a:r>
            <a:endParaRPr sz="4850">
              <a:latin typeface="Arial"/>
              <a:cs typeface="Arial"/>
            </a:endParaRPr>
          </a:p>
        </p:txBody>
      </p:sp>
      <p:grpSp>
        <p:nvGrpSpPr>
          <p:cNvPr id="3" name="object 3"/>
          <p:cNvGrpSpPr/>
          <p:nvPr/>
        </p:nvGrpSpPr>
        <p:grpSpPr>
          <a:xfrm>
            <a:off x="5278246" y="2333085"/>
            <a:ext cx="4293870" cy="92710"/>
            <a:chOff x="5278246" y="2333085"/>
            <a:chExt cx="4293870" cy="92710"/>
          </a:xfrm>
        </p:grpSpPr>
        <p:sp>
          <p:nvSpPr>
            <p:cNvPr id="4" name="object 4"/>
            <p:cNvSpPr/>
            <p:nvPr/>
          </p:nvSpPr>
          <p:spPr>
            <a:xfrm>
              <a:off x="5300313" y="2362087"/>
              <a:ext cx="4248785" cy="50800"/>
            </a:xfrm>
            <a:custGeom>
              <a:avLst/>
              <a:gdLst/>
              <a:ahLst/>
              <a:cxnLst/>
              <a:rect l="l" t="t" r="r" b="b"/>
              <a:pathLst>
                <a:path w="4248784" h="50800">
                  <a:moveTo>
                    <a:pt x="2876184" y="22904"/>
                  </a:moveTo>
                  <a:lnTo>
                    <a:pt x="2040853" y="22904"/>
                  </a:lnTo>
                  <a:lnTo>
                    <a:pt x="2087107" y="24235"/>
                  </a:lnTo>
                  <a:lnTo>
                    <a:pt x="2144508" y="27629"/>
                  </a:lnTo>
                  <a:lnTo>
                    <a:pt x="2157481" y="28705"/>
                  </a:lnTo>
                  <a:lnTo>
                    <a:pt x="2279213" y="39090"/>
                  </a:lnTo>
                  <a:lnTo>
                    <a:pt x="2336774" y="43470"/>
                  </a:lnTo>
                  <a:lnTo>
                    <a:pt x="2389108" y="46736"/>
                  </a:lnTo>
                  <a:lnTo>
                    <a:pt x="2437218" y="48975"/>
                  </a:lnTo>
                  <a:lnTo>
                    <a:pt x="2482112" y="50270"/>
                  </a:lnTo>
                  <a:lnTo>
                    <a:pt x="2524795" y="50708"/>
                  </a:lnTo>
                  <a:lnTo>
                    <a:pt x="2566272" y="50372"/>
                  </a:lnTo>
                  <a:lnTo>
                    <a:pt x="2607549" y="49348"/>
                  </a:lnTo>
                  <a:lnTo>
                    <a:pt x="2649631" y="47721"/>
                  </a:lnTo>
                  <a:lnTo>
                    <a:pt x="2969532" y="30605"/>
                  </a:lnTo>
                  <a:lnTo>
                    <a:pt x="3027697" y="28701"/>
                  </a:lnTo>
                  <a:lnTo>
                    <a:pt x="3082331" y="27661"/>
                  </a:lnTo>
                  <a:lnTo>
                    <a:pt x="3780690" y="27348"/>
                  </a:lnTo>
                  <a:lnTo>
                    <a:pt x="3795723" y="26739"/>
                  </a:lnTo>
                  <a:lnTo>
                    <a:pt x="3772227" y="26739"/>
                  </a:lnTo>
                  <a:lnTo>
                    <a:pt x="3717206" y="26160"/>
                  </a:lnTo>
                  <a:lnTo>
                    <a:pt x="3659883" y="24765"/>
                  </a:lnTo>
                  <a:lnTo>
                    <a:pt x="3619043" y="23173"/>
                  </a:lnTo>
                  <a:lnTo>
                    <a:pt x="2887047" y="23173"/>
                  </a:lnTo>
                  <a:lnTo>
                    <a:pt x="2876184" y="22904"/>
                  </a:lnTo>
                  <a:close/>
                </a:path>
                <a:path w="4248784" h="50800">
                  <a:moveTo>
                    <a:pt x="809197" y="1888"/>
                  </a:moveTo>
                  <a:lnTo>
                    <a:pt x="765913" y="2108"/>
                  </a:lnTo>
                  <a:lnTo>
                    <a:pt x="718573" y="3541"/>
                  </a:lnTo>
                  <a:lnTo>
                    <a:pt x="664180" y="6121"/>
                  </a:lnTo>
                  <a:lnTo>
                    <a:pt x="457864" y="18183"/>
                  </a:lnTo>
                  <a:lnTo>
                    <a:pt x="442223" y="19038"/>
                  </a:lnTo>
                  <a:lnTo>
                    <a:pt x="370649" y="22572"/>
                  </a:lnTo>
                  <a:lnTo>
                    <a:pt x="343612" y="23697"/>
                  </a:lnTo>
                  <a:lnTo>
                    <a:pt x="380835" y="25137"/>
                  </a:lnTo>
                  <a:lnTo>
                    <a:pt x="448431" y="28705"/>
                  </a:lnTo>
                  <a:lnTo>
                    <a:pt x="587535" y="37712"/>
                  </a:lnTo>
                  <a:lnTo>
                    <a:pt x="644356" y="40582"/>
                  </a:lnTo>
                  <a:lnTo>
                    <a:pt x="694606" y="42286"/>
                  </a:lnTo>
                  <a:lnTo>
                    <a:pt x="740174" y="42986"/>
                  </a:lnTo>
                  <a:lnTo>
                    <a:pt x="782948" y="42847"/>
                  </a:lnTo>
                  <a:lnTo>
                    <a:pt x="824816" y="42031"/>
                  </a:lnTo>
                  <a:lnTo>
                    <a:pt x="1301947" y="28468"/>
                  </a:lnTo>
                  <a:lnTo>
                    <a:pt x="1444322" y="26622"/>
                  </a:lnTo>
                  <a:lnTo>
                    <a:pt x="1701766" y="26622"/>
                  </a:lnTo>
                  <a:lnTo>
                    <a:pt x="1656343" y="25607"/>
                  </a:lnTo>
                  <a:lnTo>
                    <a:pt x="1610817" y="23353"/>
                  </a:lnTo>
                  <a:lnTo>
                    <a:pt x="1566597" y="19701"/>
                  </a:lnTo>
                  <a:lnTo>
                    <a:pt x="1561131" y="19035"/>
                  </a:lnTo>
                  <a:lnTo>
                    <a:pt x="1111158" y="19035"/>
                  </a:lnTo>
                  <a:lnTo>
                    <a:pt x="1056907" y="18181"/>
                  </a:lnTo>
                  <a:lnTo>
                    <a:pt x="1001680" y="14463"/>
                  </a:lnTo>
                  <a:lnTo>
                    <a:pt x="944665" y="9169"/>
                  </a:lnTo>
                  <a:lnTo>
                    <a:pt x="895577" y="5353"/>
                  </a:lnTo>
                  <a:lnTo>
                    <a:pt x="851420" y="2948"/>
                  </a:lnTo>
                  <a:lnTo>
                    <a:pt x="809197" y="1888"/>
                  </a:lnTo>
                  <a:close/>
                </a:path>
                <a:path w="4248784" h="50800">
                  <a:moveTo>
                    <a:pt x="1701766" y="26622"/>
                  </a:moveTo>
                  <a:lnTo>
                    <a:pt x="1444322" y="26622"/>
                  </a:lnTo>
                  <a:lnTo>
                    <a:pt x="1497092" y="26686"/>
                  </a:lnTo>
                  <a:lnTo>
                    <a:pt x="1537327" y="27032"/>
                  </a:lnTo>
                  <a:lnTo>
                    <a:pt x="1633274" y="29201"/>
                  </a:lnTo>
                  <a:lnTo>
                    <a:pt x="1788336" y="35438"/>
                  </a:lnTo>
                  <a:lnTo>
                    <a:pt x="1830544" y="35594"/>
                  </a:lnTo>
                  <a:lnTo>
                    <a:pt x="1864982" y="34406"/>
                  </a:lnTo>
                  <a:lnTo>
                    <a:pt x="1894015" y="32299"/>
                  </a:lnTo>
                  <a:lnTo>
                    <a:pt x="1929503" y="28701"/>
                  </a:lnTo>
                  <a:lnTo>
                    <a:pt x="1945360" y="27032"/>
                  </a:lnTo>
                  <a:lnTo>
                    <a:pt x="1949413" y="26686"/>
                  </a:lnTo>
                  <a:lnTo>
                    <a:pt x="1751449" y="26686"/>
                  </a:lnTo>
                  <a:lnTo>
                    <a:pt x="1703209" y="26655"/>
                  </a:lnTo>
                  <a:lnTo>
                    <a:pt x="1701766" y="26622"/>
                  </a:lnTo>
                  <a:close/>
                </a:path>
                <a:path w="4248784" h="50800">
                  <a:moveTo>
                    <a:pt x="3780690" y="27348"/>
                  </a:moveTo>
                  <a:lnTo>
                    <a:pt x="3133954" y="27348"/>
                  </a:lnTo>
                  <a:lnTo>
                    <a:pt x="3230250" y="28341"/>
                  </a:lnTo>
                  <a:lnTo>
                    <a:pt x="3409611" y="32913"/>
                  </a:lnTo>
                  <a:lnTo>
                    <a:pt x="3501001" y="34266"/>
                  </a:lnTo>
                  <a:lnTo>
                    <a:pt x="3548946" y="34222"/>
                  </a:lnTo>
                  <a:lnTo>
                    <a:pt x="3599084" y="33513"/>
                  </a:lnTo>
                  <a:lnTo>
                    <a:pt x="3746849" y="28701"/>
                  </a:lnTo>
                  <a:lnTo>
                    <a:pt x="3780690" y="27348"/>
                  </a:lnTo>
                  <a:close/>
                </a:path>
                <a:path w="4248784" h="50800">
                  <a:moveTo>
                    <a:pt x="412" y="14463"/>
                  </a:moveTo>
                  <a:lnTo>
                    <a:pt x="113" y="19464"/>
                  </a:lnTo>
                  <a:lnTo>
                    <a:pt x="0" y="23173"/>
                  </a:lnTo>
                  <a:lnTo>
                    <a:pt x="1158" y="25607"/>
                  </a:lnTo>
                  <a:lnTo>
                    <a:pt x="1149" y="25893"/>
                  </a:lnTo>
                  <a:lnTo>
                    <a:pt x="412" y="33513"/>
                  </a:lnTo>
                  <a:lnTo>
                    <a:pt x="37339" y="29473"/>
                  </a:lnTo>
                  <a:lnTo>
                    <a:pt x="76250" y="26160"/>
                  </a:lnTo>
                  <a:lnTo>
                    <a:pt x="111295" y="24026"/>
                  </a:lnTo>
                  <a:lnTo>
                    <a:pt x="85407" y="22570"/>
                  </a:lnTo>
                  <a:lnTo>
                    <a:pt x="42702" y="19035"/>
                  </a:lnTo>
                  <a:lnTo>
                    <a:pt x="412" y="14463"/>
                  </a:lnTo>
                  <a:close/>
                </a:path>
                <a:path w="4248784" h="50800">
                  <a:moveTo>
                    <a:pt x="4248562" y="14463"/>
                  </a:moveTo>
                  <a:lnTo>
                    <a:pt x="4203376" y="15340"/>
                  </a:lnTo>
                  <a:lnTo>
                    <a:pt x="4113000" y="18183"/>
                  </a:lnTo>
                  <a:lnTo>
                    <a:pt x="4031518" y="21268"/>
                  </a:lnTo>
                  <a:lnTo>
                    <a:pt x="4049118" y="21364"/>
                  </a:lnTo>
                  <a:lnTo>
                    <a:pt x="4097655" y="22572"/>
                  </a:lnTo>
                  <a:lnTo>
                    <a:pt x="4146895" y="24890"/>
                  </a:lnTo>
                  <a:lnTo>
                    <a:pt x="4197106" y="28483"/>
                  </a:lnTo>
                  <a:lnTo>
                    <a:pt x="4248562" y="33513"/>
                  </a:lnTo>
                  <a:lnTo>
                    <a:pt x="4248435" y="26655"/>
                  </a:lnTo>
                  <a:lnTo>
                    <a:pt x="4248073" y="21103"/>
                  </a:lnTo>
                  <a:lnTo>
                    <a:pt x="4248196" y="19035"/>
                  </a:lnTo>
                  <a:lnTo>
                    <a:pt x="4248562" y="14463"/>
                  </a:lnTo>
                  <a:close/>
                </a:path>
                <a:path w="4248784" h="50800">
                  <a:moveTo>
                    <a:pt x="3797057" y="26685"/>
                  </a:moveTo>
                  <a:lnTo>
                    <a:pt x="3772227" y="26739"/>
                  </a:lnTo>
                  <a:lnTo>
                    <a:pt x="3795723" y="26739"/>
                  </a:lnTo>
                  <a:lnTo>
                    <a:pt x="3797057" y="26685"/>
                  </a:lnTo>
                  <a:close/>
                </a:path>
                <a:path w="4248784" h="50800">
                  <a:moveTo>
                    <a:pt x="210089" y="21225"/>
                  </a:moveTo>
                  <a:lnTo>
                    <a:pt x="162082" y="21973"/>
                  </a:lnTo>
                  <a:lnTo>
                    <a:pt x="117642" y="23639"/>
                  </a:lnTo>
                  <a:lnTo>
                    <a:pt x="111295" y="24026"/>
                  </a:lnTo>
                  <a:lnTo>
                    <a:pt x="128332" y="24984"/>
                  </a:lnTo>
                  <a:lnTo>
                    <a:pt x="172762" y="26350"/>
                  </a:lnTo>
                  <a:lnTo>
                    <a:pt x="219614" y="26702"/>
                  </a:lnTo>
                  <a:lnTo>
                    <a:pt x="269803" y="26075"/>
                  </a:lnTo>
                  <a:lnTo>
                    <a:pt x="324246" y="24504"/>
                  </a:lnTo>
                  <a:lnTo>
                    <a:pt x="343612" y="23697"/>
                  </a:lnTo>
                  <a:lnTo>
                    <a:pt x="318933" y="22743"/>
                  </a:lnTo>
                  <a:lnTo>
                    <a:pt x="262195" y="21461"/>
                  </a:lnTo>
                  <a:lnTo>
                    <a:pt x="210089" y="21225"/>
                  </a:lnTo>
                  <a:close/>
                </a:path>
                <a:path w="4248784" h="50800">
                  <a:moveTo>
                    <a:pt x="2562548" y="0"/>
                  </a:moveTo>
                  <a:lnTo>
                    <a:pt x="2512025" y="595"/>
                  </a:lnTo>
                  <a:lnTo>
                    <a:pt x="2459878" y="1913"/>
                  </a:lnTo>
                  <a:lnTo>
                    <a:pt x="2016930" y="18183"/>
                  </a:lnTo>
                  <a:lnTo>
                    <a:pt x="1905235" y="22572"/>
                  </a:lnTo>
                  <a:lnTo>
                    <a:pt x="1801097" y="25893"/>
                  </a:lnTo>
                  <a:lnTo>
                    <a:pt x="1751449" y="26686"/>
                  </a:lnTo>
                  <a:lnTo>
                    <a:pt x="1949425" y="26685"/>
                  </a:lnTo>
                  <a:lnTo>
                    <a:pt x="1972325" y="24731"/>
                  </a:lnTo>
                  <a:lnTo>
                    <a:pt x="2003380" y="23211"/>
                  </a:lnTo>
                  <a:lnTo>
                    <a:pt x="2876184" y="22904"/>
                  </a:lnTo>
                  <a:lnTo>
                    <a:pt x="2849631" y="22247"/>
                  </a:lnTo>
                  <a:lnTo>
                    <a:pt x="2813952" y="19464"/>
                  </a:lnTo>
                  <a:lnTo>
                    <a:pt x="2805192" y="18181"/>
                  </a:lnTo>
                  <a:lnTo>
                    <a:pt x="2751243" y="10033"/>
                  </a:lnTo>
                  <a:lnTo>
                    <a:pt x="2742115" y="8617"/>
                  </a:lnTo>
                  <a:lnTo>
                    <a:pt x="2701230" y="4436"/>
                  </a:lnTo>
                  <a:lnTo>
                    <a:pt x="2657464" y="1732"/>
                  </a:lnTo>
                  <a:lnTo>
                    <a:pt x="2611132" y="316"/>
                  </a:lnTo>
                  <a:lnTo>
                    <a:pt x="2562548" y="0"/>
                  </a:lnTo>
                  <a:close/>
                </a:path>
                <a:path w="4248784" h="50800">
                  <a:moveTo>
                    <a:pt x="4001010" y="21103"/>
                  </a:moveTo>
                  <a:lnTo>
                    <a:pt x="3953061" y="21626"/>
                  </a:lnTo>
                  <a:lnTo>
                    <a:pt x="3905000" y="22769"/>
                  </a:lnTo>
                  <a:lnTo>
                    <a:pt x="3810140" y="26161"/>
                  </a:lnTo>
                  <a:lnTo>
                    <a:pt x="3797057" y="26685"/>
                  </a:lnTo>
                  <a:lnTo>
                    <a:pt x="3825185" y="26624"/>
                  </a:lnTo>
                  <a:lnTo>
                    <a:pt x="3859696" y="26160"/>
                  </a:lnTo>
                  <a:lnTo>
                    <a:pt x="3974083" y="23332"/>
                  </a:lnTo>
                  <a:lnTo>
                    <a:pt x="4031518" y="21268"/>
                  </a:lnTo>
                  <a:lnTo>
                    <a:pt x="4001010" y="21103"/>
                  </a:lnTo>
                  <a:close/>
                </a:path>
                <a:path w="4248784" h="50800">
                  <a:moveTo>
                    <a:pt x="3273436" y="7228"/>
                  </a:moveTo>
                  <a:lnTo>
                    <a:pt x="3214769" y="8109"/>
                  </a:lnTo>
                  <a:lnTo>
                    <a:pt x="3159472" y="10033"/>
                  </a:lnTo>
                  <a:lnTo>
                    <a:pt x="3107342" y="12636"/>
                  </a:lnTo>
                  <a:lnTo>
                    <a:pt x="3015826" y="18183"/>
                  </a:lnTo>
                  <a:lnTo>
                    <a:pt x="3001054" y="19038"/>
                  </a:lnTo>
                  <a:lnTo>
                    <a:pt x="2967911" y="20904"/>
                  </a:lnTo>
                  <a:lnTo>
                    <a:pt x="2926406" y="22605"/>
                  </a:lnTo>
                  <a:lnTo>
                    <a:pt x="2887047" y="23173"/>
                  </a:lnTo>
                  <a:lnTo>
                    <a:pt x="3619043" y="23173"/>
                  </a:lnTo>
                  <a:lnTo>
                    <a:pt x="3600018" y="22431"/>
                  </a:lnTo>
                  <a:lnTo>
                    <a:pt x="3537322" y="19035"/>
                  </a:lnTo>
                  <a:lnTo>
                    <a:pt x="3525073" y="18181"/>
                  </a:lnTo>
                  <a:lnTo>
                    <a:pt x="3401699" y="10042"/>
                  </a:lnTo>
                  <a:lnTo>
                    <a:pt x="3335678" y="7751"/>
                  </a:lnTo>
                  <a:lnTo>
                    <a:pt x="3273436" y="7228"/>
                  </a:lnTo>
                  <a:close/>
                </a:path>
                <a:path w="4248784" h="50800">
                  <a:moveTo>
                    <a:pt x="1422218" y="6782"/>
                  </a:moveTo>
                  <a:lnTo>
                    <a:pt x="1371411" y="7062"/>
                  </a:lnTo>
                  <a:lnTo>
                    <a:pt x="1320366" y="9068"/>
                  </a:lnTo>
                  <a:lnTo>
                    <a:pt x="1217033" y="15194"/>
                  </a:lnTo>
                  <a:lnTo>
                    <a:pt x="1164479" y="17783"/>
                  </a:lnTo>
                  <a:lnTo>
                    <a:pt x="1111158" y="19035"/>
                  </a:lnTo>
                  <a:lnTo>
                    <a:pt x="1561131" y="19035"/>
                  </a:lnTo>
                  <a:lnTo>
                    <a:pt x="1523650" y="14463"/>
                  </a:lnTo>
                  <a:lnTo>
                    <a:pt x="1472920" y="8993"/>
                  </a:lnTo>
                  <a:lnTo>
                    <a:pt x="1422218" y="6782"/>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5300471" y="2355310"/>
              <a:ext cx="4249420" cy="48260"/>
            </a:xfrm>
            <a:custGeom>
              <a:avLst/>
              <a:gdLst/>
              <a:ahLst/>
              <a:cxnLst/>
              <a:rect l="l" t="t" r="r" b="b"/>
              <a:pathLst>
                <a:path w="4249420" h="48260">
                  <a:moveTo>
                    <a:pt x="253" y="21240"/>
                  </a:moveTo>
                  <a:lnTo>
                    <a:pt x="67302" y="14831"/>
                  </a:lnTo>
                  <a:lnTo>
                    <a:pt x="127121" y="10199"/>
                  </a:lnTo>
                  <a:lnTo>
                    <a:pt x="181332" y="7270"/>
                  </a:lnTo>
                  <a:lnTo>
                    <a:pt x="231557" y="5969"/>
                  </a:lnTo>
                  <a:lnTo>
                    <a:pt x="279419" y="6220"/>
                  </a:lnTo>
                  <a:lnTo>
                    <a:pt x="326540" y="7948"/>
                  </a:lnTo>
                  <a:lnTo>
                    <a:pt x="374542" y="11077"/>
                  </a:lnTo>
                  <a:lnTo>
                    <a:pt x="425047" y="15533"/>
                  </a:lnTo>
                  <a:lnTo>
                    <a:pt x="479678" y="21240"/>
                  </a:lnTo>
                  <a:lnTo>
                    <a:pt x="531370" y="25208"/>
                  </a:lnTo>
                  <a:lnTo>
                    <a:pt x="583244" y="26324"/>
                  </a:lnTo>
                  <a:lnTo>
                    <a:pt x="634921" y="25329"/>
                  </a:lnTo>
                  <a:lnTo>
                    <a:pt x="686018" y="22959"/>
                  </a:lnTo>
                  <a:lnTo>
                    <a:pt x="736155" y="19954"/>
                  </a:lnTo>
                  <a:lnTo>
                    <a:pt x="784951" y="17052"/>
                  </a:lnTo>
                  <a:lnTo>
                    <a:pt x="832025" y="14991"/>
                  </a:lnTo>
                  <a:lnTo>
                    <a:pt x="876995" y="14510"/>
                  </a:lnTo>
                  <a:lnTo>
                    <a:pt x="919482" y="16347"/>
                  </a:lnTo>
                  <a:lnTo>
                    <a:pt x="959103" y="21240"/>
                  </a:lnTo>
                  <a:lnTo>
                    <a:pt x="995881" y="26811"/>
                  </a:lnTo>
                  <a:lnTo>
                    <a:pt x="1036749" y="31432"/>
                  </a:lnTo>
                  <a:lnTo>
                    <a:pt x="1081311" y="35049"/>
                  </a:lnTo>
                  <a:lnTo>
                    <a:pt x="1129174" y="37607"/>
                  </a:lnTo>
                  <a:lnTo>
                    <a:pt x="1179942" y="39051"/>
                  </a:lnTo>
                  <a:lnTo>
                    <a:pt x="1233223" y="39326"/>
                  </a:lnTo>
                  <a:lnTo>
                    <a:pt x="1288620" y="38376"/>
                  </a:lnTo>
                  <a:lnTo>
                    <a:pt x="1345740" y="36148"/>
                  </a:lnTo>
                  <a:lnTo>
                    <a:pt x="1404188" y="32586"/>
                  </a:lnTo>
                  <a:lnTo>
                    <a:pt x="1463570" y="27635"/>
                  </a:lnTo>
                  <a:lnTo>
                    <a:pt x="1523492" y="21240"/>
                  </a:lnTo>
                  <a:lnTo>
                    <a:pt x="1570792" y="15952"/>
                  </a:lnTo>
                  <a:lnTo>
                    <a:pt x="1618375" y="11370"/>
                  </a:lnTo>
                  <a:lnTo>
                    <a:pt x="1666251" y="7522"/>
                  </a:lnTo>
                  <a:lnTo>
                    <a:pt x="1714431" y="4434"/>
                  </a:lnTo>
                  <a:lnTo>
                    <a:pt x="1762925" y="2133"/>
                  </a:lnTo>
                  <a:lnTo>
                    <a:pt x="1811744" y="646"/>
                  </a:lnTo>
                  <a:lnTo>
                    <a:pt x="1860899" y="0"/>
                  </a:lnTo>
                  <a:lnTo>
                    <a:pt x="1910399" y="220"/>
                  </a:lnTo>
                  <a:lnTo>
                    <a:pt x="1960257" y="1334"/>
                  </a:lnTo>
                  <a:lnTo>
                    <a:pt x="2010481" y="3368"/>
                  </a:lnTo>
                  <a:lnTo>
                    <a:pt x="2061083" y="6349"/>
                  </a:lnTo>
                  <a:lnTo>
                    <a:pt x="2112073" y="10303"/>
                  </a:lnTo>
                  <a:lnTo>
                    <a:pt x="2163462" y="15258"/>
                  </a:lnTo>
                  <a:lnTo>
                    <a:pt x="2215260" y="21240"/>
                  </a:lnTo>
                  <a:lnTo>
                    <a:pt x="2284116" y="28479"/>
                  </a:lnTo>
                  <a:lnTo>
                    <a:pt x="2345904" y="32408"/>
                  </a:lnTo>
                  <a:lnTo>
                    <a:pt x="2401887" y="33666"/>
                  </a:lnTo>
                  <a:lnTo>
                    <a:pt x="2453328" y="32890"/>
                  </a:lnTo>
                  <a:lnTo>
                    <a:pt x="2501487" y="30718"/>
                  </a:lnTo>
                  <a:lnTo>
                    <a:pt x="2547627" y="27787"/>
                  </a:lnTo>
                  <a:lnTo>
                    <a:pt x="2593009" y="24737"/>
                  </a:lnTo>
                  <a:lnTo>
                    <a:pt x="2638896" y="22203"/>
                  </a:lnTo>
                  <a:lnTo>
                    <a:pt x="2686549" y="20825"/>
                  </a:lnTo>
                  <a:lnTo>
                    <a:pt x="2737230" y="21240"/>
                  </a:lnTo>
                  <a:lnTo>
                    <a:pt x="2790185" y="22067"/>
                  </a:lnTo>
                  <a:lnTo>
                    <a:pt x="2843647" y="21801"/>
                  </a:lnTo>
                  <a:lnTo>
                    <a:pt x="2897363" y="20784"/>
                  </a:lnTo>
                  <a:lnTo>
                    <a:pt x="2951076" y="19357"/>
                  </a:lnTo>
                  <a:lnTo>
                    <a:pt x="3004534" y="17859"/>
                  </a:lnTo>
                  <a:lnTo>
                    <a:pt x="3057481" y="16632"/>
                  </a:lnTo>
                  <a:lnTo>
                    <a:pt x="3109663" y="16016"/>
                  </a:lnTo>
                  <a:lnTo>
                    <a:pt x="3160825" y="16351"/>
                  </a:lnTo>
                  <a:lnTo>
                    <a:pt x="3210714" y="17979"/>
                  </a:lnTo>
                  <a:lnTo>
                    <a:pt x="3259074" y="21240"/>
                  </a:lnTo>
                  <a:lnTo>
                    <a:pt x="3285822" y="23038"/>
                  </a:lnTo>
                  <a:lnTo>
                    <a:pt x="3318164" y="24316"/>
                  </a:lnTo>
                  <a:lnTo>
                    <a:pt x="3355565" y="25129"/>
                  </a:lnTo>
                  <a:lnTo>
                    <a:pt x="3397491" y="25532"/>
                  </a:lnTo>
                  <a:lnTo>
                    <a:pt x="3443410" y="25580"/>
                  </a:lnTo>
                  <a:lnTo>
                    <a:pt x="3492787" y="25329"/>
                  </a:lnTo>
                  <a:lnTo>
                    <a:pt x="3545089" y="24833"/>
                  </a:lnTo>
                  <a:lnTo>
                    <a:pt x="3599783" y="24148"/>
                  </a:lnTo>
                  <a:lnTo>
                    <a:pt x="3656334" y="23329"/>
                  </a:lnTo>
                  <a:lnTo>
                    <a:pt x="3714210" y="22431"/>
                  </a:lnTo>
                  <a:lnTo>
                    <a:pt x="3772876" y="21509"/>
                  </a:lnTo>
                  <a:lnTo>
                    <a:pt x="3831799" y="20618"/>
                  </a:lnTo>
                  <a:lnTo>
                    <a:pt x="3890445" y="19814"/>
                  </a:lnTo>
                  <a:lnTo>
                    <a:pt x="3948281" y="19152"/>
                  </a:lnTo>
                  <a:lnTo>
                    <a:pt x="4004774" y="18686"/>
                  </a:lnTo>
                  <a:lnTo>
                    <a:pt x="4059389" y="18473"/>
                  </a:lnTo>
                  <a:lnTo>
                    <a:pt x="4111593" y="18566"/>
                  </a:lnTo>
                  <a:lnTo>
                    <a:pt x="4160852" y="19022"/>
                  </a:lnTo>
                  <a:lnTo>
                    <a:pt x="4206634" y="19895"/>
                  </a:lnTo>
                  <a:lnTo>
                    <a:pt x="4248404" y="21240"/>
                  </a:lnTo>
                  <a:lnTo>
                    <a:pt x="4249293" y="30511"/>
                  </a:lnTo>
                  <a:lnTo>
                    <a:pt x="4247769" y="30892"/>
                  </a:lnTo>
                  <a:lnTo>
                    <a:pt x="4248404" y="40290"/>
                  </a:lnTo>
                  <a:lnTo>
                    <a:pt x="4206256" y="42677"/>
                  </a:lnTo>
                  <a:lnTo>
                    <a:pt x="4164847" y="43785"/>
                  </a:lnTo>
                  <a:lnTo>
                    <a:pt x="4123619" y="43854"/>
                  </a:lnTo>
                  <a:lnTo>
                    <a:pt x="4082017" y="43125"/>
                  </a:lnTo>
                  <a:lnTo>
                    <a:pt x="4039482" y="41837"/>
                  </a:lnTo>
                  <a:lnTo>
                    <a:pt x="3995461" y="40232"/>
                  </a:lnTo>
                  <a:lnTo>
                    <a:pt x="3949395" y="38549"/>
                  </a:lnTo>
                  <a:lnTo>
                    <a:pt x="3900729" y="37030"/>
                  </a:lnTo>
                  <a:lnTo>
                    <a:pt x="3848907" y="35914"/>
                  </a:lnTo>
                  <a:lnTo>
                    <a:pt x="3793372" y="35441"/>
                  </a:lnTo>
                  <a:lnTo>
                    <a:pt x="3733567" y="35853"/>
                  </a:lnTo>
                  <a:lnTo>
                    <a:pt x="3668937" y="37389"/>
                  </a:lnTo>
                  <a:lnTo>
                    <a:pt x="3598926" y="40290"/>
                  </a:lnTo>
                  <a:lnTo>
                    <a:pt x="3527044" y="43155"/>
                  </a:lnTo>
                  <a:lnTo>
                    <a:pt x="3467772" y="44144"/>
                  </a:lnTo>
                  <a:lnTo>
                    <a:pt x="3418875" y="43666"/>
                  </a:lnTo>
                  <a:lnTo>
                    <a:pt x="3378120" y="42125"/>
                  </a:lnTo>
                  <a:lnTo>
                    <a:pt x="3343271" y="39928"/>
                  </a:lnTo>
                  <a:lnTo>
                    <a:pt x="3312096" y="37480"/>
                  </a:lnTo>
                  <a:lnTo>
                    <a:pt x="3282360" y="35189"/>
                  </a:lnTo>
                  <a:lnTo>
                    <a:pt x="3251830" y="33460"/>
                  </a:lnTo>
                  <a:lnTo>
                    <a:pt x="3218271" y="32700"/>
                  </a:lnTo>
                  <a:lnTo>
                    <a:pt x="3179449" y="33314"/>
                  </a:lnTo>
                  <a:lnTo>
                    <a:pt x="3133131" y="35709"/>
                  </a:lnTo>
                  <a:lnTo>
                    <a:pt x="3077082" y="40290"/>
                  </a:lnTo>
                  <a:lnTo>
                    <a:pt x="3014190" y="45114"/>
                  </a:lnTo>
                  <a:lnTo>
                    <a:pt x="2959013" y="47339"/>
                  </a:lnTo>
                  <a:lnTo>
                    <a:pt x="2910009" y="47511"/>
                  </a:lnTo>
                  <a:lnTo>
                    <a:pt x="2865635" y="46173"/>
                  </a:lnTo>
                  <a:lnTo>
                    <a:pt x="2824349" y="43871"/>
                  </a:lnTo>
                  <a:lnTo>
                    <a:pt x="2784608" y="41149"/>
                  </a:lnTo>
                  <a:lnTo>
                    <a:pt x="2744872" y="38551"/>
                  </a:lnTo>
                  <a:lnTo>
                    <a:pt x="2703596" y="36622"/>
                  </a:lnTo>
                  <a:lnTo>
                    <a:pt x="2659239" y="35905"/>
                  </a:lnTo>
                  <a:lnTo>
                    <a:pt x="2610259" y="36947"/>
                  </a:lnTo>
                  <a:lnTo>
                    <a:pt x="2555112" y="40290"/>
                  </a:lnTo>
                  <a:lnTo>
                    <a:pt x="2506390" y="43657"/>
                  </a:lnTo>
                  <a:lnTo>
                    <a:pt x="2459298" y="45990"/>
                  </a:lnTo>
                  <a:lnTo>
                    <a:pt x="2413338" y="47418"/>
                  </a:lnTo>
                  <a:lnTo>
                    <a:pt x="2368008" y="48069"/>
                  </a:lnTo>
                  <a:lnTo>
                    <a:pt x="2322808" y="48073"/>
                  </a:lnTo>
                  <a:lnTo>
                    <a:pt x="2277236" y="47559"/>
                  </a:lnTo>
                  <a:lnTo>
                    <a:pt x="2230792" y="46656"/>
                  </a:lnTo>
                  <a:lnTo>
                    <a:pt x="2182974" y="45493"/>
                  </a:lnTo>
                  <a:lnTo>
                    <a:pt x="2133283" y="44198"/>
                  </a:lnTo>
                  <a:lnTo>
                    <a:pt x="2081217" y="42902"/>
                  </a:lnTo>
                  <a:lnTo>
                    <a:pt x="2026275" y="41732"/>
                  </a:lnTo>
                  <a:lnTo>
                    <a:pt x="1967957" y="40819"/>
                  </a:lnTo>
                  <a:lnTo>
                    <a:pt x="1905761" y="40290"/>
                  </a:lnTo>
                  <a:lnTo>
                    <a:pt x="1849106" y="40119"/>
                  </a:lnTo>
                  <a:lnTo>
                    <a:pt x="1797842" y="40170"/>
                  </a:lnTo>
                  <a:lnTo>
                    <a:pt x="1750901" y="40396"/>
                  </a:lnTo>
                  <a:lnTo>
                    <a:pt x="1707213" y="40746"/>
                  </a:lnTo>
                  <a:lnTo>
                    <a:pt x="1665710" y="41171"/>
                  </a:lnTo>
                  <a:lnTo>
                    <a:pt x="1625320" y="41623"/>
                  </a:lnTo>
                  <a:lnTo>
                    <a:pt x="1584975" y="42052"/>
                  </a:lnTo>
                  <a:lnTo>
                    <a:pt x="1543606" y="42410"/>
                  </a:lnTo>
                  <a:lnTo>
                    <a:pt x="1500144" y="42646"/>
                  </a:lnTo>
                  <a:lnTo>
                    <a:pt x="1453517" y="42712"/>
                  </a:lnTo>
                  <a:lnTo>
                    <a:pt x="1402659" y="42558"/>
                  </a:lnTo>
                  <a:lnTo>
                    <a:pt x="1346498" y="42136"/>
                  </a:lnTo>
                  <a:lnTo>
                    <a:pt x="1283966" y="41397"/>
                  </a:lnTo>
                  <a:lnTo>
                    <a:pt x="1213993" y="40290"/>
                  </a:lnTo>
                  <a:lnTo>
                    <a:pt x="1120371" y="38703"/>
                  </a:lnTo>
                  <a:lnTo>
                    <a:pt x="1044919" y="37632"/>
                  </a:lnTo>
                  <a:lnTo>
                    <a:pt x="984629" y="37018"/>
                  </a:lnTo>
                  <a:lnTo>
                    <a:pt x="936494" y="36797"/>
                  </a:lnTo>
                  <a:lnTo>
                    <a:pt x="897508" y="36909"/>
                  </a:lnTo>
                  <a:lnTo>
                    <a:pt x="864664" y="37291"/>
                  </a:lnTo>
                  <a:lnTo>
                    <a:pt x="834955" y="37882"/>
                  </a:lnTo>
                  <a:lnTo>
                    <a:pt x="805374" y="38620"/>
                  </a:lnTo>
                  <a:lnTo>
                    <a:pt x="772913" y="39443"/>
                  </a:lnTo>
                  <a:lnTo>
                    <a:pt x="734567" y="40290"/>
                  </a:lnTo>
                  <a:lnTo>
                    <a:pt x="700403" y="40731"/>
                  </a:lnTo>
                  <a:lnTo>
                    <a:pt x="659101" y="40937"/>
                  </a:lnTo>
                  <a:lnTo>
                    <a:pt x="611743" y="40950"/>
                  </a:lnTo>
                  <a:lnTo>
                    <a:pt x="559409" y="40812"/>
                  </a:lnTo>
                  <a:lnTo>
                    <a:pt x="503181" y="40565"/>
                  </a:lnTo>
                  <a:lnTo>
                    <a:pt x="444139" y="40250"/>
                  </a:lnTo>
                  <a:lnTo>
                    <a:pt x="383365" y="39909"/>
                  </a:lnTo>
                  <a:lnTo>
                    <a:pt x="321940" y="39584"/>
                  </a:lnTo>
                  <a:lnTo>
                    <a:pt x="260944" y="39316"/>
                  </a:lnTo>
                  <a:lnTo>
                    <a:pt x="201460" y="39146"/>
                  </a:lnTo>
                  <a:lnTo>
                    <a:pt x="144568" y="39117"/>
                  </a:lnTo>
                  <a:lnTo>
                    <a:pt x="91348" y="39271"/>
                  </a:lnTo>
                  <a:lnTo>
                    <a:pt x="42883" y="39648"/>
                  </a:lnTo>
                  <a:lnTo>
                    <a:pt x="253" y="40290"/>
                  </a:lnTo>
                  <a:lnTo>
                    <a:pt x="0" y="35972"/>
                  </a:lnTo>
                  <a:lnTo>
                    <a:pt x="762" y="27209"/>
                  </a:lnTo>
                  <a:lnTo>
                    <a:pt x="253" y="21240"/>
                  </a:lnTo>
                  <a:close/>
                </a:path>
              </a:pathLst>
            </a:custGeom>
            <a:ln w="44450">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a:spLocks noGrp="1"/>
          </p:cNvSpPr>
          <p:nvPr>
            <p:ph type="body" idx="1"/>
          </p:nvPr>
        </p:nvSpPr>
        <p:spPr>
          <a:prstGeom prst="rect">
            <a:avLst/>
          </a:prstGeom>
        </p:spPr>
        <p:txBody>
          <a:bodyPr vert="horz" wrap="square" lIns="0" tIns="59690" rIns="0" bIns="0" rtlCol="0">
            <a:spAutoFit/>
          </a:bodyPr>
          <a:lstStyle/>
          <a:p>
            <a:pPr marL="12700" marR="5080">
              <a:lnSpc>
                <a:spcPts val="1880"/>
              </a:lnSpc>
              <a:spcBef>
                <a:spcPts val="470"/>
              </a:spcBef>
              <a:buFont typeface="Arial"/>
              <a:buAutoNum type="arabicPeriod"/>
              <a:tabLst>
                <a:tab pos="280035" algn="l"/>
              </a:tabLst>
            </a:pPr>
            <a:r>
              <a:rPr b="1" dirty="0">
                <a:latin typeface="Arial"/>
                <a:cs typeface="Arial"/>
              </a:rPr>
              <a:t>Reducing</a:t>
            </a:r>
            <a:r>
              <a:rPr b="1" spc="25" dirty="0">
                <a:latin typeface="Arial"/>
                <a:cs typeface="Arial"/>
              </a:rPr>
              <a:t> </a:t>
            </a:r>
            <a:r>
              <a:rPr b="1" spc="60" dirty="0">
                <a:latin typeface="Arial"/>
                <a:cs typeface="Arial"/>
              </a:rPr>
              <a:t>barriers</a:t>
            </a:r>
            <a:r>
              <a:rPr b="1" spc="204" dirty="0">
                <a:latin typeface="Arial"/>
                <a:cs typeface="Arial"/>
              </a:rPr>
              <a:t> </a:t>
            </a:r>
            <a:r>
              <a:rPr spc="125" dirty="0"/>
              <a:t>to</a:t>
            </a:r>
            <a:r>
              <a:rPr spc="30" dirty="0"/>
              <a:t> </a:t>
            </a:r>
            <a:r>
              <a:rPr spc="50" dirty="0"/>
              <a:t>engagement</a:t>
            </a:r>
            <a:r>
              <a:rPr spc="135" dirty="0"/>
              <a:t> </a:t>
            </a:r>
            <a:r>
              <a:rPr spc="60" dirty="0"/>
              <a:t>should</a:t>
            </a:r>
            <a:r>
              <a:rPr spc="170" dirty="0"/>
              <a:t> </a:t>
            </a:r>
            <a:r>
              <a:rPr spc="50" dirty="0"/>
              <a:t>be</a:t>
            </a:r>
            <a:r>
              <a:rPr spc="40" dirty="0"/>
              <a:t> </a:t>
            </a:r>
            <a:r>
              <a:rPr spc="120" dirty="0"/>
              <a:t>top</a:t>
            </a:r>
            <a:r>
              <a:rPr spc="10" dirty="0"/>
              <a:t> </a:t>
            </a:r>
            <a:r>
              <a:rPr spc="80" dirty="0"/>
              <a:t>of </a:t>
            </a:r>
            <a:r>
              <a:rPr spc="100" dirty="0"/>
              <a:t>mind</a:t>
            </a:r>
            <a:r>
              <a:rPr spc="135" dirty="0"/>
              <a:t> </a:t>
            </a:r>
            <a:r>
              <a:rPr spc="75" dirty="0"/>
              <a:t>when</a:t>
            </a:r>
            <a:r>
              <a:rPr spc="220" dirty="0"/>
              <a:t> </a:t>
            </a:r>
            <a:r>
              <a:rPr spc="50" dirty="0"/>
              <a:t>planning</a:t>
            </a:r>
            <a:r>
              <a:rPr spc="275" dirty="0"/>
              <a:t> </a:t>
            </a:r>
            <a:r>
              <a:rPr dirty="0"/>
              <a:t>public</a:t>
            </a:r>
            <a:r>
              <a:rPr spc="170" dirty="0"/>
              <a:t> </a:t>
            </a:r>
            <a:r>
              <a:rPr spc="40" dirty="0"/>
              <a:t>outreach.</a:t>
            </a:r>
          </a:p>
          <a:p>
            <a:pPr marL="12700" marR="129539">
              <a:lnSpc>
                <a:spcPct val="82900"/>
              </a:lnSpc>
              <a:spcBef>
                <a:spcPts val="930"/>
              </a:spcBef>
              <a:buAutoNum type="arabicPeriod"/>
              <a:tabLst>
                <a:tab pos="279400" algn="l"/>
              </a:tabLst>
            </a:pPr>
            <a:r>
              <a:rPr dirty="0"/>
              <a:t>Equitable</a:t>
            </a:r>
            <a:r>
              <a:rPr spc="290" dirty="0"/>
              <a:t> </a:t>
            </a:r>
            <a:r>
              <a:rPr spc="85" dirty="0"/>
              <a:t>community</a:t>
            </a:r>
            <a:r>
              <a:rPr spc="330" dirty="0"/>
              <a:t> </a:t>
            </a:r>
            <a:r>
              <a:rPr spc="50" dirty="0"/>
              <a:t>engagement</a:t>
            </a:r>
            <a:r>
              <a:rPr spc="220" dirty="0"/>
              <a:t> </a:t>
            </a:r>
            <a:r>
              <a:rPr spc="-10" dirty="0"/>
              <a:t>requires </a:t>
            </a:r>
            <a:r>
              <a:rPr b="1" spc="85" dirty="0">
                <a:latin typeface="Arial"/>
                <a:cs typeface="Arial"/>
              </a:rPr>
              <a:t>intentional</a:t>
            </a:r>
            <a:r>
              <a:rPr b="1" spc="180" dirty="0">
                <a:latin typeface="Arial"/>
                <a:cs typeface="Arial"/>
              </a:rPr>
              <a:t> </a:t>
            </a:r>
            <a:r>
              <a:rPr b="1" spc="60" dirty="0">
                <a:latin typeface="Arial"/>
                <a:cs typeface="Arial"/>
              </a:rPr>
              <a:t>partnership</a:t>
            </a:r>
            <a:r>
              <a:rPr spc="60" dirty="0"/>
              <a:t>,</a:t>
            </a:r>
            <a:r>
              <a:rPr spc="300" dirty="0"/>
              <a:t> </a:t>
            </a:r>
            <a:r>
              <a:rPr spc="75" dirty="0"/>
              <a:t>two-</a:t>
            </a:r>
            <a:r>
              <a:rPr dirty="0"/>
              <a:t>way</a:t>
            </a:r>
            <a:r>
              <a:rPr spc="190" dirty="0"/>
              <a:t> </a:t>
            </a:r>
            <a:r>
              <a:rPr spc="45" dirty="0"/>
              <a:t>relationship building,</a:t>
            </a:r>
            <a:r>
              <a:rPr spc="254" dirty="0"/>
              <a:t> </a:t>
            </a:r>
            <a:r>
              <a:rPr dirty="0"/>
              <a:t>transparency,</a:t>
            </a:r>
            <a:r>
              <a:rPr spc="415" dirty="0"/>
              <a:t> </a:t>
            </a:r>
            <a:r>
              <a:rPr spc="70" dirty="0"/>
              <a:t>and</a:t>
            </a:r>
            <a:r>
              <a:rPr spc="60" dirty="0"/>
              <a:t> </a:t>
            </a:r>
            <a:r>
              <a:rPr spc="65" dirty="0"/>
              <a:t>meaningful</a:t>
            </a:r>
            <a:r>
              <a:rPr spc="320" dirty="0"/>
              <a:t> </a:t>
            </a:r>
            <a:r>
              <a:rPr spc="40" dirty="0"/>
              <a:t>collaboration.</a:t>
            </a:r>
          </a:p>
          <a:p>
            <a:pPr marL="279400" indent="-267335">
              <a:lnSpc>
                <a:spcPts val="2010"/>
              </a:lnSpc>
              <a:spcBef>
                <a:spcPts val="635"/>
              </a:spcBef>
              <a:buFont typeface="Arial"/>
              <a:buAutoNum type="arabicPeriod"/>
              <a:tabLst>
                <a:tab pos="280035" algn="l"/>
              </a:tabLst>
            </a:pPr>
            <a:r>
              <a:rPr b="1" dirty="0">
                <a:latin typeface="Arial"/>
                <a:cs typeface="Arial"/>
              </a:rPr>
              <a:t>Training</a:t>
            </a:r>
            <a:r>
              <a:rPr b="1" spc="204" dirty="0">
                <a:latin typeface="Arial"/>
                <a:cs typeface="Arial"/>
              </a:rPr>
              <a:t> </a:t>
            </a:r>
            <a:r>
              <a:rPr spc="70" dirty="0"/>
              <a:t>and</a:t>
            </a:r>
            <a:r>
              <a:rPr spc="100" dirty="0"/>
              <a:t> </a:t>
            </a:r>
            <a:r>
              <a:rPr spc="45" dirty="0"/>
              <a:t>investing</a:t>
            </a:r>
            <a:r>
              <a:rPr spc="150" dirty="0"/>
              <a:t> </a:t>
            </a:r>
            <a:r>
              <a:rPr spc="80" dirty="0"/>
              <a:t>in</a:t>
            </a:r>
            <a:r>
              <a:rPr spc="20" dirty="0"/>
              <a:t> </a:t>
            </a:r>
            <a:r>
              <a:rPr spc="-10" dirty="0"/>
              <a:t>local</a:t>
            </a:r>
          </a:p>
          <a:p>
            <a:pPr marL="12700" marR="581660">
              <a:lnSpc>
                <a:spcPts val="1800"/>
              </a:lnSpc>
              <a:spcBef>
                <a:spcPts val="200"/>
              </a:spcBef>
            </a:pPr>
            <a:r>
              <a:rPr dirty="0"/>
              <a:t>stakeholders</a:t>
            </a:r>
            <a:r>
              <a:rPr spc="470" dirty="0"/>
              <a:t> </a:t>
            </a:r>
            <a:r>
              <a:rPr spc="50" dirty="0"/>
              <a:t>strengthens</a:t>
            </a:r>
            <a:r>
              <a:rPr spc="350" dirty="0"/>
              <a:t> </a:t>
            </a:r>
            <a:r>
              <a:rPr dirty="0"/>
              <a:t>local</a:t>
            </a:r>
            <a:r>
              <a:rPr spc="220" dirty="0"/>
              <a:t> </a:t>
            </a:r>
            <a:r>
              <a:rPr spc="50" dirty="0"/>
              <a:t>planning</a:t>
            </a:r>
            <a:r>
              <a:rPr spc="370" dirty="0"/>
              <a:t> </a:t>
            </a:r>
            <a:r>
              <a:rPr spc="-10" dirty="0"/>
              <a:t>capacity, </a:t>
            </a:r>
            <a:r>
              <a:rPr dirty="0"/>
              <a:t>builds</a:t>
            </a:r>
            <a:r>
              <a:rPr spc="260" dirty="0"/>
              <a:t> </a:t>
            </a:r>
            <a:r>
              <a:rPr spc="95" dirty="0"/>
              <a:t>trust</a:t>
            </a:r>
            <a:r>
              <a:rPr spc="100" dirty="0"/>
              <a:t> </a:t>
            </a:r>
            <a:r>
              <a:rPr spc="70" dirty="0"/>
              <a:t>and</a:t>
            </a:r>
            <a:r>
              <a:rPr spc="145" dirty="0"/>
              <a:t> </a:t>
            </a:r>
            <a:r>
              <a:rPr dirty="0"/>
              <a:t>civic</a:t>
            </a:r>
            <a:r>
              <a:rPr spc="90" dirty="0"/>
              <a:t> </a:t>
            </a:r>
            <a:r>
              <a:rPr spc="45" dirty="0"/>
              <a:t>infrastructure.</a:t>
            </a:r>
          </a:p>
          <a:p>
            <a:pPr marL="12700" marR="161925">
              <a:lnSpc>
                <a:spcPts val="1800"/>
              </a:lnSpc>
              <a:spcBef>
                <a:spcPts val="1055"/>
              </a:spcBef>
              <a:buFont typeface="Arial"/>
              <a:buAutoNum type="arabicPeriod" startAt="4"/>
              <a:tabLst>
                <a:tab pos="280035" algn="l"/>
              </a:tabLst>
            </a:pPr>
            <a:r>
              <a:rPr b="1" spc="65" dirty="0">
                <a:latin typeface="Arial"/>
                <a:cs typeface="Arial"/>
              </a:rPr>
              <a:t>Overcommunication</a:t>
            </a:r>
            <a:r>
              <a:rPr b="1" spc="295" dirty="0">
                <a:latin typeface="Arial"/>
                <a:cs typeface="Arial"/>
              </a:rPr>
              <a:t> </a:t>
            </a:r>
            <a:r>
              <a:rPr dirty="0"/>
              <a:t>is</a:t>
            </a:r>
            <a:r>
              <a:rPr spc="55" dirty="0"/>
              <a:t> </a:t>
            </a:r>
            <a:r>
              <a:rPr dirty="0"/>
              <a:t>key,</a:t>
            </a:r>
            <a:r>
              <a:rPr spc="125" dirty="0"/>
              <a:t> </a:t>
            </a:r>
            <a:r>
              <a:rPr dirty="0"/>
              <a:t>sharing</a:t>
            </a:r>
            <a:r>
              <a:rPr spc="235" dirty="0"/>
              <a:t> </a:t>
            </a:r>
            <a:r>
              <a:rPr dirty="0"/>
              <a:t>messages</a:t>
            </a:r>
            <a:r>
              <a:rPr spc="55" dirty="0"/>
              <a:t> </a:t>
            </a:r>
            <a:r>
              <a:rPr spc="-25" dirty="0"/>
              <a:t>via </a:t>
            </a:r>
            <a:r>
              <a:rPr spc="65" dirty="0"/>
              <a:t>different</a:t>
            </a:r>
            <a:r>
              <a:rPr spc="305" dirty="0"/>
              <a:t> </a:t>
            </a:r>
            <a:r>
              <a:rPr dirty="0"/>
              <a:t>channels,</a:t>
            </a:r>
            <a:r>
              <a:rPr spc="210" dirty="0"/>
              <a:t> </a:t>
            </a:r>
            <a:r>
              <a:rPr spc="70" dirty="0"/>
              <a:t>and</a:t>
            </a:r>
            <a:r>
              <a:rPr spc="105" dirty="0"/>
              <a:t> </a:t>
            </a:r>
            <a:r>
              <a:rPr spc="50" dirty="0"/>
              <a:t>simplifying</a:t>
            </a:r>
            <a:r>
              <a:rPr spc="315" dirty="0"/>
              <a:t> </a:t>
            </a:r>
            <a:r>
              <a:rPr spc="-10" dirty="0"/>
              <a:t>language.</a:t>
            </a:r>
          </a:p>
          <a:p>
            <a:pPr marL="12700" marR="76835">
              <a:lnSpc>
                <a:spcPts val="1800"/>
              </a:lnSpc>
              <a:spcBef>
                <a:spcPts val="1060"/>
              </a:spcBef>
              <a:buFont typeface="Arial"/>
              <a:buAutoNum type="arabicPeriod" startAt="4"/>
              <a:tabLst>
                <a:tab pos="280035" algn="l"/>
              </a:tabLst>
            </a:pPr>
            <a:r>
              <a:rPr b="1" spc="55" dirty="0">
                <a:latin typeface="Arial"/>
                <a:cs typeface="Arial"/>
              </a:rPr>
              <a:t>Learn</a:t>
            </a:r>
            <a:r>
              <a:rPr b="1" spc="120" dirty="0">
                <a:latin typeface="Arial"/>
                <a:cs typeface="Arial"/>
              </a:rPr>
              <a:t> </a:t>
            </a:r>
            <a:r>
              <a:rPr b="1" spc="110" dirty="0">
                <a:latin typeface="Arial"/>
                <a:cs typeface="Arial"/>
              </a:rPr>
              <a:t>the</a:t>
            </a:r>
            <a:r>
              <a:rPr b="1" spc="90" dirty="0">
                <a:latin typeface="Arial"/>
                <a:cs typeface="Arial"/>
              </a:rPr>
              <a:t> </a:t>
            </a:r>
            <a:r>
              <a:rPr b="1" dirty="0">
                <a:latin typeface="Arial"/>
                <a:cs typeface="Arial"/>
              </a:rPr>
              <a:t>technology</a:t>
            </a:r>
            <a:r>
              <a:rPr b="1" spc="345" dirty="0">
                <a:latin typeface="Arial"/>
                <a:cs typeface="Arial"/>
              </a:rPr>
              <a:t> </a:t>
            </a:r>
            <a:r>
              <a:rPr dirty="0"/>
              <a:t>–</a:t>
            </a:r>
            <a:r>
              <a:rPr spc="35" dirty="0"/>
              <a:t> </a:t>
            </a:r>
            <a:r>
              <a:rPr dirty="0"/>
              <a:t>inside</a:t>
            </a:r>
            <a:r>
              <a:rPr spc="155" dirty="0"/>
              <a:t> </a:t>
            </a:r>
            <a:r>
              <a:rPr spc="75" dirty="0"/>
              <a:t>and</a:t>
            </a:r>
            <a:r>
              <a:rPr spc="130" dirty="0"/>
              <a:t> </a:t>
            </a:r>
            <a:r>
              <a:rPr spc="80" dirty="0"/>
              <a:t>out.</a:t>
            </a:r>
            <a:r>
              <a:rPr spc="105" dirty="0"/>
              <a:t> </a:t>
            </a:r>
            <a:r>
              <a:rPr spc="-10" dirty="0"/>
              <a:t>Familiarize </a:t>
            </a:r>
            <a:r>
              <a:rPr spc="60" dirty="0"/>
              <a:t>yourself</a:t>
            </a:r>
            <a:r>
              <a:rPr spc="170" dirty="0"/>
              <a:t> </a:t>
            </a:r>
            <a:r>
              <a:rPr spc="95" dirty="0"/>
              <a:t>with</a:t>
            </a:r>
            <a:r>
              <a:rPr spc="100" dirty="0"/>
              <a:t> </a:t>
            </a:r>
            <a:r>
              <a:rPr spc="85" dirty="0"/>
              <a:t>the</a:t>
            </a:r>
            <a:r>
              <a:rPr spc="50" dirty="0"/>
              <a:t> </a:t>
            </a:r>
            <a:r>
              <a:rPr dirty="0"/>
              <a:t>tools,</a:t>
            </a:r>
            <a:r>
              <a:rPr spc="120" dirty="0"/>
              <a:t> </a:t>
            </a:r>
            <a:r>
              <a:rPr spc="65" dirty="0"/>
              <a:t>beta</a:t>
            </a:r>
            <a:r>
              <a:rPr spc="55" dirty="0"/>
              <a:t> </a:t>
            </a:r>
            <a:r>
              <a:rPr spc="65" dirty="0"/>
              <a:t>test</a:t>
            </a:r>
            <a:r>
              <a:rPr spc="60" dirty="0"/>
              <a:t> </a:t>
            </a:r>
            <a:r>
              <a:rPr spc="70" dirty="0"/>
              <a:t>them,</a:t>
            </a:r>
            <a:r>
              <a:rPr spc="125" dirty="0"/>
              <a:t> </a:t>
            </a:r>
            <a:r>
              <a:rPr spc="60" dirty="0"/>
              <a:t>identify</a:t>
            </a:r>
            <a:r>
              <a:rPr spc="240" dirty="0"/>
              <a:t> </a:t>
            </a:r>
            <a:r>
              <a:rPr spc="70" dirty="0"/>
              <a:t>worst </a:t>
            </a:r>
            <a:r>
              <a:rPr dirty="0"/>
              <a:t>case</a:t>
            </a:r>
            <a:r>
              <a:rPr spc="40" dirty="0"/>
              <a:t> </a:t>
            </a:r>
            <a:r>
              <a:rPr dirty="0"/>
              <a:t>scenarios</a:t>
            </a:r>
            <a:r>
              <a:rPr spc="215" dirty="0"/>
              <a:t> </a:t>
            </a:r>
            <a:r>
              <a:rPr spc="70" dirty="0"/>
              <a:t>and</a:t>
            </a:r>
            <a:r>
              <a:rPr spc="15" dirty="0"/>
              <a:t> </a:t>
            </a:r>
            <a:r>
              <a:rPr spc="45" dirty="0"/>
              <a:t>prepare</a:t>
            </a:r>
            <a:r>
              <a:rPr spc="290" dirty="0"/>
              <a:t> </a:t>
            </a:r>
            <a:r>
              <a:rPr spc="105" dirty="0"/>
              <a:t>for </a:t>
            </a:r>
            <a:r>
              <a:rPr spc="35" dirty="0"/>
              <a:t>solutions.</a:t>
            </a:r>
          </a:p>
        </p:txBody>
      </p:sp>
      <p:pic>
        <p:nvPicPr>
          <p:cNvPr id="7" name="object 7"/>
          <p:cNvPicPr/>
          <p:nvPr/>
        </p:nvPicPr>
        <p:blipFill>
          <a:blip r:embed="rId2" cstate="print"/>
          <a:stretch>
            <a:fillRect/>
          </a:stretch>
        </p:blipFill>
        <p:spPr>
          <a:xfrm>
            <a:off x="0" y="47"/>
            <a:ext cx="4657646" cy="68577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78876" y="3464179"/>
            <a:ext cx="3345815" cy="1557655"/>
          </a:xfrm>
          <a:prstGeom prst="rect">
            <a:avLst/>
          </a:prstGeom>
        </p:spPr>
        <p:txBody>
          <a:bodyPr vert="horz" wrap="square" lIns="0" tIns="70485" rIns="0" bIns="0" rtlCol="0">
            <a:spAutoFit/>
          </a:bodyPr>
          <a:lstStyle/>
          <a:p>
            <a:pPr marL="12700" marR="5080" indent="6350" algn="ctr">
              <a:lnSpc>
                <a:spcPct val="89600"/>
              </a:lnSpc>
              <a:spcBef>
                <a:spcPts val="555"/>
              </a:spcBef>
            </a:pPr>
            <a:r>
              <a:rPr sz="3600" spc="-35" dirty="0">
                <a:solidFill>
                  <a:srgbClr val="000000"/>
                </a:solidFill>
                <a:latin typeface="Rockwell"/>
                <a:cs typeface="Rockwell"/>
              </a:rPr>
              <a:t>Virtual </a:t>
            </a:r>
            <a:r>
              <a:rPr sz="3600" spc="-185" dirty="0">
                <a:solidFill>
                  <a:srgbClr val="000000"/>
                </a:solidFill>
                <a:latin typeface="Rockwell"/>
                <a:cs typeface="Rockwell"/>
              </a:rPr>
              <a:t>"Representative </a:t>
            </a:r>
            <a:r>
              <a:rPr sz="3600" spc="-350" dirty="0">
                <a:solidFill>
                  <a:srgbClr val="000000"/>
                </a:solidFill>
                <a:latin typeface="Rockwell"/>
                <a:cs typeface="Rockwell"/>
              </a:rPr>
              <a:t>Town</a:t>
            </a:r>
            <a:r>
              <a:rPr sz="3600" spc="-185" dirty="0">
                <a:solidFill>
                  <a:srgbClr val="000000"/>
                </a:solidFill>
                <a:latin typeface="Rockwell"/>
                <a:cs typeface="Rockwell"/>
              </a:rPr>
              <a:t> </a:t>
            </a:r>
            <a:r>
              <a:rPr sz="3600" spc="-35" dirty="0">
                <a:solidFill>
                  <a:srgbClr val="000000"/>
                </a:solidFill>
                <a:latin typeface="Rockwell"/>
                <a:cs typeface="Rockwell"/>
              </a:rPr>
              <a:t>Meeting"</a:t>
            </a:r>
            <a:endParaRPr sz="3600">
              <a:latin typeface="Rockwell"/>
              <a:cs typeface="Rockwell"/>
            </a:endParaRPr>
          </a:p>
        </p:txBody>
      </p:sp>
      <p:sp>
        <p:nvSpPr>
          <p:cNvPr id="3" name="object 3"/>
          <p:cNvSpPr txBox="1"/>
          <p:nvPr/>
        </p:nvSpPr>
        <p:spPr>
          <a:xfrm>
            <a:off x="8745219" y="5206682"/>
            <a:ext cx="2418715" cy="632460"/>
          </a:xfrm>
          <a:prstGeom prst="rect">
            <a:avLst/>
          </a:prstGeom>
        </p:spPr>
        <p:txBody>
          <a:bodyPr vert="horz" wrap="square" lIns="0" tIns="16510" rIns="0" bIns="0" rtlCol="0">
            <a:spAutoFit/>
          </a:bodyPr>
          <a:lstStyle/>
          <a:p>
            <a:pPr marL="12700">
              <a:lnSpc>
                <a:spcPct val="100000"/>
              </a:lnSpc>
              <a:spcBef>
                <a:spcPts val="130"/>
              </a:spcBef>
            </a:pPr>
            <a:r>
              <a:rPr sz="3950" spc="-145" dirty="0">
                <a:latin typeface="Rockwell"/>
                <a:cs typeface="Rockwell"/>
              </a:rPr>
              <a:t>2020-</a:t>
            </a:r>
            <a:r>
              <a:rPr sz="3950" spc="-125" dirty="0">
                <a:latin typeface="Rockwell"/>
                <a:cs typeface="Rockwell"/>
              </a:rPr>
              <a:t>2021</a:t>
            </a:r>
            <a:endParaRPr sz="3950">
              <a:latin typeface="Rockwell"/>
              <a:cs typeface="Rockwell"/>
            </a:endParaRPr>
          </a:p>
        </p:txBody>
      </p:sp>
      <p:grpSp>
        <p:nvGrpSpPr>
          <p:cNvPr id="4" name="object 4"/>
          <p:cNvGrpSpPr/>
          <p:nvPr/>
        </p:nvGrpSpPr>
        <p:grpSpPr>
          <a:xfrm>
            <a:off x="9482201" y="5116576"/>
            <a:ext cx="2710180" cy="1741805"/>
            <a:chOff x="9482201" y="5116576"/>
            <a:chExt cx="2710180" cy="1741805"/>
          </a:xfrm>
        </p:grpSpPr>
        <p:sp>
          <p:nvSpPr>
            <p:cNvPr id="5" name="object 5"/>
            <p:cNvSpPr/>
            <p:nvPr/>
          </p:nvSpPr>
          <p:spPr>
            <a:xfrm>
              <a:off x="9482201" y="5129276"/>
              <a:ext cx="935355" cy="0"/>
            </a:xfrm>
            <a:custGeom>
              <a:avLst/>
              <a:gdLst/>
              <a:ahLst/>
              <a:cxnLst/>
              <a:rect l="l" t="t" r="r" b="b"/>
              <a:pathLst>
                <a:path w="935354">
                  <a:moveTo>
                    <a:pt x="0" y="0"/>
                  </a:moveTo>
                  <a:lnTo>
                    <a:pt x="935354" y="0"/>
                  </a:lnTo>
                </a:path>
              </a:pathLst>
            </a:custGeom>
            <a:ln w="25400">
              <a:solidFill>
                <a:srgbClr val="252525"/>
              </a:solidFill>
            </a:ln>
          </p:spPr>
          <p:txBody>
            <a:bodyPr wrap="square" lIns="0" tIns="0" rIns="0" bIns="0" rtlCol="0"/>
            <a:lstStyle/>
            <a:p>
              <a:endParaRPr/>
            </a:p>
          </p:txBody>
        </p:sp>
        <p:sp>
          <p:nvSpPr>
            <p:cNvPr id="6" name="object 6"/>
            <p:cNvSpPr/>
            <p:nvPr/>
          </p:nvSpPr>
          <p:spPr>
            <a:xfrm>
              <a:off x="9867900" y="6657975"/>
              <a:ext cx="2324100" cy="200025"/>
            </a:xfrm>
            <a:custGeom>
              <a:avLst/>
              <a:gdLst/>
              <a:ahLst/>
              <a:cxnLst/>
              <a:rect l="l" t="t" r="r" b="b"/>
              <a:pathLst>
                <a:path w="2324100" h="200025">
                  <a:moveTo>
                    <a:pt x="2324100" y="0"/>
                  </a:moveTo>
                  <a:lnTo>
                    <a:pt x="0" y="0"/>
                  </a:lnTo>
                  <a:lnTo>
                    <a:pt x="0" y="200025"/>
                  </a:lnTo>
                  <a:lnTo>
                    <a:pt x="2324100" y="200025"/>
                  </a:lnTo>
                  <a:lnTo>
                    <a:pt x="2324100" y="0"/>
                  </a:lnTo>
                  <a:close/>
                </a:path>
              </a:pathLst>
            </a:custGeom>
            <a:solidFill>
              <a:srgbClr val="000000"/>
            </a:solidFill>
          </p:spPr>
          <p:txBody>
            <a:bodyPr wrap="square" lIns="0" tIns="0" rIns="0" bIns="0" rtlCol="0"/>
            <a:lstStyle/>
            <a:p>
              <a:endParaRPr/>
            </a:p>
          </p:txBody>
        </p:sp>
      </p:grpSp>
      <p:sp>
        <p:nvSpPr>
          <p:cNvPr id="7" name="object 7"/>
          <p:cNvSpPr txBox="1"/>
          <p:nvPr/>
        </p:nvSpPr>
        <p:spPr>
          <a:xfrm>
            <a:off x="9995281" y="6699884"/>
            <a:ext cx="2134870" cy="128905"/>
          </a:xfrm>
          <a:prstGeom prst="rect">
            <a:avLst/>
          </a:prstGeom>
        </p:spPr>
        <p:txBody>
          <a:bodyPr vert="horz" wrap="square" lIns="0" tIns="15875" rIns="0" bIns="0" rtlCol="0">
            <a:spAutoFit/>
          </a:bodyPr>
          <a:lstStyle/>
          <a:p>
            <a:pPr marL="12700">
              <a:lnSpc>
                <a:spcPct val="100000"/>
              </a:lnSpc>
              <a:spcBef>
                <a:spcPts val="125"/>
              </a:spcBef>
            </a:pPr>
            <a:r>
              <a:rPr sz="650" u="sng" dirty="0">
                <a:solidFill>
                  <a:srgbClr val="FFFFFF"/>
                </a:solidFill>
                <a:uFill>
                  <a:solidFill>
                    <a:srgbClr val="FFFFFF"/>
                  </a:solidFill>
                </a:uFill>
                <a:latin typeface="Calibri"/>
                <a:cs typeface="Calibri"/>
                <a:hlinkClick r:id="rId2"/>
              </a:rPr>
              <a:t>This</a:t>
            </a:r>
            <a:r>
              <a:rPr sz="650" u="sng" spc="100" dirty="0">
                <a:solidFill>
                  <a:srgbClr val="FFFFFF"/>
                </a:solidFill>
                <a:uFill>
                  <a:solidFill>
                    <a:srgbClr val="FFFFFF"/>
                  </a:solidFill>
                </a:uFill>
                <a:latin typeface="Calibri"/>
                <a:cs typeface="Calibri"/>
                <a:hlinkClick r:id="rId2"/>
              </a:rPr>
              <a:t> </a:t>
            </a:r>
            <a:r>
              <a:rPr sz="650" u="sng" dirty="0">
                <a:solidFill>
                  <a:srgbClr val="FFFFFF"/>
                </a:solidFill>
                <a:uFill>
                  <a:solidFill>
                    <a:srgbClr val="FFFFFF"/>
                  </a:solidFill>
                </a:uFill>
                <a:latin typeface="Calibri"/>
                <a:cs typeface="Calibri"/>
                <a:hlinkClick r:id="rId2"/>
              </a:rPr>
              <a:t>Photo</a:t>
            </a:r>
            <a:r>
              <a:rPr sz="650" spc="85" dirty="0">
                <a:solidFill>
                  <a:srgbClr val="FFFFFF"/>
                </a:solidFill>
                <a:latin typeface="Calibri"/>
                <a:cs typeface="Calibri"/>
              </a:rPr>
              <a:t> </a:t>
            </a:r>
            <a:r>
              <a:rPr sz="650" dirty="0">
                <a:solidFill>
                  <a:srgbClr val="FFFFFF"/>
                </a:solidFill>
                <a:latin typeface="Calibri"/>
                <a:cs typeface="Calibri"/>
              </a:rPr>
              <a:t>by</a:t>
            </a:r>
            <a:r>
              <a:rPr sz="650" spc="55" dirty="0">
                <a:solidFill>
                  <a:srgbClr val="FFFFFF"/>
                </a:solidFill>
                <a:latin typeface="Calibri"/>
                <a:cs typeface="Calibri"/>
              </a:rPr>
              <a:t> </a:t>
            </a:r>
            <a:r>
              <a:rPr sz="650" dirty="0">
                <a:solidFill>
                  <a:srgbClr val="FFFFFF"/>
                </a:solidFill>
                <a:latin typeface="Calibri"/>
                <a:cs typeface="Calibri"/>
              </a:rPr>
              <a:t>Unknown</a:t>
            </a:r>
            <a:r>
              <a:rPr sz="650" spc="185" dirty="0">
                <a:solidFill>
                  <a:srgbClr val="FFFFFF"/>
                </a:solidFill>
                <a:latin typeface="Calibri"/>
                <a:cs typeface="Calibri"/>
              </a:rPr>
              <a:t> </a:t>
            </a:r>
            <a:r>
              <a:rPr sz="650" dirty="0">
                <a:solidFill>
                  <a:srgbClr val="FFFFFF"/>
                </a:solidFill>
                <a:latin typeface="Calibri"/>
                <a:cs typeface="Calibri"/>
              </a:rPr>
              <a:t>author</a:t>
            </a:r>
            <a:r>
              <a:rPr sz="650" spc="155" dirty="0">
                <a:solidFill>
                  <a:srgbClr val="FFFFFF"/>
                </a:solidFill>
                <a:latin typeface="Calibri"/>
                <a:cs typeface="Calibri"/>
              </a:rPr>
              <a:t> </a:t>
            </a:r>
            <a:r>
              <a:rPr sz="650" dirty="0">
                <a:solidFill>
                  <a:srgbClr val="FFFFFF"/>
                </a:solidFill>
                <a:latin typeface="Calibri"/>
                <a:cs typeface="Calibri"/>
              </a:rPr>
              <a:t>is</a:t>
            </a:r>
            <a:r>
              <a:rPr sz="650" spc="110" dirty="0">
                <a:solidFill>
                  <a:srgbClr val="FFFFFF"/>
                </a:solidFill>
                <a:latin typeface="Calibri"/>
                <a:cs typeface="Calibri"/>
              </a:rPr>
              <a:t> </a:t>
            </a:r>
            <a:r>
              <a:rPr sz="650" dirty="0">
                <a:solidFill>
                  <a:srgbClr val="FFFFFF"/>
                </a:solidFill>
                <a:latin typeface="Calibri"/>
                <a:cs typeface="Calibri"/>
              </a:rPr>
              <a:t>licensed</a:t>
            </a:r>
            <a:r>
              <a:rPr sz="650" spc="190" dirty="0">
                <a:solidFill>
                  <a:srgbClr val="FFFFFF"/>
                </a:solidFill>
                <a:latin typeface="Calibri"/>
                <a:cs typeface="Calibri"/>
              </a:rPr>
              <a:t> </a:t>
            </a:r>
            <a:r>
              <a:rPr sz="650" dirty="0">
                <a:solidFill>
                  <a:srgbClr val="FFFFFF"/>
                </a:solidFill>
                <a:latin typeface="Calibri"/>
                <a:cs typeface="Calibri"/>
              </a:rPr>
              <a:t>under</a:t>
            </a:r>
            <a:r>
              <a:rPr sz="650" spc="-35" dirty="0">
                <a:solidFill>
                  <a:srgbClr val="FFFFFF"/>
                </a:solidFill>
                <a:latin typeface="Calibri"/>
                <a:cs typeface="Calibri"/>
              </a:rPr>
              <a:t> </a:t>
            </a:r>
            <a:r>
              <a:rPr sz="650" u="sng" spc="-55" dirty="0">
                <a:solidFill>
                  <a:srgbClr val="FFFFFF"/>
                </a:solidFill>
                <a:uFill>
                  <a:solidFill>
                    <a:srgbClr val="FFFFFF"/>
                  </a:solidFill>
                </a:uFill>
                <a:latin typeface="Calibri"/>
                <a:cs typeface="Calibri"/>
                <a:hlinkClick r:id="rId3"/>
              </a:rPr>
              <a:t> </a:t>
            </a:r>
            <a:r>
              <a:rPr sz="650" u="sng" dirty="0">
                <a:solidFill>
                  <a:srgbClr val="FFFFFF"/>
                </a:solidFill>
                <a:uFill>
                  <a:solidFill>
                    <a:srgbClr val="FFFFFF"/>
                  </a:solidFill>
                </a:uFill>
                <a:latin typeface="Calibri"/>
                <a:cs typeface="Calibri"/>
                <a:hlinkClick r:id="rId3"/>
              </a:rPr>
              <a:t>CC</a:t>
            </a:r>
            <a:r>
              <a:rPr sz="650" u="sng" spc="75" dirty="0">
                <a:solidFill>
                  <a:srgbClr val="FFFFFF"/>
                </a:solidFill>
                <a:uFill>
                  <a:solidFill>
                    <a:srgbClr val="FFFFFF"/>
                  </a:solidFill>
                </a:uFill>
                <a:latin typeface="Calibri"/>
                <a:cs typeface="Calibri"/>
                <a:hlinkClick r:id="rId3"/>
              </a:rPr>
              <a:t> </a:t>
            </a:r>
            <a:r>
              <a:rPr sz="650" u="sng" dirty="0">
                <a:solidFill>
                  <a:srgbClr val="FFFFFF"/>
                </a:solidFill>
                <a:uFill>
                  <a:solidFill>
                    <a:srgbClr val="FFFFFF"/>
                  </a:solidFill>
                </a:uFill>
                <a:latin typeface="Calibri"/>
                <a:cs typeface="Calibri"/>
                <a:hlinkClick r:id="rId3"/>
              </a:rPr>
              <a:t>BY-</a:t>
            </a:r>
            <a:r>
              <a:rPr sz="650" u="sng" spc="-25" dirty="0">
                <a:solidFill>
                  <a:srgbClr val="FFFFFF"/>
                </a:solidFill>
                <a:uFill>
                  <a:solidFill>
                    <a:srgbClr val="FFFFFF"/>
                  </a:solidFill>
                </a:uFill>
                <a:latin typeface="Calibri"/>
                <a:cs typeface="Calibri"/>
                <a:hlinkClick r:id="rId3"/>
              </a:rPr>
              <a:t>SA</a:t>
            </a:r>
            <a:r>
              <a:rPr sz="650" spc="-25" dirty="0">
                <a:solidFill>
                  <a:srgbClr val="FFFFFF"/>
                </a:solidFill>
                <a:latin typeface="Calibri"/>
                <a:cs typeface="Calibri"/>
              </a:rPr>
              <a:t>.</a:t>
            </a:r>
            <a:endParaRPr sz="65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5440" y="18351"/>
            <a:ext cx="7155180" cy="701040"/>
          </a:xfrm>
          <a:prstGeom prst="rect">
            <a:avLst/>
          </a:prstGeom>
        </p:spPr>
        <p:txBody>
          <a:bodyPr vert="horz" wrap="square" lIns="0" tIns="16510" rIns="0" bIns="0" rtlCol="0">
            <a:spAutoFit/>
          </a:bodyPr>
          <a:lstStyle/>
          <a:p>
            <a:pPr marL="12700">
              <a:lnSpc>
                <a:spcPct val="100000"/>
              </a:lnSpc>
              <a:spcBef>
                <a:spcPts val="130"/>
              </a:spcBef>
            </a:pPr>
            <a:r>
              <a:rPr sz="4400" b="1" spc="-215" dirty="0">
                <a:solidFill>
                  <a:srgbClr val="000000"/>
                </a:solidFill>
                <a:latin typeface="Arial"/>
                <a:cs typeface="Arial"/>
              </a:rPr>
              <a:t>Navigating</a:t>
            </a:r>
            <a:r>
              <a:rPr sz="4400" b="1" spc="-35" dirty="0">
                <a:solidFill>
                  <a:srgbClr val="000000"/>
                </a:solidFill>
                <a:latin typeface="Arial"/>
                <a:cs typeface="Arial"/>
              </a:rPr>
              <a:t> </a:t>
            </a:r>
            <a:r>
              <a:rPr sz="4400" b="1" spc="-330" dirty="0">
                <a:solidFill>
                  <a:srgbClr val="000000"/>
                </a:solidFill>
                <a:latin typeface="Arial"/>
                <a:cs typeface="Arial"/>
              </a:rPr>
              <a:t>during</a:t>
            </a:r>
            <a:r>
              <a:rPr sz="4400" b="1" spc="40" dirty="0">
                <a:solidFill>
                  <a:srgbClr val="000000"/>
                </a:solidFill>
                <a:latin typeface="Arial"/>
                <a:cs typeface="Arial"/>
              </a:rPr>
              <a:t> </a:t>
            </a:r>
            <a:r>
              <a:rPr sz="4400" b="1" spc="-360" dirty="0">
                <a:solidFill>
                  <a:srgbClr val="000000"/>
                </a:solidFill>
                <a:latin typeface="Arial"/>
                <a:cs typeface="Arial"/>
              </a:rPr>
              <a:t>the</a:t>
            </a:r>
            <a:r>
              <a:rPr sz="4400" b="1" spc="-40" dirty="0">
                <a:solidFill>
                  <a:srgbClr val="000000"/>
                </a:solidFill>
                <a:latin typeface="Arial"/>
                <a:cs typeface="Arial"/>
              </a:rPr>
              <a:t> </a:t>
            </a:r>
            <a:r>
              <a:rPr sz="4400" b="1" spc="-345" dirty="0">
                <a:solidFill>
                  <a:srgbClr val="000000"/>
                </a:solidFill>
                <a:latin typeface="Arial"/>
                <a:cs typeface="Arial"/>
              </a:rPr>
              <a:t>meeting</a:t>
            </a:r>
            <a:endParaRPr sz="4400">
              <a:latin typeface="Arial"/>
              <a:cs typeface="Arial"/>
            </a:endParaRPr>
          </a:p>
        </p:txBody>
      </p:sp>
      <p:grpSp>
        <p:nvGrpSpPr>
          <p:cNvPr id="3" name="object 3"/>
          <p:cNvGrpSpPr/>
          <p:nvPr/>
        </p:nvGrpSpPr>
        <p:grpSpPr>
          <a:xfrm>
            <a:off x="447675" y="904875"/>
            <a:ext cx="10906125" cy="5762625"/>
            <a:chOff x="447675" y="904875"/>
            <a:chExt cx="10906125" cy="5762625"/>
          </a:xfrm>
        </p:grpSpPr>
        <p:pic>
          <p:nvPicPr>
            <p:cNvPr id="4" name="object 4"/>
            <p:cNvPicPr/>
            <p:nvPr/>
          </p:nvPicPr>
          <p:blipFill>
            <a:blip r:embed="rId2" cstate="print"/>
            <a:stretch>
              <a:fillRect/>
            </a:stretch>
          </p:blipFill>
          <p:spPr>
            <a:xfrm>
              <a:off x="523875" y="904875"/>
              <a:ext cx="10744200" cy="5743575"/>
            </a:xfrm>
            <a:prstGeom prst="rect">
              <a:avLst/>
            </a:prstGeom>
          </p:spPr>
        </p:pic>
        <p:sp>
          <p:nvSpPr>
            <p:cNvPr id="5" name="object 5"/>
            <p:cNvSpPr/>
            <p:nvPr/>
          </p:nvSpPr>
          <p:spPr>
            <a:xfrm>
              <a:off x="466725" y="6153150"/>
              <a:ext cx="10868025" cy="495300"/>
            </a:xfrm>
            <a:custGeom>
              <a:avLst/>
              <a:gdLst/>
              <a:ahLst/>
              <a:cxnLst/>
              <a:rect l="l" t="t" r="r" b="b"/>
              <a:pathLst>
                <a:path w="10868025" h="495300">
                  <a:moveTo>
                    <a:pt x="4457700" y="485775"/>
                  </a:moveTo>
                  <a:lnTo>
                    <a:pt x="6257925" y="485775"/>
                  </a:lnTo>
                  <a:lnTo>
                    <a:pt x="6257925" y="85725"/>
                  </a:lnTo>
                  <a:lnTo>
                    <a:pt x="4457700" y="85725"/>
                  </a:lnTo>
                  <a:lnTo>
                    <a:pt x="4457700" y="485775"/>
                  </a:lnTo>
                  <a:close/>
                </a:path>
                <a:path w="10868025" h="495300">
                  <a:moveTo>
                    <a:pt x="0" y="485775"/>
                  </a:moveTo>
                  <a:lnTo>
                    <a:pt x="1009650" y="485775"/>
                  </a:lnTo>
                  <a:lnTo>
                    <a:pt x="1009650" y="0"/>
                  </a:lnTo>
                  <a:lnTo>
                    <a:pt x="0" y="0"/>
                  </a:lnTo>
                  <a:lnTo>
                    <a:pt x="0" y="485775"/>
                  </a:lnTo>
                  <a:close/>
                </a:path>
                <a:path w="10868025" h="495300">
                  <a:moveTo>
                    <a:pt x="10077450" y="495300"/>
                  </a:moveTo>
                  <a:lnTo>
                    <a:pt x="10868025" y="495300"/>
                  </a:lnTo>
                  <a:lnTo>
                    <a:pt x="10868025" y="133350"/>
                  </a:lnTo>
                  <a:lnTo>
                    <a:pt x="10077450" y="133350"/>
                  </a:lnTo>
                  <a:lnTo>
                    <a:pt x="10077450" y="495300"/>
                  </a:lnTo>
                  <a:close/>
                </a:path>
              </a:pathLst>
            </a:custGeom>
            <a:ln w="38100">
              <a:solidFill>
                <a:srgbClr val="FF0000"/>
              </a:solidFill>
            </a:ln>
          </p:spPr>
          <p:txBody>
            <a:bodyPr wrap="square" lIns="0" tIns="0" rIns="0" bIns="0" rtlCol="0"/>
            <a:lstStyle/>
            <a:p>
              <a:endParaRPr/>
            </a:p>
          </p:txBody>
        </p:sp>
      </p:grpSp>
      <p:sp>
        <p:nvSpPr>
          <p:cNvPr id="6" name="object 6"/>
          <p:cNvSpPr txBox="1"/>
          <p:nvPr/>
        </p:nvSpPr>
        <p:spPr>
          <a:xfrm>
            <a:off x="9462516" y="5910579"/>
            <a:ext cx="1754505" cy="300355"/>
          </a:xfrm>
          <a:prstGeom prst="rect">
            <a:avLst/>
          </a:prstGeom>
        </p:spPr>
        <p:txBody>
          <a:bodyPr vert="horz" wrap="square" lIns="0" tIns="12700" rIns="0" bIns="0" rtlCol="0">
            <a:spAutoFit/>
          </a:bodyPr>
          <a:lstStyle/>
          <a:p>
            <a:pPr marL="12700">
              <a:lnSpc>
                <a:spcPct val="100000"/>
              </a:lnSpc>
              <a:spcBef>
                <a:spcPts val="100"/>
              </a:spcBef>
            </a:pPr>
            <a:r>
              <a:rPr sz="1800" b="1" spc="-145" dirty="0">
                <a:solidFill>
                  <a:srgbClr val="FF0000"/>
                </a:solidFill>
                <a:latin typeface="Arial"/>
                <a:cs typeface="Arial"/>
              </a:rPr>
              <a:t>Leave</a:t>
            </a:r>
            <a:r>
              <a:rPr sz="1800" b="1" spc="-75" dirty="0">
                <a:solidFill>
                  <a:srgbClr val="FF0000"/>
                </a:solidFill>
                <a:latin typeface="Arial"/>
                <a:cs typeface="Arial"/>
              </a:rPr>
              <a:t> </a:t>
            </a:r>
            <a:r>
              <a:rPr sz="1800" b="1" spc="-140" dirty="0">
                <a:solidFill>
                  <a:srgbClr val="FF0000"/>
                </a:solidFill>
                <a:latin typeface="Arial"/>
                <a:cs typeface="Arial"/>
              </a:rPr>
              <a:t>the</a:t>
            </a:r>
            <a:r>
              <a:rPr sz="1800" b="1" spc="-70" dirty="0">
                <a:solidFill>
                  <a:srgbClr val="FF0000"/>
                </a:solidFill>
                <a:latin typeface="Arial"/>
                <a:cs typeface="Arial"/>
              </a:rPr>
              <a:t> </a:t>
            </a:r>
            <a:r>
              <a:rPr sz="1800" b="1" spc="-114" dirty="0">
                <a:solidFill>
                  <a:srgbClr val="FF0000"/>
                </a:solidFill>
                <a:latin typeface="Arial"/>
                <a:cs typeface="Arial"/>
              </a:rPr>
              <a:t>meeting</a:t>
            </a:r>
            <a:endParaRPr sz="1800">
              <a:latin typeface="Arial"/>
              <a:cs typeface="Arial"/>
            </a:endParaRPr>
          </a:p>
        </p:txBody>
      </p:sp>
      <p:sp>
        <p:nvSpPr>
          <p:cNvPr id="7" name="object 7"/>
          <p:cNvSpPr txBox="1"/>
          <p:nvPr/>
        </p:nvSpPr>
        <p:spPr>
          <a:xfrm>
            <a:off x="3987800" y="5902959"/>
            <a:ext cx="4295140" cy="300355"/>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0000"/>
                </a:solidFill>
                <a:latin typeface="Arial"/>
                <a:cs typeface="Arial"/>
              </a:rPr>
              <a:t>Use</a:t>
            </a:r>
            <a:r>
              <a:rPr sz="1800" b="1" spc="-5" dirty="0">
                <a:solidFill>
                  <a:srgbClr val="FF0000"/>
                </a:solidFill>
                <a:latin typeface="Arial"/>
                <a:cs typeface="Arial"/>
              </a:rPr>
              <a:t> </a:t>
            </a:r>
            <a:r>
              <a:rPr sz="1800" b="1" spc="-140" dirty="0">
                <a:solidFill>
                  <a:srgbClr val="FF0000"/>
                </a:solidFill>
                <a:latin typeface="Arial"/>
                <a:cs typeface="Arial"/>
              </a:rPr>
              <a:t>the</a:t>
            </a:r>
            <a:r>
              <a:rPr sz="1800" b="1" spc="-5" dirty="0">
                <a:solidFill>
                  <a:srgbClr val="FF0000"/>
                </a:solidFill>
                <a:latin typeface="Arial"/>
                <a:cs typeface="Arial"/>
              </a:rPr>
              <a:t> </a:t>
            </a:r>
            <a:r>
              <a:rPr sz="1800" b="1" spc="-130" dirty="0">
                <a:solidFill>
                  <a:srgbClr val="FF0000"/>
                </a:solidFill>
                <a:latin typeface="Arial"/>
                <a:cs typeface="Arial"/>
              </a:rPr>
              <a:t>chat,</a:t>
            </a:r>
            <a:r>
              <a:rPr sz="1800" b="1" spc="-55" dirty="0">
                <a:solidFill>
                  <a:srgbClr val="FF0000"/>
                </a:solidFill>
                <a:latin typeface="Arial"/>
                <a:cs typeface="Arial"/>
              </a:rPr>
              <a:t> </a:t>
            </a:r>
            <a:r>
              <a:rPr sz="1800" b="1" spc="-125" dirty="0">
                <a:solidFill>
                  <a:srgbClr val="FF0000"/>
                </a:solidFill>
                <a:latin typeface="Arial"/>
                <a:cs typeface="Arial"/>
              </a:rPr>
              <a:t>raise</a:t>
            </a:r>
            <a:r>
              <a:rPr sz="1800" b="1" dirty="0">
                <a:solidFill>
                  <a:srgbClr val="FF0000"/>
                </a:solidFill>
                <a:latin typeface="Arial"/>
                <a:cs typeface="Arial"/>
              </a:rPr>
              <a:t> </a:t>
            </a:r>
            <a:r>
              <a:rPr sz="1800" b="1" spc="-114" dirty="0">
                <a:solidFill>
                  <a:srgbClr val="FF0000"/>
                </a:solidFill>
                <a:latin typeface="Arial"/>
                <a:cs typeface="Arial"/>
              </a:rPr>
              <a:t>your</a:t>
            </a:r>
            <a:r>
              <a:rPr sz="1800" b="1" spc="-160" dirty="0">
                <a:solidFill>
                  <a:srgbClr val="FF0000"/>
                </a:solidFill>
                <a:latin typeface="Arial"/>
                <a:cs typeface="Arial"/>
              </a:rPr>
              <a:t> </a:t>
            </a:r>
            <a:r>
              <a:rPr sz="1800" b="1" spc="-95" dirty="0">
                <a:solidFill>
                  <a:srgbClr val="FF0000"/>
                </a:solidFill>
                <a:latin typeface="Arial"/>
                <a:cs typeface="Arial"/>
              </a:rPr>
              <a:t>hand,</a:t>
            </a:r>
            <a:r>
              <a:rPr sz="1800" b="1" spc="-135" dirty="0">
                <a:solidFill>
                  <a:srgbClr val="FF0000"/>
                </a:solidFill>
                <a:latin typeface="Arial"/>
                <a:cs typeface="Arial"/>
              </a:rPr>
              <a:t> </a:t>
            </a:r>
            <a:r>
              <a:rPr sz="1800" b="1" spc="-150" dirty="0">
                <a:solidFill>
                  <a:srgbClr val="FF0000"/>
                </a:solidFill>
                <a:latin typeface="Arial"/>
                <a:cs typeface="Arial"/>
              </a:rPr>
              <a:t>ask</a:t>
            </a:r>
            <a:r>
              <a:rPr sz="1800" b="1" dirty="0">
                <a:solidFill>
                  <a:srgbClr val="FF0000"/>
                </a:solidFill>
                <a:latin typeface="Arial"/>
                <a:cs typeface="Arial"/>
              </a:rPr>
              <a:t> a</a:t>
            </a:r>
            <a:r>
              <a:rPr sz="1800" b="1" spc="-15" dirty="0">
                <a:solidFill>
                  <a:srgbClr val="FF0000"/>
                </a:solidFill>
                <a:latin typeface="Arial"/>
                <a:cs typeface="Arial"/>
              </a:rPr>
              <a:t> </a:t>
            </a:r>
            <a:r>
              <a:rPr sz="1800" b="1" spc="-120" dirty="0">
                <a:solidFill>
                  <a:srgbClr val="FF0000"/>
                </a:solidFill>
                <a:latin typeface="Arial"/>
                <a:cs typeface="Arial"/>
              </a:rPr>
              <a:t>question</a:t>
            </a:r>
            <a:endParaRPr sz="1800">
              <a:latin typeface="Arial"/>
              <a:cs typeface="Arial"/>
            </a:endParaRPr>
          </a:p>
        </p:txBody>
      </p:sp>
      <p:sp>
        <p:nvSpPr>
          <p:cNvPr id="8" name="object 8"/>
          <p:cNvSpPr txBox="1"/>
          <p:nvPr/>
        </p:nvSpPr>
        <p:spPr>
          <a:xfrm>
            <a:off x="1508125" y="6242367"/>
            <a:ext cx="1805939" cy="300355"/>
          </a:xfrm>
          <a:prstGeom prst="rect">
            <a:avLst/>
          </a:prstGeom>
        </p:spPr>
        <p:txBody>
          <a:bodyPr vert="horz" wrap="square" lIns="0" tIns="12700" rIns="0" bIns="0" rtlCol="0">
            <a:spAutoFit/>
          </a:bodyPr>
          <a:lstStyle/>
          <a:p>
            <a:pPr marL="12700">
              <a:lnSpc>
                <a:spcPct val="100000"/>
              </a:lnSpc>
              <a:spcBef>
                <a:spcPts val="100"/>
              </a:spcBef>
            </a:pPr>
            <a:r>
              <a:rPr sz="1800" b="1" spc="-110" dirty="0">
                <a:solidFill>
                  <a:srgbClr val="FF0000"/>
                </a:solidFill>
                <a:latin typeface="Arial"/>
                <a:cs typeface="Arial"/>
              </a:rPr>
              <a:t>Mute,</a:t>
            </a:r>
            <a:r>
              <a:rPr sz="1800" b="1" spc="-30" dirty="0">
                <a:solidFill>
                  <a:srgbClr val="FF0000"/>
                </a:solidFill>
                <a:latin typeface="Arial"/>
                <a:cs typeface="Arial"/>
              </a:rPr>
              <a:t> </a:t>
            </a:r>
            <a:r>
              <a:rPr sz="1800" b="1" spc="-130" dirty="0">
                <a:solidFill>
                  <a:srgbClr val="FF0000"/>
                </a:solidFill>
                <a:latin typeface="Arial"/>
                <a:cs typeface="Arial"/>
              </a:rPr>
              <a:t>adjust</a:t>
            </a:r>
            <a:r>
              <a:rPr sz="1800" b="1" spc="-25" dirty="0">
                <a:solidFill>
                  <a:srgbClr val="FF0000"/>
                </a:solidFill>
                <a:latin typeface="Arial"/>
                <a:cs typeface="Arial"/>
              </a:rPr>
              <a:t> </a:t>
            </a:r>
            <a:r>
              <a:rPr sz="1800" b="1" spc="-75" dirty="0">
                <a:solidFill>
                  <a:srgbClr val="FF0000"/>
                </a:solidFill>
                <a:latin typeface="Arial"/>
                <a:cs typeface="Arial"/>
              </a:rPr>
              <a:t>audio</a:t>
            </a:r>
            <a:endParaRPr sz="1800">
              <a:latin typeface="Arial"/>
              <a:cs typeface="Arial"/>
            </a:endParaRPr>
          </a:p>
        </p:txBody>
      </p:sp>
      <p:sp>
        <p:nvSpPr>
          <p:cNvPr id="9" name="object 9"/>
          <p:cNvSpPr/>
          <p:nvPr/>
        </p:nvSpPr>
        <p:spPr>
          <a:xfrm>
            <a:off x="4333875" y="790575"/>
            <a:ext cx="6867525" cy="485775"/>
          </a:xfrm>
          <a:custGeom>
            <a:avLst/>
            <a:gdLst/>
            <a:ahLst/>
            <a:cxnLst/>
            <a:rect l="l" t="t" r="r" b="b"/>
            <a:pathLst>
              <a:path w="6867525" h="485775">
                <a:moveTo>
                  <a:pt x="5629275" y="485775"/>
                </a:moveTo>
                <a:lnTo>
                  <a:pt x="6867525" y="485775"/>
                </a:lnTo>
                <a:lnTo>
                  <a:pt x="6867525" y="0"/>
                </a:lnTo>
                <a:lnTo>
                  <a:pt x="5629275" y="0"/>
                </a:lnTo>
                <a:lnTo>
                  <a:pt x="5629275" y="485775"/>
                </a:lnTo>
                <a:close/>
              </a:path>
              <a:path w="6867525" h="485775">
                <a:moveTo>
                  <a:pt x="0" y="466725"/>
                </a:moveTo>
                <a:lnTo>
                  <a:pt x="3695700" y="466725"/>
                </a:lnTo>
                <a:lnTo>
                  <a:pt x="3695700" y="47625"/>
                </a:lnTo>
                <a:lnTo>
                  <a:pt x="0" y="47625"/>
                </a:lnTo>
                <a:lnTo>
                  <a:pt x="0" y="466725"/>
                </a:lnTo>
                <a:close/>
              </a:path>
            </a:pathLst>
          </a:custGeom>
          <a:ln w="38100">
            <a:solidFill>
              <a:srgbClr val="FF0000"/>
            </a:solidFill>
          </a:ln>
        </p:spPr>
        <p:txBody>
          <a:bodyPr wrap="square" lIns="0" tIns="0" rIns="0" bIns="0" rtlCol="0"/>
          <a:lstStyle/>
          <a:p>
            <a:endParaRPr/>
          </a:p>
        </p:txBody>
      </p:sp>
      <p:sp>
        <p:nvSpPr>
          <p:cNvPr id="10" name="object 10"/>
          <p:cNvSpPr txBox="1"/>
          <p:nvPr/>
        </p:nvSpPr>
        <p:spPr>
          <a:xfrm>
            <a:off x="7807959" y="394906"/>
            <a:ext cx="3442335" cy="300355"/>
          </a:xfrm>
          <a:prstGeom prst="rect">
            <a:avLst/>
          </a:prstGeom>
        </p:spPr>
        <p:txBody>
          <a:bodyPr vert="horz" wrap="square" lIns="0" tIns="12700" rIns="0" bIns="0" rtlCol="0">
            <a:spAutoFit/>
          </a:bodyPr>
          <a:lstStyle/>
          <a:p>
            <a:pPr marL="12700">
              <a:lnSpc>
                <a:spcPct val="100000"/>
              </a:lnSpc>
              <a:spcBef>
                <a:spcPts val="100"/>
              </a:spcBef>
            </a:pPr>
            <a:r>
              <a:rPr sz="1800" b="1" spc="-90" dirty="0">
                <a:solidFill>
                  <a:srgbClr val="FF0000"/>
                </a:solidFill>
                <a:latin typeface="Arial"/>
                <a:cs typeface="Arial"/>
              </a:rPr>
              <a:t>Minimize,</a:t>
            </a:r>
            <a:r>
              <a:rPr sz="1800" b="1" spc="-85" dirty="0">
                <a:solidFill>
                  <a:srgbClr val="FF0000"/>
                </a:solidFill>
                <a:latin typeface="Arial"/>
                <a:cs typeface="Arial"/>
              </a:rPr>
              <a:t> </a:t>
            </a:r>
            <a:r>
              <a:rPr sz="1800" b="1" spc="-75" dirty="0">
                <a:solidFill>
                  <a:srgbClr val="FF0000"/>
                </a:solidFill>
                <a:latin typeface="Arial"/>
                <a:cs typeface="Arial"/>
              </a:rPr>
              <a:t>Maximize,</a:t>
            </a:r>
            <a:r>
              <a:rPr sz="1800" b="1" spc="-85" dirty="0">
                <a:solidFill>
                  <a:srgbClr val="FF0000"/>
                </a:solidFill>
                <a:latin typeface="Arial"/>
                <a:cs typeface="Arial"/>
              </a:rPr>
              <a:t> </a:t>
            </a:r>
            <a:r>
              <a:rPr sz="1800" b="1" spc="-175" dirty="0">
                <a:solidFill>
                  <a:srgbClr val="FF0000"/>
                </a:solidFill>
                <a:latin typeface="Arial"/>
                <a:cs typeface="Arial"/>
              </a:rPr>
              <a:t>Close</a:t>
            </a:r>
            <a:r>
              <a:rPr sz="1800" b="1" spc="65" dirty="0">
                <a:solidFill>
                  <a:srgbClr val="FF0000"/>
                </a:solidFill>
                <a:latin typeface="Arial"/>
                <a:cs typeface="Arial"/>
              </a:rPr>
              <a:t> </a:t>
            </a:r>
            <a:r>
              <a:rPr sz="1800" b="1" spc="-90" dirty="0">
                <a:solidFill>
                  <a:srgbClr val="FF0000"/>
                </a:solidFill>
                <a:latin typeface="Arial"/>
                <a:cs typeface="Arial"/>
              </a:rPr>
              <a:t>Window</a:t>
            </a:r>
            <a:endParaRPr sz="1800">
              <a:latin typeface="Arial"/>
              <a:cs typeface="Arial"/>
            </a:endParaRPr>
          </a:p>
        </p:txBody>
      </p:sp>
      <p:sp>
        <p:nvSpPr>
          <p:cNvPr id="11" name="object 11"/>
          <p:cNvSpPr txBox="1"/>
          <p:nvPr/>
        </p:nvSpPr>
        <p:spPr>
          <a:xfrm>
            <a:off x="4933315" y="1231328"/>
            <a:ext cx="3072130" cy="567055"/>
          </a:xfrm>
          <a:prstGeom prst="rect">
            <a:avLst/>
          </a:prstGeom>
        </p:spPr>
        <p:txBody>
          <a:bodyPr vert="horz" wrap="square" lIns="0" tIns="27940" rIns="0" bIns="0" rtlCol="0">
            <a:spAutoFit/>
          </a:bodyPr>
          <a:lstStyle/>
          <a:p>
            <a:pPr marL="12700" marR="5080">
              <a:lnSpc>
                <a:spcPts val="2100"/>
              </a:lnSpc>
              <a:spcBef>
                <a:spcPts val="220"/>
              </a:spcBef>
            </a:pPr>
            <a:r>
              <a:rPr sz="1800" b="1" spc="-130" dirty="0">
                <a:solidFill>
                  <a:srgbClr val="FF0000"/>
                </a:solidFill>
                <a:latin typeface="Arial"/>
                <a:cs typeface="Arial"/>
              </a:rPr>
              <a:t>Indicates</a:t>
            </a:r>
            <a:r>
              <a:rPr sz="1800" b="1" spc="-50" dirty="0">
                <a:solidFill>
                  <a:srgbClr val="FF0000"/>
                </a:solidFill>
                <a:latin typeface="Arial"/>
                <a:cs typeface="Arial"/>
              </a:rPr>
              <a:t> </a:t>
            </a:r>
            <a:r>
              <a:rPr sz="1800" b="1" spc="-90" dirty="0">
                <a:solidFill>
                  <a:srgbClr val="FF0000"/>
                </a:solidFill>
                <a:latin typeface="Arial"/>
                <a:cs typeface="Arial"/>
              </a:rPr>
              <a:t>who</a:t>
            </a:r>
            <a:r>
              <a:rPr sz="1800" b="1" spc="-95" dirty="0">
                <a:solidFill>
                  <a:srgbClr val="FF0000"/>
                </a:solidFill>
                <a:latin typeface="Arial"/>
                <a:cs typeface="Arial"/>
              </a:rPr>
              <a:t> </a:t>
            </a:r>
            <a:r>
              <a:rPr sz="1800" b="1" spc="-155" dirty="0">
                <a:solidFill>
                  <a:srgbClr val="FF0000"/>
                </a:solidFill>
                <a:latin typeface="Arial"/>
                <a:cs typeface="Arial"/>
              </a:rPr>
              <a:t>is</a:t>
            </a:r>
            <a:r>
              <a:rPr sz="1800" b="1" spc="25" dirty="0">
                <a:solidFill>
                  <a:srgbClr val="FF0000"/>
                </a:solidFill>
                <a:latin typeface="Arial"/>
                <a:cs typeface="Arial"/>
              </a:rPr>
              <a:t> </a:t>
            </a:r>
            <a:r>
              <a:rPr sz="1800" b="1" spc="-130" dirty="0">
                <a:solidFill>
                  <a:srgbClr val="FF0000"/>
                </a:solidFill>
                <a:latin typeface="Arial"/>
                <a:cs typeface="Arial"/>
              </a:rPr>
              <a:t>sharing</a:t>
            </a:r>
            <a:r>
              <a:rPr sz="1800" b="1" spc="-85" dirty="0">
                <a:solidFill>
                  <a:srgbClr val="FF0000"/>
                </a:solidFill>
                <a:latin typeface="Arial"/>
                <a:cs typeface="Arial"/>
              </a:rPr>
              <a:t> </a:t>
            </a:r>
            <a:r>
              <a:rPr sz="1800" b="1" spc="-135" dirty="0">
                <a:solidFill>
                  <a:srgbClr val="FF0000"/>
                </a:solidFill>
                <a:latin typeface="Arial"/>
                <a:cs typeface="Arial"/>
              </a:rPr>
              <a:t>screen, </a:t>
            </a:r>
            <a:r>
              <a:rPr sz="1800" b="1" spc="-145" dirty="0">
                <a:solidFill>
                  <a:srgbClr val="FF0000"/>
                </a:solidFill>
                <a:latin typeface="Arial"/>
                <a:cs typeface="Arial"/>
              </a:rPr>
              <a:t>can</a:t>
            </a:r>
            <a:r>
              <a:rPr sz="1800" b="1" spc="-85" dirty="0">
                <a:solidFill>
                  <a:srgbClr val="FF0000"/>
                </a:solidFill>
                <a:latin typeface="Arial"/>
                <a:cs typeface="Arial"/>
              </a:rPr>
              <a:t> </a:t>
            </a:r>
            <a:r>
              <a:rPr sz="1800" b="1" u="sng" spc="-135" dirty="0">
                <a:solidFill>
                  <a:srgbClr val="FF0000"/>
                </a:solidFill>
                <a:uFill>
                  <a:solidFill>
                    <a:srgbClr val="FF0000"/>
                  </a:solidFill>
                </a:uFill>
                <a:latin typeface="Arial"/>
                <a:cs typeface="Arial"/>
              </a:rPr>
              <a:t>not</a:t>
            </a:r>
            <a:r>
              <a:rPr sz="1800" b="1" spc="-60" dirty="0">
                <a:solidFill>
                  <a:srgbClr val="FF0000"/>
                </a:solidFill>
                <a:latin typeface="Arial"/>
                <a:cs typeface="Arial"/>
              </a:rPr>
              <a:t> </a:t>
            </a:r>
            <a:r>
              <a:rPr sz="1800" b="1" spc="-145" dirty="0">
                <a:solidFill>
                  <a:srgbClr val="FF0000"/>
                </a:solidFill>
                <a:latin typeface="Arial"/>
                <a:cs typeface="Arial"/>
              </a:rPr>
              <a:t>change</a:t>
            </a:r>
            <a:r>
              <a:rPr sz="1800" b="1" spc="-150" dirty="0">
                <a:solidFill>
                  <a:srgbClr val="FF0000"/>
                </a:solidFill>
                <a:latin typeface="Arial"/>
                <a:cs typeface="Arial"/>
              </a:rPr>
              <a:t> </a:t>
            </a:r>
            <a:r>
              <a:rPr sz="1800" b="1" spc="-20" dirty="0">
                <a:solidFill>
                  <a:srgbClr val="FF0000"/>
                </a:solidFill>
                <a:latin typeface="Arial"/>
                <a:cs typeface="Arial"/>
              </a:rPr>
              <a:t>view</a:t>
            </a:r>
            <a:endParaRPr sz="1800">
              <a:latin typeface="Arial"/>
              <a:cs typeface="Arial"/>
            </a:endParaRPr>
          </a:p>
        </p:txBody>
      </p:sp>
      <p:grpSp>
        <p:nvGrpSpPr>
          <p:cNvPr id="12" name="object 12"/>
          <p:cNvGrpSpPr/>
          <p:nvPr/>
        </p:nvGrpSpPr>
        <p:grpSpPr>
          <a:xfrm>
            <a:off x="1141412" y="6294437"/>
            <a:ext cx="269875" cy="203200"/>
            <a:chOff x="1141412" y="6294437"/>
            <a:chExt cx="269875" cy="203200"/>
          </a:xfrm>
        </p:grpSpPr>
        <p:sp>
          <p:nvSpPr>
            <p:cNvPr id="13" name="object 13"/>
            <p:cNvSpPr/>
            <p:nvPr/>
          </p:nvSpPr>
          <p:spPr>
            <a:xfrm>
              <a:off x="1147762" y="6300787"/>
              <a:ext cx="257175" cy="190500"/>
            </a:xfrm>
            <a:custGeom>
              <a:avLst/>
              <a:gdLst/>
              <a:ahLst/>
              <a:cxnLst/>
              <a:rect l="l" t="t" r="r" b="b"/>
              <a:pathLst>
                <a:path w="257175" h="190500">
                  <a:moveTo>
                    <a:pt x="95250" y="0"/>
                  </a:moveTo>
                  <a:lnTo>
                    <a:pt x="0" y="95250"/>
                  </a:lnTo>
                  <a:lnTo>
                    <a:pt x="95250" y="190500"/>
                  </a:lnTo>
                  <a:lnTo>
                    <a:pt x="95250" y="142875"/>
                  </a:lnTo>
                  <a:lnTo>
                    <a:pt x="257111" y="142875"/>
                  </a:lnTo>
                  <a:lnTo>
                    <a:pt x="257111" y="47625"/>
                  </a:lnTo>
                  <a:lnTo>
                    <a:pt x="95250" y="47625"/>
                  </a:lnTo>
                  <a:lnTo>
                    <a:pt x="95250" y="0"/>
                  </a:lnTo>
                  <a:close/>
                </a:path>
              </a:pathLst>
            </a:custGeom>
            <a:solidFill>
              <a:srgbClr val="FF0000"/>
            </a:solidFill>
          </p:spPr>
          <p:txBody>
            <a:bodyPr wrap="square" lIns="0" tIns="0" rIns="0" bIns="0" rtlCol="0"/>
            <a:lstStyle/>
            <a:p>
              <a:endParaRPr/>
            </a:p>
          </p:txBody>
        </p:sp>
        <p:sp>
          <p:nvSpPr>
            <p:cNvPr id="14" name="object 14"/>
            <p:cNvSpPr/>
            <p:nvPr/>
          </p:nvSpPr>
          <p:spPr>
            <a:xfrm>
              <a:off x="1147762" y="6300787"/>
              <a:ext cx="257175" cy="190500"/>
            </a:xfrm>
            <a:custGeom>
              <a:avLst/>
              <a:gdLst/>
              <a:ahLst/>
              <a:cxnLst/>
              <a:rect l="l" t="t" r="r" b="b"/>
              <a:pathLst>
                <a:path w="257175" h="190500">
                  <a:moveTo>
                    <a:pt x="95250" y="0"/>
                  </a:moveTo>
                  <a:lnTo>
                    <a:pt x="95250" y="47625"/>
                  </a:lnTo>
                  <a:lnTo>
                    <a:pt x="257111" y="47625"/>
                  </a:lnTo>
                  <a:lnTo>
                    <a:pt x="257111" y="142875"/>
                  </a:lnTo>
                  <a:lnTo>
                    <a:pt x="95250" y="142875"/>
                  </a:lnTo>
                  <a:lnTo>
                    <a:pt x="95250" y="190500"/>
                  </a:lnTo>
                  <a:lnTo>
                    <a:pt x="0" y="95250"/>
                  </a:lnTo>
                  <a:lnTo>
                    <a:pt x="95250" y="0"/>
                  </a:lnTo>
                  <a:close/>
                </a:path>
              </a:pathLst>
            </a:custGeom>
            <a:ln w="12700">
              <a:solidFill>
                <a:srgbClr val="FF0000"/>
              </a:solidFill>
            </a:ln>
          </p:spPr>
          <p:txBody>
            <a:bodyPr wrap="square" lIns="0" tIns="0" rIns="0" bIns="0" rtlCol="0"/>
            <a:lstStyle/>
            <a:p>
              <a:endParaRPr/>
            </a:p>
          </p:txBody>
        </p:sp>
      </p:grpSp>
      <p:sp>
        <p:nvSpPr>
          <p:cNvPr id="15" name="object 15"/>
          <p:cNvSpPr txBox="1"/>
          <p:nvPr/>
        </p:nvSpPr>
        <p:spPr>
          <a:xfrm>
            <a:off x="4846701" y="3903726"/>
            <a:ext cx="3775075" cy="1574800"/>
          </a:xfrm>
          <a:prstGeom prst="rect">
            <a:avLst/>
          </a:prstGeom>
          <a:solidFill>
            <a:srgbClr val="403D41"/>
          </a:solidFill>
        </p:spPr>
        <p:txBody>
          <a:bodyPr vert="horz" wrap="square" lIns="0" tIns="162560" rIns="0" bIns="0" rtlCol="0">
            <a:spAutoFit/>
          </a:bodyPr>
          <a:lstStyle/>
          <a:p>
            <a:pPr marL="99060" marR="417195">
              <a:lnSpc>
                <a:spcPct val="105000"/>
              </a:lnSpc>
              <a:spcBef>
                <a:spcPts val="1280"/>
              </a:spcBef>
            </a:pPr>
            <a:r>
              <a:rPr sz="1550" b="1" dirty="0">
                <a:solidFill>
                  <a:srgbClr val="FFFFFF"/>
                </a:solidFill>
                <a:latin typeface="Arial"/>
                <a:cs typeface="Arial"/>
              </a:rPr>
              <a:t>If</a:t>
            </a:r>
            <a:r>
              <a:rPr sz="1550" b="1" spc="-70" dirty="0">
                <a:solidFill>
                  <a:srgbClr val="FFFFFF"/>
                </a:solidFill>
                <a:latin typeface="Arial"/>
                <a:cs typeface="Arial"/>
              </a:rPr>
              <a:t> </a:t>
            </a:r>
            <a:r>
              <a:rPr sz="1550" b="1" spc="-55" dirty="0">
                <a:solidFill>
                  <a:srgbClr val="FFFFFF"/>
                </a:solidFill>
                <a:latin typeface="Arial"/>
                <a:cs typeface="Arial"/>
              </a:rPr>
              <a:t>you</a:t>
            </a:r>
            <a:r>
              <a:rPr sz="1550" b="1" spc="-25" dirty="0">
                <a:solidFill>
                  <a:srgbClr val="FFFFFF"/>
                </a:solidFill>
                <a:latin typeface="Arial"/>
                <a:cs typeface="Arial"/>
              </a:rPr>
              <a:t> </a:t>
            </a:r>
            <a:r>
              <a:rPr sz="1550" b="1" spc="-65" dirty="0">
                <a:solidFill>
                  <a:srgbClr val="FFFFFF"/>
                </a:solidFill>
                <a:latin typeface="Arial"/>
                <a:cs typeface="Arial"/>
              </a:rPr>
              <a:t>are</a:t>
            </a:r>
            <a:r>
              <a:rPr sz="1550" b="1" spc="-45" dirty="0">
                <a:solidFill>
                  <a:srgbClr val="FFFFFF"/>
                </a:solidFill>
                <a:latin typeface="Arial"/>
                <a:cs typeface="Arial"/>
              </a:rPr>
              <a:t> </a:t>
            </a:r>
            <a:r>
              <a:rPr sz="1550" b="1" spc="-60" dirty="0">
                <a:solidFill>
                  <a:srgbClr val="FFFFFF"/>
                </a:solidFill>
                <a:latin typeface="Arial"/>
                <a:cs typeface="Arial"/>
              </a:rPr>
              <a:t>having</a:t>
            </a:r>
            <a:r>
              <a:rPr sz="1550" b="1" spc="35" dirty="0">
                <a:solidFill>
                  <a:srgbClr val="FFFFFF"/>
                </a:solidFill>
                <a:latin typeface="Arial"/>
                <a:cs typeface="Arial"/>
              </a:rPr>
              <a:t> </a:t>
            </a:r>
            <a:r>
              <a:rPr sz="1550" b="1" spc="-50" dirty="0">
                <a:solidFill>
                  <a:srgbClr val="FFFFFF"/>
                </a:solidFill>
                <a:latin typeface="Arial"/>
                <a:cs typeface="Arial"/>
              </a:rPr>
              <a:t>any</a:t>
            </a:r>
            <a:r>
              <a:rPr sz="1550" b="1" spc="-55" dirty="0">
                <a:solidFill>
                  <a:srgbClr val="FFFFFF"/>
                </a:solidFill>
                <a:latin typeface="Arial"/>
                <a:cs typeface="Arial"/>
              </a:rPr>
              <a:t> </a:t>
            </a:r>
            <a:r>
              <a:rPr sz="1550" b="1" spc="-110" dirty="0">
                <a:solidFill>
                  <a:srgbClr val="FFFFFF"/>
                </a:solidFill>
                <a:latin typeface="Arial"/>
                <a:cs typeface="Arial"/>
              </a:rPr>
              <a:t>technical</a:t>
            </a:r>
            <a:r>
              <a:rPr sz="1550" b="1" spc="130" dirty="0">
                <a:solidFill>
                  <a:srgbClr val="FFFFFF"/>
                </a:solidFill>
                <a:latin typeface="Arial"/>
                <a:cs typeface="Arial"/>
              </a:rPr>
              <a:t> </a:t>
            </a:r>
            <a:r>
              <a:rPr sz="1550" b="1" spc="-125" dirty="0">
                <a:solidFill>
                  <a:srgbClr val="FFFFFF"/>
                </a:solidFill>
                <a:latin typeface="Arial"/>
                <a:cs typeface="Arial"/>
              </a:rPr>
              <a:t>issues, </a:t>
            </a:r>
            <a:r>
              <a:rPr sz="1550" b="1" spc="-100" dirty="0">
                <a:solidFill>
                  <a:srgbClr val="FFFFFF"/>
                </a:solidFill>
                <a:latin typeface="Arial"/>
                <a:cs typeface="Arial"/>
              </a:rPr>
              <a:t>please</a:t>
            </a:r>
            <a:r>
              <a:rPr sz="1550" b="1" spc="20" dirty="0">
                <a:solidFill>
                  <a:srgbClr val="FFFFFF"/>
                </a:solidFill>
                <a:latin typeface="Arial"/>
                <a:cs typeface="Arial"/>
              </a:rPr>
              <a:t> </a:t>
            </a:r>
            <a:r>
              <a:rPr sz="1550" b="1" spc="-35" dirty="0">
                <a:solidFill>
                  <a:srgbClr val="FFFFFF"/>
                </a:solidFill>
                <a:latin typeface="Arial"/>
                <a:cs typeface="Arial"/>
              </a:rPr>
              <a:t>contact:</a:t>
            </a:r>
            <a:endParaRPr sz="1550">
              <a:latin typeface="Arial"/>
              <a:cs typeface="Arial"/>
            </a:endParaRPr>
          </a:p>
          <a:p>
            <a:pPr marL="99060">
              <a:lnSpc>
                <a:spcPts val="3704"/>
              </a:lnSpc>
            </a:pPr>
            <a:r>
              <a:rPr sz="3200" b="1" spc="-90" dirty="0">
                <a:solidFill>
                  <a:srgbClr val="FFFFFF"/>
                </a:solidFill>
                <a:latin typeface="Arial"/>
                <a:cs typeface="Arial"/>
              </a:rPr>
              <a:t>1-</a:t>
            </a:r>
            <a:r>
              <a:rPr sz="3200" b="1" spc="-80" dirty="0">
                <a:solidFill>
                  <a:srgbClr val="FFFFFF"/>
                </a:solidFill>
                <a:latin typeface="Arial"/>
                <a:cs typeface="Arial"/>
              </a:rPr>
              <a:t>781-493-</a:t>
            </a:r>
            <a:r>
              <a:rPr sz="3200" b="1" spc="-20" dirty="0">
                <a:solidFill>
                  <a:srgbClr val="FFFFFF"/>
                </a:solidFill>
                <a:latin typeface="Arial"/>
                <a:cs typeface="Arial"/>
              </a:rPr>
              <a:t>4299</a:t>
            </a:r>
            <a:endParaRPr sz="3200">
              <a:latin typeface="Arial"/>
              <a:cs typeface="Arial"/>
            </a:endParaRPr>
          </a:p>
          <a:p>
            <a:pPr marL="99060">
              <a:lnSpc>
                <a:spcPct val="100000"/>
              </a:lnSpc>
              <a:spcBef>
                <a:spcPts val="215"/>
              </a:spcBef>
            </a:pPr>
            <a:r>
              <a:rPr sz="1550" b="1" spc="-85" dirty="0">
                <a:solidFill>
                  <a:srgbClr val="FFFFFF"/>
                </a:solidFill>
                <a:latin typeface="Arial"/>
                <a:cs typeface="Arial"/>
              </a:rPr>
              <a:t>Interim</a:t>
            </a:r>
            <a:r>
              <a:rPr sz="1550" b="1" dirty="0">
                <a:solidFill>
                  <a:srgbClr val="FFFFFF"/>
                </a:solidFill>
                <a:latin typeface="Arial"/>
                <a:cs typeface="Arial"/>
              </a:rPr>
              <a:t> </a:t>
            </a:r>
            <a:r>
              <a:rPr sz="1550" b="1" spc="-95" dirty="0">
                <a:solidFill>
                  <a:srgbClr val="FFFFFF"/>
                </a:solidFill>
                <a:latin typeface="Arial"/>
                <a:cs typeface="Arial"/>
              </a:rPr>
              <a:t>Library</a:t>
            </a:r>
            <a:r>
              <a:rPr sz="1550" b="1" spc="-10" dirty="0">
                <a:solidFill>
                  <a:srgbClr val="FFFFFF"/>
                </a:solidFill>
                <a:latin typeface="Arial"/>
                <a:cs typeface="Arial"/>
              </a:rPr>
              <a:t> </a:t>
            </a:r>
            <a:r>
              <a:rPr sz="1550" b="1" spc="-110" dirty="0">
                <a:solidFill>
                  <a:srgbClr val="FFFFFF"/>
                </a:solidFill>
                <a:latin typeface="Arial"/>
                <a:cs typeface="Arial"/>
              </a:rPr>
              <a:t>Director,</a:t>
            </a:r>
            <a:r>
              <a:rPr sz="1550" b="1" spc="80" dirty="0">
                <a:solidFill>
                  <a:srgbClr val="FFFFFF"/>
                </a:solidFill>
                <a:latin typeface="Arial"/>
                <a:cs typeface="Arial"/>
              </a:rPr>
              <a:t> </a:t>
            </a:r>
            <a:r>
              <a:rPr sz="1550" b="1" spc="-20" dirty="0">
                <a:solidFill>
                  <a:srgbClr val="FFFFFF"/>
                </a:solidFill>
                <a:latin typeface="Arial"/>
                <a:cs typeface="Arial"/>
              </a:rPr>
              <a:t>Amber</a:t>
            </a:r>
            <a:endParaRPr sz="155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4694" y="2583751"/>
            <a:ext cx="2940050" cy="1593850"/>
          </a:xfrm>
          <a:prstGeom prst="rect">
            <a:avLst/>
          </a:prstGeom>
        </p:spPr>
        <p:txBody>
          <a:bodyPr vert="horz" wrap="square" lIns="0" tIns="104140" rIns="0" bIns="0" rtlCol="0">
            <a:spAutoFit/>
          </a:bodyPr>
          <a:lstStyle/>
          <a:p>
            <a:pPr marL="12700" marR="5080">
              <a:lnSpc>
                <a:spcPts val="5860"/>
              </a:lnSpc>
              <a:spcBef>
                <a:spcPts val="820"/>
              </a:spcBef>
            </a:pPr>
            <a:r>
              <a:rPr sz="5400" spc="-10" dirty="0">
                <a:latin typeface="Calibri"/>
                <a:cs typeface="Calibri"/>
              </a:rPr>
              <a:t>Digital </a:t>
            </a:r>
            <a:r>
              <a:rPr sz="5400" spc="-70" dirty="0">
                <a:latin typeface="Calibri"/>
                <a:cs typeface="Calibri"/>
              </a:rPr>
              <a:t>Navigators</a:t>
            </a:r>
            <a:endParaRPr sz="5400">
              <a:latin typeface="Calibri"/>
              <a:cs typeface="Calibri"/>
            </a:endParaRPr>
          </a:p>
        </p:txBody>
      </p:sp>
      <p:sp>
        <p:nvSpPr>
          <p:cNvPr id="3" name="object 3"/>
          <p:cNvSpPr txBox="1"/>
          <p:nvPr/>
        </p:nvSpPr>
        <p:spPr>
          <a:xfrm>
            <a:off x="734694" y="443928"/>
            <a:ext cx="4541520" cy="1778635"/>
          </a:xfrm>
          <a:prstGeom prst="rect">
            <a:avLst/>
          </a:prstGeom>
        </p:spPr>
        <p:txBody>
          <a:bodyPr vert="horz" wrap="square" lIns="0" tIns="40640" rIns="0" bIns="0" rtlCol="0">
            <a:spAutoFit/>
          </a:bodyPr>
          <a:lstStyle/>
          <a:p>
            <a:pPr marL="12700" marR="5080">
              <a:lnSpc>
                <a:spcPct val="89800"/>
              </a:lnSpc>
              <a:spcBef>
                <a:spcPts val="320"/>
              </a:spcBef>
            </a:pPr>
            <a:r>
              <a:rPr sz="1800" dirty="0">
                <a:latin typeface="Arial"/>
                <a:cs typeface="Arial"/>
              </a:rPr>
              <a:t>Trusted</a:t>
            </a:r>
            <a:r>
              <a:rPr sz="1800" spc="95" dirty="0">
                <a:latin typeface="Arial"/>
                <a:cs typeface="Arial"/>
              </a:rPr>
              <a:t> </a:t>
            </a:r>
            <a:r>
              <a:rPr sz="1800" dirty="0">
                <a:latin typeface="Arial"/>
                <a:cs typeface="Arial"/>
              </a:rPr>
              <a:t>guides</a:t>
            </a:r>
            <a:r>
              <a:rPr sz="1800" spc="40" dirty="0">
                <a:latin typeface="Arial"/>
                <a:cs typeface="Arial"/>
              </a:rPr>
              <a:t> </a:t>
            </a:r>
            <a:r>
              <a:rPr sz="1800" spc="100" dirty="0">
                <a:latin typeface="Arial"/>
                <a:cs typeface="Arial"/>
              </a:rPr>
              <a:t>who</a:t>
            </a:r>
            <a:r>
              <a:rPr sz="1800" spc="-45" dirty="0">
                <a:latin typeface="Arial"/>
                <a:cs typeface="Arial"/>
              </a:rPr>
              <a:t> </a:t>
            </a:r>
            <a:r>
              <a:rPr sz="1800" dirty="0">
                <a:latin typeface="Arial"/>
                <a:cs typeface="Arial"/>
              </a:rPr>
              <a:t>assist</a:t>
            </a:r>
            <a:r>
              <a:rPr sz="1800" spc="120" dirty="0">
                <a:latin typeface="Arial"/>
                <a:cs typeface="Arial"/>
              </a:rPr>
              <a:t> </a:t>
            </a:r>
            <a:r>
              <a:rPr sz="1800" spc="55" dirty="0">
                <a:latin typeface="Arial"/>
                <a:cs typeface="Arial"/>
              </a:rPr>
              <a:t>community </a:t>
            </a:r>
            <a:r>
              <a:rPr sz="1800" spc="60" dirty="0">
                <a:latin typeface="Arial"/>
                <a:cs typeface="Arial"/>
              </a:rPr>
              <a:t>members</a:t>
            </a:r>
            <a:r>
              <a:rPr sz="1800" spc="65" dirty="0">
                <a:latin typeface="Arial"/>
                <a:cs typeface="Arial"/>
              </a:rPr>
              <a:t> </a:t>
            </a:r>
            <a:r>
              <a:rPr sz="1800" spc="70" dirty="0">
                <a:latin typeface="Arial"/>
                <a:cs typeface="Arial"/>
              </a:rPr>
              <a:t>in</a:t>
            </a:r>
            <a:r>
              <a:rPr sz="1800" spc="-25" dirty="0">
                <a:latin typeface="Arial"/>
                <a:cs typeface="Arial"/>
              </a:rPr>
              <a:t> </a:t>
            </a:r>
            <a:r>
              <a:rPr sz="1800" spc="70" dirty="0">
                <a:latin typeface="Arial"/>
                <a:cs typeface="Arial"/>
              </a:rPr>
              <a:t>internet</a:t>
            </a:r>
            <a:r>
              <a:rPr sz="1800" spc="-5" dirty="0">
                <a:latin typeface="Arial"/>
                <a:cs typeface="Arial"/>
              </a:rPr>
              <a:t> </a:t>
            </a:r>
            <a:r>
              <a:rPr sz="1800" spc="65" dirty="0">
                <a:latin typeface="Arial"/>
                <a:cs typeface="Arial"/>
              </a:rPr>
              <a:t>adoption</a:t>
            </a:r>
            <a:r>
              <a:rPr sz="1800" spc="45" dirty="0">
                <a:latin typeface="Arial"/>
                <a:cs typeface="Arial"/>
              </a:rPr>
              <a:t> </a:t>
            </a:r>
            <a:r>
              <a:rPr sz="1800" spc="60" dirty="0">
                <a:latin typeface="Arial"/>
                <a:cs typeface="Arial"/>
              </a:rPr>
              <a:t>and</a:t>
            </a:r>
            <a:r>
              <a:rPr sz="1800" spc="-30" dirty="0">
                <a:latin typeface="Arial"/>
                <a:cs typeface="Arial"/>
              </a:rPr>
              <a:t> </a:t>
            </a:r>
            <a:r>
              <a:rPr sz="1800" spc="70" dirty="0">
                <a:latin typeface="Arial"/>
                <a:cs typeface="Arial"/>
              </a:rPr>
              <a:t>the</a:t>
            </a:r>
            <a:r>
              <a:rPr sz="1800" spc="-5" dirty="0">
                <a:latin typeface="Arial"/>
                <a:cs typeface="Arial"/>
              </a:rPr>
              <a:t> </a:t>
            </a:r>
            <a:r>
              <a:rPr sz="1800" spc="-25" dirty="0">
                <a:latin typeface="Arial"/>
                <a:cs typeface="Arial"/>
              </a:rPr>
              <a:t>use </a:t>
            </a:r>
            <a:r>
              <a:rPr sz="1800" spc="75" dirty="0">
                <a:latin typeface="Arial"/>
                <a:cs typeface="Arial"/>
              </a:rPr>
              <a:t>of</a:t>
            </a:r>
            <a:r>
              <a:rPr sz="1800" spc="30" dirty="0">
                <a:latin typeface="Arial"/>
                <a:cs typeface="Arial"/>
              </a:rPr>
              <a:t> </a:t>
            </a:r>
            <a:r>
              <a:rPr sz="1800" spc="60" dirty="0">
                <a:latin typeface="Arial"/>
                <a:cs typeface="Arial"/>
              </a:rPr>
              <a:t>computing</a:t>
            </a:r>
            <a:r>
              <a:rPr sz="1800" spc="30" dirty="0">
                <a:latin typeface="Arial"/>
                <a:cs typeface="Arial"/>
              </a:rPr>
              <a:t> </a:t>
            </a:r>
            <a:r>
              <a:rPr sz="1800" dirty="0">
                <a:latin typeface="Arial"/>
                <a:cs typeface="Arial"/>
              </a:rPr>
              <a:t>devices.</a:t>
            </a:r>
            <a:r>
              <a:rPr sz="1800" spc="110" dirty="0">
                <a:latin typeface="Arial"/>
                <a:cs typeface="Arial"/>
              </a:rPr>
              <a:t> </a:t>
            </a:r>
            <a:r>
              <a:rPr sz="1800" dirty="0">
                <a:latin typeface="Arial"/>
                <a:cs typeface="Arial"/>
              </a:rPr>
              <a:t>Digital</a:t>
            </a:r>
            <a:r>
              <a:rPr sz="1800" spc="35" dirty="0">
                <a:latin typeface="Arial"/>
                <a:cs typeface="Arial"/>
              </a:rPr>
              <a:t> </a:t>
            </a:r>
            <a:r>
              <a:rPr sz="1800" spc="-10" dirty="0">
                <a:latin typeface="Arial"/>
                <a:cs typeface="Arial"/>
              </a:rPr>
              <a:t>navigators </a:t>
            </a:r>
            <a:r>
              <a:rPr sz="1800" spc="55" dirty="0">
                <a:latin typeface="Arial"/>
                <a:cs typeface="Arial"/>
              </a:rPr>
              <a:t>help</a:t>
            </a:r>
            <a:r>
              <a:rPr sz="1800" spc="114" dirty="0">
                <a:latin typeface="Arial"/>
                <a:cs typeface="Arial"/>
              </a:rPr>
              <a:t> </a:t>
            </a:r>
            <a:r>
              <a:rPr sz="1800" dirty="0">
                <a:latin typeface="Arial"/>
                <a:cs typeface="Arial"/>
              </a:rPr>
              <a:t>demystify</a:t>
            </a:r>
            <a:r>
              <a:rPr sz="1800" spc="280" dirty="0">
                <a:latin typeface="Arial"/>
                <a:cs typeface="Arial"/>
              </a:rPr>
              <a:t> </a:t>
            </a:r>
            <a:r>
              <a:rPr sz="1800" dirty="0">
                <a:latin typeface="Arial"/>
                <a:cs typeface="Arial"/>
              </a:rPr>
              <a:t>technology</a:t>
            </a:r>
            <a:r>
              <a:rPr sz="1800" spc="280" dirty="0">
                <a:latin typeface="Arial"/>
                <a:cs typeface="Arial"/>
              </a:rPr>
              <a:t> </a:t>
            </a:r>
            <a:r>
              <a:rPr sz="1800" spc="55" dirty="0">
                <a:latin typeface="Arial"/>
                <a:cs typeface="Arial"/>
              </a:rPr>
              <a:t>by</a:t>
            </a:r>
            <a:r>
              <a:rPr sz="1800" spc="85" dirty="0">
                <a:latin typeface="Arial"/>
                <a:cs typeface="Arial"/>
              </a:rPr>
              <a:t> </a:t>
            </a:r>
            <a:r>
              <a:rPr sz="1800" spc="55" dirty="0">
                <a:latin typeface="Arial"/>
                <a:cs typeface="Arial"/>
              </a:rPr>
              <a:t>providing </a:t>
            </a:r>
            <a:r>
              <a:rPr sz="1800" dirty="0">
                <a:latin typeface="Arial"/>
                <a:cs typeface="Arial"/>
              </a:rPr>
              <a:t>one-</a:t>
            </a:r>
            <a:r>
              <a:rPr sz="1800" spc="50" dirty="0">
                <a:latin typeface="Arial"/>
                <a:cs typeface="Arial"/>
              </a:rPr>
              <a:t>on-</a:t>
            </a:r>
            <a:r>
              <a:rPr sz="1800" spc="55" dirty="0">
                <a:latin typeface="Arial"/>
                <a:cs typeface="Arial"/>
              </a:rPr>
              <a:t>one </a:t>
            </a:r>
            <a:r>
              <a:rPr sz="1800" dirty="0">
                <a:latin typeface="Arial"/>
                <a:cs typeface="Arial"/>
              </a:rPr>
              <a:t>ongoing</a:t>
            </a:r>
            <a:r>
              <a:rPr sz="1800" spc="90" dirty="0">
                <a:latin typeface="Arial"/>
                <a:cs typeface="Arial"/>
              </a:rPr>
              <a:t> </a:t>
            </a:r>
            <a:r>
              <a:rPr sz="1800" dirty="0">
                <a:latin typeface="Arial"/>
                <a:cs typeface="Arial"/>
              </a:rPr>
              <a:t>assistance</a:t>
            </a:r>
            <a:r>
              <a:rPr sz="1800" spc="235" dirty="0">
                <a:latin typeface="Arial"/>
                <a:cs typeface="Arial"/>
              </a:rPr>
              <a:t> </a:t>
            </a:r>
            <a:r>
              <a:rPr sz="1800" spc="85" dirty="0">
                <a:latin typeface="Arial"/>
                <a:cs typeface="Arial"/>
              </a:rPr>
              <a:t>to</a:t>
            </a:r>
            <a:r>
              <a:rPr sz="1800" spc="55" dirty="0">
                <a:latin typeface="Arial"/>
                <a:cs typeface="Arial"/>
              </a:rPr>
              <a:t> </a:t>
            </a:r>
            <a:r>
              <a:rPr sz="1800" spc="-10" dirty="0">
                <a:latin typeface="Arial"/>
                <a:cs typeface="Arial"/>
              </a:rPr>
              <a:t>connect </a:t>
            </a:r>
            <a:r>
              <a:rPr sz="1800" dirty="0">
                <a:latin typeface="Arial"/>
                <a:cs typeface="Arial"/>
              </a:rPr>
              <a:t>residents</a:t>
            </a:r>
            <a:r>
              <a:rPr sz="1800" spc="80" dirty="0">
                <a:latin typeface="Arial"/>
                <a:cs typeface="Arial"/>
              </a:rPr>
              <a:t> </a:t>
            </a:r>
            <a:r>
              <a:rPr sz="1800" spc="85" dirty="0">
                <a:latin typeface="Arial"/>
                <a:cs typeface="Arial"/>
              </a:rPr>
              <a:t>to</a:t>
            </a:r>
            <a:r>
              <a:rPr sz="1800" spc="175" dirty="0">
                <a:latin typeface="Arial"/>
                <a:cs typeface="Arial"/>
              </a:rPr>
              <a:t> </a:t>
            </a:r>
            <a:r>
              <a:rPr sz="1800" spc="55" dirty="0">
                <a:latin typeface="Arial"/>
                <a:cs typeface="Arial"/>
              </a:rPr>
              <a:t>affordable</a:t>
            </a:r>
            <a:r>
              <a:rPr sz="1800" spc="-5" dirty="0">
                <a:latin typeface="Arial"/>
                <a:cs typeface="Arial"/>
              </a:rPr>
              <a:t> </a:t>
            </a:r>
            <a:r>
              <a:rPr sz="1800" spc="50" dirty="0">
                <a:latin typeface="Arial"/>
                <a:cs typeface="Arial"/>
              </a:rPr>
              <a:t>internet,</a:t>
            </a:r>
            <a:r>
              <a:rPr sz="1800" spc="225" dirty="0">
                <a:latin typeface="Arial"/>
                <a:cs typeface="Arial"/>
              </a:rPr>
              <a:t> </a:t>
            </a:r>
            <a:r>
              <a:rPr sz="1800" spc="-10" dirty="0">
                <a:latin typeface="Arial"/>
                <a:cs typeface="Arial"/>
              </a:rPr>
              <a:t>devices, </a:t>
            </a:r>
            <a:r>
              <a:rPr sz="1800" dirty="0">
                <a:latin typeface="Arial"/>
                <a:cs typeface="Arial"/>
              </a:rPr>
              <a:t>technical</a:t>
            </a:r>
            <a:r>
              <a:rPr sz="1800" spc="270" dirty="0">
                <a:latin typeface="Arial"/>
                <a:cs typeface="Arial"/>
              </a:rPr>
              <a:t> </a:t>
            </a:r>
            <a:r>
              <a:rPr sz="1800" dirty="0">
                <a:latin typeface="Arial"/>
                <a:cs typeface="Arial"/>
              </a:rPr>
              <a:t>skills,</a:t>
            </a:r>
            <a:r>
              <a:rPr sz="1800" spc="100" dirty="0">
                <a:latin typeface="Arial"/>
                <a:cs typeface="Arial"/>
              </a:rPr>
              <a:t> </a:t>
            </a:r>
            <a:r>
              <a:rPr sz="1800" spc="60" dirty="0">
                <a:latin typeface="Arial"/>
                <a:cs typeface="Arial"/>
              </a:rPr>
              <a:t>and</a:t>
            </a:r>
            <a:r>
              <a:rPr sz="1800" spc="110" dirty="0">
                <a:latin typeface="Arial"/>
                <a:cs typeface="Arial"/>
              </a:rPr>
              <a:t> </a:t>
            </a:r>
            <a:r>
              <a:rPr sz="1800" dirty="0">
                <a:latin typeface="Arial"/>
                <a:cs typeface="Arial"/>
              </a:rPr>
              <a:t>application</a:t>
            </a:r>
            <a:r>
              <a:rPr sz="1800" spc="305" dirty="0">
                <a:latin typeface="Arial"/>
                <a:cs typeface="Arial"/>
              </a:rPr>
              <a:t> </a:t>
            </a:r>
            <a:r>
              <a:rPr sz="1800" spc="50" dirty="0">
                <a:latin typeface="Arial"/>
                <a:cs typeface="Arial"/>
              </a:rPr>
              <a:t>support.</a:t>
            </a:r>
            <a:endParaRPr sz="1800">
              <a:latin typeface="Arial"/>
              <a:cs typeface="Arial"/>
            </a:endParaRPr>
          </a:p>
        </p:txBody>
      </p:sp>
      <p:sp>
        <p:nvSpPr>
          <p:cNvPr id="4" name="object 4"/>
          <p:cNvSpPr/>
          <p:nvPr/>
        </p:nvSpPr>
        <p:spPr>
          <a:xfrm>
            <a:off x="657225" y="2314575"/>
            <a:ext cx="4114800" cy="0"/>
          </a:xfrm>
          <a:custGeom>
            <a:avLst/>
            <a:gdLst/>
            <a:ahLst/>
            <a:cxnLst/>
            <a:rect l="l" t="t" r="r" b="b"/>
            <a:pathLst>
              <a:path w="4114800">
                <a:moveTo>
                  <a:pt x="0" y="0"/>
                </a:moveTo>
                <a:lnTo>
                  <a:pt x="4114800" y="0"/>
                </a:lnTo>
              </a:path>
            </a:pathLst>
          </a:custGeom>
          <a:ln w="19050">
            <a:solidFill>
              <a:srgbClr val="00000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5915025" y="58"/>
            <a:ext cx="6276975" cy="6857873"/>
          </a:xfrm>
          <a:prstGeom prst="rect">
            <a:avLst/>
          </a:prstGeom>
        </p:spPr>
      </p:pic>
      <p:sp>
        <p:nvSpPr>
          <p:cNvPr id="6" name="object 6"/>
          <p:cNvSpPr txBox="1"/>
          <p:nvPr/>
        </p:nvSpPr>
        <p:spPr>
          <a:xfrm>
            <a:off x="731837" y="6285547"/>
            <a:ext cx="3811270" cy="300355"/>
          </a:xfrm>
          <a:prstGeom prst="rect">
            <a:avLst/>
          </a:prstGeom>
        </p:spPr>
        <p:txBody>
          <a:bodyPr vert="horz" wrap="square" lIns="0" tIns="12700" rIns="0" bIns="0" rtlCol="0">
            <a:spAutoFit/>
          </a:bodyPr>
          <a:lstStyle/>
          <a:p>
            <a:pPr marL="12700">
              <a:lnSpc>
                <a:spcPct val="100000"/>
              </a:lnSpc>
              <a:spcBef>
                <a:spcPts val="100"/>
              </a:spcBef>
            </a:pPr>
            <a:r>
              <a:rPr sz="1800" u="heavy" dirty="0">
                <a:solidFill>
                  <a:srgbClr val="0462C1"/>
                </a:solidFill>
                <a:uFill>
                  <a:solidFill>
                    <a:srgbClr val="0462C1"/>
                  </a:solidFill>
                </a:uFill>
                <a:latin typeface="Calibri"/>
                <a:cs typeface="Calibri"/>
                <a:hlinkClick r:id="rId3"/>
              </a:rPr>
              <a:t>Credit:</a:t>
            </a:r>
            <a:r>
              <a:rPr sz="1800" u="heavy" spc="35" dirty="0">
                <a:solidFill>
                  <a:srgbClr val="0462C1"/>
                </a:solidFill>
                <a:uFill>
                  <a:solidFill>
                    <a:srgbClr val="0462C1"/>
                  </a:solidFill>
                </a:uFill>
                <a:latin typeface="Calibri"/>
                <a:cs typeface="Calibri"/>
                <a:hlinkClick r:id="rId3"/>
              </a:rPr>
              <a:t> </a:t>
            </a:r>
            <a:r>
              <a:rPr sz="1800" u="heavy" dirty="0">
                <a:solidFill>
                  <a:srgbClr val="0462C1"/>
                </a:solidFill>
                <a:uFill>
                  <a:solidFill>
                    <a:srgbClr val="0462C1"/>
                  </a:solidFill>
                </a:uFill>
                <a:latin typeface="Calibri"/>
                <a:cs typeface="Calibri"/>
                <a:hlinkClick r:id="rId3"/>
              </a:rPr>
              <a:t>National</a:t>
            </a:r>
            <a:r>
              <a:rPr sz="1800" u="heavy" spc="-60" dirty="0">
                <a:solidFill>
                  <a:srgbClr val="0462C1"/>
                </a:solidFill>
                <a:uFill>
                  <a:solidFill>
                    <a:srgbClr val="0462C1"/>
                  </a:solidFill>
                </a:uFill>
                <a:latin typeface="Calibri"/>
                <a:cs typeface="Calibri"/>
                <a:hlinkClick r:id="rId3"/>
              </a:rPr>
              <a:t> </a:t>
            </a:r>
            <a:r>
              <a:rPr sz="1800" u="heavy" dirty="0">
                <a:solidFill>
                  <a:srgbClr val="0462C1"/>
                </a:solidFill>
                <a:uFill>
                  <a:solidFill>
                    <a:srgbClr val="0462C1"/>
                  </a:solidFill>
                </a:uFill>
                <a:latin typeface="Calibri"/>
                <a:cs typeface="Calibri"/>
                <a:hlinkClick r:id="rId3"/>
              </a:rPr>
              <a:t>Digital</a:t>
            </a:r>
            <a:r>
              <a:rPr sz="1800" u="heavy" spc="-65" dirty="0">
                <a:solidFill>
                  <a:srgbClr val="0462C1"/>
                </a:solidFill>
                <a:uFill>
                  <a:solidFill>
                    <a:srgbClr val="0462C1"/>
                  </a:solidFill>
                </a:uFill>
                <a:latin typeface="Calibri"/>
                <a:cs typeface="Calibri"/>
                <a:hlinkClick r:id="rId3"/>
              </a:rPr>
              <a:t> </a:t>
            </a:r>
            <a:r>
              <a:rPr sz="1800" u="heavy" dirty="0">
                <a:solidFill>
                  <a:srgbClr val="0462C1"/>
                </a:solidFill>
                <a:uFill>
                  <a:solidFill>
                    <a:srgbClr val="0462C1"/>
                  </a:solidFill>
                </a:uFill>
                <a:latin typeface="Calibri"/>
                <a:cs typeface="Calibri"/>
                <a:hlinkClick r:id="rId3"/>
              </a:rPr>
              <a:t>Inclusion</a:t>
            </a:r>
            <a:r>
              <a:rPr sz="1800" u="heavy" spc="-70" dirty="0">
                <a:solidFill>
                  <a:srgbClr val="0462C1"/>
                </a:solidFill>
                <a:uFill>
                  <a:solidFill>
                    <a:srgbClr val="0462C1"/>
                  </a:solidFill>
                </a:uFill>
                <a:latin typeface="Calibri"/>
                <a:cs typeface="Calibri"/>
                <a:hlinkClick r:id="rId3"/>
              </a:rPr>
              <a:t> </a:t>
            </a:r>
            <a:r>
              <a:rPr sz="1800" u="heavy" spc="-10" dirty="0">
                <a:solidFill>
                  <a:srgbClr val="0462C1"/>
                </a:solidFill>
                <a:uFill>
                  <a:solidFill>
                    <a:srgbClr val="0462C1"/>
                  </a:solidFill>
                </a:uFill>
                <a:latin typeface="Calibri"/>
                <a:cs typeface="Calibri"/>
                <a:hlinkClick r:id="rId3"/>
              </a:rPr>
              <a:t>Alliance</a:t>
            </a:r>
            <a:endParaRPr sz="180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136239-5C59-463A-A9F8-C386C3B7591B}"/>
              </a:ext>
            </a:extLst>
          </p:cNvPr>
          <p:cNvSpPr txBox="1">
            <a:spLocks/>
          </p:cNvSpPr>
          <p:nvPr/>
        </p:nvSpPr>
        <p:spPr>
          <a:xfrm>
            <a:off x="342184" y="1442294"/>
            <a:ext cx="4238442" cy="501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ts val="322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31459"/>
                </a:solidFill>
                <a:effectLst/>
                <a:uLnTx/>
                <a:uFillTx/>
                <a:latin typeface="Trebuchet MS" panose="020B0603020202020204" pitchFamily="34" charset="0"/>
                <a:ea typeface="+mj-ea"/>
                <a:cs typeface="+mj-cs"/>
              </a:rPr>
              <a:t>Dr. Malika Reed Wilkins </a:t>
            </a:r>
            <a:r>
              <a:rPr kumimoji="0" lang="en-US" sz="1800" b="0" i="1"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j-ea"/>
                <a:cs typeface="+mj-cs"/>
              </a:rPr>
              <a:t>Moderator</a:t>
            </a:r>
            <a:br>
              <a:rPr kumimoji="0" lang="en-US" sz="1800" b="1" i="1"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j-ea"/>
                <a:cs typeface="+mj-cs"/>
              </a:rPr>
            </a:br>
            <a:r>
              <a:rPr kumimoji="0" lang="en-US" sz="1800" b="0" i="1"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j-ea"/>
                <a:cs typeface="+mj-cs"/>
              </a:rPr>
              <a:t>Chief External Affairs Officer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j-ea"/>
                <a:cs typeface="+mj-cs"/>
              </a:rPr>
              <a:t>Atlanta Regional Commission</a:t>
            </a:r>
          </a:p>
          <a:p>
            <a:pPr marL="0" marR="0" lvl="0" indent="0" algn="l" defTabSz="914400" rtl="0" eaLnBrk="1" fontAlgn="auto" latinLnBrk="0" hangingPunct="1">
              <a:lnSpc>
                <a:spcPct val="90000"/>
              </a:lnSpc>
              <a:spcBef>
                <a:spcPct val="0"/>
              </a:spcBef>
              <a:spcAft>
                <a:spcPts val="420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Trebuchet MS" panose="020B0603020202020204" pitchFamily="34" charset="0"/>
              <a:ea typeface="+mj-ea"/>
              <a:cs typeface="+mj-cs"/>
            </a:endParaRPr>
          </a:p>
        </p:txBody>
      </p:sp>
      <p:sp>
        <p:nvSpPr>
          <p:cNvPr id="6" name="TextBox 5">
            <a:extLst>
              <a:ext uri="{FF2B5EF4-FFF2-40B4-BE49-F238E27FC236}">
                <a16:creationId xmlns:a16="http://schemas.microsoft.com/office/drawing/2014/main" id="{9038F97B-6D3E-4EAD-8162-4AD123191FE7}"/>
              </a:ext>
            </a:extLst>
          </p:cNvPr>
          <p:cNvSpPr txBox="1"/>
          <p:nvPr/>
        </p:nvSpPr>
        <p:spPr>
          <a:xfrm>
            <a:off x="5083113" y="1258037"/>
            <a:ext cx="6847218" cy="520142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31459"/>
                </a:solidFill>
                <a:effectLst/>
                <a:uLnTx/>
                <a:uFillTx/>
                <a:latin typeface="Trebuchet MS"/>
                <a:ea typeface="+mn-ea"/>
                <a:cs typeface="+mn-cs"/>
              </a:rPr>
              <a:t>Katina Lear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Assistant Director of Strategic Communications</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Georgia Department of Transportation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31459"/>
                </a:solidFill>
                <a:effectLst/>
                <a:uLnTx/>
                <a:uFillTx/>
                <a:latin typeface="Trebuchet MS"/>
                <a:ea typeface="+mn-ea"/>
                <a:cs typeface="+mn-cs"/>
              </a:rPr>
              <a:t>Brandon Branham</a:t>
            </a:r>
            <a:br>
              <a:rPr kumimoji="0" lang="en-US" sz="900" b="1" i="1" u="none" strike="noStrike" kern="1200" cap="none" spc="0" normalizeH="0" baseline="0" noProof="0" dirty="0">
                <a:ln>
                  <a:noFill/>
                </a:ln>
                <a:solidFill>
                  <a:prstClr val="black"/>
                </a:solidFill>
                <a:effectLst/>
                <a:uLnTx/>
                <a:uFillTx/>
                <a:latin typeface="Trebuchet MS"/>
                <a:ea typeface="+mn-ea"/>
                <a:cs typeface="+mn-cs"/>
              </a:rPr>
            </a:b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Assistant City Manager &amp; Chief Technology Officer</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City of Peachtree Corners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31459"/>
                </a:solidFill>
                <a:effectLst/>
                <a:uLnTx/>
                <a:uFillTx/>
                <a:latin typeface="Trebuchet MS"/>
                <a:ea typeface="+mn-ea"/>
                <a:cs typeface="+mn-cs"/>
              </a:rPr>
              <a:t>Emily Torres-Cullinane</a:t>
            </a:r>
            <a:br>
              <a:rPr kumimoji="0" lang="en-US" sz="900" b="1" i="1" u="none" strike="noStrike" kern="1200" cap="none" spc="0" normalizeH="0" baseline="0" noProof="0" dirty="0">
                <a:ln>
                  <a:noFill/>
                </a:ln>
                <a:solidFill>
                  <a:prstClr val="black"/>
                </a:solidFill>
                <a:effectLst/>
                <a:uLnTx/>
                <a:uFillTx/>
                <a:latin typeface="Trebuchet MS"/>
                <a:ea typeface="+mn-ea"/>
                <a:cs typeface="+mn-cs"/>
              </a:rPr>
            </a:b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Director of Community Engagement</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Boston Region Metropolitan Planning Organization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31459"/>
                </a:solidFill>
                <a:effectLst/>
                <a:uLnTx/>
                <a:uFillTx/>
                <a:latin typeface="Trebuchet MS"/>
                <a:ea typeface="+mn-ea"/>
                <a:cs typeface="+mn-cs"/>
              </a:rPr>
              <a:t>Jake Stine</a:t>
            </a:r>
            <a:br>
              <a:rPr kumimoji="0" lang="en-US" sz="900" b="1" i="1" u="none" strike="noStrike" kern="1200" cap="none" spc="0" normalizeH="0" baseline="0" noProof="0" dirty="0">
                <a:ln>
                  <a:noFill/>
                </a:ln>
                <a:solidFill>
                  <a:prstClr val="black"/>
                </a:solidFill>
                <a:effectLst/>
                <a:uLnTx/>
                <a:uFillTx/>
                <a:latin typeface="Trebuchet MS"/>
                <a:ea typeface="+mn-ea"/>
                <a:cs typeface="+mn-cs"/>
              </a:rPr>
            </a:b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General Manager, Advanced, Complex &amp; Emerging Wireless Solutions</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dirty="0">
                <a:ln>
                  <a:noFill/>
                </a:ln>
                <a:solidFill>
                  <a:prstClr val="black">
                    <a:lumMod val="65000"/>
                    <a:lumOff val="35000"/>
                  </a:prstClr>
                </a:solidFill>
                <a:effectLst/>
                <a:uLnTx/>
                <a:uFillTx/>
                <a:latin typeface="Trebuchet MS"/>
                <a:ea typeface="+mn-ea"/>
                <a:cs typeface="+mn-cs"/>
              </a:rPr>
              <a:t>AT&amp;T</a:t>
            </a:r>
          </a:p>
        </p:txBody>
      </p:sp>
      <p:cxnSp>
        <p:nvCxnSpPr>
          <p:cNvPr id="2" name="Straight Connector 1">
            <a:extLst>
              <a:ext uri="{FF2B5EF4-FFF2-40B4-BE49-F238E27FC236}">
                <a16:creationId xmlns:a16="http://schemas.microsoft.com/office/drawing/2014/main" id="{5A90625A-8003-0C19-61E2-46206DB5F51D}"/>
              </a:ext>
            </a:extLst>
          </p:cNvPr>
          <p:cNvCxnSpPr>
            <a:cxnSpLocks/>
          </p:cNvCxnSpPr>
          <p:nvPr/>
        </p:nvCxnSpPr>
        <p:spPr>
          <a:xfrm>
            <a:off x="4580626" y="1407788"/>
            <a:ext cx="0" cy="5086589"/>
          </a:xfrm>
          <a:prstGeom prst="line">
            <a:avLst/>
          </a:prstGeom>
          <a:ln w="25400">
            <a:solidFill>
              <a:srgbClr val="8B19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02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1762125" y="457200"/>
              <a:ext cx="8667750" cy="594360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85858"/>
          </a:solidFill>
        </p:spPr>
        <p:txBody>
          <a:bodyPr wrap="square" lIns="0" tIns="0" rIns="0" bIns="0" rtlCol="0"/>
          <a:lstStyle/>
          <a:p>
            <a:endParaRPr/>
          </a:p>
        </p:txBody>
      </p:sp>
      <p:grpSp>
        <p:nvGrpSpPr>
          <p:cNvPr id="3" name="object 3"/>
          <p:cNvGrpSpPr/>
          <p:nvPr/>
        </p:nvGrpSpPr>
        <p:grpSpPr>
          <a:xfrm>
            <a:off x="476250" y="476250"/>
            <a:ext cx="11239500" cy="5905500"/>
            <a:chOff x="476250" y="476250"/>
            <a:chExt cx="11239500" cy="5905500"/>
          </a:xfrm>
        </p:grpSpPr>
        <p:sp>
          <p:nvSpPr>
            <p:cNvPr id="4" name="object 4"/>
            <p:cNvSpPr/>
            <p:nvPr/>
          </p:nvSpPr>
          <p:spPr>
            <a:xfrm>
              <a:off x="476250" y="476250"/>
              <a:ext cx="11239500" cy="5905500"/>
            </a:xfrm>
            <a:custGeom>
              <a:avLst/>
              <a:gdLst/>
              <a:ahLst/>
              <a:cxnLst/>
              <a:rect l="l" t="t" r="r" b="b"/>
              <a:pathLst>
                <a:path w="11239500" h="5905500">
                  <a:moveTo>
                    <a:pt x="11239500" y="0"/>
                  </a:moveTo>
                  <a:lnTo>
                    <a:pt x="0" y="0"/>
                  </a:lnTo>
                  <a:lnTo>
                    <a:pt x="0" y="5905500"/>
                  </a:lnTo>
                  <a:lnTo>
                    <a:pt x="11239500" y="5905500"/>
                  </a:lnTo>
                  <a:lnTo>
                    <a:pt x="11239500"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7700" y="1057275"/>
              <a:ext cx="10896600" cy="4743450"/>
            </a:xfrm>
            <a:prstGeom prst="rect">
              <a:avLst/>
            </a:prstGeom>
          </p:spPr>
        </p:pic>
      </p:grpSp>
      <p:pic>
        <p:nvPicPr>
          <p:cNvPr id="6" name="Picture 5" descr="A person taking a selfie with a person&#10;&#10;Description automatically generated with low confidence">
            <a:extLst>
              <a:ext uri="{FF2B5EF4-FFF2-40B4-BE49-F238E27FC236}">
                <a16:creationId xmlns:a16="http://schemas.microsoft.com/office/drawing/2014/main" id="{9EED2C47-DE12-4A10-BADC-3B854990B707}"/>
              </a:ext>
            </a:extLst>
          </p:cNvPr>
          <p:cNvPicPr>
            <a:picLocks noChangeAspect="1"/>
          </p:cNvPicPr>
          <p:nvPr/>
        </p:nvPicPr>
        <p:blipFill>
          <a:blip r:embed="rId3"/>
          <a:stretch>
            <a:fillRect/>
          </a:stretch>
        </p:blipFill>
        <p:spPr>
          <a:xfrm>
            <a:off x="-1" y="-210394"/>
            <a:ext cx="12566033" cy="706839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8"/>
          </a:xfrm>
          <a:prstGeom prst="rect">
            <a:avLst/>
          </a:prstGeom>
        </p:spPr>
      </p:pic>
      <p:sp>
        <p:nvSpPr>
          <p:cNvPr id="3" name="object 3"/>
          <p:cNvSpPr txBox="1">
            <a:spLocks noGrp="1"/>
          </p:cNvSpPr>
          <p:nvPr>
            <p:ph type="title"/>
          </p:nvPr>
        </p:nvSpPr>
        <p:spPr>
          <a:xfrm>
            <a:off x="4090289" y="2161222"/>
            <a:ext cx="4013200" cy="941069"/>
          </a:xfrm>
          <a:prstGeom prst="rect">
            <a:avLst/>
          </a:prstGeom>
        </p:spPr>
        <p:txBody>
          <a:bodyPr vert="horz" wrap="square" lIns="0" tIns="13335" rIns="0" bIns="0" rtlCol="0">
            <a:spAutoFit/>
          </a:bodyPr>
          <a:lstStyle/>
          <a:p>
            <a:pPr marL="12700">
              <a:lnSpc>
                <a:spcPct val="100000"/>
              </a:lnSpc>
              <a:spcBef>
                <a:spcPts val="105"/>
              </a:spcBef>
            </a:pPr>
            <a:r>
              <a:rPr sz="6000" b="1" spc="180" dirty="0">
                <a:solidFill>
                  <a:srgbClr val="039090"/>
                </a:solidFill>
                <a:latin typeface="Arial"/>
                <a:cs typeface="Arial"/>
              </a:rPr>
              <a:t>Thank</a:t>
            </a:r>
            <a:r>
              <a:rPr sz="6000" b="1" spc="-130" dirty="0">
                <a:solidFill>
                  <a:srgbClr val="039090"/>
                </a:solidFill>
                <a:latin typeface="Arial"/>
                <a:cs typeface="Arial"/>
              </a:rPr>
              <a:t> </a:t>
            </a:r>
            <a:r>
              <a:rPr sz="6000" b="1" spc="110" dirty="0">
                <a:solidFill>
                  <a:srgbClr val="039090"/>
                </a:solidFill>
                <a:latin typeface="Arial"/>
                <a:cs typeface="Arial"/>
              </a:rPr>
              <a:t>you</a:t>
            </a:r>
            <a:endParaRPr sz="6000">
              <a:latin typeface="Arial"/>
              <a:cs typeface="Arial"/>
            </a:endParaRPr>
          </a:p>
        </p:txBody>
      </p:sp>
      <p:pic>
        <p:nvPicPr>
          <p:cNvPr id="4" name="object 4"/>
          <p:cNvPicPr/>
          <p:nvPr/>
        </p:nvPicPr>
        <p:blipFill>
          <a:blip r:embed="rId3" cstate="print"/>
          <a:stretch>
            <a:fillRect/>
          </a:stretch>
        </p:blipFill>
        <p:spPr>
          <a:xfrm>
            <a:off x="10410825" y="5705475"/>
            <a:ext cx="1295400" cy="714375"/>
          </a:xfrm>
          <a:prstGeom prst="rect">
            <a:avLst/>
          </a:prstGeom>
        </p:spPr>
      </p:pic>
      <p:sp>
        <p:nvSpPr>
          <p:cNvPr id="5" name="object 5"/>
          <p:cNvSpPr txBox="1"/>
          <p:nvPr/>
        </p:nvSpPr>
        <p:spPr>
          <a:xfrm>
            <a:off x="2308860" y="3963289"/>
            <a:ext cx="5488305" cy="1489075"/>
          </a:xfrm>
          <a:prstGeom prst="rect">
            <a:avLst/>
          </a:prstGeom>
        </p:spPr>
        <p:txBody>
          <a:bodyPr vert="horz" wrap="square" lIns="0" tIns="13335" rIns="0" bIns="0" rtlCol="0">
            <a:spAutoFit/>
          </a:bodyPr>
          <a:lstStyle/>
          <a:p>
            <a:pPr marL="12700" algn="just">
              <a:lnSpc>
                <a:spcPct val="100000"/>
              </a:lnSpc>
              <a:spcBef>
                <a:spcPts val="105"/>
              </a:spcBef>
            </a:pPr>
            <a:r>
              <a:rPr sz="2400" b="1" dirty="0">
                <a:solidFill>
                  <a:srgbClr val="039090"/>
                </a:solidFill>
                <a:latin typeface="Arial"/>
                <a:cs typeface="Arial"/>
              </a:rPr>
              <a:t>Emily</a:t>
            </a:r>
            <a:r>
              <a:rPr sz="2400" b="1" spc="114" dirty="0">
                <a:solidFill>
                  <a:srgbClr val="039090"/>
                </a:solidFill>
                <a:latin typeface="Arial"/>
                <a:cs typeface="Arial"/>
              </a:rPr>
              <a:t> </a:t>
            </a:r>
            <a:r>
              <a:rPr sz="2400" b="1" dirty="0">
                <a:solidFill>
                  <a:srgbClr val="039090"/>
                </a:solidFill>
                <a:latin typeface="Arial"/>
                <a:cs typeface="Arial"/>
              </a:rPr>
              <a:t>Torres-</a:t>
            </a:r>
            <a:r>
              <a:rPr sz="2400" b="1" spc="40" dirty="0">
                <a:solidFill>
                  <a:srgbClr val="039090"/>
                </a:solidFill>
                <a:latin typeface="Arial"/>
                <a:cs typeface="Arial"/>
              </a:rPr>
              <a:t>Cullinane</a:t>
            </a:r>
            <a:endParaRPr sz="2400">
              <a:latin typeface="Arial"/>
              <a:cs typeface="Arial"/>
            </a:endParaRPr>
          </a:p>
          <a:p>
            <a:pPr marL="12700" marR="5080" algn="just">
              <a:lnSpc>
                <a:spcPct val="99100"/>
              </a:lnSpc>
              <a:spcBef>
                <a:spcPts val="75"/>
              </a:spcBef>
            </a:pPr>
            <a:r>
              <a:rPr sz="2400" b="1" spc="70" dirty="0">
                <a:solidFill>
                  <a:srgbClr val="173862"/>
                </a:solidFill>
                <a:latin typeface="Arial"/>
                <a:cs typeface="Arial"/>
              </a:rPr>
              <a:t>Director</a:t>
            </a:r>
            <a:r>
              <a:rPr sz="2400" b="1" spc="-95" dirty="0">
                <a:solidFill>
                  <a:srgbClr val="173862"/>
                </a:solidFill>
                <a:latin typeface="Arial"/>
                <a:cs typeface="Arial"/>
              </a:rPr>
              <a:t> </a:t>
            </a:r>
            <a:r>
              <a:rPr sz="2400" b="1" spc="75" dirty="0">
                <a:solidFill>
                  <a:srgbClr val="173862"/>
                </a:solidFill>
                <a:latin typeface="Arial"/>
                <a:cs typeface="Arial"/>
              </a:rPr>
              <a:t>of</a:t>
            </a:r>
            <a:r>
              <a:rPr sz="2400" b="1" spc="10" dirty="0">
                <a:solidFill>
                  <a:srgbClr val="173862"/>
                </a:solidFill>
                <a:latin typeface="Arial"/>
                <a:cs typeface="Arial"/>
              </a:rPr>
              <a:t> </a:t>
            </a:r>
            <a:r>
              <a:rPr sz="2400" b="1" spc="75" dirty="0">
                <a:solidFill>
                  <a:srgbClr val="173862"/>
                </a:solidFill>
                <a:latin typeface="Arial"/>
                <a:cs typeface="Arial"/>
              </a:rPr>
              <a:t>Community</a:t>
            </a:r>
            <a:r>
              <a:rPr sz="2400" b="1" spc="10" dirty="0">
                <a:solidFill>
                  <a:srgbClr val="173862"/>
                </a:solidFill>
                <a:latin typeface="Arial"/>
                <a:cs typeface="Arial"/>
              </a:rPr>
              <a:t> </a:t>
            </a:r>
            <a:r>
              <a:rPr sz="2400" b="1" spc="-10" dirty="0">
                <a:solidFill>
                  <a:srgbClr val="173862"/>
                </a:solidFill>
                <a:latin typeface="Arial"/>
                <a:cs typeface="Arial"/>
              </a:rPr>
              <a:t>Engagement </a:t>
            </a:r>
            <a:r>
              <a:rPr sz="2400" b="1" spc="105" dirty="0">
                <a:solidFill>
                  <a:srgbClr val="173862"/>
                </a:solidFill>
                <a:latin typeface="Arial"/>
                <a:cs typeface="Arial"/>
              </a:rPr>
              <a:t>Metropolitan</a:t>
            </a:r>
            <a:r>
              <a:rPr sz="2400" b="1" spc="50" dirty="0">
                <a:solidFill>
                  <a:srgbClr val="173862"/>
                </a:solidFill>
                <a:latin typeface="Arial"/>
                <a:cs typeface="Arial"/>
              </a:rPr>
              <a:t> </a:t>
            </a:r>
            <a:r>
              <a:rPr sz="2400" b="1" spc="55" dirty="0">
                <a:solidFill>
                  <a:srgbClr val="173862"/>
                </a:solidFill>
                <a:latin typeface="Arial"/>
                <a:cs typeface="Arial"/>
              </a:rPr>
              <a:t>Area</a:t>
            </a:r>
            <a:r>
              <a:rPr sz="2400" b="1" spc="25" dirty="0">
                <a:solidFill>
                  <a:srgbClr val="173862"/>
                </a:solidFill>
                <a:latin typeface="Arial"/>
                <a:cs typeface="Arial"/>
              </a:rPr>
              <a:t> </a:t>
            </a:r>
            <a:r>
              <a:rPr sz="2400" b="1" dirty="0">
                <a:solidFill>
                  <a:srgbClr val="173862"/>
                </a:solidFill>
                <a:latin typeface="Arial"/>
                <a:cs typeface="Arial"/>
              </a:rPr>
              <a:t>Planning</a:t>
            </a:r>
            <a:r>
              <a:rPr sz="2400" b="1" spc="135" dirty="0">
                <a:solidFill>
                  <a:srgbClr val="173862"/>
                </a:solidFill>
                <a:latin typeface="Arial"/>
                <a:cs typeface="Arial"/>
              </a:rPr>
              <a:t> </a:t>
            </a:r>
            <a:r>
              <a:rPr sz="2400" b="1" spc="-10" dirty="0">
                <a:solidFill>
                  <a:srgbClr val="173862"/>
                </a:solidFill>
                <a:latin typeface="Arial"/>
                <a:cs typeface="Arial"/>
              </a:rPr>
              <a:t>Council </a:t>
            </a:r>
            <a:r>
              <a:rPr sz="2400" b="1" u="heavy" spc="-10" dirty="0">
                <a:solidFill>
                  <a:srgbClr val="0462C1"/>
                </a:solidFill>
                <a:uFill>
                  <a:solidFill>
                    <a:srgbClr val="0462C1"/>
                  </a:solidFill>
                </a:uFill>
                <a:latin typeface="Arial"/>
                <a:cs typeface="Arial"/>
                <a:hlinkClick r:id="rId4"/>
              </a:rPr>
              <a:t>etorres@mapc.org</a:t>
            </a:r>
            <a:endParaRPr sz="24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9E97-3CDB-834D-9F80-5B0DB7880EA9}"/>
              </a:ext>
            </a:extLst>
          </p:cNvPr>
          <p:cNvSpPr>
            <a:spLocks noGrp="1"/>
          </p:cNvSpPr>
          <p:nvPr>
            <p:ph type="title"/>
          </p:nvPr>
        </p:nvSpPr>
        <p:spPr>
          <a:xfrm>
            <a:off x="762002" y="1084297"/>
            <a:ext cx="10667999" cy="1824157"/>
          </a:xfrm>
        </p:spPr>
        <p:txBody>
          <a:bodyPr>
            <a:normAutofit/>
          </a:bodyPr>
          <a:lstStyle/>
          <a:p>
            <a:pPr algn="ctr">
              <a:spcAft>
                <a:spcPts val="4200"/>
              </a:spcAft>
            </a:pPr>
            <a:r>
              <a:rPr lang="en-US" sz="5400" b="1" dirty="0">
                <a:solidFill>
                  <a:srgbClr val="031459"/>
                </a:solidFill>
                <a:latin typeface="Trebuchet MS"/>
              </a:rPr>
              <a:t>Ask Questions</a:t>
            </a:r>
            <a:endParaRPr lang="en-US" dirty="0">
              <a:solidFill>
                <a:srgbClr val="031459"/>
              </a:solidFill>
              <a:latin typeface="Trebuchet MS"/>
            </a:endParaRPr>
          </a:p>
        </p:txBody>
      </p:sp>
      <p:sp>
        <p:nvSpPr>
          <p:cNvPr id="4" name="TextBox 3">
            <a:extLst>
              <a:ext uri="{FF2B5EF4-FFF2-40B4-BE49-F238E27FC236}">
                <a16:creationId xmlns:a16="http://schemas.microsoft.com/office/drawing/2014/main" id="{6CF0EAE8-167C-46FB-988B-8D7273DA5D65}"/>
              </a:ext>
            </a:extLst>
          </p:cNvPr>
          <p:cNvSpPr txBox="1"/>
          <p:nvPr/>
        </p:nvSpPr>
        <p:spPr>
          <a:xfrm>
            <a:off x="2329716" y="2673802"/>
            <a:ext cx="4665642" cy="270843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Use </a:t>
            </a:r>
            <a:r>
              <a:rPr kumimoji="0" lang="en-US" sz="2800" b="1" i="1" u="none" strike="noStrike" kern="1200" cap="none" spc="0" normalizeH="0" baseline="0" noProof="0" dirty="0" err="1">
                <a:ln>
                  <a:noFill/>
                </a:ln>
                <a:solidFill>
                  <a:prstClr val="black">
                    <a:lumMod val="65000"/>
                    <a:lumOff val="35000"/>
                  </a:prstClr>
                </a:solidFill>
                <a:effectLst/>
                <a:uLnTx/>
                <a:uFillTx/>
                <a:latin typeface="Trebuchet MS" panose="020B0603020202020204" pitchFamily="34" charset="0"/>
                <a:ea typeface="+mn-ea"/>
                <a:cs typeface="+mn-cs"/>
              </a:rPr>
              <a:t>Slido</a:t>
            </a:r>
            <a:r>
              <a:rPr kumimoji="0" lang="en-US" sz="2800" b="1" i="1"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to Ask Questions</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Scan the QR Code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Select </a:t>
            </a:r>
            <a:r>
              <a:rPr kumimoji="0" lang="en-US" sz="2800" b="1"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Breakout Session 1C: In My Backyard</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Type your questions</a:t>
            </a:r>
          </a:p>
        </p:txBody>
      </p:sp>
      <p:pic>
        <p:nvPicPr>
          <p:cNvPr id="7" name="Picture 6" descr="Qr code&#10;&#10;Description automatically generated">
            <a:extLst>
              <a:ext uri="{FF2B5EF4-FFF2-40B4-BE49-F238E27FC236}">
                <a16:creationId xmlns:a16="http://schemas.microsoft.com/office/drawing/2014/main" id="{26DED7BA-3A76-4901-B701-9D95E623A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22" y="2776700"/>
            <a:ext cx="2342100" cy="2345694"/>
          </a:xfrm>
          <a:prstGeom prst="rect">
            <a:avLst/>
          </a:prstGeom>
        </p:spPr>
      </p:pic>
      <p:sp>
        <p:nvSpPr>
          <p:cNvPr id="12" name="TextBox 11">
            <a:extLst>
              <a:ext uri="{FF2B5EF4-FFF2-40B4-BE49-F238E27FC236}">
                <a16:creationId xmlns:a16="http://schemas.microsoft.com/office/drawing/2014/main" id="{496A9849-9942-4537-9F91-A576DB185189}"/>
              </a:ext>
            </a:extLst>
          </p:cNvPr>
          <p:cNvSpPr txBox="1"/>
          <p:nvPr/>
        </p:nvSpPr>
        <p:spPr>
          <a:xfrm>
            <a:off x="2581095" y="5914929"/>
            <a:ext cx="702980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Or visit </a:t>
            </a:r>
            <a:r>
              <a:rPr kumimoji="0" lang="en-US" sz="2400" b="1" i="0" u="none" strike="noStrike" kern="1200" cap="none" spc="0" normalizeH="0" baseline="0" noProof="0" dirty="0" err="1">
                <a:ln>
                  <a:noFill/>
                </a:ln>
                <a:solidFill>
                  <a:prstClr val="black">
                    <a:lumMod val="65000"/>
                    <a:lumOff val="35000"/>
                  </a:prstClr>
                </a:solidFill>
                <a:effectLst/>
                <a:uLnTx/>
                <a:uFillTx/>
                <a:latin typeface="Trebuchet MS" panose="020B0603020202020204" pitchFamily="34" charset="0"/>
                <a:ea typeface="+mn-ea"/>
                <a:cs typeface="+mn-cs"/>
              </a:rPr>
              <a:t>slido.com</a:t>
            </a:r>
            <a:r>
              <a:rPr kumimoji="0" lang="en-US" sz="2400" b="1"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a:t>
            </a:r>
            <a:r>
              <a:rPr kumimoji="0" lang="en-US" sz="24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and type the code </a:t>
            </a:r>
            <a:r>
              <a:rPr kumimoji="0" lang="en-US" sz="2400" b="1"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#6269254</a:t>
            </a:r>
            <a:endParaRPr kumimoji="0" lang="en-US" sz="24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50396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453" y="3124627"/>
            <a:ext cx="6338718" cy="608746"/>
          </a:xfrm>
          <a:prstGeom prst="rect">
            <a:avLst/>
          </a:prstGeom>
        </p:spPr>
        <p:txBody>
          <a:bodyPr>
            <a:normAutofit fontScale="90000"/>
          </a:bodyPr>
          <a:lstStyle/>
          <a:p>
            <a:pPr marL="0" marR="0" fontAlgn="base">
              <a:spcBef>
                <a:spcPts val="0"/>
              </a:spcBef>
              <a:spcAft>
                <a:spcPts val="0"/>
              </a:spcAft>
            </a:pPr>
            <a:r>
              <a:rPr lang="en-US" sz="3600" b="1" dirty="0">
                <a:solidFill>
                  <a:srgbClr val="035594"/>
                </a:solidFill>
                <a:effectLst/>
                <a:latin typeface="ITC Avant Garde Pro Md" panose="020B0802020202020204" pitchFamily="34" charset="0"/>
                <a:ea typeface="Calibri" panose="020F0502020204030204" pitchFamily="34" charset="0"/>
              </a:rPr>
              <a:t>Leveraging Integrated Communication and Outreach Strategies to Effectively Engage Audiences  </a:t>
            </a:r>
            <a:endParaRPr lang="en-US" sz="3200" dirty="0">
              <a:solidFill>
                <a:srgbClr val="035594"/>
              </a:solidFill>
              <a:effectLst/>
              <a:latin typeface="ITC Avant Garde Pro Md" panose="020B0802020202020204" pitchFamily="34" charset="0"/>
              <a:ea typeface="Calibri" panose="020F0502020204030204" pitchFamily="34" charset="0"/>
            </a:endParaRPr>
          </a:p>
        </p:txBody>
      </p:sp>
      <p:sp>
        <p:nvSpPr>
          <p:cNvPr id="3" name="Subtitle 2"/>
          <p:cNvSpPr>
            <a:spLocks noGrp="1"/>
          </p:cNvSpPr>
          <p:nvPr>
            <p:ph type="subTitle" idx="1"/>
          </p:nvPr>
        </p:nvSpPr>
        <p:spPr>
          <a:xfrm>
            <a:off x="986327" y="5048326"/>
            <a:ext cx="5365357" cy="494721"/>
          </a:xfrm>
          <a:prstGeom prst="rect">
            <a:avLst/>
          </a:prstGeom>
        </p:spPr>
        <p:txBody>
          <a:bodyPr anchor="t">
            <a:noAutofit/>
          </a:bodyPr>
          <a:lstStyle/>
          <a:p>
            <a:r>
              <a:rPr lang="en-US" sz="2400" dirty="0">
                <a:latin typeface="ITC Avant Garde Pro Md" panose="020B0802020202020204" pitchFamily="34" charset="0"/>
              </a:rPr>
              <a:t>Katina Lear </a:t>
            </a:r>
          </a:p>
          <a:p>
            <a:r>
              <a:rPr lang="en-US" sz="1600" dirty="0">
                <a:latin typeface="ITC Avant Garde Pro Bk" panose="020B0502020202020204" pitchFamily="34" charset="0"/>
              </a:rPr>
              <a:t>Assistant Director of Strategic Communications</a:t>
            </a:r>
          </a:p>
          <a:p>
            <a:r>
              <a:rPr lang="en-US" sz="1600" dirty="0">
                <a:latin typeface="ITC Avant Garde Pro Bk" panose="020B0502020202020204" pitchFamily="34" charset="0"/>
              </a:rPr>
              <a:t>Georgia Department of Transportation </a:t>
            </a:r>
          </a:p>
          <a:p>
            <a:endParaRPr lang="en-US" sz="2400" dirty="0">
              <a:latin typeface="Century Gothic" panose="020B0502020202020204" pitchFamily="34" charset="0"/>
            </a:endParaRPr>
          </a:p>
        </p:txBody>
      </p:sp>
      <p:pic>
        <p:nvPicPr>
          <p:cNvPr id="12" name="Graphic 11">
            <a:extLst>
              <a:ext uri="{FF2B5EF4-FFF2-40B4-BE49-F238E27FC236}">
                <a16:creationId xmlns:a16="http://schemas.microsoft.com/office/drawing/2014/main" id="{A5155364-DCA3-452F-8B26-457C2BFDAA1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137" b="2902"/>
          <a:stretch/>
        </p:blipFill>
        <p:spPr>
          <a:xfrm>
            <a:off x="5280164" y="0"/>
            <a:ext cx="6911836" cy="6858000"/>
          </a:xfrm>
          <a:prstGeom prst="rect">
            <a:avLst/>
          </a:prstGeom>
        </p:spPr>
      </p:pic>
      <p:sp>
        <p:nvSpPr>
          <p:cNvPr id="13" name="Rectangle 12">
            <a:extLst>
              <a:ext uri="{FF2B5EF4-FFF2-40B4-BE49-F238E27FC236}">
                <a16:creationId xmlns:a16="http://schemas.microsoft.com/office/drawing/2014/main" id="{1F248321-FAB0-4283-9C08-9BAC60A7FA04}"/>
              </a:ext>
            </a:extLst>
          </p:cNvPr>
          <p:cNvSpPr/>
          <p:nvPr/>
        </p:nvSpPr>
        <p:spPr>
          <a:xfrm rot="910404">
            <a:off x="7078564" y="-209103"/>
            <a:ext cx="379037" cy="7237140"/>
          </a:xfrm>
          <a:custGeom>
            <a:avLst/>
            <a:gdLst>
              <a:gd name="connsiteX0" fmla="*/ 0 w 367862"/>
              <a:gd name="connsiteY0" fmla="*/ 0 h 4810673"/>
              <a:gd name="connsiteX1" fmla="*/ 367862 w 367862"/>
              <a:gd name="connsiteY1" fmla="*/ 0 h 4810673"/>
              <a:gd name="connsiteX2" fmla="*/ 367862 w 367862"/>
              <a:gd name="connsiteY2" fmla="*/ 4810673 h 4810673"/>
              <a:gd name="connsiteX3" fmla="*/ 0 w 367862"/>
              <a:gd name="connsiteY3" fmla="*/ 4810673 h 4810673"/>
              <a:gd name="connsiteX4" fmla="*/ 0 w 367862"/>
              <a:gd name="connsiteY4" fmla="*/ 0 h 4810673"/>
              <a:gd name="connsiteX0" fmla="*/ 0 w 401387"/>
              <a:gd name="connsiteY0" fmla="*/ 0 h 4810673"/>
              <a:gd name="connsiteX1" fmla="*/ 367862 w 401387"/>
              <a:gd name="connsiteY1" fmla="*/ 0 h 4810673"/>
              <a:gd name="connsiteX2" fmla="*/ 401387 w 401387"/>
              <a:gd name="connsiteY2" fmla="*/ 4572891 h 4810673"/>
              <a:gd name="connsiteX3" fmla="*/ 0 w 401387"/>
              <a:gd name="connsiteY3" fmla="*/ 4810673 h 4810673"/>
              <a:gd name="connsiteX4" fmla="*/ 0 w 401387"/>
              <a:gd name="connsiteY4" fmla="*/ 0 h 4810673"/>
              <a:gd name="connsiteX0" fmla="*/ 290392 w 691779"/>
              <a:gd name="connsiteY0" fmla="*/ 0 h 4824086"/>
              <a:gd name="connsiteX1" fmla="*/ 658254 w 691779"/>
              <a:gd name="connsiteY1" fmla="*/ 0 h 4824086"/>
              <a:gd name="connsiteX2" fmla="*/ 691779 w 691779"/>
              <a:gd name="connsiteY2" fmla="*/ 4572891 h 4824086"/>
              <a:gd name="connsiteX3" fmla="*/ 0 w 691779"/>
              <a:gd name="connsiteY3" fmla="*/ 4824086 h 4824086"/>
              <a:gd name="connsiteX4" fmla="*/ 290392 w 691779"/>
              <a:gd name="connsiteY4" fmla="*/ 0 h 4824086"/>
              <a:gd name="connsiteX0" fmla="*/ 290392 w 711036"/>
              <a:gd name="connsiteY0" fmla="*/ 0 h 4824086"/>
              <a:gd name="connsiteX1" fmla="*/ 658254 w 711036"/>
              <a:gd name="connsiteY1" fmla="*/ 0 h 4824086"/>
              <a:gd name="connsiteX2" fmla="*/ 711036 w 711036"/>
              <a:gd name="connsiteY2" fmla="*/ 4643899 h 4824086"/>
              <a:gd name="connsiteX3" fmla="*/ 0 w 711036"/>
              <a:gd name="connsiteY3" fmla="*/ 4824086 h 4824086"/>
              <a:gd name="connsiteX4" fmla="*/ 290392 w 711036"/>
              <a:gd name="connsiteY4" fmla="*/ 0 h 4824086"/>
              <a:gd name="connsiteX0" fmla="*/ 488788 w 711036"/>
              <a:gd name="connsiteY0" fmla="*/ 0 h 6260919"/>
              <a:gd name="connsiteX1" fmla="*/ 658254 w 711036"/>
              <a:gd name="connsiteY1" fmla="*/ 1436833 h 6260919"/>
              <a:gd name="connsiteX2" fmla="*/ 711036 w 711036"/>
              <a:gd name="connsiteY2" fmla="*/ 6080732 h 6260919"/>
              <a:gd name="connsiteX3" fmla="*/ 0 w 711036"/>
              <a:gd name="connsiteY3" fmla="*/ 6260919 h 6260919"/>
              <a:gd name="connsiteX4" fmla="*/ 488788 w 711036"/>
              <a:gd name="connsiteY4" fmla="*/ 0 h 6260919"/>
              <a:gd name="connsiteX0" fmla="*/ 488788 w 711036"/>
              <a:gd name="connsiteY0" fmla="*/ 1025569 h 7286488"/>
              <a:gd name="connsiteX1" fmla="*/ 502291 w 711036"/>
              <a:gd name="connsiteY1" fmla="*/ 0 h 7286488"/>
              <a:gd name="connsiteX2" fmla="*/ 711036 w 711036"/>
              <a:gd name="connsiteY2" fmla="*/ 7106301 h 7286488"/>
              <a:gd name="connsiteX3" fmla="*/ 0 w 711036"/>
              <a:gd name="connsiteY3" fmla="*/ 7286488 h 7286488"/>
              <a:gd name="connsiteX4" fmla="*/ 488788 w 711036"/>
              <a:gd name="connsiteY4" fmla="*/ 1025569 h 7286488"/>
              <a:gd name="connsiteX0" fmla="*/ 156789 w 379037"/>
              <a:gd name="connsiteY0" fmla="*/ 1025569 h 7185561"/>
              <a:gd name="connsiteX1" fmla="*/ 170292 w 379037"/>
              <a:gd name="connsiteY1" fmla="*/ 0 h 7185561"/>
              <a:gd name="connsiteX2" fmla="*/ 379037 w 379037"/>
              <a:gd name="connsiteY2" fmla="*/ 7106301 h 7185561"/>
              <a:gd name="connsiteX3" fmla="*/ 0 w 379037"/>
              <a:gd name="connsiteY3" fmla="*/ 7185561 h 7185561"/>
              <a:gd name="connsiteX4" fmla="*/ 156789 w 379037"/>
              <a:gd name="connsiteY4" fmla="*/ 1025569 h 7185561"/>
              <a:gd name="connsiteX0" fmla="*/ 156789 w 379037"/>
              <a:gd name="connsiteY0" fmla="*/ 1077148 h 7237140"/>
              <a:gd name="connsiteX1" fmla="*/ 199864 w 379037"/>
              <a:gd name="connsiteY1" fmla="*/ 0 h 7237140"/>
              <a:gd name="connsiteX2" fmla="*/ 379037 w 379037"/>
              <a:gd name="connsiteY2" fmla="*/ 7157880 h 7237140"/>
              <a:gd name="connsiteX3" fmla="*/ 0 w 379037"/>
              <a:gd name="connsiteY3" fmla="*/ 7237140 h 7237140"/>
              <a:gd name="connsiteX4" fmla="*/ 156789 w 379037"/>
              <a:gd name="connsiteY4" fmla="*/ 1077148 h 723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7" h="7237140">
                <a:moveTo>
                  <a:pt x="156789" y="1077148"/>
                </a:moveTo>
                <a:lnTo>
                  <a:pt x="199864" y="0"/>
                </a:lnTo>
                <a:lnTo>
                  <a:pt x="379037" y="7157880"/>
                </a:lnTo>
                <a:lnTo>
                  <a:pt x="0" y="7237140"/>
                </a:lnTo>
                <a:lnTo>
                  <a:pt x="156789" y="1077148"/>
                </a:lnTo>
                <a:close/>
              </a:path>
            </a:pathLst>
          </a:custGeom>
          <a:solidFill>
            <a:srgbClr val="287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567313A-40C6-4828-B817-BBF780DE6E39}"/>
              </a:ext>
            </a:extLst>
          </p:cNvPr>
          <p:cNvCxnSpPr>
            <a:stCxn id="13" idx="2"/>
            <a:endCxn id="13" idx="1"/>
          </p:cNvCxnSpPr>
          <p:nvPr/>
        </p:nvCxnSpPr>
        <p:spPr>
          <a:xfrm flipV="1">
            <a:off x="6524611" y="-80245"/>
            <a:ext cx="1700585" cy="69552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50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F395-B4E4-486C-BDDF-0427089812A0}"/>
              </a:ext>
            </a:extLst>
          </p:cNvPr>
          <p:cNvSpPr>
            <a:spLocks noGrp="1"/>
          </p:cNvSpPr>
          <p:nvPr>
            <p:ph type="ctrTitle"/>
          </p:nvPr>
        </p:nvSpPr>
        <p:spPr>
          <a:xfrm>
            <a:off x="741848" y="850925"/>
            <a:ext cx="11517694" cy="579194"/>
          </a:xfrm>
        </p:spPr>
        <p:txBody>
          <a:bodyPr>
            <a:normAutofit/>
          </a:bodyPr>
          <a:lstStyle/>
          <a:p>
            <a:r>
              <a:rPr lang="en-US" dirty="0">
                <a:latin typeface="Century Gothic" panose="020B0502020202020204" pitchFamily="34" charset="0"/>
              </a:rPr>
              <a:t>Georgia Infrastructure By The Numbers </a:t>
            </a:r>
          </a:p>
        </p:txBody>
      </p:sp>
      <p:sp>
        <p:nvSpPr>
          <p:cNvPr id="4" name="Slide Number Placeholder 5">
            <a:extLst>
              <a:ext uri="{FF2B5EF4-FFF2-40B4-BE49-F238E27FC236}">
                <a16:creationId xmlns:a16="http://schemas.microsoft.com/office/drawing/2014/main" id="{144D539D-BCA6-4C30-9AF5-641F7AE08F69}"/>
              </a:ext>
            </a:extLst>
          </p:cNvPr>
          <p:cNvSpPr txBox="1">
            <a:spLocks/>
          </p:cNvSpPr>
          <p:nvPr/>
        </p:nvSpPr>
        <p:spPr>
          <a:xfrm>
            <a:off x="67733"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FAC968-99DC-4A50-9679-463617D7C685}" type="slidenum">
              <a:rPr kumimoji="0" lang="en-US" sz="1800" b="0" i="0" u="none" strike="noStrike" kern="1200" cap="none" spc="0" normalizeH="0" baseline="0" noProof="0" smtClean="0">
                <a:ln>
                  <a:noFill/>
                </a:ln>
                <a:solidFill>
                  <a:prstClr val="black"/>
                </a:solidFill>
                <a:effectLst/>
                <a:uLnTx/>
                <a:uFillTx/>
                <a:latin typeface="HelveticaNeueLT Com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HelveticaNeueLT Com 55 Roman" panose="020B0604020202020204" pitchFamily="34" charset="0"/>
              <a:ea typeface="+mn-ea"/>
              <a:cs typeface="+mn-cs"/>
            </a:endParaRPr>
          </a:p>
        </p:txBody>
      </p:sp>
      <p:grpSp>
        <p:nvGrpSpPr>
          <p:cNvPr id="10" name="Group 9">
            <a:extLst>
              <a:ext uri="{FF2B5EF4-FFF2-40B4-BE49-F238E27FC236}">
                <a16:creationId xmlns:a16="http://schemas.microsoft.com/office/drawing/2014/main" id="{418DBCD7-1042-4234-83A8-C8197178812F}"/>
              </a:ext>
            </a:extLst>
          </p:cNvPr>
          <p:cNvGrpSpPr/>
          <p:nvPr/>
        </p:nvGrpSpPr>
        <p:grpSpPr>
          <a:xfrm>
            <a:off x="1118142" y="1520614"/>
            <a:ext cx="9955716" cy="4972261"/>
            <a:chOff x="1158240" y="1411122"/>
            <a:chExt cx="9955716" cy="4972261"/>
          </a:xfrm>
        </p:grpSpPr>
        <p:sp>
          <p:nvSpPr>
            <p:cNvPr id="11" name="Rectangle 10">
              <a:extLst>
                <a:ext uri="{FF2B5EF4-FFF2-40B4-BE49-F238E27FC236}">
                  <a16:creationId xmlns:a16="http://schemas.microsoft.com/office/drawing/2014/main" id="{5F9B7C5A-41E5-4055-BFB9-24B469CAB083}"/>
                </a:ext>
              </a:extLst>
            </p:cNvPr>
            <p:cNvSpPr/>
            <p:nvPr/>
          </p:nvSpPr>
          <p:spPr>
            <a:xfrm>
              <a:off x="1158240" y="1454332"/>
              <a:ext cx="3224435" cy="2420983"/>
            </a:xfrm>
            <a:prstGeom prst="rect">
              <a:avLst/>
            </a:prstGeom>
            <a:solidFill>
              <a:srgbClr val="04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8DCDE7A-2A29-444A-8BEA-5718FCC11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5467" y="2909204"/>
              <a:ext cx="2835586" cy="1575326"/>
            </a:xfrm>
            <a:prstGeom prst="rect">
              <a:avLst/>
            </a:prstGeom>
          </p:spPr>
        </p:pic>
        <p:sp>
          <p:nvSpPr>
            <p:cNvPr id="13" name="Rectangle 12">
              <a:extLst>
                <a:ext uri="{FF2B5EF4-FFF2-40B4-BE49-F238E27FC236}">
                  <a16:creationId xmlns:a16="http://schemas.microsoft.com/office/drawing/2014/main" id="{D0F8B78F-E0A6-4117-BC58-DAEE2116717C}"/>
                </a:ext>
              </a:extLst>
            </p:cNvPr>
            <p:cNvSpPr/>
            <p:nvPr/>
          </p:nvSpPr>
          <p:spPr>
            <a:xfrm>
              <a:off x="4458788" y="1454332"/>
              <a:ext cx="3224435" cy="2420983"/>
            </a:xfrm>
            <a:prstGeom prst="rect">
              <a:avLst/>
            </a:prstGeom>
            <a:solidFill>
              <a:srgbClr val="F0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56A6976-2832-4015-BDD0-466A918886CB}"/>
                </a:ext>
              </a:extLst>
            </p:cNvPr>
            <p:cNvSpPr/>
            <p:nvPr/>
          </p:nvSpPr>
          <p:spPr>
            <a:xfrm>
              <a:off x="7761786" y="1454332"/>
              <a:ext cx="3224435" cy="2420983"/>
            </a:xfrm>
            <a:prstGeom prst="rect">
              <a:avLst/>
            </a:prstGeom>
            <a:solidFill>
              <a:srgbClr val="13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47DFF85-24CA-48A2-84CA-96FCFDEBBBFF}"/>
                </a:ext>
              </a:extLst>
            </p:cNvPr>
            <p:cNvSpPr/>
            <p:nvPr/>
          </p:nvSpPr>
          <p:spPr>
            <a:xfrm>
              <a:off x="1158240" y="3962400"/>
              <a:ext cx="3224435" cy="2420983"/>
            </a:xfrm>
            <a:prstGeom prst="rect">
              <a:avLst/>
            </a:prstGeom>
            <a:solidFill>
              <a:srgbClr val="CA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07C71EF-C6BC-43F3-A0B9-AFE26510E33F}"/>
                </a:ext>
              </a:extLst>
            </p:cNvPr>
            <p:cNvSpPr/>
            <p:nvPr/>
          </p:nvSpPr>
          <p:spPr>
            <a:xfrm>
              <a:off x="4458788" y="3962400"/>
              <a:ext cx="3224435" cy="2420983"/>
            </a:xfrm>
            <a:prstGeom prst="rect">
              <a:avLst/>
            </a:prstGeom>
            <a:solidFill>
              <a:srgbClr val="009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429C770-EC97-4071-8476-947EE52A5147}"/>
                </a:ext>
              </a:extLst>
            </p:cNvPr>
            <p:cNvSpPr/>
            <p:nvPr/>
          </p:nvSpPr>
          <p:spPr>
            <a:xfrm>
              <a:off x="7761786" y="3962400"/>
              <a:ext cx="3224435" cy="2420983"/>
            </a:xfrm>
            <a:prstGeom prst="rect">
              <a:avLst/>
            </a:prstGeom>
            <a:solidFill>
              <a:srgbClr val="5C29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BBD9479-02C4-4D21-9DBE-43B3BDCEDE75}"/>
                </a:ext>
              </a:extLst>
            </p:cNvPr>
            <p:cNvSpPr txBox="1"/>
            <p:nvPr/>
          </p:nvSpPr>
          <p:spPr>
            <a:xfrm>
              <a:off x="1192485" y="1454332"/>
              <a:ext cx="335217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50,000+</a:t>
              </a:r>
              <a:r>
                <a:rPr kumimoji="0" lang="en-US" sz="4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Lane Miles of Interstates &amp; State Routes   </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mn-ea"/>
                <a:cs typeface="+mn-cs"/>
              </a:endParaRPr>
            </a:p>
          </p:txBody>
        </p:sp>
        <p:sp>
          <p:nvSpPr>
            <p:cNvPr id="25" name="TextBox 24">
              <a:extLst>
                <a:ext uri="{FF2B5EF4-FFF2-40B4-BE49-F238E27FC236}">
                  <a16:creationId xmlns:a16="http://schemas.microsoft.com/office/drawing/2014/main" id="{C67AA1DD-3963-47DB-B642-5F97EF7D3091}"/>
                </a:ext>
              </a:extLst>
            </p:cNvPr>
            <p:cNvSpPr txBox="1"/>
            <p:nvPr/>
          </p:nvSpPr>
          <p:spPr>
            <a:xfrm>
              <a:off x="1819502" y="3939513"/>
              <a:ext cx="2499949" cy="138499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10.62M</a:t>
              </a: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Total </a:t>
              </a:r>
              <a:b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Population </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mn-ea"/>
                <a:cs typeface="+mn-cs"/>
              </a:endParaRPr>
            </a:p>
          </p:txBody>
        </p:sp>
        <p:sp>
          <p:nvSpPr>
            <p:cNvPr id="26" name="TextBox 25">
              <a:extLst>
                <a:ext uri="{FF2B5EF4-FFF2-40B4-BE49-F238E27FC236}">
                  <a16:creationId xmlns:a16="http://schemas.microsoft.com/office/drawing/2014/main" id="{4C77C81B-4608-43CF-998C-145A4D414EC6}"/>
                </a:ext>
              </a:extLst>
            </p:cNvPr>
            <p:cNvSpPr txBox="1"/>
            <p:nvPr/>
          </p:nvSpPr>
          <p:spPr>
            <a:xfrm>
              <a:off x="7595964" y="3962400"/>
              <a:ext cx="3352170" cy="126188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316,849,253</a:t>
              </a:r>
              <a:r>
                <a:rPr kumimoji="0" lang="en-US" sz="24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Daily Vehicle </a:t>
              </a:r>
              <a:b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Miles Traveled</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mn-ea"/>
                <a:cs typeface="+mn-cs"/>
              </a:endParaRPr>
            </a:p>
          </p:txBody>
        </p:sp>
        <p:sp>
          <p:nvSpPr>
            <p:cNvPr id="27" name="TextBox 26">
              <a:extLst>
                <a:ext uri="{FF2B5EF4-FFF2-40B4-BE49-F238E27FC236}">
                  <a16:creationId xmlns:a16="http://schemas.microsoft.com/office/drawing/2014/main" id="{885D1024-A1AC-4CA4-A792-DA6E81B4FA77}"/>
                </a:ext>
              </a:extLst>
            </p:cNvPr>
            <p:cNvSpPr txBox="1"/>
            <p:nvPr/>
          </p:nvSpPr>
          <p:spPr>
            <a:xfrm>
              <a:off x="4759655" y="4632010"/>
              <a:ext cx="2807734" cy="166199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123 </a:t>
              </a:r>
              <a:br>
                <a:rPr kumimoji="0" lang="en-US" sz="66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Counties Served by Georgia Transit Systems </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mn-ea"/>
                <a:cs typeface="+mn-cs"/>
              </a:endParaRPr>
            </a:p>
          </p:txBody>
        </p:sp>
        <p:sp>
          <p:nvSpPr>
            <p:cNvPr id="28" name="TextBox 27">
              <a:extLst>
                <a:ext uri="{FF2B5EF4-FFF2-40B4-BE49-F238E27FC236}">
                  <a16:creationId xmlns:a16="http://schemas.microsoft.com/office/drawing/2014/main" id="{E0399510-9F33-4A4E-9DC5-696CCE0463D8}"/>
                </a:ext>
              </a:extLst>
            </p:cNvPr>
            <p:cNvSpPr txBox="1"/>
            <p:nvPr/>
          </p:nvSpPr>
          <p:spPr>
            <a:xfrm>
              <a:off x="7761786" y="1411122"/>
              <a:ext cx="335217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14,750</a:t>
              </a:r>
              <a:r>
                <a:rPr kumimoji="0" lang="en-US" sz="24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Total Bridges  </a:t>
              </a:r>
              <a:b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br>
              <a:r>
                <a:rPr kumimoji="0" lang="en-US" sz="32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6,730+ </a:t>
              </a: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State Owned </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mn-ea"/>
                <a:cs typeface="+mn-cs"/>
              </a:endParaRPr>
            </a:p>
          </p:txBody>
        </p:sp>
        <p:sp>
          <p:nvSpPr>
            <p:cNvPr id="29" name="TextBox 28">
              <a:extLst>
                <a:ext uri="{FF2B5EF4-FFF2-40B4-BE49-F238E27FC236}">
                  <a16:creationId xmlns:a16="http://schemas.microsoft.com/office/drawing/2014/main" id="{55984BAC-A207-4E9C-8CFF-0A4AC4A74B97}"/>
                </a:ext>
              </a:extLst>
            </p:cNvPr>
            <p:cNvSpPr txBox="1"/>
            <p:nvPr/>
          </p:nvSpPr>
          <p:spPr>
            <a:xfrm>
              <a:off x="4527985" y="1616676"/>
              <a:ext cx="206338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#1</a:t>
              </a:r>
              <a:endParaRPr kumimoji="0" lang="en-US" sz="72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State for </a:t>
              </a:r>
              <a:b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Business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8</a:t>
              </a:r>
              <a:r>
                <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Calibri" panose="020F0502020204030204" pitchFamily="34" charset="0"/>
                  <a:cs typeface="Times New Roman" panose="02020603050405020304" pitchFamily="18" charset="0"/>
                </a:rPr>
                <a:t> Straight Years </a:t>
              </a:r>
              <a:endParaRPr kumimoji="0" lang="en-US" sz="1800" b="0" i="0" u="none" strike="noStrike" kern="1200" cap="none" spc="0" normalizeH="0" baseline="0" noProof="0" dirty="0">
                <a:ln>
                  <a:noFill/>
                </a:ln>
                <a:solidFill>
                  <a:prstClr val="white"/>
                </a:solidFill>
                <a:effectLst/>
                <a:uLnTx/>
                <a:uFillTx/>
                <a:latin typeface="HelveticaNeueLT Com 55 Roman" panose="020B0604020202020204" pitchFamily="34" charset="0"/>
                <a:ea typeface="+mn-ea"/>
                <a:cs typeface="+mn-cs"/>
              </a:endParaRPr>
            </a:p>
          </p:txBody>
        </p:sp>
        <p:pic>
          <p:nvPicPr>
            <p:cNvPr id="30" name="Graphic 29">
              <a:extLst>
                <a:ext uri="{FF2B5EF4-FFF2-40B4-BE49-F238E27FC236}">
                  <a16:creationId xmlns:a16="http://schemas.microsoft.com/office/drawing/2014/main" id="{8C504987-5D7F-4356-BEC1-3ECBFA4FE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2800" y="1744776"/>
              <a:ext cx="1551347" cy="1809904"/>
            </a:xfrm>
            <a:prstGeom prst="rect">
              <a:avLst/>
            </a:prstGeom>
          </p:spPr>
        </p:pic>
        <p:pic>
          <p:nvPicPr>
            <p:cNvPr id="31" name="Graphic 30">
              <a:extLst>
                <a:ext uri="{FF2B5EF4-FFF2-40B4-BE49-F238E27FC236}">
                  <a16:creationId xmlns:a16="http://schemas.microsoft.com/office/drawing/2014/main" id="{6A41C2CF-762E-40B1-AEF5-B16EB58C8B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58073" y="2991823"/>
              <a:ext cx="2757079" cy="646722"/>
            </a:xfrm>
            <a:prstGeom prst="rect">
              <a:avLst/>
            </a:prstGeom>
          </p:spPr>
        </p:pic>
        <p:pic>
          <p:nvPicPr>
            <p:cNvPr id="32" name="Graphic 31">
              <a:extLst>
                <a:ext uri="{FF2B5EF4-FFF2-40B4-BE49-F238E27FC236}">
                  <a16:creationId xmlns:a16="http://schemas.microsoft.com/office/drawing/2014/main" id="{7C542B84-F6B7-442A-8556-0A2F9B5611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58073" y="5738949"/>
              <a:ext cx="634234" cy="483226"/>
            </a:xfrm>
            <a:prstGeom prst="rect">
              <a:avLst/>
            </a:prstGeom>
          </p:spPr>
        </p:pic>
        <p:pic>
          <p:nvPicPr>
            <p:cNvPr id="33" name="Graphic 32">
              <a:extLst>
                <a:ext uri="{FF2B5EF4-FFF2-40B4-BE49-F238E27FC236}">
                  <a16:creationId xmlns:a16="http://schemas.microsoft.com/office/drawing/2014/main" id="{B233B699-4DEF-415B-A515-D25EBE3076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2766" y="5783422"/>
              <a:ext cx="575864" cy="438753"/>
            </a:xfrm>
            <a:prstGeom prst="rect">
              <a:avLst/>
            </a:prstGeom>
          </p:spPr>
        </p:pic>
        <p:pic>
          <p:nvPicPr>
            <p:cNvPr id="34" name="Graphic 33">
              <a:extLst>
                <a:ext uri="{FF2B5EF4-FFF2-40B4-BE49-F238E27FC236}">
                  <a16:creationId xmlns:a16="http://schemas.microsoft.com/office/drawing/2014/main" id="{29C979C4-EA1E-42AC-9362-CECE04A3EC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7015" y="5636053"/>
              <a:ext cx="769285" cy="586122"/>
            </a:xfrm>
            <a:prstGeom prst="rect">
              <a:avLst/>
            </a:prstGeom>
          </p:spPr>
        </p:pic>
        <p:pic>
          <p:nvPicPr>
            <p:cNvPr id="35" name="Graphic 34">
              <a:extLst>
                <a:ext uri="{FF2B5EF4-FFF2-40B4-BE49-F238E27FC236}">
                  <a16:creationId xmlns:a16="http://schemas.microsoft.com/office/drawing/2014/main" id="{8BE56860-62A0-4ED9-BE2F-763241F5E3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88594" y="5379373"/>
              <a:ext cx="808495" cy="848920"/>
            </a:xfrm>
            <a:prstGeom prst="rect">
              <a:avLst/>
            </a:prstGeom>
          </p:spPr>
        </p:pic>
        <p:pic>
          <p:nvPicPr>
            <p:cNvPr id="36" name="Graphic 35">
              <a:extLst>
                <a:ext uri="{FF2B5EF4-FFF2-40B4-BE49-F238E27FC236}">
                  <a16:creationId xmlns:a16="http://schemas.microsoft.com/office/drawing/2014/main" id="{23A3E22C-3A82-4403-AF86-D9EE55E9F5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65601" y="4205376"/>
              <a:ext cx="1523953" cy="1306246"/>
            </a:xfrm>
            <a:prstGeom prst="rect">
              <a:avLst/>
            </a:prstGeom>
          </p:spPr>
        </p:pic>
        <p:grpSp>
          <p:nvGrpSpPr>
            <p:cNvPr id="37" name="Group 36">
              <a:extLst>
                <a:ext uri="{FF2B5EF4-FFF2-40B4-BE49-F238E27FC236}">
                  <a16:creationId xmlns:a16="http://schemas.microsoft.com/office/drawing/2014/main" id="{5E66B6BB-B6D0-4960-9BBA-2699123660D1}"/>
                </a:ext>
              </a:extLst>
            </p:cNvPr>
            <p:cNvGrpSpPr/>
            <p:nvPr/>
          </p:nvGrpSpPr>
          <p:grpSpPr>
            <a:xfrm>
              <a:off x="1344883" y="5059560"/>
              <a:ext cx="1742883" cy="1191223"/>
              <a:chOff x="1356576" y="5012645"/>
              <a:chExt cx="1742883" cy="1191223"/>
            </a:xfrm>
          </p:grpSpPr>
          <p:sp>
            <p:nvSpPr>
              <p:cNvPr id="38" name="Freeform: Shape 37">
                <a:extLst>
                  <a:ext uri="{FF2B5EF4-FFF2-40B4-BE49-F238E27FC236}">
                    <a16:creationId xmlns:a16="http://schemas.microsoft.com/office/drawing/2014/main" id="{6F5C9BE2-F75F-4DEB-917B-973EA80F2EA9}"/>
                  </a:ext>
                </a:extLst>
              </p:cNvPr>
              <p:cNvSpPr/>
              <p:nvPr/>
            </p:nvSpPr>
            <p:spPr>
              <a:xfrm>
                <a:off x="1356576" y="5012645"/>
                <a:ext cx="603443" cy="1018104"/>
              </a:xfrm>
              <a:custGeom>
                <a:avLst/>
                <a:gdLst>
                  <a:gd name="connsiteX0" fmla="*/ 390754 w 603443"/>
                  <a:gd name="connsiteY0" fmla="*/ 488855 h 1018104"/>
                  <a:gd name="connsiteX1" fmla="*/ 562225 w 603443"/>
                  <a:gd name="connsiteY1" fmla="*/ 249786 h 1018104"/>
                  <a:gd name="connsiteX2" fmla="*/ 320682 w 603443"/>
                  <a:gd name="connsiteY2" fmla="*/ 0 h 1018104"/>
                  <a:gd name="connsiteX3" fmla="*/ 78316 w 603443"/>
                  <a:gd name="connsiteY3" fmla="*/ 249786 h 1018104"/>
                  <a:gd name="connsiteX4" fmla="*/ 249786 w 603443"/>
                  <a:gd name="connsiteY4" fmla="*/ 488855 h 1018104"/>
                  <a:gd name="connsiteX5" fmla="*/ 0 w 603443"/>
                  <a:gd name="connsiteY5" fmla="*/ 1018105 h 1018104"/>
                  <a:gd name="connsiteX6" fmla="*/ 483909 w 603443"/>
                  <a:gd name="connsiteY6" fmla="*/ 1018105 h 1018104"/>
                  <a:gd name="connsiteX7" fmla="*/ 483909 w 603443"/>
                  <a:gd name="connsiteY7" fmla="*/ 1018105 h 1018104"/>
                  <a:gd name="connsiteX8" fmla="*/ 534196 w 603443"/>
                  <a:gd name="connsiteY8" fmla="*/ 807065 h 1018104"/>
                  <a:gd name="connsiteX9" fmla="*/ 603443 w 603443"/>
                  <a:gd name="connsiteY9" fmla="*/ 699071 h 1018104"/>
                  <a:gd name="connsiteX10" fmla="*/ 390754 w 603443"/>
                  <a:gd name="connsiteY10" fmla="*/ 488855 h 10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443" h="1018104">
                    <a:moveTo>
                      <a:pt x="390754" y="488855"/>
                    </a:moveTo>
                    <a:cubicBezTo>
                      <a:pt x="489679" y="457529"/>
                      <a:pt x="562225" y="362726"/>
                      <a:pt x="562225" y="249786"/>
                    </a:cubicBezTo>
                    <a:cubicBezTo>
                      <a:pt x="562225" y="112115"/>
                      <a:pt x="454231" y="0"/>
                      <a:pt x="320682" y="0"/>
                    </a:cubicBezTo>
                    <a:cubicBezTo>
                      <a:pt x="187133" y="0"/>
                      <a:pt x="78316" y="112115"/>
                      <a:pt x="78316" y="249786"/>
                    </a:cubicBezTo>
                    <a:cubicBezTo>
                      <a:pt x="78316" y="362726"/>
                      <a:pt x="150861" y="457529"/>
                      <a:pt x="249786" y="488855"/>
                    </a:cubicBezTo>
                    <a:cubicBezTo>
                      <a:pt x="57706" y="535020"/>
                      <a:pt x="0" y="718032"/>
                      <a:pt x="0" y="1018105"/>
                    </a:cubicBezTo>
                    <a:lnTo>
                      <a:pt x="483909" y="1018105"/>
                    </a:lnTo>
                    <a:cubicBezTo>
                      <a:pt x="483909" y="1018105"/>
                      <a:pt x="483909" y="1018105"/>
                      <a:pt x="483909" y="1018105"/>
                    </a:cubicBezTo>
                    <a:cubicBezTo>
                      <a:pt x="492977" y="933194"/>
                      <a:pt x="509464" y="863946"/>
                      <a:pt x="534196" y="807065"/>
                    </a:cubicBezTo>
                    <a:cubicBezTo>
                      <a:pt x="552332" y="765021"/>
                      <a:pt x="575415" y="728749"/>
                      <a:pt x="603443" y="699071"/>
                    </a:cubicBezTo>
                    <a:cubicBezTo>
                      <a:pt x="567171" y="586956"/>
                      <a:pt x="501221" y="516060"/>
                      <a:pt x="390754" y="488855"/>
                    </a:cubicBezTo>
                  </a:path>
                </a:pathLst>
              </a:custGeom>
              <a:solidFill>
                <a:srgbClr val="FFFFFF"/>
              </a:solidFill>
              <a:ln w="82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B022546D-5B67-4EC6-A3C9-50D47E543120}"/>
                  </a:ext>
                </a:extLst>
              </p:cNvPr>
              <p:cNvSpPr/>
              <p:nvPr/>
            </p:nvSpPr>
            <p:spPr>
              <a:xfrm>
                <a:off x="1891596" y="5185764"/>
                <a:ext cx="640540" cy="1018104"/>
              </a:xfrm>
              <a:custGeom>
                <a:avLst/>
                <a:gdLst>
                  <a:gd name="connsiteX0" fmla="*/ 389930 w 640540"/>
                  <a:gd name="connsiteY0" fmla="*/ 488855 h 1018104"/>
                  <a:gd name="connsiteX1" fmla="*/ 561400 w 640540"/>
                  <a:gd name="connsiteY1" fmla="*/ 249786 h 1018104"/>
                  <a:gd name="connsiteX2" fmla="*/ 319858 w 640540"/>
                  <a:gd name="connsiteY2" fmla="*/ 0 h 1018104"/>
                  <a:gd name="connsiteX3" fmla="*/ 78316 w 640540"/>
                  <a:gd name="connsiteY3" fmla="*/ 249786 h 1018104"/>
                  <a:gd name="connsiteX4" fmla="*/ 249786 w 640540"/>
                  <a:gd name="connsiteY4" fmla="*/ 488855 h 1018104"/>
                  <a:gd name="connsiteX5" fmla="*/ 0 w 640540"/>
                  <a:gd name="connsiteY5" fmla="*/ 1018105 h 1018104"/>
                  <a:gd name="connsiteX6" fmla="*/ 640540 w 640540"/>
                  <a:gd name="connsiteY6" fmla="*/ 1018105 h 1018104"/>
                  <a:gd name="connsiteX7" fmla="*/ 390754 w 640540"/>
                  <a:gd name="connsiteY7" fmla="*/ 488855 h 10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540" h="1018104">
                    <a:moveTo>
                      <a:pt x="389930" y="488855"/>
                    </a:moveTo>
                    <a:cubicBezTo>
                      <a:pt x="488855" y="457529"/>
                      <a:pt x="561400" y="362726"/>
                      <a:pt x="561400" y="249786"/>
                    </a:cubicBezTo>
                    <a:cubicBezTo>
                      <a:pt x="561400" y="112115"/>
                      <a:pt x="453407" y="0"/>
                      <a:pt x="319858" y="0"/>
                    </a:cubicBezTo>
                    <a:cubicBezTo>
                      <a:pt x="186309" y="0"/>
                      <a:pt x="78316" y="112115"/>
                      <a:pt x="78316" y="249786"/>
                    </a:cubicBezTo>
                    <a:cubicBezTo>
                      <a:pt x="78316" y="362726"/>
                      <a:pt x="150861" y="457529"/>
                      <a:pt x="249786" y="488855"/>
                    </a:cubicBezTo>
                    <a:cubicBezTo>
                      <a:pt x="56882" y="535020"/>
                      <a:pt x="0" y="718032"/>
                      <a:pt x="0" y="1018105"/>
                    </a:cubicBezTo>
                    <a:lnTo>
                      <a:pt x="640540" y="1018105"/>
                    </a:lnTo>
                    <a:cubicBezTo>
                      <a:pt x="640540" y="718032"/>
                      <a:pt x="582834" y="535845"/>
                      <a:pt x="390754" y="488855"/>
                    </a:cubicBezTo>
                  </a:path>
                </a:pathLst>
              </a:custGeom>
              <a:solidFill>
                <a:srgbClr val="FFFFFF"/>
              </a:solidFill>
              <a:ln w="82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42FCA1A-5D57-4983-B1BB-160A7BAF5179}"/>
                  </a:ext>
                </a:extLst>
              </p:cNvPr>
              <p:cNvSpPr/>
              <p:nvPr/>
            </p:nvSpPr>
            <p:spPr>
              <a:xfrm flipH="1">
                <a:off x="2458919" y="5012645"/>
                <a:ext cx="640540" cy="1018104"/>
              </a:xfrm>
              <a:custGeom>
                <a:avLst/>
                <a:gdLst>
                  <a:gd name="connsiteX0" fmla="*/ 390754 w 603443"/>
                  <a:gd name="connsiteY0" fmla="*/ 488855 h 1018104"/>
                  <a:gd name="connsiteX1" fmla="*/ 562225 w 603443"/>
                  <a:gd name="connsiteY1" fmla="*/ 249786 h 1018104"/>
                  <a:gd name="connsiteX2" fmla="*/ 320682 w 603443"/>
                  <a:gd name="connsiteY2" fmla="*/ 0 h 1018104"/>
                  <a:gd name="connsiteX3" fmla="*/ 78316 w 603443"/>
                  <a:gd name="connsiteY3" fmla="*/ 249786 h 1018104"/>
                  <a:gd name="connsiteX4" fmla="*/ 249786 w 603443"/>
                  <a:gd name="connsiteY4" fmla="*/ 488855 h 1018104"/>
                  <a:gd name="connsiteX5" fmla="*/ 0 w 603443"/>
                  <a:gd name="connsiteY5" fmla="*/ 1018105 h 1018104"/>
                  <a:gd name="connsiteX6" fmla="*/ 483909 w 603443"/>
                  <a:gd name="connsiteY6" fmla="*/ 1018105 h 1018104"/>
                  <a:gd name="connsiteX7" fmla="*/ 483909 w 603443"/>
                  <a:gd name="connsiteY7" fmla="*/ 1018105 h 1018104"/>
                  <a:gd name="connsiteX8" fmla="*/ 534196 w 603443"/>
                  <a:gd name="connsiteY8" fmla="*/ 807065 h 1018104"/>
                  <a:gd name="connsiteX9" fmla="*/ 603443 w 603443"/>
                  <a:gd name="connsiteY9" fmla="*/ 699071 h 1018104"/>
                  <a:gd name="connsiteX10" fmla="*/ 390754 w 603443"/>
                  <a:gd name="connsiteY10" fmla="*/ 488855 h 10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443" h="1018104">
                    <a:moveTo>
                      <a:pt x="390754" y="488855"/>
                    </a:moveTo>
                    <a:cubicBezTo>
                      <a:pt x="489679" y="457529"/>
                      <a:pt x="562225" y="362726"/>
                      <a:pt x="562225" y="249786"/>
                    </a:cubicBezTo>
                    <a:cubicBezTo>
                      <a:pt x="562225" y="112115"/>
                      <a:pt x="454231" y="0"/>
                      <a:pt x="320682" y="0"/>
                    </a:cubicBezTo>
                    <a:cubicBezTo>
                      <a:pt x="187133" y="0"/>
                      <a:pt x="78316" y="112115"/>
                      <a:pt x="78316" y="249786"/>
                    </a:cubicBezTo>
                    <a:cubicBezTo>
                      <a:pt x="78316" y="362726"/>
                      <a:pt x="150861" y="457529"/>
                      <a:pt x="249786" y="488855"/>
                    </a:cubicBezTo>
                    <a:cubicBezTo>
                      <a:pt x="57706" y="535020"/>
                      <a:pt x="0" y="718032"/>
                      <a:pt x="0" y="1018105"/>
                    </a:cubicBezTo>
                    <a:lnTo>
                      <a:pt x="483909" y="1018105"/>
                    </a:lnTo>
                    <a:cubicBezTo>
                      <a:pt x="483909" y="1018105"/>
                      <a:pt x="483909" y="1018105"/>
                      <a:pt x="483909" y="1018105"/>
                    </a:cubicBezTo>
                    <a:cubicBezTo>
                      <a:pt x="492977" y="933194"/>
                      <a:pt x="509464" y="863946"/>
                      <a:pt x="534196" y="807065"/>
                    </a:cubicBezTo>
                    <a:cubicBezTo>
                      <a:pt x="552332" y="765021"/>
                      <a:pt x="575415" y="728749"/>
                      <a:pt x="603443" y="699071"/>
                    </a:cubicBezTo>
                    <a:cubicBezTo>
                      <a:pt x="567171" y="586956"/>
                      <a:pt x="501221" y="516060"/>
                      <a:pt x="390754" y="488855"/>
                    </a:cubicBezTo>
                  </a:path>
                </a:pathLst>
              </a:custGeom>
              <a:solidFill>
                <a:srgbClr val="FFFFFF"/>
              </a:solidFill>
              <a:ln w="820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3041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F395-B4E4-486C-BDDF-0427089812A0}"/>
              </a:ext>
            </a:extLst>
          </p:cNvPr>
          <p:cNvSpPr>
            <a:spLocks noGrp="1"/>
          </p:cNvSpPr>
          <p:nvPr>
            <p:ph type="ctrTitle"/>
          </p:nvPr>
        </p:nvSpPr>
        <p:spPr>
          <a:xfrm>
            <a:off x="741848" y="850925"/>
            <a:ext cx="11305773" cy="579194"/>
          </a:xfrm>
        </p:spPr>
        <p:txBody>
          <a:bodyPr>
            <a:normAutofit/>
          </a:bodyPr>
          <a:lstStyle/>
          <a:p>
            <a:r>
              <a:rPr lang="en-US" dirty="0">
                <a:latin typeface="Century Gothic" panose="020B0502020202020204" pitchFamily="34" charset="0"/>
              </a:rPr>
              <a:t>Integrated Communication &amp; Outreach Strategies </a:t>
            </a:r>
          </a:p>
        </p:txBody>
      </p:sp>
      <p:sp>
        <p:nvSpPr>
          <p:cNvPr id="4" name="Slide Number Placeholder 5">
            <a:extLst>
              <a:ext uri="{FF2B5EF4-FFF2-40B4-BE49-F238E27FC236}">
                <a16:creationId xmlns:a16="http://schemas.microsoft.com/office/drawing/2014/main" id="{144D539D-BCA6-4C30-9AF5-641F7AE08F69}"/>
              </a:ext>
            </a:extLst>
          </p:cNvPr>
          <p:cNvSpPr txBox="1">
            <a:spLocks/>
          </p:cNvSpPr>
          <p:nvPr/>
        </p:nvSpPr>
        <p:spPr>
          <a:xfrm>
            <a:off x="67733"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FAC968-99DC-4A50-9679-463617D7C685}" type="slidenum">
              <a:rPr kumimoji="0" lang="en-US" sz="1800" b="0" i="0" u="none" strike="noStrike" kern="1200" cap="none" spc="0" normalizeH="0" baseline="0" noProof="0" smtClean="0">
                <a:ln>
                  <a:noFill/>
                </a:ln>
                <a:solidFill>
                  <a:prstClr val="black"/>
                </a:solidFill>
                <a:effectLst/>
                <a:uLnTx/>
                <a:uFillTx/>
                <a:latin typeface="HelveticaNeueLT Com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HelveticaNeueLT Com 55 Roman" panose="020B0604020202020204" pitchFamily="34" charset="0"/>
              <a:ea typeface="+mn-ea"/>
              <a:cs typeface="+mn-cs"/>
            </a:endParaRPr>
          </a:p>
        </p:txBody>
      </p:sp>
      <p:pic>
        <p:nvPicPr>
          <p:cNvPr id="13" name="Picture 12">
            <a:extLst>
              <a:ext uri="{FF2B5EF4-FFF2-40B4-BE49-F238E27FC236}">
                <a16:creationId xmlns:a16="http://schemas.microsoft.com/office/drawing/2014/main" id="{E5CFDD79-AEC8-45CD-8969-48BBA71ECC77}"/>
              </a:ext>
            </a:extLst>
          </p:cNvPr>
          <p:cNvPicPr>
            <a:picLocks noChangeAspect="1"/>
          </p:cNvPicPr>
          <p:nvPr/>
        </p:nvPicPr>
        <p:blipFill rotWithShape="1">
          <a:blip r:embed="rId3"/>
          <a:srcRect b="1559"/>
          <a:stretch/>
        </p:blipFill>
        <p:spPr>
          <a:xfrm>
            <a:off x="893125" y="1430119"/>
            <a:ext cx="10405750" cy="4800600"/>
          </a:xfrm>
          <a:prstGeom prst="rect">
            <a:avLst/>
          </a:prstGeom>
        </p:spPr>
      </p:pic>
    </p:spTree>
    <p:extLst>
      <p:ext uri="{BB962C8B-B14F-4D97-AF65-F5344CB8AC3E}">
        <p14:creationId xmlns:p14="http://schemas.microsoft.com/office/powerpoint/2010/main" val="1171717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F395-B4E4-486C-BDDF-0427089812A0}"/>
              </a:ext>
            </a:extLst>
          </p:cNvPr>
          <p:cNvSpPr>
            <a:spLocks noGrp="1"/>
          </p:cNvSpPr>
          <p:nvPr>
            <p:ph type="ctrTitle"/>
          </p:nvPr>
        </p:nvSpPr>
        <p:spPr>
          <a:xfrm>
            <a:off x="741848" y="850925"/>
            <a:ext cx="11517694" cy="579194"/>
          </a:xfrm>
        </p:spPr>
        <p:txBody>
          <a:bodyPr>
            <a:normAutofit/>
          </a:bodyPr>
          <a:lstStyle/>
          <a:p>
            <a:r>
              <a:rPr lang="en-US" dirty="0">
                <a:latin typeface="Century Gothic" panose="020B0502020202020204" pitchFamily="34" charset="0"/>
              </a:rPr>
              <a:t>Increased Digital Presence &amp; Reach  </a:t>
            </a:r>
          </a:p>
        </p:txBody>
      </p:sp>
      <p:sp>
        <p:nvSpPr>
          <p:cNvPr id="4" name="Slide Number Placeholder 5">
            <a:extLst>
              <a:ext uri="{FF2B5EF4-FFF2-40B4-BE49-F238E27FC236}">
                <a16:creationId xmlns:a16="http://schemas.microsoft.com/office/drawing/2014/main" id="{144D539D-BCA6-4C30-9AF5-641F7AE08F69}"/>
              </a:ext>
            </a:extLst>
          </p:cNvPr>
          <p:cNvSpPr txBox="1">
            <a:spLocks/>
          </p:cNvSpPr>
          <p:nvPr/>
        </p:nvSpPr>
        <p:spPr>
          <a:xfrm>
            <a:off x="67733"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FAC968-99DC-4A50-9679-463617D7C685}" type="slidenum">
              <a:rPr kumimoji="0" lang="en-US" sz="1800" b="0" i="0" u="none" strike="noStrike" kern="1200" cap="none" spc="0" normalizeH="0" baseline="0" noProof="0" smtClean="0">
                <a:ln>
                  <a:noFill/>
                </a:ln>
                <a:solidFill>
                  <a:prstClr val="black"/>
                </a:solidFill>
                <a:effectLst/>
                <a:uLnTx/>
                <a:uFillTx/>
                <a:latin typeface="HelveticaNeueLT Com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HelveticaNeueLT Com 55 Roman" panose="020B0604020202020204" pitchFamily="34" charset="0"/>
              <a:ea typeface="+mn-ea"/>
              <a:cs typeface="+mn-cs"/>
            </a:endParaRPr>
          </a:p>
        </p:txBody>
      </p:sp>
      <p:sp>
        <p:nvSpPr>
          <p:cNvPr id="15" name="TextBox 14">
            <a:extLst>
              <a:ext uri="{FF2B5EF4-FFF2-40B4-BE49-F238E27FC236}">
                <a16:creationId xmlns:a16="http://schemas.microsoft.com/office/drawing/2014/main" id="{D9DF547B-3247-423C-AD6A-9A9785E1DD76}"/>
              </a:ext>
            </a:extLst>
          </p:cNvPr>
          <p:cNvSpPr txBox="1"/>
          <p:nvPr/>
        </p:nvSpPr>
        <p:spPr>
          <a:xfrm>
            <a:off x="878856" y="3673722"/>
            <a:ext cx="3296479" cy="2862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Virtual Meeting Rooms </a:t>
            </a:r>
          </a:p>
        </p:txBody>
      </p:sp>
      <p:pic>
        <p:nvPicPr>
          <p:cNvPr id="16" name="Picture 15" descr="Graphical user interface, application&#10;&#10;Description automatically generated">
            <a:extLst>
              <a:ext uri="{FF2B5EF4-FFF2-40B4-BE49-F238E27FC236}">
                <a16:creationId xmlns:a16="http://schemas.microsoft.com/office/drawing/2014/main" id="{95CAD83B-7C35-46D7-B19C-A21CA862A6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858" r="34831" b="5299"/>
          <a:stretch/>
        </p:blipFill>
        <p:spPr>
          <a:xfrm>
            <a:off x="5032513" y="1355118"/>
            <a:ext cx="2126974" cy="430554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8749BF8-8678-4980-89EF-297974234EE3}"/>
              </a:ext>
            </a:extLst>
          </p:cNvPr>
          <p:cNvSpPr txBox="1"/>
          <p:nvPr/>
        </p:nvSpPr>
        <p:spPr>
          <a:xfrm>
            <a:off x="4865401" y="5921774"/>
            <a:ext cx="25024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New </a:t>
            </a:r>
            <a:r>
              <a:rPr kumimoji="0" lang="en-US" sz="1400" b="0" i="0" u="none" strike="noStrike" kern="1200" cap="none" spc="0" normalizeH="0" baseline="0" noProof="0" dirty="0" err="1">
                <a:ln>
                  <a:noFill/>
                </a:ln>
                <a:solidFill>
                  <a:srgbClr val="035594"/>
                </a:solidFill>
                <a:effectLst/>
                <a:uLnTx/>
                <a:uFillTx/>
                <a:latin typeface="ITC Avant Garde Pro Md" panose="020B0802020202020204" pitchFamily="34" charset="0"/>
                <a:ea typeface="+mn-ea"/>
                <a:cs typeface="+mn-cs"/>
              </a:rPr>
              <a:t>TikTok</a:t>
            </a: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 Channel &amp;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Utilize Paid Social Media  </a:t>
            </a:r>
          </a:p>
        </p:txBody>
      </p:sp>
      <p:sp>
        <p:nvSpPr>
          <p:cNvPr id="25" name="TextBox 24">
            <a:extLst>
              <a:ext uri="{FF2B5EF4-FFF2-40B4-BE49-F238E27FC236}">
                <a16:creationId xmlns:a16="http://schemas.microsoft.com/office/drawing/2014/main" id="{289DE173-7178-4374-8ADA-F7F986FC4AD5}"/>
              </a:ext>
            </a:extLst>
          </p:cNvPr>
          <p:cNvSpPr txBox="1"/>
          <p:nvPr/>
        </p:nvSpPr>
        <p:spPr>
          <a:xfrm>
            <a:off x="8805393" y="6146973"/>
            <a:ext cx="2025253"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COMING SOON </a:t>
            </a: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Podcast Series </a:t>
            </a:r>
          </a:p>
        </p:txBody>
      </p:sp>
      <p:sp>
        <p:nvSpPr>
          <p:cNvPr id="30" name="TextBox 29">
            <a:extLst>
              <a:ext uri="{FF2B5EF4-FFF2-40B4-BE49-F238E27FC236}">
                <a16:creationId xmlns:a16="http://schemas.microsoft.com/office/drawing/2014/main" id="{6F289656-55B2-4F45-A4E2-383FCF48C087}"/>
              </a:ext>
            </a:extLst>
          </p:cNvPr>
          <p:cNvSpPr txBox="1"/>
          <p:nvPr/>
        </p:nvSpPr>
        <p:spPr>
          <a:xfrm>
            <a:off x="7915818" y="3632580"/>
            <a:ext cx="3296479" cy="2862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Website Refresh </a:t>
            </a:r>
          </a:p>
        </p:txBody>
      </p:sp>
      <p:pic>
        <p:nvPicPr>
          <p:cNvPr id="34" name="Picture 33" descr="A picture containing logo&#10;&#10;Description automatically generated">
            <a:extLst>
              <a:ext uri="{FF2B5EF4-FFF2-40B4-BE49-F238E27FC236}">
                <a16:creationId xmlns:a16="http://schemas.microsoft.com/office/drawing/2014/main" id="{80A5E617-5CFD-4AFF-BB56-2E3188EB8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672" y="3918812"/>
            <a:ext cx="2126974" cy="2126974"/>
          </a:xfrm>
          <a:prstGeom prst="rect">
            <a:avLst/>
          </a:prstGeom>
        </p:spPr>
      </p:pic>
      <p:sp>
        <p:nvSpPr>
          <p:cNvPr id="35" name="TextBox 34">
            <a:extLst>
              <a:ext uri="{FF2B5EF4-FFF2-40B4-BE49-F238E27FC236}">
                <a16:creationId xmlns:a16="http://schemas.microsoft.com/office/drawing/2014/main" id="{859659D5-C1FE-4FF2-9CC6-E17D3F4D02C6}"/>
              </a:ext>
            </a:extLst>
          </p:cNvPr>
          <p:cNvSpPr txBox="1"/>
          <p:nvPr/>
        </p:nvSpPr>
        <p:spPr>
          <a:xfrm>
            <a:off x="1517787" y="6204929"/>
            <a:ext cx="2149647"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35594"/>
                </a:solidFill>
                <a:effectLst/>
                <a:uLnTx/>
                <a:uFillTx/>
                <a:latin typeface="ITC Avant Garde Pro Md" panose="020B0802020202020204" pitchFamily="34" charset="0"/>
                <a:ea typeface="+mn-ea"/>
                <a:cs typeface="+mn-cs"/>
              </a:rPr>
              <a:t>Virtual Presentations &amp; Meetings </a:t>
            </a:r>
          </a:p>
        </p:txBody>
      </p:sp>
      <p:pic>
        <p:nvPicPr>
          <p:cNvPr id="5" name="Picture 4" descr="A picture containing text, indoor, computer&#10;&#10;Description automatically generated">
            <a:extLst>
              <a:ext uri="{FF2B5EF4-FFF2-40B4-BE49-F238E27FC236}">
                <a16:creationId xmlns:a16="http://schemas.microsoft.com/office/drawing/2014/main" id="{B42EACEC-D8DF-494C-8552-F278D0B9832B}"/>
              </a:ext>
            </a:extLst>
          </p:cNvPr>
          <p:cNvPicPr>
            <a:picLocks noChangeAspect="1"/>
          </p:cNvPicPr>
          <p:nvPr/>
        </p:nvPicPr>
        <p:blipFill rotWithShape="1">
          <a:blip r:embed="rId5">
            <a:extLst>
              <a:ext uri="{28A0092B-C50C-407E-A947-70E740481C1C}">
                <a14:useLocalDpi xmlns:a14="http://schemas.microsoft.com/office/drawing/2010/main" val="0"/>
              </a:ext>
            </a:extLst>
          </a:blip>
          <a:srcRect l="5819" t="56738" r="54970" b="6215"/>
          <a:stretch/>
        </p:blipFill>
        <p:spPr>
          <a:xfrm>
            <a:off x="1086125" y="1564645"/>
            <a:ext cx="2881942" cy="1943243"/>
          </a:xfrm>
          <a:prstGeom prst="rect">
            <a:avLst/>
          </a:prstGeom>
        </p:spPr>
      </p:pic>
      <p:pic>
        <p:nvPicPr>
          <p:cNvPr id="7" name="Picture 6" descr="A picture containing text, computer, screenshot&#10;&#10;Description automatically generated">
            <a:extLst>
              <a:ext uri="{FF2B5EF4-FFF2-40B4-BE49-F238E27FC236}">
                <a16:creationId xmlns:a16="http://schemas.microsoft.com/office/drawing/2014/main" id="{3837F0A4-9FEA-4FDF-B882-DCAD65AF8DAB}"/>
              </a:ext>
            </a:extLst>
          </p:cNvPr>
          <p:cNvPicPr>
            <a:picLocks noChangeAspect="1"/>
          </p:cNvPicPr>
          <p:nvPr/>
        </p:nvPicPr>
        <p:blipFill rotWithShape="1">
          <a:blip r:embed="rId6">
            <a:extLst>
              <a:ext uri="{28A0092B-C50C-407E-A947-70E740481C1C}">
                <a14:useLocalDpi xmlns:a14="http://schemas.microsoft.com/office/drawing/2010/main" val="0"/>
              </a:ext>
            </a:extLst>
          </a:blip>
          <a:srcRect l="6625" t="57746" r="54970" b="5324"/>
          <a:stretch/>
        </p:blipFill>
        <p:spPr>
          <a:xfrm>
            <a:off x="1103546" y="4098088"/>
            <a:ext cx="2978131" cy="204365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1C30F0A9-69B1-4432-83DA-4431338E2E3B}"/>
              </a:ext>
            </a:extLst>
          </p:cNvPr>
          <p:cNvPicPr>
            <a:picLocks noChangeAspect="1"/>
          </p:cNvPicPr>
          <p:nvPr/>
        </p:nvPicPr>
        <p:blipFill rotWithShape="1">
          <a:blip r:embed="rId7">
            <a:extLst>
              <a:ext uri="{28A0092B-C50C-407E-A947-70E740481C1C}">
                <a14:useLocalDpi xmlns:a14="http://schemas.microsoft.com/office/drawing/2010/main" val="0"/>
              </a:ext>
            </a:extLst>
          </a:blip>
          <a:srcRect r="51069" b="48808"/>
          <a:stretch/>
        </p:blipFill>
        <p:spPr>
          <a:xfrm>
            <a:off x="7573622" y="1038089"/>
            <a:ext cx="3638675" cy="2716687"/>
          </a:xfrm>
          <a:prstGeom prst="rect">
            <a:avLst/>
          </a:prstGeom>
        </p:spPr>
      </p:pic>
      <p:pic>
        <p:nvPicPr>
          <p:cNvPr id="18" name="Graphic 17">
            <a:extLst>
              <a:ext uri="{FF2B5EF4-FFF2-40B4-BE49-F238E27FC236}">
                <a16:creationId xmlns:a16="http://schemas.microsoft.com/office/drawing/2014/main" id="{A18B6715-CC4B-43BA-A1B2-5CB8449C59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6396" y="3778803"/>
            <a:ext cx="1242960" cy="145129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52504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F395-B4E4-486C-BDDF-0427089812A0}"/>
              </a:ext>
            </a:extLst>
          </p:cNvPr>
          <p:cNvSpPr>
            <a:spLocks noGrp="1"/>
          </p:cNvSpPr>
          <p:nvPr>
            <p:ph type="ctrTitle"/>
          </p:nvPr>
        </p:nvSpPr>
        <p:spPr>
          <a:xfrm>
            <a:off x="741848" y="850925"/>
            <a:ext cx="11517694" cy="579194"/>
          </a:xfrm>
        </p:spPr>
        <p:txBody>
          <a:bodyPr>
            <a:normAutofit/>
          </a:bodyPr>
          <a:lstStyle/>
          <a:p>
            <a:r>
              <a:rPr lang="en-US" dirty="0">
                <a:latin typeface="Century Gothic" panose="020B0502020202020204" pitchFamily="34" charset="0"/>
              </a:rPr>
              <a:t>Engaging Environmental Justice Communities </a:t>
            </a:r>
          </a:p>
        </p:txBody>
      </p:sp>
      <p:sp>
        <p:nvSpPr>
          <p:cNvPr id="4" name="Slide Number Placeholder 5">
            <a:extLst>
              <a:ext uri="{FF2B5EF4-FFF2-40B4-BE49-F238E27FC236}">
                <a16:creationId xmlns:a16="http://schemas.microsoft.com/office/drawing/2014/main" id="{144D539D-BCA6-4C30-9AF5-641F7AE08F69}"/>
              </a:ext>
            </a:extLst>
          </p:cNvPr>
          <p:cNvSpPr txBox="1">
            <a:spLocks/>
          </p:cNvSpPr>
          <p:nvPr/>
        </p:nvSpPr>
        <p:spPr>
          <a:xfrm>
            <a:off x="67733"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FAC968-99DC-4A50-9679-463617D7C685}" type="slidenum">
              <a:rPr kumimoji="0" lang="en-US" sz="1800" b="0" i="0" u="none" strike="noStrike" kern="1200" cap="none" spc="0" normalizeH="0" baseline="0" noProof="0" smtClean="0">
                <a:ln>
                  <a:noFill/>
                </a:ln>
                <a:solidFill>
                  <a:prstClr val="black"/>
                </a:solidFill>
                <a:effectLst/>
                <a:uLnTx/>
                <a:uFillTx/>
                <a:latin typeface="HelveticaNeueLT Com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HelveticaNeueLT Com 55 Roman" panose="020B0604020202020204" pitchFamily="34" charset="0"/>
              <a:ea typeface="+mn-ea"/>
              <a:cs typeface="+mn-cs"/>
            </a:endParaRPr>
          </a:p>
        </p:txBody>
      </p:sp>
      <p:sp>
        <p:nvSpPr>
          <p:cNvPr id="7" name="Content Placeholder 2">
            <a:extLst>
              <a:ext uri="{FF2B5EF4-FFF2-40B4-BE49-F238E27FC236}">
                <a16:creationId xmlns:a16="http://schemas.microsoft.com/office/drawing/2014/main" id="{440E3DA6-0514-422D-9D9F-B3C58BE05549}"/>
              </a:ext>
            </a:extLst>
          </p:cNvPr>
          <p:cNvSpPr>
            <a:spLocks noGrp="1"/>
          </p:cNvSpPr>
          <p:nvPr>
            <p:ph sz="half" idx="1"/>
          </p:nvPr>
        </p:nvSpPr>
        <p:spPr>
          <a:xfrm>
            <a:off x="741849" y="1710432"/>
            <a:ext cx="4414351" cy="4880628"/>
          </a:xfrm>
        </p:spPr>
        <p:txBody>
          <a:bodyPr anchor="t"/>
          <a:lstStyle/>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There is not a one-size-fits all approach to </a:t>
            </a:r>
            <a:r>
              <a:rPr lang="en-US" sz="1800" b="1" dirty="0">
                <a:solidFill>
                  <a:srgbClr val="035594"/>
                </a:solidFill>
                <a:latin typeface="ITC Avant Garde Pro Bk" panose="020B0502020202020204" pitchFamily="34" charset="0"/>
              </a:rPr>
              <a:t>EQUITY  </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Place a greater emphasis on </a:t>
            </a:r>
            <a:r>
              <a:rPr lang="en-US" sz="1800" b="1" dirty="0">
                <a:solidFill>
                  <a:srgbClr val="035594"/>
                </a:solidFill>
                <a:latin typeface="ITC Avant Garde Pro Bk" panose="020B0502020202020204" pitchFamily="34" charset="0"/>
              </a:rPr>
              <a:t>PROACTIVE </a:t>
            </a:r>
            <a:r>
              <a:rPr lang="en-US" sz="1800" dirty="0">
                <a:solidFill>
                  <a:schemeClr val="tx1"/>
                </a:solidFill>
                <a:latin typeface="ITC Avant Garde Pro Bk" panose="020B0502020202020204" pitchFamily="34" charset="0"/>
              </a:rPr>
              <a:t>engagement with underserved communities </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Utilize more </a:t>
            </a:r>
            <a:r>
              <a:rPr lang="en-US" sz="1800" b="1" dirty="0">
                <a:solidFill>
                  <a:srgbClr val="035594"/>
                </a:solidFill>
                <a:latin typeface="ITC Avant Garde Pro Bk" panose="020B0502020202020204" pitchFamily="34" charset="0"/>
              </a:rPr>
              <a:t>INTEGRATED </a:t>
            </a:r>
            <a:r>
              <a:rPr lang="en-US" sz="1800" dirty="0">
                <a:solidFill>
                  <a:schemeClr val="tx1"/>
                </a:solidFill>
                <a:latin typeface="ITC Avant Garde Pro Bk" panose="020B0502020202020204" pitchFamily="34" charset="0"/>
              </a:rPr>
              <a:t>communication and outreach tactics for engagement  </a:t>
            </a:r>
          </a:p>
          <a:p>
            <a:endParaRPr lang="en-US" sz="1800" dirty="0">
              <a:solidFill>
                <a:schemeClr val="tx1"/>
              </a:solidFill>
              <a:latin typeface="ITC Avant Garde Pro Bk" panose="020B0502020202020204" pitchFamily="34" charset="0"/>
            </a:endParaRPr>
          </a:p>
          <a:p>
            <a:endParaRPr lang="en-US" sz="1800" dirty="0">
              <a:solidFill>
                <a:schemeClr val="tx1"/>
              </a:solidFill>
              <a:latin typeface="ITC Avant Garde Pro Bk" panose="020B0502020202020204" pitchFamily="34" charset="0"/>
            </a:endParaRPr>
          </a:p>
          <a:p>
            <a:pPr marL="342900" indent="-342900">
              <a:buChar char="•"/>
            </a:pPr>
            <a:endParaRPr lang="en-US" sz="1800" dirty="0">
              <a:solidFill>
                <a:schemeClr val="tx1"/>
              </a:solidFill>
              <a:latin typeface="ITC Avant Garde Pro Bk" panose="020B0502020202020204" pitchFamily="34" charset="0"/>
            </a:endParaRPr>
          </a:p>
          <a:p>
            <a:pPr marL="342900" indent="-342900">
              <a:buChar char="•"/>
            </a:pPr>
            <a:endParaRPr lang="en-US" sz="1800" dirty="0">
              <a:solidFill>
                <a:schemeClr val="tx1"/>
              </a:solidFill>
              <a:latin typeface="ITC Avant Garde Pro Bk" panose="020B0502020202020204" pitchFamily="34" charset="0"/>
            </a:endParaRPr>
          </a:p>
          <a:p>
            <a:pPr marL="342900" indent="-342900">
              <a:buChar char="•"/>
            </a:pPr>
            <a:endParaRPr lang="en-US" sz="1800" dirty="0">
              <a:solidFill>
                <a:schemeClr val="tx1"/>
              </a:solidFill>
              <a:latin typeface="ITC Avant Garde Pro Bk" panose="020B0502020202020204"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D3E2F615-12E9-43EA-97E1-FDCC3E671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536" y="1722867"/>
            <a:ext cx="3048000" cy="2286000"/>
          </a:xfrm>
          <a:prstGeom prst="rect">
            <a:avLst/>
          </a:prstGeom>
        </p:spPr>
      </p:pic>
      <p:pic>
        <p:nvPicPr>
          <p:cNvPr id="11" name="Picture 10" descr="A picture containing text, person, sky, outdoor&#10;&#10;Description automatically generated">
            <a:extLst>
              <a:ext uri="{FF2B5EF4-FFF2-40B4-BE49-F238E27FC236}">
                <a16:creationId xmlns:a16="http://schemas.microsoft.com/office/drawing/2014/main" id="{9445B7A7-E15A-4D37-BA67-0C9A39C63362}"/>
              </a:ext>
            </a:extLst>
          </p:cNvPr>
          <p:cNvPicPr>
            <a:picLocks noChangeAspect="1"/>
          </p:cNvPicPr>
          <p:nvPr/>
        </p:nvPicPr>
        <p:blipFill rotWithShape="1">
          <a:blip r:embed="rId4">
            <a:extLst>
              <a:ext uri="{28A0092B-C50C-407E-A947-70E740481C1C}">
                <a14:useLocalDpi xmlns:a14="http://schemas.microsoft.com/office/drawing/2010/main" val="0"/>
              </a:ext>
            </a:extLst>
          </a:blip>
          <a:srcRect l="5682" t="6645"/>
          <a:stretch/>
        </p:blipFill>
        <p:spPr>
          <a:xfrm>
            <a:off x="5346701" y="1710433"/>
            <a:ext cx="3432871" cy="4880628"/>
          </a:xfrm>
          <a:prstGeom prst="rect">
            <a:avLst/>
          </a:prstGeom>
        </p:spPr>
      </p:pic>
      <p:pic>
        <p:nvPicPr>
          <p:cNvPr id="15" name="Picture 14" descr="A group of people at an outdoor market&#10;&#10;Description automatically generated with medium confidence">
            <a:extLst>
              <a:ext uri="{FF2B5EF4-FFF2-40B4-BE49-F238E27FC236}">
                <a16:creationId xmlns:a16="http://schemas.microsoft.com/office/drawing/2014/main" id="{343ADD53-D93D-406F-900A-E3E6FF369B32}"/>
              </a:ext>
            </a:extLst>
          </p:cNvPr>
          <p:cNvPicPr>
            <a:picLocks noChangeAspect="1"/>
          </p:cNvPicPr>
          <p:nvPr/>
        </p:nvPicPr>
        <p:blipFill rotWithShape="1">
          <a:blip r:embed="rId5">
            <a:extLst>
              <a:ext uri="{28A0092B-C50C-407E-A947-70E740481C1C}">
                <a14:useLocalDpi xmlns:a14="http://schemas.microsoft.com/office/drawing/2010/main" val="0"/>
              </a:ext>
            </a:extLst>
          </a:blip>
          <a:srcRect t="21008" b="16617"/>
          <a:stretch/>
        </p:blipFill>
        <p:spPr>
          <a:xfrm>
            <a:off x="8866536" y="4068333"/>
            <a:ext cx="3033364" cy="2522727"/>
          </a:xfrm>
          <a:prstGeom prst="rect">
            <a:avLst/>
          </a:prstGeom>
        </p:spPr>
      </p:pic>
    </p:spTree>
    <p:extLst>
      <p:ext uri="{BB962C8B-B14F-4D97-AF65-F5344CB8AC3E}">
        <p14:creationId xmlns:p14="http://schemas.microsoft.com/office/powerpoint/2010/main" val="414230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0F395-B4E4-486C-BDDF-0427089812A0}"/>
              </a:ext>
            </a:extLst>
          </p:cNvPr>
          <p:cNvSpPr>
            <a:spLocks noGrp="1"/>
          </p:cNvSpPr>
          <p:nvPr>
            <p:ph type="ctrTitle"/>
          </p:nvPr>
        </p:nvSpPr>
        <p:spPr>
          <a:xfrm>
            <a:off x="741848" y="850925"/>
            <a:ext cx="11517694" cy="579194"/>
          </a:xfrm>
        </p:spPr>
        <p:txBody>
          <a:bodyPr>
            <a:normAutofit/>
          </a:bodyPr>
          <a:lstStyle/>
          <a:p>
            <a:r>
              <a:rPr lang="en-US" dirty="0">
                <a:latin typeface="Century Gothic" panose="020B0502020202020204" pitchFamily="34" charset="0"/>
              </a:rPr>
              <a:t>Best Practices &amp; Lessons Learned </a:t>
            </a:r>
          </a:p>
        </p:txBody>
      </p:sp>
      <p:sp>
        <p:nvSpPr>
          <p:cNvPr id="3" name="Content Placeholder 2">
            <a:extLst>
              <a:ext uri="{FF2B5EF4-FFF2-40B4-BE49-F238E27FC236}">
                <a16:creationId xmlns:a16="http://schemas.microsoft.com/office/drawing/2014/main" id="{7285BACB-0D39-45E1-B5FC-550064A43AA3}"/>
              </a:ext>
            </a:extLst>
          </p:cNvPr>
          <p:cNvSpPr>
            <a:spLocks noGrp="1"/>
          </p:cNvSpPr>
          <p:nvPr>
            <p:ph sz="half" idx="1"/>
          </p:nvPr>
        </p:nvSpPr>
        <p:spPr>
          <a:xfrm>
            <a:off x="741848" y="1710432"/>
            <a:ext cx="10910574" cy="4683589"/>
          </a:xfrm>
        </p:spPr>
        <p:txBody>
          <a:bodyPr anchor="t"/>
          <a:lstStyle/>
          <a:p>
            <a:r>
              <a:rPr lang="en-US" sz="2000" b="1" dirty="0">
                <a:solidFill>
                  <a:srgbClr val="035594"/>
                </a:solidFill>
                <a:latin typeface="ITC Avant Garde Pro Md" panose="020B0802020202020204" pitchFamily="34" charset="0"/>
              </a:rPr>
              <a:t>RESEARCH, RESEARCH, RESEARCH </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Research audience base prior to public involvement process and/or communication outreach strategies </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Analyze and understand stakeholder and audiences’ motives and apply communication and outreach tactics that will be most influential, and how specific audience groups prefer to receive information</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Continuous research is pivotal to ensure goals are being reached and allow adjustments to PI approach</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Market research is key staying ahead of industry trends and best practices while continuing to adhere to federal, state, and local expectations </a:t>
            </a:r>
          </a:p>
          <a:p>
            <a:pPr marL="800100" lvl="1" indent="-342900">
              <a:buChar char="•"/>
            </a:pPr>
            <a:endParaRPr lang="en-US" sz="700" dirty="0">
              <a:solidFill>
                <a:schemeClr val="tx1"/>
              </a:solidFill>
              <a:latin typeface="ITC Avant Garde Pro Bk" panose="020B0502020202020204" pitchFamily="34" charset="0"/>
            </a:endParaRPr>
          </a:p>
          <a:p>
            <a:r>
              <a:rPr lang="en-US" sz="2000" b="1" dirty="0">
                <a:solidFill>
                  <a:srgbClr val="035594"/>
                </a:solidFill>
                <a:latin typeface="ITC Avant Garde Pro Md" panose="020B0802020202020204" pitchFamily="34" charset="0"/>
              </a:rPr>
              <a:t>PLAN STRATEGICALLY </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ea typeface="Calibri" panose="020F0502020204030204" pitchFamily="34" charset="0"/>
                <a:cs typeface="Times New Roman" panose="02020603050405020304" pitchFamily="18" charset="0"/>
              </a:rPr>
              <a:t>D</a:t>
            </a:r>
            <a:r>
              <a:rPr lang="en-US" sz="1800" dirty="0">
                <a:solidFill>
                  <a:schemeClr val="tx1"/>
                </a:solidFill>
                <a:effectLst/>
                <a:latin typeface="ITC Avant Garde Pro Bk" panose="020B0502020202020204" pitchFamily="34" charset="0"/>
                <a:ea typeface="Calibri" panose="020F0502020204030204" pitchFamily="34" charset="0"/>
                <a:cs typeface="Times New Roman" panose="02020603050405020304" pitchFamily="18" charset="0"/>
              </a:rPr>
              <a:t>evelop strategies and tactics across multiple channels that ensure successful engagement </a:t>
            </a:r>
            <a:br>
              <a:rPr lang="en-US" sz="1800" dirty="0">
                <a:solidFill>
                  <a:schemeClr val="tx1"/>
                </a:solidFill>
                <a:effectLst/>
                <a:latin typeface="ITC Avant Garde Pro Bk" panose="020B0502020202020204" pitchFamily="34" charset="0"/>
                <a:ea typeface="Calibri" panose="020F0502020204030204" pitchFamily="34" charset="0"/>
                <a:cs typeface="Times New Roman" panose="02020603050405020304" pitchFamily="18" charset="0"/>
              </a:rPr>
            </a:br>
            <a:r>
              <a:rPr lang="en-US" sz="1800" dirty="0">
                <a:solidFill>
                  <a:schemeClr val="tx1"/>
                </a:solidFill>
                <a:effectLst/>
                <a:latin typeface="ITC Avant Garde Pro Bk" panose="020B0502020202020204" pitchFamily="34" charset="0"/>
                <a:ea typeface="Calibri" panose="020F0502020204030204" pitchFamily="34" charset="0"/>
                <a:cs typeface="Times New Roman" panose="02020603050405020304" pitchFamily="18" charset="0"/>
              </a:rPr>
              <a:t>and participation to reach goals</a:t>
            </a:r>
            <a:endParaRPr lang="en-US" sz="1800" dirty="0">
              <a:solidFill>
                <a:schemeClr val="tx1"/>
              </a:solidFill>
              <a:latin typeface="ITC Avant Garde Pro Bk" panose="020B0502020202020204" pitchFamily="34" charset="0"/>
            </a:endParaRPr>
          </a:p>
          <a:p>
            <a:pPr marL="342900" indent="-342900">
              <a:buChar char="•"/>
            </a:pPr>
            <a:r>
              <a:rPr lang="en-US" sz="1800" dirty="0">
                <a:solidFill>
                  <a:schemeClr val="tx1"/>
                </a:solidFill>
                <a:latin typeface="ITC Avant Garde Pro Bk" panose="020B0502020202020204" pitchFamily="34" charset="0"/>
              </a:rPr>
              <a:t>Utilize multiple channels of communications to extend reach and amplify message </a:t>
            </a:r>
          </a:p>
          <a:p>
            <a:pPr marL="342900" indent="-342900">
              <a:buFont typeface="Arial" panose="020B0604020202020204" pitchFamily="34" charset="0"/>
              <a:buChar char="•"/>
            </a:pPr>
            <a:r>
              <a:rPr lang="en-US" sz="1800" dirty="0">
                <a:solidFill>
                  <a:schemeClr val="tx1"/>
                </a:solidFill>
                <a:latin typeface="ITC Avant Garde Pro Bk" panose="020B0502020202020204" pitchFamily="34" charset="0"/>
              </a:rPr>
              <a:t>Tailor communication tactics to reach specific target audience groups </a:t>
            </a:r>
          </a:p>
          <a:p>
            <a:pPr marL="342900" indent="-342900">
              <a:buChar char="•"/>
            </a:pPr>
            <a:r>
              <a:rPr lang="en-US" sz="1800" dirty="0">
                <a:solidFill>
                  <a:schemeClr val="tx1"/>
                </a:solidFill>
                <a:latin typeface="ITC Avant Garde Pro Bk" panose="020B0502020202020204" pitchFamily="34" charset="0"/>
              </a:rPr>
              <a:t>Monitor and measure communication and outreach efforts – test and try new approach tactics  </a:t>
            </a:r>
          </a:p>
          <a:p>
            <a:endParaRPr lang="en-US" sz="1800" dirty="0">
              <a:solidFill>
                <a:schemeClr val="tx1"/>
              </a:solidFill>
              <a:latin typeface="ITC Avant Garde Pro Bk" panose="020B0502020202020204" pitchFamily="34" charset="0"/>
            </a:endParaRPr>
          </a:p>
          <a:p>
            <a:pPr marL="342900" indent="-342900">
              <a:buChar char="•"/>
            </a:pPr>
            <a:endParaRPr lang="en-US" sz="1800" dirty="0">
              <a:solidFill>
                <a:schemeClr val="tx1"/>
              </a:solidFill>
              <a:latin typeface="ITC Avant Garde Pro Bk" panose="020B0502020202020204" pitchFamily="34" charset="0"/>
            </a:endParaRPr>
          </a:p>
          <a:p>
            <a:pPr marL="342900" indent="-342900">
              <a:buChar char="•"/>
            </a:pPr>
            <a:endParaRPr lang="en-US" sz="1800" dirty="0">
              <a:solidFill>
                <a:schemeClr val="tx1"/>
              </a:solidFill>
              <a:latin typeface="ITC Avant Garde Pro Bk" panose="020B0502020202020204" pitchFamily="34" charset="0"/>
            </a:endParaRPr>
          </a:p>
          <a:p>
            <a:pPr marL="342900" indent="-342900">
              <a:buChar char="•"/>
            </a:pPr>
            <a:endParaRPr lang="en-US" sz="1800" dirty="0">
              <a:solidFill>
                <a:schemeClr val="tx1"/>
              </a:solidFill>
              <a:latin typeface="ITC Avant Garde Pro Bk" panose="020B0502020202020204" pitchFamily="34" charset="0"/>
            </a:endParaRPr>
          </a:p>
        </p:txBody>
      </p:sp>
      <p:sp>
        <p:nvSpPr>
          <p:cNvPr id="4" name="Slide Number Placeholder 5">
            <a:extLst>
              <a:ext uri="{FF2B5EF4-FFF2-40B4-BE49-F238E27FC236}">
                <a16:creationId xmlns:a16="http://schemas.microsoft.com/office/drawing/2014/main" id="{144D539D-BCA6-4C30-9AF5-641F7AE08F69}"/>
              </a:ext>
            </a:extLst>
          </p:cNvPr>
          <p:cNvSpPr txBox="1">
            <a:spLocks/>
          </p:cNvSpPr>
          <p:nvPr/>
        </p:nvSpPr>
        <p:spPr>
          <a:xfrm>
            <a:off x="67733"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FAC968-99DC-4A50-9679-463617D7C685}" type="slidenum">
              <a:rPr kumimoji="0" lang="en-US" sz="1800" b="0" i="0" u="none" strike="noStrike" kern="1200" cap="none" spc="0" normalizeH="0" baseline="0" noProof="0" smtClean="0">
                <a:ln>
                  <a:noFill/>
                </a:ln>
                <a:solidFill>
                  <a:prstClr val="black"/>
                </a:solidFill>
                <a:effectLst/>
                <a:uLnTx/>
                <a:uFillTx/>
                <a:latin typeface="HelveticaNeueLT Com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HelveticaNeueLT Com 55 Roman" panose="020B0604020202020204" pitchFamily="34" charset="0"/>
              <a:ea typeface="+mn-ea"/>
              <a:cs typeface="+mn-cs"/>
            </a:endParaRPr>
          </a:p>
        </p:txBody>
      </p:sp>
      <p:pic>
        <p:nvPicPr>
          <p:cNvPr id="6" name="Graphic 5" descr="Gears">
            <a:extLst>
              <a:ext uri="{FF2B5EF4-FFF2-40B4-BE49-F238E27FC236}">
                <a16:creationId xmlns:a16="http://schemas.microsoft.com/office/drawing/2014/main" id="{08EE9342-1163-4393-9F90-3678468BD1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0569" y="3925038"/>
            <a:ext cx="2034892" cy="2034892"/>
          </a:xfrm>
          <a:prstGeom prst="rect">
            <a:avLst/>
          </a:prstGeom>
        </p:spPr>
      </p:pic>
    </p:spTree>
    <p:extLst>
      <p:ext uri="{BB962C8B-B14F-4D97-AF65-F5344CB8AC3E}">
        <p14:creationId xmlns:p14="http://schemas.microsoft.com/office/powerpoint/2010/main" val="143326251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ree Horizontal Photo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T PowerPoint Template - Widescreen - RonBattle Version [Read-Only]" id="{3C2891D6-4A35-4BDA-B896-7278FA1BD569}" vid="{93B62DC2-5C20-4AD5-ADE6-1E8D4D3249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f89b12-1346-45e9-902e-7e6310bb5b9b" xsi:nil="true"/>
    <lcf76f155ced4ddcb4097134ff3c332f xmlns="418a8f8c-ce0d-48d8-8a76-be474dae626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E23BB908C2DB418F6D59CDB87BCA83" ma:contentTypeVersion="13" ma:contentTypeDescription="Create a new document." ma:contentTypeScope="" ma:versionID="bcd16c8114dd2e957ad4b5d906a96181">
  <xsd:schema xmlns:xsd="http://www.w3.org/2001/XMLSchema" xmlns:xs="http://www.w3.org/2001/XMLSchema" xmlns:p="http://schemas.microsoft.com/office/2006/metadata/properties" xmlns:ns2="418a8f8c-ce0d-48d8-8a76-be474dae626d" xmlns:ns3="2807dd91-300b-400b-b5bb-8832f2b102ee" xmlns:ns4="95f89b12-1346-45e9-902e-7e6310bb5b9b" targetNamespace="http://schemas.microsoft.com/office/2006/metadata/properties" ma:root="true" ma:fieldsID="7ec25c50bb2ab8df9f9be48e9f938e8d" ns2:_="" ns3:_="" ns4:_="">
    <xsd:import namespace="418a8f8c-ce0d-48d8-8a76-be474dae626d"/>
    <xsd:import namespace="2807dd91-300b-400b-b5bb-8832f2b102ee"/>
    <xsd:import namespace="95f89b12-1346-45e9-902e-7e6310bb5b9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a8f8c-ce0d-48d8-8a76-be474dae62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28028b-1cc5-45ee-9164-1a2f8d0dcd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807dd91-300b-400b-b5bb-8832f2b102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f89b12-1346-45e9-902e-7e6310bb5b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ba8519-c2b2-4db1-b213-c9141d6387d6}" ma:internalName="TaxCatchAll" ma:showField="CatchAllData" ma:web="2807dd91-300b-400b-b5bb-8832f2b102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90B87E-70CF-4490-8DE9-BEB148F5400A}">
  <ds:schemaRefs>
    <ds:schemaRef ds:uri="http://www.w3.org/XML/1998/namespace"/>
    <ds:schemaRef ds:uri="http://schemas.microsoft.com/office/2006/documentManagement/types"/>
    <ds:schemaRef ds:uri="http://schemas.openxmlformats.org/package/2006/metadata/core-properties"/>
    <ds:schemaRef ds:uri="http://purl.org/dc/terms/"/>
    <ds:schemaRef ds:uri="http://schemas.microsoft.com/office/2006/metadata/properties"/>
    <ds:schemaRef ds:uri="95f89b12-1346-45e9-902e-7e6310bb5b9b"/>
    <ds:schemaRef ds:uri="http://purl.org/dc/elements/1.1/"/>
    <ds:schemaRef ds:uri="2807dd91-300b-400b-b5bb-8832f2b102ee"/>
    <ds:schemaRef ds:uri="418a8f8c-ce0d-48d8-8a76-be474dae626d"/>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0F77C74A-6696-4E8E-8A40-6961CA2B7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8a8f8c-ce0d-48d8-8a76-be474dae626d"/>
    <ds:schemaRef ds:uri="2807dd91-300b-400b-b5bb-8832f2b102ee"/>
    <ds:schemaRef ds:uri="95f89b12-1346-45e9-902e-7e6310bb5b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B21A67-4106-4589-8F1A-7D7CBADEA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1787</Words>
  <Application>Microsoft Office PowerPoint</Application>
  <PresentationFormat>Widescreen</PresentationFormat>
  <Paragraphs>187</Paragraphs>
  <Slides>22</Slides>
  <Notes>6</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22</vt:i4>
      </vt:variant>
    </vt:vector>
  </HeadingPairs>
  <TitlesOfParts>
    <vt:vector size="42" baseType="lpstr">
      <vt:lpstr>Arial</vt:lpstr>
      <vt:lpstr>Calibri</vt:lpstr>
      <vt:lpstr>Calibri Light</vt:lpstr>
      <vt:lpstr>Century Gothic</vt:lpstr>
      <vt:lpstr>Helvetica Neue</vt:lpstr>
      <vt:lpstr>HelveticaNeueLT Com 55 Roman</vt:lpstr>
      <vt:lpstr>ITC Avant Garde Pro Bk</vt:lpstr>
      <vt:lpstr>ITC Avant Garde Pro Md</vt:lpstr>
      <vt:lpstr>ITC Avant Garde Std Md</vt:lpstr>
      <vt:lpstr>Lato</vt:lpstr>
      <vt:lpstr>Open Sans</vt:lpstr>
      <vt:lpstr>proxima-nova</vt:lpstr>
      <vt:lpstr>Rockwell</vt:lpstr>
      <vt:lpstr>Symbol</vt:lpstr>
      <vt:lpstr>Times New Roman</vt:lpstr>
      <vt:lpstr>Trebuchet MS</vt:lpstr>
      <vt:lpstr>Work Sans</vt:lpstr>
      <vt:lpstr>1_Office Theme</vt:lpstr>
      <vt:lpstr>Three Horizontal Photo Layout</vt:lpstr>
      <vt:lpstr>Office Theme</vt:lpstr>
      <vt:lpstr>PowerPoint Presentation</vt:lpstr>
      <vt:lpstr>PowerPoint Presentation</vt:lpstr>
      <vt:lpstr>Ask Questions</vt:lpstr>
      <vt:lpstr>Leveraging Integrated Communication and Outreach Strategies to Effectively Engage Audiences  </vt:lpstr>
      <vt:lpstr>Georgia Infrastructure By The Numbers </vt:lpstr>
      <vt:lpstr>Integrated Communication &amp; Outreach Strategies </vt:lpstr>
      <vt:lpstr>Increased Digital Presence &amp; Reach  </vt:lpstr>
      <vt:lpstr>Engaging Environmental Justice Communities </vt:lpstr>
      <vt:lpstr>Best Practices &amp; Lessons Learned </vt:lpstr>
      <vt:lpstr>ConnectATL 2022 Summit</vt:lpstr>
      <vt:lpstr>PowerPoint Presentation</vt:lpstr>
      <vt:lpstr>What is MAPC?</vt:lpstr>
      <vt:lpstr>Community Engagement Department Staff</vt:lpstr>
      <vt:lpstr>Department Values</vt:lpstr>
      <vt:lpstr>Community Engagement Model</vt:lpstr>
      <vt:lpstr>Engagement &amp; Technology: Lessons Learned</vt:lpstr>
      <vt:lpstr>Virtual "Representative Town Meeting"</vt:lpstr>
      <vt:lpstr>Navigating during the meeting</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Haas</dc:creator>
  <cp:lastModifiedBy>Jim Jaquish</cp:lastModifiedBy>
  <cp:revision>9</cp:revision>
  <dcterms:created xsi:type="dcterms:W3CDTF">2022-08-22T13:15:37Z</dcterms:created>
  <dcterms:modified xsi:type="dcterms:W3CDTF">2022-08-23T15:17:36Z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0x01010021E23BB908C2DB418F6D59CDB87BCA83</vt:lpwstr>
  </property>
  <property fmtid="{D5CDD505-2E9C-101B-9397-08002B2CF9AE}" pid="3" name="MediaServiceImageTags">
    <vt:lpwstr/>
  </property>
</Properties>
</file>