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1.xml" ContentType="application/vnd.openxmlformats-officedocument.drawingml.chart+xml"/>
  <Override PartName="/ppt/notesSlides/notesSlide24.xml" ContentType="application/vnd.openxmlformats-officedocument.presentationml.notesSlide+xml"/>
  <Override PartName="/ppt/charts/chart12.xml" ContentType="application/vnd.openxmlformats-officedocument.drawingml.chart+xml"/>
  <Override PartName="/ppt/notesSlides/notesSlide25.xml" ContentType="application/vnd.openxmlformats-officedocument.presentationml.notesSlide+xml"/>
  <Override PartName="/ppt/charts/chart13.xml" ContentType="application/vnd.openxmlformats-officedocument.drawingml.chart+xml"/>
  <Override PartName="/ppt/notesSlides/notesSlide26.xml" ContentType="application/vnd.openxmlformats-officedocument.presentationml.notesSlide+xml"/>
  <Override PartName="/ppt/charts/chart14.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5.xml" ContentType="application/vnd.openxmlformats-officedocument.drawingml.chart+xml"/>
  <Override PartName="/ppt/notesSlides/notesSlide30.xml" ContentType="application/vnd.openxmlformats-officedocument.presentationml.notesSlide+xml"/>
  <Override PartName="/ppt/charts/chart16.xml" ContentType="application/vnd.openxmlformats-officedocument.drawingml.chart+xml"/>
  <Override PartName="/ppt/notesSlides/notesSlide31.xml" ContentType="application/vnd.openxmlformats-officedocument.presentationml.notesSlide+xml"/>
  <Override PartName="/ppt/charts/chart17.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1" r:id="rId3"/>
    <p:sldMasterId id="2147483695" r:id="rId4"/>
    <p:sldMasterId id="2147483711" r:id="rId5"/>
    <p:sldMasterId id="2147483724" r:id="rId6"/>
    <p:sldMasterId id="2147483736" r:id="rId7"/>
    <p:sldMasterId id="2147483745" r:id="rId8"/>
  </p:sldMasterIdLst>
  <p:notesMasterIdLst>
    <p:notesMasterId r:id="rId74"/>
  </p:notesMasterIdLst>
  <p:handoutMasterIdLst>
    <p:handoutMasterId r:id="rId75"/>
  </p:handoutMasterIdLst>
  <p:sldIdLst>
    <p:sldId id="256" r:id="rId9"/>
    <p:sldId id="257" r:id="rId10"/>
    <p:sldId id="424" r:id="rId11"/>
    <p:sldId id="262" r:id="rId12"/>
    <p:sldId id="423" r:id="rId13"/>
    <p:sldId id="358" r:id="rId14"/>
    <p:sldId id="355" r:id="rId15"/>
    <p:sldId id="357" r:id="rId16"/>
    <p:sldId id="422" r:id="rId17"/>
    <p:sldId id="373" r:id="rId18"/>
    <p:sldId id="370" r:id="rId19"/>
    <p:sldId id="364" r:id="rId20"/>
    <p:sldId id="302" r:id="rId21"/>
    <p:sldId id="298" r:id="rId22"/>
    <p:sldId id="804" r:id="rId23"/>
    <p:sldId id="303" r:id="rId24"/>
    <p:sldId id="294" r:id="rId25"/>
    <p:sldId id="803" r:id="rId26"/>
    <p:sldId id="296" r:id="rId27"/>
    <p:sldId id="807" r:id="rId28"/>
    <p:sldId id="286" r:id="rId29"/>
    <p:sldId id="309" r:id="rId30"/>
    <p:sldId id="304" r:id="rId31"/>
    <p:sldId id="310" r:id="rId32"/>
    <p:sldId id="812" r:id="rId33"/>
    <p:sldId id="300" r:id="rId34"/>
    <p:sldId id="301" r:id="rId35"/>
    <p:sldId id="659" r:id="rId36"/>
    <p:sldId id="800" r:id="rId37"/>
    <p:sldId id="313" r:id="rId38"/>
    <p:sldId id="805" r:id="rId39"/>
    <p:sldId id="813" r:id="rId40"/>
    <p:sldId id="815" r:id="rId41"/>
    <p:sldId id="809" r:id="rId42"/>
    <p:sldId id="307" r:id="rId43"/>
    <p:sldId id="802" r:id="rId44"/>
    <p:sldId id="315" r:id="rId45"/>
    <p:sldId id="808" r:id="rId46"/>
    <p:sldId id="317" r:id="rId47"/>
    <p:sldId id="308" r:id="rId48"/>
    <p:sldId id="801" r:id="rId49"/>
    <p:sldId id="662" r:id="rId50"/>
    <p:sldId id="629" r:id="rId51"/>
    <p:sldId id="348" r:id="rId52"/>
    <p:sldId id="633" r:id="rId53"/>
    <p:sldId id="631" r:id="rId54"/>
    <p:sldId id="618" r:id="rId55"/>
    <p:sldId id="606" r:id="rId56"/>
    <p:sldId id="607" r:id="rId57"/>
    <p:sldId id="560" r:id="rId58"/>
    <p:sldId id="625" r:id="rId59"/>
    <p:sldId id="611" r:id="rId60"/>
    <p:sldId id="615" r:id="rId61"/>
    <p:sldId id="627" r:id="rId62"/>
    <p:sldId id="626" r:id="rId63"/>
    <p:sldId id="632" r:id="rId64"/>
    <p:sldId id="816" r:id="rId65"/>
    <p:sldId id="616" r:id="rId66"/>
    <p:sldId id="628" r:id="rId67"/>
    <p:sldId id="630" r:id="rId68"/>
    <p:sldId id="817" r:id="rId69"/>
    <p:sldId id="278" r:id="rId70"/>
    <p:sldId id="277" r:id="rId71"/>
    <p:sldId id="275" r:id="rId72"/>
    <p:sldId id="25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585B"/>
    <a:srgbClr val="006FC0"/>
    <a:srgbClr val="FFE699"/>
    <a:srgbClr val="E6E6E6"/>
    <a:srgbClr val="CCE4F8"/>
    <a:srgbClr val="91C4EF"/>
    <a:srgbClr val="D7D7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6196" autoAdjust="0"/>
  </p:normalViewPr>
  <p:slideViewPr>
    <p:cSldViewPr snapToGrid="0">
      <p:cViewPr varScale="1">
        <p:scale>
          <a:sx n="101" d="100"/>
          <a:sy n="101" d="100"/>
        </p:scale>
        <p:origin x="798" y="9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3" d="100"/>
          <a:sy n="83" d="100"/>
        </p:scale>
        <p:origin x="307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amsys-my.sharepoint.com/personal/kviswanathan_camsys_com/Documents/Documents/Projects/170162-ARC_Commute/Main_RCS/Final_Survey_Data/results_0924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amsys-my.sharepoint.com/personal/kviswanathan_camsys_com/Documents/Documents/Projects/170162-ARC_Commute/Main_RCS/Final_Survey_Data/results_09241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oleObject" Target="file:///C:\Users\kviswanathan\Documents\results_092619.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265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Clayton</c:v>
                </c:pt>
                <c:pt idx="1">
                  <c:v>NE</c:v>
                </c:pt>
                <c:pt idx="2">
                  <c:v>SW</c:v>
                </c:pt>
                <c:pt idx="3">
                  <c:v>NW</c:v>
                </c:pt>
                <c:pt idx="4">
                  <c:v>SE</c:v>
                </c:pt>
                <c:pt idx="5">
                  <c:v>DeKalb</c:v>
                </c:pt>
                <c:pt idx="6">
                  <c:v>Cobb</c:v>
                </c:pt>
                <c:pt idx="7">
                  <c:v>Gwinnett</c:v>
                </c:pt>
                <c:pt idx="8">
                  <c:v>Fulton</c:v>
                </c:pt>
              </c:strCache>
            </c:strRef>
          </c:cat>
          <c:val>
            <c:numRef>
              <c:f>Sheet1!$B$2:$B$10</c:f>
              <c:numCache>
                <c:formatCode>0%</c:formatCode>
                <c:ptCount val="9"/>
                <c:pt idx="0">
                  <c:v>0.05</c:v>
                </c:pt>
                <c:pt idx="1">
                  <c:v>0.05</c:v>
                </c:pt>
                <c:pt idx="2">
                  <c:v>0.08</c:v>
                </c:pt>
                <c:pt idx="3">
                  <c:v>0.09</c:v>
                </c:pt>
                <c:pt idx="4">
                  <c:v>0.1</c:v>
                </c:pt>
                <c:pt idx="5">
                  <c:v>0.14000000000000001</c:v>
                </c:pt>
                <c:pt idx="6">
                  <c:v>0.14000000000000001</c:v>
                </c:pt>
                <c:pt idx="7">
                  <c:v>0.16</c:v>
                </c:pt>
                <c:pt idx="8">
                  <c:v>0.2</c:v>
                </c:pt>
              </c:numCache>
            </c:numRef>
          </c:val>
          <c:extLst>
            <c:ext xmlns:c16="http://schemas.microsoft.com/office/drawing/2014/chart" uri="{C3380CC4-5D6E-409C-BE32-E72D297353CC}">
              <c16:uniqueId val="{00000000-C146-4DE6-AFB7-7620ECAF5B14}"/>
            </c:ext>
          </c:extLst>
        </c:ser>
        <c:dLbls>
          <c:showLegendKey val="0"/>
          <c:showVal val="0"/>
          <c:showCatName val="0"/>
          <c:showSerName val="0"/>
          <c:showPercent val="0"/>
          <c:showBubbleSize val="0"/>
        </c:dLbls>
        <c:gapWidth val="100"/>
        <c:axId val="1621443743"/>
        <c:axId val="1698941247"/>
      </c:barChart>
      <c:catAx>
        <c:axId val="16214437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698941247"/>
        <c:crosses val="autoZero"/>
        <c:auto val="1"/>
        <c:lblAlgn val="ctr"/>
        <c:lblOffset val="100"/>
        <c:noMultiLvlLbl val="0"/>
      </c:catAx>
      <c:valAx>
        <c:axId val="1698941247"/>
        <c:scaling>
          <c:orientation val="minMax"/>
        </c:scaling>
        <c:delete val="1"/>
        <c:axPos val="b"/>
        <c:numFmt formatCode="0%" sourceLinked="1"/>
        <c:majorTickMark val="none"/>
        <c:minorTickMark val="none"/>
        <c:tickLblPos val="nextTo"/>
        <c:crossAx val="16214437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563932409003803E-2"/>
          <c:y val="2.6061375154110965E-2"/>
          <c:w val="0.90098082321382156"/>
          <c:h val="0.88304927118440946"/>
        </c:manualLayout>
      </c:layout>
      <c:barChart>
        <c:barDir val="bar"/>
        <c:grouping val="stacked"/>
        <c:varyColors val="0"/>
        <c:ser>
          <c:idx val="0"/>
          <c:order val="0"/>
          <c:tx>
            <c:strRef>
              <c:f>Sheet1!$B$42</c:f>
              <c:strCache>
                <c:ptCount val="1"/>
                <c:pt idx="0">
                  <c:v>1-12 months</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Sheet1!$A$43:$A$46</c:f>
              <c:strCache>
                <c:ptCount val="4"/>
                <c:pt idx="0">
                  <c:v>Bus</c:v>
                </c:pt>
                <c:pt idx="1">
                  <c:v>Train</c:v>
                </c:pt>
                <c:pt idx="2">
                  <c:v>Carpool</c:v>
                </c:pt>
                <c:pt idx="3">
                  <c:v>Bike/Walk</c:v>
                </c:pt>
              </c:strCache>
            </c:strRef>
          </c:cat>
          <c:val>
            <c:numRef>
              <c:f>Sheet1!$B$43:$B$46</c:f>
              <c:numCache>
                <c:formatCode>0%</c:formatCode>
                <c:ptCount val="4"/>
                <c:pt idx="0">
                  <c:v>0.16</c:v>
                </c:pt>
                <c:pt idx="1">
                  <c:v>0.24</c:v>
                </c:pt>
                <c:pt idx="2">
                  <c:v>0.37</c:v>
                </c:pt>
                <c:pt idx="3">
                  <c:v>0.4</c:v>
                </c:pt>
              </c:numCache>
            </c:numRef>
          </c:val>
          <c:extLst>
            <c:ext xmlns:c16="http://schemas.microsoft.com/office/drawing/2014/chart" uri="{C3380CC4-5D6E-409C-BE32-E72D297353CC}">
              <c16:uniqueId val="{00000000-FE31-4B0C-B8A2-8E4CA5EDD6B1}"/>
            </c:ext>
          </c:extLst>
        </c:ser>
        <c:ser>
          <c:idx val="1"/>
          <c:order val="1"/>
          <c:tx>
            <c:strRef>
              <c:f>Sheet1!$C$42</c:f>
              <c:strCache>
                <c:ptCount val="1"/>
                <c:pt idx="0">
                  <c:v>13-36 months</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Sheet1!$A$43:$A$46</c:f>
              <c:strCache>
                <c:ptCount val="4"/>
                <c:pt idx="0">
                  <c:v>Bus</c:v>
                </c:pt>
                <c:pt idx="1">
                  <c:v>Train</c:v>
                </c:pt>
                <c:pt idx="2">
                  <c:v>Carpool</c:v>
                </c:pt>
                <c:pt idx="3">
                  <c:v>Bike/Walk</c:v>
                </c:pt>
              </c:strCache>
            </c:strRef>
          </c:cat>
          <c:val>
            <c:numRef>
              <c:f>Sheet1!$C$43:$C$46</c:f>
              <c:numCache>
                <c:formatCode>0%</c:formatCode>
                <c:ptCount val="4"/>
                <c:pt idx="0">
                  <c:v>0.32</c:v>
                </c:pt>
                <c:pt idx="1">
                  <c:v>0.27</c:v>
                </c:pt>
                <c:pt idx="2">
                  <c:v>0.26</c:v>
                </c:pt>
                <c:pt idx="3">
                  <c:v>0.32</c:v>
                </c:pt>
              </c:numCache>
            </c:numRef>
          </c:val>
          <c:extLst>
            <c:ext xmlns:c16="http://schemas.microsoft.com/office/drawing/2014/chart" uri="{C3380CC4-5D6E-409C-BE32-E72D297353CC}">
              <c16:uniqueId val="{00000001-FE31-4B0C-B8A2-8E4CA5EDD6B1}"/>
            </c:ext>
          </c:extLst>
        </c:ser>
        <c:ser>
          <c:idx val="2"/>
          <c:order val="2"/>
          <c:tx>
            <c:strRef>
              <c:f>Sheet1!$D$42</c:f>
              <c:strCache>
                <c:ptCount val="1"/>
                <c:pt idx="0">
                  <c:v>37-60 months</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Sheet1!$A$43:$A$46</c:f>
              <c:strCache>
                <c:ptCount val="4"/>
                <c:pt idx="0">
                  <c:v>Bus</c:v>
                </c:pt>
                <c:pt idx="1">
                  <c:v>Train</c:v>
                </c:pt>
                <c:pt idx="2">
                  <c:v>Carpool</c:v>
                </c:pt>
                <c:pt idx="3">
                  <c:v>Bike/Walk</c:v>
                </c:pt>
              </c:strCache>
            </c:strRef>
          </c:cat>
          <c:val>
            <c:numRef>
              <c:f>Sheet1!$D$43:$D$46</c:f>
              <c:numCache>
                <c:formatCode>0%</c:formatCode>
                <c:ptCount val="4"/>
                <c:pt idx="0">
                  <c:v>0.43</c:v>
                </c:pt>
                <c:pt idx="1">
                  <c:v>0.17</c:v>
                </c:pt>
                <c:pt idx="2">
                  <c:v>0.11</c:v>
                </c:pt>
                <c:pt idx="3">
                  <c:v>0.08</c:v>
                </c:pt>
              </c:numCache>
            </c:numRef>
          </c:val>
          <c:extLst>
            <c:ext xmlns:c16="http://schemas.microsoft.com/office/drawing/2014/chart" uri="{C3380CC4-5D6E-409C-BE32-E72D297353CC}">
              <c16:uniqueId val="{00000002-FE31-4B0C-B8A2-8E4CA5EDD6B1}"/>
            </c:ext>
          </c:extLst>
        </c:ser>
        <c:ser>
          <c:idx val="3"/>
          <c:order val="3"/>
          <c:tx>
            <c:strRef>
              <c:f>Sheet1!$E$42</c:f>
              <c:strCache>
                <c:ptCount val="1"/>
                <c:pt idx="0">
                  <c:v>More than 60 months</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Sheet1!$A$43:$A$46</c:f>
              <c:strCache>
                <c:ptCount val="4"/>
                <c:pt idx="0">
                  <c:v>Bus</c:v>
                </c:pt>
                <c:pt idx="1">
                  <c:v>Train</c:v>
                </c:pt>
                <c:pt idx="2">
                  <c:v>Carpool</c:v>
                </c:pt>
                <c:pt idx="3">
                  <c:v>Bike/Walk</c:v>
                </c:pt>
              </c:strCache>
            </c:strRef>
          </c:cat>
          <c:val>
            <c:numRef>
              <c:f>Sheet1!$E$43:$E$46</c:f>
              <c:numCache>
                <c:formatCode>0%</c:formatCode>
                <c:ptCount val="4"/>
                <c:pt idx="0">
                  <c:v>0.09</c:v>
                </c:pt>
                <c:pt idx="1">
                  <c:v>0.32</c:v>
                </c:pt>
                <c:pt idx="2">
                  <c:v>0.26</c:v>
                </c:pt>
                <c:pt idx="3">
                  <c:v>0.2</c:v>
                </c:pt>
              </c:numCache>
            </c:numRef>
          </c:val>
          <c:extLst>
            <c:ext xmlns:c16="http://schemas.microsoft.com/office/drawing/2014/chart" uri="{C3380CC4-5D6E-409C-BE32-E72D297353CC}">
              <c16:uniqueId val="{00000003-FE31-4B0C-B8A2-8E4CA5EDD6B1}"/>
            </c:ext>
          </c:extLst>
        </c:ser>
        <c:dLbls>
          <c:dLblPos val="ctr"/>
          <c:showLegendKey val="0"/>
          <c:showVal val="1"/>
          <c:showCatName val="0"/>
          <c:showSerName val="0"/>
          <c:showPercent val="0"/>
          <c:showBubbleSize val="0"/>
        </c:dLbls>
        <c:gapWidth val="150"/>
        <c:overlap val="100"/>
        <c:axId val="789797103"/>
        <c:axId val="785839711"/>
      </c:barChart>
      <c:catAx>
        <c:axId val="789797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 spcFirstLastPara="1" vertOverflow="ellipsis"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785839711"/>
        <c:crosses val="autoZero"/>
        <c:auto val="1"/>
        <c:lblAlgn val="ctr"/>
        <c:lblOffset val="100"/>
        <c:noMultiLvlLbl val="0"/>
      </c:catAx>
      <c:valAx>
        <c:axId val="785839711"/>
        <c:scaling>
          <c:orientation val="minMax"/>
          <c:max val="1"/>
        </c:scaling>
        <c:delete val="1"/>
        <c:axPos val="b"/>
        <c:numFmt formatCode="0%" sourceLinked="1"/>
        <c:majorTickMark val="none"/>
        <c:minorTickMark val="none"/>
        <c:tickLblPos val="nextTo"/>
        <c:crossAx val="789797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50"/>
      <c:rAngAx val="1"/>
    </c:view3D>
    <c:floor>
      <c:thickness val="0"/>
      <c:spPr>
        <a:solidFill>
          <a:srgbClr val="C0C0C0"/>
        </a:solidFill>
        <a:ln w="3175">
          <a:solidFill>
            <a:srgbClr val="000000"/>
          </a:solidFill>
          <a:prstDash val="solid"/>
        </a:ln>
      </c:spPr>
    </c:floor>
    <c:sideWall>
      <c:thickness val="0"/>
      <c:spPr>
        <a:noFill/>
        <a:ln w="12700">
          <a:solidFill>
            <a:srgbClr val="FFFFFF"/>
          </a:solidFill>
          <a:prstDash val="solid"/>
        </a:ln>
      </c:spPr>
    </c:sideWall>
    <c:backWall>
      <c:thickness val="0"/>
      <c:spPr>
        <a:noFill/>
        <a:ln w="12700">
          <a:solidFill>
            <a:srgbClr val="FFFFFF"/>
          </a:solidFill>
          <a:prstDash val="solid"/>
        </a:ln>
      </c:spPr>
    </c:backWall>
    <c:plotArea>
      <c:layout>
        <c:manualLayout>
          <c:layoutTarget val="inner"/>
          <c:xMode val="edge"/>
          <c:yMode val="edge"/>
          <c:x val="0.22619417278864815"/>
          <c:y val="5.2517355726703741E-2"/>
          <c:w val="0.7258946620171367"/>
          <c:h val="0.69345445602145528"/>
        </c:manualLayout>
      </c:layout>
      <c:bar3DChart>
        <c:barDir val="bar"/>
        <c:grouping val="stacked"/>
        <c:varyColors val="0"/>
        <c:ser>
          <c:idx val="1"/>
          <c:order val="0"/>
          <c:tx>
            <c:strRef>
              <c:f>Sheet1!$B$1</c:f>
              <c:strCache>
                <c:ptCount val="1"/>
                <c:pt idx="0">
                  <c:v>Formal</c:v>
                </c:pt>
              </c:strCache>
            </c:strRef>
          </c:tx>
          <c:spPr>
            <a:solidFill>
              <a:schemeClr val="accent2"/>
            </a:solidFill>
            <a:ln w="8319">
              <a:noFill/>
              <a:prstDash val="solid"/>
            </a:ln>
            <a:scene3d>
              <a:camera prst="orthographicFront"/>
              <a:lightRig rig="threePt" dir="t"/>
            </a:scene3d>
            <a:sp3d>
              <a:bevelT w="0" h="12700"/>
              <a:contourClr>
                <a:srgbClr val="000000"/>
              </a:contourClr>
            </a:sp3d>
          </c:spPr>
          <c:invertIfNegative val="0"/>
          <c:dLbls>
            <c:dLbl>
              <c:idx val="0"/>
              <c:layout>
                <c:manualLayout>
                  <c:x val="-2.8127281155986609E-3"/>
                  <c:y val="2.36158932480426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51-49CB-AEDD-DE8F15ACD133}"/>
                </c:ext>
              </c:extLst>
            </c:dLbl>
            <c:dLbl>
              <c:idx val="1"/>
              <c:layout>
                <c:manualLayout>
                  <c:x val="-2.7956329774770738E-3"/>
                  <c:y val="-6.58498219747817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51-49CB-AEDD-DE8F15ACD133}"/>
                </c:ext>
              </c:extLst>
            </c:dLbl>
            <c:dLbl>
              <c:idx val="2"/>
              <c:layout>
                <c:manualLayout>
                  <c:x val="-1.1116973028318516E-3"/>
                  <c:y val="-9.0384737561713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51-49CB-AEDD-DE8F15ACD133}"/>
                </c:ext>
              </c:extLst>
            </c:dLbl>
            <c:spPr>
              <a:noFill/>
              <a:ln w="16638">
                <a:noFill/>
              </a:ln>
            </c:spPr>
            <c:txPr>
              <a:bodyPr/>
              <a:lstStyle/>
              <a:p>
                <a:pPr>
                  <a:defRPr sz="1600" b="1" i="0" u="none" strike="noStrike" baseline="0">
                    <a:solidFill>
                      <a:sysClr val="windowText" lastClr="000000"/>
                    </a:solidFill>
                    <a:latin typeface="+mn-lt"/>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Teleworkers</c:v>
                </c:pt>
                <c:pt idx="1">
                  <c:v>Non-teleworkers</c:v>
                </c:pt>
              </c:strCache>
            </c:strRef>
          </c:cat>
          <c:val>
            <c:numRef>
              <c:f>Sheet1!$B$2:$B$3</c:f>
              <c:numCache>
                <c:formatCode>0%</c:formatCode>
                <c:ptCount val="2"/>
                <c:pt idx="0">
                  <c:v>0.41</c:v>
                </c:pt>
                <c:pt idx="1">
                  <c:v>7.0000000000000007E-2</c:v>
                </c:pt>
              </c:numCache>
            </c:numRef>
          </c:val>
          <c:extLst>
            <c:ext xmlns:c16="http://schemas.microsoft.com/office/drawing/2014/chart" uri="{C3380CC4-5D6E-409C-BE32-E72D297353CC}">
              <c16:uniqueId val="{00000003-C151-49CB-AEDD-DE8F15ACD133}"/>
            </c:ext>
          </c:extLst>
        </c:ser>
        <c:ser>
          <c:idx val="2"/>
          <c:order val="1"/>
          <c:tx>
            <c:strRef>
              <c:f>Sheet1!$C$1</c:f>
              <c:strCache>
                <c:ptCount val="1"/>
                <c:pt idx="0">
                  <c:v>Informal</c:v>
                </c:pt>
              </c:strCache>
            </c:strRef>
          </c:tx>
          <c:spPr>
            <a:solidFill>
              <a:schemeClr val="accent2">
                <a:lumMod val="60000"/>
                <a:lumOff val="40000"/>
              </a:schemeClr>
            </a:solidFill>
            <a:ln w="8319">
              <a:noFill/>
              <a:prstDash val="solid"/>
            </a:ln>
            <a:scene3d>
              <a:camera prst="orthographicFront"/>
              <a:lightRig rig="threePt" dir="t"/>
            </a:scene3d>
            <a:sp3d>
              <a:bevelT w="0" h="12700"/>
              <a:contourClr>
                <a:srgbClr val="000000"/>
              </a:contourClr>
            </a:sp3d>
          </c:spPr>
          <c:invertIfNegative val="0"/>
          <c:dLbls>
            <c:spPr>
              <a:noFill/>
              <a:ln w="16638">
                <a:noFill/>
              </a:ln>
            </c:spPr>
            <c:txPr>
              <a:bodyPr/>
              <a:lstStyle/>
              <a:p>
                <a:pPr>
                  <a:defRPr sz="1600" b="1" i="0" u="none" strike="noStrike" baseline="0">
                    <a:solidFill>
                      <a:srgbClr val="000000"/>
                    </a:solidFill>
                    <a:latin typeface="+mn-lt"/>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Teleworkers</c:v>
                </c:pt>
                <c:pt idx="1">
                  <c:v>Non-teleworkers</c:v>
                </c:pt>
              </c:strCache>
            </c:strRef>
          </c:cat>
          <c:val>
            <c:numRef>
              <c:f>Sheet1!$C$2:$C$3</c:f>
              <c:numCache>
                <c:formatCode>0%</c:formatCode>
                <c:ptCount val="2"/>
                <c:pt idx="0">
                  <c:v>0.55000000000000004</c:v>
                </c:pt>
                <c:pt idx="1">
                  <c:v>0.13</c:v>
                </c:pt>
              </c:numCache>
            </c:numRef>
          </c:val>
          <c:extLst>
            <c:ext xmlns:c16="http://schemas.microsoft.com/office/drawing/2014/chart" uri="{C3380CC4-5D6E-409C-BE32-E72D297353CC}">
              <c16:uniqueId val="{00000004-C151-49CB-AEDD-DE8F15ACD133}"/>
            </c:ext>
          </c:extLst>
        </c:ser>
        <c:ser>
          <c:idx val="4"/>
          <c:order val="2"/>
          <c:tx>
            <c:strRef>
              <c:f>Sheet1!$D$1</c:f>
              <c:strCache>
                <c:ptCount val="1"/>
                <c:pt idx="0">
                  <c:v>No program</c:v>
                </c:pt>
              </c:strCache>
            </c:strRef>
          </c:tx>
          <c:spPr>
            <a:solidFill>
              <a:srgbClr val="4472C4"/>
            </a:solidFill>
            <a:ln w="8319">
              <a:noFill/>
              <a:prstDash val="solid"/>
            </a:ln>
            <a:scene3d>
              <a:camera prst="orthographicFront"/>
              <a:lightRig rig="threePt" dir="t"/>
            </a:scene3d>
            <a:sp3d>
              <a:bevelT w="0" h="12700"/>
              <a:contourClr>
                <a:srgbClr val="000000"/>
              </a:contourClr>
            </a:sp3d>
          </c:spPr>
          <c:invertIfNegative val="0"/>
          <c:dPt>
            <c:idx val="1"/>
            <c:invertIfNegative val="0"/>
            <c:bubble3D val="0"/>
            <c:spPr>
              <a:solidFill>
                <a:srgbClr val="5585E5"/>
              </a:solidFill>
              <a:ln w="8319">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09-C151-49CB-AEDD-DE8F15ACD133}"/>
              </c:ext>
            </c:extLst>
          </c:dPt>
          <c:dLbls>
            <c:dLbl>
              <c:idx val="0"/>
              <c:layout>
                <c:manualLayout>
                  <c:x val="-1.3713081307773448E-3"/>
                  <c:y val="0.146327118620544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151-49CB-AEDD-DE8F15ACD133}"/>
                </c:ext>
              </c:extLst>
            </c:dLbl>
            <c:spPr>
              <a:noFill/>
              <a:ln w="16638">
                <a:noFill/>
              </a:ln>
            </c:spPr>
            <c:txPr>
              <a:bodyPr/>
              <a:lstStyle/>
              <a:p>
                <a:pPr>
                  <a:defRPr sz="1600" b="1" i="0" u="none" strike="noStrike" baseline="0">
                    <a:solidFill>
                      <a:srgbClr val="000000"/>
                    </a:solidFill>
                    <a:latin typeface="+mn-lt"/>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Teleworkers</c:v>
                </c:pt>
                <c:pt idx="1">
                  <c:v>Non-teleworkers</c:v>
                </c:pt>
              </c:strCache>
            </c:strRef>
          </c:cat>
          <c:val>
            <c:numRef>
              <c:f>Sheet1!$D$2:$D$3</c:f>
              <c:numCache>
                <c:formatCode>0%</c:formatCode>
                <c:ptCount val="2"/>
                <c:pt idx="0">
                  <c:v>0</c:v>
                </c:pt>
                <c:pt idx="1">
                  <c:v>0.69</c:v>
                </c:pt>
              </c:numCache>
            </c:numRef>
          </c:val>
          <c:extLst>
            <c:ext xmlns:c16="http://schemas.microsoft.com/office/drawing/2014/chart" uri="{C3380CC4-5D6E-409C-BE32-E72D297353CC}">
              <c16:uniqueId val="{00000005-C151-49CB-AEDD-DE8F15ACD133}"/>
            </c:ext>
          </c:extLst>
        </c:ser>
        <c:ser>
          <c:idx val="0"/>
          <c:order val="3"/>
          <c:tx>
            <c:strRef>
              <c:f>Sheet1!$E$1</c:f>
              <c:strCache>
                <c:ptCount val="1"/>
                <c:pt idx="0">
                  <c:v>Don't know</c:v>
                </c:pt>
              </c:strCache>
            </c:strRef>
          </c:tx>
          <c:spPr>
            <a:solidFill>
              <a:schemeClr val="bg1">
                <a:lumMod val="75000"/>
              </a:schemeClr>
            </a:solidFill>
            <a:scene3d>
              <a:camera prst="orthographicFront"/>
              <a:lightRig rig="threePt" dir="t"/>
            </a:scene3d>
            <a:sp3d>
              <a:bevelT w="0" h="12700"/>
            </a:sp3d>
          </c:spPr>
          <c:invertIfNegative val="0"/>
          <c:dLbls>
            <c:dLbl>
              <c:idx val="1"/>
              <c:layout>
                <c:manualLayout>
                  <c:x val="1.3864249133214486E-4"/>
                  <c:y val="5.2371910744647395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51-49CB-AEDD-DE8F15ACD133}"/>
                </c:ext>
              </c:extLst>
            </c:dLbl>
            <c:spPr>
              <a:noFill/>
              <a:ln>
                <a:noFill/>
              </a:ln>
              <a:effectLst/>
            </c:spPr>
            <c:txPr>
              <a:bodyPr/>
              <a:lstStyle/>
              <a:p>
                <a:pPr>
                  <a:defRPr sz="1600">
                    <a:solidFill>
                      <a:schemeClr val="tx1"/>
                    </a:solidFill>
                    <a:latin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Teleworkers</c:v>
                </c:pt>
                <c:pt idx="1">
                  <c:v>Non-teleworkers</c:v>
                </c:pt>
              </c:strCache>
            </c:strRef>
          </c:cat>
          <c:val>
            <c:numRef>
              <c:f>Sheet1!$E$2:$E$3</c:f>
              <c:numCache>
                <c:formatCode>0%</c:formatCode>
                <c:ptCount val="2"/>
                <c:pt idx="0">
                  <c:v>0.04</c:v>
                </c:pt>
                <c:pt idx="1">
                  <c:v>0.1</c:v>
                </c:pt>
              </c:numCache>
            </c:numRef>
          </c:val>
          <c:extLst>
            <c:ext xmlns:c16="http://schemas.microsoft.com/office/drawing/2014/chart" uri="{C3380CC4-5D6E-409C-BE32-E72D297353CC}">
              <c16:uniqueId val="{00000007-C151-49CB-AEDD-DE8F15ACD133}"/>
            </c:ext>
          </c:extLst>
        </c:ser>
        <c:dLbls>
          <c:showLegendKey val="0"/>
          <c:showVal val="1"/>
          <c:showCatName val="0"/>
          <c:showSerName val="0"/>
          <c:showPercent val="0"/>
          <c:showBubbleSize val="0"/>
        </c:dLbls>
        <c:gapWidth val="50"/>
        <c:gapDepth val="50"/>
        <c:shape val="box"/>
        <c:axId val="687415368"/>
        <c:axId val="687415760"/>
        <c:axId val="0"/>
      </c:bar3DChart>
      <c:catAx>
        <c:axId val="687415368"/>
        <c:scaling>
          <c:orientation val="maxMin"/>
        </c:scaling>
        <c:delete val="0"/>
        <c:axPos val="l"/>
        <c:numFmt formatCode="General" sourceLinked="1"/>
        <c:majorTickMark val="out"/>
        <c:minorTickMark val="none"/>
        <c:tickLblPos val="low"/>
        <c:spPr>
          <a:ln w="2080">
            <a:solidFill>
              <a:srgbClr val="000000"/>
            </a:solidFill>
            <a:prstDash val="solid"/>
          </a:ln>
        </c:spPr>
        <c:txPr>
          <a:bodyPr rot="0" vert="horz"/>
          <a:lstStyle/>
          <a:p>
            <a:pPr>
              <a:defRPr sz="1600" b="0" i="0" u="none" strike="noStrike" baseline="0">
                <a:solidFill>
                  <a:srgbClr val="000000"/>
                </a:solidFill>
                <a:latin typeface="+mn-lt"/>
                <a:ea typeface="Arial"/>
                <a:cs typeface="Arial"/>
              </a:defRPr>
            </a:pPr>
            <a:endParaRPr lang="en-US"/>
          </a:p>
        </c:txPr>
        <c:crossAx val="687415760"/>
        <c:crosses val="autoZero"/>
        <c:auto val="1"/>
        <c:lblAlgn val="ctr"/>
        <c:lblOffset val="100"/>
        <c:tickLblSkip val="1"/>
        <c:tickMarkSkip val="1"/>
        <c:noMultiLvlLbl val="0"/>
      </c:catAx>
      <c:valAx>
        <c:axId val="687415760"/>
        <c:scaling>
          <c:orientation val="minMax"/>
          <c:max val="1"/>
        </c:scaling>
        <c:delete val="0"/>
        <c:axPos val="b"/>
        <c:majorGridlines>
          <c:spPr>
            <a:ln w="8319">
              <a:solidFill>
                <a:srgbClr val="FFFFFF"/>
              </a:solidFill>
              <a:prstDash val="solid"/>
            </a:ln>
          </c:spPr>
        </c:majorGridlines>
        <c:numFmt formatCode="0%" sourceLinked="0"/>
        <c:majorTickMark val="out"/>
        <c:minorTickMark val="none"/>
        <c:tickLblPos val="nextTo"/>
        <c:spPr>
          <a:ln w="2080">
            <a:solidFill>
              <a:srgbClr val="000000"/>
            </a:solidFill>
            <a:prstDash val="solid"/>
          </a:ln>
        </c:spPr>
        <c:txPr>
          <a:bodyPr rot="0" vert="horz"/>
          <a:lstStyle/>
          <a:p>
            <a:pPr>
              <a:defRPr sz="900" b="0" i="0" u="none" strike="noStrike" baseline="0">
                <a:solidFill>
                  <a:srgbClr val="000000"/>
                </a:solidFill>
                <a:latin typeface="+mn-lt"/>
                <a:ea typeface="Arial"/>
                <a:cs typeface="Arial"/>
              </a:defRPr>
            </a:pPr>
            <a:endParaRPr lang="en-US"/>
          </a:p>
        </c:txPr>
        <c:crossAx val="687415368"/>
        <c:crosses val="max"/>
        <c:crossBetween val="between"/>
        <c:majorUnit val="0.2"/>
      </c:valAx>
      <c:spPr>
        <a:noFill/>
        <a:ln w="16638">
          <a:noFill/>
        </a:ln>
      </c:spPr>
    </c:plotArea>
    <c:legend>
      <c:legendPos val="r"/>
      <c:layout>
        <c:manualLayout>
          <c:xMode val="edge"/>
          <c:yMode val="edge"/>
          <c:x val="0.24997586713643868"/>
          <c:y val="0.86260072100409524"/>
          <c:w val="0.67764966552696737"/>
          <c:h val="0.11439962998307993"/>
        </c:manualLayout>
      </c:layout>
      <c:overlay val="0"/>
      <c:spPr>
        <a:solidFill>
          <a:srgbClr val="FFFFFF"/>
        </a:solidFill>
        <a:ln w="2080">
          <a:solidFill>
            <a:srgbClr val="000000"/>
          </a:solidFill>
          <a:prstDash val="solid"/>
        </a:ln>
      </c:spPr>
      <c:txPr>
        <a:bodyPr/>
        <a:lstStyle/>
        <a:p>
          <a:pPr>
            <a:defRPr sz="1400" b="0" i="0" u="none" strike="noStrike" baseline="0">
              <a:solidFill>
                <a:srgbClr val="000000"/>
              </a:solidFill>
              <a:latin typeface="+mn-lt"/>
              <a:ea typeface="Arial"/>
              <a:cs typeface="Arial"/>
            </a:defRPr>
          </a:pPr>
          <a:endParaRPr lang="en-US"/>
        </a:p>
      </c:txPr>
    </c:legend>
    <c:plotVisOnly val="1"/>
    <c:dispBlanksAs val="gap"/>
    <c:showDLblsOverMax val="0"/>
  </c:chart>
  <c:spPr>
    <a:noFill/>
    <a:ln>
      <a:noFill/>
    </a:ln>
  </c:spPr>
  <c:txPr>
    <a:bodyPr/>
    <a:lstStyle/>
    <a:p>
      <a:pPr>
        <a:defRPr sz="704"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100"/>
      <c:rAngAx val="1"/>
    </c:view3D>
    <c:floor>
      <c:thickness val="0"/>
    </c:floor>
    <c:sideWall>
      <c:thickness val="0"/>
      <c:spPr>
        <a:noFill/>
        <a:ln w="12630">
          <a:solidFill>
            <a:srgbClr val="FFFFFF"/>
          </a:solidFill>
          <a:prstDash val="solid"/>
        </a:ln>
      </c:spPr>
    </c:sideWall>
    <c:backWall>
      <c:thickness val="0"/>
      <c:spPr>
        <a:noFill/>
        <a:ln w="12630">
          <a:solidFill>
            <a:srgbClr val="FFFFFF"/>
          </a:solidFill>
          <a:prstDash val="solid"/>
        </a:ln>
      </c:spPr>
    </c:backWall>
    <c:plotArea>
      <c:layout>
        <c:manualLayout>
          <c:layoutTarget val="inner"/>
          <c:xMode val="edge"/>
          <c:yMode val="edge"/>
          <c:x val="0.44833413383942278"/>
          <c:y val="2.7707808564231742E-2"/>
          <c:w val="0.48165925019308536"/>
          <c:h val="0.90446397712917714"/>
        </c:manualLayout>
      </c:layout>
      <c:bar3DChart>
        <c:barDir val="bar"/>
        <c:grouping val="clustered"/>
        <c:varyColors val="0"/>
        <c:ser>
          <c:idx val="1"/>
          <c:order val="0"/>
          <c:tx>
            <c:strRef>
              <c:f>Sheet1!$B$1</c:f>
              <c:strCache>
                <c:ptCount val="1"/>
                <c:pt idx="0">
                  <c:v>2014</c:v>
                </c:pt>
              </c:strCache>
            </c:strRef>
          </c:tx>
          <c:spPr>
            <a:solidFill>
              <a:srgbClr val="4472C4"/>
            </a:solidFill>
            <a:ln w="12630">
              <a:noFill/>
              <a:prstDash val="solid"/>
            </a:ln>
            <a:scene3d>
              <a:camera prst="orthographicFront"/>
              <a:lightRig rig="threePt" dir="t"/>
            </a:scene3d>
            <a:sp3d>
              <a:bevelT w="0" h="0"/>
              <a:contourClr>
                <a:srgbClr val="000000"/>
              </a:contourClr>
            </a:sp3d>
          </c:spPr>
          <c:invertIfNegative val="0"/>
          <c:dPt>
            <c:idx val="6"/>
            <c:invertIfNegative val="0"/>
            <c:bubble3D val="0"/>
            <c:extLst>
              <c:ext xmlns:c16="http://schemas.microsoft.com/office/drawing/2014/chart" uri="{C3380CC4-5D6E-409C-BE32-E72D297353CC}">
                <c16:uniqueId val="{00000000-A330-43A0-9B8A-2D46B1AA5D07}"/>
              </c:ext>
            </c:extLst>
          </c:dPt>
          <c:dLbls>
            <c:spPr>
              <a:noFill/>
              <a:ln w="25261">
                <a:noFill/>
              </a:ln>
            </c:spPr>
            <c:txPr>
              <a:bodyPr/>
              <a:lstStyle/>
              <a:p>
                <a:pPr>
                  <a:defRPr sz="1600" b="1" i="0" u="none" strike="noStrike" baseline="0">
                    <a:solidFill>
                      <a:srgbClr val="000000"/>
                    </a:solidFill>
                    <a:latin typeface="Calibri" panose="020F0502020204030204" pitchFamily="34" charset="0"/>
                    <a:ea typeface="Arial"/>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GCO financial incentives</c:v>
                </c:pt>
                <c:pt idx="1">
                  <c:v>Vanpool subsidy</c:v>
                </c:pt>
                <c:pt idx="2">
                  <c:v>Guaranteed Ride Home</c:v>
                </c:pt>
                <c:pt idx="3">
                  <c:v>Help finding Car/Vanpool partner</c:v>
                </c:pt>
                <c:pt idx="4">
                  <c:v>Info on travel options</c:v>
                </c:pt>
                <c:pt idx="5">
                  <c:v>Transit route/schedule info</c:v>
                </c:pt>
                <c:pt idx="6">
                  <c:v>Transit subsidy/discount pass</c:v>
                </c:pt>
                <c:pt idx="7">
                  <c:v>Alternative work schedule</c:v>
                </c:pt>
                <c:pt idx="8">
                  <c:v>Teleworking opportunity</c:v>
                </c:pt>
              </c:strCache>
            </c:strRef>
          </c:cat>
          <c:val>
            <c:numRef>
              <c:f>Sheet1!$B$2:$B$10</c:f>
              <c:numCache>
                <c:formatCode>0%</c:formatCode>
                <c:ptCount val="9"/>
                <c:pt idx="0">
                  <c:v>0.04</c:v>
                </c:pt>
                <c:pt idx="1">
                  <c:v>0.06</c:v>
                </c:pt>
                <c:pt idx="2">
                  <c:v>0.2</c:v>
                </c:pt>
                <c:pt idx="3">
                  <c:v>0.12</c:v>
                </c:pt>
                <c:pt idx="4">
                  <c:v>0.13</c:v>
                </c:pt>
                <c:pt idx="5">
                  <c:v>0.09</c:v>
                </c:pt>
                <c:pt idx="6">
                  <c:v>0.13</c:v>
                </c:pt>
                <c:pt idx="7">
                  <c:v>0.31</c:v>
                </c:pt>
                <c:pt idx="8">
                  <c:v>0.35</c:v>
                </c:pt>
              </c:numCache>
            </c:numRef>
          </c:val>
          <c:extLst>
            <c:ext xmlns:c16="http://schemas.microsoft.com/office/drawing/2014/chart" uri="{C3380CC4-5D6E-409C-BE32-E72D297353CC}">
              <c16:uniqueId val="{00000001-A330-43A0-9B8A-2D46B1AA5D07}"/>
            </c:ext>
          </c:extLst>
        </c:ser>
        <c:ser>
          <c:idx val="0"/>
          <c:order val="1"/>
          <c:tx>
            <c:strRef>
              <c:f>Sheet1!$C$1</c:f>
              <c:strCache>
                <c:ptCount val="1"/>
                <c:pt idx="0">
                  <c:v>2019</c:v>
                </c:pt>
              </c:strCache>
            </c:strRef>
          </c:tx>
          <c:spPr>
            <a:solidFill>
              <a:srgbClr val="F26522"/>
            </a:solidFill>
            <a:ln w="12630">
              <a:noFill/>
              <a:prstDash val="solid"/>
            </a:ln>
            <a:scene3d>
              <a:camera prst="orthographicFront"/>
              <a:lightRig rig="threePt" dir="t"/>
            </a:scene3d>
            <a:sp3d>
              <a:bevelT w="0" h="0"/>
            </a:sp3d>
          </c:spPr>
          <c:invertIfNegative val="0"/>
          <c:dPt>
            <c:idx val="6"/>
            <c:invertIfNegative val="0"/>
            <c:bubble3D val="0"/>
            <c:extLst>
              <c:ext xmlns:c16="http://schemas.microsoft.com/office/drawing/2014/chart" uri="{C3380CC4-5D6E-409C-BE32-E72D297353CC}">
                <c16:uniqueId val="{00000002-A330-43A0-9B8A-2D46B1AA5D07}"/>
              </c:ext>
            </c:extLst>
          </c:dPt>
          <c:dLbls>
            <c:spPr>
              <a:noFill/>
              <a:ln w="25261">
                <a:noFill/>
              </a:ln>
            </c:spPr>
            <c:txPr>
              <a:bodyPr/>
              <a:lstStyle/>
              <a:p>
                <a:pPr>
                  <a:defRPr sz="1600" b="1" i="0" u="none" strike="noStrike" baseline="0">
                    <a:solidFill>
                      <a:srgbClr val="000000"/>
                    </a:solidFill>
                    <a:latin typeface="Calibri" panose="020F0502020204030204" pitchFamily="34" charset="0"/>
                    <a:ea typeface="Arial"/>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GCO financial incentives</c:v>
                </c:pt>
                <c:pt idx="1">
                  <c:v>Vanpool subsidy</c:v>
                </c:pt>
                <c:pt idx="2">
                  <c:v>Guaranteed Ride Home</c:v>
                </c:pt>
                <c:pt idx="3">
                  <c:v>Help finding Car/Vanpool partner</c:v>
                </c:pt>
                <c:pt idx="4">
                  <c:v>Info on travel options</c:v>
                </c:pt>
                <c:pt idx="5">
                  <c:v>Transit route/schedule info</c:v>
                </c:pt>
                <c:pt idx="6">
                  <c:v>Transit subsidy/discount pass</c:v>
                </c:pt>
                <c:pt idx="7">
                  <c:v>Alternative work schedule</c:v>
                </c:pt>
                <c:pt idx="8">
                  <c:v>Teleworking opportunity</c:v>
                </c:pt>
              </c:strCache>
            </c:strRef>
          </c:cat>
          <c:val>
            <c:numRef>
              <c:f>Sheet1!$C$2:$C$10</c:f>
              <c:numCache>
                <c:formatCode>0%</c:formatCode>
                <c:ptCount val="9"/>
                <c:pt idx="0">
                  <c:v>0.06</c:v>
                </c:pt>
                <c:pt idx="1">
                  <c:v>0.06</c:v>
                </c:pt>
                <c:pt idx="2">
                  <c:v>7.0000000000000007E-2</c:v>
                </c:pt>
                <c:pt idx="3">
                  <c:v>0.12</c:v>
                </c:pt>
                <c:pt idx="4">
                  <c:v>0.15</c:v>
                </c:pt>
                <c:pt idx="5">
                  <c:v>0.16</c:v>
                </c:pt>
                <c:pt idx="6">
                  <c:v>0.17</c:v>
                </c:pt>
                <c:pt idx="7">
                  <c:v>0.26</c:v>
                </c:pt>
                <c:pt idx="8">
                  <c:v>0.39</c:v>
                </c:pt>
              </c:numCache>
            </c:numRef>
          </c:val>
          <c:extLst>
            <c:ext xmlns:c16="http://schemas.microsoft.com/office/drawing/2014/chart" uri="{C3380CC4-5D6E-409C-BE32-E72D297353CC}">
              <c16:uniqueId val="{00000003-A330-43A0-9B8A-2D46B1AA5D07}"/>
            </c:ext>
          </c:extLst>
        </c:ser>
        <c:dLbls>
          <c:showLegendKey val="0"/>
          <c:showVal val="1"/>
          <c:showCatName val="0"/>
          <c:showSerName val="0"/>
          <c:showPercent val="0"/>
          <c:showBubbleSize val="0"/>
        </c:dLbls>
        <c:gapWidth val="50"/>
        <c:shape val="box"/>
        <c:axId val="494759856"/>
        <c:axId val="494760248"/>
        <c:axId val="0"/>
      </c:bar3DChart>
      <c:catAx>
        <c:axId val="494759856"/>
        <c:scaling>
          <c:orientation val="minMax"/>
        </c:scaling>
        <c:delete val="0"/>
        <c:axPos val="l"/>
        <c:numFmt formatCode="General" sourceLinked="1"/>
        <c:majorTickMark val="out"/>
        <c:minorTickMark val="none"/>
        <c:tickLblPos val="nextTo"/>
        <c:spPr>
          <a:ln w="3158">
            <a:solidFill>
              <a:srgbClr val="000000"/>
            </a:solidFill>
            <a:prstDash val="solid"/>
          </a:ln>
        </c:spPr>
        <c:txPr>
          <a:bodyPr rot="0" vert="horz"/>
          <a:lstStyle/>
          <a:p>
            <a:pPr>
              <a:defRPr sz="1600" b="1" i="0" u="none" strike="noStrike" baseline="0">
                <a:solidFill>
                  <a:srgbClr val="000000"/>
                </a:solidFill>
                <a:latin typeface="+mn-lt"/>
                <a:ea typeface="Arial"/>
                <a:cs typeface="Calibri" panose="020F0502020204030204" pitchFamily="34" charset="0"/>
              </a:defRPr>
            </a:pPr>
            <a:endParaRPr lang="en-US"/>
          </a:p>
        </c:txPr>
        <c:crossAx val="494760248"/>
        <c:crosses val="autoZero"/>
        <c:auto val="1"/>
        <c:lblAlgn val="ctr"/>
        <c:lblOffset val="100"/>
        <c:noMultiLvlLbl val="0"/>
      </c:catAx>
      <c:valAx>
        <c:axId val="494760248"/>
        <c:scaling>
          <c:orientation val="minMax"/>
          <c:max val="0.5"/>
        </c:scaling>
        <c:delete val="0"/>
        <c:axPos val="b"/>
        <c:majorGridlines>
          <c:spPr>
            <a:ln w="12630">
              <a:solidFill>
                <a:srgbClr val="FFFFFF"/>
              </a:solidFill>
              <a:prstDash val="solid"/>
            </a:ln>
          </c:spPr>
        </c:majorGridlines>
        <c:numFmt formatCode="0%" sourceLinked="0"/>
        <c:majorTickMark val="out"/>
        <c:minorTickMark val="none"/>
        <c:tickLblPos val="nextTo"/>
        <c:spPr>
          <a:ln w="3158">
            <a:solidFill>
              <a:srgbClr val="000000"/>
            </a:solidFill>
            <a:prstDash val="solid"/>
          </a:ln>
        </c:spPr>
        <c:txPr>
          <a:bodyPr rot="0" vert="horz"/>
          <a:lstStyle/>
          <a:p>
            <a:pPr algn="ctr">
              <a:defRPr lang="en-US" sz="1600" b="1" i="0" u="none" strike="noStrike" kern="1200" baseline="0">
                <a:solidFill>
                  <a:srgbClr val="000000"/>
                </a:solidFill>
                <a:latin typeface="+mn-lt"/>
                <a:ea typeface="Arial"/>
                <a:cs typeface="Calibri" panose="020F0502020204030204" pitchFamily="34" charset="0"/>
              </a:defRPr>
            </a:pPr>
            <a:endParaRPr lang="en-US"/>
          </a:p>
        </c:txPr>
        <c:crossAx val="494759856"/>
        <c:crosses val="autoZero"/>
        <c:crossBetween val="between"/>
        <c:majorUnit val="0.1"/>
        <c:minorUnit val="0.05"/>
      </c:valAx>
    </c:plotArea>
    <c:legend>
      <c:legendPos val="r"/>
      <c:layout>
        <c:manualLayout>
          <c:xMode val="edge"/>
          <c:yMode val="edge"/>
          <c:x val="0.81405763340728732"/>
          <c:y val="0.34709534246034335"/>
          <c:w val="0.11135497668491061"/>
          <c:h val="0.24770137579610349"/>
        </c:manualLayout>
      </c:layout>
      <c:overlay val="0"/>
      <c:spPr>
        <a:solidFill>
          <a:srgbClr val="FFFFFF"/>
        </a:solidFill>
        <a:ln w="3158">
          <a:solidFill>
            <a:srgbClr val="000000"/>
          </a:solidFill>
          <a:prstDash val="solid"/>
        </a:ln>
      </c:spPr>
      <c:txPr>
        <a:bodyPr/>
        <a:lstStyle/>
        <a:p>
          <a:pPr>
            <a:defRPr sz="1400" b="0" i="0" u="none" strike="noStrike" baseline="0">
              <a:solidFill>
                <a:srgbClr val="000000"/>
              </a:solidFill>
              <a:latin typeface="+mn-lt"/>
              <a:ea typeface="Arial"/>
              <a:cs typeface="Calibri" panose="020F0502020204030204" pitchFamily="34" charset="0"/>
            </a:defRPr>
          </a:pPr>
          <a:endParaRPr lang="en-US"/>
        </a:p>
      </c:txPr>
    </c:legend>
    <c:plotVisOnly val="1"/>
    <c:dispBlanksAs val="gap"/>
    <c:showDLblsOverMax val="0"/>
  </c:chart>
  <c:spPr>
    <a:noFill/>
    <a:ln>
      <a:noFill/>
    </a:ln>
  </c:spPr>
  <c:txPr>
    <a:bodyPr/>
    <a:lstStyle/>
    <a:p>
      <a:pPr>
        <a:defRPr sz="1392"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50"/>
      <c:rAngAx val="1"/>
    </c:view3D>
    <c:floor>
      <c:thickness val="0"/>
      <c:spPr>
        <a:solidFill>
          <a:srgbClr val="C0C0C0"/>
        </a:solidFill>
        <a:ln w="3175">
          <a:solidFill>
            <a:srgbClr val="000000"/>
          </a:solidFill>
          <a:prstDash val="solid"/>
        </a:ln>
      </c:spPr>
    </c:floor>
    <c:sideWall>
      <c:thickness val="0"/>
      <c:spPr>
        <a:noFill/>
        <a:ln w="12700">
          <a:solidFill>
            <a:srgbClr val="FFFFFF"/>
          </a:solidFill>
          <a:prstDash val="solid"/>
        </a:ln>
      </c:spPr>
    </c:sideWall>
    <c:backWall>
      <c:thickness val="0"/>
      <c:spPr>
        <a:noFill/>
        <a:ln w="12700">
          <a:solidFill>
            <a:srgbClr val="FFFFFF"/>
          </a:solidFill>
          <a:prstDash val="solid"/>
        </a:ln>
      </c:spPr>
    </c:backWall>
    <c:plotArea>
      <c:layout>
        <c:manualLayout>
          <c:layoutTarget val="inner"/>
          <c:xMode val="edge"/>
          <c:yMode val="edge"/>
          <c:x val="0.28854792027774434"/>
          <c:y val="3.8437443318278217E-4"/>
          <c:w val="0.67621419676214201"/>
          <c:h val="0.94924344782234493"/>
        </c:manualLayout>
      </c:layout>
      <c:bar3DChart>
        <c:barDir val="bar"/>
        <c:grouping val="clustered"/>
        <c:varyColors val="0"/>
        <c:ser>
          <c:idx val="2"/>
          <c:order val="0"/>
          <c:tx>
            <c:strRef>
              <c:f>Sheet1!$B$1</c:f>
              <c:strCache>
                <c:ptCount val="1"/>
                <c:pt idx="0">
                  <c:v>2019</c:v>
                </c:pt>
              </c:strCache>
            </c:strRef>
          </c:tx>
          <c:spPr>
            <a:solidFill>
              <a:srgbClr val="F26522"/>
            </a:solidFill>
            <a:scene3d>
              <a:camera prst="orthographicFront"/>
              <a:lightRig rig="threePt" dir="t"/>
            </a:scene3d>
            <a:sp3d>
              <a:bevelT w="0" h="12700"/>
            </a:sp3d>
          </c:spPr>
          <c:invertIfNegative val="0"/>
          <c:dLbls>
            <c:spPr>
              <a:noFill/>
              <a:ln>
                <a:noFill/>
              </a:ln>
              <a:effectLst/>
            </c:spPr>
            <c:txPr>
              <a:bodyPr/>
              <a:lstStyle/>
              <a:p>
                <a:pPr>
                  <a:defRPr sz="1600">
                    <a:latin typeface="+mn-lt"/>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Less traffic, less congestion</c:v>
                </c:pt>
                <c:pt idx="1">
                  <c:v>Reduce pollution</c:v>
                </c:pt>
                <c:pt idx="2">
                  <c:v>Less stress, less road rage</c:v>
                </c:pt>
                <c:pt idx="3">
                  <c:v>Saves money, cost saving</c:v>
                </c:pt>
                <c:pt idx="4">
                  <c:v>Reduce accidents, improve travel safety</c:v>
                </c:pt>
                <c:pt idx="5">
                  <c:v>Companionship / sense of community</c:v>
                </c:pt>
              </c:strCache>
            </c:strRef>
          </c:cat>
          <c:val>
            <c:numRef>
              <c:f>Sheet1!$B$2:$B$7</c:f>
              <c:numCache>
                <c:formatCode>0%</c:formatCode>
                <c:ptCount val="6"/>
                <c:pt idx="0">
                  <c:v>0.45</c:v>
                </c:pt>
                <c:pt idx="1">
                  <c:v>0.3</c:v>
                </c:pt>
                <c:pt idx="2">
                  <c:v>0.08</c:v>
                </c:pt>
                <c:pt idx="3">
                  <c:v>0.05</c:v>
                </c:pt>
                <c:pt idx="4">
                  <c:v>0.05</c:v>
                </c:pt>
                <c:pt idx="5">
                  <c:v>0.05</c:v>
                </c:pt>
              </c:numCache>
            </c:numRef>
          </c:val>
          <c:extLst>
            <c:ext xmlns:c16="http://schemas.microsoft.com/office/drawing/2014/chart" uri="{C3380CC4-5D6E-409C-BE32-E72D297353CC}">
              <c16:uniqueId val="{00000000-99F4-42BB-B418-0730A52D639F}"/>
            </c:ext>
          </c:extLst>
        </c:ser>
        <c:dLbls>
          <c:showLegendKey val="0"/>
          <c:showVal val="1"/>
          <c:showCatName val="0"/>
          <c:showSerName val="0"/>
          <c:showPercent val="0"/>
          <c:showBubbleSize val="0"/>
        </c:dLbls>
        <c:gapWidth val="75"/>
        <c:gapDepth val="50"/>
        <c:shape val="box"/>
        <c:axId val="478635416"/>
        <c:axId val="478635808"/>
        <c:axId val="0"/>
      </c:bar3DChart>
      <c:catAx>
        <c:axId val="478635416"/>
        <c:scaling>
          <c:orientation val="maxMin"/>
        </c:scaling>
        <c:delete val="0"/>
        <c:axPos val="l"/>
        <c:numFmt formatCode="General" sourceLinked="0"/>
        <c:majorTickMark val="out"/>
        <c:minorTickMark val="none"/>
        <c:tickLblPos val="low"/>
        <c:spPr>
          <a:ln w="3175">
            <a:solidFill>
              <a:srgbClr val="000000"/>
            </a:solidFill>
            <a:prstDash val="solid"/>
          </a:ln>
        </c:spPr>
        <c:txPr>
          <a:bodyPr rot="0" vert="horz"/>
          <a:lstStyle/>
          <a:p>
            <a:pPr>
              <a:defRPr sz="1600" b="1" i="0" u="none" strike="noStrike" baseline="0">
                <a:solidFill>
                  <a:srgbClr val="000000"/>
                </a:solidFill>
                <a:latin typeface="+mn-lt"/>
                <a:ea typeface="Arial"/>
                <a:cs typeface="Calibri" panose="020F0502020204030204" pitchFamily="34" charset="0"/>
              </a:defRPr>
            </a:pPr>
            <a:endParaRPr lang="en-US"/>
          </a:p>
        </c:txPr>
        <c:crossAx val="478635808"/>
        <c:crosses val="autoZero"/>
        <c:auto val="1"/>
        <c:lblAlgn val="ctr"/>
        <c:lblOffset val="100"/>
        <c:tickLblSkip val="1"/>
        <c:tickMarkSkip val="1"/>
        <c:noMultiLvlLbl val="0"/>
      </c:catAx>
      <c:valAx>
        <c:axId val="478635808"/>
        <c:scaling>
          <c:orientation val="minMax"/>
          <c:max val="0.5"/>
        </c:scaling>
        <c:delete val="0"/>
        <c:axPos val="b"/>
        <c:majorGridlines>
          <c:spPr>
            <a:ln w="12701">
              <a:solidFill>
                <a:srgbClr val="FFFFFF"/>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mn-lt"/>
                <a:ea typeface="Arial"/>
                <a:cs typeface="Calibri" panose="020F0502020204030204" pitchFamily="34" charset="0"/>
              </a:defRPr>
            </a:pPr>
            <a:endParaRPr lang="en-US"/>
          </a:p>
        </c:txPr>
        <c:crossAx val="478635416"/>
        <c:crosses val="max"/>
        <c:crossBetween val="between"/>
        <c:majorUnit val="0.1"/>
        <c:minorUnit val="0.05"/>
      </c:valAx>
      <c:spPr>
        <a:noFill/>
        <a:ln w="25402">
          <a:noFill/>
        </a:ln>
      </c:spPr>
    </c:plotArea>
    <c:plotVisOnly val="1"/>
    <c:dispBlanksAs val="gap"/>
    <c:showDLblsOverMax val="0"/>
  </c:chart>
  <c:spPr>
    <a:noFill/>
    <a:ln>
      <a:noFill/>
    </a:ln>
  </c:spPr>
  <c:txPr>
    <a:bodyPr/>
    <a:lstStyle/>
    <a:p>
      <a:pPr>
        <a:defRPr sz="1600"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50"/>
      <c:rAngAx val="1"/>
    </c:view3D>
    <c:floor>
      <c:thickness val="0"/>
      <c:spPr>
        <a:solidFill>
          <a:srgbClr val="C0C0C0"/>
        </a:solidFill>
        <a:ln w="3175">
          <a:solidFill>
            <a:srgbClr val="000000"/>
          </a:solidFill>
          <a:prstDash val="solid"/>
        </a:ln>
      </c:spPr>
    </c:floor>
    <c:sideWall>
      <c:thickness val="0"/>
      <c:spPr>
        <a:noFill/>
        <a:ln w="12700">
          <a:solidFill>
            <a:srgbClr val="FFFFFF"/>
          </a:solidFill>
          <a:prstDash val="solid"/>
        </a:ln>
      </c:spPr>
    </c:sideWall>
    <c:backWall>
      <c:thickness val="0"/>
      <c:spPr>
        <a:noFill/>
        <a:ln w="12700">
          <a:solidFill>
            <a:srgbClr val="FFFFFF"/>
          </a:solidFill>
          <a:prstDash val="solid"/>
        </a:ln>
      </c:spPr>
    </c:backWall>
    <c:plotArea>
      <c:layout>
        <c:manualLayout>
          <c:layoutTarget val="inner"/>
          <c:xMode val="edge"/>
          <c:yMode val="edge"/>
          <c:x val="0.28854792027774434"/>
          <c:y val="3.8437443318278217E-4"/>
          <c:w val="0.67621419676214201"/>
          <c:h val="0.94924344782234493"/>
        </c:manualLayout>
      </c:layout>
      <c:bar3DChart>
        <c:barDir val="bar"/>
        <c:grouping val="clustered"/>
        <c:varyColors val="0"/>
        <c:ser>
          <c:idx val="2"/>
          <c:order val="0"/>
          <c:spPr>
            <a:solidFill>
              <a:srgbClr val="F26522"/>
            </a:solidFill>
            <a:scene3d>
              <a:camera prst="orthographicFront"/>
              <a:lightRig rig="threePt" dir="t"/>
            </a:scene3d>
            <a:sp3d>
              <a:bevelT w="0" h="12700"/>
            </a:sp3d>
          </c:spPr>
          <c:invertIfNegative val="0"/>
          <c:dLbls>
            <c:spPr>
              <a:noFill/>
              <a:ln>
                <a:noFill/>
              </a:ln>
              <a:effectLst/>
            </c:spPr>
            <c:txPr>
              <a:bodyPr/>
              <a:lstStyle/>
              <a:p>
                <a:pPr>
                  <a:defRPr sz="1600">
                    <a:latin typeface="+mn-lt"/>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Avoid stress/relax</c:v>
                </c:pt>
                <c:pt idx="1">
                  <c:v>Save money/receive subsidy</c:v>
                </c:pt>
                <c:pt idx="2">
                  <c:v>Use time productively</c:v>
                </c:pt>
                <c:pt idx="3">
                  <c:v>Get exercise, health benefits</c:v>
                </c:pt>
                <c:pt idx="4">
                  <c:v>Less traffic, avoid traffic</c:v>
                </c:pt>
                <c:pt idx="5">
                  <c:v>Reduce wear &amp; tear on car</c:v>
                </c:pt>
                <c:pt idx="6">
                  <c:v>Save time, faster</c:v>
                </c:pt>
                <c:pt idx="7">
                  <c:v>Companionship while traveling</c:v>
                </c:pt>
                <c:pt idx="8">
                  <c:v>No need to park</c:v>
                </c:pt>
                <c:pt idx="9">
                  <c:v>Flexibility, reliable options</c:v>
                </c:pt>
              </c:strCache>
            </c:strRef>
          </c:cat>
          <c:val>
            <c:numRef>
              <c:f>Sheet1!$B$2:$B$11</c:f>
              <c:numCache>
                <c:formatCode>0%</c:formatCode>
                <c:ptCount val="10"/>
                <c:pt idx="0">
                  <c:v>0.34</c:v>
                </c:pt>
                <c:pt idx="1">
                  <c:v>0.33</c:v>
                </c:pt>
                <c:pt idx="2">
                  <c:v>0.17</c:v>
                </c:pt>
                <c:pt idx="3">
                  <c:v>0.15</c:v>
                </c:pt>
                <c:pt idx="4">
                  <c:v>0.12</c:v>
                </c:pt>
                <c:pt idx="5">
                  <c:v>0.1</c:v>
                </c:pt>
                <c:pt idx="6">
                  <c:v>0.09</c:v>
                </c:pt>
                <c:pt idx="7">
                  <c:v>7.0000000000000007E-2</c:v>
                </c:pt>
                <c:pt idx="8">
                  <c:v>0.03</c:v>
                </c:pt>
                <c:pt idx="9">
                  <c:v>0.03</c:v>
                </c:pt>
              </c:numCache>
            </c:numRef>
          </c:val>
          <c:extLst>
            <c:ext xmlns:c16="http://schemas.microsoft.com/office/drawing/2014/chart" uri="{C3380CC4-5D6E-409C-BE32-E72D297353CC}">
              <c16:uniqueId val="{00000000-2EA7-4396-B9E0-D3C541561F7E}"/>
            </c:ext>
          </c:extLst>
        </c:ser>
        <c:dLbls>
          <c:showLegendKey val="0"/>
          <c:showVal val="1"/>
          <c:showCatName val="0"/>
          <c:showSerName val="0"/>
          <c:showPercent val="0"/>
          <c:showBubbleSize val="0"/>
        </c:dLbls>
        <c:gapWidth val="75"/>
        <c:gapDepth val="50"/>
        <c:shape val="box"/>
        <c:axId val="478635416"/>
        <c:axId val="478635808"/>
        <c:axId val="0"/>
      </c:bar3DChart>
      <c:catAx>
        <c:axId val="478635416"/>
        <c:scaling>
          <c:orientation val="maxMin"/>
        </c:scaling>
        <c:delete val="0"/>
        <c:axPos val="l"/>
        <c:numFmt formatCode="General" sourceLinked="0"/>
        <c:majorTickMark val="out"/>
        <c:minorTickMark val="none"/>
        <c:tickLblPos val="low"/>
        <c:spPr>
          <a:ln w="3175">
            <a:solidFill>
              <a:srgbClr val="000000"/>
            </a:solidFill>
            <a:prstDash val="solid"/>
          </a:ln>
        </c:spPr>
        <c:txPr>
          <a:bodyPr rot="0" vert="horz"/>
          <a:lstStyle/>
          <a:p>
            <a:pPr>
              <a:defRPr sz="1600" b="1" i="0" u="none" strike="noStrike" baseline="0">
                <a:solidFill>
                  <a:srgbClr val="000000"/>
                </a:solidFill>
                <a:latin typeface="+mn-lt"/>
                <a:ea typeface="Arial"/>
                <a:cs typeface="Calibri" panose="020F0502020204030204" pitchFamily="34" charset="0"/>
              </a:defRPr>
            </a:pPr>
            <a:endParaRPr lang="en-US"/>
          </a:p>
        </c:txPr>
        <c:crossAx val="478635808"/>
        <c:crosses val="autoZero"/>
        <c:auto val="1"/>
        <c:lblAlgn val="ctr"/>
        <c:lblOffset val="100"/>
        <c:tickLblSkip val="1"/>
        <c:tickMarkSkip val="1"/>
        <c:noMultiLvlLbl val="0"/>
      </c:catAx>
      <c:valAx>
        <c:axId val="478635808"/>
        <c:scaling>
          <c:orientation val="minMax"/>
          <c:max val="0.5"/>
        </c:scaling>
        <c:delete val="0"/>
        <c:axPos val="b"/>
        <c:majorGridlines>
          <c:spPr>
            <a:ln w="12701">
              <a:solidFill>
                <a:srgbClr val="FFFFFF"/>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mn-lt"/>
                <a:ea typeface="Arial"/>
                <a:cs typeface="Calibri" panose="020F0502020204030204" pitchFamily="34" charset="0"/>
              </a:defRPr>
            </a:pPr>
            <a:endParaRPr lang="en-US"/>
          </a:p>
        </c:txPr>
        <c:crossAx val="478635416"/>
        <c:crosses val="max"/>
        <c:crossBetween val="between"/>
        <c:majorUnit val="0.1"/>
        <c:minorUnit val="0.05"/>
      </c:valAx>
      <c:spPr>
        <a:noFill/>
        <a:ln w="25402">
          <a:noFill/>
        </a:ln>
      </c:spPr>
    </c:plotArea>
    <c:plotVisOnly val="1"/>
    <c:dispBlanksAs val="gap"/>
    <c:showDLblsOverMax val="0"/>
  </c:chart>
  <c:spPr>
    <a:noFill/>
    <a:ln>
      <a:noFill/>
    </a:ln>
  </c:spPr>
  <c:txPr>
    <a:bodyPr/>
    <a:lstStyle/>
    <a:p>
      <a:pPr>
        <a:defRPr sz="1600"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100"/>
      <c:rAngAx val="1"/>
    </c:view3D>
    <c:floor>
      <c:thickness val="0"/>
    </c:floor>
    <c:sideWall>
      <c:thickness val="0"/>
      <c:spPr>
        <a:noFill/>
        <a:ln w="12630">
          <a:solidFill>
            <a:srgbClr val="FFFFFF"/>
          </a:solidFill>
          <a:prstDash val="solid"/>
        </a:ln>
      </c:spPr>
    </c:sideWall>
    <c:backWall>
      <c:thickness val="0"/>
      <c:spPr>
        <a:noFill/>
        <a:ln w="12630">
          <a:solidFill>
            <a:srgbClr val="FFFFFF"/>
          </a:solidFill>
          <a:prstDash val="solid"/>
        </a:ln>
      </c:spPr>
    </c:backWall>
    <c:plotArea>
      <c:layout>
        <c:manualLayout>
          <c:layoutTarget val="inner"/>
          <c:xMode val="edge"/>
          <c:yMode val="edge"/>
          <c:x val="0.28685202586830993"/>
          <c:y val="2.7707808564231742E-2"/>
          <c:w val="0.64314135816419826"/>
          <c:h val="0.90446397712917714"/>
        </c:manualLayout>
      </c:layout>
      <c:bar3DChart>
        <c:barDir val="bar"/>
        <c:grouping val="clustered"/>
        <c:varyColors val="0"/>
        <c:ser>
          <c:idx val="1"/>
          <c:order val="0"/>
          <c:tx>
            <c:strRef>
              <c:f>Sheet1!$B$1</c:f>
              <c:strCache>
                <c:ptCount val="1"/>
                <c:pt idx="0">
                  <c:v>2019</c:v>
                </c:pt>
              </c:strCache>
            </c:strRef>
          </c:tx>
          <c:spPr>
            <a:solidFill>
              <a:srgbClr val="F26522"/>
            </a:solidFill>
            <a:ln w="12630">
              <a:noFill/>
              <a:prstDash val="solid"/>
            </a:ln>
            <a:scene3d>
              <a:camera prst="orthographicFront"/>
              <a:lightRig rig="threePt" dir="t"/>
            </a:scene3d>
            <a:sp3d>
              <a:bevelT w="0" h="0"/>
              <a:contourClr>
                <a:srgbClr val="000000"/>
              </a:contourClr>
            </a:sp3d>
          </c:spPr>
          <c:invertIfNegative val="0"/>
          <c:dPt>
            <c:idx val="6"/>
            <c:invertIfNegative val="0"/>
            <c:bubble3D val="0"/>
            <c:extLst>
              <c:ext xmlns:c16="http://schemas.microsoft.com/office/drawing/2014/chart" uri="{C3380CC4-5D6E-409C-BE32-E72D297353CC}">
                <c16:uniqueId val="{00000000-F3B7-4F18-96AA-95DA9A63E973}"/>
              </c:ext>
            </c:extLst>
          </c:dPt>
          <c:dLbls>
            <c:spPr>
              <a:noFill/>
              <a:ln w="25261">
                <a:noFill/>
              </a:ln>
            </c:spPr>
            <c:txPr>
              <a:bodyPr/>
              <a:lstStyle/>
              <a:p>
                <a:pPr>
                  <a:defRPr sz="1600" b="1" i="0" u="none" strike="noStrike" baseline="0">
                    <a:solidFill>
                      <a:srgbClr val="000000"/>
                    </a:solidFill>
                    <a:latin typeface="Calibri" panose="020F0502020204030204" pitchFamily="34" charset="0"/>
                    <a:ea typeface="Arial"/>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Radio</c:v>
                </c:pt>
                <c:pt idx="1">
                  <c:v>Employer</c:v>
                </c:pt>
                <c:pt idx="2">
                  <c:v>Word of mouth/referral</c:v>
                </c:pt>
                <c:pt idx="3">
                  <c:v>TV</c:v>
                </c:pt>
                <c:pt idx="4">
                  <c:v>Internet</c:v>
                </c:pt>
                <c:pt idx="5">
                  <c:v>Sign/billboard</c:v>
                </c:pt>
                <c:pt idx="6">
                  <c:v>Social media</c:v>
                </c:pt>
                <c:pt idx="7">
                  <c:v>Email/newsletter</c:v>
                </c:pt>
                <c:pt idx="8">
                  <c:v>Pandora</c:v>
                </c:pt>
                <c:pt idx="9">
                  <c:v>Magazine</c:v>
                </c:pt>
              </c:strCache>
            </c:strRef>
          </c:cat>
          <c:val>
            <c:numRef>
              <c:f>Sheet1!$B$2:$B$11</c:f>
              <c:numCache>
                <c:formatCode>0%</c:formatCode>
                <c:ptCount val="10"/>
                <c:pt idx="0">
                  <c:v>0.45</c:v>
                </c:pt>
                <c:pt idx="1">
                  <c:v>0.26</c:v>
                </c:pt>
                <c:pt idx="2">
                  <c:v>0.17</c:v>
                </c:pt>
                <c:pt idx="3">
                  <c:v>0.14000000000000001</c:v>
                </c:pt>
                <c:pt idx="4">
                  <c:v>0.09</c:v>
                </c:pt>
                <c:pt idx="5">
                  <c:v>7.0000000000000007E-2</c:v>
                </c:pt>
                <c:pt idx="6">
                  <c:v>0.05</c:v>
                </c:pt>
                <c:pt idx="7">
                  <c:v>0.04</c:v>
                </c:pt>
                <c:pt idx="8">
                  <c:v>0.02</c:v>
                </c:pt>
                <c:pt idx="9">
                  <c:v>0.02</c:v>
                </c:pt>
              </c:numCache>
            </c:numRef>
          </c:val>
          <c:extLst>
            <c:ext xmlns:c16="http://schemas.microsoft.com/office/drawing/2014/chart" uri="{C3380CC4-5D6E-409C-BE32-E72D297353CC}">
              <c16:uniqueId val="{00000001-F3B7-4F18-96AA-95DA9A63E973}"/>
            </c:ext>
          </c:extLst>
        </c:ser>
        <c:ser>
          <c:idx val="0"/>
          <c:order val="1"/>
          <c:tx>
            <c:strRef>
              <c:f>Sheet1!$C$1</c:f>
              <c:strCache>
                <c:ptCount val="1"/>
                <c:pt idx="0">
                  <c:v>2014</c:v>
                </c:pt>
              </c:strCache>
            </c:strRef>
          </c:tx>
          <c:spPr>
            <a:solidFill>
              <a:srgbClr val="4472C4"/>
            </a:solidFill>
            <a:ln w="12630">
              <a:noFill/>
              <a:prstDash val="solid"/>
            </a:ln>
            <a:scene3d>
              <a:camera prst="orthographicFront"/>
              <a:lightRig rig="threePt" dir="t"/>
            </a:scene3d>
            <a:sp3d>
              <a:bevelT w="0" h="0"/>
            </a:sp3d>
          </c:spPr>
          <c:invertIfNegative val="0"/>
          <c:dPt>
            <c:idx val="6"/>
            <c:invertIfNegative val="0"/>
            <c:bubble3D val="0"/>
            <c:extLst>
              <c:ext xmlns:c16="http://schemas.microsoft.com/office/drawing/2014/chart" uri="{C3380CC4-5D6E-409C-BE32-E72D297353CC}">
                <c16:uniqueId val="{00000002-F3B7-4F18-96AA-95DA9A63E973}"/>
              </c:ext>
            </c:extLst>
          </c:dPt>
          <c:dLbls>
            <c:spPr>
              <a:noFill/>
              <a:ln w="25261">
                <a:noFill/>
              </a:ln>
            </c:spPr>
            <c:txPr>
              <a:bodyPr/>
              <a:lstStyle/>
              <a:p>
                <a:pPr>
                  <a:defRPr sz="1600" b="1" i="0" u="none" strike="noStrike" baseline="0">
                    <a:solidFill>
                      <a:srgbClr val="000000"/>
                    </a:solidFill>
                    <a:latin typeface="Calibri" panose="020F0502020204030204" pitchFamily="34" charset="0"/>
                    <a:ea typeface="Arial"/>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Radio</c:v>
                </c:pt>
                <c:pt idx="1">
                  <c:v>Employer</c:v>
                </c:pt>
                <c:pt idx="2">
                  <c:v>Word of mouth/referral</c:v>
                </c:pt>
                <c:pt idx="3">
                  <c:v>TV</c:v>
                </c:pt>
                <c:pt idx="4">
                  <c:v>Internet</c:v>
                </c:pt>
                <c:pt idx="5">
                  <c:v>Sign/billboard</c:v>
                </c:pt>
                <c:pt idx="6">
                  <c:v>Social media</c:v>
                </c:pt>
                <c:pt idx="7">
                  <c:v>Email/newsletter</c:v>
                </c:pt>
                <c:pt idx="8">
                  <c:v>Pandora</c:v>
                </c:pt>
                <c:pt idx="9">
                  <c:v>Magazine</c:v>
                </c:pt>
              </c:strCache>
            </c:strRef>
          </c:cat>
          <c:val>
            <c:numRef>
              <c:f>Sheet1!$C$2:$C$11</c:f>
              <c:numCache>
                <c:formatCode>0%</c:formatCode>
                <c:ptCount val="10"/>
                <c:pt idx="0">
                  <c:v>0.55000000000000004</c:v>
                </c:pt>
                <c:pt idx="1">
                  <c:v>7.0000000000000007E-2</c:v>
                </c:pt>
                <c:pt idx="2">
                  <c:v>0.08</c:v>
                </c:pt>
                <c:pt idx="3">
                  <c:v>0.19</c:v>
                </c:pt>
                <c:pt idx="4">
                  <c:v>0.03</c:v>
                </c:pt>
                <c:pt idx="5">
                  <c:v>0.03</c:v>
                </c:pt>
                <c:pt idx="6">
                  <c:v>0</c:v>
                </c:pt>
                <c:pt idx="7">
                  <c:v>0.01</c:v>
                </c:pt>
                <c:pt idx="8">
                  <c:v>0</c:v>
                </c:pt>
                <c:pt idx="9">
                  <c:v>0.02</c:v>
                </c:pt>
              </c:numCache>
            </c:numRef>
          </c:val>
          <c:extLst>
            <c:ext xmlns:c16="http://schemas.microsoft.com/office/drawing/2014/chart" uri="{C3380CC4-5D6E-409C-BE32-E72D297353CC}">
              <c16:uniqueId val="{00000003-F3B7-4F18-96AA-95DA9A63E973}"/>
            </c:ext>
          </c:extLst>
        </c:ser>
        <c:dLbls>
          <c:showLegendKey val="0"/>
          <c:showVal val="1"/>
          <c:showCatName val="0"/>
          <c:showSerName val="0"/>
          <c:showPercent val="0"/>
          <c:showBubbleSize val="0"/>
        </c:dLbls>
        <c:gapWidth val="50"/>
        <c:shape val="box"/>
        <c:axId val="494759856"/>
        <c:axId val="494760248"/>
        <c:axId val="0"/>
      </c:bar3DChart>
      <c:catAx>
        <c:axId val="494759856"/>
        <c:scaling>
          <c:orientation val="maxMin"/>
        </c:scaling>
        <c:delete val="0"/>
        <c:axPos val="l"/>
        <c:numFmt formatCode="General" sourceLinked="1"/>
        <c:majorTickMark val="out"/>
        <c:minorTickMark val="none"/>
        <c:tickLblPos val="nextTo"/>
        <c:spPr>
          <a:ln w="3158">
            <a:solidFill>
              <a:srgbClr val="000000"/>
            </a:solidFill>
            <a:prstDash val="solid"/>
          </a:ln>
        </c:spPr>
        <c:txPr>
          <a:bodyPr rot="0" vert="horz"/>
          <a:lstStyle/>
          <a:p>
            <a:pPr>
              <a:defRPr sz="1600" b="1" i="0" u="none" strike="noStrike" baseline="0">
                <a:solidFill>
                  <a:srgbClr val="000000"/>
                </a:solidFill>
                <a:latin typeface="+mn-lt"/>
                <a:ea typeface="Arial"/>
                <a:cs typeface="Calibri" panose="020F0502020204030204" pitchFamily="34" charset="0"/>
              </a:defRPr>
            </a:pPr>
            <a:endParaRPr lang="en-US"/>
          </a:p>
        </c:txPr>
        <c:crossAx val="494760248"/>
        <c:crosses val="autoZero"/>
        <c:auto val="1"/>
        <c:lblAlgn val="ctr"/>
        <c:lblOffset val="100"/>
        <c:noMultiLvlLbl val="0"/>
      </c:catAx>
      <c:valAx>
        <c:axId val="494760248"/>
        <c:scaling>
          <c:orientation val="minMax"/>
          <c:max val="0.60000000000000009"/>
        </c:scaling>
        <c:delete val="0"/>
        <c:axPos val="b"/>
        <c:majorGridlines>
          <c:spPr>
            <a:ln w="12630">
              <a:solidFill>
                <a:srgbClr val="FFFFFF"/>
              </a:solidFill>
              <a:prstDash val="solid"/>
            </a:ln>
          </c:spPr>
        </c:majorGridlines>
        <c:numFmt formatCode="0%" sourceLinked="0"/>
        <c:majorTickMark val="out"/>
        <c:minorTickMark val="none"/>
        <c:tickLblPos val="nextTo"/>
        <c:spPr>
          <a:ln w="3158">
            <a:solidFill>
              <a:srgbClr val="000000"/>
            </a:solidFill>
            <a:prstDash val="solid"/>
          </a:ln>
        </c:spPr>
        <c:txPr>
          <a:bodyPr rot="0" vert="horz"/>
          <a:lstStyle/>
          <a:p>
            <a:pPr>
              <a:defRPr sz="1600" b="1" i="0" u="none" strike="noStrike" baseline="0">
                <a:solidFill>
                  <a:srgbClr val="000000"/>
                </a:solidFill>
                <a:latin typeface="+mn-lt"/>
                <a:ea typeface="Arial"/>
                <a:cs typeface="Calibri" panose="020F0502020204030204" pitchFamily="34" charset="0"/>
              </a:defRPr>
            </a:pPr>
            <a:endParaRPr lang="en-US"/>
          </a:p>
        </c:txPr>
        <c:crossAx val="494759856"/>
        <c:crosses val="max"/>
        <c:crossBetween val="between"/>
        <c:majorUnit val="0.1"/>
        <c:minorUnit val="0.05"/>
      </c:valAx>
    </c:plotArea>
    <c:legend>
      <c:legendPos val="r"/>
      <c:layout>
        <c:manualLayout>
          <c:xMode val="edge"/>
          <c:yMode val="edge"/>
          <c:x val="0.75859303842568693"/>
          <c:y val="0.42760975773550697"/>
          <c:w val="0.11597147090038383"/>
          <c:h val="0.24770137579610349"/>
        </c:manualLayout>
      </c:layout>
      <c:overlay val="0"/>
      <c:spPr>
        <a:solidFill>
          <a:srgbClr val="FFFFFF"/>
        </a:solidFill>
        <a:ln w="3158">
          <a:solidFill>
            <a:srgbClr val="000000"/>
          </a:solidFill>
          <a:prstDash val="solid"/>
        </a:ln>
      </c:spPr>
      <c:txPr>
        <a:bodyPr/>
        <a:lstStyle/>
        <a:p>
          <a:pPr>
            <a:defRPr sz="1400" b="0" i="0" u="none" strike="noStrike" baseline="0">
              <a:solidFill>
                <a:srgbClr val="000000"/>
              </a:solidFill>
              <a:latin typeface="Calibri" panose="020F0502020204030204" pitchFamily="34" charset="0"/>
              <a:ea typeface="Arial"/>
              <a:cs typeface="Calibri" panose="020F0502020204030204" pitchFamily="34" charset="0"/>
            </a:defRPr>
          </a:pPr>
          <a:endParaRPr lang="en-US"/>
        </a:p>
      </c:txPr>
    </c:legend>
    <c:plotVisOnly val="1"/>
    <c:dispBlanksAs val="gap"/>
    <c:showDLblsOverMax val="0"/>
  </c:chart>
  <c:spPr>
    <a:noFill/>
    <a:ln>
      <a:noFill/>
    </a:ln>
  </c:spPr>
  <c:txPr>
    <a:bodyPr/>
    <a:lstStyle/>
    <a:p>
      <a:pPr>
        <a:defRPr sz="1392"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100"/>
      <c:rAngAx val="1"/>
    </c:view3D>
    <c:floor>
      <c:thickness val="0"/>
    </c:floor>
    <c:sideWall>
      <c:thickness val="0"/>
      <c:spPr>
        <a:noFill/>
        <a:ln w="7330">
          <a:solidFill>
            <a:srgbClr val="FFFFFF"/>
          </a:solidFill>
          <a:prstDash val="solid"/>
        </a:ln>
      </c:spPr>
    </c:sideWall>
    <c:backWall>
      <c:thickness val="0"/>
      <c:spPr>
        <a:noFill/>
        <a:ln w="7330">
          <a:solidFill>
            <a:srgbClr val="FFFFFF"/>
          </a:solidFill>
          <a:prstDash val="solid"/>
        </a:ln>
      </c:spPr>
    </c:backWall>
    <c:plotArea>
      <c:layout>
        <c:manualLayout>
          <c:layoutTarget val="inner"/>
          <c:xMode val="edge"/>
          <c:yMode val="edge"/>
          <c:x val="0.46810154502375595"/>
          <c:y val="2.3255813953488375E-2"/>
          <c:w val="0.43690030694777721"/>
          <c:h val="0.93053001600227225"/>
        </c:manualLayout>
      </c:layout>
      <c:bar3DChart>
        <c:barDir val="bar"/>
        <c:grouping val="clustered"/>
        <c:varyColors val="0"/>
        <c:ser>
          <c:idx val="1"/>
          <c:order val="0"/>
          <c:tx>
            <c:strRef>
              <c:f>Sheet1!$B$1</c:f>
              <c:strCache>
                <c:ptCount val="1"/>
              </c:strCache>
            </c:strRef>
          </c:tx>
          <c:spPr>
            <a:solidFill>
              <a:schemeClr val="accent1"/>
            </a:solidFill>
            <a:ln w="7330">
              <a:noFill/>
              <a:prstDash val="solid"/>
            </a:ln>
            <a:scene3d>
              <a:camera prst="orthographicFront"/>
              <a:lightRig rig="threePt" dir="t"/>
            </a:scene3d>
            <a:sp3d>
              <a:bevelT w="0" h="12700"/>
              <a:contourClr>
                <a:srgbClr val="000000"/>
              </a:contourClr>
            </a:sp3d>
          </c:spPr>
          <c:invertIfNegative val="0"/>
          <c:dPt>
            <c:idx val="0"/>
            <c:invertIfNegative val="0"/>
            <c:bubble3D val="0"/>
            <c:spPr>
              <a:solidFill>
                <a:schemeClr val="accent2"/>
              </a:solidFill>
              <a:ln w="7330">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2F-E4EA-4F68-A780-62D7F19F0648}"/>
              </c:ext>
            </c:extLst>
          </c:dPt>
          <c:dPt>
            <c:idx val="1"/>
            <c:invertIfNegative val="0"/>
            <c:bubble3D val="0"/>
            <c:spPr>
              <a:solidFill>
                <a:schemeClr val="accent2"/>
              </a:solidFill>
              <a:ln w="7330">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30-E4EA-4F68-A780-62D7F19F0648}"/>
              </c:ext>
            </c:extLst>
          </c:dPt>
          <c:dPt>
            <c:idx val="2"/>
            <c:invertIfNegative val="0"/>
            <c:bubble3D val="0"/>
            <c:spPr>
              <a:solidFill>
                <a:schemeClr val="accent2"/>
              </a:solidFill>
              <a:ln w="7330">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2E-E4EA-4F68-A780-62D7F19F0648}"/>
              </c:ext>
            </c:extLst>
          </c:dPt>
          <c:dPt>
            <c:idx val="3"/>
            <c:invertIfNegative val="0"/>
            <c:bubble3D val="0"/>
            <c:spPr>
              <a:solidFill>
                <a:schemeClr val="accent2"/>
              </a:solidFill>
              <a:ln w="7330">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2C-E931-447B-8F21-68B2FCC30A7E}"/>
              </c:ext>
            </c:extLst>
          </c:dPt>
          <c:dPt>
            <c:idx val="4"/>
            <c:invertIfNegative val="0"/>
            <c:bubble3D val="0"/>
            <c:extLst>
              <c:ext xmlns:c16="http://schemas.microsoft.com/office/drawing/2014/chart" uri="{C3380CC4-5D6E-409C-BE32-E72D297353CC}">
                <c16:uniqueId val="{0000002B-E931-447B-8F21-68B2FCC30A7E}"/>
              </c:ext>
            </c:extLst>
          </c:dPt>
          <c:dPt>
            <c:idx val="5"/>
            <c:invertIfNegative val="0"/>
            <c:bubble3D val="0"/>
            <c:extLst>
              <c:ext xmlns:c16="http://schemas.microsoft.com/office/drawing/2014/chart" uri="{C3380CC4-5D6E-409C-BE32-E72D297353CC}">
                <c16:uniqueId val="{00000001-E931-447B-8F21-68B2FCC30A7E}"/>
              </c:ext>
            </c:extLst>
          </c:dPt>
          <c:dPt>
            <c:idx val="6"/>
            <c:invertIfNegative val="0"/>
            <c:bubble3D val="0"/>
            <c:extLst>
              <c:ext xmlns:c16="http://schemas.microsoft.com/office/drawing/2014/chart" uri="{C3380CC4-5D6E-409C-BE32-E72D297353CC}">
                <c16:uniqueId val="{00000003-E931-447B-8F21-68B2FCC30A7E}"/>
              </c:ext>
            </c:extLst>
          </c:dPt>
          <c:dPt>
            <c:idx val="7"/>
            <c:invertIfNegative val="0"/>
            <c:bubble3D val="0"/>
            <c:extLst>
              <c:ext xmlns:c16="http://schemas.microsoft.com/office/drawing/2014/chart" uri="{C3380CC4-5D6E-409C-BE32-E72D297353CC}">
                <c16:uniqueId val="{00000005-E931-447B-8F21-68B2FCC30A7E}"/>
              </c:ext>
            </c:extLst>
          </c:dPt>
          <c:dPt>
            <c:idx val="8"/>
            <c:invertIfNegative val="0"/>
            <c:bubble3D val="0"/>
            <c:extLst>
              <c:ext xmlns:c16="http://schemas.microsoft.com/office/drawing/2014/chart" uri="{C3380CC4-5D6E-409C-BE32-E72D297353CC}">
                <c16:uniqueId val="{00000007-E931-447B-8F21-68B2FCC30A7E}"/>
              </c:ext>
            </c:extLst>
          </c:dPt>
          <c:dPt>
            <c:idx val="9"/>
            <c:invertIfNegative val="0"/>
            <c:bubble3D val="0"/>
            <c:extLst>
              <c:ext xmlns:c16="http://schemas.microsoft.com/office/drawing/2014/chart" uri="{C3380CC4-5D6E-409C-BE32-E72D297353CC}">
                <c16:uniqueId val="{00000009-E931-447B-8F21-68B2FCC30A7E}"/>
              </c:ext>
            </c:extLst>
          </c:dPt>
          <c:dPt>
            <c:idx val="10"/>
            <c:invertIfNegative val="0"/>
            <c:bubble3D val="0"/>
            <c:extLst>
              <c:ext xmlns:c16="http://schemas.microsoft.com/office/drawing/2014/chart" uri="{C3380CC4-5D6E-409C-BE32-E72D297353CC}">
                <c16:uniqueId val="{0000000B-E931-447B-8F21-68B2FCC30A7E}"/>
              </c:ext>
            </c:extLst>
          </c:dPt>
          <c:dPt>
            <c:idx val="11"/>
            <c:invertIfNegative val="0"/>
            <c:bubble3D val="0"/>
            <c:extLst>
              <c:ext xmlns:c16="http://schemas.microsoft.com/office/drawing/2014/chart" uri="{C3380CC4-5D6E-409C-BE32-E72D297353CC}">
                <c16:uniqueId val="{0000000D-E931-447B-8F21-68B2FCC30A7E}"/>
              </c:ext>
            </c:extLst>
          </c:dPt>
          <c:dPt>
            <c:idx val="12"/>
            <c:invertIfNegative val="0"/>
            <c:bubble3D val="0"/>
            <c:extLst>
              <c:ext xmlns:c16="http://schemas.microsoft.com/office/drawing/2014/chart" uri="{C3380CC4-5D6E-409C-BE32-E72D297353CC}">
                <c16:uniqueId val="{0000000F-E931-447B-8F21-68B2FCC30A7E}"/>
              </c:ext>
            </c:extLst>
          </c:dPt>
          <c:dPt>
            <c:idx val="13"/>
            <c:invertIfNegative val="0"/>
            <c:bubble3D val="0"/>
            <c:spPr>
              <a:solidFill>
                <a:schemeClr val="accent6"/>
              </a:solidFill>
              <a:ln w="7330">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11-E931-447B-8F21-68B2FCC30A7E}"/>
              </c:ext>
            </c:extLst>
          </c:dPt>
          <c:dPt>
            <c:idx val="14"/>
            <c:invertIfNegative val="0"/>
            <c:bubble3D val="0"/>
            <c:spPr>
              <a:solidFill>
                <a:schemeClr val="accent6"/>
              </a:solidFill>
              <a:ln w="7330">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13-E931-447B-8F21-68B2FCC30A7E}"/>
              </c:ext>
            </c:extLst>
          </c:dPt>
          <c:dPt>
            <c:idx val="15"/>
            <c:invertIfNegative val="0"/>
            <c:bubble3D val="0"/>
            <c:spPr>
              <a:solidFill>
                <a:schemeClr val="accent6"/>
              </a:solidFill>
              <a:ln w="7330">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15-E931-447B-8F21-68B2FCC30A7E}"/>
              </c:ext>
            </c:extLst>
          </c:dPt>
          <c:dPt>
            <c:idx val="16"/>
            <c:invertIfNegative val="0"/>
            <c:bubble3D val="0"/>
            <c:spPr>
              <a:solidFill>
                <a:schemeClr val="accent6"/>
              </a:solidFill>
              <a:ln w="7330">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17-E931-447B-8F21-68B2FCC30A7E}"/>
              </c:ext>
            </c:extLst>
          </c:dPt>
          <c:dPt>
            <c:idx val="17"/>
            <c:invertIfNegative val="0"/>
            <c:bubble3D val="0"/>
            <c:extLst>
              <c:ext xmlns:c16="http://schemas.microsoft.com/office/drawing/2014/chart" uri="{C3380CC4-5D6E-409C-BE32-E72D297353CC}">
                <c16:uniqueId val="{00000019-E931-447B-8F21-68B2FCC30A7E}"/>
              </c:ext>
            </c:extLst>
          </c:dPt>
          <c:dPt>
            <c:idx val="18"/>
            <c:invertIfNegative val="0"/>
            <c:bubble3D val="0"/>
            <c:extLst>
              <c:ext xmlns:c16="http://schemas.microsoft.com/office/drawing/2014/chart" uri="{C3380CC4-5D6E-409C-BE32-E72D297353CC}">
                <c16:uniqueId val="{0000001B-E931-447B-8F21-68B2FCC30A7E}"/>
              </c:ext>
            </c:extLst>
          </c:dPt>
          <c:dPt>
            <c:idx val="19"/>
            <c:invertIfNegative val="0"/>
            <c:bubble3D val="0"/>
            <c:extLst>
              <c:ext xmlns:c16="http://schemas.microsoft.com/office/drawing/2014/chart" uri="{C3380CC4-5D6E-409C-BE32-E72D297353CC}">
                <c16:uniqueId val="{0000001D-E931-447B-8F21-68B2FCC30A7E}"/>
              </c:ext>
            </c:extLst>
          </c:dPt>
          <c:dPt>
            <c:idx val="20"/>
            <c:invertIfNegative val="0"/>
            <c:bubble3D val="0"/>
            <c:extLst>
              <c:ext xmlns:c16="http://schemas.microsoft.com/office/drawing/2014/chart" uri="{C3380CC4-5D6E-409C-BE32-E72D297353CC}">
                <c16:uniqueId val="{0000001F-E931-447B-8F21-68B2FCC30A7E}"/>
              </c:ext>
            </c:extLst>
          </c:dPt>
          <c:dPt>
            <c:idx val="22"/>
            <c:invertIfNegative val="0"/>
            <c:bubble3D val="0"/>
            <c:extLst>
              <c:ext xmlns:c16="http://schemas.microsoft.com/office/drawing/2014/chart" uri="{C3380CC4-5D6E-409C-BE32-E72D297353CC}">
                <c16:uniqueId val="{00000021-E931-447B-8F21-68B2FCC30A7E}"/>
              </c:ext>
            </c:extLst>
          </c:dPt>
          <c:dPt>
            <c:idx val="23"/>
            <c:invertIfNegative val="0"/>
            <c:bubble3D val="0"/>
            <c:extLst>
              <c:ext xmlns:c16="http://schemas.microsoft.com/office/drawing/2014/chart" uri="{C3380CC4-5D6E-409C-BE32-E72D297353CC}">
                <c16:uniqueId val="{00000023-E931-447B-8F21-68B2FCC30A7E}"/>
              </c:ext>
            </c:extLst>
          </c:dPt>
          <c:dPt>
            <c:idx val="24"/>
            <c:invertIfNegative val="0"/>
            <c:bubble3D val="0"/>
            <c:extLst>
              <c:ext xmlns:c16="http://schemas.microsoft.com/office/drawing/2014/chart" uri="{C3380CC4-5D6E-409C-BE32-E72D297353CC}">
                <c16:uniqueId val="{00000025-E931-447B-8F21-68B2FCC30A7E}"/>
              </c:ext>
            </c:extLst>
          </c:dPt>
          <c:dPt>
            <c:idx val="25"/>
            <c:invertIfNegative val="0"/>
            <c:bubble3D val="0"/>
            <c:extLst>
              <c:ext xmlns:c16="http://schemas.microsoft.com/office/drawing/2014/chart" uri="{C3380CC4-5D6E-409C-BE32-E72D297353CC}">
                <c16:uniqueId val="{00000027-E931-447B-8F21-68B2FCC30A7E}"/>
              </c:ext>
            </c:extLst>
          </c:dPt>
          <c:dPt>
            <c:idx val="26"/>
            <c:invertIfNegative val="0"/>
            <c:bubble3D val="0"/>
            <c:extLst>
              <c:ext xmlns:c16="http://schemas.microsoft.com/office/drawing/2014/chart" uri="{C3380CC4-5D6E-409C-BE32-E72D297353CC}">
                <c16:uniqueId val="{00000029-E931-447B-8F21-68B2FCC30A7E}"/>
              </c:ext>
            </c:extLst>
          </c:dPt>
          <c:dLbls>
            <c:dLbl>
              <c:idx val="12"/>
              <c:layout>
                <c:manualLayout>
                  <c:x val="-4.2706481212931319E-3"/>
                  <c:y val="-2.71636429824648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931-447B-8F21-68B2FCC30A7E}"/>
                </c:ext>
              </c:extLst>
            </c:dLbl>
            <c:spPr>
              <a:noFill/>
              <a:ln w="14659">
                <a:noFill/>
              </a:ln>
            </c:spPr>
            <c:txPr>
              <a:bodyPr/>
              <a:lstStyle/>
              <a:p>
                <a:pPr>
                  <a:defRPr sz="1600" b="1" i="0" u="none" strike="noStrike" baseline="0">
                    <a:solidFill>
                      <a:srgbClr val="000000"/>
                    </a:solidFill>
                    <a:latin typeface="Calibri" panose="020F0502020204030204" pitchFamily="34" charset="0"/>
                    <a:ea typeface="Arial"/>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Help the environment</c:v>
                </c:pt>
                <c:pt idx="1">
                  <c:v>Travel options are available</c:v>
                </c:pt>
                <c:pt idx="2">
                  <c:v>Public transit, MARTA, other bus/train</c:v>
                </c:pt>
                <c:pt idx="3">
                  <c:v>Consider, try CP/VP, rideshare, transit</c:v>
                </c:pt>
                <c:pt idx="5">
                  <c:v>Call for info on travel options/CP/VP/transit</c:v>
                </c:pt>
                <c:pt idx="6">
                  <c:v>Teleworking</c:v>
                </c:pt>
                <c:pt idx="7">
                  <c:v>Contact Georgia Commute Options</c:v>
                </c:pt>
                <c:pt idx="8">
                  <c:v>Cash for Commuters/$3 per day subsidy</c:v>
                </c:pt>
                <c:pt idx="9">
                  <c:v>Transit subsidy</c:v>
                </c:pt>
                <c:pt idx="10">
                  <c:v>Commuter Rewards subsidy programs</c:v>
                </c:pt>
                <c:pt idx="11">
                  <c:v>Help finding or forming CP/VP</c:v>
                </c:pt>
                <c:pt idx="13">
                  <c:v>Express lanes</c:v>
                </c:pt>
                <c:pt idx="14">
                  <c:v>Building new roads/HOT lanes</c:v>
                </c:pt>
                <c:pt idx="15">
                  <c:v>Vote for MARTA expansion</c:v>
                </c:pt>
                <c:pt idx="16">
                  <c:v>Expanding transit</c:v>
                </c:pt>
              </c:strCache>
            </c:strRef>
          </c:cat>
          <c:val>
            <c:numRef>
              <c:f>Sheet1!$B$2:$B$18</c:f>
              <c:numCache>
                <c:formatCode>0%</c:formatCode>
                <c:ptCount val="17"/>
                <c:pt idx="0">
                  <c:v>0.01</c:v>
                </c:pt>
                <c:pt idx="1">
                  <c:v>0.04</c:v>
                </c:pt>
                <c:pt idx="2">
                  <c:v>0.06</c:v>
                </c:pt>
                <c:pt idx="3">
                  <c:v>0.08</c:v>
                </c:pt>
                <c:pt idx="5">
                  <c:v>0.01</c:v>
                </c:pt>
                <c:pt idx="6">
                  <c:v>0.01</c:v>
                </c:pt>
                <c:pt idx="7">
                  <c:v>0.01</c:v>
                </c:pt>
                <c:pt idx="8">
                  <c:v>0.01</c:v>
                </c:pt>
                <c:pt idx="9">
                  <c:v>0.02</c:v>
                </c:pt>
                <c:pt idx="10">
                  <c:v>0.03</c:v>
                </c:pt>
                <c:pt idx="11">
                  <c:v>7.0000000000000007E-2</c:v>
                </c:pt>
                <c:pt idx="13">
                  <c:v>0.01</c:v>
                </c:pt>
                <c:pt idx="14">
                  <c:v>0.02</c:v>
                </c:pt>
                <c:pt idx="15">
                  <c:v>0.06</c:v>
                </c:pt>
                <c:pt idx="16">
                  <c:v>0.1</c:v>
                </c:pt>
              </c:numCache>
            </c:numRef>
          </c:val>
          <c:extLst>
            <c:ext xmlns:c16="http://schemas.microsoft.com/office/drawing/2014/chart" uri="{C3380CC4-5D6E-409C-BE32-E72D297353CC}">
              <c16:uniqueId val="{0000002A-E931-447B-8F21-68B2FCC30A7E}"/>
            </c:ext>
          </c:extLst>
        </c:ser>
        <c:dLbls>
          <c:showLegendKey val="0"/>
          <c:showVal val="1"/>
          <c:showCatName val="0"/>
          <c:showSerName val="0"/>
          <c:showPercent val="0"/>
          <c:showBubbleSize val="0"/>
        </c:dLbls>
        <c:gapWidth val="75"/>
        <c:shape val="box"/>
        <c:axId val="493332288"/>
        <c:axId val="493332680"/>
        <c:axId val="0"/>
      </c:bar3DChart>
      <c:catAx>
        <c:axId val="493332288"/>
        <c:scaling>
          <c:orientation val="maxMin"/>
        </c:scaling>
        <c:delete val="0"/>
        <c:axPos val="l"/>
        <c:numFmt formatCode="General" sourceLinked="1"/>
        <c:majorTickMark val="out"/>
        <c:minorTickMark val="none"/>
        <c:tickLblPos val="nextTo"/>
        <c:spPr>
          <a:ln w="1832">
            <a:solidFill>
              <a:srgbClr val="000000"/>
            </a:solidFill>
            <a:prstDash val="solid"/>
          </a:ln>
        </c:spPr>
        <c:txPr>
          <a:bodyPr rot="0" vert="horz"/>
          <a:lstStyle/>
          <a:p>
            <a:pPr>
              <a:defRPr sz="1400" b="0" i="0" u="none" strike="noStrike" baseline="0">
                <a:solidFill>
                  <a:srgbClr val="000000"/>
                </a:solidFill>
                <a:latin typeface="Calibri" panose="020F0502020204030204" pitchFamily="34" charset="0"/>
                <a:ea typeface="Arial"/>
                <a:cs typeface="Calibri" panose="020F0502020204030204" pitchFamily="34" charset="0"/>
              </a:defRPr>
            </a:pPr>
            <a:endParaRPr lang="en-US"/>
          </a:p>
        </c:txPr>
        <c:crossAx val="493332680"/>
        <c:crosses val="autoZero"/>
        <c:auto val="1"/>
        <c:lblAlgn val="ctr"/>
        <c:lblOffset val="100"/>
        <c:noMultiLvlLbl val="0"/>
      </c:catAx>
      <c:valAx>
        <c:axId val="493332680"/>
        <c:scaling>
          <c:orientation val="minMax"/>
          <c:max val="0.2"/>
        </c:scaling>
        <c:delete val="0"/>
        <c:axPos val="b"/>
        <c:majorGridlines>
          <c:spPr>
            <a:ln w="7330">
              <a:solidFill>
                <a:srgbClr val="FFFFFF"/>
              </a:solidFill>
              <a:prstDash val="solid"/>
            </a:ln>
          </c:spPr>
        </c:majorGridlines>
        <c:numFmt formatCode="0%" sourceLinked="0"/>
        <c:majorTickMark val="out"/>
        <c:minorTickMark val="none"/>
        <c:tickLblPos val="nextTo"/>
        <c:spPr>
          <a:ln w="7330">
            <a:solidFill>
              <a:schemeClr val="tx1"/>
            </a:solidFill>
            <a:prstDash val="solid"/>
          </a:ln>
        </c:spPr>
        <c:txPr>
          <a:bodyPr rot="0" vert="horz"/>
          <a:lstStyle/>
          <a:p>
            <a:pPr>
              <a:defRPr sz="1200" b="0" i="0" u="none" strike="noStrike" baseline="0">
                <a:solidFill>
                  <a:srgbClr val="000000"/>
                </a:solidFill>
                <a:latin typeface="Calibri" panose="020F0502020204030204" pitchFamily="34" charset="0"/>
                <a:ea typeface="Arial"/>
                <a:cs typeface="Calibri" panose="020F0502020204030204" pitchFamily="34" charset="0"/>
              </a:defRPr>
            </a:pPr>
            <a:endParaRPr lang="en-US"/>
          </a:p>
        </c:txPr>
        <c:crossAx val="493332288"/>
        <c:crosses val="max"/>
        <c:crossBetween val="between"/>
        <c:majorUnit val="0.05"/>
        <c:minorUnit val="0.01"/>
      </c:valAx>
    </c:plotArea>
    <c:plotVisOnly val="1"/>
    <c:dispBlanksAs val="gap"/>
    <c:showDLblsOverMax val="0"/>
  </c:chart>
  <c:spPr>
    <a:noFill/>
    <a:ln>
      <a:noFill/>
    </a:ln>
  </c:spPr>
  <c:txPr>
    <a:bodyPr/>
    <a:lstStyle/>
    <a:p>
      <a:pPr>
        <a:defRPr sz="967"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100"/>
      <c:rAngAx val="1"/>
    </c:view3D>
    <c:floor>
      <c:thickness val="0"/>
    </c:floor>
    <c:sideWall>
      <c:thickness val="0"/>
      <c:spPr>
        <a:noFill/>
        <a:ln w="3156">
          <a:solidFill>
            <a:schemeClr val="bg1"/>
          </a:solidFill>
          <a:prstDash val="solid"/>
        </a:ln>
      </c:spPr>
    </c:sideWall>
    <c:backWall>
      <c:thickness val="0"/>
      <c:spPr>
        <a:noFill/>
        <a:ln w="3156">
          <a:solidFill>
            <a:schemeClr val="bg1"/>
          </a:solidFill>
          <a:prstDash val="solid"/>
        </a:ln>
      </c:spPr>
    </c:backWall>
    <c:plotArea>
      <c:layout>
        <c:manualLayout>
          <c:layoutTarget val="inner"/>
          <c:xMode val="edge"/>
          <c:yMode val="edge"/>
          <c:x val="0.47598235980616066"/>
          <c:y val="2.5369978858350954E-2"/>
          <c:w val="0.49623618670096137"/>
          <c:h val="0.86892177589852015"/>
        </c:manualLayout>
      </c:layout>
      <c:bar3DChart>
        <c:barDir val="bar"/>
        <c:grouping val="clustered"/>
        <c:varyColors val="0"/>
        <c:ser>
          <c:idx val="1"/>
          <c:order val="0"/>
          <c:tx>
            <c:strRef>
              <c:f>Sheet1!$B$1</c:f>
              <c:strCache>
                <c:ptCount val="1"/>
              </c:strCache>
            </c:strRef>
          </c:tx>
          <c:spPr>
            <a:solidFill>
              <a:schemeClr val="accent2"/>
            </a:solidFill>
            <a:ln w="12626">
              <a:noFill/>
              <a:prstDash val="solid"/>
            </a:ln>
            <a:scene3d>
              <a:camera prst="orthographicFront"/>
              <a:lightRig rig="threePt" dir="t"/>
            </a:scene3d>
            <a:sp3d>
              <a:bevelT w="0" h="12700"/>
              <a:contourClr>
                <a:srgbClr val="000000"/>
              </a:contourClr>
            </a:sp3d>
          </c:spPr>
          <c:invertIfNegative val="0"/>
          <c:dPt>
            <c:idx val="0"/>
            <c:invertIfNegative val="0"/>
            <c:bubble3D val="0"/>
            <c:spPr>
              <a:solidFill>
                <a:schemeClr val="accent2">
                  <a:lumMod val="40000"/>
                  <a:lumOff val="60000"/>
                </a:schemeClr>
              </a:solidFill>
              <a:ln w="12626">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01-803A-4172-B6D5-5FC65E49CA35}"/>
              </c:ext>
            </c:extLst>
          </c:dPt>
          <c:dPt>
            <c:idx val="1"/>
            <c:invertIfNegative val="0"/>
            <c:bubble3D val="0"/>
            <c:spPr>
              <a:solidFill>
                <a:schemeClr val="accent2">
                  <a:lumMod val="40000"/>
                  <a:lumOff val="60000"/>
                </a:schemeClr>
              </a:solidFill>
              <a:ln w="12626">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03-803A-4172-B6D5-5FC65E49CA35}"/>
              </c:ext>
            </c:extLst>
          </c:dPt>
          <c:dPt>
            <c:idx val="2"/>
            <c:invertIfNegative val="0"/>
            <c:bubble3D val="0"/>
            <c:spPr>
              <a:solidFill>
                <a:schemeClr val="accent2">
                  <a:lumMod val="40000"/>
                  <a:lumOff val="60000"/>
                </a:schemeClr>
              </a:solidFill>
              <a:ln w="12626">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0B-C1D1-4B87-B986-E50903B84742}"/>
              </c:ext>
            </c:extLst>
          </c:dPt>
          <c:dPt>
            <c:idx val="3"/>
            <c:invertIfNegative val="0"/>
            <c:bubble3D val="0"/>
            <c:spPr>
              <a:solidFill>
                <a:schemeClr val="accent2">
                  <a:lumMod val="40000"/>
                  <a:lumOff val="60000"/>
                </a:schemeClr>
              </a:solidFill>
              <a:ln w="12626">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0C-C1D1-4B87-B986-E50903B84742}"/>
              </c:ext>
            </c:extLst>
          </c:dPt>
          <c:dPt>
            <c:idx val="4"/>
            <c:invertIfNegative val="0"/>
            <c:bubble3D val="0"/>
            <c:spPr>
              <a:solidFill>
                <a:schemeClr val="accent2">
                  <a:lumMod val="40000"/>
                  <a:lumOff val="60000"/>
                </a:schemeClr>
              </a:solidFill>
              <a:ln w="12626">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0D-C1D1-4B87-B986-E50903B84742}"/>
              </c:ext>
            </c:extLst>
          </c:dPt>
          <c:dPt>
            <c:idx val="6"/>
            <c:invertIfNegative val="0"/>
            <c:bubble3D val="0"/>
            <c:extLst>
              <c:ext xmlns:c16="http://schemas.microsoft.com/office/drawing/2014/chart" uri="{C3380CC4-5D6E-409C-BE32-E72D297353CC}">
                <c16:uniqueId val="{00000005-803A-4172-B6D5-5FC65E49CA35}"/>
              </c:ext>
            </c:extLst>
          </c:dPt>
          <c:dPt>
            <c:idx val="7"/>
            <c:invertIfNegative val="0"/>
            <c:bubble3D val="0"/>
            <c:extLst>
              <c:ext xmlns:c16="http://schemas.microsoft.com/office/drawing/2014/chart" uri="{C3380CC4-5D6E-409C-BE32-E72D297353CC}">
                <c16:uniqueId val="{00000007-803A-4172-B6D5-5FC65E49CA35}"/>
              </c:ext>
            </c:extLst>
          </c:dPt>
          <c:dPt>
            <c:idx val="8"/>
            <c:invertIfNegative val="0"/>
            <c:bubble3D val="0"/>
            <c:extLst>
              <c:ext xmlns:c16="http://schemas.microsoft.com/office/drawing/2014/chart" uri="{C3380CC4-5D6E-409C-BE32-E72D297353CC}">
                <c16:uniqueId val="{00000009-803A-4172-B6D5-5FC65E49CA35}"/>
              </c:ext>
            </c:extLst>
          </c:dPt>
          <c:dLbls>
            <c:spPr>
              <a:noFill/>
              <a:ln w="25251">
                <a:noFill/>
              </a:ln>
            </c:spPr>
            <c:txPr>
              <a:bodyPr/>
              <a:lstStyle/>
              <a:p>
                <a:pPr>
                  <a:defRPr sz="1600" b="1" i="0" u="none" strike="noStrike" baseline="0">
                    <a:solidFill>
                      <a:srgbClr val="000000"/>
                    </a:solidFill>
                    <a:latin typeface="+mn-lt"/>
                    <a:ea typeface="Arial"/>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Looked for info on Internet/friend/family</c:v>
                </c:pt>
                <c:pt idx="1">
                  <c:v>Changed commute time/route</c:v>
                </c:pt>
                <c:pt idx="2">
                  <c:v>Looked for info from commute/transit org</c:v>
                </c:pt>
                <c:pt idx="3">
                  <c:v>Started driving alone</c:v>
                </c:pt>
                <c:pt idx="4">
                  <c:v> </c:v>
                </c:pt>
                <c:pt idx="5">
                  <c:v>Tried/started/increase bus or train</c:v>
                </c:pt>
                <c:pt idx="6">
                  <c:v>Tried/started/increase telework</c:v>
                </c:pt>
                <c:pt idx="7">
                  <c:v>Tried/started/increase Carpool/Vanpool</c:v>
                </c:pt>
                <c:pt idx="8">
                  <c:v>Tried/started/increase bike/walk</c:v>
                </c:pt>
              </c:strCache>
            </c:strRef>
          </c:cat>
          <c:val>
            <c:numRef>
              <c:f>Sheet1!$B$2:$B$10</c:f>
              <c:numCache>
                <c:formatCode>0%</c:formatCode>
                <c:ptCount val="9"/>
                <c:pt idx="0">
                  <c:v>0.09</c:v>
                </c:pt>
                <c:pt idx="1">
                  <c:v>0.09</c:v>
                </c:pt>
                <c:pt idx="2">
                  <c:v>0.08</c:v>
                </c:pt>
                <c:pt idx="3">
                  <c:v>0.03</c:v>
                </c:pt>
                <c:pt idx="5">
                  <c:v>7.0000000000000007E-2</c:v>
                </c:pt>
                <c:pt idx="6">
                  <c:v>0.04</c:v>
                </c:pt>
                <c:pt idx="7">
                  <c:v>0.02</c:v>
                </c:pt>
                <c:pt idx="8">
                  <c:v>0.02</c:v>
                </c:pt>
              </c:numCache>
            </c:numRef>
          </c:val>
          <c:extLst>
            <c:ext xmlns:c16="http://schemas.microsoft.com/office/drawing/2014/chart" uri="{C3380CC4-5D6E-409C-BE32-E72D297353CC}">
              <c16:uniqueId val="{0000000A-803A-4172-B6D5-5FC65E49CA35}"/>
            </c:ext>
          </c:extLst>
        </c:ser>
        <c:dLbls>
          <c:showLegendKey val="0"/>
          <c:showVal val="1"/>
          <c:showCatName val="0"/>
          <c:showSerName val="0"/>
          <c:showPercent val="0"/>
          <c:showBubbleSize val="0"/>
        </c:dLbls>
        <c:gapWidth val="50"/>
        <c:shape val="box"/>
        <c:axId val="493333464"/>
        <c:axId val="493333856"/>
        <c:axId val="0"/>
      </c:bar3DChart>
      <c:catAx>
        <c:axId val="493333464"/>
        <c:scaling>
          <c:orientation val="maxMin"/>
        </c:scaling>
        <c:delete val="0"/>
        <c:axPos val="l"/>
        <c:numFmt formatCode="General" sourceLinked="1"/>
        <c:majorTickMark val="out"/>
        <c:minorTickMark val="none"/>
        <c:tickLblPos val="nextTo"/>
        <c:spPr>
          <a:ln w="3156">
            <a:solidFill>
              <a:srgbClr val="000000"/>
            </a:solidFill>
            <a:prstDash val="solid"/>
          </a:ln>
        </c:spPr>
        <c:txPr>
          <a:bodyPr rot="0" vert="horz"/>
          <a:lstStyle/>
          <a:p>
            <a:pPr>
              <a:defRPr sz="1600" b="1" i="0" u="none" strike="noStrike" baseline="0">
                <a:solidFill>
                  <a:srgbClr val="000000"/>
                </a:solidFill>
                <a:latin typeface="+mn-lt"/>
                <a:ea typeface="Arial"/>
                <a:cs typeface="Calibri" panose="020F0502020204030204" pitchFamily="34" charset="0"/>
              </a:defRPr>
            </a:pPr>
            <a:endParaRPr lang="en-US"/>
          </a:p>
        </c:txPr>
        <c:crossAx val="493333856"/>
        <c:crosses val="autoZero"/>
        <c:auto val="1"/>
        <c:lblAlgn val="ctr"/>
        <c:lblOffset val="100"/>
        <c:noMultiLvlLbl val="0"/>
      </c:catAx>
      <c:valAx>
        <c:axId val="493333856"/>
        <c:scaling>
          <c:orientation val="minMax"/>
          <c:max val="0.2"/>
        </c:scaling>
        <c:delete val="0"/>
        <c:axPos val="b"/>
        <c:majorGridlines>
          <c:spPr>
            <a:ln w="12626">
              <a:solidFill>
                <a:srgbClr val="FFFFFF"/>
              </a:solidFill>
              <a:prstDash val="solid"/>
            </a:ln>
          </c:spPr>
        </c:majorGridlines>
        <c:numFmt formatCode="0%" sourceLinked="0"/>
        <c:majorTickMark val="out"/>
        <c:minorTickMark val="none"/>
        <c:tickLblPos val="nextTo"/>
        <c:spPr>
          <a:ln w="12626">
            <a:solidFill>
              <a:srgbClr val="000000"/>
            </a:solidFill>
            <a:prstDash val="solid"/>
          </a:ln>
        </c:spPr>
        <c:txPr>
          <a:bodyPr rot="0" vert="horz"/>
          <a:lstStyle/>
          <a:p>
            <a:pPr algn="ctr">
              <a:defRPr lang="en-US" sz="1600" b="1" i="0" u="none" strike="noStrike" kern="1200" baseline="0">
                <a:solidFill>
                  <a:srgbClr val="000000"/>
                </a:solidFill>
                <a:latin typeface="+mn-lt"/>
                <a:ea typeface="Arial"/>
                <a:cs typeface="Calibri" panose="020F0502020204030204" pitchFamily="34" charset="0"/>
              </a:defRPr>
            </a:pPr>
            <a:endParaRPr lang="en-US"/>
          </a:p>
        </c:txPr>
        <c:crossAx val="493333464"/>
        <c:crosses val="max"/>
        <c:crossBetween val="between"/>
        <c:majorUnit val="5.000000000000001E-2"/>
        <c:minorUnit val="0.01"/>
      </c:valAx>
    </c:plotArea>
    <c:plotVisOnly val="1"/>
    <c:dispBlanksAs val="gap"/>
    <c:showDLblsOverMax val="0"/>
  </c:chart>
  <c:spPr>
    <a:noFill/>
    <a:ln>
      <a:noFill/>
    </a:ln>
  </c:spPr>
  <c:txPr>
    <a:bodyPr/>
    <a:lstStyle/>
    <a:p>
      <a:pPr>
        <a:defRPr sz="1665"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265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Sheet1!$N$2:$N$13</c:f>
              <c:strCache>
                <c:ptCount val="12"/>
                <c:pt idx="0">
                  <c:v>Airport</c:v>
                </c:pt>
                <c:pt idx="1">
                  <c:v>Decatur</c:v>
                </c:pt>
                <c:pt idx="2">
                  <c:v>I-75 North Corridor</c:v>
                </c:pt>
                <c:pt idx="3">
                  <c:v>Buckhead</c:v>
                </c:pt>
                <c:pt idx="4">
                  <c:v>Cumberland</c:v>
                </c:pt>
                <c:pt idx="5">
                  <c:v>Downtown</c:v>
                </c:pt>
                <c:pt idx="6">
                  <c:v>North Fulton / 400 Corridor</c:v>
                </c:pt>
                <c:pt idx="7">
                  <c:v>East Metro Corridor</c:v>
                </c:pt>
                <c:pt idx="8">
                  <c:v>Southern Crescent</c:v>
                </c:pt>
                <c:pt idx="9">
                  <c:v>Perimeter</c:v>
                </c:pt>
                <c:pt idx="10">
                  <c:v>Midtown</c:v>
                </c:pt>
                <c:pt idx="11">
                  <c:v>I-85 North Corridor</c:v>
                </c:pt>
              </c:strCache>
            </c:strRef>
          </c:cat>
          <c:val>
            <c:numRef>
              <c:f>Sheet1!$O$2:$O$13</c:f>
              <c:numCache>
                <c:formatCode>0%</c:formatCode>
                <c:ptCount val="12"/>
                <c:pt idx="0">
                  <c:v>0.05</c:v>
                </c:pt>
                <c:pt idx="1">
                  <c:v>0.05</c:v>
                </c:pt>
                <c:pt idx="2">
                  <c:v>0.06</c:v>
                </c:pt>
                <c:pt idx="3">
                  <c:v>0.06</c:v>
                </c:pt>
                <c:pt idx="4">
                  <c:v>7.0000000000000007E-2</c:v>
                </c:pt>
                <c:pt idx="5">
                  <c:v>0.08</c:v>
                </c:pt>
                <c:pt idx="6">
                  <c:v>0.08</c:v>
                </c:pt>
                <c:pt idx="7">
                  <c:v>0.08</c:v>
                </c:pt>
                <c:pt idx="8">
                  <c:v>0.08</c:v>
                </c:pt>
                <c:pt idx="9">
                  <c:v>0.08</c:v>
                </c:pt>
                <c:pt idx="10">
                  <c:v>0.09</c:v>
                </c:pt>
                <c:pt idx="11">
                  <c:v>0.12</c:v>
                </c:pt>
              </c:numCache>
            </c:numRef>
          </c:val>
          <c:extLst>
            <c:ext xmlns:c16="http://schemas.microsoft.com/office/drawing/2014/chart" uri="{C3380CC4-5D6E-409C-BE32-E72D297353CC}">
              <c16:uniqueId val="{00000000-DA29-41C7-9075-C6B3395F2D9F}"/>
            </c:ext>
          </c:extLst>
        </c:ser>
        <c:dLbls>
          <c:showLegendKey val="0"/>
          <c:showVal val="0"/>
          <c:showCatName val="0"/>
          <c:showSerName val="0"/>
          <c:showPercent val="0"/>
          <c:showBubbleSize val="0"/>
        </c:dLbls>
        <c:gapWidth val="100"/>
        <c:axId val="1693325855"/>
        <c:axId val="1741146191"/>
      </c:barChart>
      <c:catAx>
        <c:axId val="16933258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741146191"/>
        <c:crosses val="autoZero"/>
        <c:auto val="1"/>
        <c:lblAlgn val="ctr"/>
        <c:lblOffset val="100"/>
        <c:noMultiLvlLbl val="0"/>
      </c:catAx>
      <c:valAx>
        <c:axId val="1741146191"/>
        <c:scaling>
          <c:orientation val="minMax"/>
        </c:scaling>
        <c:delete val="1"/>
        <c:axPos val="b"/>
        <c:numFmt formatCode="0%" sourceLinked="1"/>
        <c:majorTickMark val="none"/>
        <c:minorTickMark val="none"/>
        <c:tickLblPos val="nextTo"/>
        <c:crossAx val="16933258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19910514541388E-2"/>
          <c:y val="3.9438750862965284E-2"/>
          <c:w val="0.96718866517524238"/>
          <c:h val="0.89748389697557962"/>
        </c:manualLayout>
      </c:layout>
      <c:barChart>
        <c:barDir val="col"/>
        <c:grouping val="clustered"/>
        <c:varyColors val="0"/>
        <c:ser>
          <c:idx val="1"/>
          <c:order val="0"/>
          <c:spPr>
            <a:solidFill>
              <a:srgbClr val="F26522"/>
            </a:solidFill>
            <a:ln>
              <a:noFill/>
            </a:ln>
            <a:effectLst/>
            <a:scene3d>
              <a:camera prst="orthographicFront"/>
              <a:lightRig rig="threePt" dir="t"/>
            </a:scene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effectLst/>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traveltime!$F$2:$F$5</c:f>
              <c:strCache>
                <c:ptCount val="4"/>
                <c:pt idx="0">
                  <c:v>Less than 15 Min</c:v>
                </c:pt>
                <c:pt idx="1">
                  <c:v>15 to 30 min</c:v>
                </c:pt>
                <c:pt idx="2">
                  <c:v>31 to 60 min</c:v>
                </c:pt>
                <c:pt idx="3">
                  <c:v>More than 60 min</c:v>
                </c:pt>
              </c:strCache>
            </c:strRef>
          </c:cat>
          <c:val>
            <c:numRef>
              <c:f>traveltime!$H$2:$H$5</c:f>
              <c:numCache>
                <c:formatCode>0%</c:formatCode>
                <c:ptCount val="4"/>
                <c:pt idx="0">
                  <c:v>0.18566293043228579</c:v>
                </c:pt>
                <c:pt idx="1">
                  <c:v>0.28723203161506788</c:v>
                </c:pt>
                <c:pt idx="2">
                  <c:v>0.41139048438877424</c:v>
                </c:pt>
                <c:pt idx="3">
                  <c:v>0.1157145535638722</c:v>
                </c:pt>
              </c:numCache>
            </c:numRef>
          </c:val>
          <c:extLst>
            <c:ext xmlns:c16="http://schemas.microsoft.com/office/drawing/2014/chart" uri="{C3380CC4-5D6E-409C-BE32-E72D297353CC}">
              <c16:uniqueId val="{00000000-0B28-4AEF-A9CE-5BD79BA29095}"/>
            </c:ext>
          </c:extLst>
        </c:ser>
        <c:dLbls>
          <c:showLegendKey val="0"/>
          <c:showVal val="0"/>
          <c:showCatName val="0"/>
          <c:showSerName val="0"/>
          <c:showPercent val="0"/>
          <c:showBubbleSize val="0"/>
        </c:dLbls>
        <c:gapWidth val="219"/>
        <c:axId val="1592437424"/>
        <c:axId val="1431104816"/>
      </c:barChart>
      <c:catAx>
        <c:axId val="159243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effectLst/>
                <a:latin typeface="Arial" panose="020B0604020202020204" pitchFamily="34" charset="0"/>
                <a:ea typeface="+mn-ea"/>
                <a:cs typeface="Arial" panose="020B0604020202020204" pitchFamily="34" charset="0"/>
              </a:defRPr>
            </a:pPr>
            <a:endParaRPr lang="en-US"/>
          </a:p>
        </c:txPr>
        <c:crossAx val="1431104816"/>
        <c:crosses val="autoZero"/>
        <c:auto val="1"/>
        <c:lblAlgn val="ctr"/>
        <c:lblOffset val="100"/>
        <c:noMultiLvlLbl val="0"/>
      </c:catAx>
      <c:valAx>
        <c:axId val="1431104816"/>
        <c:scaling>
          <c:orientation val="minMax"/>
        </c:scaling>
        <c:delete val="1"/>
        <c:axPos val="l"/>
        <c:numFmt formatCode="0%" sourceLinked="1"/>
        <c:majorTickMark val="none"/>
        <c:minorTickMark val="none"/>
        <c:tickLblPos val="nextTo"/>
        <c:crossAx val="159243742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tdist!$G$1</c:f>
              <c:strCache>
                <c:ptCount val="1"/>
                <c:pt idx="0">
                  <c:v>DistShr</c:v>
                </c:pt>
              </c:strCache>
            </c:strRef>
          </c:tx>
          <c:spPr>
            <a:solidFill>
              <a:srgbClr val="F26522"/>
            </a:solidFill>
            <a:ln>
              <a:noFill/>
            </a:ln>
            <a:effectLst/>
            <a:scene3d>
              <a:camera prst="orthographicFront"/>
              <a:lightRig rig="threePt" dir="t"/>
            </a:scene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effectLst/>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tdist!$F$2:$F$6</c:f>
              <c:strCache>
                <c:ptCount val="5"/>
                <c:pt idx="0">
                  <c:v>Less than 5 miles</c:v>
                </c:pt>
                <c:pt idx="1">
                  <c:v>6 to 10 miles</c:v>
                </c:pt>
                <c:pt idx="2">
                  <c:v>11 to 20 miles</c:v>
                </c:pt>
                <c:pt idx="3">
                  <c:v>21 to 50 miles</c:v>
                </c:pt>
                <c:pt idx="4">
                  <c:v>More than 50 miles</c:v>
                </c:pt>
              </c:strCache>
            </c:strRef>
          </c:cat>
          <c:val>
            <c:numRef>
              <c:f>tdist!$G$2:$G$6</c:f>
              <c:numCache>
                <c:formatCode>0%</c:formatCode>
                <c:ptCount val="5"/>
                <c:pt idx="0">
                  <c:v>0.15364094190529018</c:v>
                </c:pt>
                <c:pt idx="1">
                  <c:v>0.17644945673604676</c:v>
                </c:pt>
                <c:pt idx="2">
                  <c:v>0.29631975855670967</c:v>
                </c:pt>
                <c:pt idx="3">
                  <c:v>0.35574296128870397</c:v>
                </c:pt>
                <c:pt idx="4">
                  <c:v>1.7846881513249358E-2</c:v>
                </c:pt>
              </c:numCache>
            </c:numRef>
          </c:val>
          <c:extLst>
            <c:ext xmlns:c16="http://schemas.microsoft.com/office/drawing/2014/chart" uri="{C3380CC4-5D6E-409C-BE32-E72D297353CC}">
              <c16:uniqueId val="{00000000-E052-4105-8EF3-17770D35F2B5}"/>
            </c:ext>
          </c:extLst>
        </c:ser>
        <c:dLbls>
          <c:showLegendKey val="0"/>
          <c:showVal val="0"/>
          <c:showCatName val="0"/>
          <c:showSerName val="0"/>
          <c:showPercent val="0"/>
          <c:showBubbleSize val="0"/>
        </c:dLbls>
        <c:gapWidth val="219"/>
        <c:overlap val="-27"/>
        <c:axId val="27784304"/>
        <c:axId val="14531344"/>
      </c:barChart>
      <c:catAx>
        <c:axId val="27784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effectLst/>
                <a:latin typeface="Arial" panose="020B0604020202020204" pitchFamily="34" charset="0"/>
                <a:ea typeface="+mn-ea"/>
                <a:cs typeface="Arial" panose="020B0604020202020204" pitchFamily="34" charset="0"/>
              </a:defRPr>
            </a:pPr>
            <a:endParaRPr lang="en-US"/>
          </a:p>
        </c:txPr>
        <c:crossAx val="14531344"/>
        <c:crosses val="autoZero"/>
        <c:auto val="1"/>
        <c:lblAlgn val="ctr"/>
        <c:lblOffset val="100"/>
        <c:noMultiLvlLbl val="0"/>
      </c:catAx>
      <c:valAx>
        <c:axId val="14531344"/>
        <c:scaling>
          <c:orientation val="minMax"/>
        </c:scaling>
        <c:delete val="1"/>
        <c:axPos val="l"/>
        <c:numFmt formatCode="0%" sourceLinked="1"/>
        <c:majorTickMark val="none"/>
        <c:minorTickMark val="none"/>
        <c:tickLblPos val="nextTo"/>
        <c:crossAx val="27784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50"/>
      <c:rAngAx val="1"/>
    </c:view3D>
    <c:floor>
      <c:thickness val="0"/>
      <c:spPr>
        <a:solidFill>
          <a:srgbClr val="C0C0C0"/>
        </a:solidFill>
        <a:ln w="3175">
          <a:solidFill>
            <a:srgbClr val="000000"/>
          </a:solidFill>
          <a:prstDash val="solid"/>
        </a:ln>
      </c:spPr>
    </c:floor>
    <c:sideWall>
      <c:thickness val="0"/>
      <c:spPr>
        <a:noFill/>
        <a:ln w="12700">
          <a:solidFill>
            <a:srgbClr val="FFFFFF"/>
          </a:solidFill>
          <a:prstDash val="solid"/>
        </a:ln>
      </c:spPr>
    </c:sideWall>
    <c:backWall>
      <c:thickness val="0"/>
      <c:spPr>
        <a:noFill/>
        <a:ln w="12700">
          <a:solidFill>
            <a:srgbClr val="FFFFFF"/>
          </a:solidFill>
          <a:prstDash val="solid"/>
        </a:ln>
      </c:spPr>
    </c:backWall>
    <c:plotArea>
      <c:layout>
        <c:manualLayout>
          <c:layoutTarget val="inner"/>
          <c:xMode val="edge"/>
          <c:yMode val="edge"/>
          <c:x val="0.24878736007801397"/>
          <c:y val="3.2608695652173912E-2"/>
          <c:w val="0.72045729461682906"/>
          <c:h val="0.87681159420289856"/>
        </c:manualLayout>
      </c:layout>
      <c:bar3DChart>
        <c:barDir val="bar"/>
        <c:grouping val="clustered"/>
        <c:varyColors val="0"/>
        <c:ser>
          <c:idx val="1"/>
          <c:order val="0"/>
          <c:tx>
            <c:strRef>
              <c:f>Sheet1!$B$1</c:f>
              <c:strCache>
                <c:ptCount val="1"/>
                <c:pt idx="0">
                  <c:v>2019</c:v>
                </c:pt>
              </c:strCache>
            </c:strRef>
          </c:tx>
          <c:spPr>
            <a:solidFill>
              <a:srgbClr val="F26522"/>
            </a:solidFill>
            <a:ln w="11048">
              <a:noFill/>
              <a:prstDash val="solid"/>
            </a:ln>
            <a:scene3d>
              <a:camera prst="orthographicFront"/>
              <a:lightRig rig="threePt" dir="t"/>
            </a:scene3d>
            <a:sp3d>
              <a:bevelT w="0" h="12700"/>
              <a:contourClr>
                <a:srgbClr val="000000"/>
              </a:contourClr>
            </a:sp3d>
          </c:spPr>
          <c:invertIfNegative val="0"/>
          <c:dPt>
            <c:idx val="6"/>
            <c:invertIfNegative val="0"/>
            <c:bubble3D val="0"/>
            <c:spPr>
              <a:solidFill>
                <a:srgbClr val="F26522">
                  <a:alpha val="50000"/>
                </a:srgbClr>
              </a:solidFill>
              <a:ln w="11048">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00-547F-4666-8D89-A6F266358F0C}"/>
              </c:ext>
            </c:extLst>
          </c:dPt>
          <c:dPt>
            <c:idx val="7"/>
            <c:invertIfNegative val="0"/>
            <c:bubble3D val="0"/>
            <c:extLst>
              <c:ext xmlns:c16="http://schemas.microsoft.com/office/drawing/2014/chart" uri="{C3380CC4-5D6E-409C-BE32-E72D297353CC}">
                <c16:uniqueId val="{00000002-547F-4666-8D89-A6F266358F0C}"/>
              </c:ext>
            </c:extLst>
          </c:dPt>
          <c:dLbls>
            <c:spPr>
              <a:noFill/>
              <a:ln>
                <a:noFill/>
              </a:ln>
              <a:effectLst/>
            </c:spPr>
            <c:txPr>
              <a:bodyPr/>
              <a:lstStyle/>
              <a:p>
                <a:pPr>
                  <a:defRPr sz="1600">
                    <a:latin typeface="+mn-lt"/>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Facebook</c:v>
                </c:pt>
                <c:pt idx="1">
                  <c:v>Linkedin</c:v>
                </c:pt>
                <c:pt idx="2">
                  <c:v>Instagram</c:v>
                </c:pt>
                <c:pt idx="3">
                  <c:v>Twitter</c:v>
                </c:pt>
                <c:pt idx="4">
                  <c:v>Snapchat</c:v>
                </c:pt>
                <c:pt idx="5">
                  <c:v>Nextdoor</c:v>
                </c:pt>
                <c:pt idx="6">
                  <c:v>None - don't use any</c:v>
                </c:pt>
              </c:strCache>
            </c:strRef>
          </c:cat>
          <c:val>
            <c:numRef>
              <c:f>Sheet1!$B$2:$B$8</c:f>
              <c:numCache>
                <c:formatCode>0%</c:formatCode>
                <c:ptCount val="7"/>
                <c:pt idx="0">
                  <c:v>0.74</c:v>
                </c:pt>
                <c:pt idx="1">
                  <c:v>0.54</c:v>
                </c:pt>
                <c:pt idx="2">
                  <c:v>0.48</c:v>
                </c:pt>
                <c:pt idx="3">
                  <c:v>0.34</c:v>
                </c:pt>
                <c:pt idx="4">
                  <c:v>0.21</c:v>
                </c:pt>
                <c:pt idx="5">
                  <c:v>0.28999999999999998</c:v>
                </c:pt>
                <c:pt idx="6">
                  <c:v>0.12</c:v>
                </c:pt>
              </c:numCache>
            </c:numRef>
          </c:val>
          <c:extLst>
            <c:ext xmlns:c16="http://schemas.microsoft.com/office/drawing/2014/chart" uri="{C3380CC4-5D6E-409C-BE32-E72D297353CC}">
              <c16:uniqueId val="{00000003-547F-4666-8D89-A6F266358F0C}"/>
            </c:ext>
          </c:extLst>
        </c:ser>
        <c:ser>
          <c:idx val="0"/>
          <c:order val="1"/>
          <c:tx>
            <c:strRef>
              <c:f>Sheet1!$C$1</c:f>
              <c:strCache>
                <c:ptCount val="1"/>
                <c:pt idx="0">
                  <c:v>2014</c:v>
                </c:pt>
              </c:strCache>
            </c:strRef>
          </c:tx>
          <c:spPr>
            <a:solidFill>
              <a:srgbClr val="4472C4"/>
            </a:solidFill>
          </c:spPr>
          <c:invertIfNegative val="0"/>
          <c:dPt>
            <c:idx val="6"/>
            <c:invertIfNegative val="0"/>
            <c:bubble3D val="0"/>
            <c:spPr>
              <a:solidFill>
                <a:srgbClr val="4472C4">
                  <a:alpha val="50000"/>
                </a:srgbClr>
              </a:solidFill>
            </c:spPr>
            <c:extLst>
              <c:ext xmlns:c16="http://schemas.microsoft.com/office/drawing/2014/chart" uri="{C3380CC4-5D6E-409C-BE32-E72D297353CC}">
                <c16:uniqueId val="{00000006-3960-4E8D-9155-54DCF2B60F54}"/>
              </c:ext>
            </c:extLst>
          </c:dPt>
          <c:dLbls>
            <c:spPr>
              <a:noFill/>
              <a:ln>
                <a:noFill/>
              </a:ln>
              <a:effectLst/>
            </c:spPr>
            <c:txPr>
              <a:bodyPr wrap="square" lIns="38100" tIns="19050" rIns="38100" bIns="19050" anchor="ctr" anchorCtr="0">
                <a:spAutoFit/>
              </a:bodyPr>
              <a:lstStyle/>
              <a:p>
                <a:pPr algn="ctr">
                  <a:defRPr lang="en-US" sz="1600" b="1" i="0" u="none" strike="noStrike" kern="1200" baseline="0">
                    <a:solidFill>
                      <a:srgbClr val="000000"/>
                    </a:solidFill>
                    <a:latin typeface="+mn-lt"/>
                    <a:ea typeface="Times New Roman"/>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Facebook</c:v>
                </c:pt>
                <c:pt idx="1">
                  <c:v>Linkedin</c:v>
                </c:pt>
                <c:pt idx="2">
                  <c:v>Instagram</c:v>
                </c:pt>
                <c:pt idx="3">
                  <c:v>Twitter</c:v>
                </c:pt>
                <c:pt idx="4">
                  <c:v>Snapchat</c:v>
                </c:pt>
                <c:pt idx="5">
                  <c:v>Nextdoor</c:v>
                </c:pt>
                <c:pt idx="6">
                  <c:v>None - don't use any</c:v>
                </c:pt>
              </c:strCache>
            </c:strRef>
          </c:cat>
          <c:val>
            <c:numRef>
              <c:f>Sheet1!$C$2:$C$8</c:f>
              <c:numCache>
                <c:formatCode>0%</c:formatCode>
                <c:ptCount val="7"/>
                <c:pt idx="0">
                  <c:v>0.62</c:v>
                </c:pt>
                <c:pt idx="1">
                  <c:v>0.42</c:v>
                </c:pt>
                <c:pt idx="2">
                  <c:v>0.19</c:v>
                </c:pt>
                <c:pt idx="3">
                  <c:v>0.24</c:v>
                </c:pt>
                <c:pt idx="4">
                  <c:v>0</c:v>
                </c:pt>
                <c:pt idx="5">
                  <c:v>0</c:v>
                </c:pt>
                <c:pt idx="6">
                  <c:v>0.22</c:v>
                </c:pt>
              </c:numCache>
            </c:numRef>
          </c:val>
          <c:extLst>
            <c:ext xmlns:c16="http://schemas.microsoft.com/office/drawing/2014/chart" uri="{C3380CC4-5D6E-409C-BE32-E72D297353CC}">
              <c16:uniqueId val="{00000004-3960-4E8D-9155-54DCF2B60F54}"/>
            </c:ext>
          </c:extLst>
        </c:ser>
        <c:dLbls>
          <c:showLegendKey val="0"/>
          <c:showVal val="1"/>
          <c:showCatName val="0"/>
          <c:showSerName val="0"/>
          <c:showPercent val="0"/>
          <c:showBubbleSize val="0"/>
        </c:dLbls>
        <c:gapWidth val="50"/>
        <c:gapDepth val="50"/>
        <c:shape val="box"/>
        <c:axId val="492769376"/>
        <c:axId val="492769768"/>
        <c:axId val="0"/>
      </c:bar3DChart>
      <c:catAx>
        <c:axId val="492769376"/>
        <c:scaling>
          <c:orientation val="maxMin"/>
        </c:scaling>
        <c:delete val="0"/>
        <c:axPos val="l"/>
        <c:numFmt formatCode="General" sourceLinked="1"/>
        <c:majorTickMark val="out"/>
        <c:minorTickMark val="none"/>
        <c:tickLblPos val="low"/>
        <c:spPr>
          <a:ln w="2762">
            <a:solidFill>
              <a:srgbClr val="000000"/>
            </a:solidFill>
            <a:prstDash val="solid"/>
          </a:ln>
        </c:spPr>
        <c:txPr>
          <a:bodyPr rot="0" vert="horz"/>
          <a:lstStyle/>
          <a:p>
            <a:pPr>
              <a:defRPr sz="1600" b="1" i="0" u="none" strike="noStrike" baseline="0">
                <a:solidFill>
                  <a:srgbClr val="000000"/>
                </a:solidFill>
                <a:latin typeface="+mn-lt"/>
                <a:ea typeface="Arial"/>
                <a:cs typeface="Calibri" panose="020F0502020204030204" pitchFamily="34" charset="0"/>
              </a:defRPr>
            </a:pPr>
            <a:endParaRPr lang="en-US"/>
          </a:p>
        </c:txPr>
        <c:crossAx val="492769768"/>
        <c:crosses val="autoZero"/>
        <c:auto val="1"/>
        <c:lblAlgn val="ctr"/>
        <c:lblOffset val="100"/>
        <c:tickLblSkip val="1"/>
        <c:tickMarkSkip val="1"/>
        <c:noMultiLvlLbl val="0"/>
      </c:catAx>
      <c:valAx>
        <c:axId val="492769768"/>
        <c:scaling>
          <c:orientation val="minMax"/>
          <c:max val="1"/>
        </c:scaling>
        <c:delete val="0"/>
        <c:axPos val="b"/>
        <c:majorGridlines>
          <c:spPr>
            <a:ln w="11048">
              <a:solidFill>
                <a:srgbClr val="FFFFFF"/>
              </a:solidFill>
              <a:prstDash val="solid"/>
            </a:ln>
          </c:spPr>
        </c:majorGridlines>
        <c:numFmt formatCode="0%" sourceLinked="0"/>
        <c:majorTickMark val="out"/>
        <c:minorTickMark val="none"/>
        <c:tickLblPos val="nextTo"/>
        <c:spPr>
          <a:ln w="2762">
            <a:solidFill>
              <a:srgbClr val="000000"/>
            </a:solidFill>
            <a:prstDash val="solid"/>
          </a:ln>
        </c:spPr>
        <c:txPr>
          <a:bodyPr rot="0" vert="horz"/>
          <a:lstStyle/>
          <a:p>
            <a:pPr algn="ctr">
              <a:defRPr lang="en-US" sz="1600" b="1" i="0" u="none" strike="noStrike" kern="1200" baseline="0">
                <a:solidFill>
                  <a:srgbClr val="000000"/>
                </a:solidFill>
                <a:latin typeface="+mn-lt"/>
                <a:ea typeface="Arial"/>
                <a:cs typeface="Calibri" panose="020F0502020204030204" pitchFamily="34" charset="0"/>
              </a:defRPr>
            </a:pPr>
            <a:endParaRPr lang="en-US"/>
          </a:p>
        </c:txPr>
        <c:crossAx val="492769376"/>
        <c:crosses val="max"/>
        <c:crossBetween val="between"/>
        <c:majorUnit val="0.2"/>
        <c:minorUnit val="0.05"/>
      </c:valAx>
      <c:spPr>
        <a:noFill/>
        <a:ln w="22095">
          <a:noFill/>
        </a:ln>
      </c:spPr>
    </c:plotArea>
    <c:legend>
      <c:legendPos val="r"/>
      <c:layout>
        <c:manualLayout>
          <c:xMode val="edge"/>
          <c:yMode val="edge"/>
          <c:x val="0.78535944434338956"/>
          <c:y val="0.43310330481341464"/>
          <c:w val="0.12285999528838122"/>
          <c:h val="0.24004214677206376"/>
        </c:manualLayout>
      </c:layout>
      <c:overlay val="0"/>
      <c:spPr>
        <a:ln>
          <a:solidFill>
            <a:schemeClr val="tx1"/>
          </a:solidFill>
        </a:ln>
      </c:spPr>
      <c:txPr>
        <a:bodyPr/>
        <a:lstStyle/>
        <a:p>
          <a:pPr>
            <a:defRPr sz="1600" b="0">
              <a:latin typeface="+mn-lt"/>
              <a:cs typeface="Calibri" panose="020F0502020204030204" pitchFamily="34" charset="0"/>
            </a:defRPr>
          </a:pPr>
          <a:endParaRPr lang="en-US"/>
        </a:p>
      </c:txPr>
    </c:legend>
    <c:plotVisOnly val="1"/>
    <c:dispBlanksAs val="gap"/>
    <c:showDLblsOverMax val="0"/>
  </c:chart>
  <c:spPr>
    <a:noFill/>
    <a:ln>
      <a:noFill/>
    </a:ln>
  </c:spPr>
  <c:txPr>
    <a:bodyPr/>
    <a:lstStyle/>
    <a:p>
      <a:pPr>
        <a:defRPr sz="848"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50"/>
      <c:rAngAx val="1"/>
    </c:view3D>
    <c:floor>
      <c:thickness val="0"/>
      <c:spPr>
        <a:solidFill>
          <a:srgbClr val="C0C0C0"/>
        </a:solidFill>
        <a:ln w="3175">
          <a:solidFill>
            <a:srgbClr val="000000"/>
          </a:solidFill>
          <a:prstDash val="solid"/>
        </a:ln>
      </c:spPr>
    </c:floor>
    <c:sideWall>
      <c:thickness val="0"/>
      <c:spPr>
        <a:noFill/>
        <a:ln w="12700">
          <a:solidFill>
            <a:srgbClr val="FFFFFF"/>
          </a:solidFill>
          <a:prstDash val="solid"/>
        </a:ln>
      </c:spPr>
    </c:sideWall>
    <c:backWall>
      <c:thickness val="0"/>
      <c:spPr>
        <a:noFill/>
        <a:ln w="12700">
          <a:solidFill>
            <a:srgbClr val="FFFFFF"/>
          </a:solidFill>
          <a:prstDash val="solid"/>
        </a:ln>
      </c:spPr>
    </c:backWall>
    <c:plotArea>
      <c:layout>
        <c:manualLayout>
          <c:layoutTarget val="inner"/>
          <c:xMode val="edge"/>
          <c:yMode val="edge"/>
          <c:x val="0.37503578435669555"/>
          <c:y val="3.2608695652173912E-2"/>
          <c:w val="0.57533938672692253"/>
          <c:h val="0.87681159420289856"/>
        </c:manualLayout>
      </c:layout>
      <c:bar3DChart>
        <c:barDir val="bar"/>
        <c:grouping val="clustered"/>
        <c:varyColors val="0"/>
        <c:ser>
          <c:idx val="1"/>
          <c:order val="0"/>
          <c:tx>
            <c:strRef>
              <c:f>Sheet1!$B$1</c:f>
              <c:strCache>
                <c:ptCount val="1"/>
              </c:strCache>
            </c:strRef>
          </c:tx>
          <c:spPr>
            <a:solidFill>
              <a:srgbClr val="F26522"/>
            </a:solidFill>
            <a:ln w="11048">
              <a:noFill/>
              <a:prstDash val="solid"/>
            </a:ln>
            <a:scene3d>
              <a:camera prst="orthographicFront"/>
              <a:lightRig rig="threePt" dir="t"/>
            </a:scene3d>
            <a:sp3d>
              <a:bevelT w="0" h="12700"/>
              <a:contourClr>
                <a:srgbClr val="000000"/>
              </a:contourClr>
            </a:sp3d>
          </c:spPr>
          <c:invertIfNegative val="0"/>
          <c:dPt>
            <c:idx val="5"/>
            <c:invertIfNegative val="0"/>
            <c:bubble3D val="0"/>
            <c:spPr>
              <a:solidFill>
                <a:srgbClr val="F26522">
                  <a:alpha val="50000"/>
                </a:srgbClr>
              </a:solidFill>
              <a:ln w="11048">
                <a:noFill/>
                <a:prstDash val="solid"/>
              </a:ln>
              <a:scene3d>
                <a:camera prst="orthographicFront"/>
                <a:lightRig rig="threePt" dir="t"/>
              </a:scene3d>
              <a:sp3d>
                <a:bevelT w="0" h="12700"/>
                <a:contourClr>
                  <a:srgbClr val="000000"/>
                </a:contourClr>
              </a:sp3d>
            </c:spPr>
            <c:extLst>
              <c:ext xmlns:c16="http://schemas.microsoft.com/office/drawing/2014/chart" uri="{C3380CC4-5D6E-409C-BE32-E72D297353CC}">
                <c16:uniqueId val="{00000006-7641-4FE2-B23F-1095F78D3FC1}"/>
              </c:ext>
            </c:extLst>
          </c:dPt>
          <c:dPt>
            <c:idx val="6"/>
            <c:invertIfNegative val="0"/>
            <c:bubble3D val="0"/>
            <c:extLst>
              <c:ext xmlns:c16="http://schemas.microsoft.com/office/drawing/2014/chart" uri="{C3380CC4-5D6E-409C-BE32-E72D297353CC}">
                <c16:uniqueId val="{00000000-547F-4666-8D89-A6F266358F0C}"/>
              </c:ext>
            </c:extLst>
          </c:dPt>
          <c:dPt>
            <c:idx val="7"/>
            <c:invertIfNegative val="0"/>
            <c:bubble3D val="0"/>
            <c:extLst>
              <c:ext xmlns:c16="http://schemas.microsoft.com/office/drawing/2014/chart" uri="{C3380CC4-5D6E-409C-BE32-E72D297353CC}">
                <c16:uniqueId val="{00000002-547F-4666-8D89-A6F266358F0C}"/>
              </c:ext>
            </c:extLst>
          </c:dPt>
          <c:dPt>
            <c:idx val="9"/>
            <c:invertIfNegative val="0"/>
            <c:bubble3D val="0"/>
            <c:extLst>
              <c:ext xmlns:c16="http://schemas.microsoft.com/office/drawing/2014/chart" uri="{C3380CC4-5D6E-409C-BE32-E72D297353CC}">
                <c16:uniqueId val="{00000001-22A5-4AE1-BC46-909A3DCC5FF9}"/>
              </c:ext>
            </c:extLst>
          </c:dPt>
          <c:dPt>
            <c:idx val="10"/>
            <c:invertIfNegative val="0"/>
            <c:bubble3D val="0"/>
            <c:extLst>
              <c:ext xmlns:c16="http://schemas.microsoft.com/office/drawing/2014/chart" uri="{C3380CC4-5D6E-409C-BE32-E72D297353CC}">
                <c16:uniqueId val="{00000000-22A5-4AE1-BC46-909A3DCC5FF9}"/>
              </c:ext>
            </c:extLst>
          </c:dPt>
          <c:dLbls>
            <c:spPr>
              <a:noFill/>
              <a:ln>
                <a:noFill/>
              </a:ln>
              <a:effectLst/>
            </c:spPr>
            <c:txPr>
              <a:bodyPr/>
              <a:lstStyle/>
              <a:p>
                <a:pPr>
                  <a:defRPr sz="1600">
                    <a:latin typeface="+mn-lt"/>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Wayfinding/trip mapping</c:v>
                </c:pt>
                <c:pt idx="1">
                  <c:v>Ride-hailing service (Uber/Lyft)</c:v>
                </c:pt>
                <c:pt idx="2">
                  <c:v>Traffic alerts</c:v>
                </c:pt>
                <c:pt idx="3">
                  <c:v>Transit schedule, bus/train arrival</c:v>
                </c:pt>
                <c:pt idx="4">
                  <c:v>Trip/fitness tracking</c:v>
                </c:pt>
                <c:pt idx="5">
                  <c:v>None - don't use any</c:v>
                </c:pt>
              </c:strCache>
            </c:strRef>
          </c:cat>
          <c:val>
            <c:numRef>
              <c:f>Sheet1!$B$2:$B$7</c:f>
              <c:numCache>
                <c:formatCode>0%</c:formatCode>
                <c:ptCount val="6"/>
                <c:pt idx="0">
                  <c:v>0.71</c:v>
                </c:pt>
                <c:pt idx="1">
                  <c:v>0.44</c:v>
                </c:pt>
                <c:pt idx="2">
                  <c:v>0.21</c:v>
                </c:pt>
                <c:pt idx="3">
                  <c:v>0.16</c:v>
                </c:pt>
                <c:pt idx="4">
                  <c:v>0.1</c:v>
                </c:pt>
                <c:pt idx="5">
                  <c:v>0.16</c:v>
                </c:pt>
              </c:numCache>
            </c:numRef>
          </c:val>
          <c:extLst>
            <c:ext xmlns:c16="http://schemas.microsoft.com/office/drawing/2014/chart" uri="{C3380CC4-5D6E-409C-BE32-E72D297353CC}">
              <c16:uniqueId val="{00000003-547F-4666-8D89-A6F266358F0C}"/>
            </c:ext>
          </c:extLst>
        </c:ser>
        <c:dLbls>
          <c:showLegendKey val="0"/>
          <c:showVal val="1"/>
          <c:showCatName val="0"/>
          <c:showSerName val="0"/>
          <c:showPercent val="0"/>
          <c:showBubbleSize val="0"/>
        </c:dLbls>
        <c:gapWidth val="50"/>
        <c:gapDepth val="50"/>
        <c:shape val="box"/>
        <c:axId val="492770552"/>
        <c:axId val="492770944"/>
        <c:axId val="0"/>
      </c:bar3DChart>
      <c:catAx>
        <c:axId val="492770552"/>
        <c:scaling>
          <c:orientation val="maxMin"/>
        </c:scaling>
        <c:delete val="0"/>
        <c:axPos val="l"/>
        <c:numFmt formatCode="General" sourceLinked="1"/>
        <c:majorTickMark val="out"/>
        <c:minorTickMark val="none"/>
        <c:tickLblPos val="low"/>
        <c:spPr>
          <a:ln w="2762">
            <a:solidFill>
              <a:srgbClr val="000000"/>
            </a:solidFill>
            <a:prstDash val="solid"/>
          </a:ln>
        </c:spPr>
        <c:txPr>
          <a:bodyPr rot="0" vert="horz"/>
          <a:lstStyle/>
          <a:p>
            <a:pPr>
              <a:defRPr sz="1600" b="1" i="0" u="none" strike="noStrike" baseline="0">
                <a:solidFill>
                  <a:srgbClr val="000000"/>
                </a:solidFill>
                <a:latin typeface="+mn-lt"/>
                <a:ea typeface="Arial"/>
                <a:cs typeface="Calibri" panose="020F0502020204030204" pitchFamily="34" charset="0"/>
              </a:defRPr>
            </a:pPr>
            <a:endParaRPr lang="en-US"/>
          </a:p>
        </c:txPr>
        <c:crossAx val="492770944"/>
        <c:crosses val="autoZero"/>
        <c:auto val="1"/>
        <c:lblAlgn val="ctr"/>
        <c:lblOffset val="100"/>
        <c:tickLblSkip val="1"/>
        <c:tickMarkSkip val="1"/>
        <c:noMultiLvlLbl val="0"/>
      </c:catAx>
      <c:valAx>
        <c:axId val="492770944"/>
        <c:scaling>
          <c:orientation val="minMax"/>
          <c:max val="1"/>
        </c:scaling>
        <c:delete val="0"/>
        <c:axPos val="b"/>
        <c:majorGridlines>
          <c:spPr>
            <a:ln w="11048">
              <a:solidFill>
                <a:srgbClr val="FFFFFF"/>
              </a:solidFill>
              <a:prstDash val="solid"/>
            </a:ln>
          </c:spPr>
        </c:majorGridlines>
        <c:numFmt formatCode="0%" sourceLinked="0"/>
        <c:majorTickMark val="out"/>
        <c:minorTickMark val="none"/>
        <c:tickLblPos val="nextTo"/>
        <c:spPr>
          <a:ln w="2762">
            <a:solidFill>
              <a:srgbClr val="000000"/>
            </a:solidFill>
            <a:prstDash val="solid"/>
          </a:ln>
        </c:spPr>
        <c:txPr>
          <a:bodyPr rot="0" vert="horz"/>
          <a:lstStyle/>
          <a:p>
            <a:pPr algn="ctr">
              <a:defRPr lang="en-US" sz="1600" b="1" i="0" u="none" strike="noStrike" kern="1200" baseline="0">
                <a:solidFill>
                  <a:srgbClr val="000000"/>
                </a:solidFill>
                <a:latin typeface="+mn-lt"/>
                <a:ea typeface="Arial"/>
                <a:cs typeface="Calibri" panose="020F0502020204030204" pitchFamily="34" charset="0"/>
              </a:defRPr>
            </a:pPr>
            <a:endParaRPr lang="en-US"/>
          </a:p>
        </c:txPr>
        <c:crossAx val="492770552"/>
        <c:crosses val="max"/>
        <c:crossBetween val="between"/>
        <c:majorUnit val="0.2"/>
        <c:minorUnit val="0.05"/>
      </c:valAx>
      <c:spPr>
        <a:noFill/>
        <a:ln w="22095">
          <a:noFill/>
        </a:ln>
      </c:spPr>
    </c:plotArea>
    <c:plotVisOnly val="1"/>
    <c:dispBlanksAs val="gap"/>
    <c:showDLblsOverMax val="0"/>
  </c:chart>
  <c:spPr>
    <a:noFill/>
    <a:ln>
      <a:noFill/>
    </a:ln>
  </c:spPr>
  <c:txPr>
    <a:bodyPr/>
    <a:lstStyle/>
    <a:p>
      <a:pPr>
        <a:defRPr sz="848"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100"/>
      <c:rAngAx val="1"/>
    </c:view3D>
    <c:floor>
      <c:thickness val="0"/>
    </c:floor>
    <c:sideWall>
      <c:thickness val="0"/>
      <c:spPr>
        <a:noFill/>
        <a:ln w="32738">
          <a:noFill/>
        </a:ln>
      </c:spPr>
    </c:sideWall>
    <c:backWall>
      <c:thickness val="0"/>
      <c:spPr>
        <a:noFill/>
        <a:ln w="32738">
          <a:noFill/>
        </a:ln>
      </c:spPr>
    </c:backWall>
    <c:plotArea>
      <c:layout>
        <c:manualLayout>
          <c:layoutTarget val="inner"/>
          <c:xMode val="edge"/>
          <c:yMode val="edge"/>
          <c:x val="7.9354385684334686E-2"/>
          <c:y val="3.7854889589905363E-2"/>
          <c:w val="0.90662948312038594"/>
          <c:h val="0.93690851735015768"/>
        </c:manualLayout>
      </c:layout>
      <c:bar3DChart>
        <c:barDir val="col"/>
        <c:grouping val="clustered"/>
        <c:varyColors val="0"/>
        <c:ser>
          <c:idx val="2"/>
          <c:order val="0"/>
          <c:tx>
            <c:strRef>
              <c:f>Sheet1!$A$2</c:f>
              <c:strCache>
                <c:ptCount val="1"/>
                <c:pt idx="0">
                  <c:v>2019</c:v>
                </c:pt>
              </c:strCache>
            </c:strRef>
          </c:tx>
          <c:spPr>
            <a:solidFill>
              <a:srgbClr val="F26522"/>
            </a:solidFill>
            <a:scene3d>
              <a:camera prst="orthographicFront"/>
              <a:lightRig rig="threePt" dir="t"/>
            </a:scene3d>
            <a:sp3d>
              <a:bevelT w="0" h="12700"/>
            </a:sp3d>
          </c:spPr>
          <c:invertIfNegative val="0"/>
          <c:dLbls>
            <c:spPr>
              <a:noFill/>
              <a:ln>
                <a:noFill/>
              </a:ln>
              <a:effectLst/>
            </c:spPr>
            <c:txPr>
              <a:bodyPr/>
              <a:lstStyle/>
              <a:p>
                <a:pPr>
                  <a:defRPr sz="1600">
                    <a:latin typeface="+mn-lt"/>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Easier than last year</c:v>
                </c:pt>
                <c:pt idx="1">
                  <c:v>About the same as last year</c:v>
                </c:pt>
                <c:pt idx="2">
                  <c:v>More difficult than last year</c:v>
                </c:pt>
              </c:strCache>
            </c:strRef>
          </c:cat>
          <c:val>
            <c:numRef>
              <c:f>Sheet1!$B$2:$D$2</c:f>
              <c:numCache>
                <c:formatCode>0%</c:formatCode>
                <c:ptCount val="3"/>
                <c:pt idx="0">
                  <c:v>0.13</c:v>
                </c:pt>
                <c:pt idx="1">
                  <c:v>0.5</c:v>
                </c:pt>
                <c:pt idx="2">
                  <c:v>0.33</c:v>
                </c:pt>
              </c:numCache>
            </c:numRef>
          </c:val>
          <c:extLst>
            <c:ext xmlns:c16="http://schemas.microsoft.com/office/drawing/2014/chart" uri="{C3380CC4-5D6E-409C-BE32-E72D297353CC}">
              <c16:uniqueId val="{00000000-D153-4049-BFFC-730A1E289AF5}"/>
            </c:ext>
          </c:extLst>
        </c:ser>
        <c:ser>
          <c:idx val="3"/>
          <c:order val="1"/>
          <c:tx>
            <c:strRef>
              <c:f>Sheet1!$A$3</c:f>
              <c:strCache>
                <c:ptCount val="1"/>
                <c:pt idx="0">
                  <c:v>2014</c:v>
                </c:pt>
              </c:strCache>
            </c:strRef>
          </c:tx>
          <c:spPr>
            <a:solidFill>
              <a:srgbClr val="4472C4"/>
            </a:solidFill>
          </c:spPr>
          <c:invertIfNegative val="0"/>
          <c:dLbls>
            <c:spPr>
              <a:noFill/>
              <a:ln>
                <a:noFill/>
              </a:ln>
              <a:effectLst/>
            </c:spPr>
            <c:txPr>
              <a:bodyPr wrap="square" lIns="38100" tIns="19050" rIns="38100" bIns="19050" anchor="ctr">
                <a:spAutoFit/>
              </a:bodyPr>
              <a:lstStyle/>
              <a:p>
                <a:pPr>
                  <a:defRPr sz="1600">
                    <a:latin typeface="+mn-lt"/>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Sheet1!$B$1:$D$1</c:f>
              <c:strCache>
                <c:ptCount val="3"/>
                <c:pt idx="0">
                  <c:v>Easier than last year</c:v>
                </c:pt>
                <c:pt idx="1">
                  <c:v>About the same as last year</c:v>
                </c:pt>
                <c:pt idx="2">
                  <c:v>More difficult than last year</c:v>
                </c:pt>
              </c:strCache>
            </c:strRef>
          </c:cat>
          <c:val>
            <c:numRef>
              <c:f>Sheet1!$B$3:$D$3</c:f>
              <c:numCache>
                <c:formatCode>0%</c:formatCode>
                <c:ptCount val="3"/>
                <c:pt idx="0">
                  <c:v>0.14000000000000001</c:v>
                </c:pt>
                <c:pt idx="1">
                  <c:v>0.62</c:v>
                </c:pt>
                <c:pt idx="2">
                  <c:v>0.24</c:v>
                </c:pt>
              </c:numCache>
            </c:numRef>
          </c:val>
          <c:extLst>
            <c:ext xmlns:c16="http://schemas.microsoft.com/office/drawing/2014/chart" uri="{C3380CC4-5D6E-409C-BE32-E72D297353CC}">
              <c16:uniqueId val="{00000001-D153-4049-BFFC-730A1E289AF5}"/>
            </c:ext>
          </c:extLst>
        </c:ser>
        <c:dLbls>
          <c:showLegendKey val="0"/>
          <c:showVal val="0"/>
          <c:showCatName val="0"/>
          <c:showSerName val="0"/>
          <c:showPercent val="0"/>
          <c:showBubbleSize val="0"/>
        </c:dLbls>
        <c:gapWidth val="100"/>
        <c:shape val="box"/>
        <c:axId val="473632880"/>
        <c:axId val="473633272"/>
        <c:axId val="0"/>
      </c:bar3DChart>
      <c:catAx>
        <c:axId val="473632880"/>
        <c:scaling>
          <c:orientation val="minMax"/>
        </c:scaling>
        <c:delete val="0"/>
        <c:axPos val="b"/>
        <c:numFmt formatCode="General" sourceLinked="0"/>
        <c:majorTickMark val="out"/>
        <c:minorTickMark val="none"/>
        <c:tickLblPos val="nextTo"/>
        <c:txPr>
          <a:bodyPr/>
          <a:lstStyle/>
          <a:p>
            <a:pPr>
              <a:defRPr sz="1600" b="1">
                <a:latin typeface="+mn-lt"/>
                <a:cs typeface="Arial" panose="020B0604020202020204" pitchFamily="34" charset="0"/>
              </a:defRPr>
            </a:pPr>
            <a:endParaRPr lang="en-US"/>
          </a:p>
        </c:txPr>
        <c:crossAx val="473633272"/>
        <c:crosses val="autoZero"/>
        <c:auto val="1"/>
        <c:lblAlgn val="ctr"/>
        <c:lblOffset val="100"/>
        <c:noMultiLvlLbl val="0"/>
      </c:catAx>
      <c:valAx>
        <c:axId val="473633272"/>
        <c:scaling>
          <c:orientation val="minMax"/>
          <c:max val="1"/>
        </c:scaling>
        <c:delete val="0"/>
        <c:axPos val="l"/>
        <c:majorGridlines>
          <c:spPr>
            <a:ln>
              <a:solidFill>
                <a:schemeClr val="bg1"/>
              </a:solidFill>
            </a:ln>
          </c:spPr>
        </c:majorGridlines>
        <c:numFmt formatCode="0%" sourceLinked="1"/>
        <c:majorTickMark val="out"/>
        <c:minorTickMark val="none"/>
        <c:tickLblPos val="nextTo"/>
        <c:txPr>
          <a:bodyPr/>
          <a:lstStyle/>
          <a:p>
            <a:pPr>
              <a:defRPr sz="1600" b="1">
                <a:latin typeface="+mn-lt"/>
                <a:cs typeface="Arial" panose="020B0604020202020204" pitchFamily="34" charset="0"/>
              </a:defRPr>
            </a:pPr>
            <a:endParaRPr lang="en-US"/>
          </a:p>
        </c:txPr>
        <c:crossAx val="473632880"/>
        <c:crosses val="autoZero"/>
        <c:crossBetween val="between"/>
        <c:majorUnit val="0.2"/>
      </c:valAx>
      <c:spPr>
        <a:scene3d>
          <a:camera prst="orthographicFront"/>
          <a:lightRig rig="threePt" dir="t"/>
        </a:scene3d>
        <a:sp3d>
          <a:bevelT h="25400"/>
        </a:sp3d>
      </c:spPr>
    </c:plotArea>
    <c:legend>
      <c:legendPos val="r"/>
      <c:layout>
        <c:manualLayout>
          <c:xMode val="edge"/>
          <c:yMode val="edge"/>
          <c:x val="0.67596156224079007"/>
          <c:y val="7.2822217084730093E-2"/>
          <c:w val="0.23811706579562111"/>
          <c:h val="0.11127373712762731"/>
        </c:manualLayout>
      </c:layout>
      <c:overlay val="0"/>
      <c:spPr>
        <a:ln>
          <a:solidFill>
            <a:schemeClr val="tx1"/>
          </a:solidFill>
        </a:ln>
      </c:spPr>
      <c:txPr>
        <a:bodyPr/>
        <a:lstStyle/>
        <a:p>
          <a:pPr>
            <a:defRPr sz="1400" b="0">
              <a:latin typeface="+mn-lt"/>
              <a:cs typeface="Arial" panose="020B0604020202020204" pitchFamily="34" charset="0"/>
            </a:defRPr>
          </a:pPr>
          <a:endParaRPr lang="en-US"/>
        </a:p>
      </c:txPr>
    </c:legend>
    <c:plotVisOnly val="1"/>
    <c:dispBlanksAs val="zero"/>
    <c:showDLblsOverMax val="0"/>
  </c:chart>
  <c:spPr>
    <a:noFill/>
    <a:ln>
      <a:noFill/>
    </a:ln>
  </c:spPr>
  <c:txPr>
    <a:bodyPr/>
    <a:lstStyle/>
    <a:p>
      <a:pPr>
        <a:defRPr sz="1160"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Sheet2!$B$1</c:f>
              <c:strCache>
                <c:ptCount val="1"/>
                <c:pt idx="0">
                  <c:v>2019 (n=1,768)</c:v>
                </c:pt>
              </c:strCache>
            </c:strRef>
          </c:tx>
          <c:spPr>
            <a:solidFill>
              <a:srgbClr val="F26522"/>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Sheet2!$A$2:$A$6</c:f>
              <c:strCache>
                <c:ptCount val="5"/>
                <c:pt idx="0">
                  <c:v>Telework</c:v>
                </c:pt>
                <c:pt idx="1">
                  <c:v>Carpool/Vanpool</c:v>
                </c:pt>
                <c:pt idx="2">
                  <c:v>Train</c:v>
                </c:pt>
                <c:pt idx="3">
                  <c:v>Bus</c:v>
                </c:pt>
                <c:pt idx="4">
                  <c:v>Bike/Walk</c:v>
                </c:pt>
              </c:strCache>
            </c:strRef>
          </c:cat>
          <c:val>
            <c:numRef>
              <c:f>Sheet2!$B$2:$B$6</c:f>
              <c:numCache>
                <c:formatCode>0%</c:formatCode>
                <c:ptCount val="5"/>
                <c:pt idx="0">
                  <c:v>0.57122906059524703</c:v>
                </c:pt>
                <c:pt idx="1">
                  <c:v>0.13026113841305184</c:v>
                </c:pt>
                <c:pt idx="2">
                  <c:v>0.13278929324547947</c:v>
                </c:pt>
                <c:pt idx="3">
                  <c:v>0.10633842267326223</c:v>
                </c:pt>
                <c:pt idx="4">
                  <c:v>5.9382085072959133E-2</c:v>
                </c:pt>
              </c:numCache>
            </c:numRef>
          </c:val>
          <c:extLst>
            <c:ext xmlns:c16="http://schemas.microsoft.com/office/drawing/2014/chart" uri="{C3380CC4-5D6E-409C-BE32-E72D297353CC}">
              <c16:uniqueId val="{00000000-24C1-4AEF-B5B9-C28C8295A01F}"/>
            </c:ext>
          </c:extLst>
        </c:ser>
        <c:ser>
          <c:idx val="1"/>
          <c:order val="1"/>
          <c:tx>
            <c:strRef>
              <c:f>Sheet2!$C$1</c:f>
              <c:strCache>
                <c:ptCount val="1"/>
                <c:pt idx="0">
                  <c:v>2014 (n=1,007)</c:v>
                </c:pt>
              </c:strCache>
            </c:strRef>
          </c:tx>
          <c:spPr>
            <a:solidFill>
              <a:srgbClr val="4C7BD1"/>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Sheet2!$A$2:$A$6</c:f>
              <c:strCache>
                <c:ptCount val="5"/>
                <c:pt idx="0">
                  <c:v>Telework</c:v>
                </c:pt>
                <c:pt idx="1">
                  <c:v>Carpool/Vanpool</c:v>
                </c:pt>
                <c:pt idx="2">
                  <c:v>Train</c:v>
                </c:pt>
                <c:pt idx="3">
                  <c:v>Bus</c:v>
                </c:pt>
                <c:pt idx="4">
                  <c:v>Bike/Walk</c:v>
                </c:pt>
              </c:strCache>
            </c:strRef>
          </c:cat>
          <c:val>
            <c:numRef>
              <c:f>Sheet2!$C$2:$C$6</c:f>
              <c:numCache>
                <c:formatCode>0%</c:formatCode>
                <c:ptCount val="5"/>
                <c:pt idx="0">
                  <c:v>0.52</c:v>
                </c:pt>
                <c:pt idx="1">
                  <c:v>0.23</c:v>
                </c:pt>
                <c:pt idx="2">
                  <c:v>0.11</c:v>
                </c:pt>
                <c:pt idx="3">
                  <c:v>0.09</c:v>
                </c:pt>
                <c:pt idx="4">
                  <c:v>0.04</c:v>
                </c:pt>
              </c:numCache>
            </c:numRef>
          </c:val>
          <c:extLst>
            <c:ext xmlns:c16="http://schemas.microsoft.com/office/drawing/2014/chart" uri="{C3380CC4-5D6E-409C-BE32-E72D297353CC}">
              <c16:uniqueId val="{00000001-24C1-4AEF-B5B9-C28C8295A01F}"/>
            </c:ext>
          </c:extLst>
        </c:ser>
        <c:ser>
          <c:idx val="2"/>
          <c:order val="2"/>
          <c:tx>
            <c:strRef>
              <c:f>Sheet2!$D$1</c:f>
              <c:strCache>
                <c:ptCount val="1"/>
                <c:pt idx="0">
                  <c:v>2010 (n=680)</c:v>
                </c:pt>
              </c:strCache>
            </c:strRef>
          </c:tx>
          <c:spPr>
            <a:solidFill>
              <a:srgbClr val="FFC000"/>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Sheet2!$A$2:$A$6</c:f>
              <c:strCache>
                <c:ptCount val="5"/>
                <c:pt idx="0">
                  <c:v>Telework</c:v>
                </c:pt>
                <c:pt idx="1">
                  <c:v>Carpool/Vanpool</c:v>
                </c:pt>
                <c:pt idx="2">
                  <c:v>Train</c:v>
                </c:pt>
                <c:pt idx="3">
                  <c:v>Bus</c:v>
                </c:pt>
                <c:pt idx="4">
                  <c:v>Bike/Walk</c:v>
                </c:pt>
              </c:strCache>
            </c:strRef>
          </c:cat>
          <c:val>
            <c:numRef>
              <c:f>Sheet2!$D$2:$D$6</c:f>
              <c:numCache>
                <c:formatCode>0%</c:formatCode>
                <c:ptCount val="5"/>
                <c:pt idx="0">
                  <c:v>0.4</c:v>
                </c:pt>
                <c:pt idx="1">
                  <c:v>0.3</c:v>
                </c:pt>
                <c:pt idx="2">
                  <c:v>0.15</c:v>
                </c:pt>
                <c:pt idx="3">
                  <c:v>0.13</c:v>
                </c:pt>
                <c:pt idx="4">
                  <c:v>0.02</c:v>
                </c:pt>
              </c:numCache>
            </c:numRef>
          </c:val>
          <c:extLst>
            <c:ext xmlns:c16="http://schemas.microsoft.com/office/drawing/2014/chart" uri="{C3380CC4-5D6E-409C-BE32-E72D297353CC}">
              <c16:uniqueId val="{00000002-24C1-4AEF-B5B9-C28C8295A01F}"/>
            </c:ext>
          </c:extLst>
        </c:ser>
        <c:ser>
          <c:idx val="3"/>
          <c:order val="3"/>
          <c:tx>
            <c:strRef>
              <c:f>Sheet2!$E$1</c:f>
              <c:strCache>
                <c:ptCount val="1"/>
                <c:pt idx="0">
                  <c:v>2007 (n=531)</c:v>
                </c:pt>
              </c:strCache>
            </c:strRef>
          </c:tx>
          <c:spPr>
            <a:solidFill>
              <a:schemeClr val="bg1">
                <a:lumMod val="65000"/>
              </a:schemeClr>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Sheet2!$A$2:$A$6</c:f>
              <c:strCache>
                <c:ptCount val="5"/>
                <c:pt idx="0">
                  <c:v>Telework</c:v>
                </c:pt>
                <c:pt idx="1">
                  <c:v>Carpool/Vanpool</c:v>
                </c:pt>
                <c:pt idx="2">
                  <c:v>Train</c:v>
                </c:pt>
                <c:pt idx="3">
                  <c:v>Bus</c:v>
                </c:pt>
                <c:pt idx="4">
                  <c:v>Bike/Walk</c:v>
                </c:pt>
              </c:strCache>
            </c:strRef>
          </c:cat>
          <c:val>
            <c:numRef>
              <c:f>Sheet2!$E$2:$E$6</c:f>
              <c:numCache>
                <c:formatCode>0%</c:formatCode>
                <c:ptCount val="5"/>
                <c:pt idx="0">
                  <c:v>0.25</c:v>
                </c:pt>
                <c:pt idx="1">
                  <c:v>0.46</c:v>
                </c:pt>
                <c:pt idx="2">
                  <c:v>0.12</c:v>
                </c:pt>
                <c:pt idx="3">
                  <c:v>0.12</c:v>
                </c:pt>
                <c:pt idx="4">
                  <c:v>0.05</c:v>
                </c:pt>
              </c:numCache>
            </c:numRef>
          </c:val>
          <c:extLst>
            <c:ext xmlns:c16="http://schemas.microsoft.com/office/drawing/2014/chart" uri="{C3380CC4-5D6E-409C-BE32-E72D297353CC}">
              <c16:uniqueId val="{00000003-24C1-4AEF-B5B9-C28C8295A01F}"/>
            </c:ext>
          </c:extLst>
        </c:ser>
        <c:dLbls>
          <c:showLegendKey val="0"/>
          <c:showVal val="0"/>
          <c:showCatName val="0"/>
          <c:showSerName val="0"/>
          <c:showPercent val="0"/>
          <c:showBubbleSize val="0"/>
        </c:dLbls>
        <c:gapWidth val="219"/>
        <c:overlap val="-27"/>
        <c:axId val="723649631"/>
        <c:axId val="1147255071"/>
      </c:barChart>
      <c:catAx>
        <c:axId val="723649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147255071"/>
        <c:crosses val="autoZero"/>
        <c:auto val="1"/>
        <c:lblAlgn val="ctr"/>
        <c:lblOffset val="100"/>
        <c:noMultiLvlLbl val="0"/>
      </c:catAx>
      <c:valAx>
        <c:axId val="1147255071"/>
        <c:scaling>
          <c:orientation val="minMax"/>
        </c:scaling>
        <c:delete val="1"/>
        <c:axPos val="l"/>
        <c:numFmt formatCode="0%" sourceLinked="1"/>
        <c:majorTickMark val="none"/>
        <c:minorTickMark val="none"/>
        <c:tickLblPos val="nextTo"/>
        <c:crossAx val="723649631"/>
        <c:crosses val="autoZero"/>
        <c:crossBetween val="between"/>
      </c:valAx>
      <c:spPr>
        <a:noFill/>
        <a:ln>
          <a:noFill/>
        </a:ln>
        <a:effectLst/>
      </c:spPr>
    </c:plotArea>
    <c:legend>
      <c:legendPos val="b"/>
      <c:layout>
        <c:manualLayout>
          <c:xMode val="edge"/>
          <c:yMode val="edge"/>
          <c:x val="0.4127075847916632"/>
          <c:y val="0.26969577212060425"/>
          <c:w val="0.4353171186981788"/>
          <c:h val="0.1046897567190787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 (n=1,768)</c:v>
                </c:pt>
              </c:strCache>
            </c:strRef>
          </c:tx>
          <c:spPr>
            <a:solidFill>
              <a:srgbClr val="F265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Telework</c:v>
                </c:pt>
                <c:pt idx="1">
                  <c:v>Carpool/Vanpool</c:v>
                </c:pt>
                <c:pt idx="2">
                  <c:v>Train/Bus</c:v>
                </c:pt>
                <c:pt idx="3">
                  <c:v>Bike/Walk</c:v>
                </c:pt>
              </c:strCache>
            </c:strRef>
          </c:cat>
          <c:val>
            <c:numRef>
              <c:f>Sheet1!$B$2:$B$5</c:f>
              <c:numCache>
                <c:formatCode>0%</c:formatCode>
                <c:ptCount val="4"/>
                <c:pt idx="0">
                  <c:v>0.56999999999999995</c:v>
                </c:pt>
                <c:pt idx="1">
                  <c:v>0.13</c:v>
                </c:pt>
                <c:pt idx="2">
                  <c:v>0.24</c:v>
                </c:pt>
                <c:pt idx="3">
                  <c:v>0.06</c:v>
                </c:pt>
              </c:numCache>
            </c:numRef>
          </c:val>
          <c:extLst>
            <c:ext xmlns:c16="http://schemas.microsoft.com/office/drawing/2014/chart" uri="{C3380CC4-5D6E-409C-BE32-E72D297353CC}">
              <c16:uniqueId val="{00000000-FCBD-4A72-9461-A22651D3E687}"/>
            </c:ext>
          </c:extLst>
        </c:ser>
        <c:ser>
          <c:idx val="1"/>
          <c:order val="1"/>
          <c:tx>
            <c:strRef>
              <c:f>Sheet1!$C$1</c:f>
              <c:strCache>
                <c:ptCount val="1"/>
                <c:pt idx="0">
                  <c:v>2014 (n=1,007)</c:v>
                </c:pt>
              </c:strCache>
            </c:strRef>
          </c:tx>
          <c:spPr>
            <a:solidFill>
              <a:srgbClr val="4472C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Telework</c:v>
                </c:pt>
                <c:pt idx="1">
                  <c:v>Carpool/Vanpool</c:v>
                </c:pt>
                <c:pt idx="2">
                  <c:v>Train/Bus</c:v>
                </c:pt>
                <c:pt idx="3">
                  <c:v>Bike/Walk</c:v>
                </c:pt>
              </c:strCache>
            </c:strRef>
          </c:cat>
          <c:val>
            <c:numRef>
              <c:f>Sheet1!$C$2:$C$5</c:f>
              <c:numCache>
                <c:formatCode>0%</c:formatCode>
                <c:ptCount val="4"/>
                <c:pt idx="0">
                  <c:v>0.52</c:v>
                </c:pt>
                <c:pt idx="1">
                  <c:v>0.23</c:v>
                </c:pt>
                <c:pt idx="2">
                  <c:v>0.2</c:v>
                </c:pt>
                <c:pt idx="3">
                  <c:v>0.04</c:v>
                </c:pt>
              </c:numCache>
            </c:numRef>
          </c:val>
          <c:extLst>
            <c:ext xmlns:c16="http://schemas.microsoft.com/office/drawing/2014/chart" uri="{C3380CC4-5D6E-409C-BE32-E72D297353CC}">
              <c16:uniqueId val="{00000001-FCBD-4A72-9461-A22651D3E687}"/>
            </c:ext>
          </c:extLst>
        </c:ser>
        <c:ser>
          <c:idx val="2"/>
          <c:order val="2"/>
          <c:tx>
            <c:strRef>
              <c:f>Sheet1!$D$1</c:f>
              <c:strCache>
                <c:ptCount val="1"/>
                <c:pt idx="0">
                  <c:v>2010 (n=680)</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Telework</c:v>
                </c:pt>
                <c:pt idx="1">
                  <c:v>Carpool/Vanpool</c:v>
                </c:pt>
                <c:pt idx="2">
                  <c:v>Train/Bus</c:v>
                </c:pt>
                <c:pt idx="3">
                  <c:v>Bike/Walk</c:v>
                </c:pt>
              </c:strCache>
            </c:strRef>
          </c:cat>
          <c:val>
            <c:numRef>
              <c:f>Sheet1!$D$2:$D$5</c:f>
              <c:numCache>
                <c:formatCode>0%</c:formatCode>
                <c:ptCount val="4"/>
                <c:pt idx="0">
                  <c:v>0.4</c:v>
                </c:pt>
                <c:pt idx="1">
                  <c:v>0.3</c:v>
                </c:pt>
                <c:pt idx="2">
                  <c:v>0.28000000000000003</c:v>
                </c:pt>
                <c:pt idx="3">
                  <c:v>0.02</c:v>
                </c:pt>
              </c:numCache>
            </c:numRef>
          </c:val>
          <c:extLst>
            <c:ext xmlns:c16="http://schemas.microsoft.com/office/drawing/2014/chart" uri="{C3380CC4-5D6E-409C-BE32-E72D297353CC}">
              <c16:uniqueId val="{00000002-FCBD-4A72-9461-A22651D3E687}"/>
            </c:ext>
          </c:extLst>
        </c:ser>
        <c:ser>
          <c:idx val="3"/>
          <c:order val="3"/>
          <c:tx>
            <c:strRef>
              <c:f>Sheet1!$E$1</c:f>
              <c:strCache>
                <c:ptCount val="1"/>
                <c:pt idx="0">
                  <c:v>2007 (n=531)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Telework</c:v>
                </c:pt>
                <c:pt idx="1">
                  <c:v>Carpool/Vanpool</c:v>
                </c:pt>
                <c:pt idx="2">
                  <c:v>Train/Bus</c:v>
                </c:pt>
                <c:pt idx="3">
                  <c:v>Bike/Walk</c:v>
                </c:pt>
              </c:strCache>
            </c:strRef>
          </c:cat>
          <c:val>
            <c:numRef>
              <c:f>Sheet1!$E$2:$E$5</c:f>
              <c:numCache>
                <c:formatCode>0%</c:formatCode>
                <c:ptCount val="4"/>
                <c:pt idx="0">
                  <c:v>0.25</c:v>
                </c:pt>
                <c:pt idx="1">
                  <c:v>0.46</c:v>
                </c:pt>
                <c:pt idx="2">
                  <c:v>0.24</c:v>
                </c:pt>
                <c:pt idx="3">
                  <c:v>0.05</c:v>
                </c:pt>
              </c:numCache>
            </c:numRef>
          </c:val>
          <c:extLst>
            <c:ext xmlns:c16="http://schemas.microsoft.com/office/drawing/2014/chart" uri="{C3380CC4-5D6E-409C-BE32-E72D297353CC}">
              <c16:uniqueId val="{00000003-FCBD-4A72-9461-A22651D3E687}"/>
            </c:ext>
          </c:extLst>
        </c:ser>
        <c:dLbls>
          <c:dLblPos val="outEnd"/>
          <c:showLegendKey val="0"/>
          <c:showVal val="1"/>
          <c:showCatName val="0"/>
          <c:showSerName val="0"/>
          <c:showPercent val="0"/>
          <c:showBubbleSize val="0"/>
        </c:dLbls>
        <c:gapWidth val="219"/>
        <c:overlap val="-27"/>
        <c:axId val="758450991"/>
        <c:axId val="758042015"/>
      </c:barChart>
      <c:catAx>
        <c:axId val="758450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758042015"/>
        <c:crosses val="autoZero"/>
        <c:auto val="1"/>
        <c:lblAlgn val="ctr"/>
        <c:lblOffset val="100"/>
        <c:noMultiLvlLbl val="0"/>
      </c:catAx>
      <c:valAx>
        <c:axId val="758042015"/>
        <c:scaling>
          <c:orientation val="minMax"/>
        </c:scaling>
        <c:delete val="1"/>
        <c:axPos val="l"/>
        <c:numFmt formatCode="0%" sourceLinked="1"/>
        <c:majorTickMark val="none"/>
        <c:minorTickMark val="none"/>
        <c:tickLblPos val="nextTo"/>
        <c:crossAx val="758450991"/>
        <c:crosses val="autoZero"/>
        <c:crossBetween val="between"/>
      </c:valAx>
      <c:spPr>
        <a:noFill/>
        <a:ln>
          <a:noFill/>
        </a:ln>
        <a:effectLst/>
      </c:spPr>
    </c:plotArea>
    <c:legend>
      <c:legendPos val="r"/>
      <c:layout>
        <c:manualLayout>
          <c:xMode val="edge"/>
          <c:yMode val="edge"/>
          <c:x val="0.71567306103538875"/>
          <c:y val="0.19606415127260596"/>
          <c:w val="0.28200658799179912"/>
          <c:h val="0.24193717720768779"/>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C59AC0-DCAB-43BC-BF22-CB89FFA908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A2ADEF0-44F8-4C98-ACCF-AC15E6AC09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8AF532-1041-4440-BD61-124788658502}" type="datetimeFigureOut">
              <a:rPr lang="en-US" smtClean="0"/>
              <a:t>10/22/2019</a:t>
            </a:fld>
            <a:endParaRPr lang="en-US"/>
          </a:p>
        </p:txBody>
      </p:sp>
      <p:sp>
        <p:nvSpPr>
          <p:cNvPr id="4" name="Footer Placeholder 3">
            <a:extLst>
              <a:ext uri="{FF2B5EF4-FFF2-40B4-BE49-F238E27FC236}">
                <a16:creationId xmlns:a16="http://schemas.microsoft.com/office/drawing/2014/main" id="{40D05ABA-7264-4631-8735-69F51D1BA0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2A469A-EFA5-4CE8-A1BF-B816BCEFBC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9F7BCA-9FBA-4094-B96A-9C20382F24D2}" type="slidenum">
              <a:rPr lang="en-US" smtClean="0"/>
              <a:t>‹#›</a:t>
            </a:fld>
            <a:endParaRPr lang="en-US"/>
          </a:p>
        </p:txBody>
      </p:sp>
    </p:spTree>
    <p:extLst>
      <p:ext uri="{BB962C8B-B14F-4D97-AF65-F5344CB8AC3E}">
        <p14:creationId xmlns:p14="http://schemas.microsoft.com/office/powerpoint/2010/main" val="394190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9E350-8058-4F0B-B064-FD915843B93F}" type="datetimeFigureOut">
              <a:rPr lang="en-US" smtClean="0"/>
              <a:t>10/22/2019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74BDE-BB7E-4172-9AE3-C67DE88FED02}" type="slidenum">
              <a:rPr lang="en-US" smtClean="0"/>
              <a:t>‹#›</a:t>
            </a:fld>
            <a:endParaRPr lang="en-US"/>
          </a:p>
        </p:txBody>
      </p:sp>
    </p:spTree>
    <p:extLst>
      <p:ext uri="{BB962C8B-B14F-4D97-AF65-F5344CB8AC3E}">
        <p14:creationId xmlns:p14="http://schemas.microsoft.com/office/powerpoint/2010/main" val="3812049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27998-62F7-D14A-A71F-56D42559AF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5955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817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728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742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52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855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327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074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96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E241A6-66CC-482E-BFF7-9E69FECDB13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p:txBody>
          <a:bodyPr/>
          <a:lstStyle/>
          <a:p>
            <a:pPr algn="l">
              <a:spcAft>
                <a:spcPts val="600"/>
              </a:spcAft>
            </a:pPr>
            <a:r>
              <a:rPr lang="en-US" sz="1200" dirty="0">
                <a:latin typeface="Calibri" panose="020F0502020204030204" pitchFamily="34" charset="0"/>
                <a:cs typeface="Calibri" panose="020F0502020204030204" pitchFamily="34" charset="0"/>
              </a:rPr>
              <a:t>88% of Respondents Had an Account With at Least One Social Networking App: Facebook (74%), </a:t>
            </a:r>
            <a:r>
              <a:rPr lang="en-US" sz="1200" dirty="0" err="1">
                <a:latin typeface="Calibri" panose="020F0502020204030204" pitchFamily="34" charset="0"/>
                <a:cs typeface="Calibri" panose="020F0502020204030204" pitchFamily="34" charset="0"/>
              </a:rPr>
              <a:t>Linkedin</a:t>
            </a:r>
            <a:r>
              <a:rPr lang="en-US" sz="1200" dirty="0">
                <a:latin typeface="Calibri" panose="020F0502020204030204" pitchFamily="34" charset="0"/>
                <a:cs typeface="Calibri" panose="020F0502020204030204" pitchFamily="34" charset="0"/>
              </a:rPr>
              <a:t> (54%), Instagram (48%)  </a:t>
            </a:r>
          </a:p>
          <a:p>
            <a:pPr algn="l"/>
            <a:r>
              <a:rPr lang="en-US" dirty="0">
                <a:latin typeface="Calibri" panose="020F0502020204030204" pitchFamily="34" charset="0"/>
                <a:cs typeface="Calibri" panose="020F0502020204030204" pitchFamily="34" charset="0"/>
              </a:rPr>
              <a:t>Use of all apps increased notably since 2014</a:t>
            </a:r>
          </a:p>
          <a:p>
            <a:endParaRPr lang="en-US" dirty="0"/>
          </a:p>
        </p:txBody>
      </p:sp>
    </p:spTree>
    <p:extLst>
      <p:ext uri="{BB962C8B-B14F-4D97-AF65-F5344CB8AC3E}">
        <p14:creationId xmlns:p14="http://schemas.microsoft.com/office/powerpoint/2010/main" val="1367384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E241A6-66CC-482E-BFF7-9E69FECDB13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Calibri" panose="020F0502020204030204" pitchFamily="34" charset="0"/>
                <a:cs typeface="Calibri" panose="020F0502020204030204" pitchFamily="34" charset="0"/>
              </a:rPr>
              <a:t>84% of Respondents Had Used at Least One Travel/Trip Info Application: Wayfinding (71%), Ride-hail (Uber/Lyft) (44%)</a:t>
            </a:r>
          </a:p>
          <a:p>
            <a:endParaRPr lang="en-US" dirty="0"/>
          </a:p>
        </p:txBody>
      </p:sp>
    </p:spTree>
    <p:extLst>
      <p:ext uri="{BB962C8B-B14F-4D97-AF65-F5344CB8AC3E}">
        <p14:creationId xmlns:p14="http://schemas.microsoft.com/office/powerpoint/2010/main" val="156276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94478-0DE3-4EB8-8E62-4EF6261788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837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defTabSz="912813">
              <a:spcAft>
                <a:spcPts val="600"/>
              </a:spcAft>
              <a:buFont typeface="Arial" panose="020B0604020202020204" pitchFamily="34" charset="0"/>
              <a:buChar char="•"/>
            </a:pPr>
            <a:r>
              <a:rPr lang="en-US" sz="1600" b="0" baseline="0" dirty="0">
                <a:latin typeface="Calibri" panose="020F0502020204030204" pitchFamily="34" charset="0"/>
                <a:cs typeface="Calibri" panose="020F0502020204030204" pitchFamily="34" charset="0"/>
              </a:rPr>
              <a:t>In 2019, 33% of Commuters Reported a More Difficult Commute than a Year Ago – Higher than the 24% Who Reported More Difficulty in 2014</a:t>
            </a:r>
          </a:p>
          <a:p>
            <a:pPr marL="171450" indent="-171450" algn="l" defTabSz="912813">
              <a:spcAft>
                <a:spcPts val="600"/>
              </a:spcAft>
              <a:buFont typeface="Arial" panose="020B0604020202020204" pitchFamily="34" charset="0"/>
              <a:buChar char="•"/>
            </a:pPr>
            <a:r>
              <a:rPr lang="en-US" sz="1600" b="0" u="sng" baseline="0" dirty="0">
                <a:latin typeface="Calibri" panose="020F0502020204030204" pitchFamily="34" charset="0"/>
                <a:cs typeface="Calibri" panose="020F0502020204030204" pitchFamily="34" charset="0"/>
              </a:rPr>
              <a:t>More difficult commutes</a:t>
            </a:r>
            <a:r>
              <a:rPr lang="en-US" sz="1600" b="0" baseline="0" dirty="0">
                <a:latin typeface="Calibri" panose="020F0502020204030204" pitchFamily="34" charset="0"/>
                <a:cs typeface="Calibri" panose="020F0502020204030204" pitchFamily="34" charset="0"/>
              </a:rPr>
              <a:t> were related to:  more congestion (80%), slower trip (68%),more stressful (40%), construction along route (36%), longer distance (21%).</a:t>
            </a:r>
          </a:p>
          <a:p>
            <a:pPr marL="171450" indent="-171450" algn="l" defTabSz="912813">
              <a:buFont typeface="Arial" panose="020B0604020202020204" pitchFamily="34" charset="0"/>
              <a:buChar char="•"/>
            </a:pPr>
            <a:r>
              <a:rPr lang="en-US" sz="1600" b="0" u="sng" baseline="0" dirty="0">
                <a:latin typeface="Calibri" panose="020F0502020204030204" pitchFamily="34" charset="0"/>
                <a:cs typeface="Calibri" panose="020F0502020204030204" pitchFamily="34" charset="0"/>
              </a:rPr>
              <a:t>Easier commutes</a:t>
            </a:r>
            <a:r>
              <a:rPr lang="en-US" sz="1600" b="0" baseline="0" dirty="0">
                <a:latin typeface="Calibri" panose="020F0502020204030204" pitchFamily="34" charset="0"/>
                <a:cs typeface="Calibri" panose="020F0502020204030204" pitchFamily="34" charset="0"/>
              </a:rPr>
              <a:t> were related to:  faster trip (50%), shorter distance (47%), less congestion (42%), less stressful (30%), using Express Lane (9%), started using alt mode (15%).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101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E241A6-66CC-482E-BFF7-9E69FECDB13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34889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148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997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5FA0EE-A93D-4D6F-93D7-C4B2615683C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p:txBody>
          <a:bodyPr/>
          <a:lstStyle/>
          <a:p>
            <a:pPr algn="l">
              <a:spcAft>
                <a:spcPts val="600"/>
              </a:spcAft>
            </a:pPr>
            <a:r>
              <a:rPr lang="en-US" sz="1600" dirty="0">
                <a:latin typeface="Calibri" panose="020F0502020204030204" pitchFamily="34" charset="0"/>
                <a:cs typeface="Calibri" panose="020F0502020204030204" pitchFamily="34" charset="0"/>
              </a:rPr>
              <a:t>57 % of Respondents Said their Employers Offered Commute Services in 2019. Telework and Alt Work Schedules Were Most Widely Available.</a:t>
            </a:r>
          </a:p>
          <a:p>
            <a:pPr algn="l"/>
            <a:r>
              <a:rPr lang="en-US" dirty="0">
                <a:latin typeface="Calibri" panose="020F0502020204030204" pitchFamily="34" charset="0"/>
                <a:cs typeface="Calibri" panose="020F0502020204030204" pitchFamily="34" charset="0"/>
              </a:rPr>
              <a:t>About 15% of workers said their employers offered transit subsidies, transit information, and information on other travel options. Services available in 2019 largely mirrored those in 2014, with small percentage changes for some services</a:t>
            </a:r>
          </a:p>
          <a:p>
            <a:endParaRPr lang="en-US" dirty="0"/>
          </a:p>
        </p:txBody>
      </p:sp>
    </p:spTree>
    <p:extLst>
      <p:ext uri="{BB962C8B-B14F-4D97-AF65-F5344CB8AC3E}">
        <p14:creationId xmlns:p14="http://schemas.microsoft.com/office/powerpoint/2010/main" val="1013158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Calibri" panose="020F0502020204030204" pitchFamily="34" charset="0"/>
                <a:cs typeface="Calibri" panose="020F0502020204030204" pitchFamily="34" charset="0"/>
              </a:rPr>
              <a:t>60% of Respondents Cited </a:t>
            </a:r>
            <a:r>
              <a:rPr lang="en-US" sz="1400" u="sng" dirty="0">
                <a:latin typeface="Calibri" panose="020F0502020204030204" pitchFamily="34" charset="0"/>
                <a:cs typeface="Calibri" panose="020F0502020204030204" pitchFamily="34" charset="0"/>
              </a:rPr>
              <a:t>Societal Benefits</a:t>
            </a:r>
            <a:r>
              <a:rPr lang="en-US" sz="1400" dirty="0">
                <a:latin typeface="Calibri" panose="020F0502020204030204" pitchFamily="34" charset="0"/>
                <a:cs typeface="Calibri" panose="020F0502020204030204" pitchFamily="34" charset="0"/>
              </a:rPr>
              <a:t> from Commuters Use of  Alternative Modes</a:t>
            </a:r>
            <a:r>
              <a:rPr lang="en-US" sz="1400" dirty="0">
                <a:solidFill>
                  <a:schemeClr val="accent2">
                    <a:lumMod val="50000"/>
                  </a:schemeClr>
                </a:solidFill>
                <a:latin typeface="Calibri" panose="020F0502020204030204" pitchFamily="34" charset="0"/>
                <a:cs typeface="Calibri" panose="020F0502020204030204" pitchFamily="34" charset="0"/>
              </a:rPr>
              <a:t> </a:t>
            </a:r>
            <a:br>
              <a:rPr lang="en-US" sz="1200" dirty="0">
                <a:solidFill>
                  <a:schemeClr val="accent2">
                    <a:lumMod val="50000"/>
                  </a:schemeClr>
                </a:solidFill>
                <a:latin typeface="Calibri" panose="020F0502020204030204" pitchFamily="34" charset="0"/>
                <a:cs typeface="Calibri" panose="020F0502020204030204" pitchFamily="34" charset="0"/>
              </a:rPr>
            </a:br>
            <a:r>
              <a:rPr lang="en-US" sz="500" dirty="0">
                <a:solidFill>
                  <a:schemeClr val="accent2">
                    <a:lumMod val="50000"/>
                  </a:schemeClr>
                </a:solidFill>
                <a:latin typeface="Calibri" panose="020F0502020204030204" pitchFamily="34" charset="0"/>
                <a:cs typeface="Calibri" panose="020F0502020204030204" pitchFamily="34" charset="0"/>
              </a:rPr>
              <a:t> </a:t>
            </a:r>
            <a:br>
              <a:rPr lang="en-US" sz="1200" dirty="0">
                <a:solidFill>
                  <a:schemeClr val="accent2">
                    <a:lumMod val="50000"/>
                  </a:schemeClr>
                </a:solidFill>
                <a:latin typeface="Calibri" panose="020F0502020204030204" pitchFamily="34" charset="0"/>
                <a:cs typeface="Calibri" panose="020F050202020403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159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alibri" panose="020F0502020204030204" pitchFamily="34" charset="0"/>
                <a:cs typeface="Calibri" panose="020F0502020204030204" pitchFamily="34" charset="0"/>
              </a:rPr>
              <a:t>95% of Alternative Mode Users Mentioned a </a:t>
            </a:r>
            <a:r>
              <a:rPr lang="en-US" sz="1600" u="sng" dirty="0">
                <a:latin typeface="Calibri" panose="020F0502020204030204" pitchFamily="34" charset="0"/>
                <a:cs typeface="Calibri" panose="020F0502020204030204" pitchFamily="34" charset="0"/>
              </a:rPr>
              <a:t>Personal Benefit</a:t>
            </a:r>
            <a:r>
              <a:rPr lang="en-US" sz="1600" dirty="0">
                <a:latin typeface="Calibri" panose="020F0502020204030204" pitchFamily="34" charset="0"/>
                <a:cs typeface="Calibri" panose="020F0502020204030204" pitchFamily="34" charset="0"/>
              </a:rPr>
              <a:t> from their Use of the Alt Mode</a:t>
            </a:r>
            <a:br>
              <a:rPr lang="en-US" sz="1600" dirty="0">
                <a:latin typeface="Calibri" panose="020F0502020204030204" pitchFamily="34" charset="0"/>
                <a:cs typeface="Calibri" panose="020F0502020204030204" pitchFamily="34" charset="0"/>
              </a:rPr>
            </a:br>
            <a:r>
              <a:rPr lang="en-US" sz="500" b="1" dirty="0">
                <a:solidFill>
                  <a:schemeClr val="accent2">
                    <a:lumMod val="50000"/>
                  </a:schemeClr>
                </a:solidFill>
                <a:latin typeface="Calibri" panose="020F0502020204030204" pitchFamily="34" charset="0"/>
                <a:cs typeface="Calibri" panose="020F0502020204030204" pitchFamily="34" charset="0"/>
              </a:rPr>
              <a:t> </a:t>
            </a:r>
            <a:br>
              <a:rPr lang="en-US" sz="14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One-third of alt mode users said they avoided stress and saved money by using alt modes. About two in ten benefitted by using time productively or getting exercise.</a:t>
            </a: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793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buClr>
                <a:schemeClr val="hlink"/>
              </a:buClr>
              <a:buSzPct val="60000"/>
              <a:buFont typeface="Monotype Sorts" pitchFamily="2" charset="2"/>
              <a:buNone/>
            </a:pPr>
            <a:r>
              <a:rPr lang="en-US" sz="1400" b="0" dirty="0">
                <a:latin typeface="Calibri" panose="020F0502020204030204" pitchFamily="34" charset="0"/>
                <a:cs typeface="Calibri" panose="020F0502020204030204" pitchFamily="34" charset="0"/>
              </a:rPr>
              <a:t>Incentives to Shift From Driving Alone to Alt Modes Appeared to Have Modest Influence for Most Respondents – No Service Was Rated Higher than 3.2 on a 5-point Scale (5 = great deal of influence)</a:t>
            </a:r>
          </a:p>
          <a:p>
            <a:pPr algn="l">
              <a:spcAft>
                <a:spcPts val="0"/>
              </a:spcAft>
              <a:buClr>
                <a:schemeClr val="hlink"/>
              </a:buClr>
              <a:buSzPct val="60000"/>
            </a:pPr>
            <a:r>
              <a:rPr lang="en-US" sz="1400" b="0" dirty="0">
                <a:latin typeface="Calibri" panose="020F0502020204030204" pitchFamily="34" charset="0"/>
                <a:cs typeface="Calibri" panose="020F0502020204030204" pitchFamily="34" charset="0"/>
              </a:rPr>
              <a:t>Commuters rated $5 per day incentive, point program, and transit passes higher in 2019 than in 2014. Ratings for other services were generally similar in 2019 and 2014.</a:t>
            </a:r>
            <a:endParaRPr lang="en-US" sz="1400" dirty="0">
              <a:solidFill>
                <a:schemeClr val="accent2">
                  <a:lumMod val="50000"/>
                </a:schemeClr>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896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05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A8530-CB0D-4DED-BD68-982FE18E7F8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p:txBody>
          <a:bodyPr/>
          <a:lstStyle/>
          <a:p>
            <a:pPr algn="l">
              <a:spcAft>
                <a:spcPts val="600"/>
              </a:spcAft>
              <a:buClr>
                <a:schemeClr val="hlink"/>
              </a:buClr>
              <a:buSzPct val="60000"/>
            </a:pPr>
            <a:r>
              <a:rPr lang="en-US" sz="1600" dirty="0">
                <a:latin typeface="Calibri" panose="020F0502020204030204" pitchFamily="34" charset="0"/>
                <a:cs typeface="Calibri" panose="020F0502020204030204" pitchFamily="34" charset="0"/>
              </a:rPr>
              <a:t>When Asked a </a:t>
            </a:r>
            <a:r>
              <a:rPr lang="en-US" sz="1600" u="sng" dirty="0">
                <a:latin typeface="Calibri" panose="020F0502020204030204" pitchFamily="34" charset="0"/>
                <a:cs typeface="Calibri" panose="020F0502020204030204" pitchFamily="34" charset="0"/>
              </a:rPr>
              <a:t>Prompted Question </a:t>
            </a:r>
            <a:r>
              <a:rPr lang="en-US" sz="1600" dirty="0">
                <a:latin typeface="Calibri" panose="020F0502020204030204" pitchFamily="34" charset="0"/>
                <a:cs typeface="Calibri" panose="020F0502020204030204" pitchFamily="34" charset="0"/>
              </a:rPr>
              <a:t>About Georgia Commute Options, 15% of Commuters Said They Heard of GCO, Lower than in 2014 (23%)</a:t>
            </a:r>
          </a:p>
          <a:p>
            <a:pPr algn="l">
              <a:buClr>
                <a:schemeClr val="hlink"/>
              </a:buClr>
              <a:buSzPct val="60000"/>
            </a:pPr>
            <a:r>
              <a:rPr lang="en-US" dirty="0">
                <a:latin typeface="Calibri" panose="020F0502020204030204" pitchFamily="34" charset="0"/>
                <a:cs typeface="Calibri" panose="020F0502020204030204" pitchFamily="34" charset="0"/>
              </a:rPr>
              <a:t>45% learned about GCO via the radio, but 26% said their source was “employer” and 17% heard from word of mouth. Digital media sources were more common in 2019 than in 2014.</a:t>
            </a:r>
            <a:endParaRPr lang="en-US" dirty="0">
              <a:solidFill>
                <a:schemeClr val="accent2">
                  <a:lumMod val="50000"/>
                </a:schemeClr>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9985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94478-0DE3-4EB8-8E62-4EF6261788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1655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AC1BB3-16A8-4A52-9F4A-E814B05720C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178" name="Rectangle 2"/>
          <p:cNvSpPr>
            <a:spLocks noGrp="1" noRot="1" noChangeAspect="1" noChangeArrowheads="1" noTextEdit="1"/>
          </p:cNvSpPr>
          <p:nvPr>
            <p:ph type="sldImg"/>
          </p:nvPr>
        </p:nvSpPr>
        <p:spPr>
          <a:ln/>
        </p:spPr>
      </p:sp>
      <p:sp>
        <p:nvSpPr>
          <p:cNvPr id="818179" name="Rectangle 3"/>
          <p:cNvSpPr>
            <a:spLocks noGrp="1" noChangeArrowheads="1"/>
          </p:cNvSpPr>
          <p:nvPr>
            <p:ph type="body" idx="1"/>
          </p:nvPr>
        </p:nvSpPr>
        <p:spPr/>
        <p:txBody>
          <a:bodyPr/>
          <a:lstStyle/>
          <a:p>
            <a:pPr algn="l" defTabSz="912813"/>
            <a:r>
              <a:rPr lang="en-US" dirty="0">
                <a:latin typeface="Calibri" panose="020F0502020204030204" pitchFamily="34" charset="0"/>
                <a:cs typeface="Calibri" panose="020F0502020204030204" pitchFamily="34" charset="0"/>
              </a:rPr>
              <a:t>28% of Respondents Recalled Hearing/Seeing Commute Ads in the Past Year – Similar to 2014 (32%)</a:t>
            </a:r>
            <a:br>
              <a:rPr lang="en-US" dirty="0">
                <a:latin typeface="Calibri" panose="020F0502020204030204" pitchFamily="34" charset="0"/>
                <a:cs typeface="Calibri" panose="020F0502020204030204" pitchFamily="34" charset="0"/>
              </a:rPr>
            </a:br>
            <a:r>
              <a:rPr lang="en-US" sz="500" dirty="0">
                <a:latin typeface="Calibri" panose="020F0502020204030204" pitchFamily="34" charset="0"/>
                <a:cs typeface="Calibri" panose="020F0502020204030204" pitchFamily="34" charset="0"/>
              </a:rPr>
              <a:t> </a:t>
            </a:r>
          </a:p>
          <a:p>
            <a:pPr algn="l" defTabSz="912813"/>
            <a:r>
              <a:rPr lang="en-US" dirty="0">
                <a:latin typeface="Calibri" panose="020F0502020204030204" pitchFamily="34" charset="0"/>
                <a:cs typeface="Calibri" panose="020F0502020204030204" pitchFamily="34" charset="0"/>
              </a:rPr>
              <a:t>61% who were aware of ads could name a </a:t>
            </a:r>
            <a:r>
              <a:rPr lang="en-US" u="sng" dirty="0">
                <a:latin typeface="Calibri" panose="020F0502020204030204" pitchFamily="34" charset="0"/>
                <a:cs typeface="Calibri" panose="020F0502020204030204" pitchFamily="34" charset="0"/>
              </a:rPr>
              <a:t>specific message</a:t>
            </a:r>
          </a:p>
          <a:p>
            <a:endParaRPr lang="en-US" dirty="0"/>
          </a:p>
        </p:txBody>
      </p:sp>
    </p:spTree>
    <p:extLst>
      <p:ext uri="{BB962C8B-B14F-4D97-AF65-F5344CB8AC3E}">
        <p14:creationId xmlns:p14="http://schemas.microsoft.com/office/powerpoint/2010/main" val="373631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5F19A-994A-4DB3-AF51-CC76DA7D13D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p:txBody>
          <a:bodyPr/>
          <a:lstStyle/>
          <a:p>
            <a:pPr algn="l">
              <a:spcAft>
                <a:spcPts val="600"/>
              </a:spcAft>
            </a:pPr>
            <a:r>
              <a:rPr lang="en-US" sz="1200" dirty="0">
                <a:latin typeface="Calibri" panose="020F0502020204030204" pitchFamily="34" charset="0"/>
                <a:cs typeface="Calibri" panose="020F0502020204030204" pitchFamily="34" charset="0"/>
              </a:rPr>
              <a:t>25% of Respondents who Recalled Messages Took an Action to Try to Change their Commute – Nearly </a:t>
            </a:r>
            <a:r>
              <a:rPr lang="en-US" sz="1200" u="sng" dirty="0">
                <a:latin typeface="Calibri" panose="020F0502020204030204" pitchFamily="34" charset="0"/>
                <a:cs typeface="Calibri" panose="020F0502020204030204" pitchFamily="34" charset="0"/>
              </a:rPr>
              <a:t>Twice</a:t>
            </a:r>
            <a:r>
              <a:rPr lang="en-US" sz="1200" dirty="0">
                <a:latin typeface="Calibri" panose="020F0502020204030204" pitchFamily="34" charset="0"/>
                <a:cs typeface="Calibri" panose="020F0502020204030204" pitchFamily="34" charset="0"/>
              </a:rPr>
              <a:t> the 2014 Rate (13%)</a:t>
            </a:r>
          </a:p>
          <a:p>
            <a:pPr algn="l" eaLnBrk="1" hangingPunct="1">
              <a:spcAft>
                <a:spcPct val="15000"/>
              </a:spcAft>
            </a:pPr>
            <a:r>
              <a:rPr lang="en-US" sz="1050" dirty="0">
                <a:latin typeface="Calibri" panose="020F0502020204030204" pitchFamily="34" charset="0"/>
                <a:cs typeface="Calibri" panose="020F0502020204030204" pitchFamily="34" charset="0"/>
              </a:rPr>
              <a:t>Most sought information, but more than one in ten tried or started using an alternative mode for their commute</a:t>
            </a:r>
          </a:p>
          <a:p>
            <a:endParaRPr lang="en-US" dirty="0"/>
          </a:p>
        </p:txBody>
      </p:sp>
    </p:spTree>
    <p:extLst>
      <p:ext uri="{BB962C8B-B14F-4D97-AF65-F5344CB8AC3E}">
        <p14:creationId xmlns:p14="http://schemas.microsoft.com/office/powerpoint/2010/main" val="3599613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5034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0281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8440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27998-62F7-D14A-A71F-56D42559AF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6960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27998-62F7-D14A-A71F-56D42559AF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3593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403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94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181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B93F1-A56F-4A49-BF2B-2F82B6F16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71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D08593A3-D504-41CB-AE8F-F05BC3C75024}"/>
              </a:ext>
            </a:extLst>
          </p:cNvPr>
          <p:cNvSpPr/>
          <p:nvPr userDrawn="1"/>
        </p:nvSpPr>
        <p:spPr>
          <a:xfrm rot="16200000">
            <a:off x="4486389" y="-856925"/>
            <a:ext cx="6661052" cy="8768795"/>
          </a:xfrm>
          <a:prstGeom prst="r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CC42BE5-E2E6-4527-B4BD-093E3FE2B5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843" y="887670"/>
            <a:ext cx="6559377" cy="2921156"/>
          </a:xfrm>
          <a:prstGeom prst="rect">
            <a:avLst/>
          </a:prstGeom>
        </p:spPr>
      </p:pic>
      <p:sp>
        <p:nvSpPr>
          <p:cNvPr id="5" name="Title 1">
            <a:extLst>
              <a:ext uri="{FF2B5EF4-FFF2-40B4-BE49-F238E27FC236}">
                <a16:creationId xmlns:a16="http://schemas.microsoft.com/office/drawing/2014/main" id="{366E749D-133B-4F9E-A357-9CCD3E83A001}"/>
              </a:ext>
            </a:extLst>
          </p:cNvPr>
          <p:cNvSpPr>
            <a:spLocks noGrp="1"/>
          </p:cNvSpPr>
          <p:nvPr>
            <p:ph type="title"/>
          </p:nvPr>
        </p:nvSpPr>
        <p:spPr>
          <a:xfrm>
            <a:off x="1607083" y="5838092"/>
            <a:ext cx="10109791" cy="677815"/>
          </a:xfrm>
        </p:spPr>
        <p:txBody>
          <a:bodyPr/>
          <a:lstStyle>
            <a:lvl1pPr algn="r">
              <a:defRPr sz="2400"/>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C7D2B8E1-BA1F-4E89-9447-C9593EBD1C42}"/>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l="-224" t="9888" r="4316" b="16507"/>
          <a:stretch/>
        </p:blipFill>
        <p:spPr>
          <a:xfrm rot="21443882">
            <a:off x="1395523" y="-1"/>
            <a:ext cx="11341395" cy="7054946"/>
          </a:xfrm>
          <a:prstGeom prst="rect">
            <a:avLst/>
          </a:prstGeom>
        </p:spPr>
      </p:pic>
    </p:spTree>
    <p:extLst>
      <p:ext uri="{BB962C8B-B14F-4D97-AF65-F5344CB8AC3E}">
        <p14:creationId xmlns:p14="http://schemas.microsoft.com/office/powerpoint/2010/main" val="59532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6F3E-E0E8-46DD-A3E2-E0C0CB27FE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591968-1AE2-48C2-9E64-267D3A1659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DFDE6-7AD4-463D-84D9-73154238BE62}"/>
              </a:ext>
            </a:extLst>
          </p:cNvPr>
          <p:cNvSpPr>
            <a:spLocks noGrp="1"/>
          </p:cNvSpPr>
          <p:nvPr>
            <p:ph type="dt" sz="half" idx="10"/>
          </p:nvPr>
        </p:nvSpPr>
        <p:spPr/>
        <p:txBody>
          <a:bodyPr/>
          <a:lstStyle/>
          <a:p>
            <a:fld id="{95E69029-75D4-4CB4-BDF8-E2673564C66D}" type="datetime1">
              <a:rPr lang="en-US" smtClean="0"/>
              <a:t>10/22/2019</a:t>
            </a:fld>
            <a:endParaRPr lang="en-US"/>
          </a:p>
        </p:txBody>
      </p:sp>
      <p:sp>
        <p:nvSpPr>
          <p:cNvPr id="5" name="Footer Placeholder 4">
            <a:extLst>
              <a:ext uri="{FF2B5EF4-FFF2-40B4-BE49-F238E27FC236}">
                <a16:creationId xmlns:a16="http://schemas.microsoft.com/office/drawing/2014/main" id="{A95A906E-BC97-4DBB-A6B0-E1BA45D11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B1E9C-3647-44EE-BCC3-99C49146BD5F}"/>
              </a:ext>
            </a:extLst>
          </p:cNvPr>
          <p:cNvSpPr>
            <a:spLocks noGrp="1"/>
          </p:cNvSpPr>
          <p:nvPr>
            <p:ph type="sldNum" sz="quarter" idx="12"/>
          </p:nvPr>
        </p:nvSpPr>
        <p:spPr>
          <a:xfrm>
            <a:off x="8610600" y="6356350"/>
            <a:ext cx="2743200" cy="365125"/>
          </a:xfrm>
          <a:prstGeom prst="rect">
            <a:avLst/>
          </a:prstGeom>
        </p:spPr>
        <p:txBody>
          <a:bodyPr/>
          <a:lstStyle/>
          <a:p>
            <a:fld id="{544DB8A9-0345-4B4A-90B8-0D98240D52E9}" type="slidenum">
              <a:rPr lang="en-US" smtClean="0"/>
              <a:t>‹#›</a:t>
            </a:fld>
            <a:endParaRPr lang="en-US"/>
          </a:p>
        </p:txBody>
      </p:sp>
      <p:pic>
        <p:nvPicPr>
          <p:cNvPr id="7" name="Picture 6">
            <a:extLst>
              <a:ext uri="{FF2B5EF4-FFF2-40B4-BE49-F238E27FC236}">
                <a16:creationId xmlns:a16="http://schemas.microsoft.com/office/drawing/2014/main" id="{25553242-B6E0-423A-BF20-22FAFFD6C1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795" y="6444525"/>
            <a:ext cx="510341" cy="188774"/>
          </a:xfrm>
          <a:prstGeom prst="rect">
            <a:avLst/>
          </a:prstGeom>
        </p:spPr>
      </p:pic>
    </p:spTree>
    <p:extLst>
      <p:ext uri="{BB962C8B-B14F-4D97-AF65-F5344CB8AC3E}">
        <p14:creationId xmlns:p14="http://schemas.microsoft.com/office/powerpoint/2010/main" val="2188645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B3399A-F7FC-4AAD-BDFF-646E1413DB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C4B132-F778-4DFC-BA08-A6802F558F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DEB7D-E0FA-469B-97DB-5C87A8CED765}"/>
              </a:ext>
            </a:extLst>
          </p:cNvPr>
          <p:cNvSpPr>
            <a:spLocks noGrp="1"/>
          </p:cNvSpPr>
          <p:nvPr>
            <p:ph type="dt" sz="half" idx="10"/>
          </p:nvPr>
        </p:nvSpPr>
        <p:spPr/>
        <p:txBody>
          <a:bodyPr/>
          <a:lstStyle/>
          <a:p>
            <a:fld id="{E8FC9603-8CCB-4B3E-91F3-6048235B796E}" type="datetime1">
              <a:rPr lang="en-US" smtClean="0"/>
              <a:t>10/22/2019</a:t>
            </a:fld>
            <a:endParaRPr lang="en-US"/>
          </a:p>
        </p:txBody>
      </p:sp>
      <p:sp>
        <p:nvSpPr>
          <p:cNvPr id="5" name="Footer Placeholder 4">
            <a:extLst>
              <a:ext uri="{FF2B5EF4-FFF2-40B4-BE49-F238E27FC236}">
                <a16:creationId xmlns:a16="http://schemas.microsoft.com/office/drawing/2014/main" id="{02A7F337-F018-47CF-89D7-416B36451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14FD3-01D6-44C2-B001-85F5584BFAB9}"/>
              </a:ext>
            </a:extLst>
          </p:cNvPr>
          <p:cNvSpPr>
            <a:spLocks noGrp="1"/>
          </p:cNvSpPr>
          <p:nvPr>
            <p:ph type="sldNum" sz="quarter" idx="12"/>
          </p:nvPr>
        </p:nvSpPr>
        <p:spPr>
          <a:xfrm>
            <a:off x="8610600" y="6356350"/>
            <a:ext cx="2743200" cy="365125"/>
          </a:xfrm>
          <a:prstGeom prst="rect">
            <a:avLst/>
          </a:prstGeom>
        </p:spPr>
        <p:txBody>
          <a:bodyPr/>
          <a:lstStyle/>
          <a:p>
            <a:fld id="{544DB8A9-0345-4B4A-90B8-0D98240D52E9}" type="slidenum">
              <a:rPr lang="en-US" smtClean="0"/>
              <a:t>‹#›</a:t>
            </a:fld>
            <a:endParaRPr lang="en-US"/>
          </a:p>
        </p:txBody>
      </p:sp>
      <p:pic>
        <p:nvPicPr>
          <p:cNvPr id="7" name="Picture 6">
            <a:extLst>
              <a:ext uri="{FF2B5EF4-FFF2-40B4-BE49-F238E27FC236}">
                <a16:creationId xmlns:a16="http://schemas.microsoft.com/office/drawing/2014/main" id="{7FE67A22-45A4-476B-A299-7FD171D88E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795" y="6444525"/>
            <a:ext cx="510341" cy="188774"/>
          </a:xfrm>
          <a:prstGeom prst="rect">
            <a:avLst/>
          </a:prstGeom>
        </p:spPr>
      </p:pic>
    </p:spTree>
    <p:extLst>
      <p:ext uri="{BB962C8B-B14F-4D97-AF65-F5344CB8AC3E}">
        <p14:creationId xmlns:p14="http://schemas.microsoft.com/office/powerpoint/2010/main" val="3363220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315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_title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title"/>
          </p:nvPr>
        </p:nvSpPr>
        <p:spPr>
          <a:xfrm>
            <a:off x="844550" y="2990225"/>
            <a:ext cx="10502900" cy="1015663"/>
          </a:xfrm>
          <a:effectLst>
            <a:outerShdw blurRad="330200" dist="25400" dir="5400000" algn="ctr" rotWithShape="0">
              <a:schemeClr val="tx1">
                <a:alpha val="80000"/>
              </a:schemeClr>
            </a:outerShdw>
          </a:effectLst>
        </p:spPr>
        <p:txBody>
          <a:bodyPr wrap="square" lIns="0" tIns="0" rIns="0" bIns="0" anchor="ctr">
            <a:noAutofit/>
          </a:bodyPr>
          <a:lstStyle>
            <a:lvl1pPr algn="ctr">
              <a:defRPr sz="6600" b="0" i="0" cap="none" spc="0">
                <a:ln w="0"/>
                <a:solidFill>
                  <a:schemeClr val="bg1"/>
                </a:solidFill>
                <a:effectLst>
                  <a:outerShdw blurRad="50800" dist="76200" algn="l" rotWithShape="0">
                    <a:prstClr val="black">
                      <a:alpha val="40000"/>
                    </a:prstClr>
                  </a:outerShdw>
                </a:effectLst>
                <a:latin typeface="Futura Book" charset="0"/>
                <a:ea typeface="Futura Book" charset="0"/>
                <a:cs typeface="Futura Book" charset="0"/>
              </a:defRPr>
            </a:lvl1pPr>
          </a:lstStyle>
          <a:p>
            <a:r>
              <a:rPr lang="en-US" dirty="0"/>
              <a:t>Click to edit Master 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031" y="6430870"/>
            <a:ext cx="9599864" cy="162434"/>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1952" y="5771934"/>
            <a:ext cx="1450975" cy="829391"/>
          </a:xfrm>
          <a:prstGeom prst="rect">
            <a:avLst/>
          </a:prstGeom>
        </p:spPr>
      </p:pic>
    </p:spTree>
    <p:extLst>
      <p:ext uri="{BB962C8B-B14F-4D97-AF65-F5344CB8AC3E}">
        <p14:creationId xmlns:p14="http://schemas.microsoft.com/office/powerpoint/2010/main" val="203388427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_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3552"/>
          </a:xfrm>
          <a:prstGeom prst="rect">
            <a:avLst/>
          </a:prstGeom>
        </p:spPr>
      </p:pic>
      <p:sp>
        <p:nvSpPr>
          <p:cNvPr id="3" name="Slide Number Placeholder 2"/>
          <p:cNvSpPr>
            <a:spLocks noGrp="1"/>
          </p:cNvSpPr>
          <p:nvPr>
            <p:ph type="sldNum" sz="quarter" idx="10"/>
          </p:nvPr>
        </p:nvSpPr>
        <p:spPr/>
        <p:txBody>
          <a:bodyPr/>
          <a:lstStyle/>
          <a:p>
            <a:fld id="{86CB4B4D-7CA3-9044-876B-883B54F8677D}" type="slidenum">
              <a:rPr lang="uk-UA" smtClean="0"/>
              <a:t>‹#›</a:t>
            </a:fld>
            <a:endParaRPr lang="uk-UA"/>
          </a:p>
        </p:txBody>
      </p:sp>
      <p:sp>
        <p:nvSpPr>
          <p:cNvPr id="6" name="Rectangle 5"/>
          <p:cNvSpPr/>
          <p:nvPr userDrawn="1"/>
        </p:nvSpPr>
        <p:spPr>
          <a:xfrm>
            <a:off x="0" y="3280242"/>
            <a:ext cx="12192000" cy="297517"/>
          </a:xfrm>
          <a:prstGeom prst="rect">
            <a:avLst/>
          </a:prstGeom>
          <a:noFill/>
          <a:ln w="12700" cap="flat">
            <a:noFill/>
            <a:miter lim="400000"/>
          </a:ln>
          <a:effectLst>
            <a:outerShdw blurRad="38100" dist="25400" dir="5400000" rotWithShape="0">
              <a:srgbClr val="000000">
                <a:alpha val="49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 name="Title Text"/>
          <p:cNvSpPr txBox="1">
            <a:spLocks noGrp="1"/>
          </p:cNvSpPr>
          <p:nvPr>
            <p:ph type="title" hasCustomPrompt="1"/>
          </p:nvPr>
        </p:nvSpPr>
        <p:spPr>
          <a:xfrm>
            <a:off x="889000" y="2181794"/>
            <a:ext cx="10414000" cy="604130"/>
          </a:xfrm>
          <a:prstGeom prst="rect">
            <a:avLst/>
          </a:prstGeom>
        </p:spPr>
        <p:txBody>
          <a:bodyPr anchor="t">
            <a:noAutofit/>
          </a:bodyPr>
          <a:lstStyle>
            <a:lvl1pPr>
              <a:defRPr sz="4000" b="1" i="0">
                <a:solidFill>
                  <a:schemeClr val="bg1"/>
                </a:solidFill>
                <a:latin typeface="Helvetica" charset="0"/>
                <a:ea typeface="Helvetica" charset="0"/>
                <a:cs typeface="Helvetica" charset="0"/>
                <a:sym typeface="Avenir Medium"/>
              </a:defRPr>
            </a:lvl1pPr>
          </a:lstStyle>
          <a:p>
            <a:r>
              <a:rPr lang="en-US" dirty="0"/>
              <a:t>TITLE TEXT 1</a:t>
            </a:r>
          </a:p>
        </p:txBody>
      </p:sp>
      <p:sp>
        <p:nvSpPr>
          <p:cNvPr id="15" name="Holder 3"/>
          <p:cNvSpPr>
            <a:spLocks noGrp="1"/>
          </p:cNvSpPr>
          <p:nvPr>
            <p:ph type="body" idx="1" hasCustomPrompt="1"/>
          </p:nvPr>
        </p:nvSpPr>
        <p:spPr>
          <a:xfrm>
            <a:off x="844550" y="2903781"/>
            <a:ext cx="10502900" cy="545299"/>
          </a:xfrm>
        </p:spPr>
        <p:txBody>
          <a:bodyPr lIns="0" tIns="0" rIns="0" bIns="0" anchor="t"/>
          <a:lstStyle>
            <a:lvl1pPr marL="0" indent="0" algn="ctr">
              <a:buFontTx/>
              <a:buNone/>
              <a:defRPr sz="4000" b="1" i="0">
                <a:solidFill>
                  <a:schemeClr val="bg1"/>
                </a:solidFill>
                <a:latin typeface="Helvetica" charset="0"/>
                <a:ea typeface="Helvetica" charset="0"/>
                <a:cs typeface="Helvetica" charset="0"/>
              </a:defRPr>
            </a:lvl1pPr>
          </a:lstStyle>
          <a:p>
            <a:r>
              <a:rPr lang="en-US" dirty="0"/>
              <a:t>TITLE TEXT 2</a:t>
            </a:r>
          </a:p>
          <a:p>
            <a:endParaRPr dirty="0"/>
          </a:p>
        </p:txBody>
      </p:sp>
      <p:sp>
        <p:nvSpPr>
          <p:cNvPr id="16" name="Holder 3"/>
          <p:cNvSpPr>
            <a:spLocks noGrp="1"/>
          </p:cNvSpPr>
          <p:nvPr>
            <p:ph type="body" idx="11" hasCustomPrompt="1"/>
          </p:nvPr>
        </p:nvSpPr>
        <p:spPr>
          <a:xfrm>
            <a:off x="844550" y="3568348"/>
            <a:ext cx="10502900" cy="744658"/>
          </a:xfrm>
        </p:spPr>
        <p:txBody>
          <a:bodyPr lIns="0" tIns="0" rIns="0" bIns="0" anchor="t">
            <a:normAutofit/>
          </a:bodyPr>
          <a:lstStyle>
            <a:lvl1pPr marL="0" indent="0" algn="ctr">
              <a:buFontTx/>
              <a:buNone/>
              <a:defRPr sz="4000" b="1" i="0" baseline="0">
                <a:solidFill>
                  <a:schemeClr val="bg1"/>
                </a:solidFill>
                <a:latin typeface="Helvetica" charset="0"/>
                <a:ea typeface="Helvetica" charset="0"/>
                <a:cs typeface="Helvetica" charset="0"/>
              </a:defRPr>
            </a:lvl1pPr>
          </a:lstStyle>
          <a:p>
            <a:r>
              <a:rPr lang="en-US" dirty="0"/>
              <a:t>TITLE TEXT  3</a:t>
            </a:r>
          </a:p>
        </p:txBody>
      </p:sp>
    </p:spTree>
    <p:extLst>
      <p:ext uri="{BB962C8B-B14F-4D97-AF65-F5344CB8AC3E}">
        <p14:creationId xmlns:p14="http://schemas.microsoft.com/office/powerpoint/2010/main" val="348442709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r_logo flush">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90054"/>
            <a:ext cx="12192000" cy="967946"/>
          </a:xfrm>
          <a:prstGeom prst="rect">
            <a:avLst/>
          </a:prstGeom>
        </p:spPr>
      </p:pic>
    </p:spTree>
    <p:extLst>
      <p:ext uri="{BB962C8B-B14F-4D97-AF65-F5344CB8AC3E}">
        <p14:creationId xmlns:p14="http://schemas.microsoft.com/office/powerpoint/2010/main" val="364532936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r_logo flush w/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90054"/>
            <a:ext cx="12192000" cy="967946"/>
          </a:xfrm>
          <a:prstGeom prst="rect">
            <a:avLst/>
          </a:prstGeom>
        </p:spPr>
      </p:pic>
      <p:sp>
        <p:nvSpPr>
          <p:cNvPr id="7" name="Holder 3"/>
          <p:cNvSpPr>
            <a:spLocks noGrp="1"/>
          </p:cNvSpPr>
          <p:nvPr>
            <p:ph type="body" idx="1" hasCustomPrompt="1"/>
          </p:nvPr>
        </p:nvSpPr>
        <p:spPr>
          <a:xfrm>
            <a:off x="470548" y="819719"/>
            <a:ext cx="2365789" cy="388455"/>
          </a:xfrm>
        </p:spPr>
        <p:txBody>
          <a:bodyPr lIns="0" tIns="0" rIns="0" bIns="0" anchor="t">
            <a:normAutofit/>
          </a:bodyPr>
          <a:lstStyle>
            <a:lvl1pPr marL="0" indent="0">
              <a:buFontTx/>
              <a:buNone/>
              <a:defRPr sz="1600" b="0" i="0">
                <a:solidFill>
                  <a:srgbClr val="337AB7"/>
                </a:solidFill>
                <a:latin typeface="Futura Book" charset="0"/>
                <a:ea typeface="Futura Book" charset="0"/>
                <a:cs typeface="Futura Book" charset="0"/>
              </a:defRPr>
            </a:lvl1pPr>
          </a:lstStyle>
          <a:p>
            <a:r>
              <a:rPr lang="en-US" dirty="0"/>
              <a:t>Click to add subhead</a:t>
            </a:r>
          </a:p>
          <a:p>
            <a:endParaRPr dirty="0"/>
          </a:p>
        </p:txBody>
      </p:sp>
      <p:sp>
        <p:nvSpPr>
          <p:cNvPr id="8" name="Holder 2"/>
          <p:cNvSpPr>
            <a:spLocks noGrp="1"/>
          </p:cNvSpPr>
          <p:nvPr>
            <p:ph type="title"/>
          </p:nvPr>
        </p:nvSpPr>
        <p:spPr>
          <a:xfrm>
            <a:off x="445541" y="411221"/>
            <a:ext cx="3240433" cy="367532"/>
          </a:xfrm>
        </p:spPr>
        <p:txBody>
          <a:bodyPr lIns="0" tIns="0" rIns="0" bIns="0" anchor="t">
            <a:normAutofit/>
          </a:bodyPr>
          <a:lstStyle>
            <a:lvl1pPr algn="l">
              <a:defRPr sz="2530" b="0" i="0">
                <a:solidFill>
                  <a:srgbClr val="F15A3E"/>
                </a:solidFill>
                <a:latin typeface="Arial"/>
                <a:cs typeface="Arial"/>
              </a:defRPr>
            </a:lvl1pPr>
          </a:lstStyle>
          <a:p>
            <a:endParaRPr dirty="0"/>
          </a:p>
        </p:txBody>
      </p:sp>
    </p:spTree>
    <p:extLst>
      <p:ext uri="{BB962C8B-B14F-4D97-AF65-F5344CB8AC3E}">
        <p14:creationId xmlns:p14="http://schemas.microsoft.com/office/powerpoint/2010/main" val="297825373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 w/ Image Bloc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90054"/>
            <a:ext cx="12192000" cy="967946"/>
          </a:xfrm>
          <a:prstGeom prst="rect">
            <a:avLst/>
          </a:prstGeom>
        </p:spPr>
      </p:pic>
      <p:sp>
        <p:nvSpPr>
          <p:cNvPr id="7" name="Holder 3"/>
          <p:cNvSpPr>
            <a:spLocks noGrp="1"/>
          </p:cNvSpPr>
          <p:nvPr>
            <p:ph type="body" idx="1" hasCustomPrompt="1"/>
          </p:nvPr>
        </p:nvSpPr>
        <p:spPr>
          <a:xfrm>
            <a:off x="470548" y="819719"/>
            <a:ext cx="2365789" cy="388455"/>
          </a:xfrm>
        </p:spPr>
        <p:txBody>
          <a:bodyPr lIns="0" tIns="0" rIns="0" bIns="0" anchor="t">
            <a:normAutofit/>
          </a:bodyPr>
          <a:lstStyle>
            <a:lvl1pPr marL="0" indent="0">
              <a:buFontTx/>
              <a:buNone/>
              <a:defRPr sz="1600" b="0" i="0">
                <a:solidFill>
                  <a:srgbClr val="337AB7"/>
                </a:solidFill>
                <a:latin typeface="Futura Book" charset="0"/>
                <a:ea typeface="Futura Book" charset="0"/>
                <a:cs typeface="Futura Book" charset="0"/>
              </a:defRPr>
            </a:lvl1pPr>
          </a:lstStyle>
          <a:p>
            <a:r>
              <a:rPr lang="en-US" dirty="0"/>
              <a:t>Click to add subhead</a:t>
            </a:r>
          </a:p>
          <a:p>
            <a:endParaRPr dirty="0"/>
          </a:p>
        </p:txBody>
      </p:sp>
      <p:sp>
        <p:nvSpPr>
          <p:cNvPr id="8" name="Holder 2"/>
          <p:cNvSpPr>
            <a:spLocks noGrp="1"/>
          </p:cNvSpPr>
          <p:nvPr>
            <p:ph type="title"/>
          </p:nvPr>
        </p:nvSpPr>
        <p:spPr>
          <a:xfrm>
            <a:off x="445541" y="411221"/>
            <a:ext cx="3240433" cy="367532"/>
          </a:xfrm>
        </p:spPr>
        <p:txBody>
          <a:bodyPr lIns="0" tIns="0" rIns="0" bIns="0" anchor="t">
            <a:normAutofit/>
          </a:bodyPr>
          <a:lstStyle>
            <a:lvl1pPr algn="l">
              <a:defRPr sz="2530" b="0" i="0">
                <a:solidFill>
                  <a:srgbClr val="F15A3E"/>
                </a:solidFill>
                <a:latin typeface="Arial"/>
                <a:cs typeface="Arial"/>
              </a:defRPr>
            </a:lvl1pPr>
          </a:lstStyle>
          <a:p>
            <a:endParaRPr dirty="0"/>
          </a:p>
        </p:txBody>
      </p:sp>
      <p:sp>
        <p:nvSpPr>
          <p:cNvPr id="6" name="Holder 3"/>
          <p:cNvSpPr>
            <a:spLocks noGrp="1"/>
          </p:cNvSpPr>
          <p:nvPr>
            <p:ph type="body" idx="10" hasCustomPrompt="1"/>
          </p:nvPr>
        </p:nvSpPr>
        <p:spPr>
          <a:xfrm>
            <a:off x="470548" y="2782305"/>
            <a:ext cx="4494484" cy="2864518"/>
          </a:xfrm>
        </p:spPr>
        <p:txBody>
          <a:bodyPr lIns="0" tIns="0" rIns="0" bIns="0" anchor="t">
            <a:normAutofit/>
          </a:bodyPr>
          <a:lstStyle>
            <a:lvl1pPr marL="317500" marR="0" indent="-317500" algn="l" defTabSz="412750" eaLnBrk="1" fontAlgn="auto" latinLnBrk="0" hangingPunct="1">
              <a:lnSpc>
                <a:spcPct val="100000"/>
              </a:lnSpc>
              <a:spcBef>
                <a:spcPts val="1200"/>
              </a:spcBef>
              <a:spcAft>
                <a:spcPts val="0"/>
              </a:spcAft>
              <a:buClrTx/>
              <a:buSzPct val="75000"/>
              <a:buFont typeface="Arial" charset="0"/>
              <a:buChar char="•"/>
              <a:tabLst/>
              <a:defRPr sz="1250" b="0" i="0" baseline="0">
                <a:solidFill>
                  <a:srgbClr val="337AB7"/>
                </a:solidFill>
                <a:latin typeface="Futura Book" charset="0"/>
                <a:ea typeface="Futura Book" charset="0"/>
                <a:cs typeface="Futura Book" charset="0"/>
              </a:defRPr>
            </a:lvl1pPr>
          </a:lstStyle>
          <a:p>
            <a:r>
              <a:rPr lang="en-US" dirty="0"/>
              <a:t>Line 1</a:t>
            </a:r>
          </a:p>
          <a:p>
            <a:r>
              <a:rPr lang="en-US" dirty="0"/>
              <a:t>Line 2</a:t>
            </a:r>
          </a:p>
          <a:p>
            <a:r>
              <a:rPr lang="en-US" dirty="0"/>
              <a:t>Line 3</a:t>
            </a:r>
          </a:p>
          <a:p>
            <a:endParaRPr dirty="0"/>
          </a:p>
        </p:txBody>
      </p:sp>
      <p:sp>
        <p:nvSpPr>
          <p:cNvPr id="9" name="Holder 3"/>
          <p:cNvSpPr>
            <a:spLocks noGrp="1"/>
          </p:cNvSpPr>
          <p:nvPr>
            <p:ph type="body" idx="11" hasCustomPrompt="1"/>
          </p:nvPr>
        </p:nvSpPr>
        <p:spPr>
          <a:xfrm>
            <a:off x="470548" y="2301040"/>
            <a:ext cx="4494484" cy="394034"/>
          </a:xfrm>
        </p:spPr>
        <p:txBody>
          <a:bodyPr lIns="0" tIns="0" rIns="0" bIns="0" anchor="t">
            <a:normAutofit/>
          </a:bodyPr>
          <a:lstStyle>
            <a:lvl1pPr marL="0" indent="0">
              <a:buFontTx/>
              <a:buNone/>
              <a:defRPr sz="1500" b="0" i="0">
                <a:solidFill>
                  <a:srgbClr val="337AB7"/>
                </a:solidFill>
                <a:latin typeface="Futura Book" charset="0"/>
                <a:ea typeface="Futura Book" charset="0"/>
                <a:cs typeface="Futura Book" charset="0"/>
              </a:defRPr>
            </a:lvl1pPr>
          </a:lstStyle>
          <a:p>
            <a:r>
              <a:rPr lang="en-US" dirty="0"/>
              <a:t>HEADLINE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64659" y="0"/>
            <a:ext cx="6027341"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19347" y="5770643"/>
            <a:ext cx="1481502" cy="846841"/>
          </a:xfrm>
          <a:prstGeom prst="rect">
            <a:avLst/>
          </a:prstGeom>
        </p:spPr>
      </p:pic>
      <p:sp>
        <p:nvSpPr>
          <p:cNvPr id="13" name="Holder 3"/>
          <p:cNvSpPr>
            <a:spLocks noGrp="1"/>
          </p:cNvSpPr>
          <p:nvPr>
            <p:ph type="body" idx="12" hasCustomPrompt="1"/>
          </p:nvPr>
        </p:nvSpPr>
        <p:spPr>
          <a:xfrm>
            <a:off x="6822575" y="2782305"/>
            <a:ext cx="4544761" cy="2864518"/>
          </a:xfrm>
        </p:spPr>
        <p:txBody>
          <a:bodyPr lIns="0" tIns="0" rIns="0" bIns="0" anchor="t">
            <a:normAutofit/>
          </a:bodyPr>
          <a:lstStyle>
            <a:lvl1pPr>
              <a:defRPr sz="1250" b="0" i="0">
                <a:solidFill>
                  <a:schemeClr val="bg1"/>
                </a:solidFill>
                <a:latin typeface="Futura Book" charset="0"/>
                <a:ea typeface="Futura Book" charset="0"/>
                <a:cs typeface="Futura Book" charset="0"/>
              </a:defRPr>
            </a:lvl1pPr>
          </a:lstStyle>
          <a:p>
            <a:r>
              <a:rPr lang="en-US" dirty="0"/>
              <a:t>Line 1</a:t>
            </a:r>
          </a:p>
          <a:p>
            <a:r>
              <a:rPr lang="en-US" dirty="0"/>
              <a:t>Line 2</a:t>
            </a:r>
          </a:p>
          <a:p>
            <a:r>
              <a:rPr lang="en-US" dirty="0"/>
              <a:t>Line 3</a:t>
            </a:r>
          </a:p>
          <a:p>
            <a:endParaRPr dirty="0"/>
          </a:p>
        </p:txBody>
      </p:sp>
      <p:sp>
        <p:nvSpPr>
          <p:cNvPr id="15" name="Holder 3"/>
          <p:cNvSpPr>
            <a:spLocks noGrp="1"/>
          </p:cNvSpPr>
          <p:nvPr>
            <p:ph type="body" idx="13" hasCustomPrompt="1"/>
          </p:nvPr>
        </p:nvSpPr>
        <p:spPr>
          <a:xfrm>
            <a:off x="6822575" y="2301040"/>
            <a:ext cx="3374524" cy="394034"/>
          </a:xfrm>
        </p:spPr>
        <p:txBody>
          <a:bodyPr lIns="0" tIns="0" rIns="0" bIns="0" anchor="t">
            <a:normAutofit/>
          </a:bodyPr>
          <a:lstStyle>
            <a:lvl1pPr marL="0" indent="0">
              <a:buFontTx/>
              <a:buNone/>
              <a:defRPr sz="1500" b="0" i="0">
                <a:solidFill>
                  <a:schemeClr val="bg1"/>
                </a:solidFill>
                <a:latin typeface="Futura Book" charset="0"/>
                <a:ea typeface="Futura Book" charset="0"/>
                <a:cs typeface="Futura Book" charset="0"/>
              </a:defRPr>
            </a:lvl1pPr>
          </a:lstStyle>
          <a:p>
            <a:r>
              <a:rPr lang="en-US" dirty="0"/>
              <a:t>HEADLINE</a:t>
            </a:r>
          </a:p>
        </p:txBody>
      </p:sp>
    </p:spTree>
    <p:extLst>
      <p:ext uri="{BB962C8B-B14F-4D97-AF65-F5344CB8AC3E}">
        <p14:creationId xmlns:p14="http://schemas.microsoft.com/office/powerpoint/2010/main" val="233347323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ar_logo flush w/ title">
    <p:spTree>
      <p:nvGrpSpPr>
        <p:cNvPr id="1" name=""/>
        <p:cNvGrpSpPr/>
        <p:nvPr/>
      </p:nvGrpSpPr>
      <p:grpSpPr>
        <a:xfrm>
          <a:off x="0" y="0"/>
          <a:ext cx="0" cy="0"/>
          <a:chOff x="0" y="0"/>
          <a:chExt cx="0" cy="0"/>
        </a:xfrm>
      </p:grpSpPr>
      <p:sp>
        <p:nvSpPr>
          <p:cNvPr id="7" name="Holder 3"/>
          <p:cNvSpPr>
            <a:spLocks noGrp="1"/>
          </p:cNvSpPr>
          <p:nvPr>
            <p:ph type="body" idx="1" hasCustomPrompt="1"/>
          </p:nvPr>
        </p:nvSpPr>
        <p:spPr>
          <a:xfrm>
            <a:off x="470548" y="876870"/>
            <a:ext cx="2365789" cy="388455"/>
          </a:xfrm>
        </p:spPr>
        <p:txBody>
          <a:bodyPr lIns="0" tIns="0" rIns="0" bIns="0" anchor="t">
            <a:normAutofit/>
          </a:bodyPr>
          <a:lstStyle>
            <a:lvl1pPr marL="0" indent="0">
              <a:buFontTx/>
              <a:buNone/>
              <a:defRPr sz="1600" b="0" i="0">
                <a:solidFill>
                  <a:srgbClr val="337AB7"/>
                </a:solidFill>
                <a:latin typeface="Futura Book" charset="0"/>
                <a:ea typeface="Futura Book" charset="0"/>
                <a:cs typeface="Futura Book" charset="0"/>
              </a:defRPr>
            </a:lvl1pPr>
          </a:lstStyle>
          <a:p>
            <a:r>
              <a:rPr lang="en-US" dirty="0"/>
              <a:t>Click to add subhead</a:t>
            </a:r>
          </a:p>
          <a:p>
            <a:endParaRPr dirty="0"/>
          </a:p>
        </p:txBody>
      </p:sp>
      <p:sp>
        <p:nvSpPr>
          <p:cNvPr id="8" name="Holder 2"/>
          <p:cNvSpPr>
            <a:spLocks noGrp="1"/>
          </p:cNvSpPr>
          <p:nvPr>
            <p:ph type="title"/>
          </p:nvPr>
        </p:nvSpPr>
        <p:spPr>
          <a:xfrm>
            <a:off x="445542" y="411221"/>
            <a:ext cx="3240433" cy="367532"/>
          </a:xfrm>
        </p:spPr>
        <p:txBody>
          <a:bodyPr lIns="0" tIns="0" rIns="0" bIns="0" anchor="t">
            <a:normAutofit/>
          </a:bodyPr>
          <a:lstStyle>
            <a:lvl1pPr algn="l">
              <a:defRPr sz="2530" b="1" i="0">
                <a:solidFill>
                  <a:srgbClr val="F15A3E"/>
                </a:solidFill>
                <a:latin typeface="Arial"/>
                <a:cs typeface="Arial"/>
              </a:defRPr>
            </a:lvl1pPr>
          </a:lstStyle>
          <a:p>
            <a:endParaRPr dirty="0"/>
          </a:p>
        </p:txBody>
      </p:sp>
      <p:grpSp>
        <p:nvGrpSpPr>
          <p:cNvPr id="5" name="Group 4"/>
          <p:cNvGrpSpPr/>
          <p:nvPr userDrawn="1"/>
        </p:nvGrpSpPr>
        <p:grpSpPr>
          <a:xfrm>
            <a:off x="336886" y="5730709"/>
            <a:ext cx="11516127" cy="872089"/>
            <a:chOff x="673770" y="11461416"/>
            <a:chExt cx="23032253" cy="1744177"/>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654680" y="11461416"/>
              <a:ext cx="3051343" cy="1744177"/>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770" y="12801600"/>
              <a:ext cx="19510265" cy="403993"/>
            </a:xfrm>
            <a:prstGeom prst="rect">
              <a:avLst/>
            </a:prstGeom>
          </p:spPr>
        </p:pic>
      </p:grpSp>
      <p:sp>
        <p:nvSpPr>
          <p:cNvPr id="6" name="Content Placeholder 5">
            <a:extLst>
              <a:ext uri="{FF2B5EF4-FFF2-40B4-BE49-F238E27FC236}">
                <a16:creationId xmlns:a16="http://schemas.microsoft.com/office/drawing/2014/main" id="{DB5B92D1-5917-6648-A6B5-33DC848865D7}"/>
              </a:ext>
            </a:extLst>
          </p:cNvPr>
          <p:cNvSpPr>
            <a:spLocks noGrp="1"/>
          </p:cNvSpPr>
          <p:nvPr>
            <p:ph sz="quarter" idx="10"/>
          </p:nvPr>
        </p:nvSpPr>
        <p:spPr>
          <a:xfrm>
            <a:off x="884239" y="1421607"/>
            <a:ext cx="10267157" cy="4502150"/>
          </a:xfrm>
        </p:spPr>
        <p:txBody>
          <a:bodyPr anchor="t">
            <a:normAutofit/>
          </a:bodyPr>
          <a:lstStyle>
            <a:lvl1pPr>
              <a:lnSpc>
                <a:spcPct val="100000"/>
              </a:lnSpc>
              <a:spcBef>
                <a:spcPts val="0"/>
              </a:spcBef>
              <a:spcAft>
                <a:spcPts val="500"/>
              </a:spcAft>
              <a:defRPr sz="2000" b="0" i="0">
                <a:latin typeface="Futura Medium" panose="020B0602020204020303" pitchFamily="34" charset="-79"/>
                <a:cs typeface="Futura Medium" panose="020B0602020204020303" pitchFamily="34" charset="-79"/>
              </a:defRPr>
            </a:lvl1pPr>
            <a:lvl2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2pPr>
            <a:lvl3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3pPr>
            <a:lvl4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4pPr>
            <a:lvl5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77558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44398-71B6-D14B-83B4-93A163E43E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162066-11DD-A242-954D-BD7F7D1276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740874-8EB8-1F46-A54A-7D0BC84ED895}"/>
              </a:ext>
            </a:extLst>
          </p:cNvPr>
          <p:cNvSpPr>
            <a:spLocks noGrp="1"/>
          </p:cNvSpPr>
          <p:nvPr>
            <p:ph type="dt" sz="half" idx="10"/>
          </p:nvPr>
        </p:nvSpPr>
        <p:spPr/>
        <p:txBody>
          <a:bodyPr/>
          <a:lstStyle/>
          <a:p>
            <a:fld id="{D1591881-9F60-944B-AA37-42AD7C6E1832}" type="datetimeFigureOut">
              <a:rPr lang="en-US" smtClean="0"/>
              <a:t>10/22/2019</a:t>
            </a:fld>
            <a:endParaRPr lang="en-US" dirty="0"/>
          </a:p>
        </p:txBody>
      </p:sp>
      <p:sp>
        <p:nvSpPr>
          <p:cNvPr id="5" name="Footer Placeholder 4">
            <a:extLst>
              <a:ext uri="{FF2B5EF4-FFF2-40B4-BE49-F238E27FC236}">
                <a16:creationId xmlns:a16="http://schemas.microsoft.com/office/drawing/2014/main" id="{9BF4C2FE-868D-AD43-94F4-A452BFED69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448295-AFF9-FB4E-9280-D3B1A7593F58}"/>
              </a:ext>
            </a:extLst>
          </p:cNvPr>
          <p:cNvSpPr>
            <a:spLocks noGrp="1"/>
          </p:cNvSpPr>
          <p:nvPr>
            <p:ph type="sldNum" sz="quarter" idx="12"/>
          </p:nvPr>
        </p:nvSpPr>
        <p:spPr/>
        <p:txBody>
          <a:bodyPr/>
          <a:lstStyle/>
          <a:p>
            <a:fld id="{D0030C5C-4288-CA41-AB65-3B38DEA70A1C}" type="slidenum">
              <a:rPr lang="en-US" smtClean="0"/>
              <a:t>‹#›</a:t>
            </a:fld>
            <a:endParaRPr lang="en-US" dirty="0"/>
          </a:p>
        </p:txBody>
      </p:sp>
    </p:spTree>
    <p:extLst>
      <p:ext uri="{BB962C8B-B14F-4D97-AF65-F5344CB8AC3E}">
        <p14:creationId xmlns:p14="http://schemas.microsoft.com/office/powerpoint/2010/main" val="1793854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Right Triangle 30">
            <a:extLst>
              <a:ext uri="{FF2B5EF4-FFF2-40B4-BE49-F238E27FC236}">
                <a16:creationId xmlns:a16="http://schemas.microsoft.com/office/drawing/2014/main" id="{0B9C3536-2931-44B0-9193-DAD314985DC5}"/>
              </a:ext>
            </a:extLst>
          </p:cNvPr>
          <p:cNvSpPr/>
          <p:nvPr userDrawn="1"/>
        </p:nvSpPr>
        <p:spPr>
          <a:xfrm rot="16200000">
            <a:off x="4378603" y="-955399"/>
            <a:ext cx="6858000" cy="8768795"/>
          </a:xfrm>
          <a:prstGeom prst="r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B13717B1-85A5-4706-A7C6-D52259D65637}"/>
              </a:ext>
            </a:extLst>
          </p:cNvPr>
          <p:cNvCxnSpPr>
            <a:cxnSpLocks/>
            <a:stCxn id="31" idx="4"/>
            <a:endCxn id="31" idx="0"/>
          </p:cNvCxnSpPr>
          <p:nvPr userDrawn="1"/>
        </p:nvCxnSpPr>
        <p:spPr>
          <a:xfrm flipH="1">
            <a:off x="3423206" y="-2"/>
            <a:ext cx="8768795" cy="6858001"/>
          </a:xfrm>
          <a:prstGeom prst="line">
            <a:avLst/>
          </a:prstGeom>
          <a:ln w="76200">
            <a:solidFill>
              <a:srgbClr val="CCE4F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2D3D83-4C7F-4B53-988B-DA141BEAA1B5}"/>
              </a:ext>
            </a:extLst>
          </p:cNvPr>
          <p:cNvSpPr>
            <a:spLocks noGrp="1"/>
          </p:cNvSpPr>
          <p:nvPr>
            <p:ph type="title"/>
          </p:nvPr>
        </p:nvSpPr>
        <p:spPr>
          <a:xfrm>
            <a:off x="545709" y="450245"/>
            <a:ext cx="11089442" cy="101477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5DB93EE-EDC8-40E5-BDA8-15832FCDFA80}"/>
              </a:ext>
            </a:extLst>
          </p:cNvPr>
          <p:cNvSpPr>
            <a:spLocks noGrp="1"/>
          </p:cNvSpPr>
          <p:nvPr>
            <p:ph idx="1"/>
          </p:nvPr>
        </p:nvSpPr>
        <p:spPr>
          <a:xfrm>
            <a:off x="545710" y="1915270"/>
            <a:ext cx="11089443" cy="42991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Date Placeholder 3">
            <a:extLst>
              <a:ext uri="{FF2B5EF4-FFF2-40B4-BE49-F238E27FC236}">
                <a16:creationId xmlns:a16="http://schemas.microsoft.com/office/drawing/2014/main" id="{9B527B48-60DF-4BC6-AFB9-C7AE5B21C23C}"/>
              </a:ext>
            </a:extLst>
          </p:cNvPr>
          <p:cNvSpPr>
            <a:spLocks noGrp="1"/>
          </p:cNvSpPr>
          <p:nvPr>
            <p:ph type="dt" sz="half" idx="10"/>
          </p:nvPr>
        </p:nvSpPr>
        <p:spPr>
          <a:xfrm>
            <a:off x="838200" y="6356350"/>
            <a:ext cx="2743200" cy="365125"/>
          </a:xfrm>
        </p:spPr>
        <p:txBody>
          <a:bodyPr/>
          <a:lstStyle/>
          <a:p>
            <a:fld id="{2F4DC04F-0626-4557-82B1-E11D408B732B}" type="datetime1">
              <a:rPr lang="en-US" smtClean="0"/>
              <a:t>10/22/2019</a:t>
            </a:fld>
            <a:endParaRPr lang="en-US"/>
          </a:p>
        </p:txBody>
      </p:sp>
      <p:sp>
        <p:nvSpPr>
          <p:cNvPr id="37" name="Footer Placeholder 4">
            <a:extLst>
              <a:ext uri="{FF2B5EF4-FFF2-40B4-BE49-F238E27FC236}">
                <a16:creationId xmlns:a16="http://schemas.microsoft.com/office/drawing/2014/main" id="{FD05E040-851A-412B-AA7E-B760928576F9}"/>
              </a:ext>
            </a:extLst>
          </p:cNvPr>
          <p:cNvSpPr>
            <a:spLocks noGrp="1"/>
          </p:cNvSpPr>
          <p:nvPr>
            <p:ph type="ftr" sz="quarter" idx="11"/>
          </p:nvPr>
        </p:nvSpPr>
        <p:spPr>
          <a:xfrm>
            <a:off x="4038600" y="6356350"/>
            <a:ext cx="4114800" cy="365125"/>
          </a:xfrm>
        </p:spPr>
        <p:txBody>
          <a:bodyPr/>
          <a:lstStyle/>
          <a:p>
            <a:endParaRPr lang="en-US"/>
          </a:p>
        </p:txBody>
      </p:sp>
      <p:sp>
        <p:nvSpPr>
          <p:cNvPr id="38" name="Slide Number Placeholder 5">
            <a:extLst>
              <a:ext uri="{FF2B5EF4-FFF2-40B4-BE49-F238E27FC236}">
                <a16:creationId xmlns:a16="http://schemas.microsoft.com/office/drawing/2014/main" id="{977D48EE-43B7-4214-92B4-7B7205E3D28B}"/>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544DB8A9-0345-4B4A-90B8-0D98240D52E9}" type="slidenum">
              <a:rPr lang="en-US" smtClean="0"/>
              <a:pPr/>
              <a:t>‹#›</a:t>
            </a:fld>
            <a:endParaRPr lang="en-US" dirty="0"/>
          </a:p>
        </p:txBody>
      </p:sp>
      <p:pic>
        <p:nvPicPr>
          <p:cNvPr id="39" name="Picture 38">
            <a:extLst>
              <a:ext uri="{FF2B5EF4-FFF2-40B4-BE49-F238E27FC236}">
                <a16:creationId xmlns:a16="http://schemas.microsoft.com/office/drawing/2014/main" id="{4F8B75EF-B829-47CC-B02C-C58C5398E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795" y="6444525"/>
            <a:ext cx="510341" cy="188774"/>
          </a:xfrm>
          <a:prstGeom prst="rect">
            <a:avLst/>
          </a:prstGeom>
        </p:spPr>
      </p:pic>
    </p:spTree>
    <p:extLst>
      <p:ext uri="{BB962C8B-B14F-4D97-AF65-F5344CB8AC3E}">
        <p14:creationId xmlns:p14="http://schemas.microsoft.com/office/powerpoint/2010/main" val="862885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CF1E2-97F2-0747-804B-2CC1231F9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4FB-60CB-1447-9582-DD1DA21A4F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5993F-F9CA-E445-80BB-C22DC81972A7}"/>
              </a:ext>
            </a:extLst>
          </p:cNvPr>
          <p:cNvSpPr>
            <a:spLocks noGrp="1"/>
          </p:cNvSpPr>
          <p:nvPr>
            <p:ph type="dt" sz="half" idx="10"/>
          </p:nvPr>
        </p:nvSpPr>
        <p:spPr/>
        <p:txBody>
          <a:bodyPr/>
          <a:lstStyle/>
          <a:p>
            <a:fld id="{D1591881-9F60-944B-AA37-42AD7C6E1832}" type="datetimeFigureOut">
              <a:rPr lang="en-US" smtClean="0"/>
              <a:t>10/22/2019</a:t>
            </a:fld>
            <a:endParaRPr lang="en-US" dirty="0"/>
          </a:p>
        </p:txBody>
      </p:sp>
      <p:sp>
        <p:nvSpPr>
          <p:cNvPr id="5" name="Footer Placeholder 4">
            <a:extLst>
              <a:ext uri="{FF2B5EF4-FFF2-40B4-BE49-F238E27FC236}">
                <a16:creationId xmlns:a16="http://schemas.microsoft.com/office/drawing/2014/main" id="{884B1E28-0C64-4442-8F3D-2DD9FF013E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904B67-68D1-6C44-B460-AFAAB6187909}"/>
              </a:ext>
            </a:extLst>
          </p:cNvPr>
          <p:cNvSpPr>
            <a:spLocks noGrp="1"/>
          </p:cNvSpPr>
          <p:nvPr>
            <p:ph type="sldNum" sz="quarter" idx="12"/>
          </p:nvPr>
        </p:nvSpPr>
        <p:spPr/>
        <p:txBody>
          <a:bodyPr/>
          <a:lstStyle/>
          <a:p>
            <a:fld id="{D0030C5C-4288-CA41-AB65-3B38DEA70A1C}" type="slidenum">
              <a:rPr lang="en-US" smtClean="0"/>
              <a:t>‹#›</a:t>
            </a:fld>
            <a:endParaRPr lang="en-US" dirty="0"/>
          </a:p>
        </p:txBody>
      </p:sp>
    </p:spTree>
    <p:extLst>
      <p:ext uri="{BB962C8B-B14F-4D97-AF65-F5344CB8AC3E}">
        <p14:creationId xmlns:p14="http://schemas.microsoft.com/office/powerpoint/2010/main" val="4101904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0C64F-062D-3540-9A35-5839CD84FC3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AA043A-7E48-884F-ACB5-91B01BAC28D5}"/>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FB104-A3F2-5743-8E94-A1328EE96879}"/>
              </a:ext>
            </a:extLst>
          </p:cNvPr>
          <p:cNvSpPr>
            <a:spLocks noGrp="1"/>
          </p:cNvSpPr>
          <p:nvPr>
            <p:ph type="dt" sz="half" idx="10"/>
          </p:nvPr>
        </p:nvSpPr>
        <p:spPr/>
        <p:txBody>
          <a:bodyPr/>
          <a:lstStyle/>
          <a:p>
            <a:fld id="{D1591881-9F60-944B-AA37-42AD7C6E1832}" type="datetimeFigureOut">
              <a:rPr lang="en-US" smtClean="0"/>
              <a:t>10/22/2019</a:t>
            </a:fld>
            <a:endParaRPr lang="en-US" dirty="0"/>
          </a:p>
        </p:txBody>
      </p:sp>
      <p:sp>
        <p:nvSpPr>
          <p:cNvPr id="5" name="Footer Placeholder 4">
            <a:extLst>
              <a:ext uri="{FF2B5EF4-FFF2-40B4-BE49-F238E27FC236}">
                <a16:creationId xmlns:a16="http://schemas.microsoft.com/office/drawing/2014/main" id="{74DF7457-E710-E141-B965-E92E24912E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790FB3-76CD-644E-9224-1CCE28BC306A}"/>
              </a:ext>
            </a:extLst>
          </p:cNvPr>
          <p:cNvSpPr>
            <a:spLocks noGrp="1"/>
          </p:cNvSpPr>
          <p:nvPr>
            <p:ph type="sldNum" sz="quarter" idx="12"/>
          </p:nvPr>
        </p:nvSpPr>
        <p:spPr/>
        <p:txBody>
          <a:bodyPr/>
          <a:lstStyle/>
          <a:p>
            <a:fld id="{D0030C5C-4288-CA41-AB65-3B38DEA70A1C}" type="slidenum">
              <a:rPr lang="en-US" smtClean="0"/>
              <a:t>‹#›</a:t>
            </a:fld>
            <a:endParaRPr lang="en-US" dirty="0"/>
          </a:p>
        </p:txBody>
      </p:sp>
    </p:spTree>
    <p:extLst>
      <p:ext uri="{BB962C8B-B14F-4D97-AF65-F5344CB8AC3E}">
        <p14:creationId xmlns:p14="http://schemas.microsoft.com/office/powerpoint/2010/main" val="1390797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4F686-7B8F-1541-A7B7-CD531E1C7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3CD75-E114-3548-965F-4D5703FDF4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D2D59F-0010-E846-964C-E593805681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687D0-E9BF-7743-B242-8EFC93F17567}"/>
              </a:ext>
            </a:extLst>
          </p:cNvPr>
          <p:cNvSpPr>
            <a:spLocks noGrp="1"/>
          </p:cNvSpPr>
          <p:nvPr>
            <p:ph type="dt" sz="half" idx="10"/>
          </p:nvPr>
        </p:nvSpPr>
        <p:spPr/>
        <p:txBody>
          <a:bodyPr/>
          <a:lstStyle/>
          <a:p>
            <a:fld id="{D1591881-9F60-944B-AA37-42AD7C6E1832}" type="datetimeFigureOut">
              <a:rPr lang="en-US" smtClean="0"/>
              <a:t>10/22/2019</a:t>
            </a:fld>
            <a:endParaRPr lang="en-US" dirty="0"/>
          </a:p>
        </p:txBody>
      </p:sp>
      <p:sp>
        <p:nvSpPr>
          <p:cNvPr id="6" name="Footer Placeholder 5">
            <a:extLst>
              <a:ext uri="{FF2B5EF4-FFF2-40B4-BE49-F238E27FC236}">
                <a16:creationId xmlns:a16="http://schemas.microsoft.com/office/drawing/2014/main" id="{5C6563F7-7B14-414B-B800-BD65A386DE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ADC9E1F-87E1-A248-86C0-49FD94A8B035}"/>
              </a:ext>
            </a:extLst>
          </p:cNvPr>
          <p:cNvSpPr>
            <a:spLocks noGrp="1"/>
          </p:cNvSpPr>
          <p:nvPr>
            <p:ph type="sldNum" sz="quarter" idx="12"/>
          </p:nvPr>
        </p:nvSpPr>
        <p:spPr/>
        <p:txBody>
          <a:bodyPr/>
          <a:lstStyle/>
          <a:p>
            <a:fld id="{D0030C5C-4288-CA41-AB65-3B38DEA70A1C}" type="slidenum">
              <a:rPr lang="en-US" smtClean="0"/>
              <a:t>‹#›</a:t>
            </a:fld>
            <a:endParaRPr lang="en-US" dirty="0"/>
          </a:p>
        </p:txBody>
      </p:sp>
    </p:spTree>
    <p:extLst>
      <p:ext uri="{BB962C8B-B14F-4D97-AF65-F5344CB8AC3E}">
        <p14:creationId xmlns:p14="http://schemas.microsoft.com/office/powerpoint/2010/main" val="3530113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8779-5EF4-0645-978C-6A7D6DFD6D23}"/>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C5F42A-3900-F24C-AD6D-C6B714D1A3B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9FDD0D-B023-E948-87B3-3EF9176D1B7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3BDF8F-13EB-0B4B-93F2-353BAB3FCA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830632-2E38-B541-859B-4B4867A9E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C31012-B220-DC42-BC76-95FFD099D65F}"/>
              </a:ext>
            </a:extLst>
          </p:cNvPr>
          <p:cNvSpPr>
            <a:spLocks noGrp="1"/>
          </p:cNvSpPr>
          <p:nvPr>
            <p:ph type="dt" sz="half" idx="10"/>
          </p:nvPr>
        </p:nvSpPr>
        <p:spPr/>
        <p:txBody>
          <a:bodyPr/>
          <a:lstStyle/>
          <a:p>
            <a:fld id="{D1591881-9F60-944B-AA37-42AD7C6E1832}" type="datetimeFigureOut">
              <a:rPr lang="en-US" smtClean="0"/>
              <a:t>10/22/2019</a:t>
            </a:fld>
            <a:endParaRPr lang="en-US" dirty="0"/>
          </a:p>
        </p:txBody>
      </p:sp>
      <p:sp>
        <p:nvSpPr>
          <p:cNvPr id="8" name="Footer Placeholder 7">
            <a:extLst>
              <a:ext uri="{FF2B5EF4-FFF2-40B4-BE49-F238E27FC236}">
                <a16:creationId xmlns:a16="http://schemas.microsoft.com/office/drawing/2014/main" id="{93673DF9-0B25-9F4D-BCA4-05741E06E33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748C95E-C892-D24E-845F-C6548C76FE4E}"/>
              </a:ext>
            </a:extLst>
          </p:cNvPr>
          <p:cNvSpPr>
            <a:spLocks noGrp="1"/>
          </p:cNvSpPr>
          <p:nvPr>
            <p:ph type="sldNum" sz="quarter" idx="12"/>
          </p:nvPr>
        </p:nvSpPr>
        <p:spPr/>
        <p:txBody>
          <a:bodyPr/>
          <a:lstStyle/>
          <a:p>
            <a:fld id="{D0030C5C-4288-CA41-AB65-3B38DEA70A1C}" type="slidenum">
              <a:rPr lang="en-US" smtClean="0"/>
              <a:t>‹#›</a:t>
            </a:fld>
            <a:endParaRPr lang="en-US" dirty="0"/>
          </a:p>
        </p:txBody>
      </p:sp>
    </p:spTree>
    <p:extLst>
      <p:ext uri="{BB962C8B-B14F-4D97-AF65-F5344CB8AC3E}">
        <p14:creationId xmlns:p14="http://schemas.microsoft.com/office/powerpoint/2010/main" val="231705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5D74-4900-7E49-9102-C055F5A9B5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1EFF79-E45E-2147-B456-209E8FFB5CB1}"/>
              </a:ext>
            </a:extLst>
          </p:cNvPr>
          <p:cNvSpPr>
            <a:spLocks noGrp="1"/>
          </p:cNvSpPr>
          <p:nvPr>
            <p:ph type="dt" sz="half" idx="10"/>
          </p:nvPr>
        </p:nvSpPr>
        <p:spPr/>
        <p:txBody>
          <a:bodyPr/>
          <a:lstStyle/>
          <a:p>
            <a:fld id="{D1591881-9F60-944B-AA37-42AD7C6E1832}" type="datetimeFigureOut">
              <a:rPr lang="en-US" smtClean="0"/>
              <a:t>10/22/2019</a:t>
            </a:fld>
            <a:endParaRPr lang="en-US" dirty="0"/>
          </a:p>
        </p:txBody>
      </p:sp>
      <p:sp>
        <p:nvSpPr>
          <p:cNvPr id="4" name="Footer Placeholder 3">
            <a:extLst>
              <a:ext uri="{FF2B5EF4-FFF2-40B4-BE49-F238E27FC236}">
                <a16:creationId xmlns:a16="http://schemas.microsoft.com/office/drawing/2014/main" id="{5CAA9692-C01B-6144-9383-8261E89F2F1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8B3A0C4-FF69-7C46-AA61-0654B08C6B79}"/>
              </a:ext>
            </a:extLst>
          </p:cNvPr>
          <p:cNvSpPr>
            <a:spLocks noGrp="1"/>
          </p:cNvSpPr>
          <p:nvPr>
            <p:ph type="sldNum" sz="quarter" idx="12"/>
          </p:nvPr>
        </p:nvSpPr>
        <p:spPr/>
        <p:txBody>
          <a:bodyPr/>
          <a:lstStyle/>
          <a:p>
            <a:fld id="{D0030C5C-4288-CA41-AB65-3B38DEA70A1C}" type="slidenum">
              <a:rPr lang="en-US" smtClean="0"/>
              <a:t>‹#›</a:t>
            </a:fld>
            <a:endParaRPr lang="en-US" dirty="0"/>
          </a:p>
        </p:txBody>
      </p:sp>
    </p:spTree>
    <p:extLst>
      <p:ext uri="{BB962C8B-B14F-4D97-AF65-F5344CB8AC3E}">
        <p14:creationId xmlns:p14="http://schemas.microsoft.com/office/powerpoint/2010/main" val="2013836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B6D4C-7F54-804A-A477-63FDD6F7F497}"/>
              </a:ext>
            </a:extLst>
          </p:cNvPr>
          <p:cNvSpPr>
            <a:spLocks noGrp="1"/>
          </p:cNvSpPr>
          <p:nvPr>
            <p:ph type="dt" sz="half" idx="10"/>
          </p:nvPr>
        </p:nvSpPr>
        <p:spPr/>
        <p:txBody>
          <a:bodyPr/>
          <a:lstStyle/>
          <a:p>
            <a:fld id="{D1591881-9F60-944B-AA37-42AD7C6E1832}" type="datetimeFigureOut">
              <a:rPr lang="en-US" smtClean="0"/>
              <a:t>10/22/2019</a:t>
            </a:fld>
            <a:endParaRPr lang="en-US" dirty="0"/>
          </a:p>
        </p:txBody>
      </p:sp>
      <p:sp>
        <p:nvSpPr>
          <p:cNvPr id="3" name="Footer Placeholder 2">
            <a:extLst>
              <a:ext uri="{FF2B5EF4-FFF2-40B4-BE49-F238E27FC236}">
                <a16:creationId xmlns:a16="http://schemas.microsoft.com/office/drawing/2014/main" id="{CE8D9AC5-555E-0B45-82F0-9142D6A188B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8586C8-498C-F340-8191-E1A9F8D1CEF3}"/>
              </a:ext>
            </a:extLst>
          </p:cNvPr>
          <p:cNvSpPr>
            <a:spLocks noGrp="1"/>
          </p:cNvSpPr>
          <p:nvPr>
            <p:ph type="sldNum" sz="quarter" idx="12"/>
          </p:nvPr>
        </p:nvSpPr>
        <p:spPr/>
        <p:txBody>
          <a:bodyPr/>
          <a:lstStyle/>
          <a:p>
            <a:fld id="{D0030C5C-4288-CA41-AB65-3B38DEA70A1C}" type="slidenum">
              <a:rPr lang="en-US" smtClean="0"/>
              <a:t>‹#›</a:t>
            </a:fld>
            <a:endParaRPr lang="en-US" dirty="0"/>
          </a:p>
        </p:txBody>
      </p:sp>
    </p:spTree>
    <p:extLst>
      <p:ext uri="{BB962C8B-B14F-4D97-AF65-F5344CB8AC3E}">
        <p14:creationId xmlns:p14="http://schemas.microsoft.com/office/powerpoint/2010/main" val="2988640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D1044-2E6E-1945-811D-FD46F56D06E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89A46E-5C48-C14A-ADB2-EF36215FA92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885731-F69E-9A4C-AB1F-E923E47B4E7B}"/>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DA6E5-EC5F-8540-989A-393C9ADDD4E7}"/>
              </a:ext>
            </a:extLst>
          </p:cNvPr>
          <p:cNvSpPr>
            <a:spLocks noGrp="1"/>
          </p:cNvSpPr>
          <p:nvPr>
            <p:ph type="dt" sz="half" idx="10"/>
          </p:nvPr>
        </p:nvSpPr>
        <p:spPr/>
        <p:txBody>
          <a:bodyPr/>
          <a:lstStyle/>
          <a:p>
            <a:fld id="{D1591881-9F60-944B-AA37-42AD7C6E1832}" type="datetimeFigureOut">
              <a:rPr lang="en-US" smtClean="0"/>
              <a:t>10/22/2019</a:t>
            </a:fld>
            <a:endParaRPr lang="en-US" dirty="0"/>
          </a:p>
        </p:txBody>
      </p:sp>
      <p:sp>
        <p:nvSpPr>
          <p:cNvPr id="6" name="Footer Placeholder 5">
            <a:extLst>
              <a:ext uri="{FF2B5EF4-FFF2-40B4-BE49-F238E27FC236}">
                <a16:creationId xmlns:a16="http://schemas.microsoft.com/office/drawing/2014/main" id="{06E5EA33-4354-3942-927D-3FD3FAAB2F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4A5D04-D8F0-E046-A5AC-B1B750F610A7}"/>
              </a:ext>
            </a:extLst>
          </p:cNvPr>
          <p:cNvSpPr>
            <a:spLocks noGrp="1"/>
          </p:cNvSpPr>
          <p:nvPr>
            <p:ph type="sldNum" sz="quarter" idx="12"/>
          </p:nvPr>
        </p:nvSpPr>
        <p:spPr/>
        <p:txBody>
          <a:bodyPr/>
          <a:lstStyle/>
          <a:p>
            <a:fld id="{D0030C5C-4288-CA41-AB65-3B38DEA70A1C}" type="slidenum">
              <a:rPr lang="en-US" smtClean="0"/>
              <a:t>‹#›</a:t>
            </a:fld>
            <a:endParaRPr lang="en-US" dirty="0"/>
          </a:p>
        </p:txBody>
      </p:sp>
    </p:spTree>
    <p:extLst>
      <p:ext uri="{BB962C8B-B14F-4D97-AF65-F5344CB8AC3E}">
        <p14:creationId xmlns:p14="http://schemas.microsoft.com/office/powerpoint/2010/main" val="265207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FC3E6-0BD5-F94A-9C86-1E0718283465}"/>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809674-1E41-EC44-8B0A-E7D5F06B5CA6}"/>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7337515-1995-CB45-8596-8C026C0C616D}"/>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9F56E7-584F-2C47-837F-03FFC989844E}"/>
              </a:ext>
            </a:extLst>
          </p:cNvPr>
          <p:cNvSpPr>
            <a:spLocks noGrp="1"/>
          </p:cNvSpPr>
          <p:nvPr>
            <p:ph type="dt" sz="half" idx="10"/>
          </p:nvPr>
        </p:nvSpPr>
        <p:spPr/>
        <p:txBody>
          <a:bodyPr/>
          <a:lstStyle/>
          <a:p>
            <a:fld id="{D1591881-9F60-944B-AA37-42AD7C6E1832}" type="datetimeFigureOut">
              <a:rPr lang="en-US" smtClean="0"/>
              <a:t>10/22/2019</a:t>
            </a:fld>
            <a:endParaRPr lang="en-US" dirty="0"/>
          </a:p>
        </p:txBody>
      </p:sp>
      <p:sp>
        <p:nvSpPr>
          <p:cNvPr id="6" name="Footer Placeholder 5">
            <a:extLst>
              <a:ext uri="{FF2B5EF4-FFF2-40B4-BE49-F238E27FC236}">
                <a16:creationId xmlns:a16="http://schemas.microsoft.com/office/drawing/2014/main" id="{88E010BF-ADB4-1546-AC0D-32FEA4A0548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13BA54-D4EC-9D46-9081-AD40F9B27C5B}"/>
              </a:ext>
            </a:extLst>
          </p:cNvPr>
          <p:cNvSpPr>
            <a:spLocks noGrp="1"/>
          </p:cNvSpPr>
          <p:nvPr>
            <p:ph type="sldNum" sz="quarter" idx="12"/>
          </p:nvPr>
        </p:nvSpPr>
        <p:spPr/>
        <p:txBody>
          <a:bodyPr/>
          <a:lstStyle/>
          <a:p>
            <a:fld id="{D0030C5C-4288-CA41-AB65-3B38DEA70A1C}" type="slidenum">
              <a:rPr lang="en-US" smtClean="0"/>
              <a:t>‹#›</a:t>
            </a:fld>
            <a:endParaRPr lang="en-US" dirty="0"/>
          </a:p>
        </p:txBody>
      </p:sp>
    </p:spTree>
    <p:extLst>
      <p:ext uri="{BB962C8B-B14F-4D97-AF65-F5344CB8AC3E}">
        <p14:creationId xmlns:p14="http://schemas.microsoft.com/office/powerpoint/2010/main" val="2776259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E0D3-A620-4C46-A487-A186187827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E911CA-96C6-6D46-B2E6-C2811F3D68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C9B61-007A-604D-8D41-E9839CDA7933}"/>
              </a:ext>
            </a:extLst>
          </p:cNvPr>
          <p:cNvSpPr>
            <a:spLocks noGrp="1"/>
          </p:cNvSpPr>
          <p:nvPr>
            <p:ph type="dt" sz="half" idx="10"/>
          </p:nvPr>
        </p:nvSpPr>
        <p:spPr/>
        <p:txBody>
          <a:bodyPr/>
          <a:lstStyle/>
          <a:p>
            <a:fld id="{D1591881-9F60-944B-AA37-42AD7C6E1832}" type="datetimeFigureOut">
              <a:rPr lang="en-US" smtClean="0"/>
              <a:t>10/22/2019</a:t>
            </a:fld>
            <a:endParaRPr lang="en-US" dirty="0"/>
          </a:p>
        </p:txBody>
      </p:sp>
      <p:sp>
        <p:nvSpPr>
          <p:cNvPr id="5" name="Footer Placeholder 4">
            <a:extLst>
              <a:ext uri="{FF2B5EF4-FFF2-40B4-BE49-F238E27FC236}">
                <a16:creationId xmlns:a16="http://schemas.microsoft.com/office/drawing/2014/main" id="{270B6114-AD9B-0E4F-94B7-7D4FFD02E8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4593ED-2683-F749-AC7F-89B6F606C818}"/>
              </a:ext>
            </a:extLst>
          </p:cNvPr>
          <p:cNvSpPr>
            <a:spLocks noGrp="1"/>
          </p:cNvSpPr>
          <p:nvPr>
            <p:ph type="sldNum" sz="quarter" idx="12"/>
          </p:nvPr>
        </p:nvSpPr>
        <p:spPr/>
        <p:txBody>
          <a:bodyPr/>
          <a:lstStyle/>
          <a:p>
            <a:fld id="{D0030C5C-4288-CA41-AB65-3B38DEA70A1C}" type="slidenum">
              <a:rPr lang="en-US" smtClean="0"/>
              <a:t>‹#›</a:t>
            </a:fld>
            <a:endParaRPr lang="en-US" dirty="0"/>
          </a:p>
        </p:txBody>
      </p:sp>
    </p:spTree>
    <p:extLst>
      <p:ext uri="{BB962C8B-B14F-4D97-AF65-F5344CB8AC3E}">
        <p14:creationId xmlns:p14="http://schemas.microsoft.com/office/powerpoint/2010/main" val="2773852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62A347-A182-3E40-8EAC-8BF454BB34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D0551E-7D33-494A-8B5D-EBD0A36E71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9E0D1-DFF0-B24F-BB2A-76F6092AB287}"/>
              </a:ext>
            </a:extLst>
          </p:cNvPr>
          <p:cNvSpPr>
            <a:spLocks noGrp="1"/>
          </p:cNvSpPr>
          <p:nvPr>
            <p:ph type="dt" sz="half" idx="10"/>
          </p:nvPr>
        </p:nvSpPr>
        <p:spPr/>
        <p:txBody>
          <a:bodyPr/>
          <a:lstStyle/>
          <a:p>
            <a:fld id="{D1591881-9F60-944B-AA37-42AD7C6E1832}" type="datetimeFigureOut">
              <a:rPr lang="en-US" smtClean="0"/>
              <a:t>10/22/2019</a:t>
            </a:fld>
            <a:endParaRPr lang="en-US" dirty="0"/>
          </a:p>
        </p:txBody>
      </p:sp>
      <p:sp>
        <p:nvSpPr>
          <p:cNvPr id="5" name="Footer Placeholder 4">
            <a:extLst>
              <a:ext uri="{FF2B5EF4-FFF2-40B4-BE49-F238E27FC236}">
                <a16:creationId xmlns:a16="http://schemas.microsoft.com/office/drawing/2014/main" id="{CA1E34A6-238F-D145-8F52-7304B6591C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BA2659-9EFE-E140-85AF-496669B3DDB3}"/>
              </a:ext>
            </a:extLst>
          </p:cNvPr>
          <p:cNvSpPr>
            <a:spLocks noGrp="1"/>
          </p:cNvSpPr>
          <p:nvPr>
            <p:ph type="sldNum" sz="quarter" idx="12"/>
          </p:nvPr>
        </p:nvSpPr>
        <p:spPr/>
        <p:txBody>
          <a:bodyPr/>
          <a:lstStyle/>
          <a:p>
            <a:fld id="{D0030C5C-4288-CA41-AB65-3B38DEA70A1C}" type="slidenum">
              <a:rPr lang="en-US" smtClean="0"/>
              <a:t>‹#›</a:t>
            </a:fld>
            <a:endParaRPr lang="en-US" dirty="0"/>
          </a:p>
        </p:txBody>
      </p:sp>
    </p:spTree>
    <p:extLst>
      <p:ext uri="{BB962C8B-B14F-4D97-AF65-F5344CB8AC3E}">
        <p14:creationId xmlns:p14="http://schemas.microsoft.com/office/powerpoint/2010/main" val="3531438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34AD1238-C17D-47EC-96CF-2CFF39F3CED3}"/>
              </a:ext>
            </a:extLst>
          </p:cNvPr>
          <p:cNvSpPr/>
          <p:nvPr userDrawn="1"/>
        </p:nvSpPr>
        <p:spPr>
          <a:xfrm rot="5400000">
            <a:off x="2666999" y="-2667001"/>
            <a:ext cx="6858001" cy="12192003"/>
          </a:xfrm>
          <a:prstGeom prst="r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3036CFFD-6AA5-419A-857C-15A2D3E534CD}"/>
              </a:ext>
            </a:extLst>
          </p:cNvPr>
          <p:cNvSpPr>
            <a:spLocks noGrp="1"/>
          </p:cNvSpPr>
          <p:nvPr>
            <p:ph type="dt" sz="half" idx="10"/>
          </p:nvPr>
        </p:nvSpPr>
        <p:spPr/>
        <p:txBody>
          <a:bodyPr/>
          <a:lstStyle/>
          <a:p>
            <a:fld id="{2F4DC04F-0626-4557-82B1-E11D408B732B}" type="datetime1">
              <a:rPr lang="en-US" smtClean="0"/>
              <a:t>10/22/2019</a:t>
            </a:fld>
            <a:endParaRPr lang="en-US"/>
          </a:p>
        </p:txBody>
      </p:sp>
      <p:sp>
        <p:nvSpPr>
          <p:cNvPr id="7" name="Oval 6">
            <a:extLst>
              <a:ext uri="{FF2B5EF4-FFF2-40B4-BE49-F238E27FC236}">
                <a16:creationId xmlns:a16="http://schemas.microsoft.com/office/drawing/2014/main" id="{DC38EE89-14AF-4BA5-A148-4480EA95D99E}"/>
              </a:ext>
            </a:extLst>
          </p:cNvPr>
          <p:cNvSpPr/>
          <p:nvPr userDrawn="1"/>
        </p:nvSpPr>
        <p:spPr>
          <a:xfrm>
            <a:off x="3063825" y="436098"/>
            <a:ext cx="6064348" cy="5985803"/>
          </a:xfrm>
          <a:prstGeom prst="ellipse">
            <a:avLst/>
          </a:prstGeom>
          <a:solidFill>
            <a:srgbClr val="CC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E5BAFE78-6D7E-4A71-A5C5-85A099A35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F07BD-2763-4503-AE10-8B5883C1DC26}"/>
              </a:ext>
            </a:extLst>
          </p:cNvPr>
          <p:cNvSpPr>
            <a:spLocks noGrp="1"/>
          </p:cNvSpPr>
          <p:nvPr>
            <p:ph type="sldNum" sz="quarter" idx="12"/>
          </p:nvPr>
        </p:nvSpPr>
        <p:spPr>
          <a:xfrm>
            <a:off x="8610600" y="6356350"/>
            <a:ext cx="2743200" cy="365125"/>
          </a:xfrm>
          <a:prstGeom prst="rect">
            <a:avLst/>
          </a:prstGeom>
        </p:spPr>
        <p:txBody>
          <a:bodyPr/>
          <a:lstStyle/>
          <a:p>
            <a:fld id="{544DB8A9-0345-4B4A-90B8-0D98240D52E9}" type="slidenum">
              <a:rPr lang="en-US" smtClean="0"/>
              <a:t>‹#›</a:t>
            </a:fld>
            <a:endParaRPr lang="en-US"/>
          </a:p>
        </p:txBody>
      </p:sp>
      <p:sp>
        <p:nvSpPr>
          <p:cNvPr id="2" name="Title 1">
            <a:extLst>
              <a:ext uri="{FF2B5EF4-FFF2-40B4-BE49-F238E27FC236}">
                <a16:creationId xmlns:a16="http://schemas.microsoft.com/office/drawing/2014/main" id="{D5A89CAD-54B1-4592-9D23-3464ACD50D32}"/>
              </a:ext>
            </a:extLst>
          </p:cNvPr>
          <p:cNvSpPr>
            <a:spLocks noGrp="1"/>
          </p:cNvSpPr>
          <p:nvPr>
            <p:ph type="title"/>
          </p:nvPr>
        </p:nvSpPr>
        <p:spPr>
          <a:xfrm>
            <a:off x="3486442" y="1431386"/>
            <a:ext cx="5219114" cy="3995225"/>
          </a:xfrm>
        </p:spPr>
        <p:txBody>
          <a:bodyPr anchor="b"/>
          <a:lstStyle>
            <a:lvl1pPr algn="ctr">
              <a:defRPr sz="6000"/>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2C46B832-CE0F-41E5-8A72-EC2F374573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795" y="6444525"/>
            <a:ext cx="510341" cy="188774"/>
          </a:xfrm>
          <a:prstGeom prst="rect">
            <a:avLst/>
          </a:prstGeom>
        </p:spPr>
      </p:pic>
    </p:spTree>
    <p:extLst>
      <p:ext uri="{BB962C8B-B14F-4D97-AF65-F5344CB8AC3E}">
        <p14:creationId xmlns:p14="http://schemas.microsoft.com/office/powerpoint/2010/main" val="3965159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mage_title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2" name="Title 1"/>
          <p:cNvSpPr>
            <a:spLocks noGrp="1"/>
          </p:cNvSpPr>
          <p:nvPr>
            <p:ph type="title"/>
          </p:nvPr>
        </p:nvSpPr>
        <p:spPr>
          <a:xfrm>
            <a:off x="844550" y="2990225"/>
            <a:ext cx="10502900" cy="1015663"/>
          </a:xfrm>
          <a:effectLst>
            <a:outerShdw blurRad="330200" dist="25400" dir="5400000" algn="ctr" rotWithShape="0">
              <a:schemeClr val="tx1">
                <a:alpha val="80000"/>
              </a:schemeClr>
            </a:outerShdw>
          </a:effectLst>
        </p:spPr>
        <p:txBody>
          <a:bodyPr wrap="square" lIns="0" tIns="0" rIns="0" bIns="0" anchor="ctr">
            <a:noAutofit/>
          </a:bodyPr>
          <a:lstStyle>
            <a:lvl1pPr algn="ctr">
              <a:defRPr sz="6600" b="0" i="0" cap="none" spc="0">
                <a:ln w="0"/>
                <a:solidFill>
                  <a:schemeClr val="bg1"/>
                </a:solidFill>
                <a:effectLst>
                  <a:outerShdw blurRad="50800" dist="76200" algn="l" rotWithShape="0">
                    <a:prstClr val="black">
                      <a:alpha val="40000"/>
                    </a:prstClr>
                  </a:outerShdw>
                </a:effectLst>
                <a:latin typeface="Futura Book" charset="0"/>
                <a:ea typeface="Futura Book" charset="0"/>
                <a:cs typeface="Futura Book" charset="0"/>
              </a:defRPr>
            </a:lvl1pPr>
          </a:lstStyle>
          <a:p>
            <a:r>
              <a:rPr lang="en-US" dirty="0"/>
              <a:t>Click to edit Master title style</a:t>
            </a:r>
          </a:p>
        </p:txBody>
      </p: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031" y="6430870"/>
            <a:ext cx="9599864" cy="162434"/>
          </a:xfrm>
          <a:prstGeom prst="rect">
            <a:avLst/>
          </a:prstGeom>
        </p:spPr>
      </p:pic>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953" y="5771935"/>
            <a:ext cx="1450975" cy="829391"/>
          </a:xfrm>
          <a:prstGeom prst="rect">
            <a:avLst/>
          </a:prstGeom>
        </p:spPr>
      </p:pic>
    </p:spTree>
    <p:extLst>
      <p:ext uri="{BB962C8B-B14F-4D97-AF65-F5344CB8AC3E}">
        <p14:creationId xmlns:p14="http://schemas.microsoft.com/office/powerpoint/2010/main" val="170954428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ar_logo flush w/ title">
    <p:spTree>
      <p:nvGrpSpPr>
        <p:cNvPr id="1" name=""/>
        <p:cNvGrpSpPr/>
        <p:nvPr/>
      </p:nvGrpSpPr>
      <p:grpSpPr>
        <a:xfrm>
          <a:off x="0" y="0"/>
          <a:ext cx="0" cy="0"/>
          <a:chOff x="0" y="0"/>
          <a:chExt cx="0" cy="0"/>
        </a:xfrm>
      </p:grpSpPr>
      <p:sp>
        <p:nvSpPr>
          <p:cNvPr id="7" name="Holder 3"/>
          <p:cNvSpPr>
            <a:spLocks noGrp="1"/>
          </p:cNvSpPr>
          <p:nvPr>
            <p:ph type="body" idx="1" hasCustomPrompt="1"/>
          </p:nvPr>
        </p:nvSpPr>
        <p:spPr>
          <a:xfrm>
            <a:off x="470548" y="876870"/>
            <a:ext cx="2365789" cy="388455"/>
          </a:xfrm>
        </p:spPr>
        <p:txBody>
          <a:bodyPr lIns="0" tIns="0" rIns="0" bIns="0" anchor="t">
            <a:normAutofit/>
          </a:bodyPr>
          <a:lstStyle>
            <a:lvl1pPr marL="0" indent="0">
              <a:buFontTx/>
              <a:buNone/>
              <a:defRPr sz="1600" b="0" i="0">
                <a:solidFill>
                  <a:srgbClr val="337AB7"/>
                </a:solidFill>
                <a:latin typeface="Futura Book" charset="0"/>
                <a:ea typeface="Futura Book" charset="0"/>
                <a:cs typeface="Futura Book" charset="0"/>
              </a:defRPr>
            </a:lvl1pPr>
          </a:lstStyle>
          <a:p>
            <a:r>
              <a:rPr lang="en-US" dirty="0"/>
              <a:t>Click to add subhead</a:t>
            </a:r>
          </a:p>
          <a:p>
            <a:endParaRPr dirty="0"/>
          </a:p>
        </p:txBody>
      </p:sp>
      <p:sp>
        <p:nvSpPr>
          <p:cNvPr id="8" name="Holder 2"/>
          <p:cNvSpPr>
            <a:spLocks noGrp="1"/>
          </p:cNvSpPr>
          <p:nvPr>
            <p:ph type="title"/>
          </p:nvPr>
        </p:nvSpPr>
        <p:spPr>
          <a:xfrm>
            <a:off x="445542" y="411221"/>
            <a:ext cx="3240433" cy="367532"/>
          </a:xfrm>
        </p:spPr>
        <p:txBody>
          <a:bodyPr lIns="0" tIns="0" rIns="0" bIns="0" anchor="t">
            <a:normAutofit/>
          </a:bodyPr>
          <a:lstStyle>
            <a:lvl1pPr algn="l">
              <a:defRPr sz="2530" b="1" i="0">
                <a:solidFill>
                  <a:srgbClr val="F15A3E"/>
                </a:solidFill>
                <a:latin typeface="Arial"/>
                <a:cs typeface="Arial"/>
              </a:defRPr>
            </a:lvl1pPr>
          </a:lstStyle>
          <a:p>
            <a:endParaRPr dirty="0"/>
          </a:p>
        </p:txBody>
      </p:sp>
      <p:grpSp>
        <p:nvGrpSpPr>
          <p:cNvPr id="5" name="Group 4"/>
          <p:cNvGrpSpPr/>
          <p:nvPr userDrawn="1"/>
        </p:nvGrpSpPr>
        <p:grpSpPr>
          <a:xfrm>
            <a:off x="336886" y="5730709"/>
            <a:ext cx="11516127" cy="872089"/>
            <a:chOff x="673770" y="11461416"/>
            <a:chExt cx="23032253" cy="1744177"/>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654680" y="11461416"/>
              <a:ext cx="3051343" cy="1744177"/>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770" y="12801600"/>
              <a:ext cx="19510265" cy="403993"/>
            </a:xfrm>
            <a:prstGeom prst="rect">
              <a:avLst/>
            </a:prstGeom>
          </p:spPr>
        </p:pic>
      </p:grpSp>
      <p:sp>
        <p:nvSpPr>
          <p:cNvPr id="6" name="Content Placeholder 5">
            <a:extLst>
              <a:ext uri="{FF2B5EF4-FFF2-40B4-BE49-F238E27FC236}">
                <a16:creationId xmlns:a16="http://schemas.microsoft.com/office/drawing/2014/main" id="{DB5B92D1-5917-6648-A6B5-33DC848865D7}"/>
              </a:ext>
            </a:extLst>
          </p:cNvPr>
          <p:cNvSpPr>
            <a:spLocks noGrp="1"/>
          </p:cNvSpPr>
          <p:nvPr>
            <p:ph sz="quarter" idx="10"/>
          </p:nvPr>
        </p:nvSpPr>
        <p:spPr>
          <a:xfrm>
            <a:off x="884239" y="1421607"/>
            <a:ext cx="10267157" cy="4502150"/>
          </a:xfrm>
        </p:spPr>
        <p:txBody>
          <a:bodyPr anchor="t">
            <a:normAutofit/>
          </a:bodyPr>
          <a:lstStyle>
            <a:lvl1pPr>
              <a:lnSpc>
                <a:spcPct val="100000"/>
              </a:lnSpc>
              <a:spcBef>
                <a:spcPts val="0"/>
              </a:spcBef>
              <a:spcAft>
                <a:spcPts val="500"/>
              </a:spcAft>
              <a:defRPr sz="2000" b="0" i="0">
                <a:latin typeface="Futura Medium" panose="020B0602020204020303" pitchFamily="34" charset="-79"/>
                <a:cs typeface="Futura Medium" panose="020B0602020204020303" pitchFamily="34" charset="-79"/>
              </a:defRPr>
            </a:lvl1pPr>
            <a:lvl2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2pPr>
            <a:lvl3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3pPr>
            <a:lvl4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4pPr>
            <a:lvl5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515605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730458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083970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27882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160758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677819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409817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213651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263356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6" name="Right Triangle 15">
            <a:extLst>
              <a:ext uri="{FF2B5EF4-FFF2-40B4-BE49-F238E27FC236}">
                <a16:creationId xmlns:a16="http://schemas.microsoft.com/office/drawing/2014/main" id="{B8F07BE7-E380-4A56-98EB-B148BB18CF45}"/>
              </a:ext>
            </a:extLst>
          </p:cNvPr>
          <p:cNvSpPr/>
          <p:nvPr userDrawn="1"/>
        </p:nvSpPr>
        <p:spPr>
          <a:xfrm rot="5400000">
            <a:off x="2664103" y="-2669899"/>
            <a:ext cx="6857999" cy="12197797"/>
          </a:xfrm>
          <a:prstGeom prst="r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5EE4DC1A-20C0-461D-9772-CBE5EE816282}"/>
              </a:ext>
            </a:extLst>
          </p:cNvPr>
          <p:cNvSpPr>
            <a:spLocks noGrp="1"/>
          </p:cNvSpPr>
          <p:nvPr>
            <p:ph type="dt" sz="half" idx="10"/>
          </p:nvPr>
        </p:nvSpPr>
        <p:spPr/>
        <p:txBody>
          <a:bodyPr/>
          <a:lstStyle/>
          <a:p>
            <a:fld id="{2A3F0250-8F20-4C43-B9E4-AE5F7ABFD9AA}" type="datetime1">
              <a:rPr lang="en-US" smtClean="0"/>
              <a:t>10/22/2019</a:t>
            </a:fld>
            <a:endParaRPr lang="en-US"/>
          </a:p>
        </p:txBody>
      </p:sp>
      <p:sp>
        <p:nvSpPr>
          <p:cNvPr id="6" name="Footer Placeholder 5">
            <a:extLst>
              <a:ext uri="{FF2B5EF4-FFF2-40B4-BE49-F238E27FC236}">
                <a16:creationId xmlns:a16="http://schemas.microsoft.com/office/drawing/2014/main" id="{2D864B48-8974-486C-969F-EC50256B2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D8977-4D50-4B0A-BB84-E180896A6C9F}"/>
              </a:ext>
            </a:extLst>
          </p:cNvPr>
          <p:cNvSpPr>
            <a:spLocks noGrp="1"/>
          </p:cNvSpPr>
          <p:nvPr>
            <p:ph type="sldNum" sz="quarter" idx="12"/>
          </p:nvPr>
        </p:nvSpPr>
        <p:spPr>
          <a:xfrm>
            <a:off x="8610600" y="6356350"/>
            <a:ext cx="2743200" cy="365125"/>
          </a:xfrm>
          <a:prstGeom prst="rect">
            <a:avLst/>
          </a:prstGeom>
        </p:spPr>
        <p:txBody>
          <a:bodyPr/>
          <a:lstStyle/>
          <a:p>
            <a:fld id="{544DB8A9-0345-4B4A-90B8-0D98240D52E9}" type="slidenum">
              <a:rPr lang="en-US" smtClean="0"/>
              <a:t>‹#›</a:t>
            </a:fld>
            <a:endParaRPr lang="en-US"/>
          </a:p>
        </p:txBody>
      </p:sp>
      <p:cxnSp>
        <p:nvCxnSpPr>
          <p:cNvPr id="17" name="Straight Connector 16">
            <a:extLst>
              <a:ext uri="{FF2B5EF4-FFF2-40B4-BE49-F238E27FC236}">
                <a16:creationId xmlns:a16="http://schemas.microsoft.com/office/drawing/2014/main" id="{DD7D31B6-3063-453F-894B-E02D264426F1}"/>
              </a:ext>
            </a:extLst>
          </p:cNvPr>
          <p:cNvCxnSpPr>
            <a:cxnSpLocks/>
            <a:endCxn id="16" idx="4"/>
          </p:cNvCxnSpPr>
          <p:nvPr userDrawn="1"/>
        </p:nvCxnSpPr>
        <p:spPr>
          <a:xfrm flipH="1">
            <a:off x="-5796" y="0"/>
            <a:ext cx="12197798" cy="6857999"/>
          </a:xfrm>
          <a:prstGeom prst="line">
            <a:avLst/>
          </a:prstGeom>
          <a:ln w="76200">
            <a:solidFill>
              <a:srgbClr val="CCE4F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9B21C34-3CE5-4E3B-992A-361F4712102E}"/>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BDC91FE6-EE6D-4709-8567-1D53C6C673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D36C0A30-8D28-4024-8EEA-656ED7C3ED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a:extLst>
              <a:ext uri="{FF2B5EF4-FFF2-40B4-BE49-F238E27FC236}">
                <a16:creationId xmlns:a16="http://schemas.microsoft.com/office/drawing/2014/main" id="{4DA118D4-7FF1-4419-B9DE-82BDBC11C3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795" y="6444525"/>
            <a:ext cx="510341" cy="188774"/>
          </a:xfrm>
          <a:prstGeom prst="rect">
            <a:avLst/>
          </a:prstGeom>
        </p:spPr>
      </p:pic>
    </p:spTree>
    <p:extLst>
      <p:ext uri="{BB962C8B-B14F-4D97-AF65-F5344CB8AC3E}">
        <p14:creationId xmlns:p14="http://schemas.microsoft.com/office/powerpoint/2010/main" val="26466344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238257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902339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263529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720882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image_title bar">
    <p:spTree>
      <p:nvGrpSpPr>
        <p:cNvPr id="1" name=""/>
        <p:cNvGrpSpPr/>
        <p:nvPr/>
      </p:nvGrpSpPr>
      <p:grpSpPr>
        <a:xfrm>
          <a:off x="0" y="0"/>
          <a:ext cx="0" cy="0"/>
          <a:chOff x="0" y="0"/>
          <a:chExt cx="0" cy="0"/>
        </a:xfrm>
      </p:grpSpPr>
      <p:pic>
        <p:nvPicPr>
          <p:cNvPr id="117" name="Picture 4" descr="Picture 4"/>
          <p:cNvPicPr>
            <a:picLocks noChangeAspect="1"/>
          </p:cNvPicPr>
          <p:nvPr/>
        </p:nvPicPr>
        <p:blipFill>
          <a:blip r:embed="rId2"/>
          <a:stretch>
            <a:fillRect/>
          </a:stretch>
        </p:blipFill>
        <p:spPr>
          <a:xfrm>
            <a:off x="0" y="0"/>
            <a:ext cx="12192000" cy="6864096"/>
          </a:xfrm>
          <a:prstGeom prst="rect">
            <a:avLst/>
          </a:prstGeom>
          <a:ln w="12700">
            <a:miter lim="400000"/>
          </a:ln>
        </p:spPr>
      </p:pic>
      <p:sp>
        <p:nvSpPr>
          <p:cNvPr id="118" name="Title Text"/>
          <p:cNvSpPr txBox="1">
            <a:spLocks noGrp="1"/>
          </p:cNvSpPr>
          <p:nvPr>
            <p:ph type="title"/>
          </p:nvPr>
        </p:nvSpPr>
        <p:spPr>
          <a:xfrm>
            <a:off x="844550" y="2990224"/>
            <a:ext cx="10502900" cy="1015663"/>
          </a:xfrm>
          <a:prstGeom prst="rect">
            <a:avLst/>
          </a:prstGeom>
          <a:effectLst>
            <a:outerShdw blurRad="330200" dist="25400" dir="5400000" rotWithShape="0">
              <a:srgbClr val="000000">
                <a:alpha val="80000"/>
              </a:srgbClr>
            </a:outerShdw>
          </a:effectLst>
        </p:spPr>
        <p:txBody>
          <a:bodyPr lIns="0" tIns="0" rIns="0" bIns="0"/>
          <a:lstStyle>
            <a:lvl1pPr>
              <a:defRPr sz="6600">
                <a:solidFill>
                  <a:srgbClr val="FFFFFF"/>
                </a:solidFill>
                <a:effectLst>
                  <a:outerShdw blurRad="50800" dist="76200" rotWithShape="0">
                    <a:srgbClr val="000000">
                      <a:alpha val="40000"/>
                    </a:srgbClr>
                  </a:outerShdw>
                </a:effectLst>
                <a:latin typeface="Futura"/>
                <a:ea typeface="Futura"/>
                <a:cs typeface="Futura"/>
                <a:sym typeface="Futura"/>
              </a:defRPr>
            </a:lvl1pPr>
          </a:lstStyle>
          <a:p>
            <a:r>
              <a:t>Title Text</a:t>
            </a:r>
          </a:p>
        </p:txBody>
      </p:sp>
      <p:grpSp>
        <p:nvGrpSpPr>
          <p:cNvPr id="121" name="Group 12"/>
          <p:cNvGrpSpPr/>
          <p:nvPr/>
        </p:nvGrpSpPr>
        <p:grpSpPr>
          <a:xfrm>
            <a:off x="336885" y="5730708"/>
            <a:ext cx="11518165" cy="872089"/>
            <a:chOff x="0" y="0"/>
            <a:chExt cx="23036327" cy="1744177"/>
          </a:xfrm>
        </p:grpSpPr>
        <p:pic>
          <p:nvPicPr>
            <p:cNvPr id="119" name="Picture 10" descr="Picture 10"/>
            <p:cNvPicPr>
              <a:picLocks noChangeAspect="1"/>
            </p:cNvPicPr>
            <p:nvPr/>
          </p:nvPicPr>
          <p:blipFill>
            <a:blip r:embed="rId3"/>
            <a:stretch>
              <a:fillRect/>
            </a:stretch>
          </p:blipFill>
          <p:spPr>
            <a:xfrm>
              <a:off x="0" y="1340184"/>
              <a:ext cx="19510266" cy="403994"/>
            </a:xfrm>
            <a:prstGeom prst="rect">
              <a:avLst/>
            </a:prstGeom>
            <a:ln w="12700" cap="flat">
              <a:noFill/>
              <a:miter lim="400000"/>
            </a:ln>
            <a:effectLst/>
          </p:spPr>
        </p:pic>
        <p:pic>
          <p:nvPicPr>
            <p:cNvPr id="120" name="Picture 11" descr="Picture 11"/>
            <p:cNvPicPr>
              <a:picLocks noChangeAspect="1"/>
            </p:cNvPicPr>
            <p:nvPr/>
          </p:nvPicPr>
          <p:blipFill>
            <a:blip r:embed="rId4"/>
            <a:stretch>
              <a:fillRect/>
            </a:stretch>
          </p:blipFill>
          <p:spPr>
            <a:xfrm>
              <a:off x="19990133" y="0"/>
              <a:ext cx="3046196" cy="1741235"/>
            </a:xfrm>
            <a:prstGeom prst="rect">
              <a:avLst/>
            </a:prstGeom>
            <a:ln w="12700" cap="flat">
              <a:noFill/>
              <a:miter lim="400000"/>
            </a:ln>
            <a:effectLst/>
          </p:spPr>
        </p:pic>
      </p:grpSp>
      <p:sp>
        <p:nvSpPr>
          <p:cNvPr id="122" name="Slide Number"/>
          <p:cNvSpPr txBox="1">
            <a:spLocks noGrp="1"/>
          </p:cNvSpPr>
          <p:nvPr>
            <p:ph type="sldNum" sz="quarter" idx="2"/>
          </p:nvPr>
        </p:nvSpPr>
        <p:spPr>
          <a:xfrm>
            <a:off x="7315200" y="6356350"/>
            <a:ext cx="296556" cy="287258"/>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20748390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ar_logo flush w/ title">
    <p:spTree>
      <p:nvGrpSpPr>
        <p:cNvPr id="1" name=""/>
        <p:cNvGrpSpPr/>
        <p:nvPr/>
      </p:nvGrpSpPr>
      <p:grpSpPr>
        <a:xfrm>
          <a:off x="0" y="0"/>
          <a:ext cx="0" cy="0"/>
          <a:chOff x="0" y="0"/>
          <a:chExt cx="0" cy="0"/>
        </a:xfrm>
      </p:grpSpPr>
      <p:sp>
        <p:nvSpPr>
          <p:cNvPr id="129" name="Body Level One…"/>
          <p:cNvSpPr txBox="1">
            <a:spLocks noGrp="1"/>
          </p:cNvSpPr>
          <p:nvPr>
            <p:ph type="body" sz="quarter" idx="1"/>
          </p:nvPr>
        </p:nvSpPr>
        <p:spPr>
          <a:xfrm>
            <a:off x="470548" y="819719"/>
            <a:ext cx="2365789" cy="388455"/>
          </a:xfrm>
          <a:prstGeom prst="rect">
            <a:avLst/>
          </a:prstGeom>
        </p:spPr>
        <p:txBody>
          <a:bodyPr lIns="0" tIns="0" rIns="0" bIns="0" anchor="t"/>
          <a:lstStyle>
            <a:lvl1pPr marL="0" indent="0">
              <a:spcBef>
                <a:spcPts val="2600"/>
              </a:spcBef>
              <a:buSzTx/>
              <a:buNone/>
              <a:defRPr sz="1600">
                <a:solidFill>
                  <a:srgbClr val="337AB7"/>
                </a:solidFill>
                <a:latin typeface="Futura"/>
                <a:ea typeface="Futura"/>
                <a:cs typeface="Futura"/>
                <a:sym typeface="Futura"/>
              </a:defRPr>
            </a:lvl1pPr>
            <a:lvl2pPr marL="512885" indent="-195385">
              <a:spcBef>
                <a:spcPts val="2600"/>
              </a:spcBef>
              <a:buSzPct val="75000"/>
              <a:defRPr sz="1600">
                <a:solidFill>
                  <a:srgbClr val="337AB7"/>
                </a:solidFill>
                <a:latin typeface="Futura"/>
                <a:ea typeface="Futura"/>
                <a:cs typeface="Futura"/>
                <a:sym typeface="Futura"/>
              </a:defRPr>
            </a:lvl2pPr>
            <a:lvl3pPr marL="830385" indent="-195385">
              <a:spcBef>
                <a:spcPts val="2600"/>
              </a:spcBef>
              <a:buSzPct val="75000"/>
              <a:defRPr sz="1600">
                <a:solidFill>
                  <a:srgbClr val="337AB7"/>
                </a:solidFill>
                <a:latin typeface="Futura"/>
                <a:ea typeface="Futura"/>
                <a:cs typeface="Futura"/>
                <a:sym typeface="Futura"/>
              </a:defRPr>
            </a:lvl3pPr>
            <a:lvl4pPr marL="1147885" indent="-195385">
              <a:spcBef>
                <a:spcPts val="2600"/>
              </a:spcBef>
              <a:buSzPct val="75000"/>
              <a:defRPr sz="1600">
                <a:solidFill>
                  <a:srgbClr val="337AB7"/>
                </a:solidFill>
                <a:latin typeface="Futura"/>
                <a:ea typeface="Futura"/>
                <a:cs typeface="Futura"/>
                <a:sym typeface="Futura"/>
              </a:defRPr>
            </a:lvl4pPr>
            <a:lvl5pPr marL="1465385" indent="-195385">
              <a:spcBef>
                <a:spcPts val="2600"/>
              </a:spcBef>
              <a:buSzPct val="75000"/>
              <a:defRPr sz="1600">
                <a:solidFill>
                  <a:srgbClr val="337AB7"/>
                </a:solidFill>
                <a:latin typeface="Futura"/>
                <a:ea typeface="Futura"/>
                <a:cs typeface="Futura"/>
                <a:sym typeface="Futura"/>
              </a:defRPr>
            </a:lvl5pPr>
          </a:lstStyle>
          <a:p>
            <a:r>
              <a:t>Body Level One</a:t>
            </a:r>
          </a:p>
          <a:p>
            <a:pPr lvl="1"/>
            <a:r>
              <a:t>Body Level Two</a:t>
            </a:r>
          </a:p>
          <a:p>
            <a:pPr lvl="2"/>
            <a:r>
              <a:t>Body Level Three</a:t>
            </a:r>
          </a:p>
          <a:p>
            <a:pPr lvl="3"/>
            <a:r>
              <a:t>Body Level Four</a:t>
            </a:r>
          </a:p>
          <a:p>
            <a:pPr lvl="4"/>
            <a:r>
              <a:t>Body Level Five</a:t>
            </a:r>
          </a:p>
        </p:txBody>
      </p:sp>
      <p:sp>
        <p:nvSpPr>
          <p:cNvPr id="130" name="Title Text"/>
          <p:cNvSpPr txBox="1">
            <a:spLocks noGrp="1"/>
          </p:cNvSpPr>
          <p:nvPr>
            <p:ph type="title"/>
          </p:nvPr>
        </p:nvSpPr>
        <p:spPr>
          <a:xfrm>
            <a:off x="445541" y="411220"/>
            <a:ext cx="3240433" cy="367533"/>
          </a:xfrm>
          <a:prstGeom prst="rect">
            <a:avLst/>
          </a:prstGeom>
        </p:spPr>
        <p:txBody>
          <a:bodyPr lIns="0" tIns="0" rIns="0" bIns="0" anchor="t"/>
          <a:lstStyle>
            <a:lvl1pPr algn="l">
              <a:defRPr sz="2500">
                <a:solidFill>
                  <a:srgbClr val="F15A3E"/>
                </a:solidFill>
                <a:latin typeface="Arial"/>
                <a:ea typeface="Arial"/>
                <a:cs typeface="Arial"/>
                <a:sym typeface="Arial"/>
              </a:defRPr>
            </a:lvl1pPr>
          </a:lstStyle>
          <a:p>
            <a:r>
              <a:t>Title Text</a:t>
            </a:r>
          </a:p>
        </p:txBody>
      </p:sp>
      <p:grpSp>
        <p:nvGrpSpPr>
          <p:cNvPr id="133" name="Group 4"/>
          <p:cNvGrpSpPr/>
          <p:nvPr/>
        </p:nvGrpSpPr>
        <p:grpSpPr>
          <a:xfrm>
            <a:off x="336885" y="5730708"/>
            <a:ext cx="11516127" cy="872089"/>
            <a:chOff x="0" y="0"/>
            <a:chExt cx="23032253" cy="1744177"/>
          </a:xfrm>
        </p:grpSpPr>
        <p:pic>
          <p:nvPicPr>
            <p:cNvPr id="131" name="Picture 8" descr="Picture 8"/>
            <p:cNvPicPr>
              <a:picLocks noChangeAspect="1"/>
            </p:cNvPicPr>
            <p:nvPr/>
          </p:nvPicPr>
          <p:blipFill>
            <a:blip r:embed="rId2"/>
            <a:stretch>
              <a:fillRect/>
            </a:stretch>
          </p:blipFill>
          <p:spPr>
            <a:xfrm>
              <a:off x="19980910" y="0"/>
              <a:ext cx="3051344" cy="1744178"/>
            </a:xfrm>
            <a:prstGeom prst="rect">
              <a:avLst/>
            </a:prstGeom>
            <a:ln w="12700" cap="flat">
              <a:noFill/>
              <a:miter lim="400000"/>
            </a:ln>
            <a:effectLst/>
          </p:spPr>
        </p:pic>
        <p:pic>
          <p:nvPicPr>
            <p:cNvPr id="132" name="Picture 9" descr="Picture 9"/>
            <p:cNvPicPr>
              <a:picLocks noChangeAspect="1"/>
            </p:cNvPicPr>
            <p:nvPr/>
          </p:nvPicPr>
          <p:blipFill>
            <a:blip r:embed="rId3"/>
            <a:stretch>
              <a:fillRect/>
            </a:stretch>
          </p:blipFill>
          <p:spPr>
            <a:xfrm>
              <a:off x="0" y="1340184"/>
              <a:ext cx="19510265" cy="403994"/>
            </a:xfrm>
            <a:prstGeom prst="rect">
              <a:avLst/>
            </a:prstGeom>
            <a:ln w="12700" cap="flat">
              <a:noFill/>
              <a:miter lim="400000"/>
            </a:ln>
            <a:effectLst/>
          </p:spPr>
        </p:pic>
      </p:grpSp>
      <p:sp>
        <p:nvSpPr>
          <p:cNvPr id="134" name="Slide Number"/>
          <p:cNvSpPr txBox="1">
            <a:spLocks noGrp="1"/>
          </p:cNvSpPr>
          <p:nvPr>
            <p:ph type="sldNum" sz="quarter" idx="2"/>
          </p:nvPr>
        </p:nvSpPr>
        <p:spPr>
          <a:xfrm>
            <a:off x="7315200" y="6356350"/>
            <a:ext cx="296556" cy="287258"/>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08133969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bar_logo flush w/ title">
    <p:spTree>
      <p:nvGrpSpPr>
        <p:cNvPr id="1" name=""/>
        <p:cNvGrpSpPr/>
        <p:nvPr/>
      </p:nvGrpSpPr>
      <p:grpSpPr>
        <a:xfrm>
          <a:off x="0" y="0"/>
          <a:ext cx="0" cy="0"/>
          <a:chOff x="0" y="0"/>
          <a:chExt cx="0" cy="0"/>
        </a:xfrm>
      </p:grpSpPr>
      <p:sp>
        <p:nvSpPr>
          <p:cNvPr id="7" name="Holder 3"/>
          <p:cNvSpPr>
            <a:spLocks noGrp="1"/>
          </p:cNvSpPr>
          <p:nvPr>
            <p:ph type="body" idx="1" hasCustomPrompt="1"/>
          </p:nvPr>
        </p:nvSpPr>
        <p:spPr>
          <a:xfrm>
            <a:off x="470548" y="876870"/>
            <a:ext cx="2365789" cy="388455"/>
          </a:xfrm>
        </p:spPr>
        <p:txBody>
          <a:bodyPr lIns="0" tIns="0" rIns="0" bIns="0" anchor="t">
            <a:normAutofit/>
          </a:bodyPr>
          <a:lstStyle>
            <a:lvl1pPr marL="0" indent="0">
              <a:buFontTx/>
              <a:buNone/>
              <a:defRPr sz="1600" b="0" i="0">
                <a:solidFill>
                  <a:srgbClr val="337AB7"/>
                </a:solidFill>
                <a:latin typeface="Futura Book" charset="0"/>
                <a:ea typeface="Futura Book" charset="0"/>
                <a:cs typeface="Futura Book" charset="0"/>
              </a:defRPr>
            </a:lvl1pPr>
          </a:lstStyle>
          <a:p>
            <a:r>
              <a:rPr lang="en-US" dirty="0"/>
              <a:t>Click to add subhead</a:t>
            </a:r>
          </a:p>
          <a:p>
            <a:endParaRPr dirty="0"/>
          </a:p>
        </p:txBody>
      </p:sp>
      <p:sp>
        <p:nvSpPr>
          <p:cNvPr id="8" name="Holder 2"/>
          <p:cNvSpPr>
            <a:spLocks noGrp="1"/>
          </p:cNvSpPr>
          <p:nvPr>
            <p:ph type="title"/>
          </p:nvPr>
        </p:nvSpPr>
        <p:spPr>
          <a:xfrm>
            <a:off x="445542" y="411221"/>
            <a:ext cx="3240433" cy="367532"/>
          </a:xfrm>
        </p:spPr>
        <p:txBody>
          <a:bodyPr lIns="0" tIns="0" rIns="0" bIns="0" anchor="t">
            <a:normAutofit/>
          </a:bodyPr>
          <a:lstStyle>
            <a:lvl1pPr algn="l">
              <a:defRPr sz="2530" b="1" i="0">
                <a:solidFill>
                  <a:srgbClr val="F15A3E"/>
                </a:solidFill>
                <a:latin typeface="Arial"/>
                <a:cs typeface="Arial"/>
              </a:defRPr>
            </a:lvl1pPr>
          </a:lstStyle>
          <a:p>
            <a:endParaRPr dirty="0"/>
          </a:p>
        </p:txBody>
      </p:sp>
      <p:grpSp>
        <p:nvGrpSpPr>
          <p:cNvPr id="5" name="Group 4"/>
          <p:cNvGrpSpPr/>
          <p:nvPr userDrawn="1"/>
        </p:nvGrpSpPr>
        <p:grpSpPr>
          <a:xfrm>
            <a:off x="336886" y="5730709"/>
            <a:ext cx="11516127" cy="872089"/>
            <a:chOff x="673770" y="11461416"/>
            <a:chExt cx="23032253" cy="1744177"/>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654680" y="11461416"/>
              <a:ext cx="3051343" cy="1744177"/>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770" y="12801600"/>
              <a:ext cx="19510265" cy="403993"/>
            </a:xfrm>
            <a:prstGeom prst="rect">
              <a:avLst/>
            </a:prstGeom>
          </p:spPr>
        </p:pic>
      </p:grpSp>
      <p:sp>
        <p:nvSpPr>
          <p:cNvPr id="6" name="Content Placeholder 5">
            <a:extLst>
              <a:ext uri="{FF2B5EF4-FFF2-40B4-BE49-F238E27FC236}">
                <a16:creationId xmlns:a16="http://schemas.microsoft.com/office/drawing/2014/main" id="{DB5B92D1-5917-6648-A6B5-33DC848865D7}"/>
              </a:ext>
            </a:extLst>
          </p:cNvPr>
          <p:cNvSpPr>
            <a:spLocks noGrp="1"/>
          </p:cNvSpPr>
          <p:nvPr>
            <p:ph sz="quarter" idx="10"/>
          </p:nvPr>
        </p:nvSpPr>
        <p:spPr>
          <a:xfrm>
            <a:off x="884239" y="1421607"/>
            <a:ext cx="10267157" cy="4502150"/>
          </a:xfrm>
        </p:spPr>
        <p:txBody>
          <a:bodyPr anchor="t">
            <a:normAutofit/>
          </a:bodyPr>
          <a:lstStyle>
            <a:lvl1pPr>
              <a:lnSpc>
                <a:spcPct val="100000"/>
              </a:lnSpc>
              <a:spcBef>
                <a:spcPts val="0"/>
              </a:spcBef>
              <a:spcAft>
                <a:spcPts val="500"/>
              </a:spcAft>
              <a:defRPr sz="2000" b="0" i="0">
                <a:latin typeface="Futura Medium" panose="020B0602020204020303" pitchFamily="34" charset="-79"/>
                <a:cs typeface="Futura Medium" panose="020B0602020204020303" pitchFamily="34" charset="-79"/>
              </a:defRPr>
            </a:lvl1pPr>
            <a:lvl2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2pPr>
            <a:lvl3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3pPr>
            <a:lvl4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4pPr>
            <a:lvl5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621495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84DF00-F3D9-4E4A-B591-A3E87AA7FFE6}" type="datetimeFigureOut">
              <a:rPr lang="en-US" smtClean="0"/>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717543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4DF00-F3D9-4E4A-B591-A3E87AA7FFE6}" type="datetimeFigureOut">
              <a:rPr lang="en-US" smtClean="0"/>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1354461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5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84DF00-F3D9-4E4A-B591-A3E87AA7FFE6}" type="datetimeFigureOut">
              <a:rPr lang="en-US" smtClean="0"/>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345161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4" name="Right Triangle 23">
            <a:extLst>
              <a:ext uri="{FF2B5EF4-FFF2-40B4-BE49-F238E27FC236}">
                <a16:creationId xmlns:a16="http://schemas.microsoft.com/office/drawing/2014/main" id="{09C3005C-F75D-47BE-9BF5-59E1E8267F1B}"/>
              </a:ext>
            </a:extLst>
          </p:cNvPr>
          <p:cNvSpPr/>
          <p:nvPr userDrawn="1"/>
        </p:nvSpPr>
        <p:spPr>
          <a:xfrm rot="5400000">
            <a:off x="955397" y="-964578"/>
            <a:ext cx="6858000" cy="8768795"/>
          </a:xfrm>
          <a:prstGeom prst="r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49FFCA69-77BE-4431-AADD-51B88FDBE7B9}"/>
              </a:ext>
            </a:extLst>
          </p:cNvPr>
          <p:cNvCxnSpPr>
            <a:cxnSpLocks/>
          </p:cNvCxnSpPr>
          <p:nvPr userDrawn="1"/>
        </p:nvCxnSpPr>
        <p:spPr>
          <a:xfrm rot="10800000" flipV="1">
            <a:off x="0" y="-9181"/>
            <a:ext cx="8768795" cy="6858001"/>
          </a:xfrm>
          <a:prstGeom prst="line">
            <a:avLst/>
          </a:prstGeom>
          <a:ln w="76200">
            <a:solidFill>
              <a:srgbClr val="CCE4F8"/>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314B534-CC3B-4007-9D05-059387C402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065862-D344-4F09-A81E-5F1FF54AC6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D35217-F0B6-4A48-A9BB-2BA2A774A913}"/>
              </a:ext>
            </a:extLst>
          </p:cNvPr>
          <p:cNvSpPr>
            <a:spLocks noGrp="1"/>
          </p:cNvSpPr>
          <p:nvPr>
            <p:ph type="dt" sz="half" idx="10"/>
          </p:nvPr>
        </p:nvSpPr>
        <p:spPr/>
        <p:txBody>
          <a:bodyPr/>
          <a:lstStyle/>
          <a:p>
            <a:fld id="{30CC1379-3A54-48B5-B474-FB8B2D77E3B9}" type="datetime1">
              <a:rPr lang="en-US" smtClean="0"/>
              <a:t>10/22/2019</a:t>
            </a:fld>
            <a:endParaRPr lang="en-US"/>
          </a:p>
        </p:txBody>
      </p:sp>
      <p:sp>
        <p:nvSpPr>
          <p:cNvPr id="8" name="Footer Placeholder 7">
            <a:extLst>
              <a:ext uri="{FF2B5EF4-FFF2-40B4-BE49-F238E27FC236}">
                <a16:creationId xmlns:a16="http://schemas.microsoft.com/office/drawing/2014/main" id="{3511CB57-9AD3-4E2B-B25D-10AC180D8F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3BCCEA-093D-46E4-A9F8-3C8E77ABE2FF}"/>
              </a:ext>
            </a:extLst>
          </p:cNvPr>
          <p:cNvSpPr>
            <a:spLocks noGrp="1"/>
          </p:cNvSpPr>
          <p:nvPr>
            <p:ph type="sldNum" sz="quarter" idx="12"/>
          </p:nvPr>
        </p:nvSpPr>
        <p:spPr>
          <a:xfrm>
            <a:off x="8610600" y="6356350"/>
            <a:ext cx="2743200" cy="365125"/>
          </a:xfrm>
          <a:prstGeom prst="rect">
            <a:avLst/>
          </a:prstGeom>
        </p:spPr>
        <p:txBody>
          <a:bodyPr/>
          <a:lstStyle/>
          <a:p>
            <a:fld id="{544DB8A9-0345-4B4A-90B8-0D98240D52E9}" type="slidenum">
              <a:rPr lang="en-US" smtClean="0"/>
              <a:t>‹#›</a:t>
            </a:fld>
            <a:endParaRPr lang="en-US"/>
          </a:p>
        </p:txBody>
      </p:sp>
      <p:sp>
        <p:nvSpPr>
          <p:cNvPr id="2" name="Title 1">
            <a:extLst>
              <a:ext uri="{FF2B5EF4-FFF2-40B4-BE49-F238E27FC236}">
                <a16:creationId xmlns:a16="http://schemas.microsoft.com/office/drawing/2014/main" id="{A3BD4B71-0F9E-4CF1-9E9A-40F88C195F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81E37928-0766-467C-8E0E-FD9C837E95C6}"/>
              </a:ext>
            </a:extLst>
          </p:cNvPr>
          <p:cNvSpPr>
            <a:spLocks noGrp="1"/>
          </p:cNvSpPr>
          <p:nvPr>
            <p:ph sz="half" idx="2"/>
          </p:nvPr>
        </p:nvSpPr>
        <p:spPr>
          <a:xfrm>
            <a:off x="850902" y="2535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ED4511EC-CCB2-40A6-B5FE-B54BAAD0AB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23" name="Picture 22">
            <a:extLst>
              <a:ext uri="{FF2B5EF4-FFF2-40B4-BE49-F238E27FC236}">
                <a16:creationId xmlns:a16="http://schemas.microsoft.com/office/drawing/2014/main" id="{036EA295-4597-4D39-B8D9-0B783974B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795" y="6444525"/>
            <a:ext cx="510341" cy="188774"/>
          </a:xfrm>
          <a:prstGeom prst="rect">
            <a:avLst/>
          </a:prstGeom>
        </p:spPr>
      </p:pic>
    </p:spTree>
    <p:extLst>
      <p:ext uri="{BB962C8B-B14F-4D97-AF65-F5344CB8AC3E}">
        <p14:creationId xmlns:p14="http://schemas.microsoft.com/office/powerpoint/2010/main" val="33544374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84DF00-F3D9-4E4A-B591-A3E87AA7FFE6}" type="datetimeFigureOut">
              <a:rPr lang="en-US" smtClean="0"/>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2659805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84DF00-F3D9-4E4A-B591-A3E87AA7FFE6}" type="datetimeFigureOut">
              <a:rPr lang="en-US" smtClean="0"/>
              <a:t>10/22/2019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892911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84DF00-F3D9-4E4A-B591-A3E87AA7FFE6}" type="datetimeFigureOut">
              <a:rPr lang="en-US" smtClean="0"/>
              <a:t>10/22/2019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42655018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4DF00-F3D9-4E4A-B591-A3E87AA7FFE6}" type="datetimeFigureOut">
              <a:rPr lang="en-US" smtClean="0"/>
              <a:t>10/22/2019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2303297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84DF00-F3D9-4E4A-B591-A3E87AA7FFE6}" type="datetimeFigureOut">
              <a:rPr lang="en-US" smtClean="0"/>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4369701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84DF00-F3D9-4E4A-B591-A3E87AA7FFE6}" type="datetimeFigureOut">
              <a:rPr lang="en-US" smtClean="0"/>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2315258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4DF00-F3D9-4E4A-B591-A3E87AA7FFE6}" type="datetimeFigureOut">
              <a:rPr lang="en-US" smtClean="0"/>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28267162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4DF00-F3D9-4E4A-B591-A3E87AA7FFE6}" type="datetimeFigureOut">
              <a:rPr lang="en-US" smtClean="0"/>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3088608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932518" y="115888"/>
            <a:ext cx="9986433" cy="59801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6777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DB75DF-C6B5-48A9-8E97-F17631120E26}" type="datetimeFigureOut">
              <a:rPr lang="en-US" smtClean="0"/>
              <a:pPr/>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E8E2DC-90E7-41B2-9DF1-9174FDEC8559}" type="slidenum">
              <a:rPr lang="en-US" smtClean="0"/>
              <a:pPr/>
              <a:t>‹#›</a:t>
            </a:fld>
            <a:endParaRPr lang="en-US" dirty="0"/>
          </a:p>
        </p:txBody>
      </p:sp>
    </p:spTree>
    <p:extLst>
      <p:ext uri="{BB962C8B-B14F-4D97-AF65-F5344CB8AC3E}">
        <p14:creationId xmlns:p14="http://schemas.microsoft.com/office/powerpoint/2010/main" val="370030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4736FBC2-954C-4472-A930-DE388BFE7B88}"/>
              </a:ext>
            </a:extLst>
          </p:cNvPr>
          <p:cNvSpPr/>
          <p:nvPr userDrawn="1"/>
        </p:nvSpPr>
        <p:spPr>
          <a:xfrm rot="16200000">
            <a:off x="4378603" y="-955399"/>
            <a:ext cx="6858000" cy="8768795"/>
          </a:xfrm>
          <a:prstGeom prst="r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F7126293-4C3B-418D-AA85-1B287C6D5CDE}"/>
              </a:ext>
            </a:extLst>
          </p:cNvPr>
          <p:cNvSpPr>
            <a:spLocks noGrp="1"/>
          </p:cNvSpPr>
          <p:nvPr>
            <p:ph type="dt" sz="half" idx="10"/>
          </p:nvPr>
        </p:nvSpPr>
        <p:spPr/>
        <p:txBody>
          <a:bodyPr/>
          <a:lstStyle/>
          <a:p>
            <a:fld id="{22CBBB81-5D98-4E51-B5C1-E73DA98EE6E8}" type="datetime1">
              <a:rPr lang="en-US" smtClean="0"/>
              <a:t>10/22/2019</a:t>
            </a:fld>
            <a:endParaRPr lang="en-US"/>
          </a:p>
        </p:txBody>
      </p:sp>
      <p:sp>
        <p:nvSpPr>
          <p:cNvPr id="4" name="Footer Placeholder 3">
            <a:extLst>
              <a:ext uri="{FF2B5EF4-FFF2-40B4-BE49-F238E27FC236}">
                <a16:creationId xmlns:a16="http://schemas.microsoft.com/office/drawing/2014/main" id="{9838FC91-0446-4ACA-8066-838704A994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026C94-4115-4686-BEF0-62B2A614F080}"/>
              </a:ext>
            </a:extLst>
          </p:cNvPr>
          <p:cNvSpPr>
            <a:spLocks noGrp="1"/>
          </p:cNvSpPr>
          <p:nvPr>
            <p:ph type="sldNum" sz="quarter" idx="12"/>
          </p:nvPr>
        </p:nvSpPr>
        <p:spPr>
          <a:xfrm>
            <a:off x="8610600" y="6356350"/>
            <a:ext cx="2743200" cy="365125"/>
          </a:xfrm>
          <a:prstGeom prst="rect">
            <a:avLst/>
          </a:prstGeom>
        </p:spPr>
        <p:txBody>
          <a:bodyPr/>
          <a:lstStyle/>
          <a:p>
            <a:fld id="{544DB8A9-0345-4B4A-90B8-0D98240D52E9}" type="slidenum">
              <a:rPr lang="en-US" smtClean="0"/>
              <a:t>‹#›</a:t>
            </a:fld>
            <a:endParaRPr lang="en-US"/>
          </a:p>
        </p:txBody>
      </p:sp>
      <p:pic>
        <p:nvPicPr>
          <p:cNvPr id="12" name="Picture 11">
            <a:extLst>
              <a:ext uri="{FF2B5EF4-FFF2-40B4-BE49-F238E27FC236}">
                <a16:creationId xmlns:a16="http://schemas.microsoft.com/office/drawing/2014/main" id="{140E7980-B19A-4C5C-9E27-2B735AA59C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794" y="6444525"/>
            <a:ext cx="510341" cy="188774"/>
          </a:xfrm>
          <a:prstGeom prst="rect">
            <a:avLst/>
          </a:prstGeom>
        </p:spPr>
      </p:pic>
      <p:cxnSp>
        <p:nvCxnSpPr>
          <p:cNvPr id="15" name="Straight Connector 14">
            <a:extLst>
              <a:ext uri="{FF2B5EF4-FFF2-40B4-BE49-F238E27FC236}">
                <a16:creationId xmlns:a16="http://schemas.microsoft.com/office/drawing/2014/main" id="{D5D40A47-30D4-4ECE-ABE2-8D7B1EED5EC8}"/>
              </a:ext>
            </a:extLst>
          </p:cNvPr>
          <p:cNvCxnSpPr>
            <a:cxnSpLocks/>
            <a:stCxn id="14" idx="4"/>
            <a:endCxn id="14" idx="0"/>
          </p:cNvCxnSpPr>
          <p:nvPr userDrawn="1"/>
        </p:nvCxnSpPr>
        <p:spPr>
          <a:xfrm flipH="1">
            <a:off x="3423206" y="-2"/>
            <a:ext cx="8768795" cy="6858001"/>
          </a:xfrm>
          <a:prstGeom prst="line">
            <a:avLst/>
          </a:prstGeom>
          <a:ln w="76200">
            <a:solidFill>
              <a:srgbClr val="CCE4F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1F6BBAE-E7C9-484E-8DFA-E237EA243BD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18124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DB75DF-C6B5-48A9-8E97-F17631120E26}" type="datetimeFigureOut">
              <a:rPr lang="en-US" smtClean="0"/>
              <a:pPr/>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E8E2DC-90E7-41B2-9DF1-9174FDEC8559}" type="slidenum">
              <a:rPr lang="en-US" smtClean="0"/>
              <a:pPr/>
              <a:t>‹#›</a:t>
            </a:fld>
            <a:endParaRPr lang="en-US" dirty="0"/>
          </a:p>
        </p:txBody>
      </p:sp>
    </p:spTree>
    <p:extLst>
      <p:ext uri="{BB962C8B-B14F-4D97-AF65-F5344CB8AC3E}">
        <p14:creationId xmlns:p14="http://schemas.microsoft.com/office/powerpoint/2010/main" val="27666379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DB75DF-C6B5-48A9-8E97-F17631120E26}" type="datetimeFigureOut">
              <a:rPr lang="en-US" smtClean="0"/>
              <a:pPr/>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E8E2DC-90E7-41B2-9DF1-9174FDEC8559}" type="slidenum">
              <a:rPr lang="en-US" smtClean="0"/>
              <a:pPr/>
              <a:t>‹#›</a:t>
            </a:fld>
            <a:endParaRPr lang="en-US" dirty="0"/>
          </a:p>
        </p:txBody>
      </p:sp>
    </p:spTree>
    <p:extLst>
      <p:ext uri="{BB962C8B-B14F-4D97-AF65-F5344CB8AC3E}">
        <p14:creationId xmlns:p14="http://schemas.microsoft.com/office/powerpoint/2010/main" val="2505561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DB75DF-C6B5-48A9-8E97-F17631120E26}" type="datetimeFigureOut">
              <a:rPr lang="en-US" smtClean="0"/>
              <a:pPr/>
              <a:t>10/22/2019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E8E2DC-90E7-41B2-9DF1-9174FDEC8559}" type="slidenum">
              <a:rPr lang="en-US" smtClean="0"/>
              <a:pPr/>
              <a:t>‹#›</a:t>
            </a:fld>
            <a:endParaRPr lang="en-US" dirty="0"/>
          </a:p>
        </p:txBody>
      </p:sp>
    </p:spTree>
    <p:extLst>
      <p:ext uri="{BB962C8B-B14F-4D97-AF65-F5344CB8AC3E}">
        <p14:creationId xmlns:p14="http://schemas.microsoft.com/office/powerpoint/2010/main" val="3366102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DB75DF-C6B5-48A9-8E97-F17631120E26}" type="datetimeFigureOut">
              <a:rPr lang="en-US" smtClean="0"/>
              <a:pPr/>
              <a:t>10/22/2019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E8E2DC-90E7-41B2-9DF1-9174FDEC8559}" type="slidenum">
              <a:rPr lang="en-US" smtClean="0"/>
              <a:pPr/>
              <a:t>‹#›</a:t>
            </a:fld>
            <a:endParaRPr lang="en-US" dirty="0"/>
          </a:p>
        </p:txBody>
      </p:sp>
    </p:spTree>
    <p:extLst>
      <p:ext uri="{BB962C8B-B14F-4D97-AF65-F5344CB8AC3E}">
        <p14:creationId xmlns:p14="http://schemas.microsoft.com/office/powerpoint/2010/main" val="2384551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DB75DF-C6B5-48A9-8E97-F17631120E26}" type="datetimeFigureOut">
              <a:rPr lang="en-US" smtClean="0"/>
              <a:pPr/>
              <a:t>10/22/2019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E8E2DC-90E7-41B2-9DF1-9174FDEC8559}" type="slidenum">
              <a:rPr lang="en-US" smtClean="0"/>
              <a:pPr/>
              <a:t>‹#›</a:t>
            </a:fld>
            <a:endParaRPr lang="en-US" dirty="0"/>
          </a:p>
        </p:txBody>
      </p:sp>
    </p:spTree>
    <p:extLst>
      <p:ext uri="{BB962C8B-B14F-4D97-AF65-F5344CB8AC3E}">
        <p14:creationId xmlns:p14="http://schemas.microsoft.com/office/powerpoint/2010/main" val="35020019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DB75DF-C6B5-48A9-8E97-F17631120E26}" type="datetimeFigureOut">
              <a:rPr lang="en-US" smtClean="0"/>
              <a:pPr/>
              <a:t>10/22/2019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E8E2DC-90E7-41B2-9DF1-9174FDEC8559}" type="slidenum">
              <a:rPr lang="en-US" smtClean="0"/>
              <a:pPr/>
              <a:t>‹#›</a:t>
            </a:fld>
            <a:endParaRPr lang="en-US" dirty="0"/>
          </a:p>
        </p:txBody>
      </p:sp>
    </p:spTree>
    <p:extLst>
      <p:ext uri="{BB962C8B-B14F-4D97-AF65-F5344CB8AC3E}">
        <p14:creationId xmlns:p14="http://schemas.microsoft.com/office/powerpoint/2010/main" val="34434994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DB75DF-C6B5-48A9-8E97-F17631120E26}" type="datetimeFigureOut">
              <a:rPr lang="en-US" smtClean="0"/>
              <a:pPr/>
              <a:t>10/22/2019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E8E2DC-90E7-41B2-9DF1-9174FDEC8559}" type="slidenum">
              <a:rPr lang="en-US" smtClean="0"/>
              <a:pPr/>
              <a:t>‹#›</a:t>
            </a:fld>
            <a:endParaRPr lang="en-US" dirty="0"/>
          </a:p>
        </p:txBody>
      </p:sp>
    </p:spTree>
    <p:extLst>
      <p:ext uri="{BB962C8B-B14F-4D97-AF65-F5344CB8AC3E}">
        <p14:creationId xmlns:p14="http://schemas.microsoft.com/office/powerpoint/2010/main" val="17376836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DB75DF-C6B5-48A9-8E97-F17631120E26}" type="datetimeFigureOut">
              <a:rPr lang="en-US" smtClean="0"/>
              <a:pPr/>
              <a:t>10/22/2019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E8E2DC-90E7-41B2-9DF1-9174FDEC8559}" type="slidenum">
              <a:rPr lang="en-US" smtClean="0"/>
              <a:pPr/>
              <a:t>‹#›</a:t>
            </a:fld>
            <a:endParaRPr lang="en-US" dirty="0"/>
          </a:p>
        </p:txBody>
      </p:sp>
    </p:spTree>
    <p:extLst>
      <p:ext uri="{BB962C8B-B14F-4D97-AF65-F5344CB8AC3E}">
        <p14:creationId xmlns:p14="http://schemas.microsoft.com/office/powerpoint/2010/main" val="32801170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DB75DF-C6B5-48A9-8E97-F17631120E26}" type="datetimeFigureOut">
              <a:rPr lang="en-US" smtClean="0"/>
              <a:pPr/>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E8E2DC-90E7-41B2-9DF1-9174FDEC8559}" type="slidenum">
              <a:rPr lang="en-US" smtClean="0"/>
              <a:pPr/>
              <a:t>‹#›</a:t>
            </a:fld>
            <a:endParaRPr lang="en-US" dirty="0"/>
          </a:p>
        </p:txBody>
      </p:sp>
    </p:spTree>
    <p:extLst>
      <p:ext uri="{BB962C8B-B14F-4D97-AF65-F5344CB8AC3E}">
        <p14:creationId xmlns:p14="http://schemas.microsoft.com/office/powerpoint/2010/main" val="39637521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DB75DF-C6B5-48A9-8E97-F17631120E26}" type="datetimeFigureOut">
              <a:rPr lang="en-US" smtClean="0"/>
              <a:pPr/>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E8E2DC-90E7-41B2-9DF1-9174FDEC8559}" type="slidenum">
              <a:rPr lang="en-US" smtClean="0"/>
              <a:pPr/>
              <a:t>‹#›</a:t>
            </a:fld>
            <a:endParaRPr lang="en-US" dirty="0"/>
          </a:p>
        </p:txBody>
      </p:sp>
    </p:spTree>
    <p:extLst>
      <p:ext uri="{BB962C8B-B14F-4D97-AF65-F5344CB8AC3E}">
        <p14:creationId xmlns:p14="http://schemas.microsoft.com/office/powerpoint/2010/main" val="1399606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A5E5F-509A-4378-9120-BA71F1E99618}"/>
              </a:ext>
            </a:extLst>
          </p:cNvPr>
          <p:cNvSpPr>
            <a:spLocks noGrp="1"/>
          </p:cNvSpPr>
          <p:nvPr>
            <p:ph type="dt" sz="half" idx="10"/>
          </p:nvPr>
        </p:nvSpPr>
        <p:spPr/>
        <p:txBody>
          <a:bodyPr/>
          <a:lstStyle/>
          <a:p>
            <a:fld id="{F13C12F4-0607-4F06-A17A-E9D28175451A}" type="datetime1">
              <a:rPr lang="en-US" smtClean="0"/>
              <a:t>10/22/2019</a:t>
            </a:fld>
            <a:endParaRPr lang="en-US"/>
          </a:p>
        </p:txBody>
      </p:sp>
      <p:sp>
        <p:nvSpPr>
          <p:cNvPr id="5" name="Right Triangle 4">
            <a:extLst>
              <a:ext uri="{FF2B5EF4-FFF2-40B4-BE49-F238E27FC236}">
                <a16:creationId xmlns:a16="http://schemas.microsoft.com/office/drawing/2014/main" id="{217B0A4C-E08F-4D12-AACC-A5CE576306D2}"/>
              </a:ext>
            </a:extLst>
          </p:cNvPr>
          <p:cNvSpPr/>
          <p:nvPr userDrawn="1"/>
        </p:nvSpPr>
        <p:spPr>
          <a:xfrm rot="16200000">
            <a:off x="6955736" y="1621732"/>
            <a:ext cx="3786807" cy="6685723"/>
          </a:xfrm>
          <a:prstGeom prst="rtTriangle">
            <a:avLst/>
          </a:prstGeom>
          <a:solidFill>
            <a:srgbClr val="CC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CC9334-673E-4C87-97B6-4DC11EBB1D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0856" y="6444525"/>
            <a:ext cx="510341" cy="188774"/>
          </a:xfrm>
          <a:prstGeom prst="rect">
            <a:avLst/>
          </a:prstGeom>
        </p:spPr>
      </p:pic>
      <p:cxnSp>
        <p:nvCxnSpPr>
          <p:cNvPr id="9" name="Straight Connector 8">
            <a:extLst>
              <a:ext uri="{FF2B5EF4-FFF2-40B4-BE49-F238E27FC236}">
                <a16:creationId xmlns:a16="http://schemas.microsoft.com/office/drawing/2014/main" id="{FC89D09B-341A-4E1B-B80A-41893DC07B22}"/>
              </a:ext>
            </a:extLst>
          </p:cNvPr>
          <p:cNvCxnSpPr>
            <a:cxnSpLocks/>
          </p:cNvCxnSpPr>
          <p:nvPr userDrawn="1"/>
        </p:nvCxnSpPr>
        <p:spPr>
          <a:xfrm flipH="1">
            <a:off x="5436705" y="2951922"/>
            <a:ext cx="6877878" cy="3985588"/>
          </a:xfrm>
          <a:prstGeom prst="line">
            <a:avLst/>
          </a:prstGeom>
          <a:ln w="76200">
            <a:solidFill>
              <a:srgbClr val="E6E6E6"/>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69A609B-B524-4A4C-8C50-002EBEFE12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2F3E868-AA55-4739-AB59-DCAB2803D59B}"/>
              </a:ext>
            </a:extLst>
          </p:cNvPr>
          <p:cNvSpPr>
            <a:spLocks noGrp="1"/>
          </p:cNvSpPr>
          <p:nvPr>
            <p:ph type="sldNum" sz="quarter" idx="12"/>
          </p:nvPr>
        </p:nvSpPr>
        <p:spPr>
          <a:xfrm>
            <a:off x="8610600" y="6356350"/>
            <a:ext cx="2743200" cy="365125"/>
          </a:xfrm>
          <a:prstGeom prst="rect">
            <a:avLst/>
          </a:prstGeom>
        </p:spPr>
        <p:txBody>
          <a:bodyPr/>
          <a:lstStyle/>
          <a:p>
            <a:fld id="{544DB8A9-0345-4B4A-90B8-0D98240D52E9}" type="slidenum">
              <a:rPr lang="en-US" smtClean="0"/>
              <a:t>‹#›</a:t>
            </a:fld>
            <a:endParaRPr lang="en-US"/>
          </a:p>
        </p:txBody>
      </p:sp>
    </p:spTree>
    <p:extLst>
      <p:ext uri="{BB962C8B-B14F-4D97-AF65-F5344CB8AC3E}">
        <p14:creationId xmlns:p14="http://schemas.microsoft.com/office/powerpoint/2010/main" val="28679365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GCO_PPT_pk_PPTBkgd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596128" y="2011554"/>
            <a:ext cx="5986272" cy="1470025"/>
          </a:xfrm>
        </p:spPr>
        <p:txBody>
          <a:bodyPr>
            <a:normAutofit/>
          </a:bodyPr>
          <a:lstStyle>
            <a:lvl1pPr algn="r">
              <a:defRPr sz="2600">
                <a:solidFill>
                  <a:schemeClr val="bg1"/>
                </a:solidFill>
                <a:latin typeface="Arial" pitchFamily="34" charset="0"/>
                <a:cs typeface="Arial" pitchFamily="34" charset="0"/>
              </a:defRPr>
            </a:lvl1pPr>
          </a:lstStyle>
          <a:p>
            <a:r>
              <a:rPr lang="en-US" dirty="0"/>
              <a:t>Click to edit Master title style Click to edit Master title style</a:t>
            </a:r>
            <a:br>
              <a:rPr lang="en-US" dirty="0"/>
            </a:br>
            <a:endParaRPr lang="en-US" dirty="0"/>
          </a:p>
        </p:txBody>
      </p:sp>
      <p:sp>
        <p:nvSpPr>
          <p:cNvPr id="3" name="Subtitle 2"/>
          <p:cNvSpPr>
            <a:spLocks noGrp="1"/>
          </p:cNvSpPr>
          <p:nvPr>
            <p:ph type="subTitle" idx="1" hasCustomPrompt="1"/>
          </p:nvPr>
        </p:nvSpPr>
        <p:spPr>
          <a:xfrm>
            <a:off x="5376672" y="3483864"/>
            <a:ext cx="6205728" cy="347472"/>
          </a:xfrm>
        </p:spPr>
        <p:txBody>
          <a:bodyPr>
            <a:noAutofit/>
          </a:bodyPr>
          <a:lstStyle>
            <a:lvl1pPr marL="0" indent="0" algn="r">
              <a:buNone/>
              <a:defRPr sz="16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Date</a:t>
            </a:r>
          </a:p>
        </p:txBody>
      </p:sp>
    </p:spTree>
    <p:extLst>
      <p:ext uri="{BB962C8B-B14F-4D97-AF65-F5344CB8AC3E}">
        <p14:creationId xmlns:p14="http://schemas.microsoft.com/office/powerpoint/2010/main" val="8187460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71712" y="6456935"/>
            <a:ext cx="2844800" cy="365125"/>
          </a:xfrm>
          <a:prstGeom prst="rect">
            <a:avLst/>
          </a:prstGeom>
        </p:spPr>
        <p:txBody>
          <a:bodyPr/>
          <a:lstStyle/>
          <a:p>
            <a:fld id="{FC050B57-91FB-E445-8A64-95BD859891AA}" type="slidenum">
              <a:rPr lang="en-US" smtClean="0"/>
              <a:pPr/>
              <a:t>‹#›</a:t>
            </a:fld>
            <a:endParaRPr lang="en-US"/>
          </a:p>
        </p:txBody>
      </p:sp>
    </p:spTree>
    <p:extLst>
      <p:ext uri="{BB962C8B-B14F-4D97-AF65-F5344CB8AC3E}">
        <p14:creationId xmlns:p14="http://schemas.microsoft.com/office/powerpoint/2010/main" val="1872776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8871712" y="6456935"/>
            <a:ext cx="2844800" cy="365125"/>
          </a:xfrm>
          <a:prstGeom prst="rect">
            <a:avLst/>
          </a:prstGeom>
        </p:spPr>
        <p:txBody>
          <a:bodyPr/>
          <a:lstStyle/>
          <a:p>
            <a:fld id="{FC050B57-91FB-E445-8A64-95BD859891AA}" type="slidenum">
              <a:rPr lang="en-US" smtClean="0"/>
              <a:pPr/>
              <a:t>‹#›</a:t>
            </a:fld>
            <a:endParaRPr lang="en-US"/>
          </a:p>
        </p:txBody>
      </p:sp>
    </p:spTree>
    <p:extLst>
      <p:ext uri="{BB962C8B-B14F-4D97-AF65-F5344CB8AC3E}">
        <p14:creationId xmlns:p14="http://schemas.microsoft.com/office/powerpoint/2010/main" val="20707162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871712" y="6456935"/>
            <a:ext cx="2844800" cy="365125"/>
          </a:xfrm>
          <a:prstGeom prst="rect">
            <a:avLst/>
          </a:prstGeom>
        </p:spPr>
        <p:txBody>
          <a:bodyPr/>
          <a:lstStyle/>
          <a:p>
            <a:fld id="{FC050B57-91FB-E445-8A64-95BD859891AA}" type="slidenum">
              <a:rPr lang="en-US" smtClean="0"/>
              <a:pPr/>
              <a:t>‹#›</a:t>
            </a:fld>
            <a:endParaRPr lang="en-US"/>
          </a:p>
        </p:txBody>
      </p:sp>
    </p:spTree>
    <p:extLst>
      <p:ext uri="{BB962C8B-B14F-4D97-AF65-F5344CB8AC3E}">
        <p14:creationId xmlns:p14="http://schemas.microsoft.com/office/powerpoint/2010/main" val="13339742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8871712" y="6456935"/>
            <a:ext cx="2844800" cy="365125"/>
          </a:xfrm>
          <a:prstGeom prst="rect">
            <a:avLst/>
          </a:prstGeom>
        </p:spPr>
        <p:txBody>
          <a:bodyPr/>
          <a:lstStyle/>
          <a:p>
            <a:fld id="{FC050B57-91FB-E445-8A64-95BD859891AA}" type="slidenum">
              <a:rPr lang="en-US" smtClean="0"/>
              <a:pPr/>
              <a:t>‹#›</a:t>
            </a:fld>
            <a:endParaRPr lang="en-US"/>
          </a:p>
        </p:txBody>
      </p:sp>
    </p:spTree>
    <p:extLst>
      <p:ext uri="{BB962C8B-B14F-4D97-AF65-F5344CB8AC3E}">
        <p14:creationId xmlns:p14="http://schemas.microsoft.com/office/powerpoint/2010/main" val="13113125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871712" y="6456935"/>
            <a:ext cx="2844800" cy="365125"/>
          </a:xfrm>
          <a:prstGeom prst="rect">
            <a:avLst/>
          </a:prstGeom>
        </p:spPr>
        <p:txBody>
          <a:bodyPr/>
          <a:lstStyle/>
          <a:p>
            <a:fld id="{FC050B57-91FB-E445-8A64-95BD859891AA}" type="slidenum">
              <a:rPr lang="en-US" smtClean="0"/>
              <a:pPr/>
              <a:t>‹#›</a:t>
            </a:fld>
            <a:endParaRPr lang="en-US"/>
          </a:p>
        </p:txBody>
      </p:sp>
    </p:spTree>
    <p:extLst>
      <p:ext uri="{BB962C8B-B14F-4D97-AF65-F5344CB8AC3E}">
        <p14:creationId xmlns:p14="http://schemas.microsoft.com/office/powerpoint/2010/main" val="8715176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71712" y="6456935"/>
            <a:ext cx="2844800" cy="365125"/>
          </a:xfrm>
          <a:prstGeom prst="rect">
            <a:avLst/>
          </a:prstGeom>
        </p:spPr>
        <p:txBody>
          <a:bodyPr/>
          <a:lstStyle/>
          <a:p>
            <a:fld id="{FC050B57-91FB-E445-8A64-95BD859891AA}" type="slidenum">
              <a:rPr lang="en-US" smtClean="0"/>
              <a:pPr/>
              <a:t>‹#›</a:t>
            </a:fld>
            <a:endParaRPr lang="en-US"/>
          </a:p>
        </p:txBody>
      </p:sp>
    </p:spTree>
    <p:extLst>
      <p:ext uri="{BB962C8B-B14F-4D97-AF65-F5344CB8AC3E}">
        <p14:creationId xmlns:p14="http://schemas.microsoft.com/office/powerpoint/2010/main" val="6725951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371600"/>
            <a:ext cx="7315200" cy="3355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8871712" y="6456935"/>
            <a:ext cx="2844800" cy="365125"/>
          </a:xfrm>
          <a:prstGeom prst="rect">
            <a:avLst/>
          </a:prstGeom>
        </p:spPr>
        <p:txBody>
          <a:bodyPr/>
          <a:lstStyle/>
          <a:p>
            <a:fld id="{FC050B57-91FB-E445-8A64-95BD859891AA}" type="slidenum">
              <a:rPr lang="en-US" smtClean="0"/>
              <a:pPr/>
              <a:t>‹#›</a:t>
            </a:fld>
            <a:endParaRPr lang="en-US"/>
          </a:p>
        </p:txBody>
      </p:sp>
    </p:spTree>
    <p:extLst>
      <p:ext uri="{BB962C8B-B14F-4D97-AF65-F5344CB8AC3E}">
        <p14:creationId xmlns:p14="http://schemas.microsoft.com/office/powerpoint/2010/main" val="17032341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_title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title"/>
          </p:nvPr>
        </p:nvSpPr>
        <p:spPr>
          <a:xfrm>
            <a:off x="844550" y="2990225"/>
            <a:ext cx="10502900" cy="1015663"/>
          </a:xfrm>
          <a:effectLst>
            <a:outerShdw blurRad="330200" dist="25400" dir="5400000" algn="ctr" rotWithShape="0">
              <a:schemeClr val="tx1">
                <a:alpha val="80000"/>
              </a:schemeClr>
            </a:outerShdw>
          </a:effectLst>
        </p:spPr>
        <p:txBody>
          <a:bodyPr wrap="square" lIns="0" tIns="0" rIns="0" bIns="0" anchor="ctr">
            <a:noAutofit/>
          </a:bodyPr>
          <a:lstStyle>
            <a:lvl1pPr algn="ctr">
              <a:defRPr sz="6600" b="0" i="0" cap="none" spc="0">
                <a:ln w="0"/>
                <a:solidFill>
                  <a:schemeClr val="bg1"/>
                </a:solidFill>
                <a:effectLst>
                  <a:outerShdw blurRad="50800" dist="76200" algn="l" rotWithShape="0">
                    <a:prstClr val="black">
                      <a:alpha val="40000"/>
                    </a:prstClr>
                  </a:outerShdw>
                </a:effectLst>
                <a:latin typeface="Futura Book" charset="0"/>
                <a:ea typeface="Futura Book" charset="0"/>
                <a:cs typeface="Futura Book" charset="0"/>
              </a:defRPr>
            </a:lvl1pPr>
          </a:lstStyle>
          <a:p>
            <a:r>
              <a:rPr lang="en-US" dirty="0"/>
              <a:t>Click to edit Master 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031" y="6430870"/>
            <a:ext cx="9599864" cy="162434"/>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1952" y="5771934"/>
            <a:ext cx="1450975" cy="829391"/>
          </a:xfrm>
          <a:prstGeom prst="rect">
            <a:avLst/>
          </a:prstGeom>
        </p:spPr>
      </p:pic>
    </p:spTree>
    <p:extLst>
      <p:ext uri="{BB962C8B-B14F-4D97-AF65-F5344CB8AC3E}">
        <p14:creationId xmlns:p14="http://schemas.microsoft.com/office/powerpoint/2010/main" val="149927353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_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3552"/>
          </a:xfrm>
          <a:prstGeom prst="rect">
            <a:avLst/>
          </a:prstGeom>
        </p:spPr>
      </p:pic>
      <p:sp>
        <p:nvSpPr>
          <p:cNvPr id="3" name="Slide Number Placeholder 2"/>
          <p:cNvSpPr>
            <a:spLocks noGrp="1"/>
          </p:cNvSpPr>
          <p:nvPr>
            <p:ph type="sldNum" sz="quarter" idx="10"/>
          </p:nvPr>
        </p:nvSpPr>
        <p:spPr/>
        <p:txBody>
          <a:bodyPr/>
          <a:lstStyle/>
          <a:p>
            <a:fld id="{86CB4B4D-7CA3-9044-876B-883B54F8677D}" type="slidenum">
              <a:rPr lang="uk-UA" smtClean="0"/>
              <a:t>‹#›</a:t>
            </a:fld>
            <a:endParaRPr lang="uk-UA"/>
          </a:p>
        </p:txBody>
      </p:sp>
      <p:sp>
        <p:nvSpPr>
          <p:cNvPr id="6" name="Rectangle 5"/>
          <p:cNvSpPr/>
          <p:nvPr userDrawn="1"/>
        </p:nvSpPr>
        <p:spPr>
          <a:xfrm>
            <a:off x="0" y="3280242"/>
            <a:ext cx="12192000" cy="297517"/>
          </a:xfrm>
          <a:prstGeom prst="rect">
            <a:avLst/>
          </a:prstGeom>
          <a:noFill/>
          <a:ln w="12700" cap="flat">
            <a:noFill/>
            <a:miter lim="400000"/>
          </a:ln>
          <a:effectLst>
            <a:outerShdw blurRad="38100" dist="25400" dir="5400000" rotWithShape="0">
              <a:srgbClr val="000000">
                <a:alpha val="49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 name="Title Text"/>
          <p:cNvSpPr txBox="1">
            <a:spLocks noGrp="1"/>
          </p:cNvSpPr>
          <p:nvPr>
            <p:ph type="title" hasCustomPrompt="1"/>
          </p:nvPr>
        </p:nvSpPr>
        <p:spPr>
          <a:xfrm>
            <a:off x="889000" y="2181794"/>
            <a:ext cx="10414000" cy="604130"/>
          </a:xfrm>
          <a:prstGeom prst="rect">
            <a:avLst/>
          </a:prstGeom>
        </p:spPr>
        <p:txBody>
          <a:bodyPr anchor="t">
            <a:noAutofit/>
          </a:bodyPr>
          <a:lstStyle>
            <a:lvl1pPr>
              <a:defRPr sz="4000" b="1" i="0">
                <a:solidFill>
                  <a:schemeClr val="bg1"/>
                </a:solidFill>
                <a:latin typeface="Helvetica" charset="0"/>
                <a:ea typeface="Helvetica" charset="0"/>
                <a:cs typeface="Helvetica" charset="0"/>
                <a:sym typeface="Avenir Medium"/>
              </a:defRPr>
            </a:lvl1pPr>
          </a:lstStyle>
          <a:p>
            <a:r>
              <a:rPr lang="en-US" dirty="0"/>
              <a:t>TITLE TEXT 1</a:t>
            </a:r>
          </a:p>
        </p:txBody>
      </p:sp>
      <p:sp>
        <p:nvSpPr>
          <p:cNvPr id="15" name="Holder 3"/>
          <p:cNvSpPr>
            <a:spLocks noGrp="1"/>
          </p:cNvSpPr>
          <p:nvPr>
            <p:ph type="body" idx="1" hasCustomPrompt="1"/>
          </p:nvPr>
        </p:nvSpPr>
        <p:spPr>
          <a:xfrm>
            <a:off x="844550" y="2903781"/>
            <a:ext cx="10502900" cy="545299"/>
          </a:xfrm>
        </p:spPr>
        <p:txBody>
          <a:bodyPr lIns="0" tIns="0" rIns="0" bIns="0" anchor="t"/>
          <a:lstStyle>
            <a:lvl1pPr marL="0" indent="0" algn="ctr">
              <a:buFontTx/>
              <a:buNone/>
              <a:defRPr sz="4000" b="1" i="0">
                <a:solidFill>
                  <a:schemeClr val="bg1"/>
                </a:solidFill>
                <a:latin typeface="Helvetica" charset="0"/>
                <a:ea typeface="Helvetica" charset="0"/>
                <a:cs typeface="Helvetica" charset="0"/>
              </a:defRPr>
            </a:lvl1pPr>
          </a:lstStyle>
          <a:p>
            <a:r>
              <a:rPr lang="en-US" dirty="0"/>
              <a:t>TITLE TEXT 2</a:t>
            </a:r>
          </a:p>
          <a:p>
            <a:endParaRPr dirty="0"/>
          </a:p>
        </p:txBody>
      </p:sp>
      <p:sp>
        <p:nvSpPr>
          <p:cNvPr id="16" name="Holder 3"/>
          <p:cNvSpPr>
            <a:spLocks noGrp="1"/>
          </p:cNvSpPr>
          <p:nvPr>
            <p:ph type="body" idx="11" hasCustomPrompt="1"/>
          </p:nvPr>
        </p:nvSpPr>
        <p:spPr>
          <a:xfrm>
            <a:off x="844550" y="3568348"/>
            <a:ext cx="10502900" cy="744658"/>
          </a:xfrm>
        </p:spPr>
        <p:txBody>
          <a:bodyPr lIns="0" tIns="0" rIns="0" bIns="0" anchor="t">
            <a:normAutofit/>
          </a:bodyPr>
          <a:lstStyle>
            <a:lvl1pPr marL="0" indent="0" algn="ctr">
              <a:buFontTx/>
              <a:buNone/>
              <a:defRPr sz="4000" b="1" i="0" baseline="0">
                <a:solidFill>
                  <a:schemeClr val="bg1"/>
                </a:solidFill>
                <a:latin typeface="Helvetica" charset="0"/>
                <a:ea typeface="Helvetica" charset="0"/>
                <a:cs typeface="Helvetica" charset="0"/>
              </a:defRPr>
            </a:lvl1pPr>
          </a:lstStyle>
          <a:p>
            <a:r>
              <a:rPr lang="en-US" dirty="0"/>
              <a:t>TITLE TEXT  3</a:t>
            </a:r>
          </a:p>
        </p:txBody>
      </p:sp>
    </p:spTree>
    <p:extLst>
      <p:ext uri="{BB962C8B-B14F-4D97-AF65-F5344CB8AC3E}">
        <p14:creationId xmlns:p14="http://schemas.microsoft.com/office/powerpoint/2010/main" val="366794427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12C40960-A82C-41AC-A230-9416818630DF}"/>
              </a:ext>
            </a:extLst>
          </p:cNvPr>
          <p:cNvSpPr/>
          <p:nvPr userDrawn="1"/>
        </p:nvSpPr>
        <p:spPr>
          <a:xfrm rot="16200000">
            <a:off x="4378603" y="-955399"/>
            <a:ext cx="6858000" cy="8768795"/>
          </a:xfrm>
          <a:prstGeom prst="r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E2CF328-F6CB-4220-9349-1184FD3A15A9}"/>
              </a:ext>
            </a:extLst>
          </p:cNvPr>
          <p:cNvCxnSpPr>
            <a:cxnSpLocks/>
            <a:stCxn id="9" idx="4"/>
            <a:endCxn id="9" idx="0"/>
          </p:cNvCxnSpPr>
          <p:nvPr userDrawn="1"/>
        </p:nvCxnSpPr>
        <p:spPr>
          <a:xfrm flipH="1">
            <a:off x="3423206" y="-2"/>
            <a:ext cx="8768795" cy="6858001"/>
          </a:xfrm>
          <a:prstGeom prst="line">
            <a:avLst/>
          </a:prstGeom>
          <a:ln w="76200">
            <a:solidFill>
              <a:srgbClr val="CCE4F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F7D56D4-5D2C-4E38-AC99-0DE4A5B5F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7A2B6-2EDB-414E-A294-6CDB33BDF0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F2E5A0-3582-4910-AAC6-BAFF0AEB1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2D401-D2D9-4E82-8CF6-C27924A8A0CF}"/>
              </a:ext>
            </a:extLst>
          </p:cNvPr>
          <p:cNvSpPr>
            <a:spLocks noGrp="1"/>
          </p:cNvSpPr>
          <p:nvPr>
            <p:ph type="dt" sz="half" idx="10"/>
          </p:nvPr>
        </p:nvSpPr>
        <p:spPr/>
        <p:txBody>
          <a:bodyPr/>
          <a:lstStyle/>
          <a:p>
            <a:fld id="{FE4E7F8E-5276-4586-A739-EA64C0C87D41}" type="datetime1">
              <a:rPr lang="en-US" smtClean="0"/>
              <a:t>10/22/2019</a:t>
            </a:fld>
            <a:endParaRPr lang="en-US"/>
          </a:p>
        </p:txBody>
      </p:sp>
      <p:sp>
        <p:nvSpPr>
          <p:cNvPr id="6" name="Footer Placeholder 5">
            <a:extLst>
              <a:ext uri="{FF2B5EF4-FFF2-40B4-BE49-F238E27FC236}">
                <a16:creationId xmlns:a16="http://schemas.microsoft.com/office/drawing/2014/main" id="{1A0C648E-AFD0-40C0-A54E-E952C8A3B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A50F01-9B46-495F-962C-01D5CD7B9F45}"/>
              </a:ext>
            </a:extLst>
          </p:cNvPr>
          <p:cNvSpPr>
            <a:spLocks noGrp="1"/>
          </p:cNvSpPr>
          <p:nvPr>
            <p:ph type="sldNum" sz="quarter" idx="12"/>
          </p:nvPr>
        </p:nvSpPr>
        <p:spPr>
          <a:xfrm>
            <a:off x="8610600" y="6356350"/>
            <a:ext cx="2743200" cy="365125"/>
          </a:xfrm>
          <a:prstGeom prst="rect">
            <a:avLst/>
          </a:prstGeom>
        </p:spPr>
        <p:txBody>
          <a:bodyPr/>
          <a:lstStyle/>
          <a:p>
            <a:fld id="{544DB8A9-0345-4B4A-90B8-0D98240D52E9}" type="slidenum">
              <a:rPr lang="en-US" smtClean="0"/>
              <a:t>‹#›</a:t>
            </a:fld>
            <a:endParaRPr lang="en-US"/>
          </a:p>
        </p:txBody>
      </p:sp>
      <p:pic>
        <p:nvPicPr>
          <p:cNvPr id="8" name="Picture 7">
            <a:extLst>
              <a:ext uri="{FF2B5EF4-FFF2-40B4-BE49-F238E27FC236}">
                <a16:creationId xmlns:a16="http://schemas.microsoft.com/office/drawing/2014/main" id="{31A18D21-872A-45D3-A936-CF358D52E4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795" y="6444525"/>
            <a:ext cx="510341" cy="188774"/>
          </a:xfrm>
          <a:prstGeom prst="rect">
            <a:avLst/>
          </a:prstGeom>
        </p:spPr>
      </p:pic>
    </p:spTree>
    <p:extLst>
      <p:ext uri="{BB962C8B-B14F-4D97-AF65-F5344CB8AC3E}">
        <p14:creationId xmlns:p14="http://schemas.microsoft.com/office/powerpoint/2010/main" val="3493463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r_logo flush">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90054"/>
            <a:ext cx="12192000" cy="967946"/>
          </a:xfrm>
          <a:prstGeom prst="rect">
            <a:avLst/>
          </a:prstGeom>
        </p:spPr>
      </p:pic>
    </p:spTree>
    <p:extLst>
      <p:ext uri="{BB962C8B-B14F-4D97-AF65-F5344CB8AC3E}">
        <p14:creationId xmlns:p14="http://schemas.microsoft.com/office/powerpoint/2010/main" val="149466425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r_logo flush w/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90054"/>
            <a:ext cx="12192000" cy="967946"/>
          </a:xfrm>
          <a:prstGeom prst="rect">
            <a:avLst/>
          </a:prstGeom>
        </p:spPr>
      </p:pic>
      <p:sp>
        <p:nvSpPr>
          <p:cNvPr id="7" name="Holder 3"/>
          <p:cNvSpPr>
            <a:spLocks noGrp="1"/>
          </p:cNvSpPr>
          <p:nvPr>
            <p:ph type="body" idx="1" hasCustomPrompt="1"/>
          </p:nvPr>
        </p:nvSpPr>
        <p:spPr>
          <a:xfrm>
            <a:off x="470548" y="819719"/>
            <a:ext cx="2365789" cy="388455"/>
          </a:xfrm>
        </p:spPr>
        <p:txBody>
          <a:bodyPr lIns="0" tIns="0" rIns="0" bIns="0" anchor="t">
            <a:normAutofit/>
          </a:bodyPr>
          <a:lstStyle>
            <a:lvl1pPr marL="0" indent="0">
              <a:buFontTx/>
              <a:buNone/>
              <a:defRPr sz="1600" b="0" i="0">
                <a:solidFill>
                  <a:srgbClr val="337AB7"/>
                </a:solidFill>
                <a:latin typeface="Futura Book" charset="0"/>
                <a:ea typeface="Futura Book" charset="0"/>
                <a:cs typeface="Futura Book" charset="0"/>
              </a:defRPr>
            </a:lvl1pPr>
          </a:lstStyle>
          <a:p>
            <a:r>
              <a:rPr lang="en-US" dirty="0"/>
              <a:t>Click to add subhead</a:t>
            </a:r>
          </a:p>
          <a:p>
            <a:endParaRPr dirty="0"/>
          </a:p>
        </p:txBody>
      </p:sp>
      <p:sp>
        <p:nvSpPr>
          <p:cNvPr id="8" name="Holder 2"/>
          <p:cNvSpPr>
            <a:spLocks noGrp="1"/>
          </p:cNvSpPr>
          <p:nvPr>
            <p:ph type="title"/>
          </p:nvPr>
        </p:nvSpPr>
        <p:spPr>
          <a:xfrm>
            <a:off x="445541" y="411221"/>
            <a:ext cx="3240433" cy="367532"/>
          </a:xfrm>
        </p:spPr>
        <p:txBody>
          <a:bodyPr lIns="0" tIns="0" rIns="0" bIns="0" anchor="t">
            <a:normAutofit/>
          </a:bodyPr>
          <a:lstStyle>
            <a:lvl1pPr algn="l">
              <a:defRPr sz="2530" b="0" i="0">
                <a:solidFill>
                  <a:srgbClr val="F15A3E"/>
                </a:solidFill>
                <a:latin typeface="Arial"/>
                <a:cs typeface="Arial"/>
              </a:defRPr>
            </a:lvl1pPr>
          </a:lstStyle>
          <a:p>
            <a:endParaRPr dirty="0"/>
          </a:p>
        </p:txBody>
      </p:sp>
    </p:spTree>
    <p:extLst>
      <p:ext uri="{BB962C8B-B14F-4D97-AF65-F5344CB8AC3E}">
        <p14:creationId xmlns:p14="http://schemas.microsoft.com/office/powerpoint/2010/main" val="337179113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ist w/ Image Bloc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90054"/>
            <a:ext cx="12192000" cy="967946"/>
          </a:xfrm>
          <a:prstGeom prst="rect">
            <a:avLst/>
          </a:prstGeom>
        </p:spPr>
      </p:pic>
      <p:sp>
        <p:nvSpPr>
          <p:cNvPr id="7" name="Holder 3"/>
          <p:cNvSpPr>
            <a:spLocks noGrp="1"/>
          </p:cNvSpPr>
          <p:nvPr>
            <p:ph type="body" idx="1" hasCustomPrompt="1"/>
          </p:nvPr>
        </p:nvSpPr>
        <p:spPr>
          <a:xfrm>
            <a:off x="470548" y="819719"/>
            <a:ext cx="2365789" cy="388455"/>
          </a:xfrm>
        </p:spPr>
        <p:txBody>
          <a:bodyPr lIns="0" tIns="0" rIns="0" bIns="0" anchor="t">
            <a:normAutofit/>
          </a:bodyPr>
          <a:lstStyle>
            <a:lvl1pPr marL="0" indent="0">
              <a:buFontTx/>
              <a:buNone/>
              <a:defRPr sz="1600" b="0" i="0">
                <a:solidFill>
                  <a:srgbClr val="337AB7"/>
                </a:solidFill>
                <a:latin typeface="Futura Book" charset="0"/>
                <a:ea typeface="Futura Book" charset="0"/>
                <a:cs typeface="Futura Book" charset="0"/>
              </a:defRPr>
            </a:lvl1pPr>
          </a:lstStyle>
          <a:p>
            <a:r>
              <a:rPr lang="en-US" dirty="0"/>
              <a:t>Click to add subhead</a:t>
            </a:r>
          </a:p>
          <a:p>
            <a:endParaRPr dirty="0"/>
          </a:p>
        </p:txBody>
      </p:sp>
      <p:sp>
        <p:nvSpPr>
          <p:cNvPr id="8" name="Holder 2"/>
          <p:cNvSpPr>
            <a:spLocks noGrp="1"/>
          </p:cNvSpPr>
          <p:nvPr>
            <p:ph type="title"/>
          </p:nvPr>
        </p:nvSpPr>
        <p:spPr>
          <a:xfrm>
            <a:off x="445541" y="411221"/>
            <a:ext cx="3240433" cy="367532"/>
          </a:xfrm>
        </p:spPr>
        <p:txBody>
          <a:bodyPr lIns="0" tIns="0" rIns="0" bIns="0" anchor="t">
            <a:normAutofit/>
          </a:bodyPr>
          <a:lstStyle>
            <a:lvl1pPr algn="l">
              <a:defRPr sz="2530" b="0" i="0">
                <a:solidFill>
                  <a:srgbClr val="F15A3E"/>
                </a:solidFill>
                <a:latin typeface="Arial"/>
                <a:cs typeface="Arial"/>
              </a:defRPr>
            </a:lvl1pPr>
          </a:lstStyle>
          <a:p>
            <a:endParaRPr dirty="0"/>
          </a:p>
        </p:txBody>
      </p:sp>
      <p:sp>
        <p:nvSpPr>
          <p:cNvPr id="6" name="Holder 3"/>
          <p:cNvSpPr>
            <a:spLocks noGrp="1"/>
          </p:cNvSpPr>
          <p:nvPr>
            <p:ph type="body" idx="10" hasCustomPrompt="1"/>
          </p:nvPr>
        </p:nvSpPr>
        <p:spPr>
          <a:xfrm>
            <a:off x="470548" y="2782305"/>
            <a:ext cx="4494484" cy="2864518"/>
          </a:xfrm>
        </p:spPr>
        <p:txBody>
          <a:bodyPr lIns="0" tIns="0" rIns="0" bIns="0" anchor="t">
            <a:normAutofit/>
          </a:bodyPr>
          <a:lstStyle>
            <a:lvl1pPr marL="317500" marR="0" indent="-317500" algn="l" defTabSz="412750" eaLnBrk="1" fontAlgn="auto" latinLnBrk="0" hangingPunct="1">
              <a:lnSpc>
                <a:spcPct val="100000"/>
              </a:lnSpc>
              <a:spcBef>
                <a:spcPts val="1200"/>
              </a:spcBef>
              <a:spcAft>
                <a:spcPts val="0"/>
              </a:spcAft>
              <a:buClrTx/>
              <a:buSzPct val="75000"/>
              <a:buFont typeface="Arial" charset="0"/>
              <a:buChar char="•"/>
              <a:tabLst/>
              <a:defRPr sz="1250" b="0" i="0" baseline="0">
                <a:solidFill>
                  <a:srgbClr val="337AB7"/>
                </a:solidFill>
                <a:latin typeface="Futura Book" charset="0"/>
                <a:ea typeface="Futura Book" charset="0"/>
                <a:cs typeface="Futura Book" charset="0"/>
              </a:defRPr>
            </a:lvl1pPr>
          </a:lstStyle>
          <a:p>
            <a:r>
              <a:rPr lang="en-US" dirty="0"/>
              <a:t>Line 1</a:t>
            </a:r>
          </a:p>
          <a:p>
            <a:r>
              <a:rPr lang="en-US" dirty="0"/>
              <a:t>Line 2</a:t>
            </a:r>
          </a:p>
          <a:p>
            <a:r>
              <a:rPr lang="en-US" dirty="0"/>
              <a:t>Line 3</a:t>
            </a:r>
          </a:p>
          <a:p>
            <a:endParaRPr dirty="0"/>
          </a:p>
        </p:txBody>
      </p:sp>
      <p:sp>
        <p:nvSpPr>
          <p:cNvPr id="9" name="Holder 3"/>
          <p:cNvSpPr>
            <a:spLocks noGrp="1"/>
          </p:cNvSpPr>
          <p:nvPr>
            <p:ph type="body" idx="11" hasCustomPrompt="1"/>
          </p:nvPr>
        </p:nvSpPr>
        <p:spPr>
          <a:xfrm>
            <a:off x="470548" y="2301040"/>
            <a:ext cx="4494484" cy="394034"/>
          </a:xfrm>
        </p:spPr>
        <p:txBody>
          <a:bodyPr lIns="0" tIns="0" rIns="0" bIns="0" anchor="t">
            <a:normAutofit/>
          </a:bodyPr>
          <a:lstStyle>
            <a:lvl1pPr marL="0" indent="0">
              <a:buFontTx/>
              <a:buNone/>
              <a:defRPr sz="1500" b="0" i="0">
                <a:solidFill>
                  <a:srgbClr val="337AB7"/>
                </a:solidFill>
                <a:latin typeface="Futura Book" charset="0"/>
                <a:ea typeface="Futura Book" charset="0"/>
                <a:cs typeface="Futura Book" charset="0"/>
              </a:defRPr>
            </a:lvl1pPr>
          </a:lstStyle>
          <a:p>
            <a:r>
              <a:rPr lang="en-US" dirty="0"/>
              <a:t>HEADLINE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64659" y="0"/>
            <a:ext cx="6027341"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19347" y="5770643"/>
            <a:ext cx="1481502" cy="846841"/>
          </a:xfrm>
          <a:prstGeom prst="rect">
            <a:avLst/>
          </a:prstGeom>
        </p:spPr>
      </p:pic>
      <p:sp>
        <p:nvSpPr>
          <p:cNvPr id="13" name="Holder 3"/>
          <p:cNvSpPr>
            <a:spLocks noGrp="1"/>
          </p:cNvSpPr>
          <p:nvPr>
            <p:ph type="body" idx="12" hasCustomPrompt="1"/>
          </p:nvPr>
        </p:nvSpPr>
        <p:spPr>
          <a:xfrm>
            <a:off x="6822575" y="2782305"/>
            <a:ext cx="4544761" cy="2864518"/>
          </a:xfrm>
        </p:spPr>
        <p:txBody>
          <a:bodyPr lIns="0" tIns="0" rIns="0" bIns="0" anchor="t">
            <a:normAutofit/>
          </a:bodyPr>
          <a:lstStyle>
            <a:lvl1pPr>
              <a:defRPr sz="1250" b="0" i="0">
                <a:solidFill>
                  <a:schemeClr val="bg1"/>
                </a:solidFill>
                <a:latin typeface="Futura Book" charset="0"/>
                <a:ea typeface="Futura Book" charset="0"/>
                <a:cs typeface="Futura Book" charset="0"/>
              </a:defRPr>
            </a:lvl1pPr>
          </a:lstStyle>
          <a:p>
            <a:r>
              <a:rPr lang="en-US" dirty="0"/>
              <a:t>Line 1</a:t>
            </a:r>
          </a:p>
          <a:p>
            <a:r>
              <a:rPr lang="en-US" dirty="0"/>
              <a:t>Line 2</a:t>
            </a:r>
          </a:p>
          <a:p>
            <a:r>
              <a:rPr lang="en-US" dirty="0"/>
              <a:t>Line 3</a:t>
            </a:r>
          </a:p>
          <a:p>
            <a:endParaRPr dirty="0"/>
          </a:p>
        </p:txBody>
      </p:sp>
      <p:sp>
        <p:nvSpPr>
          <p:cNvPr id="15" name="Holder 3"/>
          <p:cNvSpPr>
            <a:spLocks noGrp="1"/>
          </p:cNvSpPr>
          <p:nvPr>
            <p:ph type="body" idx="13" hasCustomPrompt="1"/>
          </p:nvPr>
        </p:nvSpPr>
        <p:spPr>
          <a:xfrm>
            <a:off x="6822575" y="2301040"/>
            <a:ext cx="3374524" cy="394034"/>
          </a:xfrm>
        </p:spPr>
        <p:txBody>
          <a:bodyPr lIns="0" tIns="0" rIns="0" bIns="0" anchor="t">
            <a:normAutofit/>
          </a:bodyPr>
          <a:lstStyle>
            <a:lvl1pPr marL="0" indent="0">
              <a:buFontTx/>
              <a:buNone/>
              <a:defRPr sz="1500" b="0" i="0">
                <a:solidFill>
                  <a:schemeClr val="bg1"/>
                </a:solidFill>
                <a:latin typeface="Futura Book" charset="0"/>
                <a:ea typeface="Futura Book" charset="0"/>
                <a:cs typeface="Futura Book" charset="0"/>
              </a:defRPr>
            </a:lvl1pPr>
          </a:lstStyle>
          <a:p>
            <a:r>
              <a:rPr lang="en-US" dirty="0"/>
              <a:t>HEADLINE</a:t>
            </a:r>
          </a:p>
        </p:txBody>
      </p:sp>
    </p:spTree>
    <p:extLst>
      <p:ext uri="{BB962C8B-B14F-4D97-AF65-F5344CB8AC3E}">
        <p14:creationId xmlns:p14="http://schemas.microsoft.com/office/powerpoint/2010/main" val="4241644882"/>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bar_logo flush w/ title">
    <p:spTree>
      <p:nvGrpSpPr>
        <p:cNvPr id="1" name=""/>
        <p:cNvGrpSpPr/>
        <p:nvPr/>
      </p:nvGrpSpPr>
      <p:grpSpPr>
        <a:xfrm>
          <a:off x="0" y="0"/>
          <a:ext cx="0" cy="0"/>
          <a:chOff x="0" y="0"/>
          <a:chExt cx="0" cy="0"/>
        </a:xfrm>
      </p:grpSpPr>
      <p:sp>
        <p:nvSpPr>
          <p:cNvPr id="7" name="Holder 3"/>
          <p:cNvSpPr>
            <a:spLocks noGrp="1"/>
          </p:cNvSpPr>
          <p:nvPr>
            <p:ph type="body" idx="1" hasCustomPrompt="1"/>
          </p:nvPr>
        </p:nvSpPr>
        <p:spPr>
          <a:xfrm>
            <a:off x="470548" y="876870"/>
            <a:ext cx="2365789" cy="388455"/>
          </a:xfrm>
        </p:spPr>
        <p:txBody>
          <a:bodyPr lIns="0" tIns="0" rIns="0" bIns="0" anchor="t">
            <a:normAutofit/>
          </a:bodyPr>
          <a:lstStyle>
            <a:lvl1pPr marL="0" indent="0">
              <a:buFontTx/>
              <a:buNone/>
              <a:defRPr sz="1600" b="0" i="0">
                <a:solidFill>
                  <a:srgbClr val="337AB7"/>
                </a:solidFill>
                <a:latin typeface="Futura Book" charset="0"/>
                <a:ea typeface="Futura Book" charset="0"/>
                <a:cs typeface="Futura Book" charset="0"/>
              </a:defRPr>
            </a:lvl1pPr>
          </a:lstStyle>
          <a:p>
            <a:r>
              <a:rPr lang="en-US" dirty="0"/>
              <a:t>Click to add subhead</a:t>
            </a:r>
          </a:p>
          <a:p>
            <a:endParaRPr dirty="0"/>
          </a:p>
        </p:txBody>
      </p:sp>
      <p:sp>
        <p:nvSpPr>
          <p:cNvPr id="8" name="Holder 2"/>
          <p:cNvSpPr>
            <a:spLocks noGrp="1"/>
          </p:cNvSpPr>
          <p:nvPr>
            <p:ph type="title"/>
          </p:nvPr>
        </p:nvSpPr>
        <p:spPr>
          <a:xfrm>
            <a:off x="445542" y="411221"/>
            <a:ext cx="3240433" cy="367532"/>
          </a:xfrm>
        </p:spPr>
        <p:txBody>
          <a:bodyPr lIns="0" tIns="0" rIns="0" bIns="0" anchor="t">
            <a:normAutofit/>
          </a:bodyPr>
          <a:lstStyle>
            <a:lvl1pPr algn="l">
              <a:defRPr sz="2530" b="1" i="0">
                <a:solidFill>
                  <a:srgbClr val="F15A3E"/>
                </a:solidFill>
                <a:latin typeface="Arial"/>
                <a:cs typeface="Arial"/>
              </a:defRPr>
            </a:lvl1pPr>
          </a:lstStyle>
          <a:p>
            <a:endParaRPr dirty="0"/>
          </a:p>
        </p:txBody>
      </p:sp>
      <p:grpSp>
        <p:nvGrpSpPr>
          <p:cNvPr id="5" name="Group 4"/>
          <p:cNvGrpSpPr/>
          <p:nvPr userDrawn="1"/>
        </p:nvGrpSpPr>
        <p:grpSpPr>
          <a:xfrm>
            <a:off x="336886" y="5730709"/>
            <a:ext cx="11516127" cy="872089"/>
            <a:chOff x="673770" y="11461416"/>
            <a:chExt cx="23032253" cy="1744177"/>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654680" y="11461416"/>
              <a:ext cx="3051343" cy="1744177"/>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770" y="12801600"/>
              <a:ext cx="19510265" cy="403993"/>
            </a:xfrm>
            <a:prstGeom prst="rect">
              <a:avLst/>
            </a:prstGeom>
          </p:spPr>
        </p:pic>
      </p:grpSp>
      <p:sp>
        <p:nvSpPr>
          <p:cNvPr id="6" name="Content Placeholder 5">
            <a:extLst>
              <a:ext uri="{FF2B5EF4-FFF2-40B4-BE49-F238E27FC236}">
                <a16:creationId xmlns:a16="http://schemas.microsoft.com/office/drawing/2014/main" id="{DB5B92D1-5917-6648-A6B5-33DC848865D7}"/>
              </a:ext>
            </a:extLst>
          </p:cNvPr>
          <p:cNvSpPr>
            <a:spLocks noGrp="1"/>
          </p:cNvSpPr>
          <p:nvPr>
            <p:ph sz="quarter" idx="10"/>
          </p:nvPr>
        </p:nvSpPr>
        <p:spPr>
          <a:xfrm>
            <a:off x="884239" y="1421607"/>
            <a:ext cx="10267157" cy="4502150"/>
          </a:xfrm>
        </p:spPr>
        <p:txBody>
          <a:bodyPr anchor="t">
            <a:normAutofit/>
          </a:bodyPr>
          <a:lstStyle>
            <a:lvl1pPr>
              <a:lnSpc>
                <a:spcPct val="100000"/>
              </a:lnSpc>
              <a:spcBef>
                <a:spcPts val="0"/>
              </a:spcBef>
              <a:spcAft>
                <a:spcPts val="500"/>
              </a:spcAft>
              <a:defRPr sz="2000" b="0" i="0">
                <a:latin typeface="Futura Medium" panose="020B0602020204020303" pitchFamily="34" charset="-79"/>
                <a:cs typeface="Futura Medium" panose="020B0602020204020303" pitchFamily="34" charset="-79"/>
              </a:defRPr>
            </a:lvl1pPr>
            <a:lvl2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2pPr>
            <a:lvl3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3pPr>
            <a:lvl4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4pPr>
            <a:lvl5pPr>
              <a:lnSpc>
                <a:spcPct val="100000"/>
              </a:lnSpc>
              <a:spcBef>
                <a:spcPts val="0"/>
              </a:spcBef>
              <a:spcAft>
                <a:spcPts val="500"/>
              </a:spcAft>
              <a:defRPr sz="1800" b="0" i="0">
                <a:latin typeface="Futura Medium" panose="020B0602020204020303" pitchFamily="34" charset="-79"/>
                <a:cs typeface="Futura Medium" panose="020B0602020204020303" pitchFamily="34"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788179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2A8A8F5A-5D71-4B3C-8D6D-3B9411EF179D}"/>
              </a:ext>
            </a:extLst>
          </p:cNvPr>
          <p:cNvSpPr/>
          <p:nvPr userDrawn="1"/>
        </p:nvSpPr>
        <p:spPr>
          <a:xfrm rot="5400000">
            <a:off x="955397" y="-955398"/>
            <a:ext cx="6858000" cy="8768795"/>
          </a:xfrm>
          <a:prstGeom prst="r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C87A997-1D3F-467E-BCA7-8226F409FC23}"/>
              </a:ext>
            </a:extLst>
          </p:cNvPr>
          <p:cNvCxnSpPr>
            <a:cxnSpLocks/>
          </p:cNvCxnSpPr>
          <p:nvPr userDrawn="1"/>
        </p:nvCxnSpPr>
        <p:spPr>
          <a:xfrm rot="10800000" flipV="1">
            <a:off x="0" y="-1"/>
            <a:ext cx="8768795" cy="6858001"/>
          </a:xfrm>
          <a:prstGeom prst="line">
            <a:avLst/>
          </a:prstGeom>
          <a:ln w="76200">
            <a:solidFill>
              <a:srgbClr val="CCE4F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8F1587F-CF3D-44A5-BCA8-46EB2ACAA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BE0436-3173-4627-94C8-389872A621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B4DCF0-EF0C-4E1D-B573-040CCE81F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A9915F-A9A2-40F9-99CF-FEEADE82A6B5}"/>
              </a:ext>
            </a:extLst>
          </p:cNvPr>
          <p:cNvSpPr>
            <a:spLocks noGrp="1"/>
          </p:cNvSpPr>
          <p:nvPr>
            <p:ph type="dt" sz="half" idx="10"/>
          </p:nvPr>
        </p:nvSpPr>
        <p:spPr/>
        <p:txBody>
          <a:bodyPr/>
          <a:lstStyle/>
          <a:p>
            <a:fld id="{9F6942CB-4672-4BA4-9E87-0745ACA45043}" type="datetime1">
              <a:rPr lang="en-US" smtClean="0"/>
              <a:t>10/22/2019</a:t>
            </a:fld>
            <a:endParaRPr lang="en-US"/>
          </a:p>
        </p:txBody>
      </p:sp>
      <p:sp>
        <p:nvSpPr>
          <p:cNvPr id="6" name="Footer Placeholder 5">
            <a:extLst>
              <a:ext uri="{FF2B5EF4-FFF2-40B4-BE49-F238E27FC236}">
                <a16:creationId xmlns:a16="http://schemas.microsoft.com/office/drawing/2014/main" id="{0C536F71-B0AA-4408-A37E-116F755E86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5269A5-BCC4-4E52-8D76-2165958C3172}"/>
              </a:ext>
            </a:extLst>
          </p:cNvPr>
          <p:cNvSpPr>
            <a:spLocks noGrp="1"/>
          </p:cNvSpPr>
          <p:nvPr>
            <p:ph type="sldNum" sz="quarter" idx="12"/>
          </p:nvPr>
        </p:nvSpPr>
        <p:spPr>
          <a:xfrm>
            <a:off x="8610600" y="6356350"/>
            <a:ext cx="2743200" cy="365125"/>
          </a:xfrm>
          <a:prstGeom prst="rect">
            <a:avLst/>
          </a:prstGeom>
        </p:spPr>
        <p:txBody>
          <a:bodyPr/>
          <a:lstStyle/>
          <a:p>
            <a:fld id="{544DB8A9-0345-4B4A-90B8-0D98240D52E9}" type="slidenum">
              <a:rPr lang="en-US" smtClean="0"/>
              <a:t>‹#›</a:t>
            </a:fld>
            <a:endParaRPr lang="en-US"/>
          </a:p>
        </p:txBody>
      </p:sp>
      <p:pic>
        <p:nvPicPr>
          <p:cNvPr id="8" name="Picture 7">
            <a:extLst>
              <a:ext uri="{FF2B5EF4-FFF2-40B4-BE49-F238E27FC236}">
                <a16:creationId xmlns:a16="http://schemas.microsoft.com/office/drawing/2014/main" id="{3748BC25-BC42-439F-A55D-E2683ADA4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0795" y="6444525"/>
            <a:ext cx="510341" cy="188774"/>
          </a:xfrm>
          <a:prstGeom prst="rect">
            <a:avLst/>
          </a:prstGeom>
        </p:spPr>
      </p:pic>
    </p:spTree>
    <p:extLst>
      <p:ext uri="{BB962C8B-B14F-4D97-AF65-F5344CB8AC3E}">
        <p14:creationId xmlns:p14="http://schemas.microsoft.com/office/powerpoint/2010/main" val="1679885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5.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10" Type="http://schemas.openxmlformats.org/officeDocument/2006/relationships/image" Target="../media/image16.jpeg"/><Relationship Id="rId4" Type="http://schemas.openxmlformats.org/officeDocument/2006/relationships/slideLayout" Target="../slideLayouts/slideLayout7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53D62-51B5-4505-9319-45C2676797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3461C6A-69EE-48DF-AF75-AE2F6AC120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0653862-CD2A-4D98-989D-95D16AC7B6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AE6AD-0FC6-478B-A5FA-865248DD446B}" type="datetime1">
              <a:rPr lang="en-US" smtClean="0"/>
              <a:t>10/22/2019</a:t>
            </a:fld>
            <a:endParaRPr lang="en-US"/>
          </a:p>
        </p:txBody>
      </p:sp>
      <p:sp>
        <p:nvSpPr>
          <p:cNvPr id="5" name="Footer Placeholder 4">
            <a:extLst>
              <a:ext uri="{FF2B5EF4-FFF2-40B4-BE49-F238E27FC236}">
                <a16:creationId xmlns:a16="http://schemas.microsoft.com/office/drawing/2014/main" id="{BB9514E6-4C67-482A-89FA-58A8E8DEE7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64A5B9-3957-42E8-B3DF-662EF9029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DB8A9-0345-4B4A-90B8-0D98240D52E9}" type="slidenum">
              <a:rPr lang="en-US" smtClean="0"/>
              <a:t>‹#›</a:t>
            </a:fld>
            <a:endParaRPr lang="en-US" dirty="0"/>
          </a:p>
        </p:txBody>
      </p:sp>
    </p:spTree>
    <p:extLst>
      <p:ext uri="{BB962C8B-B14F-4D97-AF65-F5344CB8AC3E}">
        <p14:creationId xmlns:p14="http://schemas.microsoft.com/office/powerpoint/2010/main" val="848579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Avenir LT Std 45 Book" panose="020B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476250"/>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619250"/>
            <a:ext cx="10502900" cy="46037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a:lvl1pPr>
          </a:lstStyle>
          <a:p>
            <a:fld id="{86CB4B4D-7CA3-9044-876B-883B54F8677D}" type="slidenum">
              <a:t>‹#›</a:t>
            </a:fld>
            <a:endParaRPr dirty="0"/>
          </a:p>
        </p:txBody>
      </p:sp>
    </p:spTree>
    <p:extLst>
      <p:ext uri="{BB962C8B-B14F-4D97-AF65-F5344CB8AC3E}">
        <p14:creationId xmlns:p14="http://schemas.microsoft.com/office/powerpoint/2010/main" val="14386821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3175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1pPr>
      <a:lvl2pPr marL="6350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2pPr>
      <a:lvl3pPr marL="9525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3pPr>
      <a:lvl4pPr marL="12700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4pPr>
      <a:lvl5pPr marL="15875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5pPr>
      <a:lvl6pPr marL="19050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6pPr>
      <a:lvl7pPr marL="22225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7pPr>
      <a:lvl8pPr marL="25400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8pPr>
      <a:lvl9pPr marL="28575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7F30D-A915-6A40-A1BF-4C95E273CBD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477D54-5FA3-8C48-BB5C-76EECBAD43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F28C1-8B0D-2544-8CBD-A7A6107D6D2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91881-9F60-944B-AA37-42AD7C6E1832}" type="datetimeFigureOut">
              <a:rPr lang="en-US" smtClean="0"/>
              <a:t>10/22/2019</a:t>
            </a:fld>
            <a:endParaRPr lang="en-US" dirty="0"/>
          </a:p>
        </p:txBody>
      </p:sp>
      <p:sp>
        <p:nvSpPr>
          <p:cNvPr id="5" name="Footer Placeholder 4">
            <a:extLst>
              <a:ext uri="{FF2B5EF4-FFF2-40B4-BE49-F238E27FC236}">
                <a16:creationId xmlns:a16="http://schemas.microsoft.com/office/drawing/2014/main" id="{BB807664-631F-C344-956D-940E51A520E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DC4991B-FEDE-BE43-A129-763EA12CD7F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30C5C-4288-CA41-AB65-3B38DEA70A1C}" type="slidenum">
              <a:rPr lang="en-US" smtClean="0"/>
              <a:t>‹#›</a:t>
            </a:fld>
            <a:endParaRPr lang="en-US" dirty="0"/>
          </a:p>
        </p:txBody>
      </p:sp>
    </p:spTree>
    <p:extLst>
      <p:ext uri="{BB962C8B-B14F-4D97-AF65-F5344CB8AC3E}">
        <p14:creationId xmlns:p14="http://schemas.microsoft.com/office/powerpoint/2010/main" val="421483085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9163245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70192"/>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fld id="{1084DF00-F3D9-4E4A-B591-A3E87AA7FFE6}" type="datetimeFigureOut">
              <a:rPr lang="en-US" smtClean="0"/>
              <a:pPr/>
              <a:t>10/22/2019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bg1">
                    <a:lumMod val="75000"/>
                  </a:schemeClr>
                </a:solidFill>
              </a:defRPr>
            </a:lvl1pPr>
          </a:lstStyle>
          <a:p>
            <a:r>
              <a:rPr lang="en-US" dirty="0"/>
              <a:t>Footer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4D728D56-56E5-9F4E-820E-A195734D961A}" type="slidenum">
              <a:rPr lang="en-US" smtClean="0"/>
              <a:pPr/>
              <a:t>‹#›</a:t>
            </a:fld>
            <a:endParaRPr lang="en-US" dirty="0"/>
          </a:p>
        </p:txBody>
      </p:sp>
    </p:spTree>
    <p:extLst>
      <p:ext uri="{BB962C8B-B14F-4D97-AF65-F5344CB8AC3E}">
        <p14:creationId xmlns:p14="http://schemas.microsoft.com/office/powerpoint/2010/main" val="59798404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defTabSz="914400" rtl="0" eaLnBrk="1" latinLnBrk="0" hangingPunct="1">
        <a:lnSpc>
          <a:spcPct val="90000"/>
        </a:lnSpc>
        <a:spcBef>
          <a:spcPct val="0"/>
        </a:spcBef>
        <a:buNone/>
        <a:defRPr sz="4000" b="1" kern="1200">
          <a:solidFill>
            <a:srgbClr val="F26522"/>
          </a:solidFill>
          <a:latin typeface="Trebuchet MS" charset="0"/>
          <a:ea typeface="Trebuchet MS" charset="0"/>
          <a:cs typeface="Trebuchet MS" charset="0"/>
        </a:defRPr>
      </a:lvl1pPr>
    </p:titleStyle>
    <p:bodyStyle>
      <a:lvl1pPr marL="11113" indent="0" algn="ctr" defTabSz="914400" rtl="0" eaLnBrk="1" latinLnBrk="0" hangingPunct="1">
        <a:lnSpc>
          <a:spcPct val="90000"/>
        </a:lnSpc>
        <a:spcBef>
          <a:spcPts val="0"/>
        </a:spcBef>
        <a:spcAft>
          <a:spcPts val="900"/>
        </a:spcAft>
        <a:buClr>
          <a:srgbClr val="E76221"/>
        </a:buClr>
        <a:buFont typeface="ArialUnicodeMS" charset="0"/>
        <a:buNone/>
        <a:tabLst/>
        <a:defRPr sz="2800" kern="1200">
          <a:solidFill>
            <a:srgbClr val="58595B"/>
          </a:solidFill>
          <a:latin typeface="Trebuchet MS" charset="0"/>
          <a:ea typeface="Trebuchet MS" charset="0"/>
          <a:cs typeface="Trebuchet MS" charset="0"/>
        </a:defRPr>
      </a:lvl1pPr>
      <a:lvl2pPr marL="685800" indent="-228600" algn="l" defTabSz="914400" rtl="0" eaLnBrk="1" latinLnBrk="0" hangingPunct="1">
        <a:lnSpc>
          <a:spcPct val="90000"/>
        </a:lnSpc>
        <a:spcBef>
          <a:spcPts val="0"/>
        </a:spcBef>
        <a:spcAft>
          <a:spcPts val="600"/>
        </a:spcAft>
        <a:buClr>
          <a:srgbClr val="15567E"/>
        </a:buClr>
        <a:buFont typeface="Wingdings" charset="2"/>
        <a:buChar char="§"/>
        <a:defRPr sz="2400" kern="1200">
          <a:solidFill>
            <a:srgbClr val="58595B"/>
          </a:solidFill>
          <a:latin typeface="Trebuchet MS" charset="0"/>
          <a:ea typeface="Trebuchet MS" charset="0"/>
          <a:cs typeface="Trebuchet MS" charset="0"/>
        </a:defRPr>
      </a:lvl2pPr>
      <a:lvl3pPr marL="1036638" indent="-349250" algn="l" defTabSz="914400" rtl="0" eaLnBrk="1" latinLnBrk="0" hangingPunct="1">
        <a:lnSpc>
          <a:spcPct val="90000"/>
        </a:lnSpc>
        <a:spcBef>
          <a:spcPts val="0"/>
        </a:spcBef>
        <a:spcAft>
          <a:spcPts val="600"/>
        </a:spcAft>
        <a:buClr>
          <a:schemeClr val="tx1">
            <a:lumMod val="50000"/>
            <a:lumOff val="50000"/>
          </a:schemeClr>
        </a:buClr>
        <a:buSzPct val="75000"/>
        <a:buFont typeface="ZapfDingbatsITC" charset="0"/>
        <a:buChar char="✦"/>
        <a:tabLst/>
        <a:defRPr sz="2000" kern="1200">
          <a:solidFill>
            <a:srgbClr val="58595B"/>
          </a:solidFill>
          <a:latin typeface="Trebuchet MS" charset="0"/>
          <a:ea typeface="Trebuchet MS" charset="0"/>
          <a:cs typeface="Trebuchet MS" charset="0"/>
        </a:defRPr>
      </a:lvl3pPr>
      <a:lvl4pPr marL="1374775" indent="-338138" algn="l" defTabSz="914400" rtl="0" eaLnBrk="1" latinLnBrk="0" hangingPunct="1">
        <a:lnSpc>
          <a:spcPct val="90000"/>
        </a:lnSpc>
        <a:spcBef>
          <a:spcPts val="0"/>
        </a:spcBef>
        <a:spcAft>
          <a:spcPts val="600"/>
        </a:spcAft>
        <a:buClr>
          <a:srgbClr val="E76221"/>
        </a:buClr>
        <a:buSzPct val="75000"/>
        <a:buFont typeface="Wingdings" charset="2"/>
        <a:buChar char="ü"/>
        <a:tabLst/>
        <a:defRPr sz="1800" kern="1200">
          <a:solidFill>
            <a:srgbClr val="58595B"/>
          </a:solidFill>
          <a:latin typeface="Trebuchet MS" charset="0"/>
          <a:ea typeface="Trebuchet MS" charset="0"/>
          <a:cs typeface="Trebuchet MS" charset="0"/>
        </a:defRPr>
      </a:lvl4pPr>
      <a:lvl5pPr marL="1781175" marR="0" indent="-406400" algn="l" defTabSz="914400" rtl="0" eaLnBrk="1" fontAlgn="auto" latinLnBrk="0" hangingPunct="1">
        <a:lnSpc>
          <a:spcPct val="90000"/>
        </a:lnSpc>
        <a:spcBef>
          <a:spcPts val="0"/>
        </a:spcBef>
        <a:spcAft>
          <a:spcPts val="600"/>
        </a:spcAft>
        <a:buClr>
          <a:schemeClr val="bg1">
            <a:lumMod val="50000"/>
          </a:schemeClr>
        </a:buClr>
        <a:buSzTx/>
        <a:buFont typeface=".AppleSystemUIFont" charset="-120"/>
        <a:buChar char="–"/>
        <a:tabLst/>
        <a:defRPr sz="1800" kern="1200">
          <a:solidFill>
            <a:srgbClr val="58595B"/>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DB75DF-C6B5-48A9-8E97-F17631120E26}" type="datetimeFigureOut">
              <a:rPr lang="en-US" smtClean="0"/>
              <a:pPr/>
              <a:t>10/22/2019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8E2DC-90E7-41B2-9DF1-9174FDEC8559}" type="slidenum">
              <a:rPr lang="en-US" smtClean="0"/>
              <a:pPr/>
              <a:t>‹#›</a:t>
            </a:fld>
            <a:endParaRPr lang="en-US" dirty="0"/>
          </a:p>
        </p:txBody>
      </p:sp>
    </p:spTree>
    <p:extLst>
      <p:ext uri="{BB962C8B-B14F-4D97-AF65-F5344CB8AC3E}">
        <p14:creationId xmlns:p14="http://schemas.microsoft.com/office/powerpoint/2010/main" val="307577689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GCO_PPT_pk_v2.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292608" y="128334"/>
            <a:ext cx="8912352"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10981" y="1591323"/>
            <a:ext cx="11289792" cy="39136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60073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Lst>
  <p:txStyles>
    <p:titleStyle>
      <a:lvl1pPr algn="l" defTabSz="457200" rtl="0" eaLnBrk="1" latinLnBrk="0" hangingPunct="1">
        <a:spcBef>
          <a:spcPct val="0"/>
        </a:spcBef>
        <a:buNone/>
        <a:defRPr sz="2400" b="1" kern="1200">
          <a:solidFill>
            <a:schemeClr val="bg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476250"/>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619250"/>
            <a:ext cx="10502900" cy="46037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0144" cy="287258"/>
          </a:xfrm>
          <a:prstGeom prst="rect">
            <a:avLst/>
          </a:prstGeom>
          <a:ln w="12700">
            <a:miter lim="400000"/>
          </a:ln>
        </p:spPr>
        <p:txBody>
          <a:bodyPr wrap="none" lIns="50800" tIns="50800" rIns="50800" bIns="50800">
            <a:spAutoFit/>
          </a:bodyPr>
          <a:lstStyle>
            <a:lvl1pPr>
              <a:defRPr sz="1200"/>
            </a:lvl1pPr>
          </a:lstStyle>
          <a:p>
            <a:fld id="{86CB4B4D-7CA3-9044-876B-883B54F8677D}" type="slidenum">
              <a:t>‹#›</a:t>
            </a:fld>
            <a:endParaRPr dirty="0"/>
          </a:p>
        </p:txBody>
      </p:sp>
    </p:spTree>
    <p:extLst>
      <p:ext uri="{BB962C8B-B14F-4D97-AF65-F5344CB8AC3E}">
        <p14:creationId xmlns:p14="http://schemas.microsoft.com/office/powerpoint/2010/main" val="273031535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3175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1pPr>
      <a:lvl2pPr marL="6350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2pPr>
      <a:lvl3pPr marL="9525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3pPr>
      <a:lvl4pPr marL="12700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4pPr>
      <a:lvl5pPr marL="15875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5pPr>
      <a:lvl6pPr marL="19050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6pPr>
      <a:lvl7pPr marL="22225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7pPr>
      <a:lvl8pPr marL="25400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8pPr>
      <a:lvl9pPr marL="2857500" marR="0" indent="-317500" algn="l" defTabSz="412750" latinLnBrk="0">
        <a:lnSpc>
          <a:spcPct val="100000"/>
        </a:lnSpc>
        <a:spcBef>
          <a:spcPts val="26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59.xml"/><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1.xml"/><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31.xml"/><Relationship Id="rId5" Type="http://schemas.openxmlformats.org/officeDocument/2006/relationships/image" Target="../media/image45.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facebook.com/hashtag/biketober?source=feed_text&amp;epa=HASHTAG&amp;__xts__%5B0%5D=68.ARAXkUr2BlavbGg8NMnfHxnrtt-hUMK4rdiDSAD5_KN1_O6lv5BPWW3W3e8L2BtDJBadIo83lEdWtiAH1Nbg0cVpQ6DQM7JdK-qtN8yFgQNExpjw_PQmejbAAGRaUCDsqLBdxKFnm8z4uyB_rSK62plAGOvEN0f3s90WEV-g0MTNXeyltL753eyqLStW_N2TDEw0rKy3jD58mM_RvwRC62AmBjFmTu3__hMAq7EUNx345g5-ld23SvMkTbJsgnqW7Vx6ZblTCvaFkK9CGsuIQEoDTkGeiJCsPRBNU9APSrwibZwWhkHe0SyIBtijvAAYeZE8KCutE8ceVC6hV7RUNEXXIMVdkAq4B5byDShK1u_y5U1_vpm_3N1KoP0b8YLCVLmzehqsbvpjehB8A74nuvt92g&amp;__tn__=%2ANK-R" TargetMode="External"/><Relationship Id="rId7"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46.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hyperlink" Target="https://www.lovetoride.net/atlanta" TargetMode="External"/><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5.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5.xml"/><Relationship Id="rId5" Type="http://schemas.openxmlformats.org/officeDocument/2006/relationships/image" Target="../media/image69.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hyperlink" Target="https://www.lovetoride.net/atlanta/pages/events?locale=en-US" TargetMode="External"/><Relationship Id="rId2" Type="http://schemas.openxmlformats.org/officeDocument/2006/relationships/image" Target="../media/image70.png"/><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5.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6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atlantaregional.org/transportation-mobility/boards-and-committees/transportation-demand-management-coordinating-committee/" TargetMode="External"/><Relationship Id="rId2" Type="http://schemas.openxmlformats.org/officeDocument/2006/relationships/hyperlink" Target="mailto:TDMCommittee@atlantaregional.org" TargetMode="Externa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59.xml"/><Relationship Id="rId5" Type="http://schemas.openxmlformats.org/officeDocument/2006/relationships/image" Target="../media/image23.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59.xml"/><Relationship Id="rId5" Type="http://schemas.openxmlformats.org/officeDocument/2006/relationships/image" Target="../media/image24.tmp"/><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7C2BBE-9683-4848-B5ED-9913973574D4}"/>
              </a:ext>
            </a:extLst>
          </p:cNvPr>
          <p:cNvSpPr txBox="1"/>
          <p:nvPr/>
        </p:nvSpPr>
        <p:spPr>
          <a:xfrm>
            <a:off x="6746628" y="1783959"/>
            <a:ext cx="46452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700" kern="1200">
                <a:solidFill>
                  <a:schemeClr val="bg1"/>
                </a:solidFill>
                <a:latin typeface="+mj-lt"/>
                <a:ea typeface="+mj-ea"/>
                <a:cs typeface="+mj-cs"/>
              </a:rPr>
              <a:t>TDM Coordinating Committee Meeting – October 22, 2019</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1.jpeg">
            <a:extLst>
              <a:ext uri="{FF2B5EF4-FFF2-40B4-BE49-F238E27FC236}">
                <a16:creationId xmlns:a16="http://schemas.microsoft.com/office/drawing/2014/main" id="{CEA1DF9B-F6DF-43A7-8DDA-A69498D9B1AC}"/>
              </a:ext>
            </a:extLst>
          </p:cNvPr>
          <p:cNvPicPr/>
          <p:nvPr/>
        </p:nvPicPr>
        <p:blipFill>
          <a:blip r:embed="rId2" cstate="print"/>
          <a:stretch>
            <a:fillRect/>
          </a:stretch>
        </p:blipFill>
        <p:spPr>
          <a:xfrm>
            <a:off x="419382" y="1560920"/>
            <a:ext cx="4047843" cy="2367988"/>
          </a:xfrm>
          <a:prstGeom prst="rect">
            <a:avLst/>
          </a:prstGeom>
        </p:spPr>
      </p:pic>
    </p:spTree>
    <p:extLst>
      <p:ext uri="{BB962C8B-B14F-4D97-AF65-F5344CB8AC3E}">
        <p14:creationId xmlns:p14="http://schemas.microsoft.com/office/powerpoint/2010/main" val="2716052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Regional TDM Program Framework</a:t>
            </a: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9813" y="1928548"/>
            <a:ext cx="7049371" cy="4234524"/>
          </a:xfrm>
          <a:prstGeom prst="rect">
            <a:avLst/>
          </a:prstGeom>
        </p:spPr>
      </p:pic>
    </p:spTree>
    <p:extLst>
      <p:ext uri="{BB962C8B-B14F-4D97-AF65-F5344CB8AC3E}">
        <p14:creationId xmlns:p14="http://schemas.microsoft.com/office/powerpoint/2010/main" val="1824918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TDM Program Funding Flow</a:t>
            </a:r>
          </a:p>
        </p:txBody>
      </p:sp>
      <p:grpSp>
        <p:nvGrpSpPr>
          <p:cNvPr id="24" name="Group 23"/>
          <p:cNvGrpSpPr/>
          <p:nvPr/>
        </p:nvGrpSpPr>
        <p:grpSpPr>
          <a:xfrm>
            <a:off x="3042920" y="1031241"/>
            <a:ext cx="5320062" cy="4712477"/>
            <a:chOff x="1666311" y="1841841"/>
            <a:chExt cx="5320062" cy="4712477"/>
          </a:xfrm>
        </p:grpSpPr>
        <p:sp>
          <p:nvSpPr>
            <p:cNvPr id="4" name="Rectangle: Rounded Corners 3"/>
            <p:cNvSpPr/>
            <p:nvPr/>
          </p:nvSpPr>
          <p:spPr>
            <a:xfrm>
              <a:off x="3095743" y="2318136"/>
              <a:ext cx="2467633" cy="7671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latin typeface="Calibri"/>
              </a:endParaRPr>
            </a:p>
          </p:txBody>
        </p:sp>
        <p:sp>
          <p:nvSpPr>
            <p:cNvPr id="5" name="Rectangle: Rounded Corners 4"/>
            <p:cNvSpPr/>
            <p:nvPr/>
          </p:nvSpPr>
          <p:spPr>
            <a:xfrm>
              <a:off x="3067818" y="3553400"/>
              <a:ext cx="2383100" cy="75269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latin typeface="Calibri"/>
              </a:endParaRPr>
            </a:p>
          </p:txBody>
        </p:sp>
        <p:sp>
          <p:nvSpPr>
            <p:cNvPr id="8" name="Rectangle: Rounded Corners 7"/>
            <p:cNvSpPr/>
            <p:nvPr/>
          </p:nvSpPr>
          <p:spPr>
            <a:xfrm>
              <a:off x="3107305" y="4785858"/>
              <a:ext cx="2405155" cy="60016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latin typeface="Calibri"/>
              </a:endParaRPr>
            </a:p>
          </p:txBody>
        </p:sp>
        <p:sp>
          <p:nvSpPr>
            <p:cNvPr id="9" name="Rectangle: Rounded Corners 8"/>
            <p:cNvSpPr/>
            <p:nvPr/>
          </p:nvSpPr>
          <p:spPr>
            <a:xfrm>
              <a:off x="2220409" y="5921473"/>
              <a:ext cx="2038959" cy="6001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latin typeface="Calibri"/>
              </a:endParaRPr>
            </a:p>
          </p:txBody>
        </p:sp>
        <p:sp>
          <p:nvSpPr>
            <p:cNvPr id="10" name="Rectangle: Rounded Corners 9"/>
            <p:cNvSpPr/>
            <p:nvPr/>
          </p:nvSpPr>
          <p:spPr>
            <a:xfrm>
              <a:off x="4326342" y="5916446"/>
              <a:ext cx="2057400" cy="6001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kern="0" dirty="0">
                  <a:solidFill>
                    <a:prstClr val="white"/>
                  </a:solidFill>
                  <a:latin typeface="Calibri"/>
                </a:rPr>
                <a:t>Georgia Commute Options</a:t>
              </a:r>
            </a:p>
          </p:txBody>
        </p:sp>
        <p:sp>
          <p:nvSpPr>
            <p:cNvPr id="6" name="TextBox 5"/>
            <p:cNvSpPr txBox="1"/>
            <p:nvPr/>
          </p:nvSpPr>
          <p:spPr>
            <a:xfrm flipH="1">
              <a:off x="1666311" y="1841841"/>
              <a:ext cx="5320062" cy="338554"/>
            </a:xfrm>
            <a:prstGeom prst="rect">
              <a:avLst/>
            </a:prstGeom>
            <a:noFill/>
          </p:spPr>
          <p:txBody>
            <a:bodyPr wrap="square" rtlCol="0">
              <a:spAutoFit/>
            </a:bodyPr>
            <a:lstStyle/>
            <a:p>
              <a:pPr algn="ctr">
                <a:defRPr/>
              </a:pPr>
              <a:endParaRPr lang="en-US" sz="1600" b="1" kern="0" dirty="0">
                <a:solidFill>
                  <a:prstClr val="white"/>
                </a:solidFill>
                <a:latin typeface="Calibri"/>
              </a:endParaRPr>
            </a:p>
          </p:txBody>
        </p:sp>
        <p:sp>
          <p:nvSpPr>
            <p:cNvPr id="12" name="TextBox 11"/>
            <p:cNvSpPr txBox="1"/>
            <p:nvPr/>
          </p:nvSpPr>
          <p:spPr>
            <a:xfrm>
              <a:off x="3149162" y="2413869"/>
              <a:ext cx="2321443" cy="584775"/>
            </a:xfrm>
            <a:prstGeom prst="rect">
              <a:avLst/>
            </a:prstGeom>
            <a:noFill/>
          </p:spPr>
          <p:txBody>
            <a:bodyPr wrap="square" rtlCol="0">
              <a:spAutoFit/>
            </a:bodyPr>
            <a:lstStyle/>
            <a:p>
              <a:pPr algn="ctr">
                <a:defRPr/>
              </a:pPr>
              <a:r>
                <a:rPr lang="en-US" sz="1600" kern="0" dirty="0">
                  <a:solidFill>
                    <a:prstClr val="white"/>
                  </a:solidFill>
                  <a:latin typeface="Calibri"/>
                </a:rPr>
                <a:t>Federal Highway Administration</a:t>
              </a:r>
            </a:p>
          </p:txBody>
        </p:sp>
        <p:sp>
          <p:nvSpPr>
            <p:cNvPr id="13" name="TextBox 12"/>
            <p:cNvSpPr txBox="1"/>
            <p:nvPr/>
          </p:nvSpPr>
          <p:spPr>
            <a:xfrm>
              <a:off x="3486839" y="3695099"/>
              <a:ext cx="1612587" cy="461665"/>
            </a:xfrm>
            <a:prstGeom prst="rect">
              <a:avLst/>
            </a:prstGeom>
            <a:noFill/>
          </p:spPr>
          <p:txBody>
            <a:bodyPr wrap="square" rtlCol="0">
              <a:spAutoFit/>
            </a:bodyPr>
            <a:lstStyle/>
            <a:p>
              <a:pPr algn="ctr">
                <a:defRPr/>
              </a:pPr>
              <a:r>
                <a:rPr lang="en-US" sz="1200" b="1" kern="0" dirty="0">
                  <a:solidFill>
                    <a:prstClr val="white"/>
                  </a:solidFill>
                  <a:latin typeface="Calibri"/>
                </a:rPr>
                <a:t>Georgia Department of Transportation</a:t>
              </a:r>
            </a:p>
          </p:txBody>
        </p:sp>
        <p:sp>
          <p:nvSpPr>
            <p:cNvPr id="15" name="TextBox 14"/>
            <p:cNvSpPr txBox="1"/>
            <p:nvPr/>
          </p:nvSpPr>
          <p:spPr>
            <a:xfrm>
              <a:off x="3121988" y="4725576"/>
              <a:ext cx="2099885" cy="461665"/>
            </a:xfrm>
            <a:prstGeom prst="rect">
              <a:avLst/>
            </a:prstGeom>
            <a:noFill/>
          </p:spPr>
          <p:txBody>
            <a:bodyPr wrap="square" rtlCol="0">
              <a:spAutoFit/>
            </a:bodyPr>
            <a:lstStyle/>
            <a:p>
              <a:pPr algn="ctr">
                <a:defRPr/>
              </a:pPr>
              <a:endParaRPr lang="en-US" sz="1200" b="1" kern="0" dirty="0">
                <a:solidFill>
                  <a:prstClr val="white"/>
                </a:solidFill>
                <a:latin typeface="Calibri"/>
              </a:endParaRPr>
            </a:p>
            <a:p>
              <a:pPr algn="ctr">
                <a:defRPr/>
              </a:pPr>
              <a:r>
                <a:rPr lang="en-US" sz="1200" b="1" kern="0" dirty="0">
                  <a:solidFill>
                    <a:prstClr val="white"/>
                  </a:solidFill>
                  <a:latin typeface="Calibri"/>
                </a:rPr>
                <a:t>Atlanta Regional Commission</a:t>
              </a:r>
            </a:p>
          </p:txBody>
        </p:sp>
        <p:sp>
          <p:nvSpPr>
            <p:cNvPr id="17" name="TextBox 16"/>
            <p:cNvSpPr txBox="1"/>
            <p:nvPr/>
          </p:nvSpPr>
          <p:spPr>
            <a:xfrm>
              <a:off x="2433594" y="5954154"/>
              <a:ext cx="1612587" cy="600164"/>
            </a:xfrm>
            <a:prstGeom prst="rect">
              <a:avLst/>
            </a:prstGeom>
            <a:noFill/>
          </p:spPr>
          <p:txBody>
            <a:bodyPr wrap="square" rtlCol="0">
              <a:spAutoFit/>
            </a:bodyPr>
            <a:lstStyle/>
            <a:p>
              <a:pPr algn="ctr">
                <a:defRPr/>
              </a:pPr>
              <a:r>
                <a:rPr lang="en-US" sz="1100" b="1" kern="0" dirty="0">
                  <a:solidFill>
                    <a:prstClr val="white"/>
                  </a:solidFill>
                  <a:latin typeface="Calibri"/>
                </a:rPr>
                <a:t>Transportation Management Associations</a:t>
              </a:r>
            </a:p>
          </p:txBody>
        </p:sp>
        <p:sp>
          <p:nvSpPr>
            <p:cNvPr id="14" name="Arrow: Down 13"/>
            <p:cNvSpPr/>
            <p:nvPr/>
          </p:nvSpPr>
          <p:spPr>
            <a:xfrm>
              <a:off x="4103947" y="3139151"/>
              <a:ext cx="378372" cy="360364"/>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defRPr/>
              </a:pPr>
              <a:endParaRPr lang="en-US" kern="0">
                <a:solidFill>
                  <a:sysClr val="windowText" lastClr="000000"/>
                </a:solidFill>
                <a:latin typeface="Calibri"/>
              </a:endParaRPr>
            </a:p>
          </p:txBody>
        </p:sp>
        <p:sp>
          <p:nvSpPr>
            <p:cNvPr id="19" name="Arrow: Down 18"/>
            <p:cNvSpPr/>
            <p:nvPr/>
          </p:nvSpPr>
          <p:spPr>
            <a:xfrm>
              <a:off x="4120697" y="4394459"/>
              <a:ext cx="378372" cy="360364"/>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defRPr/>
              </a:pPr>
              <a:endParaRPr lang="en-US" kern="0">
                <a:solidFill>
                  <a:sysClr val="windowText" lastClr="000000"/>
                </a:solidFill>
                <a:latin typeface="Calibri"/>
              </a:endParaRPr>
            </a:p>
          </p:txBody>
        </p:sp>
        <p:sp>
          <p:nvSpPr>
            <p:cNvPr id="20" name="Arrow: Down 19"/>
            <p:cNvSpPr/>
            <p:nvPr/>
          </p:nvSpPr>
          <p:spPr>
            <a:xfrm>
              <a:off x="3803235" y="5498913"/>
              <a:ext cx="378372" cy="360364"/>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defRPr/>
              </a:pPr>
              <a:endParaRPr lang="en-US" kern="0" dirty="0">
                <a:solidFill>
                  <a:sysClr val="windowText" lastClr="000000"/>
                </a:solidFill>
                <a:latin typeface="Calibri"/>
              </a:endParaRPr>
            </a:p>
          </p:txBody>
        </p:sp>
      </p:grpSp>
      <p:pic>
        <p:nvPicPr>
          <p:cNvPr id="16" name="Picture 15">
            <a:extLst>
              <a:ext uri="{FF2B5EF4-FFF2-40B4-BE49-F238E27FC236}">
                <a16:creationId xmlns:a16="http://schemas.microsoft.com/office/drawing/2014/main" id="{EAD828B3-E83B-43C7-8C1A-8603C13570E1}"/>
              </a:ext>
            </a:extLst>
          </p:cNvPr>
          <p:cNvPicPr>
            <a:picLocks noChangeAspect="1"/>
          </p:cNvPicPr>
          <p:nvPr/>
        </p:nvPicPr>
        <p:blipFill>
          <a:blip r:embed="rId2"/>
          <a:stretch>
            <a:fillRect/>
          </a:stretch>
        </p:blipFill>
        <p:spPr>
          <a:xfrm>
            <a:off x="5791852" y="4678446"/>
            <a:ext cx="499915" cy="457240"/>
          </a:xfrm>
          <a:prstGeom prst="rect">
            <a:avLst/>
          </a:prstGeom>
        </p:spPr>
      </p:pic>
    </p:spTree>
    <p:extLst>
      <p:ext uri="{BB962C8B-B14F-4D97-AF65-F5344CB8AC3E}">
        <p14:creationId xmlns:p14="http://schemas.microsoft.com/office/powerpoint/2010/main" val="3270732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 Regional TDM Program</a:t>
            </a:r>
          </a:p>
        </p:txBody>
      </p:sp>
      <p:pic>
        <p:nvPicPr>
          <p:cNvPr id="1026" name="Picture 2" descr="Metro Atlanta services 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95266" y="1447054"/>
            <a:ext cx="4532454" cy="453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737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A0D9A-D8C5-45F5-B545-DBFEDA5D579D}"/>
              </a:ext>
            </a:extLst>
          </p:cNvPr>
          <p:cNvSpPr>
            <a:spLocks noGrp="1"/>
          </p:cNvSpPr>
          <p:nvPr>
            <p:ph type="ctrTitle"/>
          </p:nvPr>
        </p:nvSpPr>
        <p:spPr/>
        <p:txBody>
          <a:bodyPr/>
          <a:lstStyle/>
          <a:p>
            <a:r>
              <a:rPr lang="en-US" sz="5400" dirty="0"/>
              <a:t>Georgia Commute Options </a:t>
            </a:r>
            <a:br>
              <a:rPr lang="en-US" sz="5400" dirty="0"/>
            </a:br>
            <a:r>
              <a:rPr lang="en-US" sz="5400" dirty="0"/>
              <a:t>2019 Regional Commuter Survey</a:t>
            </a:r>
            <a:endParaRPr lang="en-US" dirty="0"/>
          </a:p>
        </p:txBody>
      </p:sp>
      <p:sp>
        <p:nvSpPr>
          <p:cNvPr id="3" name="Subtitle 2">
            <a:extLst>
              <a:ext uri="{FF2B5EF4-FFF2-40B4-BE49-F238E27FC236}">
                <a16:creationId xmlns:a16="http://schemas.microsoft.com/office/drawing/2014/main" id="{B1BCBE01-3594-48DF-8388-10C71387D0DB}"/>
              </a:ext>
            </a:extLst>
          </p:cNvPr>
          <p:cNvSpPr>
            <a:spLocks noGrp="1"/>
          </p:cNvSpPr>
          <p:nvPr>
            <p:ph type="subTitle" idx="1"/>
          </p:nvPr>
        </p:nvSpPr>
        <p:spPr/>
        <p:txBody>
          <a:bodyPr/>
          <a:lstStyle/>
          <a:p>
            <a:r>
              <a:rPr lang="en-US" dirty="0"/>
              <a:t>Casey Sloan, ARC</a:t>
            </a:r>
          </a:p>
        </p:txBody>
      </p:sp>
    </p:spTree>
    <p:extLst>
      <p:ext uri="{BB962C8B-B14F-4D97-AF65-F5344CB8AC3E}">
        <p14:creationId xmlns:p14="http://schemas.microsoft.com/office/powerpoint/2010/main" val="388769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F5DE-7678-4CB0-A15D-82A08924DBBC}"/>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5E53F0C6-A544-409D-A570-DDAFED9B94EB}"/>
              </a:ext>
            </a:extLst>
          </p:cNvPr>
          <p:cNvSpPr>
            <a:spLocks noGrp="1"/>
          </p:cNvSpPr>
          <p:nvPr>
            <p:ph idx="1"/>
          </p:nvPr>
        </p:nvSpPr>
        <p:spPr/>
        <p:txBody>
          <a:bodyPr/>
          <a:lstStyle/>
          <a:p>
            <a:pPr marL="468313" indent="-457200" algn="l">
              <a:buFont typeface="Wingdings" panose="05000000000000000000" pitchFamily="2" charset="2"/>
              <a:buChar char="Ø"/>
            </a:pPr>
            <a:r>
              <a:rPr lang="en-US" dirty="0"/>
              <a:t>Survey Objective</a:t>
            </a:r>
          </a:p>
          <a:p>
            <a:pPr marL="468313" indent="-457200" algn="l">
              <a:buFont typeface="Wingdings" panose="05000000000000000000" pitchFamily="2" charset="2"/>
              <a:buChar char="Ø"/>
            </a:pPr>
            <a:r>
              <a:rPr lang="en-US" dirty="0"/>
              <a:t>Survey Design</a:t>
            </a:r>
          </a:p>
          <a:p>
            <a:pPr marL="468313" indent="-457200" algn="l">
              <a:buFont typeface="Wingdings" panose="05000000000000000000" pitchFamily="2" charset="2"/>
              <a:buChar char="Ø"/>
            </a:pPr>
            <a:r>
              <a:rPr lang="en-US" dirty="0"/>
              <a:t>Survey Implementation</a:t>
            </a:r>
          </a:p>
          <a:p>
            <a:pPr marL="468313" indent="-457200" algn="l">
              <a:buFont typeface="Wingdings" panose="05000000000000000000" pitchFamily="2" charset="2"/>
              <a:buChar char="Ø"/>
            </a:pPr>
            <a:r>
              <a:rPr lang="en-US" dirty="0"/>
              <a:t>Survey Expansion</a:t>
            </a:r>
          </a:p>
          <a:p>
            <a:pPr marL="468313" indent="-457200" algn="l">
              <a:buFont typeface="Wingdings" panose="05000000000000000000" pitchFamily="2" charset="2"/>
              <a:buChar char="Ø"/>
            </a:pPr>
            <a:r>
              <a:rPr lang="en-US" dirty="0"/>
              <a:t>Preliminary Results</a:t>
            </a:r>
          </a:p>
        </p:txBody>
      </p:sp>
    </p:spTree>
    <p:extLst>
      <p:ext uri="{BB962C8B-B14F-4D97-AF65-F5344CB8AC3E}">
        <p14:creationId xmlns:p14="http://schemas.microsoft.com/office/powerpoint/2010/main" val="2179934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C6F1F-1CF3-4BD8-B054-177C1D68959C}"/>
              </a:ext>
            </a:extLst>
          </p:cNvPr>
          <p:cNvSpPr>
            <a:spLocks noGrp="1"/>
          </p:cNvSpPr>
          <p:nvPr>
            <p:ph type="title"/>
          </p:nvPr>
        </p:nvSpPr>
        <p:spPr/>
        <p:txBody>
          <a:bodyPr/>
          <a:lstStyle/>
          <a:p>
            <a:r>
              <a:rPr lang="en-US" dirty="0"/>
              <a:t>Survey Objectives</a:t>
            </a:r>
          </a:p>
        </p:txBody>
      </p:sp>
      <p:sp>
        <p:nvSpPr>
          <p:cNvPr id="3" name="Content Placeholder 2">
            <a:extLst>
              <a:ext uri="{FF2B5EF4-FFF2-40B4-BE49-F238E27FC236}">
                <a16:creationId xmlns:a16="http://schemas.microsoft.com/office/drawing/2014/main" id="{49D779FC-C142-4F49-9023-45037C61EDC7}"/>
              </a:ext>
            </a:extLst>
          </p:cNvPr>
          <p:cNvSpPr>
            <a:spLocks noGrp="1"/>
          </p:cNvSpPr>
          <p:nvPr>
            <p:ph idx="1"/>
          </p:nvPr>
        </p:nvSpPr>
        <p:spPr>
          <a:xfrm>
            <a:off x="838200" y="1775013"/>
            <a:ext cx="10515600" cy="4847729"/>
          </a:xfrm>
        </p:spPr>
        <p:txBody>
          <a:bodyPr>
            <a:normAutofit fontScale="92500" lnSpcReduction="10000"/>
          </a:bodyPr>
          <a:lstStyle/>
          <a:p>
            <a:pPr lvl="0" algn="l"/>
            <a:r>
              <a:rPr lang="en-US" dirty="0"/>
              <a:t>Conducted every 3-5 years through the regional Transportation Demand Management (TDM) program, currently Georgia Commute Options (GCO)</a:t>
            </a:r>
          </a:p>
          <a:p>
            <a:pPr lvl="0" algn="l"/>
            <a:endParaRPr lang="en-US" dirty="0"/>
          </a:p>
          <a:p>
            <a:pPr marL="468313" lvl="0" indent="-457200" algn="l">
              <a:buFont typeface="Wingdings" panose="05000000000000000000" pitchFamily="2" charset="2"/>
              <a:buChar char="Ø"/>
            </a:pPr>
            <a:r>
              <a:rPr lang="en-US" dirty="0"/>
              <a:t>Understanding commute travel patterns of residents of the Atlanta Region </a:t>
            </a:r>
          </a:p>
          <a:p>
            <a:pPr marL="1143000" lvl="1" indent="-457200">
              <a:buFont typeface="Wingdings" panose="05000000000000000000" pitchFamily="2" charset="2"/>
              <a:buChar char="Ø"/>
            </a:pPr>
            <a:r>
              <a:rPr lang="en-US" dirty="0"/>
              <a:t>Employed, 18 years of age or older</a:t>
            </a:r>
          </a:p>
          <a:p>
            <a:pPr marL="468313" lvl="0" indent="-457200" algn="l">
              <a:buFont typeface="Wingdings" panose="05000000000000000000" pitchFamily="2" charset="2"/>
              <a:buChar char="Ø"/>
            </a:pPr>
            <a:r>
              <a:rPr lang="en-US" dirty="0"/>
              <a:t>Understand awareness about and usage of commute options programs and services</a:t>
            </a:r>
          </a:p>
          <a:p>
            <a:pPr marL="468313" lvl="0" indent="-457200" algn="l">
              <a:buFont typeface="Wingdings" panose="05000000000000000000" pitchFamily="2" charset="2"/>
              <a:buChar char="Ø"/>
            </a:pPr>
            <a:r>
              <a:rPr lang="en-US" dirty="0"/>
              <a:t>Understand incentives for and barriers to alternative mode use</a:t>
            </a:r>
          </a:p>
          <a:p>
            <a:pPr marL="468313" lvl="0" indent="-457200" algn="l">
              <a:buFont typeface="Wingdings" panose="05000000000000000000" pitchFamily="2" charset="2"/>
              <a:buChar char="Ø"/>
            </a:pPr>
            <a:r>
              <a:rPr lang="en-US" dirty="0"/>
              <a:t>Compare results to previous iterations of the RCS </a:t>
            </a:r>
          </a:p>
          <a:p>
            <a:pPr marL="1143000" lvl="1" indent="-457200">
              <a:buFont typeface="Wingdings" panose="05000000000000000000" pitchFamily="2" charset="2"/>
              <a:buChar char="Ø"/>
            </a:pPr>
            <a:r>
              <a:rPr lang="en-US" dirty="0"/>
              <a:t>2014, 2010, 2007</a:t>
            </a:r>
          </a:p>
          <a:p>
            <a:pPr marL="468313" lvl="0" indent="-457200" algn="l">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595746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09833-E79F-4D65-996F-8343BF137781}"/>
              </a:ext>
            </a:extLst>
          </p:cNvPr>
          <p:cNvSpPr>
            <a:spLocks noGrp="1"/>
          </p:cNvSpPr>
          <p:nvPr>
            <p:ph type="title"/>
          </p:nvPr>
        </p:nvSpPr>
        <p:spPr>
          <a:xfrm>
            <a:off x="838200" y="365125"/>
            <a:ext cx="10515600" cy="830629"/>
          </a:xfrm>
        </p:spPr>
        <p:txBody>
          <a:bodyPr/>
          <a:lstStyle/>
          <a:p>
            <a:r>
              <a:rPr lang="en-US" dirty="0">
                <a:solidFill>
                  <a:schemeClr val="tx1"/>
                </a:solidFill>
              </a:rPr>
              <a:t>Survey Design</a:t>
            </a:r>
          </a:p>
        </p:txBody>
      </p:sp>
      <p:sp>
        <p:nvSpPr>
          <p:cNvPr id="3" name="Content Placeholder 2">
            <a:extLst>
              <a:ext uri="{FF2B5EF4-FFF2-40B4-BE49-F238E27FC236}">
                <a16:creationId xmlns:a16="http://schemas.microsoft.com/office/drawing/2014/main" id="{C4DAEDA5-5CE2-4DBC-B569-AD02BE64E044}"/>
              </a:ext>
            </a:extLst>
          </p:cNvPr>
          <p:cNvSpPr>
            <a:spLocks noGrp="1"/>
          </p:cNvSpPr>
          <p:nvPr>
            <p:ph sz="half" idx="1"/>
          </p:nvPr>
        </p:nvSpPr>
        <p:spPr>
          <a:xfrm>
            <a:off x="6575612" y="1528098"/>
            <a:ext cx="5181600" cy="4351338"/>
          </a:xfrm>
        </p:spPr>
        <p:txBody>
          <a:bodyPr/>
          <a:lstStyle/>
          <a:p>
            <a:pPr marL="296863" indent="-285750" algn="l">
              <a:buFont typeface="Wingdings" panose="05000000000000000000" pitchFamily="2" charset="2"/>
              <a:buChar char="Ø"/>
            </a:pPr>
            <a:r>
              <a:rPr lang="en-US" sz="1800" dirty="0"/>
              <a:t>Address based Sample Approach</a:t>
            </a:r>
          </a:p>
          <a:p>
            <a:pPr marL="971550" lvl="1" indent="-285750">
              <a:buFont typeface="Wingdings" panose="05000000000000000000" pitchFamily="2" charset="2"/>
              <a:buChar char="Ø"/>
            </a:pPr>
            <a:r>
              <a:rPr lang="en-US" sz="1400" dirty="0"/>
              <a:t>Sample addresses from 19 county region</a:t>
            </a:r>
          </a:p>
          <a:p>
            <a:pPr marL="296863" indent="-285750" algn="l">
              <a:buFont typeface="Wingdings" panose="05000000000000000000" pitchFamily="2" charset="2"/>
              <a:buChar char="Ø"/>
            </a:pPr>
            <a:r>
              <a:rPr lang="en-US" sz="1800" dirty="0"/>
              <a:t>Sampling plan done taking residence and workplace into account</a:t>
            </a:r>
          </a:p>
          <a:p>
            <a:pPr marL="296863" indent="-285750" algn="l">
              <a:buFont typeface="Wingdings" panose="05000000000000000000" pitchFamily="2" charset="2"/>
              <a:buChar char="Ø"/>
            </a:pPr>
            <a:r>
              <a:rPr lang="en-US" sz="1800" dirty="0"/>
              <a:t>Done in three waves</a:t>
            </a:r>
          </a:p>
          <a:p>
            <a:pPr marL="296863" indent="-285750" algn="l">
              <a:buFont typeface="Wingdings" panose="05000000000000000000" pitchFamily="2" charset="2"/>
              <a:buChar char="Ø"/>
            </a:pPr>
            <a:r>
              <a:rPr lang="en-US" sz="1800" dirty="0"/>
              <a:t>Pilot testing critical</a:t>
            </a:r>
          </a:p>
          <a:p>
            <a:pPr marL="296863" indent="-285750" algn="l">
              <a:buFont typeface="Wingdings" panose="05000000000000000000" pitchFamily="2" charset="2"/>
              <a:buChar char="Ø"/>
            </a:pPr>
            <a:r>
              <a:rPr lang="en-US" sz="1800" dirty="0"/>
              <a:t>Questionnaire design to be consistent with previous Regional Commuter Surveys</a:t>
            </a:r>
          </a:p>
          <a:p>
            <a:pPr marL="971550" lvl="1" indent="-285750">
              <a:buFont typeface="Wingdings" panose="05000000000000000000" pitchFamily="2" charset="2"/>
              <a:buChar char="Ø"/>
            </a:pPr>
            <a:r>
              <a:rPr lang="en-US" sz="1400" dirty="0"/>
              <a:t>Updated to reflect newer modes like TNCs</a:t>
            </a:r>
          </a:p>
          <a:p>
            <a:pPr marL="296863" indent="-285750" algn="l">
              <a:buFont typeface="Wingdings" panose="05000000000000000000" pitchFamily="2" charset="2"/>
              <a:buChar char="Ø"/>
            </a:pPr>
            <a:r>
              <a:rPr lang="en-US" sz="1800" dirty="0"/>
              <a:t>Incentives vital</a:t>
            </a:r>
          </a:p>
          <a:p>
            <a:pPr lvl="1">
              <a:buFont typeface="Wingdings" panose="05000000000000000000" pitchFamily="2" charset="2"/>
              <a:buChar char="Ø"/>
            </a:pPr>
            <a:r>
              <a:rPr lang="en-US" sz="1600" dirty="0"/>
              <a:t>$250 Amazon Gift Card</a:t>
            </a:r>
            <a:endParaRPr lang="en-US" sz="1800" dirty="0"/>
          </a:p>
          <a:p>
            <a:endParaRPr lang="en-US" dirty="0"/>
          </a:p>
        </p:txBody>
      </p:sp>
      <p:pic>
        <p:nvPicPr>
          <p:cNvPr id="5" name="Content Placeholder 4">
            <a:extLst>
              <a:ext uri="{FF2B5EF4-FFF2-40B4-BE49-F238E27FC236}">
                <a16:creationId xmlns:a16="http://schemas.microsoft.com/office/drawing/2014/main" id="{39D00403-8A0B-4269-A2C0-9C7F54CC0BEA}"/>
              </a:ext>
            </a:extLst>
          </p:cNvPr>
          <p:cNvPicPr>
            <a:picLocks noGrp="1" noChangeAspect="1"/>
          </p:cNvPicPr>
          <p:nvPr>
            <p:ph sz="half" idx="2"/>
          </p:nvPr>
        </p:nvPicPr>
        <p:blipFill>
          <a:blip r:embed="rId3"/>
          <a:stretch>
            <a:fillRect/>
          </a:stretch>
        </p:blipFill>
        <p:spPr>
          <a:xfrm>
            <a:off x="158017" y="1499155"/>
            <a:ext cx="6230766" cy="4049998"/>
          </a:xfrm>
          <a:prstGeom prst="rect">
            <a:avLst/>
          </a:prstGeom>
        </p:spPr>
      </p:pic>
    </p:spTree>
    <p:extLst>
      <p:ext uri="{BB962C8B-B14F-4D97-AF65-F5344CB8AC3E}">
        <p14:creationId xmlns:p14="http://schemas.microsoft.com/office/powerpoint/2010/main" val="833360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0713F-FAD3-47D4-A611-05C24C33F9A4}"/>
              </a:ext>
            </a:extLst>
          </p:cNvPr>
          <p:cNvSpPr>
            <a:spLocks noGrp="1"/>
          </p:cNvSpPr>
          <p:nvPr>
            <p:ph type="title"/>
          </p:nvPr>
        </p:nvSpPr>
        <p:spPr>
          <a:xfrm>
            <a:off x="838200" y="365125"/>
            <a:ext cx="10515600" cy="938381"/>
          </a:xfrm>
        </p:spPr>
        <p:txBody>
          <a:bodyPr/>
          <a:lstStyle/>
          <a:p>
            <a:r>
              <a:rPr lang="en-US" dirty="0"/>
              <a:t>Survey Implementation</a:t>
            </a:r>
          </a:p>
        </p:txBody>
      </p:sp>
      <p:sp>
        <p:nvSpPr>
          <p:cNvPr id="3" name="Content Placeholder 2">
            <a:extLst>
              <a:ext uri="{FF2B5EF4-FFF2-40B4-BE49-F238E27FC236}">
                <a16:creationId xmlns:a16="http://schemas.microsoft.com/office/drawing/2014/main" id="{48FCE9C4-CFDB-4B53-90DD-1F7A1633D10C}"/>
              </a:ext>
            </a:extLst>
          </p:cNvPr>
          <p:cNvSpPr>
            <a:spLocks noGrp="1"/>
          </p:cNvSpPr>
          <p:nvPr>
            <p:ph idx="1"/>
          </p:nvPr>
        </p:nvSpPr>
        <p:spPr/>
        <p:txBody>
          <a:bodyPr/>
          <a:lstStyle/>
          <a:p>
            <a:pPr marL="468313" lvl="0" indent="-457200" algn="l">
              <a:buFont typeface="Wingdings" panose="05000000000000000000" pitchFamily="2" charset="2"/>
              <a:buChar char="Ø"/>
            </a:pPr>
            <a:r>
              <a:rPr lang="en-US" dirty="0"/>
              <a:t>Addresses purchased from M-S-G</a:t>
            </a:r>
          </a:p>
          <a:p>
            <a:pPr marL="468313" lvl="0" indent="-457200" algn="l">
              <a:buFont typeface="Wingdings" panose="05000000000000000000" pitchFamily="2" charset="2"/>
              <a:buChar char="Ø"/>
            </a:pPr>
            <a:r>
              <a:rPr lang="en-US" dirty="0"/>
              <a:t>Pilot done in 2018</a:t>
            </a:r>
          </a:p>
          <a:p>
            <a:pPr lvl="1">
              <a:buFont typeface="Wingdings" panose="05000000000000000000" pitchFamily="2" charset="2"/>
              <a:buChar char="Ø"/>
            </a:pPr>
            <a:r>
              <a:rPr lang="en-US" dirty="0"/>
              <a:t>10,000 postcards sent</a:t>
            </a:r>
          </a:p>
          <a:p>
            <a:pPr marL="468313" lvl="0" indent="-457200" algn="l">
              <a:buFont typeface="Wingdings" panose="05000000000000000000" pitchFamily="2" charset="2"/>
              <a:buChar char="Ø"/>
            </a:pPr>
            <a:r>
              <a:rPr lang="en-US" dirty="0"/>
              <a:t>Addresses sent out in two waves</a:t>
            </a:r>
          </a:p>
          <a:p>
            <a:pPr lvl="1">
              <a:buFont typeface="Wingdings" panose="05000000000000000000" pitchFamily="2" charset="2"/>
              <a:buChar char="Ø"/>
            </a:pPr>
            <a:r>
              <a:rPr lang="en-US" dirty="0"/>
              <a:t>Wave 1 in February 2019 – 150,000 postcards sent</a:t>
            </a:r>
          </a:p>
          <a:p>
            <a:pPr lvl="1">
              <a:buFont typeface="Wingdings" panose="05000000000000000000" pitchFamily="2" charset="2"/>
              <a:buChar char="Ø"/>
            </a:pPr>
            <a:r>
              <a:rPr lang="en-US" dirty="0"/>
              <a:t>Wave 2 – Outreach to people from 2017 NHTS add-on</a:t>
            </a:r>
          </a:p>
          <a:p>
            <a:pPr lvl="1">
              <a:buFont typeface="Wingdings" panose="05000000000000000000" pitchFamily="2" charset="2"/>
              <a:buChar char="Ø"/>
            </a:pPr>
            <a:r>
              <a:rPr lang="en-US" dirty="0"/>
              <a:t>Wave 3 in May 2019 – 150,000 postcards sent</a:t>
            </a:r>
          </a:p>
          <a:p>
            <a:pPr marL="468313" lvl="0" indent="-457200" algn="l">
              <a:buFont typeface="Wingdings" panose="05000000000000000000" pitchFamily="2" charset="2"/>
              <a:buChar char="Ø"/>
            </a:pPr>
            <a:r>
              <a:rPr lang="en-US" dirty="0"/>
              <a:t>Relied on ARC to increase public awareness about survey</a:t>
            </a:r>
          </a:p>
          <a:p>
            <a:endParaRPr lang="en-US" dirty="0"/>
          </a:p>
        </p:txBody>
      </p:sp>
    </p:spTree>
    <p:extLst>
      <p:ext uri="{BB962C8B-B14F-4D97-AF65-F5344CB8AC3E}">
        <p14:creationId xmlns:p14="http://schemas.microsoft.com/office/powerpoint/2010/main" val="3974626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E0DE6F-8732-4D69-8444-82E983DAB0B1}"/>
              </a:ext>
            </a:extLst>
          </p:cNvPr>
          <p:cNvSpPr>
            <a:spLocks noGrp="1"/>
          </p:cNvSpPr>
          <p:nvPr>
            <p:ph type="title"/>
          </p:nvPr>
        </p:nvSpPr>
        <p:spPr>
          <a:xfrm>
            <a:off x="838200" y="365125"/>
            <a:ext cx="10515600" cy="1064841"/>
          </a:xfrm>
        </p:spPr>
        <p:txBody>
          <a:bodyPr vert="horz" lIns="68580" tIns="34290" rIns="68580" bIns="34290" rtlCol="0" anchor="ctr">
            <a:normAutofit/>
          </a:bodyPr>
          <a:lstStyle/>
          <a:p>
            <a:r>
              <a:rPr lang="en-US" dirty="0">
                <a:solidFill>
                  <a:schemeClr val="tx1"/>
                </a:solidFill>
              </a:rPr>
              <a:t>Survey Implementation </a:t>
            </a:r>
          </a:p>
        </p:txBody>
      </p:sp>
      <p:graphicFrame>
        <p:nvGraphicFramePr>
          <p:cNvPr id="5" name="Table 4">
            <a:extLst>
              <a:ext uri="{FF2B5EF4-FFF2-40B4-BE49-F238E27FC236}">
                <a16:creationId xmlns:a16="http://schemas.microsoft.com/office/drawing/2014/main" id="{4BE12A2F-9375-48A1-9698-9447ACFE804C}"/>
              </a:ext>
            </a:extLst>
          </p:cNvPr>
          <p:cNvGraphicFramePr>
            <a:graphicFrameLocks noGrp="1"/>
          </p:cNvGraphicFramePr>
          <p:nvPr>
            <p:extLst/>
          </p:nvPr>
        </p:nvGraphicFramePr>
        <p:xfrm>
          <a:off x="1719072" y="2362153"/>
          <a:ext cx="8176803" cy="3273694"/>
        </p:xfrm>
        <a:graphic>
          <a:graphicData uri="http://schemas.openxmlformats.org/drawingml/2006/table">
            <a:tbl>
              <a:tblPr firstRow="1" bandRow="1">
                <a:tableStyleId>{6E25E649-3F16-4E02-A733-19D2CDBF48F0}</a:tableStyleId>
              </a:tblPr>
              <a:tblGrid>
                <a:gridCol w="2518205">
                  <a:extLst>
                    <a:ext uri="{9D8B030D-6E8A-4147-A177-3AD203B41FA5}">
                      <a16:colId xmlns:a16="http://schemas.microsoft.com/office/drawing/2014/main" val="2076293039"/>
                    </a:ext>
                  </a:extLst>
                </a:gridCol>
                <a:gridCol w="1786647">
                  <a:extLst>
                    <a:ext uri="{9D8B030D-6E8A-4147-A177-3AD203B41FA5}">
                      <a16:colId xmlns:a16="http://schemas.microsoft.com/office/drawing/2014/main" val="2750188827"/>
                    </a:ext>
                  </a:extLst>
                </a:gridCol>
                <a:gridCol w="1352237">
                  <a:extLst>
                    <a:ext uri="{9D8B030D-6E8A-4147-A177-3AD203B41FA5}">
                      <a16:colId xmlns:a16="http://schemas.microsoft.com/office/drawing/2014/main" val="3221867617"/>
                    </a:ext>
                  </a:extLst>
                </a:gridCol>
                <a:gridCol w="2519714">
                  <a:extLst>
                    <a:ext uri="{9D8B030D-6E8A-4147-A177-3AD203B41FA5}">
                      <a16:colId xmlns:a16="http://schemas.microsoft.com/office/drawing/2014/main" val="998219893"/>
                    </a:ext>
                  </a:extLst>
                </a:gridCol>
              </a:tblGrid>
              <a:tr h="1081098">
                <a:tc>
                  <a:txBody>
                    <a:bodyPr/>
                    <a:lstStyle/>
                    <a:p>
                      <a:endParaRPr lang="en-US" sz="5600"/>
                    </a:p>
                  </a:txBody>
                  <a:tcPr marL="223848" marR="223848" marT="111924" marB="111924"/>
                </a:tc>
                <a:tc>
                  <a:txBody>
                    <a:bodyPr/>
                    <a:lstStyle/>
                    <a:p>
                      <a:pPr algn="ctr" fontAlgn="ctr"/>
                      <a:r>
                        <a:rPr lang="en-US" sz="2500" u="none" strike="noStrike" dirty="0">
                          <a:effectLst/>
                        </a:rPr>
                        <a:t>Frequency</a:t>
                      </a:r>
                      <a:endParaRPr lang="en-US" sz="25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ctr"/>
                      <a:r>
                        <a:rPr lang="en-US" sz="2500" u="none" strike="noStrike" dirty="0">
                          <a:effectLst/>
                        </a:rPr>
                        <a:t>Percent of Total</a:t>
                      </a:r>
                      <a:endParaRPr lang="en-US" sz="25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ctr"/>
                      <a:r>
                        <a:rPr lang="en-US" sz="2500" u="none" strike="noStrike">
                          <a:effectLst/>
                        </a:rPr>
                        <a:t>Response Rate (Percent)</a:t>
                      </a:r>
                      <a:endParaRPr lang="en-US" sz="2500" b="0" i="0" u="none" strike="noStrike">
                        <a:solidFill>
                          <a:srgbClr val="000000"/>
                        </a:solidFill>
                        <a:effectLst/>
                        <a:latin typeface="Arial" panose="020B0604020202020204" pitchFamily="34" charset="0"/>
                      </a:endParaRPr>
                    </a:p>
                  </a:txBody>
                  <a:tcPr marL="12833" marR="12833" marT="12833" marB="0" anchor="ctr"/>
                </a:tc>
                <a:extLst>
                  <a:ext uri="{0D108BD9-81ED-4DB2-BD59-A6C34878D82A}">
                    <a16:rowId xmlns:a16="http://schemas.microsoft.com/office/drawing/2014/main" val="2794675425"/>
                  </a:ext>
                </a:extLst>
              </a:tr>
              <a:tr h="449296">
                <a:tc>
                  <a:txBody>
                    <a:bodyPr/>
                    <a:lstStyle/>
                    <a:p>
                      <a:pPr algn="l" fontAlgn="ctr"/>
                      <a:r>
                        <a:rPr lang="en-US" sz="2500" u="none" strike="noStrike" dirty="0">
                          <a:effectLst/>
                        </a:rPr>
                        <a:t>  Pilot</a:t>
                      </a:r>
                      <a:endParaRPr lang="en-US" sz="25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ctr"/>
                      <a:r>
                        <a:rPr lang="en-US" sz="2500" u="none" strike="noStrike" dirty="0">
                          <a:effectLst/>
                        </a:rPr>
                        <a:t>115</a:t>
                      </a:r>
                      <a:endParaRPr lang="en-US" sz="25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ctr"/>
                      <a:r>
                        <a:rPr lang="en-US" sz="2500" u="none" strike="noStrike" dirty="0">
                          <a:effectLst/>
                        </a:rPr>
                        <a:t>2.3</a:t>
                      </a:r>
                      <a:endParaRPr lang="en-US" sz="25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b"/>
                      <a:r>
                        <a:rPr lang="en-US" sz="2600" u="none" strike="noStrike" dirty="0">
                          <a:effectLst/>
                        </a:rPr>
                        <a:t>1.2</a:t>
                      </a:r>
                      <a:endParaRPr lang="en-US" sz="2600" b="0" i="0" u="none" strike="noStrike" dirty="0">
                        <a:solidFill>
                          <a:srgbClr val="000000"/>
                        </a:solidFill>
                        <a:effectLst/>
                        <a:latin typeface="Calibri" panose="020F0502020204030204" pitchFamily="34" charset="0"/>
                      </a:endParaRPr>
                    </a:p>
                  </a:txBody>
                  <a:tcPr marL="12833" marR="12833" marT="12833" marB="0" anchor="b"/>
                </a:tc>
                <a:extLst>
                  <a:ext uri="{0D108BD9-81ED-4DB2-BD59-A6C34878D82A}">
                    <a16:rowId xmlns:a16="http://schemas.microsoft.com/office/drawing/2014/main" val="716380384"/>
                  </a:ext>
                </a:extLst>
              </a:tr>
              <a:tr h="449296">
                <a:tc>
                  <a:txBody>
                    <a:bodyPr/>
                    <a:lstStyle/>
                    <a:p>
                      <a:pPr algn="l" fontAlgn="ctr"/>
                      <a:r>
                        <a:rPr lang="en-US" sz="2500" u="none" strike="noStrike" dirty="0">
                          <a:effectLst/>
                        </a:rPr>
                        <a:t>  Wave 1</a:t>
                      </a:r>
                      <a:endParaRPr lang="en-US" sz="25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ctr"/>
                      <a:r>
                        <a:rPr lang="en-US" sz="2500" u="none" strike="noStrike" dirty="0">
                          <a:effectLst/>
                        </a:rPr>
                        <a:t>2,236</a:t>
                      </a:r>
                      <a:endParaRPr lang="en-US" sz="25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ctr"/>
                      <a:r>
                        <a:rPr lang="en-US" sz="2500" u="none" strike="noStrike" dirty="0">
                          <a:effectLst/>
                        </a:rPr>
                        <a:t>43.8</a:t>
                      </a:r>
                      <a:endParaRPr lang="en-US" sz="25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b"/>
                      <a:r>
                        <a:rPr lang="en-US" sz="2600" u="none" strike="noStrike" dirty="0">
                          <a:effectLst/>
                        </a:rPr>
                        <a:t>1.5</a:t>
                      </a:r>
                      <a:endParaRPr lang="en-US" sz="2600" b="0" i="0" u="none" strike="noStrike" dirty="0">
                        <a:solidFill>
                          <a:srgbClr val="000000"/>
                        </a:solidFill>
                        <a:effectLst/>
                        <a:latin typeface="Calibri" panose="020F0502020204030204" pitchFamily="34" charset="0"/>
                      </a:endParaRPr>
                    </a:p>
                  </a:txBody>
                  <a:tcPr marL="12833" marR="12833" marT="12833" marB="0" anchor="b"/>
                </a:tc>
                <a:extLst>
                  <a:ext uri="{0D108BD9-81ED-4DB2-BD59-A6C34878D82A}">
                    <a16:rowId xmlns:a16="http://schemas.microsoft.com/office/drawing/2014/main" val="3570178373"/>
                  </a:ext>
                </a:extLst>
              </a:tr>
              <a:tr h="422354">
                <a:tc>
                  <a:txBody>
                    <a:bodyPr/>
                    <a:lstStyle/>
                    <a:p>
                      <a:pPr algn="l" fontAlgn="ctr"/>
                      <a:r>
                        <a:rPr lang="en-US" sz="2500" u="none" strike="noStrike" dirty="0">
                          <a:effectLst/>
                        </a:rPr>
                        <a:t>  Wave 2 (Panel)</a:t>
                      </a:r>
                      <a:endParaRPr lang="en-US" sz="25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ctr"/>
                      <a:r>
                        <a:rPr lang="en-US" sz="2500" u="none" strike="noStrike" dirty="0">
                          <a:effectLst/>
                        </a:rPr>
                        <a:t>130</a:t>
                      </a:r>
                      <a:endParaRPr lang="en-US" sz="25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ctr"/>
                      <a:r>
                        <a:rPr lang="en-US" sz="2500" u="none" strike="noStrike" dirty="0">
                          <a:effectLst/>
                        </a:rPr>
                        <a:t>2.5</a:t>
                      </a:r>
                      <a:endParaRPr lang="en-US" sz="25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b"/>
                      <a:r>
                        <a:rPr lang="en-US" sz="2600" u="none" strike="noStrike" dirty="0">
                          <a:effectLst/>
                        </a:rPr>
                        <a:t>11</a:t>
                      </a:r>
                      <a:endParaRPr lang="en-US" sz="2600" b="0" i="0" u="none" strike="noStrike" dirty="0">
                        <a:solidFill>
                          <a:srgbClr val="000000"/>
                        </a:solidFill>
                        <a:effectLst/>
                        <a:latin typeface="Calibri" panose="020F0502020204030204" pitchFamily="34" charset="0"/>
                      </a:endParaRPr>
                    </a:p>
                  </a:txBody>
                  <a:tcPr marL="12833" marR="12833" marT="12833" marB="0" anchor="b"/>
                </a:tc>
                <a:extLst>
                  <a:ext uri="{0D108BD9-81ED-4DB2-BD59-A6C34878D82A}">
                    <a16:rowId xmlns:a16="http://schemas.microsoft.com/office/drawing/2014/main" val="3515136184"/>
                  </a:ext>
                </a:extLst>
              </a:tr>
              <a:tr h="449296">
                <a:tc>
                  <a:txBody>
                    <a:bodyPr/>
                    <a:lstStyle/>
                    <a:p>
                      <a:pPr algn="l" fontAlgn="ctr"/>
                      <a:r>
                        <a:rPr lang="en-US" sz="2500" u="none" strike="noStrike" dirty="0">
                          <a:effectLst/>
                        </a:rPr>
                        <a:t>  Wave 3</a:t>
                      </a:r>
                      <a:endParaRPr lang="en-US" sz="25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ctr"/>
                      <a:r>
                        <a:rPr lang="en-US" sz="2500" u="none" strike="noStrike">
                          <a:effectLst/>
                        </a:rPr>
                        <a:t>2,619</a:t>
                      </a:r>
                      <a:endParaRPr lang="en-US" sz="2500" b="0" i="0" u="none" strike="noStrike">
                        <a:solidFill>
                          <a:srgbClr val="000000"/>
                        </a:solidFill>
                        <a:effectLst/>
                        <a:latin typeface="Arial" panose="020B0604020202020204" pitchFamily="34" charset="0"/>
                      </a:endParaRPr>
                    </a:p>
                  </a:txBody>
                  <a:tcPr marL="12833" marR="12833" marT="12833" marB="0" anchor="ctr"/>
                </a:tc>
                <a:tc>
                  <a:txBody>
                    <a:bodyPr/>
                    <a:lstStyle/>
                    <a:p>
                      <a:pPr algn="ctr" fontAlgn="ctr"/>
                      <a:r>
                        <a:rPr lang="en-US" sz="2500" u="none" strike="noStrike" dirty="0">
                          <a:effectLst/>
                        </a:rPr>
                        <a:t>51.4</a:t>
                      </a:r>
                      <a:endParaRPr lang="en-US" sz="25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b"/>
                      <a:r>
                        <a:rPr lang="en-US" sz="2600" u="none" strike="noStrike" dirty="0">
                          <a:effectLst/>
                        </a:rPr>
                        <a:t>1.7</a:t>
                      </a:r>
                      <a:endParaRPr lang="en-US" sz="2600" b="0" i="0" u="none" strike="noStrike" dirty="0">
                        <a:solidFill>
                          <a:srgbClr val="000000"/>
                        </a:solidFill>
                        <a:effectLst/>
                        <a:latin typeface="Calibri" panose="020F0502020204030204" pitchFamily="34" charset="0"/>
                      </a:endParaRPr>
                    </a:p>
                  </a:txBody>
                  <a:tcPr marL="12833" marR="12833" marT="12833" marB="0" anchor="b"/>
                </a:tc>
                <a:extLst>
                  <a:ext uri="{0D108BD9-81ED-4DB2-BD59-A6C34878D82A}">
                    <a16:rowId xmlns:a16="http://schemas.microsoft.com/office/drawing/2014/main" val="2639549101"/>
                  </a:ext>
                </a:extLst>
              </a:tr>
              <a:tr h="422354">
                <a:tc>
                  <a:txBody>
                    <a:bodyPr/>
                    <a:lstStyle/>
                    <a:p>
                      <a:pPr algn="r" fontAlgn="ctr"/>
                      <a:r>
                        <a:rPr lang="en-US" sz="2500" b="1" u="none" strike="noStrike" dirty="0">
                          <a:effectLst/>
                        </a:rPr>
                        <a:t>Total</a:t>
                      </a:r>
                      <a:endParaRPr lang="en-US" sz="2500" b="1"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ctr"/>
                      <a:r>
                        <a:rPr lang="en-US" sz="2500" b="1" u="none" strike="noStrike" dirty="0">
                          <a:effectLst/>
                        </a:rPr>
                        <a:t>5,100</a:t>
                      </a:r>
                      <a:endParaRPr lang="en-US" sz="2500" b="1"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ctr"/>
                      <a:r>
                        <a:rPr lang="en-US" sz="2500" b="1" u="none" strike="noStrike" dirty="0">
                          <a:effectLst/>
                        </a:rPr>
                        <a:t>100.0</a:t>
                      </a:r>
                      <a:endParaRPr lang="en-US" sz="2500" b="1"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b"/>
                      <a:endParaRPr lang="en-US" sz="2600" b="1" i="0" u="none" strike="noStrike" dirty="0">
                        <a:solidFill>
                          <a:srgbClr val="000000"/>
                        </a:solidFill>
                        <a:effectLst/>
                        <a:latin typeface="Calibri" panose="020F0502020204030204" pitchFamily="34" charset="0"/>
                      </a:endParaRPr>
                    </a:p>
                  </a:txBody>
                  <a:tcPr marL="12833" marR="12833" marT="12833" marB="0" anchor="b"/>
                </a:tc>
                <a:extLst>
                  <a:ext uri="{0D108BD9-81ED-4DB2-BD59-A6C34878D82A}">
                    <a16:rowId xmlns:a16="http://schemas.microsoft.com/office/drawing/2014/main" val="888269177"/>
                  </a:ext>
                </a:extLst>
              </a:tr>
            </a:tbl>
          </a:graphicData>
        </a:graphic>
      </p:graphicFrame>
    </p:spTree>
    <p:extLst>
      <p:ext uri="{BB962C8B-B14F-4D97-AF65-F5344CB8AC3E}">
        <p14:creationId xmlns:p14="http://schemas.microsoft.com/office/powerpoint/2010/main" val="2034881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9D31E-D2A6-43B0-84EE-CBD2F1088561}"/>
              </a:ext>
            </a:extLst>
          </p:cNvPr>
          <p:cNvSpPr>
            <a:spLocks noGrp="1"/>
          </p:cNvSpPr>
          <p:nvPr>
            <p:ph type="title"/>
          </p:nvPr>
        </p:nvSpPr>
        <p:spPr>
          <a:xfrm>
            <a:off x="451549" y="142222"/>
            <a:ext cx="11118659" cy="1325563"/>
          </a:xfrm>
        </p:spPr>
        <p:txBody>
          <a:bodyPr/>
          <a:lstStyle/>
          <a:p>
            <a:r>
              <a:rPr lang="en-US" dirty="0"/>
              <a:t>Expansion to Regional Employee Population</a:t>
            </a:r>
          </a:p>
        </p:txBody>
      </p:sp>
      <p:sp>
        <p:nvSpPr>
          <p:cNvPr id="3" name="Content Placeholder 2">
            <a:extLst>
              <a:ext uri="{FF2B5EF4-FFF2-40B4-BE49-F238E27FC236}">
                <a16:creationId xmlns:a16="http://schemas.microsoft.com/office/drawing/2014/main" id="{A0CA0E90-1847-455A-9F06-723A45410E14}"/>
              </a:ext>
            </a:extLst>
          </p:cNvPr>
          <p:cNvSpPr>
            <a:spLocks noGrp="1"/>
          </p:cNvSpPr>
          <p:nvPr>
            <p:ph idx="1"/>
          </p:nvPr>
        </p:nvSpPr>
        <p:spPr>
          <a:xfrm>
            <a:off x="1219200" y="1465729"/>
            <a:ext cx="10351008" cy="5027145"/>
          </a:xfrm>
        </p:spPr>
        <p:txBody>
          <a:bodyPr>
            <a:normAutofit/>
          </a:bodyPr>
          <a:lstStyle/>
          <a:p>
            <a:pPr marL="468313" lvl="0" indent="-457200" algn="l">
              <a:lnSpc>
                <a:spcPct val="100000"/>
              </a:lnSpc>
              <a:spcAft>
                <a:spcPts val="1200"/>
              </a:spcAft>
              <a:buFont typeface="Wingdings" panose="05000000000000000000" pitchFamily="2" charset="2"/>
              <a:buChar char="Ø"/>
            </a:pPr>
            <a:r>
              <a:rPr lang="en-US" sz="2000" dirty="0"/>
              <a:t>Survey sampled by home county, but also “oversampled” some counties to collect minimum samples for destination/work location sub-areas </a:t>
            </a:r>
          </a:p>
          <a:p>
            <a:pPr marL="468313" lvl="0" indent="-457200" algn="l">
              <a:lnSpc>
                <a:spcPct val="100000"/>
              </a:lnSpc>
              <a:spcAft>
                <a:spcPts val="600"/>
              </a:spcAft>
              <a:buFont typeface="Wingdings" panose="05000000000000000000" pitchFamily="2" charset="2"/>
              <a:buChar char="Ø"/>
            </a:pPr>
            <a:r>
              <a:rPr lang="en-US" sz="2000" dirty="0"/>
              <a:t>This disproportionate sampling required that the data be “expanded” to match the actual regional employee distribution by home county</a:t>
            </a:r>
          </a:p>
          <a:p>
            <a:pPr lvl="1">
              <a:lnSpc>
                <a:spcPct val="100000"/>
              </a:lnSpc>
              <a:buFont typeface="Wingdings" panose="05000000000000000000" pitchFamily="2" charset="2"/>
              <a:buChar char="Ø"/>
            </a:pPr>
            <a:r>
              <a:rPr lang="en-US" sz="1800" dirty="0"/>
              <a:t>Core Counties - Clayton, Cobb, DeKalb, Fulton, Gwinnett</a:t>
            </a:r>
          </a:p>
          <a:p>
            <a:pPr lvl="1">
              <a:lnSpc>
                <a:spcPct val="100000"/>
              </a:lnSpc>
              <a:spcAft>
                <a:spcPts val="1200"/>
              </a:spcAft>
              <a:buFont typeface="Wingdings" panose="05000000000000000000" pitchFamily="2" charset="2"/>
              <a:buChar char="Ø"/>
            </a:pPr>
            <a:r>
              <a:rPr lang="en-US" sz="1800" dirty="0"/>
              <a:t>Other County groupings - NE (Barrow, Forsyth), NW (Cherokee, Paulding, Bartow), SE (Henry, Walton, Newton, Rockdale, Spalding), SW (Coweta, Douglas, Fayette, Carroll)</a:t>
            </a:r>
          </a:p>
          <a:p>
            <a:pPr marL="468313" lvl="0" indent="-457200" algn="l">
              <a:lnSpc>
                <a:spcPct val="100000"/>
              </a:lnSpc>
              <a:spcAft>
                <a:spcPts val="600"/>
              </a:spcAft>
              <a:buFont typeface="Wingdings" panose="05000000000000000000" pitchFamily="2" charset="2"/>
              <a:buChar char="Ø"/>
            </a:pPr>
            <a:r>
              <a:rPr lang="en-US" sz="2000" dirty="0"/>
              <a:t>The data also were adjusted to match regional race and age distributions</a:t>
            </a:r>
          </a:p>
          <a:p>
            <a:pPr lvl="1">
              <a:lnSpc>
                <a:spcPct val="100000"/>
              </a:lnSpc>
              <a:buFont typeface="Wingdings" panose="05000000000000000000" pitchFamily="2" charset="2"/>
              <a:buChar char="Ø"/>
            </a:pPr>
            <a:r>
              <a:rPr lang="en-US" sz="1800" dirty="0"/>
              <a:t>Race – Non-Hispanic White, African-American, Hispanic/Latino, All Other Races</a:t>
            </a:r>
          </a:p>
          <a:p>
            <a:pPr lvl="1">
              <a:lnSpc>
                <a:spcPct val="100000"/>
              </a:lnSpc>
              <a:spcAft>
                <a:spcPts val="1200"/>
              </a:spcAft>
              <a:buFont typeface="Wingdings" panose="05000000000000000000" pitchFamily="2" charset="2"/>
              <a:buChar char="Ø"/>
            </a:pPr>
            <a:r>
              <a:rPr lang="en-US" sz="1800" dirty="0"/>
              <a:t>Age - 18 to 34, 35 to 44, 45 to 54, 55 or more</a:t>
            </a:r>
          </a:p>
          <a:p>
            <a:pPr marL="468313" lvl="0" indent="-457200" algn="l">
              <a:lnSpc>
                <a:spcPct val="100000"/>
              </a:lnSpc>
              <a:buFont typeface="Wingdings" panose="05000000000000000000" pitchFamily="2" charset="2"/>
              <a:buChar char="Ø"/>
            </a:pPr>
            <a:r>
              <a:rPr lang="en-US" sz="2000" dirty="0"/>
              <a:t>Expansion applied 2013–2017 Census/ACS Data* for region/race/age combinations</a:t>
            </a:r>
          </a:p>
          <a:p>
            <a:pPr marL="468313" lvl="0" indent="-457200" algn="l">
              <a:lnSpc>
                <a:spcPct val="100000"/>
              </a:lnSpc>
              <a:buFont typeface="Wingdings" panose="05000000000000000000" pitchFamily="2" charset="2"/>
              <a:buChar char="Ø"/>
            </a:pPr>
            <a:r>
              <a:rPr lang="en-US" sz="2000" dirty="0"/>
              <a:t>All results shows in presentation reflect the expanded/adjusted data, so accurately represent the regional employee population</a:t>
            </a:r>
          </a:p>
        </p:txBody>
      </p:sp>
      <p:sp>
        <p:nvSpPr>
          <p:cNvPr id="4" name="Text Box 8">
            <a:extLst>
              <a:ext uri="{FF2B5EF4-FFF2-40B4-BE49-F238E27FC236}">
                <a16:creationId xmlns:a16="http://schemas.microsoft.com/office/drawing/2014/main" id="{934F7B10-CA19-4316-BB64-9107025C75EE}"/>
              </a:ext>
            </a:extLst>
          </p:cNvPr>
          <p:cNvSpPr txBox="1">
            <a:spLocks noChangeArrowheads="1"/>
          </p:cNvSpPr>
          <p:nvPr/>
        </p:nvSpPr>
        <p:spPr bwMode="auto">
          <a:xfrm>
            <a:off x="451549" y="6415438"/>
            <a:ext cx="74963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800100" indent="-342900">
              <a:defRPr sz="2400">
                <a:solidFill>
                  <a:schemeClr val="tx1"/>
                </a:solidFill>
                <a:latin typeface="Times New Roman" pitchFamily="18" charset="0"/>
              </a:defRPr>
            </a:lvl2pPr>
            <a:lvl3pPr marL="1257300" indent="-342900">
              <a:defRPr sz="2400">
                <a:solidFill>
                  <a:schemeClr val="tx1"/>
                </a:solidFill>
                <a:latin typeface="Times New Roman" pitchFamily="18" charset="0"/>
              </a:defRPr>
            </a:lvl3pPr>
            <a:lvl4pPr marL="1714500" indent="-342900">
              <a:defRPr sz="2400">
                <a:solidFill>
                  <a:schemeClr val="tx1"/>
                </a:solidFill>
                <a:latin typeface="Times New Roman" pitchFamily="18" charset="0"/>
              </a:defRPr>
            </a:lvl4pPr>
            <a:lvl5pPr marL="2171700" indent="-342900">
              <a:defRPr sz="2400">
                <a:solidFill>
                  <a:schemeClr val="tx1"/>
                </a:solidFill>
                <a:latin typeface="Times New Roman" pitchFamily="18" charset="0"/>
              </a:defRPr>
            </a:lvl5pPr>
            <a:lvl6pPr marL="2628900" indent="-342900" fontAlgn="base">
              <a:spcBef>
                <a:spcPct val="0"/>
              </a:spcBef>
              <a:spcAft>
                <a:spcPct val="0"/>
              </a:spcAft>
              <a:defRPr sz="2400">
                <a:solidFill>
                  <a:schemeClr val="tx1"/>
                </a:solidFill>
                <a:latin typeface="Times New Roman" pitchFamily="18" charset="0"/>
              </a:defRPr>
            </a:lvl6pPr>
            <a:lvl7pPr marL="3086100" indent="-342900" fontAlgn="base">
              <a:spcBef>
                <a:spcPct val="0"/>
              </a:spcBef>
              <a:spcAft>
                <a:spcPct val="0"/>
              </a:spcAft>
              <a:defRPr sz="2400">
                <a:solidFill>
                  <a:schemeClr val="tx1"/>
                </a:solidFill>
                <a:latin typeface="Times New Roman" pitchFamily="18" charset="0"/>
              </a:defRPr>
            </a:lvl7pPr>
            <a:lvl8pPr marL="3543300" indent="-342900" fontAlgn="base">
              <a:spcBef>
                <a:spcPct val="0"/>
              </a:spcBef>
              <a:spcAft>
                <a:spcPct val="0"/>
              </a:spcAft>
              <a:defRPr sz="2400">
                <a:solidFill>
                  <a:schemeClr val="tx1"/>
                </a:solidFill>
                <a:latin typeface="Times New Roman" pitchFamily="18" charset="0"/>
              </a:defRPr>
            </a:lvl8pPr>
            <a:lvl9pPr marL="4000500" indent="-342900" fontAlgn="base">
              <a:spcBef>
                <a:spcPct val="0"/>
              </a:spcBef>
              <a:spcAft>
                <a:spcPct val="0"/>
              </a:spcAft>
              <a:defRPr sz="2400">
                <a:solidFill>
                  <a:schemeClr val="tx1"/>
                </a:solidFill>
                <a:latin typeface="Times New Roman" pitchFamily="18" charset="0"/>
              </a:defRPr>
            </a:lvl9pPr>
          </a:lstStyle>
          <a:p>
            <a:pPr marL="285750" marR="0" lvl="0" indent="-28575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Census/American Community Survey (ACS) Tables B23002 and C23002 – Employment status by sex, age, and race</a:t>
            </a:r>
          </a:p>
        </p:txBody>
      </p:sp>
    </p:spTree>
    <p:extLst>
      <p:ext uri="{BB962C8B-B14F-4D97-AF65-F5344CB8AC3E}">
        <p14:creationId xmlns:p14="http://schemas.microsoft.com/office/powerpoint/2010/main" val="4254757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C4682-62C2-447A-81C8-B3541BCF33D7}"/>
              </a:ext>
            </a:extLst>
          </p:cNvPr>
          <p:cNvSpPr>
            <a:spLocks noGrp="1"/>
          </p:cNvSpPr>
          <p:nvPr>
            <p:ph type="title"/>
          </p:nvPr>
        </p:nvSpPr>
        <p:spPr>
          <a:xfrm>
            <a:off x="545710" y="239933"/>
            <a:ext cx="11089442" cy="1014779"/>
          </a:xfrm>
        </p:spPr>
        <p:txBody>
          <a:bodyPr>
            <a:normAutofit/>
          </a:bodyPr>
          <a:lstStyle/>
          <a:p>
            <a:r>
              <a:rPr lang="en-US" sz="4800" dirty="0">
                <a:solidFill>
                  <a:srgbClr val="006FC0"/>
                </a:solidFill>
              </a:rPr>
              <a:t>Agenda</a:t>
            </a:r>
          </a:p>
        </p:txBody>
      </p:sp>
      <p:sp>
        <p:nvSpPr>
          <p:cNvPr id="3" name="Content Placeholder 2">
            <a:extLst>
              <a:ext uri="{FF2B5EF4-FFF2-40B4-BE49-F238E27FC236}">
                <a16:creationId xmlns:a16="http://schemas.microsoft.com/office/drawing/2014/main" id="{C1C52FFF-34BA-4421-844F-C8A48D72E357}"/>
              </a:ext>
            </a:extLst>
          </p:cNvPr>
          <p:cNvSpPr>
            <a:spLocks noGrp="1"/>
          </p:cNvSpPr>
          <p:nvPr>
            <p:ph idx="1"/>
          </p:nvPr>
        </p:nvSpPr>
        <p:spPr>
          <a:xfrm>
            <a:off x="591430" y="1533793"/>
            <a:ext cx="11089443" cy="4806453"/>
          </a:xfrm>
        </p:spPr>
        <p:txBody>
          <a:bodyPr>
            <a:normAutofit/>
          </a:bodyPr>
          <a:lstStyle/>
          <a:p>
            <a:pPr lvl="0"/>
            <a:r>
              <a:rPr lang="en-US" sz="2000" b="1" dirty="0"/>
              <a:t>Welcome </a:t>
            </a:r>
          </a:p>
          <a:p>
            <a:pPr lvl="0"/>
            <a:r>
              <a:rPr lang="en-US" sz="2000" b="1" dirty="0"/>
              <a:t>Acceptance of August 26</a:t>
            </a:r>
            <a:r>
              <a:rPr lang="en-US" sz="2000" b="1" baseline="30000" dirty="0"/>
              <a:t>th</a:t>
            </a:r>
            <a:r>
              <a:rPr lang="en-US" sz="2000" b="1" dirty="0"/>
              <a:t>, 2019 TDMCC Meeting Summary</a:t>
            </a:r>
            <a:endParaRPr lang="en-US" sz="2000" dirty="0"/>
          </a:p>
          <a:p>
            <a:r>
              <a:rPr lang="en-US" sz="2000" b="1" dirty="0"/>
              <a:t>Public Comment Period</a:t>
            </a:r>
            <a:endParaRPr lang="en-US" sz="2000" dirty="0"/>
          </a:p>
          <a:p>
            <a:pPr lvl="0"/>
            <a:r>
              <a:rPr lang="en-US" sz="2000" b="1" dirty="0"/>
              <a:t>Regional TDM Network 	 </a:t>
            </a:r>
            <a:endParaRPr lang="en-US" sz="2000" dirty="0"/>
          </a:p>
          <a:p>
            <a:pPr lvl="0"/>
            <a:r>
              <a:rPr lang="en-US" sz="2000" b="1" dirty="0"/>
              <a:t>Administrative Items	</a:t>
            </a:r>
            <a:endParaRPr lang="en-US" sz="2000" dirty="0"/>
          </a:p>
          <a:p>
            <a:pPr lvl="0"/>
            <a:r>
              <a:rPr lang="en-US" sz="2000" b="1" dirty="0"/>
              <a:t>Regional Commuter Survey	</a:t>
            </a:r>
            <a:endParaRPr lang="en-US" sz="2000" dirty="0"/>
          </a:p>
          <a:p>
            <a:pPr lvl="0"/>
            <a:r>
              <a:rPr lang="en-US" sz="2000" b="1" dirty="0" err="1"/>
              <a:t>Biketober</a:t>
            </a:r>
            <a:r>
              <a:rPr lang="en-US" sz="2000" b="1" dirty="0"/>
              <a:t> Modal Promotion</a:t>
            </a:r>
            <a:endParaRPr lang="en-US" sz="2000" dirty="0"/>
          </a:p>
          <a:p>
            <a:pPr lvl="0"/>
            <a:r>
              <a:rPr lang="en-US" sz="2000" b="1" dirty="0"/>
              <a:t>Announcements</a:t>
            </a:r>
            <a:endParaRPr lang="en-US" sz="2000" dirty="0"/>
          </a:p>
          <a:p>
            <a:r>
              <a:rPr lang="en-US" sz="2000" b="1" dirty="0"/>
              <a:t>Adjourn</a:t>
            </a:r>
            <a:endParaRPr lang="en-US" sz="2000" dirty="0"/>
          </a:p>
        </p:txBody>
      </p:sp>
      <p:pic>
        <p:nvPicPr>
          <p:cNvPr id="4" name="Picture 3">
            <a:extLst>
              <a:ext uri="{FF2B5EF4-FFF2-40B4-BE49-F238E27FC236}">
                <a16:creationId xmlns:a16="http://schemas.microsoft.com/office/drawing/2014/main" id="{BCDEE664-6D9F-40C5-A4B4-562DCD1EC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7925" y="801481"/>
            <a:ext cx="4041883" cy="4837010"/>
          </a:xfrm>
          <a:prstGeom prst="rect">
            <a:avLst/>
          </a:prstGeom>
        </p:spPr>
      </p:pic>
    </p:spTree>
    <p:extLst>
      <p:ext uri="{BB962C8B-B14F-4D97-AF65-F5344CB8AC3E}">
        <p14:creationId xmlns:p14="http://schemas.microsoft.com/office/powerpoint/2010/main" val="1573789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E0DE6F-8732-4D69-8444-82E983DAB0B1}"/>
              </a:ext>
            </a:extLst>
          </p:cNvPr>
          <p:cNvSpPr>
            <a:spLocks noGrp="1"/>
          </p:cNvSpPr>
          <p:nvPr>
            <p:ph type="title"/>
          </p:nvPr>
        </p:nvSpPr>
        <p:spPr>
          <a:xfrm>
            <a:off x="838200" y="365126"/>
            <a:ext cx="10515600" cy="1035658"/>
          </a:xfrm>
        </p:spPr>
        <p:txBody>
          <a:bodyPr vert="horz" lIns="68580" tIns="34290" rIns="68580" bIns="34290" rtlCol="0" anchor="ctr">
            <a:normAutofit fontScale="90000"/>
          </a:bodyPr>
          <a:lstStyle/>
          <a:p>
            <a:r>
              <a:rPr lang="en-US" dirty="0">
                <a:solidFill>
                  <a:schemeClr val="tx1"/>
                </a:solidFill>
              </a:rPr>
              <a:t>Survey Samples and Total Regional Employees</a:t>
            </a:r>
          </a:p>
        </p:txBody>
      </p:sp>
      <p:graphicFrame>
        <p:nvGraphicFramePr>
          <p:cNvPr id="5" name="Table 4">
            <a:extLst>
              <a:ext uri="{FF2B5EF4-FFF2-40B4-BE49-F238E27FC236}">
                <a16:creationId xmlns:a16="http://schemas.microsoft.com/office/drawing/2014/main" id="{4BE12A2F-9375-48A1-9698-9447ACFE804C}"/>
              </a:ext>
            </a:extLst>
          </p:cNvPr>
          <p:cNvGraphicFramePr>
            <a:graphicFrameLocks noGrp="1"/>
          </p:cNvGraphicFramePr>
          <p:nvPr>
            <p:extLst/>
          </p:nvPr>
        </p:nvGraphicFramePr>
        <p:xfrm>
          <a:off x="1524000" y="2133074"/>
          <a:ext cx="8900160" cy="3219214"/>
        </p:xfrm>
        <a:graphic>
          <a:graphicData uri="http://schemas.openxmlformats.org/drawingml/2006/table">
            <a:tbl>
              <a:tblPr firstRow="1" bandRow="1">
                <a:tableStyleId>{6E25E649-3F16-4E02-A733-19D2CDBF48F0}</a:tableStyleId>
              </a:tblPr>
              <a:tblGrid>
                <a:gridCol w="4376928">
                  <a:extLst>
                    <a:ext uri="{9D8B030D-6E8A-4147-A177-3AD203B41FA5}">
                      <a16:colId xmlns:a16="http://schemas.microsoft.com/office/drawing/2014/main" val="2076293039"/>
                    </a:ext>
                  </a:extLst>
                </a:gridCol>
                <a:gridCol w="2401824">
                  <a:extLst>
                    <a:ext uri="{9D8B030D-6E8A-4147-A177-3AD203B41FA5}">
                      <a16:colId xmlns:a16="http://schemas.microsoft.com/office/drawing/2014/main" val="2750188827"/>
                    </a:ext>
                  </a:extLst>
                </a:gridCol>
                <a:gridCol w="2121408">
                  <a:extLst>
                    <a:ext uri="{9D8B030D-6E8A-4147-A177-3AD203B41FA5}">
                      <a16:colId xmlns:a16="http://schemas.microsoft.com/office/drawing/2014/main" val="998219893"/>
                    </a:ext>
                  </a:extLst>
                </a:gridCol>
              </a:tblGrid>
              <a:tr h="1137638">
                <a:tc>
                  <a:txBody>
                    <a:bodyPr/>
                    <a:lstStyle/>
                    <a:p>
                      <a:endParaRPr lang="en-US" sz="5600" dirty="0"/>
                    </a:p>
                  </a:txBody>
                  <a:tcPr marL="223848" marR="223848" marT="111924" marB="111924"/>
                </a:tc>
                <a:tc>
                  <a:txBody>
                    <a:bodyPr/>
                    <a:lstStyle/>
                    <a:p>
                      <a:pPr algn="ctr" fontAlgn="ctr"/>
                      <a:r>
                        <a:rPr lang="en-US" sz="3200" u="none" strike="noStrike" dirty="0">
                          <a:effectLst/>
                        </a:rPr>
                        <a:t>2019 RCS</a:t>
                      </a:r>
                      <a:endParaRPr lang="en-US" sz="3200" b="0" i="0" u="none" strike="noStrike" dirty="0">
                        <a:solidFill>
                          <a:srgbClr val="000000"/>
                        </a:solidFill>
                        <a:effectLst/>
                        <a:latin typeface="Arial" panose="020B0604020202020204" pitchFamily="34" charset="0"/>
                      </a:endParaRPr>
                    </a:p>
                  </a:txBody>
                  <a:tcPr marL="12833" marR="12833" marT="12833" marB="0" anchor="ctr"/>
                </a:tc>
                <a:tc>
                  <a:txBody>
                    <a:bodyPr/>
                    <a:lstStyle/>
                    <a:p>
                      <a:pPr algn="ctr" fontAlgn="ctr"/>
                      <a:r>
                        <a:rPr lang="en-US" sz="3200" u="none" strike="noStrike" dirty="0">
                          <a:effectLst/>
                        </a:rPr>
                        <a:t>2014 RCS</a:t>
                      </a:r>
                      <a:endParaRPr lang="en-US" sz="3200" b="0" i="0" u="none" strike="noStrike" dirty="0">
                        <a:solidFill>
                          <a:srgbClr val="000000"/>
                        </a:solidFill>
                        <a:effectLst/>
                        <a:latin typeface="Arial" panose="020B0604020202020204" pitchFamily="34" charset="0"/>
                      </a:endParaRPr>
                    </a:p>
                  </a:txBody>
                  <a:tcPr marL="12833" marR="12833" marT="12833" marB="0" anchor="ctr"/>
                </a:tc>
                <a:extLst>
                  <a:ext uri="{0D108BD9-81ED-4DB2-BD59-A6C34878D82A}">
                    <a16:rowId xmlns:a16="http://schemas.microsoft.com/office/drawing/2014/main" val="2794675425"/>
                  </a:ext>
                </a:extLst>
              </a:tr>
              <a:tr h="679496">
                <a:tc>
                  <a:txBody>
                    <a:bodyPr/>
                    <a:lstStyle/>
                    <a:p>
                      <a:pPr algn="l" fontAlgn="ctr"/>
                      <a:r>
                        <a:rPr lang="en-US" sz="2800" u="none" strike="noStrike" dirty="0">
                          <a:effectLst/>
                          <a:latin typeface="+mn-lt"/>
                        </a:rPr>
                        <a:t>  Respondents (sample)</a:t>
                      </a:r>
                      <a:endParaRPr lang="en-US" sz="2800" b="0" i="0" u="none" strike="noStrike" dirty="0">
                        <a:solidFill>
                          <a:srgbClr val="000000"/>
                        </a:solidFill>
                        <a:effectLst/>
                        <a:latin typeface="+mn-lt"/>
                      </a:endParaRPr>
                    </a:p>
                  </a:txBody>
                  <a:tcPr marL="12833" marR="12833" marT="12833" marB="0" anchor="ctr"/>
                </a:tc>
                <a:tc>
                  <a:txBody>
                    <a:bodyPr/>
                    <a:lstStyle/>
                    <a:p>
                      <a:pPr algn="ctr" fontAlgn="ctr"/>
                      <a:r>
                        <a:rPr lang="en-US" sz="2800" u="none" strike="noStrike" dirty="0">
                          <a:effectLst/>
                          <a:latin typeface="+mn-lt"/>
                        </a:rPr>
                        <a:t>5,100</a:t>
                      </a:r>
                      <a:endParaRPr lang="en-US" sz="2800" b="0" i="0" u="none" strike="noStrike" dirty="0">
                        <a:solidFill>
                          <a:srgbClr val="000000"/>
                        </a:solidFill>
                        <a:effectLst/>
                        <a:latin typeface="+mn-lt"/>
                      </a:endParaRPr>
                    </a:p>
                  </a:txBody>
                  <a:tcPr marL="12833" marR="12833" marT="12833" marB="0" anchor="ctr"/>
                </a:tc>
                <a:tc>
                  <a:txBody>
                    <a:bodyPr/>
                    <a:lstStyle/>
                    <a:p>
                      <a:pPr algn="ctr" fontAlgn="ctr"/>
                      <a:r>
                        <a:rPr lang="en-US" sz="2800" u="none" strike="noStrike" dirty="0">
                          <a:effectLst/>
                          <a:latin typeface="+mn-lt"/>
                        </a:rPr>
                        <a:t>4,814</a:t>
                      </a:r>
                      <a:endParaRPr lang="en-US" sz="2800" b="0" i="0" u="none" strike="noStrike" dirty="0">
                        <a:solidFill>
                          <a:srgbClr val="000000"/>
                        </a:solidFill>
                        <a:effectLst/>
                        <a:latin typeface="+mn-lt"/>
                      </a:endParaRPr>
                    </a:p>
                  </a:txBody>
                  <a:tcPr marL="12833" marR="12833" marT="12833" marB="0" anchor="ctr"/>
                </a:tc>
                <a:extLst>
                  <a:ext uri="{0D108BD9-81ED-4DB2-BD59-A6C34878D82A}">
                    <a16:rowId xmlns:a16="http://schemas.microsoft.com/office/drawing/2014/main" val="716380384"/>
                  </a:ext>
                </a:extLst>
              </a:tr>
              <a:tr h="731520">
                <a:tc>
                  <a:txBody>
                    <a:bodyPr/>
                    <a:lstStyle/>
                    <a:p>
                      <a:pPr algn="l" fontAlgn="ctr"/>
                      <a:r>
                        <a:rPr lang="en-US" sz="2800" b="0" i="0" u="none" strike="noStrike" dirty="0">
                          <a:solidFill>
                            <a:srgbClr val="000000"/>
                          </a:solidFill>
                          <a:effectLst/>
                          <a:latin typeface="+mn-lt"/>
                        </a:rPr>
                        <a:t>  Regional employees 18+</a:t>
                      </a:r>
                    </a:p>
                  </a:txBody>
                  <a:tcPr marL="12833" marR="12833" marT="12833" marB="0" anchor="ctr"/>
                </a:tc>
                <a:tc>
                  <a:txBody>
                    <a:bodyPr/>
                    <a:lstStyle/>
                    <a:p>
                      <a:pPr algn="ctr" fontAlgn="ctr"/>
                      <a:r>
                        <a:rPr lang="en-US" sz="2800" u="none" strike="noStrike" dirty="0">
                          <a:effectLst/>
                          <a:latin typeface="+mn-lt"/>
                        </a:rPr>
                        <a:t>2.95 M</a:t>
                      </a:r>
                      <a:endParaRPr lang="en-US" sz="2800" b="0" i="0" u="none" strike="noStrike" dirty="0">
                        <a:solidFill>
                          <a:srgbClr val="000000"/>
                        </a:solidFill>
                        <a:effectLst/>
                        <a:latin typeface="+mn-lt"/>
                      </a:endParaRPr>
                    </a:p>
                  </a:txBody>
                  <a:tcPr marL="12833" marR="12833" marT="12833" marB="0" anchor="ctr"/>
                </a:tc>
                <a:tc>
                  <a:txBody>
                    <a:bodyPr/>
                    <a:lstStyle/>
                    <a:p>
                      <a:pPr algn="ctr" fontAlgn="ctr"/>
                      <a:r>
                        <a:rPr lang="en-US" sz="2800" u="none" strike="noStrike" dirty="0">
                          <a:effectLst/>
                          <a:latin typeface="+mn-lt"/>
                        </a:rPr>
                        <a:t>2.94 M</a:t>
                      </a:r>
                      <a:endParaRPr lang="en-US" sz="2800" b="0" i="0" u="none" strike="noStrike" dirty="0">
                        <a:solidFill>
                          <a:srgbClr val="000000"/>
                        </a:solidFill>
                        <a:effectLst/>
                        <a:latin typeface="+mn-lt"/>
                      </a:endParaRPr>
                    </a:p>
                  </a:txBody>
                  <a:tcPr marL="12833" marR="12833" marT="12833" marB="0" anchor="ctr"/>
                </a:tc>
                <a:extLst>
                  <a:ext uri="{0D108BD9-81ED-4DB2-BD59-A6C34878D82A}">
                    <a16:rowId xmlns:a16="http://schemas.microsoft.com/office/drawing/2014/main" val="3570178373"/>
                  </a:ext>
                </a:extLst>
              </a:tr>
              <a:tr h="670560">
                <a:tc>
                  <a:txBody>
                    <a:bodyPr/>
                    <a:lstStyle/>
                    <a:p>
                      <a:pPr algn="l" fontAlgn="ctr"/>
                      <a:r>
                        <a:rPr lang="en-US" sz="2800" b="1" u="none" strike="noStrike" dirty="0">
                          <a:effectLst/>
                          <a:latin typeface="+mn-lt"/>
                        </a:rPr>
                        <a:t>  </a:t>
                      </a:r>
                      <a:r>
                        <a:rPr lang="en-US" sz="2800" b="0" u="none" strike="noStrike" dirty="0">
                          <a:effectLst/>
                          <a:latin typeface="+mn-lt"/>
                        </a:rPr>
                        <a:t>Confidence level</a:t>
                      </a:r>
                      <a:endParaRPr lang="en-US" sz="2800" b="0" i="0" u="none" strike="noStrike" dirty="0">
                        <a:solidFill>
                          <a:srgbClr val="000000"/>
                        </a:solidFill>
                        <a:effectLst/>
                        <a:latin typeface="+mn-lt"/>
                      </a:endParaRPr>
                    </a:p>
                  </a:txBody>
                  <a:tcPr marL="12833" marR="12833" marT="12833" marB="0" anchor="ctr"/>
                </a:tc>
                <a:tc>
                  <a:txBody>
                    <a:bodyPr/>
                    <a:lstStyle/>
                    <a:p>
                      <a:pPr algn="ctr" fontAlgn="ctr"/>
                      <a:r>
                        <a:rPr lang="en-US" sz="2800" b="0" u="none" strike="noStrike" dirty="0">
                          <a:effectLst/>
                          <a:latin typeface="+mn-lt"/>
                        </a:rPr>
                        <a:t>95% </a:t>
                      </a:r>
                      <a:r>
                        <a:rPr lang="en-US" sz="2800" b="0" u="sng" strike="noStrike" dirty="0">
                          <a:effectLst/>
                          <a:latin typeface="+mn-lt"/>
                        </a:rPr>
                        <a:t>+</a:t>
                      </a:r>
                      <a:r>
                        <a:rPr lang="en-US" sz="2800" b="0" u="none" strike="noStrike" dirty="0">
                          <a:effectLst/>
                          <a:latin typeface="+mn-lt"/>
                        </a:rPr>
                        <a:t> 1.37%</a:t>
                      </a:r>
                      <a:endParaRPr lang="en-US" sz="2800" b="0" i="0" u="none" strike="noStrike" dirty="0">
                        <a:solidFill>
                          <a:srgbClr val="000000"/>
                        </a:solidFill>
                        <a:effectLst/>
                        <a:latin typeface="+mn-lt"/>
                      </a:endParaRPr>
                    </a:p>
                  </a:txBody>
                  <a:tcPr marL="12833" marR="12833" marT="12833" marB="0" anchor="ctr"/>
                </a:tc>
                <a:tc>
                  <a:txBody>
                    <a:bodyPr/>
                    <a:lstStyle/>
                    <a:p>
                      <a:pPr algn="ctr" fontAlgn="ctr"/>
                      <a:r>
                        <a:rPr lang="en-US" sz="2800" b="0" u="none" strike="noStrike" dirty="0">
                          <a:effectLst/>
                          <a:latin typeface="+mn-lt"/>
                        </a:rPr>
                        <a:t>95% </a:t>
                      </a:r>
                      <a:r>
                        <a:rPr lang="en-US" sz="2800" b="0" u="sng" strike="noStrike" dirty="0">
                          <a:effectLst/>
                          <a:latin typeface="+mn-lt"/>
                        </a:rPr>
                        <a:t>+</a:t>
                      </a:r>
                      <a:r>
                        <a:rPr lang="en-US" sz="2800" b="0" u="none" strike="noStrike" dirty="0">
                          <a:effectLst/>
                          <a:latin typeface="+mn-lt"/>
                        </a:rPr>
                        <a:t> 1.37%</a:t>
                      </a:r>
                      <a:endParaRPr lang="en-US" sz="2800" b="0" i="0" u="none" strike="noStrike" dirty="0">
                        <a:solidFill>
                          <a:srgbClr val="000000"/>
                        </a:solidFill>
                        <a:effectLst/>
                        <a:latin typeface="+mn-lt"/>
                      </a:endParaRPr>
                    </a:p>
                  </a:txBody>
                  <a:tcPr marL="12833" marR="12833" marT="12833" marB="0" anchor="ctr"/>
                </a:tc>
                <a:extLst>
                  <a:ext uri="{0D108BD9-81ED-4DB2-BD59-A6C34878D82A}">
                    <a16:rowId xmlns:a16="http://schemas.microsoft.com/office/drawing/2014/main" val="3515136184"/>
                  </a:ext>
                </a:extLst>
              </a:tr>
            </a:tbl>
          </a:graphicData>
        </a:graphic>
      </p:graphicFrame>
    </p:spTree>
    <p:extLst>
      <p:ext uri="{BB962C8B-B14F-4D97-AF65-F5344CB8AC3E}">
        <p14:creationId xmlns:p14="http://schemas.microsoft.com/office/powerpoint/2010/main" val="2239377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6AB59A-E22B-4A95-B7E4-D7F2BCE6D11F}"/>
              </a:ext>
            </a:extLst>
          </p:cNvPr>
          <p:cNvPicPr>
            <a:picLocks noChangeAspect="1"/>
          </p:cNvPicPr>
          <p:nvPr/>
        </p:nvPicPr>
        <p:blipFill>
          <a:blip r:embed="rId3"/>
          <a:stretch>
            <a:fillRect/>
          </a:stretch>
        </p:blipFill>
        <p:spPr>
          <a:xfrm>
            <a:off x="1371600" y="1421248"/>
            <a:ext cx="4572000" cy="4015504"/>
          </a:xfrm>
          <a:prstGeom prst="rect">
            <a:avLst/>
          </a:prstGeom>
        </p:spPr>
      </p:pic>
      <p:pic>
        <p:nvPicPr>
          <p:cNvPr id="8" name="Picture 7">
            <a:extLst>
              <a:ext uri="{FF2B5EF4-FFF2-40B4-BE49-F238E27FC236}">
                <a16:creationId xmlns:a16="http://schemas.microsoft.com/office/drawing/2014/main" id="{A298BC47-9FC5-4E6D-BB11-821788451D41}"/>
              </a:ext>
            </a:extLst>
          </p:cNvPr>
          <p:cNvPicPr>
            <a:picLocks noChangeAspect="1"/>
          </p:cNvPicPr>
          <p:nvPr/>
        </p:nvPicPr>
        <p:blipFill>
          <a:blip r:embed="rId4"/>
          <a:stretch>
            <a:fillRect/>
          </a:stretch>
        </p:blipFill>
        <p:spPr>
          <a:xfrm>
            <a:off x="6420179" y="1494692"/>
            <a:ext cx="4400221" cy="3868615"/>
          </a:xfrm>
          <a:prstGeom prst="rect">
            <a:avLst/>
          </a:prstGeom>
        </p:spPr>
      </p:pic>
      <p:sp>
        <p:nvSpPr>
          <p:cNvPr id="4" name="Title 3">
            <a:extLst>
              <a:ext uri="{FF2B5EF4-FFF2-40B4-BE49-F238E27FC236}">
                <a16:creationId xmlns:a16="http://schemas.microsoft.com/office/drawing/2014/main" id="{3C00B19C-2B7D-4EBC-B28D-6AF2C1D9917D}"/>
              </a:ext>
            </a:extLst>
          </p:cNvPr>
          <p:cNvSpPr>
            <a:spLocks noGrp="1"/>
          </p:cNvSpPr>
          <p:nvPr>
            <p:ph type="title"/>
          </p:nvPr>
        </p:nvSpPr>
        <p:spPr>
          <a:xfrm>
            <a:off x="838200" y="365125"/>
            <a:ext cx="10515600" cy="924413"/>
          </a:xfrm>
        </p:spPr>
        <p:txBody>
          <a:bodyPr/>
          <a:lstStyle/>
          <a:p>
            <a:r>
              <a:rPr lang="en-US" dirty="0"/>
              <a:t>Residence Counties</a:t>
            </a:r>
          </a:p>
        </p:txBody>
      </p:sp>
    </p:spTree>
    <p:extLst>
      <p:ext uri="{BB962C8B-B14F-4D97-AF65-F5344CB8AC3E}">
        <p14:creationId xmlns:p14="http://schemas.microsoft.com/office/powerpoint/2010/main" val="3895275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95AC-3989-4DB2-8746-FD4F8EBCD155}"/>
              </a:ext>
            </a:extLst>
          </p:cNvPr>
          <p:cNvSpPr>
            <a:spLocks noGrp="1"/>
          </p:cNvSpPr>
          <p:nvPr>
            <p:ph type="title"/>
          </p:nvPr>
        </p:nvSpPr>
        <p:spPr>
          <a:xfrm>
            <a:off x="838200" y="365125"/>
            <a:ext cx="10515600" cy="946841"/>
          </a:xfrm>
        </p:spPr>
        <p:txBody>
          <a:bodyPr vert="horz" lIns="68580" tIns="34290" rIns="68580" bIns="34290" rtlCol="0" anchor="ctr">
            <a:normAutofit/>
          </a:bodyPr>
          <a:lstStyle/>
          <a:p>
            <a:r>
              <a:rPr lang="en-US" dirty="0"/>
              <a:t>Origin Counties</a:t>
            </a:r>
          </a:p>
        </p:txBody>
      </p:sp>
      <p:sp>
        <p:nvSpPr>
          <p:cNvPr id="4" name="TextBox 3">
            <a:extLst>
              <a:ext uri="{FF2B5EF4-FFF2-40B4-BE49-F238E27FC236}">
                <a16:creationId xmlns:a16="http://schemas.microsoft.com/office/drawing/2014/main" id="{DC2BB273-4B11-451D-8939-51D71522FA00}"/>
              </a:ext>
            </a:extLst>
          </p:cNvPr>
          <p:cNvSpPr txBox="1"/>
          <p:nvPr/>
        </p:nvSpPr>
        <p:spPr>
          <a:xfrm>
            <a:off x="5569253" y="1311966"/>
            <a:ext cx="11945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 5,100)</a:t>
            </a:r>
          </a:p>
        </p:txBody>
      </p:sp>
      <p:graphicFrame>
        <p:nvGraphicFramePr>
          <p:cNvPr id="5" name="Chart 4">
            <a:extLst>
              <a:ext uri="{FF2B5EF4-FFF2-40B4-BE49-F238E27FC236}">
                <a16:creationId xmlns:a16="http://schemas.microsoft.com/office/drawing/2014/main" id="{1702F500-A53D-4DF7-909E-205353E5F235}"/>
              </a:ext>
            </a:extLst>
          </p:cNvPr>
          <p:cNvGraphicFramePr>
            <a:graphicFrameLocks/>
          </p:cNvGraphicFramePr>
          <p:nvPr>
            <p:extLst/>
          </p:nvPr>
        </p:nvGraphicFramePr>
        <p:xfrm>
          <a:off x="945776" y="1681298"/>
          <a:ext cx="7897906" cy="480218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8E3AAB94-EEBF-4045-8D82-22040C200DF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027133" y="2378075"/>
            <a:ext cx="4680235" cy="4114800"/>
          </a:xfrm>
          <a:prstGeom prst="rect">
            <a:avLst/>
          </a:prstGeom>
        </p:spPr>
      </p:pic>
    </p:spTree>
    <p:extLst>
      <p:ext uri="{BB962C8B-B14F-4D97-AF65-F5344CB8AC3E}">
        <p14:creationId xmlns:p14="http://schemas.microsoft.com/office/powerpoint/2010/main" val="1888906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91C16-DF29-474F-A28F-731E967C2DFE}"/>
              </a:ext>
            </a:extLst>
          </p:cNvPr>
          <p:cNvSpPr>
            <a:spLocks noGrp="1"/>
          </p:cNvSpPr>
          <p:nvPr>
            <p:ph type="title"/>
          </p:nvPr>
        </p:nvSpPr>
        <p:spPr>
          <a:xfrm>
            <a:off x="838200" y="3618"/>
            <a:ext cx="10515600" cy="1325563"/>
          </a:xfrm>
        </p:spPr>
        <p:txBody>
          <a:bodyPr/>
          <a:lstStyle/>
          <a:p>
            <a:r>
              <a:rPr lang="en-US" dirty="0"/>
              <a:t>Major Destinations</a:t>
            </a:r>
          </a:p>
        </p:txBody>
      </p:sp>
      <p:pic>
        <p:nvPicPr>
          <p:cNvPr id="3" name="Picture 2">
            <a:extLst>
              <a:ext uri="{FF2B5EF4-FFF2-40B4-BE49-F238E27FC236}">
                <a16:creationId xmlns:a16="http://schemas.microsoft.com/office/drawing/2014/main" id="{7EDCEAD8-F9F7-421D-9E42-5916388ACFBB}"/>
              </a:ext>
            </a:extLst>
          </p:cNvPr>
          <p:cNvPicPr>
            <a:picLocks noChangeAspect="1"/>
          </p:cNvPicPr>
          <p:nvPr/>
        </p:nvPicPr>
        <p:blipFill>
          <a:blip r:embed="rId3"/>
          <a:stretch>
            <a:fillRect/>
          </a:stretch>
        </p:blipFill>
        <p:spPr>
          <a:xfrm>
            <a:off x="2910986" y="984857"/>
            <a:ext cx="6370027" cy="5869525"/>
          </a:xfrm>
          <a:prstGeom prst="rect">
            <a:avLst/>
          </a:prstGeom>
        </p:spPr>
      </p:pic>
    </p:spTree>
    <p:extLst>
      <p:ext uri="{BB962C8B-B14F-4D97-AF65-F5344CB8AC3E}">
        <p14:creationId xmlns:p14="http://schemas.microsoft.com/office/powerpoint/2010/main" val="2302770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E19D0-A812-4C01-8314-A83EFCEAD7D3}"/>
              </a:ext>
            </a:extLst>
          </p:cNvPr>
          <p:cNvSpPr>
            <a:spLocks noGrp="1"/>
          </p:cNvSpPr>
          <p:nvPr>
            <p:ph type="title"/>
          </p:nvPr>
        </p:nvSpPr>
        <p:spPr>
          <a:xfrm>
            <a:off x="690282" y="99311"/>
            <a:ext cx="10515600" cy="1201951"/>
          </a:xfrm>
        </p:spPr>
        <p:txBody>
          <a:bodyPr vert="horz" lIns="68580" tIns="34290" rIns="68580" bIns="34290" rtlCol="0" anchor="ctr">
            <a:normAutofit/>
          </a:bodyPr>
          <a:lstStyle/>
          <a:p>
            <a:r>
              <a:rPr lang="en-US" dirty="0"/>
              <a:t>Destinations</a:t>
            </a:r>
          </a:p>
        </p:txBody>
      </p:sp>
      <p:sp>
        <p:nvSpPr>
          <p:cNvPr id="7" name="TextBox 6">
            <a:extLst>
              <a:ext uri="{FF2B5EF4-FFF2-40B4-BE49-F238E27FC236}">
                <a16:creationId xmlns:a16="http://schemas.microsoft.com/office/drawing/2014/main" id="{3E54DC5F-1922-47DC-B442-F115CD5E819D}"/>
              </a:ext>
            </a:extLst>
          </p:cNvPr>
          <p:cNvSpPr txBox="1"/>
          <p:nvPr/>
        </p:nvSpPr>
        <p:spPr>
          <a:xfrm>
            <a:off x="5350803" y="1055542"/>
            <a:ext cx="11945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 5,100)</a:t>
            </a:r>
          </a:p>
        </p:txBody>
      </p:sp>
      <p:pic>
        <p:nvPicPr>
          <p:cNvPr id="4" name="Picture 3">
            <a:extLst>
              <a:ext uri="{FF2B5EF4-FFF2-40B4-BE49-F238E27FC236}">
                <a16:creationId xmlns:a16="http://schemas.microsoft.com/office/drawing/2014/main" id="{2EA2AD16-2F27-44BE-8CCC-9637FE2D4B7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73153" y="2077500"/>
            <a:ext cx="4463174" cy="4112496"/>
          </a:xfrm>
          <a:prstGeom prst="rect">
            <a:avLst/>
          </a:prstGeom>
        </p:spPr>
      </p:pic>
      <p:graphicFrame>
        <p:nvGraphicFramePr>
          <p:cNvPr id="8" name="Chart 7">
            <a:extLst>
              <a:ext uri="{FF2B5EF4-FFF2-40B4-BE49-F238E27FC236}">
                <a16:creationId xmlns:a16="http://schemas.microsoft.com/office/drawing/2014/main" id="{7CA04DEA-73F0-4785-B03F-65C30D501C24}"/>
              </a:ext>
            </a:extLst>
          </p:cNvPr>
          <p:cNvGraphicFramePr>
            <a:graphicFrameLocks/>
          </p:cNvGraphicFramePr>
          <p:nvPr>
            <p:extLst/>
          </p:nvPr>
        </p:nvGraphicFramePr>
        <p:xfrm>
          <a:off x="690282" y="1519751"/>
          <a:ext cx="7900416" cy="4800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04258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282D9-C1CB-4228-A880-9C0D809A5289}"/>
              </a:ext>
            </a:extLst>
          </p:cNvPr>
          <p:cNvSpPr>
            <a:spLocks noGrp="1"/>
          </p:cNvSpPr>
          <p:nvPr>
            <p:ph type="title"/>
          </p:nvPr>
        </p:nvSpPr>
        <p:spPr>
          <a:xfrm>
            <a:off x="2170580" y="365126"/>
            <a:ext cx="7886700" cy="1325563"/>
          </a:xfrm>
        </p:spPr>
        <p:txBody>
          <a:bodyPr vert="horz" lIns="68580" tIns="34290" rIns="68580" bIns="34290" rtlCol="0" anchor="ctr">
            <a:normAutofit/>
          </a:bodyPr>
          <a:lstStyle/>
          <a:p>
            <a:r>
              <a:rPr lang="en-US" dirty="0"/>
              <a:t>Commute Flows</a:t>
            </a:r>
          </a:p>
        </p:txBody>
      </p:sp>
      <p:graphicFrame>
        <p:nvGraphicFramePr>
          <p:cNvPr id="5" name="Table 4">
            <a:extLst>
              <a:ext uri="{FF2B5EF4-FFF2-40B4-BE49-F238E27FC236}">
                <a16:creationId xmlns:a16="http://schemas.microsoft.com/office/drawing/2014/main" id="{A6A72156-69C9-4C44-8977-04B2B84380E4}"/>
              </a:ext>
            </a:extLst>
          </p:cNvPr>
          <p:cNvGraphicFramePr>
            <a:graphicFrameLocks noGrp="1"/>
          </p:cNvGraphicFramePr>
          <p:nvPr/>
        </p:nvGraphicFramePr>
        <p:xfrm>
          <a:off x="170330" y="1844725"/>
          <a:ext cx="11887200" cy="3168550"/>
        </p:xfrm>
        <a:graphic>
          <a:graphicData uri="http://schemas.openxmlformats.org/drawingml/2006/table">
            <a:tbl>
              <a:tblPr firstRow="1" bandRow="1">
                <a:tableStyleId>{6E25E649-3F16-4E02-A733-19D2CDBF48F0}</a:tableStyleId>
              </a:tblPr>
              <a:tblGrid>
                <a:gridCol w="914400">
                  <a:extLst>
                    <a:ext uri="{9D8B030D-6E8A-4147-A177-3AD203B41FA5}">
                      <a16:colId xmlns:a16="http://schemas.microsoft.com/office/drawing/2014/main" val="2839504238"/>
                    </a:ext>
                  </a:extLst>
                </a:gridCol>
                <a:gridCol w="914400">
                  <a:extLst>
                    <a:ext uri="{9D8B030D-6E8A-4147-A177-3AD203B41FA5}">
                      <a16:colId xmlns:a16="http://schemas.microsoft.com/office/drawing/2014/main" val="3259898729"/>
                    </a:ext>
                  </a:extLst>
                </a:gridCol>
                <a:gridCol w="914400">
                  <a:extLst>
                    <a:ext uri="{9D8B030D-6E8A-4147-A177-3AD203B41FA5}">
                      <a16:colId xmlns:a16="http://schemas.microsoft.com/office/drawing/2014/main" val="2977695533"/>
                    </a:ext>
                  </a:extLst>
                </a:gridCol>
                <a:gridCol w="914400">
                  <a:extLst>
                    <a:ext uri="{9D8B030D-6E8A-4147-A177-3AD203B41FA5}">
                      <a16:colId xmlns:a16="http://schemas.microsoft.com/office/drawing/2014/main" val="3406736626"/>
                    </a:ext>
                  </a:extLst>
                </a:gridCol>
                <a:gridCol w="914400">
                  <a:extLst>
                    <a:ext uri="{9D8B030D-6E8A-4147-A177-3AD203B41FA5}">
                      <a16:colId xmlns:a16="http://schemas.microsoft.com/office/drawing/2014/main" val="2244765211"/>
                    </a:ext>
                  </a:extLst>
                </a:gridCol>
                <a:gridCol w="914400">
                  <a:extLst>
                    <a:ext uri="{9D8B030D-6E8A-4147-A177-3AD203B41FA5}">
                      <a16:colId xmlns:a16="http://schemas.microsoft.com/office/drawing/2014/main" val="4229875304"/>
                    </a:ext>
                  </a:extLst>
                </a:gridCol>
                <a:gridCol w="914400">
                  <a:extLst>
                    <a:ext uri="{9D8B030D-6E8A-4147-A177-3AD203B41FA5}">
                      <a16:colId xmlns:a16="http://schemas.microsoft.com/office/drawing/2014/main" val="1412724226"/>
                    </a:ext>
                  </a:extLst>
                </a:gridCol>
                <a:gridCol w="914400">
                  <a:extLst>
                    <a:ext uri="{9D8B030D-6E8A-4147-A177-3AD203B41FA5}">
                      <a16:colId xmlns:a16="http://schemas.microsoft.com/office/drawing/2014/main" val="798620924"/>
                    </a:ext>
                  </a:extLst>
                </a:gridCol>
                <a:gridCol w="914400">
                  <a:extLst>
                    <a:ext uri="{9D8B030D-6E8A-4147-A177-3AD203B41FA5}">
                      <a16:colId xmlns:a16="http://schemas.microsoft.com/office/drawing/2014/main" val="3422368211"/>
                    </a:ext>
                  </a:extLst>
                </a:gridCol>
                <a:gridCol w="914400">
                  <a:extLst>
                    <a:ext uri="{9D8B030D-6E8A-4147-A177-3AD203B41FA5}">
                      <a16:colId xmlns:a16="http://schemas.microsoft.com/office/drawing/2014/main" val="3892870295"/>
                    </a:ext>
                  </a:extLst>
                </a:gridCol>
                <a:gridCol w="914400">
                  <a:extLst>
                    <a:ext uri="{9D8B030D-6E8A-4147-A177-3AD203B41FA5}">
                      <a16:colId xmlns:a16="http://schemas.microsoft.com/office/drawing/2014/main" val="1192868197"/>
                    </a:ext>
                  </a:extLst>
                </a:gridCol>
                <a:gridCol w="914400">
                  <a:extLst>
                    <a:ext uri="{9D8B030D-6E8A-4147-A177-3AD203B41FA5}">
                      <a16:colId xmlns:a16="http://schemas.microsoft.com/office/drawing/2014/main" val="753834918"/>
                    </a:ext>
                  </a:extLst>
                </a:gridCol>
                <a:gridCol w="914400">
                  <a:extLst>
                    <a:ext uri="{9D8B030D-6E8A-4147-A177-3AD203B41FA5}">
                      <a16:colId xmlns:a16="http://schemas.microsoft.com/office/drawing/2014/main" val="1917267419"/>
                    </a:ext>
                  </a:extLst>
                </a:gridCol>
              </a:tblGrid>
              <a:tr h="601642">
                <a:tc>
                  <a:txBody>
                    <a:bodyPr/>
                    <a:lstStyle/>
                    <a:p>
                      <a:pPr algn="ctr" fontAlgn="b"/>
                      <a:r>
                        <a:rPr lang="en-US" sz="1200" u="none" strike="noStrike" dirty="0">
                          <a:effectLst/>
                        </a:rPr>
                        <a:t>Origin</a:t>
                      </a:r>
                      <a:endParaRPr lang="en-US" sz="1200" b="1" i="0" u="none" strike="noStrike" dirty="0">
                        <a:solidFill>
                          <a:srgbClr val="000000"/>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Airport</a:t>
                      </a:r>
                      <a:endParaRPr lang="en-US" sz="1200" b="1" i="0" u="none" strike="noStrike" dirty="0">
                        <a:solidFill>
                          <a:srgbClr val="000000"/>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Buckhead</a:t>
                      </a:r>
                      <a:endParaRPr lang="en-US" sz="1200" b="1" i="0" u="none" strike="noStrike" dirty="0">
                        <a:solidFill>
                          <a:srgbClr val="000000"/>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Cumberland</a:t>
                      </a:r>
                      <a:endParaRPr lang="en-US" sz="1200" b="1" i="0" u="none" strike="noStrike" dirty="0">
                        <a:solidFill>
                          <a:srgbClr val="000000"/>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Decatur</a:t>
                      </a:r>
                      <a:endParaRPr lang="en-US" sz="1200" b="1" i="0" u="none" strike="noStrike" dirty="0">
                        <a:solidFill>
                          <a:srgbClr val="000000"/>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Downtown</a:t>
                      </a:r>
                      <a:endParaRPr lang="en-US" sz="1200" b="1" i="0" u="none" strike="noStrike" dirty="0">
                        <a:solidFill>
                          <a:srgbClr val="000000"/>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East Metro Corridor</a:t>
                      </a:r>
                      <a:endParaRPr lang="en-US" sz="1200" b="1" i="0" u="none" strike="noStrike" dirty="0">
                        <a:solidFill>
                          <a:srgbClr val="000000"/>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I-75 North Corridor</a:t>
                      </a:r>
                      <a:endParaRPr lang="en-US" sz="1200" b="1" i="0" u="none" strike="noStrike" dirty="0">
                        <a:solidFill>
                          <a:srgbClr val="000000"/>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I-85 North Corridor</a:t>
                      </a:r>
                      <a:endParaRPr lang="en-US" sz="1200" b="1" i="0" u="none" strike="noStrike" dirty="0">
                        <a:solidFill>
                          <a:srgbClr val="000000"/>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Midtown</a:t>
                      </a:r>
                      <a:endParaRPr lang="en-US" sz="1200" b="1" i="0" u="none" strike="noStrike" dirty="0">
                        <a:solidFill>
                          <a:srgbClr val="000000"/>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North Fulton / 400 Corridor</a:t>
                      </a:r>
                      <a:endParaRPr lang="en-US" sz="1200" b="1" i="0" u="none" strike="noStrike" dirty="0">
                        <a:solidFill>
                          <a:srgbClr val="000000"/>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Perimeter</a:t>
                      </a:r>
                      <a:endParaRPr lang="en-US" sz="1200" b="1" i="0" u="none" strike="noStrike" dirty="0">
                        <a:solidFill>
                          <a:srgbClr val="000000"/>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Southern Crescent</a:t>
                      </a:r>
                      <a:endParaRPr lang="en-US" sz="1200" b="1" i="0" u="none" strike="noStrike" dirty="0">
                        <a:solidFill>
                          <a:srgbClr val="000000"/>
                        </a:solidFill>
                        <a:effectLst/>
                        <a:latin typeface="Calibri" panose="020F0502020204030204" pitchFamily="34" charset="0"/>
                      </a:endParaRPr>
                    </a:p>
                  </a:txBody>
                  <a:tcPr marL="3713" marR="3713" marT="3713" marB="0" anchor="b"/>
                </a:tc>
                <a:extLst>
                  <a:ext uri="{0D108BD9-81ED-4DB2-BD59-A6C34878D82A}">
                    <a16:rowId xmlns:a16="http://schemas.microsoft.com/office/drawing/2014/main" val="2434466087"/>
                  </a:ext>
                </a:extLst>
              </a:tr>
              <a:tr h="285212">
                <a:tc>
                  <a:txBody>
                    <a:bodyPr/>
                    <a:lstStyle/>
                    <a:p>
                      <a:pPr algn="l" fontAlgn="b"/>
                      <a:r>
                        <a:rPr lang="en-US" sz="1400" b="1" u="none" strike="noStrike" dirty="0">
                          <a:effectLst/>
                        </a:rPr>
                        <a:t>Clayton</a:t>
                      </a:r>
                      <a:endParaRPr lang="en-US" sz="1400" b="1" i="0" u="none" strike="noStrike" dirty="0">
                        <a:solidFill>
                          <a:schemeClr val="bg1"/>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18%</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tc>
                  <a:txBody>
                    <a:bodyPr/>
                    <a:lstStyle/>
                    <a:p>
                      <a:pPr algn="ctr" fontAlgn="b"/>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10%</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5%</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5%</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42%</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extLst>
                  <a:ext uri="{0D108BD9-81ED-4DB2-BD59-A6C34878D82A}">
                    <a16:rowId xmlns:a16="http://schemas.microsoft.com/office/drawing/2014/main" val="1947668063"/>
                  </a:ext>
                </a:extLst>
              </a:tr>
              <a:tr h="285212">
                <a:tc>
                  <a:txBody>
                    <a:bodyPr/>
                    <a:lstStyle/>
                    <a:p>
                      <a:pPr algn="l" fontAlgn="b"/>
                      <a:r>
                        <a:rPr lang="en-US" sz="1400" b="1" u="none" strike="noStrike" dirty="0">
                          <a:effectLst/>
                        </a:rPr>
                        <a:t>Cobb</a:t>
                      </a:r>
                      <a:endParaRPr lang="en-US" sz="1400" b="1" i="0" u="none" strike="noStrike" dirty="0">
                        <a:solidFill>
                          <a:schemeClr val="bg1"/>
                        </a:solidFill>
                        <a:effectLst/>
                        <a:latin typeface="Calibri" panose="020F0502020204030204" pitchFamily="34" charset="0"/>
                      </a:endParaRPr>
                    </a:p>
                  </a:txBody>
                  <a:tcPr marL="3713" marR="3713" marT="3713" marB="0" anchor="b"/>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7%</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24%</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tc>
                  <a:txBody>
                    <a:bodyPr/>
                    <a:lstStyle/>
                    <a:p>
                      <a:pPr algn="ctr" fontAlgn="b"/>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12%</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18%</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tc>
                  <a:txBody>
                    <a:bodyPr/>
                    <a:lstStyle/>
                    <a:p>
                      <a:pPr algn="ctr" fontAlgn="b"/>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0%</a:t>
                      </a:r>
                      <a:endParaRPr lang="en-US" sz="1200" b="0" i="0" u="none" strike="noStrike">
                        <a:solidFill>
                          <a:srgbClr val="000000"/>
                        </a:solidFill>
                        <a:effectLst/>
                        <a:latin typeface="Calibri" panose="020F0502020204030204" pitchFamily="34" charset="0"/>
                      </a:endParaRPr>
                    </a:p>
                  </a:txBody>
                  <a:tcPr marL="3713" marR="3713" marT="3713" marB="0" anchor="ctr"/>
                </a:tc>
                <a:extLst>
                  <a:ext uri="{0D108BD9-81ED-4DB2-BD59-A6C34878D82A}">
                    <a16:rowId xmlns:a16="http://schemas.microsoft.com/office/drawing/2014/main" val="3996495707"/>
                  </a:ext>
                </a:extLst>
              </a:tr>
              <a:tr h="285212">
                <a:tc>
                  <a:txBody>
                    <a:bodyPr/>
                    <a:lstStyle/>
                    <a:p>
                      <a:pPr algn="l" fontAlgn="b"/>
                      <a:r>
                        <a:rPr lang="en-US" sz="1400" b="1" u="none" strike="noStrike" dirty="0">
                          <a:effectLst/>
                        </a:rPr>
                        <a:t>DeKalb</a:t>
                      </a:r>
                      <a:endParaRPr lang="en-US" sz="1400" b="1" i="0" u="none" strike="noStrike" dirty="0">
                        <a:solidFill>
                          <a:schemeClr val="bg1"/>
                        </a:solidFill>
                        <a:effectLst/>
                        <a:latin typeface="Calibri" panose="020F0502020204030204" pitchFamily="34" charset="0"/>
                      </a:endParaRPr>
                    </a:p>
                  </a:txBody>
                  <a:tcPr marL="3713" marR="3713" marT="3713" marB="0" anchor="b"/>
                </a:tc>
                <a:tc>
                  <a:txBody>
                    <a:bodyPr/>
                    <a:lstStyle/>
                    <a:p>
                      <a:pPr algn="ct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7%</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14%</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22%</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7%</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12%</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3713" marR="3713" marT="3713" marB="0" anchor="ctr"/>
                </a:tc>
                <a:extLst>
                  <a:ext uri="{0D108BD9-81ED-4DB2-BD59-A6C34878D82A}">
                    <a16:rowId xmlns:a16="http://schemas.microsoft.com/office/drawing/2014/main" val="796294068"/>
                  </a:ext>
                </a:extLst>
              </a:tr>
              <a:tr h="285212">
                <a:tc>
                  <a:txBody>
                    <a:bodyPr/>
                    <a:lstStyle/>
                    <a:p>
                      <a:pPr algn="l" fontAlgn="b"/>
                      <a:r>
                        <a:rPr lang="en-US" sz="1400" b="1" u="none" strike="noStrike" dirty="0">
                          <a:effectLst/>
                        </a:rPr>
                        <a:t>Fulton</a:t>
                      </a:r>
                      <a:endParaRPr lang="en-US" sz="1400" b="1" i="0" u="none" strike="noStrike" dirty="0">
                        <a:solidFill>
                          <a:schemeClr val="bg1"/>
                        </a:solidFill>
                        <a:effectLst/>
                        <a:latin typeface="Calibri" panose="020F0502020204030204" pitchFamily="34" charset="0"/>
                      </a:endParaRPr>
                    </a:p>
                  </a:txBody>
                  <a:tcPr marL="3713" marR="3713" marT="3713" marB="0" anchor="b"/>
                </a:tc>
                <a:tc>
                  <a:txBody>
                    <a:bodyPr/>
                    <a:lstStyle/>
                    <a:p>
                      <a:pPr algn="ctr" fontAlgn="b"/>
                      <a:r>
                        <a:rPr lang="en-US" sz="1200" u="none" strike="noStrike">
                          <a:effectLst/>
                        </a:rPr>
                        <a:t>8%</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19%</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tc>
                  <a:txBody>
                    <a:bodyPr/>
                    <a:lstStyle/>
                    <a:p>
                      <a:pPr algn="ctr" fontAlgn="b"/>
                      <a:r>
                        <a:rPr lang="en-US" sz="1200" u="none" strike="noStrike" dirty="0">
                          <a:effectLst/>
                        </a:rPr>
                        <a:t>14%</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10%</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3713" marR="3713" marT="3713" marB="0" anchor="ctr"/>
                </a:tc>
                <a:extLst>
                  <a:ext uri="{0D108BD9-81ED-4DB2-BD59-A6C34878D82A}">
                    <a16:rowId xmlns:a16="http://schemas.microsoft.com/office/drawing/2014/main" val="1251958700"/>
                  </a:ext>
                </a:extLst>
              </a:tr>
              <a:tr h="285212">
                <a:tc>
                  <a:txBody>
                    <a:bodyPr/>
                    <a:lstStyle/>
                    <a:p>
                      <a:pPr algn="l" fontAlgn="b"/>
                      <a:r>
                        <a:rPr lang="en-US" sz="1400" b="1" u="none" strike="noStrike" dirty="0">
                          <a:effectLst/>
                        </a:rPr>
                        <a:t>Gwinnett</a:t>
                      </a:r>
                      <a:endParaRPr lang="en-US" sz="1400" b="1" i="0" u="none" strike="noStrike" dirty="0">
                        <a:solidFill>
                          <a:schemeClr val="bg1"/>
                        </a:solidFill>
                        <a:effectLst/>
                        <a:latin typeface="Calibri" panose="020F0502020204030204" pitchFamily="34" charset="0"/>
                      </a:endParaRPr>
                    </a:p>
                  </a:txBody>
                  <a:tcPr marL="3713" marR="3713" marT="3713" marB="0" anchor="b"/>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10%</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0%</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49%</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tc>
                  <a:txBody>
                    <a:bodyPr/>
                    <a:lstStyle/>
                    <a:p>
                      <a:pPr algn="ct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8%</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8%</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3713" marR="3713" marT="3713" marB="0" anchor="ctr"/>
                </a:tc>
                <a:extLst>
                  <a:ext uri="{0D108BD9-81ED-4DB2-BD59-A6C34878D82A}">
                    <a16:rowId xmlns:a16="http://schemas.microsoft.com/office/drawing/2014/main" val="2960891927"/>
                  </a:ext>
                </a:extLst>
              </a:tr>
              <a:tr h="285212">
                <a:tc>
                  <a:txBody>
                    <a:bodyPr/>
                    <a:lstStyle/>
                    <a:p>
                      <a:pPr algn="l" fontAlgn="b"/>
                      <a:r>
                        <a:rPr lang="en-US" sz="1400" b="1" u="none" strike="noStrike" dirty="0">
                          <a:effectLst/>
                        </a:rPr>
                        <a:t>NE</a:t>
                      </a:r>
                      <a:endParaRPr lang="en-US" sz="1400" b="1" i="0" u="none" strike="noStrike" dirty="0">
                        <a:solidFill>
                          <a:schemeClr val="bg1"/>
                        </a:solidFill>
                        <a:effectLst/>
                        <a:latin typeface="Calibri" panose="020F0502020204030204" pitchFamily="34" charset="0"/>
                      </a:endParaRPr>
                    </a:p>
                  </a:txBody>
                  <a:tcPr marL="3713" marR="3713" marT="3713" marB="0" anchor="b"/>
                </a:tc>
                <a:tc>
                  <a:txBody>
                    <a:bodyPr/>
                    <a:lstStyle/>
                    <a:p>
                      <a:pPr algn="ctr" fontAlgn="b"/>
                      <a:r>
                        <a:rPr lang="en-US" sz="1200" u="none" strike="noStrike">
                          <a:effectLst/>
                        </a:rPr>
                        <a:t>0%</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27%</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39%</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tc>
                  <a:txBody>
                    <a:bodyPr/>
                    <a:lstStyle/>
                    <a:p>
                      <a:pPr algn="ct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L="3713" marR="3713" marT="3713" marB="0" anchor="ctr"/>
                </a:tc>
                <a:extLst>
                  <a:ext uri="{0D108BD9-81ED-4DB2-BD59-A6C34878D82A}">
                    <a16:rowId xmlns:a16="http://schemas.microsoft.com/office/drawing/2014/main" val="1614659766"/>
                  </a:ext>
                </a:extLst>
              </a:tr>
              <a:tr h="285212">
                <a:tc>
                  <a:txBody>
                    <a:bodyPr/>
                    <a:lstStyle/>
                    <a:p>
                      <a:pPr algn="l" fontAlgn="b"/>
                      <a:r>
                        <a:rPr lang="en-US" sz="1400" b="1" u="none" strike="noStrike" dirty="0">
                          <a:effectLst/>
                        </a:rPr>
                        <a:t>NW</a:t>
                      </a:r>
                      <a:endParaRPr lang="en-US" sz="1400" b="1" i="0" u="none" strike="noStrike" dirty="0">
                        <a:solidFill>
                          <a:schemeClr val="bg1"/>
                        </a:solidFill>
                        <a:effectLst/>
                        <a:latin typeface="Calibri" panose="020F0502020204030204" pitchFamily="34" charset="0"/>
                      </a:endParaRPr>
                    </a:p>
                  </a:txBody>
                  <a:tcPr marL="3713" marR="3713" marT="3713" marB="0" anchor="b"/>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12%</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40%</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18%</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tc>
                  <a:txBody>
                    <a:bodyPr/>
                    <a:lstStyle/>
                    <a:p>
                      <a:pPr algn="ctr" fontAlgn="b"/>
                      <a:r>
                        <a:rPr lang="en-US" sz="1200" u="none" strike="noStrike" dirty="0">
                          <a:effectLst/>
                        </a:rPr>
                        <a:t>8%</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L="3713" marR="3713" marT="3713" marB="0" anchor="ctr"/>
                </a:tc>
                <a:extLst>
                  <a:ext uri="{0D108BD9-81ED-4DB2-BD59-A6C34878D82A}">
                    <a16:rowId xmlns:a16="http://schemas.microsoft.com/office/drawing/2014/main" val="3539311984"/>
                  </a:ext>
                </a:extLst>
              </a:tr>
              <a:tr h="285212">
                <a:tc>
                  <a:txBody>
                    <a:bodyPr/>
                    <a:lstStyle/>
                    <a:p>
                      <a:pPr algn="l" fontAlgn="b"/>
                      <a:r>
                        <a:rPr lang="en-US" sz="1400" b="1" u="none" strike="noStrike" dirty="0">
                          <a:effectLst/>
                        </a:rPr>
                        <a:t>SE</a:t>
                      </a:r>
                      <a:endParaRPr lang="en-US" sz="1400" b="1" i="0" u="none" strike="noStrike" dirty="0">
                        <a:solidFill>
                          <a:schemeClr val="bg1"/>
                        </a:solidFill>
                        <a:effectLst/>
                        <a:latin typeface="Calibri" panose="020F0502020204030204" pitchFamily="34" charset="0"/>
                      </a:endParaRPr>
                    </a:p>
                  </a:txBody>
                  <a:tcPr marL="3713" marR="3713" marT="3713" marB="0" anchor="b"/>
                </a:tc>
                <a:tc>
                  <a:txBody>
                    <a:bodyPr/>
                    <a:lstStyle/>
                    <a:p>
                      <a:pPr algn="ctr" fontAlgn="b"/>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19%</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29%</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extLst>
                  <a:ext uri="{0D108BD9-81ED-4DB2-BD59-A6C34878D82A}">
                    <a16:rowId xmlns:a16="http://schemas.microsoft.com/office/drawing/2014/main" val="102001943"/>
                  </a:ext>
                </a:extLst>
              </a:tr>
              <a:tr h="285212">
                <a:tc>
                  <a:txBody>
                    <a:bodyPr/>
                    <a:lstStyle/>
                    <a:p>
                      <a:pPr algn="l" fontAlgn="b"/>
                      <a:r>
                        <a:rPr lang="en-US" sz="1400" b="1" u="none" strike="noStrike" dirty="0">
                          <a:effectLst/>
                        </a:rPr>
                        <a:t>SW</a:t>
                      </a:r>
                      <a:endParaRPr lang="en-US" sz="1400" b="1" i="0" u="none" strike="noStrike" dirty="0">
                        <a:solidFill>
                          <a:schemeClr val="bg1"/>
                        </a:solidFill>
                        <a:effectLst/>
                        <a:latin typeface="Calibri" panose="020F0502020204030204" pitchFamily="34" charset="0"/>
                      </a:endParaRPr>
                    </a:p>
                  </a:txBody>
                  <a:tcPr marL="3713" marR="3713" marT="3713" marB="0" anchor="b"/>
                </a:tc>
                <a:tc>
                  <a:txBody>
                    <a:bodyPr/>
                    <a:lstStyle/>
                    <a:p>
                      <a:pPr algn="ctr" fontAlgn="b"/>
                      <a:r>
                        <a:rPr lang="en-US" sz="1200" u="none" strike="noStrike" dirty="0">
                          <a:effectLst/>
                        </a:rPr>
                        <a:t>14%</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8%</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5%</a:t>
                      </a:r>
                      <a:endParaRPr lang="en-US" sz="1200" b="0" i="0" u="none" strike="noStrike" dirty="0">
                        <a:solidFill>
                          <a:srgbClr val="000000"/>
                        </a:solidFill>
                        <a:effectLst/>
                        <a:latin typeface="Calibri" panose="020F0502020204030204" pitchFamily="34" charset="0"/>
                      </a:endParaRPr>
                    </a:p>
                  </a:txBody>
                  <a:tcPr marL="3713" marR="3713" marT="3713" marB="0" anchor="ctr"/>
                </a:tc>
                <a:tc>
                  <a:txBody>
                    <a:bodyPr/>
                    <a:lstStyle/>
                    <a:p>
                      <a:pPr algn="ctr" fontAlgn="b"/>
                      <a:r>
                        <a:rPr lang="en-US" sz="1200" u="none" strike="noStrike" dirty="0">
                          <a:effectLst/>
                        </a:rPr>
                        <a:t>36%</a:t>
                      </a:r>
                      <a:endParaRPr lang="en-US" sz="1200" b="0" i="0" u="none" strike="noStrike" dirty="0">
                        <a:solidFill>
                          <a:srgbClr val="9C0006"/>
                        </a:solidFill>
                        <a:effectLst/>
                        <a:latin typeface="Calibri" panose="020F0502020204030204" pitchFamily="34" charset="0"/>
                      </a:endParaRPr>
                    </a:p>
                  </a:txBody>
                  <a:tcPr marL="3713" marR="3713" marT="3713" marB="0" anchor="ctr">
                    <a:solidFill>
                      <a:srgbClr val="FFFF00"/>
                    </a:solidFill>
                  </a:tcPr>
                </a:tc>
                <a:extLst>
                  <a:ext uri="{0D108BD9-81ED-4DB2-BD59-A6C34878D82A}">
                    <a16:rowId xmlns:a16="http://schemas.microsoft.com/office/drawing/2014/main" val="3168322720"/>
                  </a:ext>
                </a:extLst>
              </a:tr>
            </a:tbl>
          </a:graphicData>
        </a:graphic>
      </p:graphicFrame>
    </p:spTree>
    <p:extLst>
      <p:ext uri="{BB962C8B-B14F-4D97-AF65-F5344CB8AC3E}">
        <p14:creationId xmlns:p14="http://schemas.microsoft.com/office/powerpoint/2010/main" val="3296451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97DA-DBB3-4F4B-ABCC-72F44602DABE}"/>
              </a:ext>
            </a:extLst>
          </p:cNvPr>
          <p:cNvSpPr>
            <a:spLocks noGrp="1"/>
          </p:cNvSpPr>
          <p:nvPr>
            <p:ph type="title"/>
          </p:nvPr>
        </p:nvSpPr>
        <p:spPr>
          <a:xfrm>
            <a:off x="2152650" y="365127"/>
            <a:ext cx="7886700" cy="584443"/>
          </a:xfrm>
        </p:spPr>
        <p:txBody>
          <a:bodyPr>
            <a:normAutofit fontScale="90000"/>
          </a:bodyPr>
          <a:lstStyle/>
          <a:p>
            <a:r>
              <a:rPr lang="en-US" dirty="0"/>
              <a:t>Travel Time to Work </a:t>
            </a:r>
          </a:p>
        </p:txBody>
      </p:sp>
      <p:graphicFrame>
        <p:nvGraphicFramePr>
          <p:cNvPr id="3" name="Chart 2">
            <a:extLst>
              <a:ext uri="{FF2B5EF4-FFF2-40B4-BE49-F238E27FC236}">
                <a16:creationId xmlns:a16="http://schemas.microsoft.com/office/drawing/2014/main" id="{7C574DBB-3A9C-459D-A907-B681336C1396}"/>
              </a:ext>
            </a:extLst>
          </p:cNvPr>
          <p:cNvGraphicFramePr>
            <a:graphicFrameLocks noGrp="1"/>
          </p:cNvGraphicFramePr>
          <p:nvPr>
            <p:extLst/>
          </p:nvPr>
        </p:nvGraphicFramePr>
        <p:xfrm>
          <a:off x="1838325" y="1218511"/>
          <a:ext cx="8515350" cy="515229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09C21009-C583-47CF-B8DE-E6A6EF29FB89}"/>
              </a:ext>
            </a:extLst>
          </p:cNvPr>
          <p:cNvSpPr txBox="1"/>
          <p:nvPr/>
        </p:nvSpPr>
        <p:spPr>
          <a:xfrm>
            <a:off x="5569253" y="943281"/>
            <a:ext cx="11945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 5,100)</a:t>
            </a:r>
          </a:p>
        </p:txBody>
      </p:sp>
      <p:graphicFrame>
        <p:nvGraphicFramePr>
          <p:cNvPr id="7" name="Table 6">
            <a:extLst>
              <a:ext uri="{FF2B5EF4-FFF2-40B4-BE49-F238E27FC236}">
                <a16:creationId xmlns:a16="http://schemas.microsoft.com/office/drawing/2014/main" id="{0E85E5FE-F203-40E7-8485-82527700B480}"/>
              </a:ext>
            </a:extLst>
          </p:cNvPr>
          <p:cNvGraphicFramePr>
            <a:graphicFrameLocks noGrp="1"/>
          </p:cNvGraphicFramePr>
          <p:nvPr>
            <p:extLst/>
          </p:nvPr>
        </p:nvGraphicFramePr>
        <p:xfrm>
          <a:off x="1766046" y="1488141"/>
          <a:ext cx="2009216" cy="1074006"/>
        </p:xfrm>
        <a:graphic>
          <a:graphicData uri="http://schemas.openxmlformats.org/drawingml/2006/table">
            <a:tbl>
              <a:tblPr>
                <a:tableStyleId>{5C22544A-7EE6-4342-B048-85BDC9FD1C3A}</a:tableStyleId>
              </a:tblPr>
              <a:tblGrid>
                <a:gridCol w="1004608">
                  <a:extLst>
                    <a:ext uri="{9D8B030D-6E8A-4147-A177-3AD203B41FA5}">
                      <a16:colId xmlns:a16="http://schemas.microsoft.com/office/drawing/2014/main" val="1575076737"/>
                    </a:ext>
                  </a:extLst>
                </a:gridCol>
                <a:gridCol w="1004608">
                  <a:extLst>
                    <a:ext uri="{9D8B030D-6E8A-4147-A177-3AD203B41FA5}">
                      <a16:colId xmlns:a16="http://schemas.microsoft.com/office/drawing/2014/main" val="4179156251"/>
                    </a:ext>
                  </a:extLst>
                </a:gridCol>
              </a:tblGrid>
              <a:tr h="506316">
                <a:tc gridSpan="2">
                  <a:txBody>
                    <a:bodyPr/>
                    <a:lstStyle/>
                    <a:p>
                      <a:pPr algn="ctr" fontAlgn="b"/>
                      <a:r>
                        <a:rPr lang="en-US" sz="1400" b="1" u="none" strike="noStrike" dirty="0">
                          <a:effectLst/>
                        </a:rPr>
                        <a:t>Average one-way commute (minutes)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US"/>
                    </a:p>
                  </a:txBody>
                  <a:tcPr/>
                </a:tc>
                <a:extLst>
                  <a:ext uri="{0D108BD9-81ED-4DB2-BD59-A6C34878D82A}">
                    <a16:rowId xmlns:a16="http://schemas.microsoft.com/office/drawing/2014/main" val="1278278404"/>
                  </a:ext>
                </a:extLst>
              </a:tr>
              <a:tr h="279733">
                <a:tc>
                  <a:txBody>
                    <a:bodyPr/>
                    <a:lstStyle/>
                    <a:p>
                      <a:pPr algn="r" fontAlgn="b"/>
                      <a:r>
                        <a:rPr lang="en-US" sz="1800" b="1" u="none" strike="noStrike" dirty="0">
                          <a:solidFill>
                            <a:srgbClr val="4472C4"/>
                          </a:solidFill>
                          <a:effectLst/>
                        </a:rPr>
                        <a:t>2014</a:t>
                      </a:r>
                      <a:endParaRPr lang="en-US" sz="1800" b="1" i="0" u="none" strike="noStrike" dirty="0">
                        <a:solidFill>
                          <a:srgbClr val="4472C4"/>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noFill/>
                  </a:tcPr>
                </a:tc>
                <a:tc>
                  <a:txBody>
                    <a:bodyPr/>
                    <a:lstStyle/>
                    <a:p>
                      <a:pPr algn="ctr" fontAlgn="b"/>
                      <a:r>
                        <a:rPr lang="en-US" sz="1600" b="1" u="none" strike="noStrike" dirty="0">
                          <a:effectLst/>
                        </a:rPr>
                        <a:t>43</a:t>
                      </a:r>
                      <a:endParaRPr lang="en-US" sz="1600" b="1"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4085008868"/>
                  </a:ext>
                </a:extLst>
              </a:tr>
              <a:tr h="279733">
                <a:tc>
                  <a:txBody>
                    <a:bodyPr/>
                    <a:lstStyle/>
                    <a:p>
                      <a:pPr algn="r" fontAlgn="b"/>
                      <a:r>
                        <a:rPr lang="en-US" sz="1800" b="1" u="none" strike="noStrike" dirty="0">
                          <a:solidFill>
                            <a:srgbClr val="F26522"/>
                          </a:solidFill>
                          <a:effectLst/>
                        </a:rPr>
                        <a:t>2019</a:t>
                      </a:r>
                      <a:endParaRPr lang="en-US" sz="1800" b="1" i="0" u="none" strike="noStrike" dirty="0">
                        <a:solidFill>
                          <a:srgbClr val="F26522"/>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38</a:t>
                      </a:r>
                      <a:endParaRPr lang="en-US" sz="1600" b="1"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0353009"/>
                  </a:ext>
                </a:extLst>
              </a:tr>
            </a:tbl>
          </a:graphicData>
        </a:graphic>
      </p:graphicFrame>
    </p:spTree>
    <p:extLst>
      <p:ext uri="{BB962C8B-B14F-4D97-AF65-F5344CB8AC3E}">
        <p14:creationId xmlns:p14="http://schemas.microsoft.com/office/powerpoint/2010/main" val="2039460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6394-DCFA-4A34-86D7-5E49304FBA9A}"/>
              </a:ext>
            </a:extLst>
          </p:cNvPr>
          <p:cNvSpPr>
            <a:spLocks noGrp="1"/>
          </p:cNvSpPr>
          <p:nvPr>
            <p:ph type="title"/>
          </p:nvPr>
        </p:nvSpPr>
        <p:spPr>
          <a:xfrm>
            <a:off x="1800958" y="110735"/>
            <a:ext cx="7886700" cy="1325563"/>
          </a:xfrm>
        </p:spPr>
        <p:txBody>
          <a:bodyPr/>
          <a:lstStyle/>
          <a:p>
            <a:r>
              <a:rPr lang="en-US" dirty="0"/>
              <a:t>Travel Distance to Work</a:t>
            </a:r>
          </a:p>
        </p:txBody>
      </p:sp>
      <p:graphicFrame>
        <p:nvGraphicFramePr>
          <p:cNvPr id="3" name="Chart 2">
            <a:extLst>
              <a:ext uri="{FF2B5EF4-FFF2-40B4-BE49-F238E27FC236}">
                <a16:creationId xmlns:a16="http://schemas.microsoft.com/office/drawing/2014/main" id="{59D3D7DD-2347-49B6-9EB3-76B64C42360F}"/>
              </a:ext>
            </a:extLst>
          </p:cNvPr>
          <p:cNvGraphicFramePr>
            <a:graphicFrameLocks noGrp="1"/>
          </p:cNvGraphicFramePr>
          <p:nvPr>
            <p:extLst/>
          </p:nvPr>
        </p:nvGraphicFramePr>
        <p:xfrm>
          <a:off x="1781908" y="1467951"/>
          <a:ext cx="8646746" cy="488400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8FFBF18-41D3-4715-9A30-A48AC18E88D5}"/>
              </a:ext>
            </a:extLst>
          </p:cNvPr>
          <p:cNvSpPr txBox="1"/>
          <p:nvPr/>
        </p:nvSpPr>
        <p:spPr>
          <a:xfrm>
            <a:off x="5217561" y="1076900"/>
            <a:ext cx="11945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 5,100)</a:t>
            </a:r>
          </a:p>
        </p:txBody>
      </p:sp>
      <p:graphicFrame>
        <p:nvGraphicFramePr>
          <p:cNvPr id="7" name="Table 6">
            <a:extLst>
              <a:ext uri="{FF2B5EF4-FFF2-40B4-BE49-F238E27FC236}">
                <a16:creationId xmlns:a16="http://schemas.microsoft.com/office/drawing/2014/main" id="{8D04C088-D464-4E5D-9A1F-10351EBEFFF8}"/>
              </a:ext>
            </a:extLst>
          </p:cNvPr>
          <p:cNvGraphicFramePr>
            <a:graphicFrameLocks noGrp="1"/>
          </p:cNvGraphicFramePr>
          <p:nvPr>
            <p:extLst/>
          </p:nvPr>
        </p:nvGraphicFramePr>
        <p:xfrm>
          <a:off x="1766046" y="1488141"/>
          <a:ext cx="2009216" cy="1074006"/>
        </p:xfrm>
        <a:graphic>
          <a:graphicData uri="http://schemas.openxmlformats.org/drawingml/2006/table">
            <a:tbl>
              <a:tblPr>
                <a:tableStyleId>{5C22544A-7EE6-4342-B048-85BDC9FD1C3A}</a:tableStyleId>
              </a:tblPr>
              <a:tblGrid>
                <a:gridCol w="1004608">
                  <a:extLst>
                    <a:ext uri="{9D8B030D-6E8A-4147-A177-3AD203B41FA5}">
                      <a16:colId xmlns:a16="http://schemas.microsoft.com/office/drawing/2014/main" val="1575076737"/>
                    </a:ext>
                  </a:extLst>
                </a:gridCol>
                <a:gridCol w="1004608">
                  <a:extLst>
                    <a:ext uri="{9D8B030D-6E8A-4147-A177-3AD203B41FA5}">
                      <a16:colId xmlns:a16="http://schemas.microsoft.com/office/drawing/2014/main" val="4179156251"/>
                    </a:ext>
                  </a:extLst>
                </a:gridCol>
              </a:tblGrid>
              <a:tr h="506316">
                <a:tc gridSpan="2">
                  <a:txBody>
                    <a:bodyPr/>
                    <a:lstStyle/>
                    <a:p>
                      <a:pPr algn="ctr" fontAlgn="b"/>
                      <a:r>
                        <a:rPr lang="en-US" sz="1400" b="1" u="none" strike="noStrike" dirty="0">
                          <a:effectLst/>
                        </a:rPr>
                        <a:t>Average one-way commute (miles)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US"/>
                    </a:p>
                  </a:txBody>
                  <a:tcPr/>
                </a:tc>
                <a:extLst>
                  <a:ext uri="{0D108BD9-81ED-4DB2-BD59-A6C34878D82A}">
                    <a16:rowId xmlns:a16="http://schemas.microsoft.com/office/drawing/2014/main" val="1278278404"/>
                  </a:ext>
                </a:extLst>
              </a:tr>
              <a:tr h="279733">
                <a:tc>
                  <a:txBody>
                    <a:bodyPr/>
                    <a:lstStyle/>
                    <a:p>
                      <a:pPr algn="r" fontAlgn="b"/>
                      <a:r>
                        <a:rPr lang="en-US" sz="1800" b="1" u="none" strike="noStrike" dirty="0">
                          <a:solidFill>
                            <a:srgbClr val="4472C4"/>
                          </a:solidFill>
                          <a:effectLst/>
                        </a:rPr>
                        <a:t>2014</a:t>
                      </a:r>
                      <a:endParaRPr lang="en-US" sz="1800" b="1" i="0" u="none" strike="noStrike" dirty="0">
                        <a:solidFill>
                          <a:srgbClr val="4472C4"/>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noFill/>
                  </a:tcPr>
                </a:tc>
                <a:tc>
                  <a:txBody>
                    <a:bodyPr/>
                    <a:lstStyle/>
                    <a:p>
                      <a:pPr algn="ctr" fontAlgn="b"/>
                      <a:r>
                        <a:rPr lang="en-US" sz="1600" b="1" u="none" strike="noStrike" dirty="0">
                          <a:effectLst/>
                        </a:rPr>
                        <a:t>23</a:t>
                      </a:r>
                      <a:endParaRPr lang="en-US" sz="1600" b="1"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4085008868"/>
                  </a:ext>
                </a:extLst>
              </a:tr>
              <a:tr h="279733">
                <a:tc>
                  <a:txBody>
                    <a:bodyPr/>
                    <a:lstStyle/>
                    <a:p>
                      <a:pPr algn="r" fontAlgn="b"/>
                      <a:r>
                        <a:rPr lang="en-US" sz="1800" b="1" u="none" strike="noStrike" dirty="0">
                          <a:solidFill>
                            <a:srgbClr val="F26522"/>
                          </a:solidFill>
                          <a:effectLst/>
                        </a:rPr>
                        <a:t>2019</a:t>
                      </a:r>
                      <a:endParaRPr lang="en-US" sz="1800" b="1" i="0" u="none" strike="noStrike" dirty="0">
                        <a:solidFill>
                          <a:srgbClr val="F26522"/>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0000"/>
                          </a:solidFill>
                          <a:effectLst/>
                          <a:latin typeface="Calibri" panose="020F0502020204030204" pitchFamily="34" charset="0"/>
                        </a:rPr>
                        <a:t>18</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0353009"/>
                  </a:ext>
                </a:extLst>
              </a:tr>
            </a:tbl>
          </a:graphicData>
        </a:graphic>
      </p:graphicFrame>
    </p:spTree>
    <p:extLst>
      <p:ext uri="{BB962C8B-B14F-4D97-AF65-F5344CB8AC3E}">
        <p14:creationId xmlns:p14="http://schemas.microsoft.com/office/powerpoint/2010/main" val="857666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8" name="Text Box 8"/>
          <p:cNvSpPr txBox="1">
            <a:spLocks noChangeArrowheads="1"/>
          </p:cNvSpPr>
          <p:nvPr/>
        </p:nvSpPr>
        <p:spPr bwMode="auto">
          <a:xfrm>
            <a:off x="2073085" y="6402522"/>
            <a:ext cx="74963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800100" indent="-342900">
              <a:defRPr sz="2400">
                <a:solidFill>
                  <a:schemeClr val="tx1"/>
                </a:solidFill>
                <a:latin typeface="Times New Roman" pitchFamily="18" charset="0"/>
              </a:defRPr>
            </a:lvl2pPr>
            <a:lvl3pPr marL="1257300" indent="-342900">
              <a:defRPr sz="2400">
                <a:solidFill>
                  <a:schemeClr val="tx1"/>
                </a:solidFill>
                <a:latin typeface="Times New Roman" pitchFamily="18" charset="0"/>
              </a:defRPr>
            </a:lvl3pPr>
            <a:lvl4pPr marL="1714500" indent="-342900">
              <a:defRPr sz="2400">
                <a:solidFill>
                  <a:schemeClr val="tx1"/>
                </a:solidFill>
                <a:latin typeface="Times New Roman" pitchFamily="18" charset="0"/>
              </a:defRPr>
            </a:lvl4pPr>
            <a:lvl5pPr marL="2171700" indent="-342900">
              <a:defRPr sz="2400">
                <a:solidFill>
                  <a:schemeClr val="tx1"/>
                </a:solidFill>
                <a:latin typeface="Times New Roman" pitchFamily="18" charset="0"/>
              </a:defRPr>
            </a:lvl5pPr>
            <a:lvl6pPr marL="2628900" indent="-342900" fontAlgn="base">
              <a:spcBef>
                <a:spcPct val="0"/>
              </a:spcBef>
              <a:spcAft>
                <a:spcPct val="0"/>
              </a:spcAft>
              <a:defRPr sz="2400">
                <a:solidFill>
                  <a:schemeClr val="tx1"/>
                </a:solidFill>
                <a:latin typeface="Times New Roman" pitchFamily="18" charset="0"/>
              </a:defRPr>
            </a:lvl6pPr>
            <a:lvl7pPr marL="3086100" indent="-342900" fontAlgn="base">
              <a:spcBef>
                <a:spcPct val="0"/>
              </a:spcBef>
              <a:spcAft>
                <a:spcPct val="0"/>
              </a:spcAft>
              <a:defRPr sz="2400">
                <a:solidFill>
                  <a:schemeClr val="tx1"/>
                </a:solidFill>
                <a:latin typeface="Times New Roman" pitchFamily="18" charset="0"/>
              </a:defRPr>
            </a:lvl7pPr>
            <a:lvl8pPr marL="3543300" indent="-342900" fontAlgn="base">
              <a:spcBef>
                <a:spcPct val="0"/>
              </a:spcBef>
              <a:spcAft>
                <a:spcPct val="0"/>
              </a:spcAft>
              <a:defRPr sz="2400">
                <a:solidFill>
                  <a:schemeClr val="tx1"/>
                </a:solidFill>
                <a:latin typeface="Times New Roman" pitchFamily="18" charset="0"/>
              </a:defRPr>
            </a:lvl8pPr>
            <a:lvl9pPr marL="4000500" indent="-342900" fontAlgn="base">
              <a:spcBef>
                <a:spcPct val="0"/>
              </a:spcBef>
              <a:spcAft>
                <a:spcPct val="0"/>
              </a:spcAft>
              <a:defRPr sz="2400">
                <a:solidFill>
                  <a:schemeClr val="tx1"/>
                </a:solidFill>
                <a:latin typeface="Times New Roman" pitchFamily="18" charset="0"/>
              </a:defRPr>
            </a:lvl9pPr>
          </a:lstStyle>
          <a:p>
            <a:pPr marL="285750" marR="0" lvl="0" indent="-28575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Q90a    Which of the following social networking applications do you currently have an account with? </a:t>
            </a:r>
          </a:p>
        </p:txBody>
      </p:sp>
      <p:graphicFrame>
        <p:nvGraphicFramePr>
          <p:cNvPr id="10" name="Object 263">
            <a:extLst>
              <a:ext uri="{FF2B5EF4-FFF2-40B4-BE49-F238E27FC236}">
                <a16:creationId xmlns:a16="http://schemas.microsoft.com/office/drawing/2014/main" id="{3A077BA0-B94D-4DA4-99D1-AB090F0CFE91}"/>
              </a:ext>
            </a:extLst>
          </p:cNvPr>
          <p:cNvGraphicFramePr>
            <a:graphicFrameLocks noChangeAspect="1"/>
          </p:cNvGraphicFramePr>
          <p:nvPr>
            <p:extLst/>
          </p:nvPr>
        </p:nvGraphicFramePr>
        <p:xfrm>
          <a:off x="2666815" y="1488831"/>
          <a:ext cx="7496362" cy="476909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7">
            <a:extLst>
              <a:ext uri="{FF2B5EF4-FFF2-40B4-BE49-F238E27FC236}">
                <a16:creationId xmlns:a16="http://schemas.microsoft.com/office/drawing/2014/main" id="{07CBD193-9B01-4A1E-AEA1-C90F5D70861A}"/>
              </a:ext>
            </a:extLst>
          </p:cNvPr>
          <p:cNvSpPr txBox="1">
            <a:spLocks noChangeArrowheads="1"/>
          </p:cNvSpPr>
          <p:nvPr/>
        </p:nvSpPr>
        <p:spPr bwMode="auto">
          <a:xfrm>
            <a:off x="128652" y="5377185"/>
            <a:ext cx="1419095" cy="12772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2019 RCS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 = 5,100</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2014 RCS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 = 4,814</a:t>
            </a:r>
          </a:p>
        </p:txBody>
      </p:sp>
      <p:sp>
        <p:nvSpPr>
          <p:cNvPr id="2" name="Title 1">
            <a:extLst>
              <a:ext uri="{FF2B5EF4-FFF2-40B4-BE49-F238E27FC236}">
                <a16:creationId xmlns:a16="http://schemas.microsoft.com/office/drawing/2014/main" id="{14655F0E-7D87-4E03-9F81-A44B85FD618A}"/>
              </a:ext>
            </a:extLst>
          </p:cNvPr>
          <p:cNvSpPr>
            <a:spLocks noGrp="1"/>
          </p:cNvSpPr>
          <p:nvPr>
            <p:ph type="title"/>
          </p:nvPr>
        </p:nvSpPr>
        <p:spPr>
          <a:xfrm>
            <a:off x="838200" y="365126"/>
            <a:ext cx="10515600" cy="912690"/>
          </a:xfrm>
        </p:spPr>
        <p:txBody>
          <a:bodyPr/>
          <a:lstStyle/>
          <a:p>
            <a:r>
              <a:rPr lang="en-US" dirty="0"/>
              <a:t>Social Media Use</a:t>
            </a:r>
          </a:p>
        </p:txBody>
      </p:sp>
    </p:spTree>
    <p:extLst>
      <p:ext uri="{BB962C8B-B14F-4D97-AF65-F5344CB8AC3E}">
        <p14:creationId xmlns:p14="http://schemas.microsoft.com/office/powerpoint/2010/main" val="3923626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8" name="Text Box 8"/>
          <p:cNvSpPr txBox="1">
            <a:spLocks noChangeArrowheads="1"/>
          </p:cNvSpPr>
          <p:nvPr/>
        </p:nvSpPr>
        <p:spPr bwMode="auto">
          <a:xfrm>
            <a:off x="2347819" y="6496438"/>
            <a:ext cx="74963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800100" indent="-342900">
              <a:defRPr sz="2400">
                <a:solidFill>
                  <a:schemeClr val="tx1"/>
                </a:solidFill>
                <a:latin typeface="Times New Roman" pitchFamily="18" charset="0"/>
              </a:defRPr>
            </a:lvl2pPr>
            <a:lvl3pPr marL="1257300" indent="-342900">
              <a:defRPr sz="2400">
                <a:solidFill>
                  <a:schemeClr val="tx1"/>
                </a:solidFill>
                <a:latin typeface="Times New Roman" pitchFamily="18" charset="0"/>
              </a:defRPr>
            </a:lvl3pPr>
            <a:lvl4pPr marL="1714500" indent="-342900">
              <a:defRPr sz="2400">
                <a:solidFill>
                  <a:schemeClr val="tx1"/>
                </a:solidFill>
                <a:latin typeface="Times New Roman" pitchFamily="18" charset="0"/>
              </a:defRPr>
            </a:lvl4pPr>
            <a:lvl5pPr marL="2171700" indent="-342900">
              <a:defRPr sz="2400">
                <a:solidFill>
                  <a:schemeClr val="tx1"/>
                </a:solidFill>
                <a:latin typeface="Times New Roman" pitchFamily="18" charset="0"/>
              </a:defRPr>
            </a:lvl5pPr>
            <a:lvl6pPr marL="2628900" indent="-342900" fontAlgn="base">
              <a:spcBef>
                <a:spcPct val="0"/>
              </a:spcBef>
              <a:spcAft>
                <a:spcPct val="0"/>
              </a:spcAft>
              <a:defRPr sz="2400">
                <a:solidFill>
                  <a:schemeClr val="tx1"/>
                </a:solidFill>
                <a:latin typeface="Times New Roman" pitchFamily="18" charset="0"/>
              </a:defRPr>
            </a:lvl6pPr>
            <a:lvl7pPr marL="3086100" indent="-342900" fontAlgn="base">
              <a:spcBef>
                <a:spcPct val="0"/>
              </a:spcBef>
              <a:spcAft>
                <a:spcPct val="0"/>
              </a:spcAft>
              <a:defRPr sz="2400">
                <a:solidFill>
                  <a:schemeClr val="tx1"/>
                </a:solidFill>
                <a:latin typeface="Times New Roman" pitchFamily="18" charset="0"/>
              </a:defRPr>
            </a:lvl7pPr>
            <a:lvl8pPr marL="3543300" indent="-342900" fontAlgn="base">
              <a:spcBef>
                <a:spcPct val="0"/>
              </a:spcBef>
              <a:spcAft>
                <a:spcPct val="0"/>
              </a:spcAft>
              <a:defRPr sz="2400">
                <a:solidFill>
                  <a:schemeClr val="tx1"/>
                </a:solidFill>
                <a:latin typeface="Times New Roman" pitchFamily="18" charset="0"/>
              </a:defRPr>
            </a:lvl8pPr>
            <a:lvl9pPr marL="4000500" indent="-342900" fontAlgn="base">
              <a:spcBef>
                <a:spcPct val="0"/>
              </a:spcBef>
              <a:spcAft>
                <a:spcPct val="0"/>
              </a:spcAft>
              <a:defRPr sz="2400">
                <a:solidFill>
                  <a:schemeClr val="tx1"/>
                </a:solidFill>
                <a:latin typeface="Times New Roman" pitchFamily="18" charset="0"/>
              </a:defRPr>
            </a:lvl9pPr>
          </a:lstStyle>
          <a:p>
            <a:pPr marL="285750" marR="0" lvl="0" indent="-28575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Q90b    Which of the following types of travel or trip applications have you used? </a:t>
            </a:r>
          </a:p>
        </p:txBody>
      </p:sp>
      <p:graphicFrame>
        <p:nvGraphicFramePr>
          <p:cNvPr id="10" name="Object 263">
            <a:extLst>
              <a:ext uri="{FF2B5EF4-FFF2-40B4-BE49-F238E27FC236}">
                <a16:creationId xmlns:a16="http://schemas.microsoft.com/office/drawing/2014/main" id="{3A077BA0-B94D-4DA4-99D1-AB090F0CFE91}"/>
              </a:ext>
            </a:extLst>
          </p:cNvPr>
          <p:cNvGraphicFramePr>
            <a:graphicFrameLocks noChangeAspect="1"/>
          </p:cNvGraphicFramePr>
          <p:nvPr>
            <p:extLst/>
          </p:nvPr>
        </p:nvGraphicFramePr>
        <p:xfrm>
          <a:off x="1886139" y="1629508"/>
          <a:ext cx="8419721" cy="463908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Box 6">
            <a:extLst>
              <a:ext uri="{FF2B5EF4-FFF2-40B4-BE49-F238E27FC236}">
                <a16:creationId xmlns:a16="http://schemas.microsoft.com/office/drawing/2014/main" id="{A2F0E24F-3884-4552-8721-1ED31574376C}"/>
              </a:ext>
            </a:extLst>
          </p:cNvPr>
          <p:cNvSpPr txBox="1">
            <a:spLocks noChangeArrowheads="1"/>
          </p:cNvSpPr>
          <p:nvPr/>
        </p:nvSpPr>
        <p:spPr bwMode="auto">
          <a:xfrm>
            <a:off x="138182" y="6461217"/>
            <a:ext cx="1122545"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 = 5,100</a:t>
            </a:r>
          </a:p>
        </p:txBody>
      </p:sp>
      <p:sp>
        <p:nvSpPr>
          <p:cNvPr id="2" name="Title 1">
            <a:extLst>
              <a:ext uri="{FF2B5EF4-FFF2-40B4-BE49-F238E27FC236}">
                <a16:creationId xmlns:a16="http://schemas.microsoft.com/office/drawing/2014/main" id="{AA5FB055-6BB9-450E-A33B-28DAB29A0C37}"/>
              </a:ext>
            </a:extLst>
          </p:cNvPr>
          <p:cNvSpPr>
            <a:spLocks noGrp="1"/>
          </p:cNvSpPr>
          <p:nvPr>
            <p:ph type="title"/>
          </p:nvPr>
        </p:nvSpPr>
        <p:spPr>
          <a:xfrm>
            <a:off x="838200" y="365126"/>
            <a:ext cx="10515600" cy="1065090"/>
          </a:xfrm>
        </p:spPr>
        <p:txBody>
          <a:bodyPr/>
          <a:lstStyle/>
          <a:p>
            <a:r>
              <a:rPr lang="en-US" dirty="0"/>
              <a:t>Travel/Trip Information Application</a:t>
            </a:r>
          </a:p>
        </p:txBody>
      </p:sp>
    </p:spTree>
    <p:extLst>
      <p:ext uri="{BB962C8B-B14F-4D97-AF65-F5344CB8AC3E}">
        <p14:creationId xmlns:p14="http://schemas.microsoft.com/office/powerpoint/2010/main" val="945862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C logo_Gol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0708" y="6113119"/>
            <a:ext cx="1371600" cy="624361"/>
          </a:xfrm>
          <a:prstGeom prst="rect">
            <a:avLst/>
          </a:prstGeom>
        </p:spPr>
      </p:pic>
      <p:pic>
        <p:nvPicPr>
          <p:cNvPr id="5" name="Picture 4" descr="left side_Page_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1" y="0"/>
            <a:ext cx="376001" cy="6858000"/>
          </a:xfrm>
          <a:prstGeom prst="rect">
            <a:avLst/>
          </a:prstGeom>
        </p:spPr>
      </p:pic>
      <p:sp>
        <p:nvSpPr>
          <p:cNvPr id="6" name="TextBox 5"/>
          <p:cNvSpPr txBox="1"/>
          <p:nvPr/>
        </p:nvSpPr>
        <p:spPr>
          <a:xfrm>
            <a:off x="1981200" y="213609"/>
            <a:ext cx="8534400" cy="887294"/>
          </a:xfrm>
          <a:prstGeom prst="rect">
            <a:avLst/>
          </a:prstGeom>
          <a:noFill/>
        </p:spPr>
        <p:txBody>
          <a:bodyPr wrap="square" rtlCol="0">
            <a:spAutoFit/>
          </a:bodyPr>
          <a:lstStyle/>
          <a:p>
            <a:pPr algn="ctr">
              <a:lnSpc>
                <a:spcPct val="70000"/>
              </a:lnSpc>
            </a:pPr>
            <a:r>
              <a:rPr lang="en-US" sz="4400" b="1" dirty="0">
                <a:solidFill>
                  <a:srgbClr val="31859C"/>
                </a:solidFill>
                <a:latin typeface="Calibri"/>
              </a:rPr>
              <a:t>What is TDM?</a:t>
            </a:r>
          </a:p>
          <a:p>
            <a:pPr algn="ctr">
              <a:lnSpc>
                <a:spcPct val="70000"/>
              </a:lnSpc>
            </a:pPr>
            <a:endParaRPr lang="en-US" sz="2800" b="1" dirty="0">
              <a:solidFill>
                <a:srgbClr val="31859C"/>
              </a:solidFill>
              <a:latin typeface="Calibri"/>
            </a:endParaRPr>
          </a:p>
        </p:txBody>
      </p:sp>
      <p:sp>
        <p:nvSpPr>
          <p:cNvPr id="2" name="TextBox 1">
            <a:extLst>
              <a:ext uri="{FF2B5EF4-FFF2-40B4-BE49-F238E27FC236}">
                <a16:creationId xmlns:a16="http://schemas.microsoft.com/office/drawing/2014/main" id="{31D7D677-EC4D-4427-B7AC-DC85EB51BD3B}"/>
              </a:ext>
            </a:extLst>
          </p:cNvPr>
          <p:cNvSpPr txBox="1"/>
          <p:nvPr/>
        </p:nvSpPr>
        <p:spPr>
          <a:xfrm>
            <a:off x="2514600" y="1524000"/>
            <a:ext cx="7467600" cy="3046988"/>
          </a:xfrm>
          <a:prstGeom prst="rect">
            <a:avLst/>
          </a:prstGeom>
          <a:noFill/>
        </p:spPr>
        <p:txBody>
          <a:bodyPr wrap="square" rtlCol="0">
            <a:spAutoFit/>
          </a:bodyPr>
          <a:lstStyle/>
          <a:p>
            <a:r>
              <a:rPr lang="en-US" sz="3200" dirty="0">
                <a:solidFill>
                  <a:prstClr val="black"/>
                </a:solidFill>
                <a:latin typeface="Calibri"/>
              </a:rPr>
              <a:t>Transportation Demand Management (TDM) means the use of strategies to inform and encourage travelers to maximize the efficiency of a transportation system leading to improved mobility, reduced congestion, and lower vehicle emissions.</a:t>
            </a:r>
          </a:p>
        </p:txBody>
      </p:sp>
    </p:spTree>
    <p:extLst>
      <p:ext uri="{BB962C8B-B14F-4D97-AF65-F5344CB8AC3E}">
        <p14:creationId xmlns:p14="http://schemas.microsoft.com/office/powerpoint/2010/main" val="2118533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EE12-7BD4-407E-9D7C-1FF1D7B16FE1}"/>
              </a:ext>
            </a:extLst>
          </p:cNvPr>
          <p:cNvSpPr>
            <a:spLocks noGrp="1"/>
          </p:cNvSpPr>
          <p:nvPr>
            <p:ph type="title"/>
          </p:nvPr>
        </p:nvSpPr>
        <p:spPr>
          <a:xfrm>
            <a:off x="838200" y="365126"/>
            <a:ext cx="10515600" cy="977291"/>
          </a:xfrm>
        </p:spPr>
        <p:txBody>
          <a:bodyPr/>
          <a:lstStyle/>
          <a:p>
            <a:r>
              <a:rPr lang="en-US" dirty="0"/>
              <a:t>Commute Perceptions</a:t>
            </a:r>
          </a:p>
        </p:txBody>
      </p:sp>
      <p:sp>
        <p:nvSpPr>
          <p:cNvPr id="3" name="Text Box 9">
            <a:extLst>
              <a:ext uri="{FF2B5EF4-FFF2-40B4-BE49-F238E27FC236}">
                <a16:creationId xmlns:a16="http://schemas.microsoft.com/office/drawing/2014/main" id="{5DE7F612-0298-4F6F-B5EE-911E3D4B020D}"/>
              </a:ext>
            </a:extLst>
          </p:cNvPr>
          <p:cNvSpPr txBox="1">
            <a:spLocks noChangeArrowheads="1"/>
          </p:cNvSpPr>
          <p:nvPr/>
        </p:nvSpPr>
        <p:spPr bwMode="auto">
          <a:xfrm>
            <a:off x="178840" y="5638269"/>
            <a:ext cx="1122545" cy="10618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2019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 = 4,735</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2014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 = 983</a:t>
            </a:r>
          </a:p>
        </p:txBody>
      </p:sp>
      <p:graphicFrame>
        <p:nvGraphicFramePr>
          <p:cNvPr id="4" name="Chart 3">
            <a:extLst>
              <a:ext uri="{FF2B5EF4-FFF2-40B4-BE49-F238E27FC236}">
                <a16:creationId xmlns:a16="http://schemas.microsoft.com/office/drawing/2014/main" id="{75B6F61E-5296-445E-B9DE-A462A401F1BB}"/>
              </a:ext>
            </a:extLst>
          </p:cNvPr>
          <p:cNvGraphicFramePr/>
          <p:nvPr>
            <p:extLst/>
          </p:nvPr>
        </p:nvGraphicFramePr>
        <p:xfrm>
          <a:off x="1770186" y="1996655"/>
          <a:ext cx="9412614" cy="402218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8">
            <a:extLst>
              <a:ext uri="{FF2B5EF4-FFF2-40B4-BE49-F238E27FC236}">
                <a16:creationId xmlns:a16="http://schemas.microsoft.com/office/drawing/2014/main" id="{A329253A-1843-4DE4-835B-F73B96754AFF}"/>
              </a:ext>
            </a:extLst>
          </p:cNvPr>
          <p:cNvSpPr txBox="1">
            <a:spLocks noChangeArrowheads="1"/>
          </p:cNvSpPr>
          <p:nvPr/>
        </p:nvSpPr>
        <p:spPr bwMode="auto">
          <a:xfrm>
            <a:off x="2276745" y="6423099"/>
            <a:ext cx="78172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Q45 – Would you say your commute is easier, more difficult, or about the same now as it was one year ago?</a:t>
            </a:r>
            <a:endPar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48157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1ED0-0DE0-4A6A-8917-C6EDC1C8397D}"/>
              </a:ext>
            </a:extLst>
          </p:cNvPr>
          <p:cNvSpPr>
            <a:spLocks noGrp="1"/>
          </p:cNvSpPr>
          <p:nvPr>
            <p:ph type="title"/>
          </p:nvPr>
        </p:nvSpPr>
        <p:spPr>
          <a:xfrm>
            <a:off x="838200" y="365126"/>
            <a:ext cx="10515600" cy="643059"/>
          </a:xfrm>
        </p:spPr>
        <p:txBody>
          <a:bodyPr/>
          <a:lstStyle/>
          <a:p>
            <a:r>
              <a:rPr lang="en-US" dirty="0"/>
              <a:t>Primary Alternative Modes</a:t>
            </a:r>
          </a:p>
        </p:txBody>
      </p:sp>
      <p:graphicFrame>
        <p:nvGraphicFramePr>
          <p:cNvPr id="4" name="Chart 3">
            <a:extLst>
              <a:ext uri="{FF2B5EF4-FFF2-40B4-BE49-F238E27FC236}">
                <a16:creationId xmlns:a16="http://schemas.microsoft.com/office/drawing/2014/main" id="{D74C6E1B-02A0-4C34-A87F-35E73261E8D8}"/>
              </a:ext>
            </a:extLst>
          </p:cNvPr>
          <p:cNvGraphicFramePr>
            <a:graphicFrameLocks noGrp="1"/>
          </p:cNvGraphicFramePr>
          <p:nvPr/>
        </p:nvGraphicFramePr>
        <p:xfrm>
          <a:off x="1189973" y="1690688"/>
          <a:ext cx="9241123" cy="48848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6674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1ED0-0DE0-4A6A-8917-C6EDC1C8397D}"/>
              </a:ext>
            </a:extLst>
          </p:cNvPr>
          <p:cNvSpPr>
            <a:spLocks noGrp="1"/>
          </p:cNvSpPr>
          <p:nvPr>
            <p:ph type="title"/>
          </p:nvPr>
        </p:nvSpPr>
        <p:spPr/>
        <p:txBody>
          <a:bodyPr/>
          <a:lstStyle/>
          <a:p>
            <a:r>
              <a:rPr lang="en-US" dirty="0"/>
              <a:t>Primary Alternative Modes</a:t>
            </a:r>
          </a:p>
        </p:txBody>
      </p:sp>
      <p:graphicFrame>
        <p:nvGraphicFramePr>
          <p:cNvPr id="4" name="Chart 3">
            <a:extLst>
              <a:ext uri="{FF2B5EF4-FFF2-40B4-BE49-F238E27FC236}">
                <a16:creationId xmlns:a16="http://schemas.microsoft.com/office/drawing/2014/main" id="{7A09A5BF-473B-4E1B-8CC5-4D5D7850175A}"/>
              </a:ext>
            </a:extLst>
          </p:cNvPr>
          <p:cNvGraphicFramePr>
            <a:graphicFrameLocks noChangeAspect="1"/>
          </p:cNvGraphicFramePr>
          <p:nvPr/>
        </p:nvGraphicFramePr>
        <p:xfrm>
          <a:off x="1774802" y="1390361"/>
          <a:ext cx="8642396" cy="54676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33275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8" name="Text Box 8"/>
          <p:cNvSpPr txBox="1">
            <a:spLocks noChangeArrowheads="1"/>
          </p:cNvSpPr>
          <p:nvPr/>
        </p:nvSpPr>
        <p:spPr bwMode="auto">
          <a:xfrm>
            <a:off x="2347819" y="6496438"/>
            <a:ext cx="74963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800100" indent="-342900">
              <a:defRPr sz="2400">
                <a:solidFill>
                  <a:schemeClr val="tx1"/>
                </a:solidFill>
                <a:latin typeface="Times New Roman" pitchFamily="18" charset="0"/>
              </a:defRPr>
            </a:lvl2pPr>
            <a:lvl3pPr marL="1257300" indent="-342900">
              <a:defRPr sz="2400">
                <a:solidFill>
                  <a:schemeClr val="tx1"/>
                </a:solidFill>
                <a:latin typeface="Times New Roman" pitchFamily="18" charset="0"/>
              </a:defRPr>
            </a:lvl3pPr>
            <a:lvl4pPr marL="1714500" indent="-342900">
              <a:defRPr sz="2400">
                <a:solidFill>
                  <a:schemeClr val="tx1"/>
                </a:solidFill>
                <a:latin typeface="Times New Roman" pitchFamily="18" charset="0"/>
              </a:defRPr>
            </a:lvl4pPr>
            <a:lvl5pPr marL="2171700" indent="-342900">
              <a:defRPr sz="2400">
                <a:solidFill>
                  <a:schemeClr val="tx1"/>
                </a:solidFill>
                <a:latin typeface="Times New Roman" pitchFamily="18" charset="0"/>
              </a:defRPr>
            </a:lvl5pPr>
            <a:lvl6pPr marL="2628900" indent="-342900" fontAlgn="base">
              <a:spcBef>
                <a:spcPct val="0"/>
              </a:spcBef>
              <a:spcAft>
                <a:spcPct val="0"/>
              </a:spcAft>
              <a:defRPr sz="2400">
                <a:solidFill>
                  <a:schemeClr val="tx1"/>
                </a:solidFill>
                <a:latin typeface="Times New Roman" pitchFamily="18" charset="0"/>
              </a:defRPr>
            </a:lvl6pPr>
            <a:lvl7pPr marL="3086100" indent="-342900" fontAlgn="base">
              <a:spcBef>
                <a:spcPct val="0"/>
              </a:spcBef>
              <a:spcAft>
                <a:spcPct val="0"/>
              </a:spcAft>
              <a:defRPr sz="2400">
                <a:solidFill>
                  <a:schemeClr val="tx1"/>
                </a:solidFill>
                <a:latin typeface="Times New Roman" pitchFamily="18" charset="0"/>
              </a:defRPr>
            </a:lvl7pPr>
            <a:lvl8pPr marL="3543300" indent="-342900" fontAlgn="base">
              <a:spcBef>
                <a:spcPct val="0"/>
              </a:spcBef>
              <a:spcAft>
                <a:spcPct val="0"/>
              </a:spcAft>
              <a:defRPr sz="2400">
                <a:solidFill>
                  <a:schemeClr val="tx1"/>
                </a:solidFill>
                <a:latin typeface="Times New Roman" pitchFamily="18" charset="0"/>
              </a:defRPr>
            </a:lvl8pPr>
            <a:lvl9pPr marL="4000500" indent="-342900" fontAlgn="base">
              <a:spcBef>
                <a:spcPct val="0"/>
              </a:spcBef>
              <a:spcAft>
                <a:spcPct val="0"/>
              </a:spcAft>
              <a:defRPr sz="2400">
                <a:solidFill>
                  <a:schemeClr val="tx1"/>
                </a:solidFill>
                <a:latin typeface="Times New Roman" pitchFamily="18" charset="0"/>
              </a:defRPr>
            </a:lvl9pPr>
          </a:lstStyle>
          <a:p>
            <a:pPr marL="285750" marR="0" lvl="0" indent="-28575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Q30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How long have you been using &lt;type of transportation&gt; to get to work?</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Box 6">
            <a:extLst>
              <a:ext uri="{FF2B5EF4-FFF2-40B4-BE49-F238E27FC236}">
                <a16:creationId xmlns:a16="http://schemas.microsoft.com/office/drawing/2014/main" id="{A2F0E24F-3884-4552-8721-1ED31574376C}"/>
              </a:ext>
            </a:extLst>
          </p:cNvPr>
          <p:cNvSpPr txBox="1">
            <a:spLocks noChangeArrowheads="1"/>
          </p:cNvSpPr>
          <p:nvPr/>
        </p:nvSpPr>
        <p:spPr bwMode="auto">
          <a:xfrm>
            <a:off x="138181" y="5160101"/>
            <a:ext cx="1831295" cy="12772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Bus n = 256</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Train n = 285</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Carpool n = 179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Bike/walk n = 150</a:t>
            </a:r>
          </a:p>
        </p:txBody>
      </p:sp>
      <p:sp>
        <p:nvSpPr>
          <p:cNvPr id="2" name="Title 1">
            <a:extLst>
              <a:ext uri="{FF2B5EF4-FFF2-40B4-BE49-F238E27FC236}">
                <a16:creationId xmlns:a16="http://schemas.microsoft.com/office/drawing/2014/main" id="{AA5FB055-6BB9-450E-A33B-28DAB29A0C37}"/>
              </a:ext>
            </a:extLst>
          </p:cNvPr>
          <p:cNvSpPr>
            <a:spLocks noGrp="1"/>
          </p:cNvSpPr>
          <p:nvPr>
            <p:ph type="title"/>
          </p:nvPr>
        </p:nvSpPr>
        <p:spPr>
          <a:xfrm>
            <a:off x="838200" y="365126"/>
            <a:ext cx="10515600" cy="854074"/>
          </a:xfrm>
        </p:spPr>
        <p:txBody>
          <a:bodyPr>
            <a:normAutofit fontScale="90000"/>
          </a:bodyPr>
          <a:lstStyle/>
          <a:p>
            <a:r>
              <a:rPr lang="en-US" dirty="0"/>
              <a:t>Duration of Alternative Mode Use </a:t>
            </a:r>
            <a:br>
              <a:rPr lang="en-US" dirty="0"/>
            </a:br>
            <a:r>
              <a:rPr lang="en-US" dirty="0"/>
              <a:t>(Primary Mode)</a:t>
            </a:r>
          </a:p>
        </p:txBody>
      </p:sp>
      <p:graphicFrame>
        <p:nvGraphicFramePr>
          <p:cNvPr id="7" name="Chart 6">
            <a:extLst>
              <a:ext uri="{FF2B5EF4-FFF2-40B4-BE49-F238E27FC236}">
                <a16:creationId xmlns:a16="http://schemas.microsoft.com/office/drawing/2014/main" id="{56A7A25F-4361-4102-855E-ACDA21017F92}"/>
              </a:ext>
            </a:extLst>
          </p:cNvPr>
          <p:cNvGraphicFramePr>
            <a:graphicFrameLocks noChangeAspect="1"/>
          </p:cNvGraphicFramePr>
          <p:nvPr>
            <p:extLst/>
          </p:nvPr>
        </p:nvGraphicFramePr>
        <p:xfrm>
          <a:off x="2039005" y="1376856"/>
          <a:ext cx="8649996" cy="48731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3394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1CE23-FF08-4B35-AA90-4F916314096F}"/>
              </a:ext>
            </a:extLst>
          </p:cNvPr>
          <p:cNvSpPr>
            <a:spLocks noGrp="1"/>
          </p:cNvSpPr>
          <p:nvPr>
            <p:ph type="title"/>
          </p:nvPr>
        </p:nvSpPr>
        <p:spPr>
          <a:xfrm>
            <a:off x="838200" y="365125"/>
            <a:ext cx="10515600" cy="889743"/>
          </a:xfrm>
        </p:spPr>
        <p:txBody>
          <a:bodyPr/>
          <a:lstStyle/>
          <a:p>
            <a:r>
              <a:rPr lang="en-US" dirty="0">
                <a:solidFill>
                  <a:srgbClr val="F26522"/>
                </a:solidFill>
              </a:rPr>
              <a:t>Telework Frequency</a:t>
            </a:r>
          </a:p>
        </p:txBody>
      </p:sp>
      <p:sp>
        <p:nvSpPr>
          <p:cNvPr id="3" name="Content Placeholder 2">
            <a:extLst>
              <a:ext uri="{FF2B5EF4-FFF2-40B4-BE49-F238E27FC236}">
                <a16:creationId xmlns:a16="http://schemas.microsoft.com/office/drawing/2014/main" id="{60F8DCC9-9B5B-4DEC-8E17-6EC91D555A94}"/>
              </a:ext>
            </a:extLst>
          </p:cNvPr>
          <p:cNvSpPr>
            <a:spLocks noGrp="1"/>
          </p:cNvSpPr>
          <p:nvPr>
            <p:ph idx="1"/>
          </p:nvPr>
        </p:nvSpPr>
        <p:spPr>
          <a:xfrm>
            <a:off x="2152649" y="1605332"/>
            <a:ext cx="8527073" cy="4351338"/>
          </a:xfrm>
        </p:spPr>
        <p:txBody>
          <a:bodyPr/>
          <a:lstStyle/>
          <a:p>
            <a:pPr marL="468313" indent="-457200" algn="l">
              <a:buFont typeface="Wingdings" panose="05000000000000000000" pitchFamily="2" charset="2"/>
              <a:buChar char="Ø"/>
            </a:pPr>
            <a:r>
              <a:rPr lang="en-US" dirty="0"/>
              <a:t>42% telework – </a:t>
            </a:r>
            <a:r>
              <a:rPr lang="en-US" i="1" dirty="0"/>
              <a:t>even if only occasionally</a:t>
            </a:r>
          </a:p>
          <a:p>
            <a:pPr lvl="1">
              <a:buFont typeface="Wingdings" panose="05000000000000000000" pitchFamily="2" charset="2"/>
              <a:buChar char="Ø"/>
            </a:pPr>
            <a:r>
              <a:rPr lang="en-US" dirty="0"/>
              <a:t>36% increase from 2014, 66% increase from 2010, and 83% increase from 2007</a:t>
            </a:r>
          </a:p>
          <a:p>
            <a:pPr marL="468313" indent="-457200" algn="l">
              <a:buFont typeface="Wingdings" panose="05000000000000000000" pitchFamily="2" charset="2"/>
              <a:buChar char="Ø"/>
            </a:pPr>
            <a:r>
              <a:rPr lang="en-US" dirty="0"/>
              <a:t>Of these, 11% telework full time</a:t>
            </a:r>
          </a:p>
        </p:txBody>
      </p:sp>
      <p:graphicFrame>
        <p:nvGraphicFramePr>
          <p:cNvPr id="4" name="Table 3">
            <a:extLst>
              <a:ext uri="{FF2B5EF4-FFF2-40B4-BE49-F238E27FC236}">
                <a16:creationId xmlns:a16="http://schemas.microsoft.com/office/drawing/2014/main" id="{D032AF23-F1DF-4F10-998D-E84601873F70}"/>
              </a:ext>
            </a:extLst>
          </p:cNvPr>
          <p:cNvGraphicFramePr>
            <a:graphicFrameLocks noGrp="1"/>
          </p:cNvGraphicFramePr>
          <p:nvPr/>
        </p:nvGraphicFramePr>
        <p:xfrm>
          <a:off x="2749063" y="3429000"/>
          <a:ext cx="6096000" cy="2494280"/>
        </p:xfrm>
        <a:graphic>
          <a:graphicData uri="http://schemas.openxmlformats.org/drawingml/2006/table">
            <a:tbl>
              <a:tblPr firstRow="1" bandRow="1">
                <a:tableStyleId>{3B4B98B0-60AC-42C2-AFA5-B58CD77FA1E5}</a:tableStyleId>
              </a:tblPr>
              <a:tblGrid>
                <a:gridCol w="2538192">
                  <a:extLst>
                    <a:ext uri="{9D8B030D-6E8A-4147-A177-3AD203B41FA5}">
                      <a16:colId xmlns:a16="http://schemas.microsoft.com/office/drawing/2014/main" val="20000"/>
                    </a:ext>
                  </a:extLst>
                </a:gridCol>
                <a:gridCol w="889452">
                  <a:extLst>
                    <a:ext uri="{9D8B030D-6E8A-4147-A177-3AD203B41FA5}">
                      <a16:colId xmlns:a16="http://schemas.microsoft.com/office/drawing/2014/main" val="1034011520"/>
                    </a:ext>
                  </a:extLst>
                </a:gridCol>
                <a:gridCol w="889452">
                  <a:extLst>
                    <a:ext uri="{9D8B030D-6E8A-4147-A177-3AD203B41FA5}">
                      <a16:colId xmlns:a16="http://schemas.microsoft.com/office/drawing/2014/main" val="20001"/>
                    </a:ext>
                  </a:extLst>
                </a:gridCol>
                <a:gridCol w="889452">
                  <a:extLst>
                    <a:ext uri="{9D8B030D-6E8A-4147-A177-3AD203B41FA5}">
                      <a16:colId xmlns:a16="http://schemas.microsoft.com/office/drawing/2014/main" val="20002"/>
                    </a:ext>
                  </a:extLst>
                </a:gridCol>
                <a:gridCol w="889452">
                  <a:extLst>
                    <a:ext uri="{9D8B030D-6E8A-4147-A177-3AD203B41FA5}">
                      <a16:colId xmlns:a16="http://schemas.microsoft.com/office/drawing/2014/main" val="20003"/>
                    </a:ext>
                  </a:extLst>
                </a:gridCol>
              </a:tblGrid>
              <a:tr h="370840">
                <a:tc>
                  <a:txBody>
                    <a:bodyPr/>
                    <a:lstStyle/>
                    <a:p>
                      <a:r>
                        <a:rPr lang="en-US" dirty="0"/>
                        <a:t>Telework Days</a:t>
                      </a:r>
                    </a:p>
                  </a:txBody>
                  <a:tcPr/>
                </a:tc>
                <a:tc>
                  <a:txBody>
                    <a:bodyPr/>
                    <a:lstStyle/>
                    <a:p>
                      <a:pPr algn="ctr"/>
                      <a:r>
                        <a:rPr lang="en-US" dirty="0"/>
                        <a:t>2019</a:t>
                      </a:r>
                    </a:p>
                  </a:txBody>
                  <a:tcPr/>
                </a:tc>
                <a:tc>
                  <a:txBody>
                    <a:bodyPr/>
                    <a:lstStyle/>
                    <a:p>
                      <a:pPr algn="ctr"/>
                      <a:r>
                        <a:rPr lang="en-US" dirty="0"/>
                        <a:t>2014</a:t>
                      </a:r>
                    </a:p>
                  </a:txBody>
                  <a:tcPr/>
                </a:tc>
                <a:tc>
                  <a:txBody>
                    <a:bodyPr/>
                    <a:lstStyle/>
                    <a:p>
                      <a:pPr algn="ctr"/>
                      <a:r>
                        <a:rPr lang="en-US" dirty="0"/>
                        <a:t>2010</a:t>
                      </a:r>
                    </a:p>
                  </a:txBody>
                  <a:tcPr/>
                </a:tc>
                <a:tc>
                  <a:txBody>
                    <a:bodyPr/>
                    <a:lstStyle/>
                    <a:p>
                      <a:pPr algn="ctr"/>
                      <a:r>
                        <a:rPr lang="en-US" dirty="0"/>
                        <a:t>2007</a:t>
                      </a:r>
                    </a:p>
                  </a:txBody>
                  <a:tcPr/>
                </a:tc>
                <a:extLst>
                  <a:ext uri="{0D108BD9-81ED-4DB2-BD59-A6C34878D82A}">
                    <a16:rowId xmlns:a16="http://schemas.microsoft.com/office/drawing/2014/main" val="10000"/>
                  </a:ext>
                </a:extLst>
              </a:tr>
              <a:tr h="370840">
                <a:tc>
                  <a:txBody>
                    <a:bodyPr/>
                    <a:lstStyle/>
                    <a:p>
                      <a:r>
                        <a:rPr lang="en-US" dirty="0"/>
                        <a:t>Less than one time per month</a:t>
                      </a:r>
                    </a:p>
                  </a:txBody>
                  <a:tcPr/>
                </a:tc>
                <a:tc>
                  <a:txBody>
                    <a:bodyPr/>
                    <a:lstStyle/>
                    <a:p>
                      <a:pPr algn="ctr"/>
                      <a:r>
                        <a:rPr lang="en-US" dirty="0"/>
                        <a:t>17%</a:t>
                      </a:r>
                    </a:p>
                  </a:txBody>
                  <a:tcPr/>
                </a:tc>
                <a:tc>
                  <a:txBody>
                    <a:bodyPr/>
                    <a:lstStyle/>
                    <a:p>
                      <a:pPr algn="ctr"/>
                      <a:r>
                        <a:rPr lang="en-US" dirty="0"/>
                        <a:t>13%</a:t>
                      </a:r>
                    </a:p>
                  </a:txBody>
                  <a:tcPr/>
                </a:tc>
                <a:tc>
                  <a:txBody>
                    <a:bodyPr/>
                    <a:lstStyle/>
                    <a:p>
                      <a:pPr algn="ctr"/>
                      <a:r>
                        <a:rPr lang="en-US" dirty="0"/>
                        <a:t>13%</a:t>
                      </a:r>
                    </a:p>
                  </a:txBody>
                  <a:tcPr/>
                </a:tc>
                <a:tc>
                  <a:txBody>
                    <a:bodyPr/>
                    <a:lstStyle/>
                    <a:p>
                      <a:pPr algn="ctr"/>
                      <a:r>
                        <a:rPr lang="en-US" dirty="0"/>
                        <a:t>15%</a:t>
                      </a:r>
                    </a:p>
                  </a:txBody>
                  <a:tcPr/>
                </a:tc>
                <a:extLst>
                  <a:ext uri="{0D108BD9-81ED-4DB2-BD59-A6C34878D82A}">
                    <a16:rowId xmlns:a16="http://schemas.microsoft.com/office/drawing/2014/main" val="10001"/>
                  </a:ext>
                </a:extLst>
              </a:tr>
              <a:tr h="370840">
                <a:tc>
                  <a:txBody>
                    <a:bodyPr/>
                    <a:lstStyle/>
                    <a:p>
                      <a:r>
                        <a:rPr lang="en-US" dirty="0"/>
                        <a:t>1-3 times</a:t>
                      </a:r>
                      <a:r>
                        <a:rPr lang="en-US" baseline="0" dirty="0"/>
                        <a:t> per month</a:t>
                      </a:r>
                      <a:endParaRPr lang="en-US" dirty="0"/>
                    </a:p>
                  </a:txBody>
                  <a:tcPr/>
                </a:tc>
                <a:tc>
                  <a:txBody>
                    <a:bodyPr/>
                    <a:lstStyle/>
                    <a:p>
                      <a:pPr algn="ctr"/>
                      <a:r>
                        <a:rPr lang="en-US" dirty="0"/>
                        <a:t>28%</a:t>
                      </a:r>
                    </a:p>
                  </a:txBody>
                  <a:tcPr/>
                </a:tc>
                <a:tc>
                  <a:txBody>
                    <a:bodyPr/>
                    <a:lstStyle/>
                    <a:p>
                      <a:pPr algn="ctr"/>
                      <a:r>
                        <a:rPr lang="en-US" dirty="0"/>
                        <a:t>23%</a:t>
                      </a:r>
                    </a:p>
                  </a:txBody>
                  <a:tcPr/>
                </a:tc>
                <a:tc>
                  <a:txBody>
                    <a:bodyPr/>
                    <a:lstStyle/>
                    <a:p>
                      <a:pPr algn="ctr"/>
                      <a:r>
                        <a:rPr lang="en-US" dirty="0"/>
                        <a:t>29%</a:t>
                      </a:r>
                    </a:p>
                  </a:txBody>
                  <a:tcPr/>
                </a:tc>
                <a:tc>
                  <a:txBody>
                    <a:bodyPr/>
                    <a:lstStyle/>
                    <a:p>
                      <a:pPr algn="ctr"/>
                      <a:r>
                        <a:rPr lang="en-US" dirty="0"/>
                        <a:t>24%</a:t>
                      </a:r>
                    </a:p>
                  </a:txBody>
                  <a:tcPr/>
                </a:tc>
                <a:extLst>
                  <a:ext uri="{0D108BD9-81ED-4DB2-BD59-A6C34878D82A}">
                    <a16:rowId xmlns:a16="http://schemas.microsoft.com/office/drawing/2014/main" val="10002"/>
                  </a:ext>
                </a:extLst>
              </a:tr>
              <a:tr h="370840">
                <a:tc>
                  <a:txBody>
                    <a:bodyPr/>
                    <a:lstStyle/>
                    <a:p>
                      <a:r>
                        <a:rPr lang="en-US" dirty="0"/>
                        <a:t>1-2 days per</a:t>
                      </a:r>
                      <a:r>
                        <a:rPr lang="en-US" baseline="0" dirty="0"/>
                        <a:t> week</a:t>
                      </a:r>
                      <a:endParaRPr lang="en-US" dirty="0"/>
                    </a:p>
                  </a:txBody>
                  <a:tcPr/>
                </a:tc>
                <a:tc>
                  <a:txBody>
                    <a:bodyPr/>
                    <a:lstStyle/>
                    <a:p>
                      <a:pPr algn="ctr"/>
                      <a:r>
                        <a:rPr lang="en-US" dirty="0"/>
                        <a:t>33%</a:t>
                      </a:r>
                    </a:p>
                  </a:txBody>
                  <a:tcPr/>
                </a:tc>
                <a:tc>
                  <a:txBody>
                    <a:bodyPr/>
                    <a:lstStyle/>
                    <a:p>
                      <a:pPr algn="ctr"/>
                      <a:r>
                        <a:rPr lang="en-US" dirty="0"/>
                        <a:t>26%</a:t>
                      </a:r>
                    </a:p>
                  </a:txBody>
                  <a:tcPr/>
                </a:tc>
                <a:tc>
                  <a:txBody>
                    <a:bodyPr/>
                    <a:lstStyle/>
                    <a:p>
                      <a:pPr algn="ctr"/>
                      <a:r>
                        <a:rPr lang="en-US" dirty="0"/>
                        <a:t>30%</a:t>
                      </a:r>
                    </a:p>
                  </a:txBody>
                  <a:tcPr/>
                </a:tc>
                <a:tc>
                  <a:txBody>
                    <a:bodyPr/>
                    <a:lstStyle/>
                    <a:p>
                      <a:pPr algn="ctr"/>
                      <a:r>
                        <a:rPr lang="en-US" dirty="0"/>
                        <a:t>37%</a:t>
                      </a:r>
                    </a:p>
                  </a:txBody>
                  <a:tcPr/>
                </a:tc>
                <a:extLst>
                  <a:ext uri="{0D108BD9-81ED-4DB2-BD59-A6C34878D82A}">
                    <a16:rowId xmlns:a16="http://schemas.microsoft.com/office/drawing/2014/main" val="10003"/>
                  </a:ext>
                </a:extLst>
              </a:tr>
              <a:tr h="370840">
                <a:tc>
                  <a:txBody>
                    <a:bodyPr/>
                    <a:lstStyle/>
                    <a:p>
                      <a:r>
                        <a:rPr lang="en-US" dirty="0"/>
                        <a:t>3-4 days per week</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9%</a:t>
                      </a:r>
                    </a:p>
                  </a:txBody>
                  <a:tcPr/>
                </a:tc>
                <a:tc>
                  <a:txBody>
                    <a:bodyPr/>
                    <a:lstStyle/>
                    <a:p>
                      <a:pPr algn="ctr"/>
                      <a:r>
                        <a:rPr lang="en-US" dirty="0"/>
                        <a:t>14%</a:t>
                      </a:r>
                    </a:p>
                  </a:txBody>
                  <a:tcPr/>
                </a:tc>
                <a:extLst>
                  <a:ext uri="{0D108BD9-81ED-4DB2-BD59-A6C34878D82A}">
                    <a16:rowId xmlns:a16="http://schemas.microsoft.com/office/drawing/2014/main" val="10004"/>
                  </a:ext>
                </a:extLst>
              </a:tr>
              <a:tr h="370840">
                <a:tc>
                  <a:txBody>
                    <a:bodyPr/>
                    <a:lstStyle/>
                    <a:p>
                      <a:r>
                        <a:rPr lang="en-US" dirty="0"/>
                        <a:t>5 or</a:t>
                      </a:r>
                      <a:r>
                        <a:rPr lang="en-US" baseline="0" dirty="0"/>
                        <a:t> more days per week</a:t>
                      </a:r>
                      <a:endParaRPr lang="en-US" dirty="0"/>
                    </a:p>
                  </a:txBody>
                  <a:tcPr/>
                </a:tc>
                <a:tc>
                  <a:txBody>
                    <a:bodyPr/>
                    <a:lstStyle/>
                    <a:p>
                      <a:pPr algn="ctr"/>
                      <a:r>
                        <a:rPr lang="en-US" dirty="0"/>
                        <a:t>11%</a:t>
                      </a:r>
                    </a:p>
                  </a:txBody>
                  <a:tcPr/>
                </a:tc>
                <a:tc>
                  <a:txBody>
                    <a:bodyPr/>
                    <a:lstStyle/>
                    <a:p>
                      <a:pPr algn="ctr"/>
                      <a:r>
                        <a:rPr lang="en-US" dirty="0"/>
                        <a:t>26%</a:t>
                      </a:r>
                    </a:p>
                  </a:txBody>
                  <a:tcPr/>
                </a:tc>
                <a:tc>
                  <a:txBody>
                    <a:bodyPr/>
                    <a:lstStyle/>
                    <a:p>
                      <a:pPr algn="ctr"/>
                      <a:r>
                        <a:rPr lang="en-US" dirty="0"/>
                        <a:t>17%</a:t>
                      </a:r>
                    </a:p>
                  </a:txBody>
                  <a:tcPr/>
                </a:tc>
                <a:tc>
                  <a:txBody>
                    <a:bodyPr/>
                    <a:lstStyle/>
                    <a:p>
                      <a:pPr algn="ctr"/>
                      <a:r>
                        <a:rPr lang="en-US" dirty="0"/>
                        <a:t>10%</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37341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1CE23-FF08-4B35-AA90-4F916314096F}"/>
              </a:ext>
            </a:extLst>
          </p:cNvPr>
          <p:cNvSpPr>
            <a:spLocks noGrp="1"/>
          </p:cNvSpPr>
          <p:nvPr>
            <p:ph type="title"/>
          </p:nvPr>
        </p:nvSpPr>
        <p:spPr>
          <a:xfrm>
            <a:off x="838200" y="365125"/>
            <a:ext cx="10515600" cy="889743"/>
          </a:xfrm>
        </p:spPr>
        <p:txBody>
          <a:bodyPr/>
          <a:lstStyle/>
          <a:p>
            <a:r>
              <a:rPr lang="en-US" dirty="0">
                <a:solidFill>
                  <a:srgbClr val="F26522"/>
                </a:solidFill>
              </a:rPr>
              <a:t>Formal and Informal Telework Programs</a:t>
            </a:r>
          </a:p>
        </p:txBody>
      </p:sp>
      <p:graphicFrame>
        <p:nvGraphicFramePr>
          <p:cNvPr id="7" name="Object 158">
            <a:extLst>
              <a:ext uri="{FF2B5EF4-FFF2-40B4-BE49-F238E27FC236}">
                <a16:creationId xmlns:a16="http://schemas.microsoft.com/office/drawing/2014/main" id="{1C298A83-1FF4-4F2F-82E2-45E61AC66515}"/>
              </a:ext>
            </a:extLst>
          </p:cNvPr>
          <p:cNvGraphicFramePr>
            <a:graphicFrameLocks/>
          </p:cNvGraphicFramePr>
          <p:nvPr>
            <p:extLst/>
          </p:nvPr>
        </p:nvGraphicFramePr>
        <p:xfrm>
          <a:off x="1301262" y="1679281"/>
          <a:ext cx="9261230" cy="381884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3">
            <a:extLst>
              <a:ext uri="{FF2B5EF4-FFF2-40B4-BE49-F238E27FC236}">
                <a16:creationId xmlns:a16="http://schemas.microsoft.com/office/drawing/2014/main" id="{3968DA43-13FC-4C7C-988F-7AD5BF2990ED}"/>
              </a:ext>
            </a:extLst>
          </p:cNvPr>
          <p:cNvSpPr txBox="1">
            <a:spLocks noChangeArrowheads="1"/>
          </p:cNvSpPr>
          <p:nvPr/>
        </p:nvSpPr>
        <p:spPr bwMode="auto">
          <a:xfrm>
            <a:off x="1863841" y="5955232"/>
            <a:ext cx="98123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39725" marR="0" lvl="0" indent="-339725"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Q10 	Does your employer have a formal teleworking program at your workplace or do you telework under an informal arrangement between you and your supervisor?  (asked of teleworkers)</a:t>
            </a:r>
          </a:p>
          <a:p>
            <a:pPr marL="339725" marR="0" lvl="0" indent="-339725"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Q15  	Does your employer have a formal teleworking program at your workplace or permit employees to telework under an informal arrangement with the supervisor? (asked of non-teleworkers)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Box 7">
            <a:extLst>
              <a:ext uri="{FF2B5EF4-FFF2-40B4-BE49-F238E27FC236}">
                <a16:creationId xmlns:a16="http://schemas.microsoft.com/office/drawing/2014/main" id="{C28DB38B-249A-4479-93C2-37A375470C4E}"/>
              </a:ext>
            </a:extLst>
          </p:cNvPr>
          <p:cNvSpPr txBox="1">
            <a:spLocks noChangeArrowheads="1"/>
          </p:cNvSpPr>
          <p:nvPr/>
        </p:nvSpPr>
        <p:spPr bwMode="auto">
          <a:xfrm>
            <a:off x="204879" y="5593553"/>
            <a:ext cx="1424629" cy="11695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Teleworkers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 = 2,170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Non-teleworkers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 = 2,795</a:t>
            </a:r>
          </a:p>
        </p:txBody>
      </p:sp>
    </p:spTree>
    <p:extLst>
      <p:ext uri="{BB962C8B-B14F-4D97-AF65-F5344CB8AC3E}">
        <p14:creationId xmlns:p14="http://schemas.microsoft.com/office/powerpoint/2010/main" val="2904741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6"/>
          <p:cNvGraphicFramePr>
            <a:graphicFrameLocks noChangeAspect="1"/>
          </p:cNvGraphicFramePr>
          <p:nvPr>
            <p:extLst/>
          </p:nvPr>
        </p:nvGraphicFramePr>
        <p:xfrm>
          <a:off x="2051538" y="1535723"/>
          <a:ext cx="9073661" cy="476030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p:cNvSpPr txBox="1">
            <a:spLocks noChangeArrowheads="1"/>
          </p:cNvSpPr>
          <p:nvPr/>
        </p:nvSpPr>
        <p:spPr bwMode="auto">
          <a:xfrm>
            <a:off x="145593" y="5788194"/>
            <a:ext cx="1101611" cy="1015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2019 RCS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 = 4,719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2014 RCS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 = 3,393</a:t>
            </a:r>
          </a:p>
        </p:txBody>
      </p:sp>
      <p:sp>
        <p:nvSpPr>
          <p:cNvPr id="12" name="Text Box 18">
            <a:extLst>
              <a:ext uri="{FF2B5EF4-FFF2-40B4-BE49-F238E27FC236}">
                <a16:creationId xmlns:a16="http://schemas.microsoft.com/office/drawing/2014/main" id="{DED31D1B-3846-495E-969B-A8367243C088}"/>
              </a:ext>
            </a:extLst>
          </p:cNvPr>
          <p:cNvSpPr txBox="1">
            <a:spLocks noChangeArrowheads="1"/>
          </p:cNvSpPr>
          <p:nvPr/>
        </p:nvSpPr>
        <p:spPr bwMode="auto">
          <a:xfrm>
            <a:off x="1804416" y="6370866"/>
            <a:ext cx="88635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800100" indent="-342900">
              <a:defRPr sz="2400">
                <a:solidFill>
                  <a:schemeClr val="tx1"/>
                </a:solidFill>
                <a:latin typeface="Times New Roman" pitchFamily="18" charset="0"/>
              </a:defRPr>
            </a:lvl2pPr>
            <a:lvl3pPr marL="1257300" indent="-342900">
              <a:defRPr sz="2400">
                <a:solidFill>
                  <a:schemeClr val="tx1"/>
                </a:solidFill>
                <a:latin typeface="Times New Roman" pitchFamily="18" charset="0"/>
              </a:defRPr>
            </a:lvl3pPr>
            <a:lvl4pPr marL="1714500" indent="-342900">
              <a:defRPr sz="2400">
                <a:solidFill>
                  <a:schemeClr val="tx1"/>
                </a:solidFill>
                <a:latin typeface="Times New Roman" pitchFamily="18" charset="0"/>
              </a:defRPr>
            </a:lvl4pPr>
            <a:lvl5pPr marL="2171700" indent="-342900">
              <a:defRPr sz="2400">
                <a:solidFill>
                  <a:schemeClr val="tx1"/>
                </a:solidFill>
                <a:latin typeface="Times New Roman" pitchFamily="18" charset="0"/>
              </a:defRPr>
            </a:lvl5pPr>
            <a:lvl6pPr marL="2628900" indent="-342900" fontAlgn="base">
              <a:spcBef>
                <a:spcPct val="0"/>
              </a:spcBef>
              <a:spcAft>
                <a:spcPct val="0"/>
              </a:spcAft>
              <a:defRPr sz="2400">
                <a:solidFill>
                  <a:schemeClr val="tx1"/>
                </a:solidFill>
                <a:latin typeface="Times New Roman" pitchFamily="18" charset="0"/>
              </a:defRPr>
            </a:lvl6pPr>
            <a:lvl7pPr marL="3086100" indent="-342900" fontAlgn="base">
              <a:spcBef>
                <a:spcPct val="0"/>
              </a:spcBef>
              <a:spcAft>
                <a:spcPct val="0"/>
              </a:spcAft>
              <a:defRPr sz="2400">
                <a:solidFill>
                  <a:schemeClr val="tx1"/>
                </a:solidFill>
                <a:latin typeface="Times New Roman" pitchFamily="18" charset="0"/>
              </a:defRPr>
            </a:lvl7pPr>
            <a:lvl8pPr marL="3543300" indent="-342900" fontAlgn="base">
              <a:spcBef>
                <a:spcPct val="0"/>
              </a:spcBef>
              <a:spcAft>
                <a:spcPct val="0"/>
              </a:spcAft>
              <a:defRPr sz="2400">
                <a:solidFill>
                  <a:schemeClr val="tx1"/>
                </a:solidFill>
                <a:latin typeface="Times New Roman" pitchFamily="18" charset="0"/>
              </a:defRPr>
            </a:lvl8pPr>
            <a:lvl9pPr marL="4000500" indent="-342900" fontAlgn="base">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Q83  Shown below are some other services or benefits that your employer might make available to help you with your commute. For each service, please indicate if: it is available and you have used it, it is available and you have not used it, it is NOT available</a:t>
            </a:r>
          </a:p>
        </p:txBody>
      </p:sp>
      <p:sp>
        <p:nvSpPr>
          <p:cNvPr id="3" name="Title 2">
            <a:extLst>
              <a:ext uri="{FF2B5EF4-FFF2-40B4-BE49-F238E27FC236}">
                <a16:creationId xmlns:a16="http://schemas.microsoft.com/office/drawing/2014/main" id="{13AF1364-F7B8-4E56-80C2-30E589DDB3BC}"/>
              </a:ext>
            </a:extLst>
          </p:cNvPr>
          <p:cNvSpPr>
            <a:spLocks noGrp="1"/>
          </p:cNvSpPr>
          <p:nvPr>
            <p:ph type="title"/>
          </p:nvPr>
        </p:nvSpPr>
        <p:spPr>
          <a:xfrm>
            <a:off x="838200" y="365126"/>
            <a:ext cx="10515600" cy="795460"/>
          </a:xfrm>
        </p:spPr>
        <p:txBody>
          <a:bodyPr/>
          <a:lstStyle/>
          <a:p>
            <a:r>
              <a:rPr lang="en-US" dirty="0"/>
              <a:t>Employer Offered Commute Options</a:t>
            </a:r>
          </a:p>
        </p:txBody>
      </p:sp>
    </p:spTree>
    <p:extLst>
      <p:ext uri="{BB962C8B-B14F-4D97-AF65-F5344CB8AC3E}">
        <p14:creationId xmlns:p14="http://schemas.microsoft.com/office/powerpoint/2010/main" val="414534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FD82-AB44-4D54-B5D2-D5AB32E9BE42}"/>
              </a:ext>
            </a:extLst>
          </p:cNvPr>
          <p:cNvSpPr>
            <a:spLocks noGrp="1"/>
          </p:cNvSpPr>
          <p:nvPr>
            <p:ph type="title"/>
          </p:nvPr>
        </p:nvSpPr>
        <p:spPr>
          <a:xfrm>
            <a:off x="838200" y="365125"/>
            <a:ext cx="10515600" cy="1016203"/>
          </a:xfrm>
        </p:spPr>
        <p:txBody>
          <a:bodyPr/>
          <a:lstStyle/>
          <a:p>
            <a:r>
              <a:rPr lang="en-US" dirty="0"/>
              <a:t>Societal Benefits of Alternative Modes</a:t>
            </a:r>
          </a:p>
        </p:txBody>
      </p:sp>
      <p:graphicFrame>
        <p:nvGraphicFramePr>
          <p:cNvPr id="4" name="Object 281">
            <a:extLst>
              <a:ext uri="{FF2B5EF4-FFF2-40B4-BE49-F238E27FC236}">
                <a16:creationId xmlns:a16="http://schemas.microsoft.com/office/drawing/2014/main" id="{9EBFE7EF-AB63-4B0F-BD02-1DB1C394FE05}"/>
              </a:ext>
            </a:extLst>
          </p:cNvPr>
          <p:cNvGraphicFramePr>
            <a:graphicFrameLocks noChangeAspect="1"/>
          </p:cNvGraphicFramePr>
          <p:nvPr>
            <p:extLst/>
          </p:nvPr>
        </p:nvGraphicFramePr>
        <p:xfrm>
          <a:off x="2297184" y="1793632"/>
          <a:ext cx="8722508" cy="42428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16">
            <a:extLst>
              <a:ext uri="{FF2B5EF4-FFF2-40B4-BE49-F238E27FC236}">
                <a16:creationId xmlns:a16="http://schemas.microsoft.com/office/drawing/2014/main" id="{81566B33-09DB-46BC-BD0E-0788D358A8B6}"/>
              </a:ext>
            </a:extLst>
          </p:cNvPr>
          <p:cNvSpPr txBox="1">
            <a:spLocks noChangeArrowheads="1"/>
          </p:cNvSpPr>
          <p:nvPr/>
        </p:nvSpPr>
        <p:spPr bwMode="auto">
          <a:xfrm>
            <a:off x="161559" y="2767280"/>
            <a:ext cx="2184144" cy="1323439"/>
          </a:xfrm>
          <a:prstGeom prst="rect">
            <a:avLst/>
          </a:prstGeom>
          <a:solidFill>
            <a:schemeClr val="accent2">
              <a:lumMod val="20000"/>
              <a:lumOff val="80000"/>
            </a:schemeClr>
          </a:solidFill>
          <a:ln w="12700">
            <a:noFill/>
            <a:miter lim="800000"/>
            <a:headEnd type="none" w="sm" len="sm"/>
            <a:tailEnd type="none" w="sm" len="sm"/>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Other 2019 Benefits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Quality of life - 3%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Shorter commutes – 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Reduce greenhouse gas – 2%</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Reduce road wear – 2%</a:t>
            </a:r>
          </a:p>
        </p:txBody>
      </p:sp>
      <p:sp>
        <p:nvSpPr>
          <p:cNvPr id="6" name="Text Box 3">
            <a:extLst>
              <a:ext uri="{FF2B5EF4-FFF2-40B4-BE49-F238E27FC236}">
                <a16:creationId xmlns:a16="http://schemas.microsoft.com/office/drawing/2014/main" id="{FC5D5405-3A7D-47F8-B84A-4B61811F2373}"/>
              </a:ext>
            </a:extLst>
          </p:cNvPr>
          <p:cNvSpPr txBox="1">
            <a:spLocks noChangeArrowheads="1"/>
          </p:cNvSpPr>
          <p:nvPr/>
        </p:nvSpPr>
        <p:spPr bwMode="auto">
          <a:xfrm>
            <a:off x="2174420" y="6492875"/>
            <a:ext cx="72278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Q52. What impact or benefit does a community or region receive when people use these types of transportation?</a:t>
            </a:r>
          </a:p>
        </p:txBody>
      </p:sp>
      <p:sp>
        <p:nvSpPr>
          <p:cNvPr id="7" name="Text Box 7">
            <a:extLst>
              <a:ext uri="{FF2B5EF4-FFF2-40B4-BE49-F238E27FC236}">
                <a16:creationId xmlns:a16="http://schemas.microsoft.com/office/drawing/2014/main" id="{58A3BDD3-E366-492D-92BC-9DE120F67298}"/>
              </a:ext>
            </a:extLst>
          </p:cNvPr>
          <p:cNvSpPr txBox="1">
            <a:spLocks noChangeArrowheads="1"/>
          </p:cNvSpPr>
          <p:nvPr/>
        </p:nvSpPr>
        <p:spPr bwMode="auto">
          <a:xfrm>
            <a:off x="120528" y="6116147"/>
            <a:ext cx="1435344"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 = 5,100</a:t>
            </a:r>
          </a:p>
        </p:txBody>
      </p:sp>
    </p:spTree>
    <p:extLst>
      <p:ext uri="{BB962C8B-B14F-4D97-AF65-F5344CB8AC3E}">
        <p14:creationId xmlns:p14="http://schemas.microsoft.com/office/powerpoint/2010/main" val="1408243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34C4-3198-42CE-839A-1270E43823C1}"/>
              </a:ext>
            </a:extLst>
          </p:cNvPr>
          <p:cNvSpPr>
            <a:spLocks noGrp="1"/>
          </p:cNvSpPr>
          <p:nvPr>
            <p:ph type="title"/>
          </p:nvPr>
        </p:nvSpPr>
        <p:spPr>
          <a:xfrm>
            <a:off x="838200" y="365125"/>
            <a:ext cx="10515600" cy="957837"/>
          </a:xfrm>
        </p:spPr>
        <p:txBody>
          <a:bodyPr/>
          <a:lstStyle/>
          <a:p>
            <a:r>
              <a:rPr lang="en-US" dirty="0"/>
              <a:t>Personal Benefits of Alternative Modes</a:t>
            </a:r>
          </a:p>
        </p:txBody>
      </p:sp>
      <p:sp>
        <p:nvSpPr>
          <p:cNvPr id="4" name="Text Box 3">
            <a:extLst>
              <a:ext uri="{FF2B5EF4-FFF2-40B4-BE49-F238E27FC236}">
                <a16:creationId xmlns:a16="http://schemas.microsoft.com/office/drawing/2014/main" id="{53366FA8-70CF-4D10-8E5A-4A5B80D0EF32}"/>
              </a:ext>
            </a:extLst>
          </p:cNvPr>
          <p:cNvSpPr txBox="1">
            <a:spLocks noChangeArrowheads="1"/>
          </p:cNvSpPr>
          <p:nvPr/>
        </p:nvSpPr>
        <p:spPr bwMode="auto">
          <a:xfrm>
            <a:off x="1863841" y="6292820"/>
            <a:ext cx="87553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01638" marR="0" lvl="0" indent="-401638"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Q53   You said you (bicycle, walk, carpool, vanpool, ride public transportation) to work some days. What benefits have you personally received from traveling to work this way?</a:t>
            </a:r>
            <a:endPar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 Box 7">
            <a:extLst>
              <a:ext uri="{FF2B5EF4-FFF2-40B4-BE49-F238E27FC236}">
                <a16:creationId xmlns:a16="http://schemas.microsoft.com/office/drawing/2014/main" id="{40E543B0-B124-455F-8A1F-EEAB35E2A075}"/>
              </a:ext>
            </a:extLst>
          </p:cNvPr>
          <p:cNvSpPr txBox="1">
            <a:spLocks noChangeArrowheads="1"/>
          </p:cNvSpPr>
          <p:nvPr/>
        </p:nvSpPr>
        <p:spPr bwMode="auto">
          <a:xfrm>
            <a:off x="204879" y="5923488"/>
            <a:ext cx="1146997" cy="7386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Alt mode commuters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 = 767</a:t>
            </a:r>
          </a:p>
        </p:txBody>
      </p:sp>
      <p:graphicFrame>
        <p:nvGraphicFramePr>
          <p:cNvPr id="6" name="Object 281">
            <a:extLst>
              <a:ext uri="{FF2B5EF4-FFF2-40B4-BE49-F238E27FC236}">
                <a16:creationId xmlns:a16="http://schemas.microsoft.com/office/drawing/2014/main" id="{3FD6CFA1-7690-46E3-A6A1-63AA7B4670D0}"/>
              </a:ext>
            </a:extLst>
          </p:cNvPr>
          <p:cNvGraphicFramePr>
            <a:graphicFrameLocks noChangeAspect="1"/>
          </p:cNvGraphicFramePr>
          <p:nvPr>
            <p:extLst/>
          </p:nvPr>
        </p:nvGraphicFramePr>
        <p:xfrm>
          <a:off x="2175264" y="1676400"/>
          <a:ext cx="8879598" cy="42309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3648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B367-4A50-45A2-A08F-3C3C026C1F2B}"/>
              </a:ext>
            </a:extLst>
          </p:cNvPr>
          <p:cNvSpPr>
            <a:spLocks noGrp="1"/>
          </p:cNvSpPr>
          <p:nvPr>
            <p:ph type="title"/>
          </p:nvPr>
        </p:nvSpPr>
        <p:spPr>
          <a:xfrm>
            <a:off x="838200" y="365125"/>
            <a:ext cx="10515600" cy="1006475"/>
          </a:xfrm>
        </p:spPr>
        <p:txBody>
          <a:bodyPr>
            <a:normAutofit fontScale="90000"/>
          </a:bodyPr>
          <a:lstStyle/>
          <a:p>
            <a:r>
              <a:rPr lang="en-US" dirty="0"/>
              <a:t>Influence of Different Benefits to Shift from Driving Alone</a:t>
            </a:r>
          </a:p>
        </p:txBody>
      </p:sp>
      <p:graphicFrame>
        <p:nvGraphicFramePr>
          <p:cNvPr id="3" name="Table 2">
            <a:extLst>
              <a:ext uri="{FF2B5EF4-FFF2-40B4-BE49-F238E27FC236}">
                <a16:creationId xmlns:a16="http://schemas.microsoft.com/office/drawing/2014/main" id="{CED5241F-2409-4E46-8C30-627141EEC935}"/>
              </a:ext>
            </a:extLst>
          </p:cNvPr>
          <p:cNvGraphicFramePr>
            <a:graphicFrameLocks noGrp="1"/>
          </p:cNvGraphicFramePr>
          <p:nvPr>
            <p:extLst/>
          </p:nvPr>
        </p:nvGraphicFramePr>
        <p:xfrm>
          <a:off x="2198451" y="1690688"/>
          <a:ext cx="8335437" cy="4297680"/>
        </p:xfrm>
        <a:graphic>
          <a:graphicData uri="http://schemas.openxmlformats.org/drawingml/2006/table">
            <a:tbl>
              <a:tblPr firstRow="1" bandRow="1">
                <a:tableStyleId>{6E25E649-3F16-4E02-A733-19D2CDBF48F0}</a:tableStyleId>
              </a:tblPr>
              <a:tblGrid>
                <a:gridCol w="6221082">
                  <a:extLst>
                    <a:ext uri="{9D8B030D-6E8A-4147-A177-3AD203B41FA5}">
                      <a16:colId xmlns:a16="http://schemas.microsoft.com/office/drawing/2014/main" val="20000"/>
                    </a:ext>
                  </a:extLst>
                </a:gridCol>
                <a:gridCol w="1077508">
                  <a:extLst>
                    <a:ext uri="{9D8B030D-6E8A-4147-A177-3AD203B41FA5}">
                      <a16:colId xmlns:a16="http://schemas.microsoft.com/office/drawing/2014/main" val="253185675"/>
                    </a:ext>
                  </a:extLst>
                </a:gridCol>
                <a:gridCol w="1036847">
                  <a:extLst>
                    <a:ext uri="{9D8B030D-6E8A-4147-A177-3AD203B41FA5}">
                      <a16:colId xmlns:a16="http://schemas.microsoft.com/office/drawing/2014/main" val="20001"/>
                    </a:ext>
                  </a:extLst>
                </a:gridCol>
              </a:tblGrid>
              <a:tr h="337695">
                <a:tc>
                  <a:txBody>
                    <a:bodyPr/>
                    <a:lstStyle/>
                    <a:p>
                      <a:r>
                        <a:rPr lang="en-US" sz="2400" dirty="0"/>
                        <a:t>Services</a:t>
                      </a:r>
                      <a:endParaRPr lang="en-US" sz="2400" dirty="0">
                        <a:latin typeface="Calibri" panose="020F0502020204030204" pitchFamily="34" charset="0"/>
                        <a:cs typeface="Calibri" panose="020F0502020204030204" pitchFamily="34" charset="0"/>
                      </a:endParaRPr>
                    </a:p>
                  </a:txBody>
                  <a:tcPr/>
                </a:tc>
                <a:tc>
                  <a:txBody>
                    <a:bodyPr/>
                    <a:lstStyle/>
                    <a:p>
                      <a:pPr algn="ctr"/>
                      <a:r>
                        <a:rPr lang="en-US" sz="1800" dirty="0"/>
                        <a:t>Mean 2019</a:t>
                      </a:r>
                      <a:endParaRPr lang="en-US" sz="1800" dirty="0">
                        <a:latin typeface="Calibri" panose="020F0502020204030204" pitchFamily="34" charset="0"/>
                        <a:cs typeface="Calibri" panose="020F0502020204030204" pitchFamily="34" charset="0"/>
                      </a:endParaRPr>
                    </a:p>
                  </a:txBody>
                  <a:tcPr/>
                </a:tc>
                <a:tc>
                  <a:txBody>
                    <a:bodyPr/>
                    <a:lstStyle/>
                    <a:p>
                      <a:pPr algn="ctr"/>
                      <a:r>
                        <a:rPr lang="en-US" sz="1800" dirty="0"/>
                        <a:t>Mean 2014</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337695">
                <a:tc>
                  <a:txBody>
                    <a:bodyPr/>
                    <a:lstStyle/>
                    <a:p>
                      <a:r>
                        <a:rPr lang="en-US" sz="1800" dirty="0"/>
                        <a:t>$5 a Day (was $3 per day in 2014)</a:t>
                      </a:r>
                      <a:endParaRPr lang="en-US" sz="1800" dirty="0">
                        <a:latin typeface="Calibri" panose="020F0502020204030204" pitchFamily="34" charset="0"/>
                        <a:cs typeface="Calibri" panose="020F0502020204030204" pitchFamily="34" charset="0"/>
                      </a:endParaRPr>
                    </a:p>
                  </a:txBody>
                  <a:tcPr/>
                </a:tc>
                <a:tc>
                  <a:txBody>
                    <a:bodyPr/>
                    <a:lstStyle/>
                    <a:p>
                      <a:pPr algn="ctr"/>
                      <a:r>
                        <a:rPr lang="en-US" sz="1800" b="1" dirty="0">
                          <a:solidFill>
                            <a:srgbClr val="F26522"/>
                          </a:solidFill>
                        </a:rPr>
                        <a:t>3.2</a:t>
                      </a:r>
                      <a:endParaRPr lang="en-US" sz="1800" b="1" dirty="0">
                        <a:solidFill>
                          <a:srgbClr val="F26522"/>
                        </a:solidFill>
                        <a:latin typeface="Calibri" panose="020F0502020204030204" pitchFamily="34" charset="0"/>
                        <a:cs typeface="Calibri" panose="020F0502020204030204" pitchFamily="34" charset="0"/>
                      </a:endParaRPr>
                    </a:p>
                  </a:txBody>
                  <a:tcPr/>
                </a:tc>
                <a:tc>
                  <a:txBody>
                    <a:bodyPr/>
                    <a:lstStyle/>
                    <a:p>
                      <a:pPr algn="ctr"/>
                      <a:r>
                        <a:rPr lang="en-US" sz="1800" dirty="0"/>
                        <a:t>2.8</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337695">
                <a:tc>
                  <a:txBody>
                    <a:bodyPr/>
                    <a:lstStyle/>
                    <a:p>
                      <a:r>
                        <a:rPr lang="en-US" sz="1800" dirty="0"/>
                        <a:t>GRH</a:t>
                      </a:r>
                      <a:endParaRPr lang="en-US" sz="1800" dirty="0">
                        <a:latin typeface="Calibri" panose="020F0502020204030204" pitchFamily="34" charset="0"/>
                        <a:cs typeface="Calibri" panose="020F0502020204030204" pitchFamily="34" charset="0"/>
                      </a:endParaRPr>
                    </a:p>
                  </a:txBody>
                  <a:tcPr/>
                </a:tc>
                <a:tc>
                  <a:txBody>
                    <a:bodyPr/>
                    <a:lstStyle/>
                    <a:p>
                      <a:pPr algn="ctr"/>
                      <a:r>
                        <a:rPr lang="en-US" sz="1800" b="1" dirty="0"/>
                        <a:t>3.1</a:t>
                      </a:r>
                      <a:endParaRPr lang="en-US" sz="1800" b="1" dirty="0">
                        <a:latin typeface="Calibri" panose="020F0502020204030204" pitchFamily="34" charset="0"/>
                        <a:cs typeface="Calibri" panose="020F0502020204030204" pitchFamily="34" charset="0"/>
                      </a:endParaRPr>
                    </a:p>
                  </a:txBody>
                  <a:tcPr/>
                </a:tc>
                <a:tc>
                  <a:txBody>
                    <a:bodyPr/>
                    <a:lstStyle/>
                    <a:p>
                      <a:pPr algn="ctr"/>
                      <a:r>
                        <a:rPr lang="en-US" sz="1800" dirty="0"/>
                        <a:t>3.1</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2739841"/>
                  </a:ext>
                </a:extLst>
              </a:tr>
              <a:tr h="337695">
                <a:tc>
                  <a:txBody>
                    <a:bodyPr/>
                    <a:lstStyle/>
                    <a:p>
                      <a:r>
                        <a:rPr lang="en-US" sz="1800" dirty="0"/>
                        <a:t>$40-$60 Gas Cards</a:t>
                      </a:r>
                      <a:endParaRPr lang="en-US" sz="1800" dirty="0">
                        <a:latin typeface="Calibri" panose="020F0502020204030204" pitchFamily="34" charset="0"/>
                        <a:cs typeface="Calibri" panose="020F0502020204030204" pitchFamily="34" charset="0"/>
                      </a:endParaRPr>
                    </a:p>
                  </a:txBody>
                  <a:tcPr/>
                </a:tc>
                <a:tc>
                  <a:txBody>
                    <a:bodyPr/>
                    <a:lstStyle/>
                    <a:p>
                      <a:pPr algn="ctr"/>
                      <a:r>
                        <a:rPr lang="en-US" sz="1800" b="1" dirty="0"/>
                        <a:t>3.0</a:t>
                      </a:r>
                      <a:endParaRPr lang="en-US" sz="1800" b="1" dirty="0">
                        <a:latin typeface="Calibri" panose="020F0502020204030204" pitchFamily="34" charset="0"/>
                        <a:cs typeface="Calibri" panose="020F0502020204030204" pitchFamily="34" charset="0"/>
                      </a:endParaRPr>
                    </a:p>
                  </a:txBody>
                  <a:tcPr/>
                </a:tc>
                <a:tc>
                  <a:txBody>
                    <a:bodyPr/>
                    <a:lstStyle/>
                    <a:p>
                      <a:pPr algn="ctr"/>
                      <a:r>
                        <a:rPr lang="en-US" sz="1800" dirty="0"/>
                        <a:t>3.1</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337695">
                <a:tc>
                  <a:txBody>
                    <a:bodyPr/>
                    <a:lstStyle/>
                    <a:p>
                      <a:r>
                        <a:rPr lang="en-US" sz="1800" dirty="0"/>
                        <a:t>Accumulate </a:t>
                      </a:r>
                      <a:r>
                        <a:rPr lang="en-US" sz="1800" kern="1200" dirty="0"/>
                        <a:t>points</a:t>
                      </a:r>
                      <a:r>
                        <a:rPr lang="en-US" sz="1800" dirty="0"/>
                        <a:t> redeemable for gift cards and merchandise </a:t>
                      </a:r>
                      <a:endParaRPr lang="en-US" sz="1800" dirty="0">
                        <a:latin typeface="Calibri" panose="020F0502020204030204" pitchFamily="34" charset="0"/>
                        <a:cs typeface="Calibri" panose="020F0502020204030204" pitchFamily="34" charset="0"/>
                      </a:endParaRPr>
                    </a:p>
                  </a:txBody>
                  <a:tcPr/>
                </a:tc>
                <a:tc>
                  <a:txBody>
                    <a:bodyPr/>
                    <a:lstStyle/>
                    <a:p>
                      <a:pPr marL="0" algn="ctr" defTabSz="914400" rtl="0" eaLnBrk="1" latinLnBrk="0" hangingPunct="1"/>
                      <a:r>
                        <a:rPr lang="en-US" sz="1800" b="1" kern="1200" dirty="0">
                          <a:solidFill>
                            <a:srgbClr val="F26522"/>
                          </a:solidFill>
                        </a:rPr>
                        <a:t>2.7</a:t>
                      </a:r>
                      <a:endParaRPr lang="en-US" sz="1800" b="1" kern="1200" dirty="0">
                        <a:solidFill>
                          <a:srgbClr val="F26522"/>
                        </a:solidFill>
                        <a:latin typeface="+mn-lt"/>
                        <a:ea typeface="+mn-ea"/>
                        <a:cs typeface="+mn-cs"/>
                      </a:endParaRPr>
                    </a:p>
                  </a:txBody>
                  <a:tcPr/>
                </a:tc>
                <a:tc>
                  <a:txBody>
                    <a:bodyPr/>
                    <a:lstStyle/>
                    <a:p>
                      <a:pPr algn="ctr"/>
                      <a:r>
                        <a:rPr lang="en-US" sz="1800" dirty="0"/>
                        <a:t>2.4</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337695">
                <a:tc>
                  <a:txBody>
                    <a:bodyPr/>
                    <a:lstStyle/>
                    <a:p>
                      <a:r>
                        <a:rPr lang="en-US" sz="1800" dirty="0"/>
                        <a:t>Discounted</a:t>
                      </a:r>
                      <a:r>
                        <a:rPr lang="en-US" sz="1800" baseline="0" dirty="0"/>
                        <a:t> transit pass</a:t>
                      </a:r>
                      <a:endParaRPr lang="en-US" sz="1800" dirty="0">
                        <a:latin typeface="Calibri" panose="020F0502020204030204" pitchFamily="34" charset="0"/>
                        <a:cs typeface="Calibri" panose="020F0502020204030204" pitchFamily="34" charset="0"/>
                      </a:endParaRPr>
                    </a:p>
                  </a:txBody>
                  <a:tcPr/>
                </a:tc>
                <a:tc>
                  <a:txBody>
                    <a:bodyPr/>
                    <a:lstStyle/>
                    <a:p>
                      <a:pPr marL="0" algn="ctr" defTabSz="914400" rtl="0" eaLnBrk="1" latinLnBrk="0" hangingPunct="1"/>
                      <a:r>
                        <a:rPr lang="en-US" sz="1800" b="1" kern="1200" dirty="0">
                          <a:solidFill>
                            <a:srgbClr val="F26522"/>
                          </a:solidFill>
                        </a:rPr>
                        <a:t>2.6</a:t>
                      </a:r>
                      <a:endParaRPr lang="en-US" sz="1800" b="1" kern="1200" dirty="0">
                        <a:solidFill>
                          <a:srgbClr val="F26522"/>
                        </a:solidFill>
                        <a:latin typeface="+mn-lt"/>
                        <a:ea typeface="+mn-ea"/>
                        <a:cs typeface="+mn-cs"/>
                      </a:endParaRPr>
                    </a:p>
                  </a:txBody>
                  <a:tcPr/>
                </a:tc>
                <a:tc>
                  <a:txBody>
                    <a:bodyPr/>
                    <a:lstStyle/>
                    <a:p>
                      <a:pPr algn="ctr"/>
                      <a:r>
                        <a:rPr lang="en-US" sz="1800" dirty="0"/>
                        <a:t>2.2</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01245756"/>
                  </a:ext>
                </a:extLst>
              </a:tr>
              <a:tr h="337695">
                <a:tc>
                  <a:txBody>
                    <a:bodyPr/>
                    <a:lstStyle/>
                    <a:p>
                      <a:r>
                        <a:rPr lang="en-US" sz="1800" dirty="0"/>
                        <a:t>Charity contribution</a:t>
                      </a:r>
                      <a:endParaRPr lang="en-US" sz="1800" dirty="0">
                        <a:latin typeface="Calibri" panose="020F0502020204030204" pitchFamily="34" charset="0"/>
                        <a:cs typeface="Calibri" panose="020F0502020204030204" pitchFamily="34" charset="0"/>
                      </a:endParaRPr>
                    </a:p>
                  </a:txBody>
                  <a:tcPr/>
                </a:tc>
                <a:tc>
                  <a:txBody>
                    <a:bodyPr/>
                    <a:lstStyle/>
                    <a:p>
                      <a:pPr algn="ctr"/>
                      <a:r>
                        <a:rPr lang="en-US" sz="1800" b="1" dirty="0"/>
                        <a:t>2.2</a:t>
                      </a:r>
                      <a:endParaRPr lang="en-US" sz="1800" b="1" dirty="0">
                        <a:latin typeface="Calibri" panose="020F0502020204030204" pitchFamily="34" charset="0"/>
                        <a:cs typeface="Calibri" panose="020F0502020204030204" pitchFamily="34" charset="0"/>
                      </a:endParaRPr>
                    </a:p>
                  </a:txBody>
                  <a:tcPr/>
                </a:tc>
                <a:tc>
                  <a:txBody>
                    <a:bodyPr/>
                    <a:lstStyle/>
                    <a:p>
                      <a:pPr algn="ctr"/>
                      <a:r>
                        <a:rPr lang="en-US" sz="1800" dirty="0"/>
                        <a:t>2.6</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4"/>
                  </a:ext>
                </a:extLst>
              </a:tr>
              <a:tr h="304800">
                <a:tc>
                  <a:txBody>
                    <a:bodyPr/>
                    <a:lstStyle/>
                    <a:p>
                      <a:r>
                        <a:rPr lang="en-US" sz="1800" dirty="0"/>
                        <a:t>System tracks</a:t>
                      </a:r>
                      <a:r>
                        <a:rPr lang="en-US" sz="1800" baseline="0" dirty="0"/>
                        <a:t> your pollution reduced</a:t>
                      </a:r>
                      <a:endParaRPr lang="en-US" sz="1800" dirty="0">
                        <a:latin typeface="Calibri" panose="020F0502020204030204" pitchFamily="34" charset="0"/>
                        <a:cs typeface="Calibri" panose="020F0502020204030204" pitchFamily="34" charset="0"/>
                      </a:endParaRPr>
                    </a:p>
                  </a:txBody>
                  <a:tcPr/>
                </a:tc>
                <a:tc>
                  <a:txBody>
                    <a:bodyPr/>
                    <a:lstStyle/>
                    <a:p>
                      <a:pPr algn="ctr"/>
                      <a:r>
                        <a:rPr lang="en-US" sz="1800" b="1" dirty="0"/>
                        <a:t>2.2</a:t>
                      </a:r>
                      <a:endParaRPr lang="en-US" sz="1800" b="1" dirty="0">
                        <a:latin typeface="Calibri" panose="020F0502020204030204" pitchFamily="34" charset="0"/>
                        <a:cs typeface="Calibri" panose="020F0502020204030204" pitchFamily="34" charset="0"/>
                      </a:endParaRPr>
                    </a:p>
                  </a:txBody>
                  <a:tcPr/>
                </a:tc>
                <a:tc>
                  <a:txBody>
                    <a:bodyPr/>
                    <a:lstStyle/>
                    <a:p>
                      <a:pPr algn="ctr"/>
                      <a:r>
                        <a:rPr lang="en-US" sz="1800" dirty="0"/>
                        <a:t>2.4</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6"/>
                  </a:ext>
                </a:extLst>
              </a:tr>
              <a:tr h="337695">
                <a:tc>
                  <a:txBody>
                    <a:bodyPr/>
                    <a:lstStyle/>
                    <a:p>
                      <a:r>
                        <a:rPr lang="en-US" sz="1800" dirty="0"/>
                        <a:t>System that tracks financial</a:t>
                      </a:r>
                      <a:r>
                        <a:rPr lang="en-US" sz="1800" baseline="0" dirty="0"/>
                        <a:t> savings </a:t>
                      </a:r>
                      <a:endParaRPr lang="en-US" sz="1800" dirty="0">
                        <a:latin typeface="Calibri" panose="020F0502020204030204" pitchFamily="34" charset="0"/>
                        <a:cs typeface="Calibri" panose="020F0502020204030204" pitchFamily="34" charset="0"/>
                      </a:endParaRPr>
                    </a:p>
                  </a:txBody>
                  <a:tcPr/>
                </a:tc>
                <a:tc>
                  <a:txBody>
                    <a:bodyPr/>
                    <a:lstStyle/>
                    <a:p>
                      <a:pPr algn="ctr"/>
                      <a:r>
                        <a:rPr lang="en-US" sz="1800" b="1" dirty="0"/>
                        <a:t>2.2</a:t>
                      </a:r>
                      <a:endParaRPr lang="en-US" sz="1800" b="1" dirty="0">
                        <a:latin typeface="Calibri" panose="020F0502020204030204" pitchFamily="34" charset="0"/>
                        <a:cs typeface="Calibri" panose="020F0502020204030204" pitchFamily="34" charset="0"/>
                      </a:endParaRPr>
                    </a:p>
                  </a:txBody>
                  <a:tcPr/>
                </a:tc>
                <a:tc>
                  <a:txBody>
                    <a:bodyPr/>
                    <a:lstStyle/>
                    <a:p>
                      <a:pPr algn="ctr"/>
                      <a:r>
                        <a:rPr lang="en-US" sz="1800" dirty="0"/>
                        <a:t>2.2</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8"/>
                  </a:ext>
                </a:extLst>
              </a:tr>
              <a:tr h="337695">
                <a:tc>
                  <a:txBody>
                    <a:bodyPr/>
                    <a:lstStyle/>
                    <a:p>
                      <a:r>
                        <a:rPr lang="en-US" sz="1800" dirty="0"/>
                        <a:t>$25 Prizes</a:t>
                      </a:r>
                      <a:endParaRPr lang="en-US" sz="1800" dirty="0">
                        <a:latin typeface="Calibri" panose="020F0502020204030204" pitchFamily="34" charset="0"/>
                        <a:cs typeface="Calibri" panose="020F0502020204030204" pitchFamily="34" charset="0"/>
                      </a:endParaRPr>
                    </a:p>
                  </a:txBody>
                  <a:tcPr/>
                </a:tc>
                <a:tc>
                  <a:txBody>
                    <a:bodyPr/>
                    <a:lstStyle/>
                    <a:p>
                      <a:pPr algn="ctr"/>
                      <a:r>
                        <a:rPr lang="en-US" sz="1800" b="1" dirty="0"/>
                        <a:t>2.2</a:t>
                      </a:r>
                      <a:endParaRPr lang="en-US" sz="1800" b="1" dirty="0">
                        <a:latin typeface="Calibri" panose="020F0502020204030204" pitchFamily="34" charset="0"/>
                        <a:cs typeface="Calibri" panose="020F0502020204030204" pitchFamily="34" charset="0"/>
                      </a:endParaRPr>
                    </a:p>
                  </a:txBody>
                  <a:tcPr/>
                </a:tc>
                <a:tc>
                  <a:txBody>
                    <a:bodyPr/>
                    <a:lstStyle/>
                    <a:p>
                      <a:pPr algn="ctr"/>
                      <a:r>
                        <a:rPr lang="en-US" sz="1800" dirty="0"/>
                        <a:t>2.0</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9"/>
                  </a:ext>
                </a:extLst>
              </a:tr>
              <a:tr h="337695">
                <a:tc>
                  <a:txBody>
                    <a:bodyPr/>
                    <a:lstStyle/>
                    <a:p>
                      <a:r>
                        <a:rPr lang="en-US" sz="1800" dirty="0"/>
                        <a:t>Public recognition</a:t>
                      </a:r>
                      <a:endParaRPr lang="en-US" sz="1800" dirty="0">
                        <a:latin typeface="Calibri" panose="020F0502020204030204" pitchFamily="34" charset="0"/>
                        <a:cs typeface="Calibri" panose="020F0502020204030204" pitchFamily="34" charset="0"/>
                      </a:endParaRPr>
                    </a:p>
                  </a:txBody>
                  <a:tcPr/>
                </a:tc>
                <a:tc>
                  <a:txBody>
                    <a:bodyPr/>
                    <a:lstStyle/>
                    <a:p>
                      <a:pPr algn="ctr"/>
                      <a:r>
                        <a:rPr lang="en-US" sz="1800" b="1" dirty="0"/>
                        <a:t>1.5</a:t>
                      </a:r>
                      <a:endParaRPr lang="en-US" sz="1800" b="1" dirty="0">
                        <a:latin typeface="Calibri" panose="020F0502020204030204" pitchFamily="34" charset="0"/>
                        <a:cs typeface="Calibri" panose="020F0502020204030204" pitchFamily="34" charset="0"/>
                      </a:endParaRPr>
                    </a:p>
                  </a:txBody>
                  <a:tcPr/>
                </a:tc>
                <a:tc>
                  <a:txBody>
                    <a:bodyPr/>
                    <a:lstStyle/>
                    <a:p>
                      <a:pPr algn="ctr"/>
                      <a:r>
                        <a:rPr lang="en-US" sz="1800" dirty="0"/>
                        <a:t>1.5</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10"/>
                  </a:ext>
                </a:extLst>
              </a:tr>
            </a:tbl>
          </a:graphicData>
        </a:graphic>
      </p:graphicFrame>
      <p:sp>
        <p:nvSpPr>
          <p:cNvPr id="6" name="Text Box 6">
            <a:extLst>
              <a:ext uri="{FF2B5EF4-FFF2-40B4-BE49-F238E27FC236}">
                <a16:creationId xmlns:a16="http://schemas.microsoft.com/office/drawing/2014/main" id="{C6601B5C-3EC4-48F2-BE5F-3F93819FC1B1}"/>
              </a:ext>
            </a:extLst>
          </p:cNvPr>
          <p:cNvSpPr txBox="1">
            <a:spLocks noChangeArrowheads="1"/>
          </p:cNvSpPr>
          <p:nvPr/>
        </p:nvSpPr>
        <p:spPr bwMode="auto">
          <a:xfrm>
            <a:off x="159799" y="6016759"/>
            <a:ext cx="1356801" cy="7386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2019 n = 3,920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2014 n = 710</a:t>
            </a:r>
          </a:p>
        </p:txBody>
      </p:sp>
      <p:sp>
        <p:nvSpPr>
          <p:cNvPr id="7" name="Text Box 8">
            <a:extLst>
              <a:ext uri="{FF2B5EF4-FFF2-40B4-BE49-F238E27FC236}">
                <a16:creationId xmlns:a16="http://schemas.microsoft.com/office/drawing/2014/main" id="{89811BF0-2620-49A2-8B6E-82FBBC28A194}"/>
              </a:ext>
            </a:extLst>
          </p:cNvPr>
          <p:cNvSpPr txBox="1">
            <a:spLocks noChangeArrowheads="1"/>
          </p:cNvSpPr>
          <p:nvPr/>
        </p:nvSpPr>
        <p:spPr bwMode="auto">
          <a:xfrm>
            <a:off x="2109452" y="6308209"/>
            <a:ext cx="84244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tx1"/>
                </a:solidFill>
                <a:latin typeface="Times New Roman" pitchFamily="18" charset="0"/>
              </a:defRPr>
            </a:lvl1pPr>
            <a:lvl2pPr marL="800100" indent="-342900">
              <a:defRPr sz="2400">
                <a:solidFill>
                  <a:schemeClr val="tx1"/>
                </a:solidFill>
                <a:latin typeface="Times New Roman" pitchFamily="18" charset="0"/>
              </a:defRPr>
            </a:lvl2pPr>
            <a:lvl3pPr marL="1257300" indent="-342900">
              <a:defRPr sz="2400">
                <a:solidFill>
                  <a:schemeClr val="tx1"/>
                </a:solidFill>
                <a:latin typeface="Times New Roman" pitchFamily="18" charset="0"/>
              </a:defRPr>
            </a:lvl3pPr>
            <a:lvl4pPr marL="1714500" indent="-342900">
              <a:defRPr sz="2400">
                <a:solidFill>
                  <a:schemeClr val="tx1"/>
                </a:solidFill>
                <a:latin typeface="Times New Roman" pitchFamily="18" charset="0"/>
              </a:defRPr>
            </a:lvl4pPr>
            <a:lvl5pPr marL="2171700" indent="-342900">
              <a:defRPr sz="2400">
                <a:solidFill>
                  <a:schemeClr val="tx1"/>
                </a:solidFill>
                <a:latin typeface="Times New Roman" pitchFamily="18" charset="0"/>
              </a:defRPr>
            </a:lvl5pPr>
            <a:lvl6pPr marL="2628900" indent="-342900" fontAlgn="base">
              <a:spcBef>
                <a:spcPct val="0"/>
              </a:spcBef>
              <a:spcAft>
                <a:spcPct val="0"/>
              </a:spcAft>
              <a:defRPr sz="2400">
                <a:solidFill>
                  <a:schemeClr val="tx1"/>
                </a:solidFill>
                <a:latin typeface="Times New Roman" pitchFamily="18" charset="0"/>
              </a:defRPr>
            </a:lvl6pPr>
            <a:lvl7pPr marL="3086100" indent="-342900" fontAlgn="base">
              <a:spcBef>
                <a:spcPct val="0"/>
              </a:spcBef>
              <a:spcAft>
                <a:spcPct val="0"/>
              </a:spcAft>
              <a:defRPr sz="2400">
                <a:solidFill>
                  <a:schemeClr val="tx1"/>
                </a:solidFill>
                <a:latin typeface="Times New Roman" pitchFamily="18" charset="0"/>
              </a:defRPr>
            </a:lvl7pPr>
            <a:lvl8pPr marL="3543300" indent="-342900" fontAlgn="base">
              <a:spcBef>
                <a:spcPct val="0"/>
              </a:spcBef>
              <a:spcAft>
                <a:spcPct val="0"/>
              </a:spcAft>
              <a:defRPr sz="2400">
                <a:solidFill>
                  <a:schemeClr val="tx1"/>
                </a:solidFill>
                <a:latin typeface="Times New Roman" pitchFamily="18" charset="0"/>
              </a:defRPr>
            </a:lvl8pPr>
            <a:lvl9pPr marL="4000500" indent="-342900" fontAlgn="base">
              <a:spcBef>
                <a:spcPct val="0"/>
              </a:spcBef>
              <a:spcAft>
                <a:spcPct val="0"/>
              </a:spcAft>
              <a:defRPr sz="2400">
                <a:solidFill>
                  <a:schemeClr val="tx1"/>
                </a:solidFill>
                <a:latin typeface="Times New Roman" pitchFamily="18"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Q44	How much would each of the following </a:t>
            </a:r>
            <a:r>
              <a:rPr kumimoji="0" lang="en-US" sz="12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benefits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influence you to try another type of transportation for your trip to work. (1 = no influence for you, 5 = great deal of influence) </a:t>
            </a:r>
          </a:p>
        </p:txBody>
      </p:sp>
    </p:spTree>
    <p:extLst>
      <p:ext uri="{BB962C8B-B14F-4D97-AF65-F5344CB8AC3E}">
        <p14:creationId xmlns:p14="http://schemas.microsoft.com/office/powerpoint/2010/main" val="2301384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76B012-ABA3-4035-A27B-C867C6C39459}"/>
              </a:ext>
            </a:extLst>
          </p:cNvPr>
          <p:cNvSpPr txBox="1"/>
          <p:nvPr/>
        </p:nvSpPr>
        <p:spPr>
          <a:xfrm>
            <a:off x="1752600" y="1066800"/>
            <a:ext cx="7772400" cy="4832092"/>
          </a:xfrm>
          <a:prstGeom prst="rect">
            <a:avLst/>
          </a:prstGeom>
          <a:noFill/>
        </p:spPr>
        <p:txBody>
          <a:bodyPr wrap="square" rtlCol="0">
            <a:spAutoFit/>
          </a:bodyPr>
          <a:lstStyle/>
          <a:p>
            <a:r>
              <a:rPr lang="en-US" sz="3200" b="1" dirty="0">
                <a:solidFill>
                  <a:srgbClr val="65C532"/>
                </a:solidFill>
                <a:latin typeface="Calibri" panose="020F0502020204030204" pitchFamily="34" charset="0"/>
              </a:rPr>
              <a:t>Real Options for Commuters </a:t>
            </a:r>
            <a:endParaRPr lang="en-US" sz="3200" dirty="0">
              <a:solidFill>
                <a:srgbClr val="65C532"/>
              </a:solidFill>
              <a:latin typeface="Calibri" panose="020F0502020204030204" pitchFamily="34" charset="0"/>
            </a:endParaRPr>
          </a:p>
          <a:p>
            <a:r>
              <a:rPr lang="en-US" dirty="0">
                <a:solidFill>
                  <a:srgbClr val="585858"/>
                </a:solidFill>
                <a:latin typeface="Calibri" panose="020F0502020204030204" pitchFamily="34" charset="0"/>
              </a:rPr>
              <a:t>Transportation Demand Management programs and policies aim to provide commuters with a mix of reliable and affordable transportation options. Supported with effective marketing and advanced technologies, commuters can make informed choices to meet each trips unique needs, while considering cost, time, and convenience. </a:t>
            </a:r>
            <a:endParaRPr lang="en-US" dirty="0">
              <a:solidFill>
                <a:srgbClr val="000000"/>
              </a:solidFill>
              <a:latin typeface="Calibri" panose="020F0502020204030204" pitchFamily="34" charset="0"/>
            </a:endParaRPr>
          </a:p>
          <a:p>
            <a:endParaRPr lang="en-US" sz="3200" b="1" dirty="0">
              <a:solidFill>
                <a:srgbClr val="65C532"/>
              </a:solidFill>
              <a:latin typeface="Calibri" panose="020F0502020204030204" pitchFamily="34" charset="0"/>
            </a:endParaRPr>
          </a:p>
          <a:p>
            <a:r>
              <a:rPr lang="en-US" sz="3200" b="1" dirty="0">
                <a:solidFill>
                  <a:srgbClr val="65C532"/>
                </a:solidFill>
                <a:latin typeface="Calibri" panose="020F0502020204030204" pitchFamily="34" charset="0"/>
              </a:rPr>
              <a:t>Reduced Traffic Congestion </a:t>
            </a:r>
            <a:endParaRPr lang="en-US" sz="3200" dirty="0">
              <a:solidFill>
                <a:srgbClr val="65C532"/>
              </a:solidFill>
              <a:latin typeface="Calibri" panose="020F0502020204030204" pitchFamily="34" charset="0"/>
            </a:endParaRPr>
          </a:p>
          <a:p>
            <a:r>
              <a:rPr lang="en-US" dirty="0">
                <a:solidFill>
                  <a:srgbClr val="585858"/>
                </a:solidFill>
                <a:latin typeface="Calibri" panose="020F0502020204030204" pitchFamily="34" charset="0"/>
              </a:rPr>
              <a:t>With even a small reduction in the number of single occupancy vehicles on our nation’s roads, commuters can see significant reductions in congestion. TDM supports the most efficient use of our existing </a:t>
            </a:r>
            <a:r>
              <a:rPr lang="en-US" dirty="0" err="1">
                <a:solidFill>
                  <a:srgbClr val="585858"/>
                </a:solidFill>
                <a:latin typeface="Calibri" panose="020F0502020204030204" pitchFamily="34" charset="0"/>
              </a:rPr>
              <a:t>infrastruc-ture</a:t>
            </a:r>
            <a:r>
              <a:rPr lang="en-US" dirty="0">
                <a:solidFill>
                  <a:srgbClr val="585858"/>
                </a:solidFill>
                <a:latin typeface="Calibri" panose="020F0502020204030204" pitchFamily="34" charset="0"/>
              </a:rPr>
              <a:t> by increasing per person throughput and allowing more people to use our infrastructure. </a:t>
            </a:r>
            <a:endParaRPr lang="en-US" dirty="0">
              <a:solidFill>
                <a:srgbClr val="000000"/>
              </a:solidFill>
              <a:latin typeface="Calibri" panose="020F0502020204030204" pitchFamily="34" charset="0"/>
            </a:endParaRPr>
          </a:p>
          <a:p>
            <a:endParaRPr lang="en-US" sz="3200" b="1" dirty="0">
              <a:solidFill>
                <a:srgbClr val="65C532"/>
              </a:solidFill>
              <a:latin typeface="Calibri" panose="020F0502020204030204" pitchFamily="34" charset="0"/>
            </a:endParaRPr>
          </a:p>
          <a:p>
            <a:endParaRPr lang="en-US" dirty="0">
              <a:solidFill>
                <a:prstClr val="black"/>
              </a:solidFill>
              <a:latin typeface="Calibri" panose="020F0502020204030204" pitchFamily="34" charset="0"/>
            </a:endParaRPr>
          </a:p>
        </p:txBody>
      </p:sp>
      <p:sp>
        <p:nvSpPr>
          <p:cNvPr id="9" name="Title 8">
            <a:extLst>
              <a:ext uri="{FF2B5EF4-FFF2-40B4-BE49-F238E27FC236}">
                <a16:creationId xmlns:a16="http://schemas.microsoft.com/office/drawing/2014/main" id="{BCFEAC09-F13E-4033-83D9-C0648F9DA6D4}"/>
              </a:ext>
            </a:extLst>
          </p:cNvPr>
          <p:cNvSpPr>
            <a:spLocks noGrp="1"/>
          </p:cNvSpPr>
          <p:nvPr>
            <p:ph type="title"/>
          </p:nvPr>
        </p:nvSpPr>
        <p:spPr/>
        <p:txBody>
          <a:bodyPr>
            <a:normAutofit fontScale="90000"/>
          </a:bodyPr>
          <a:lstStyle/>
          <a:p>
            <a:pPr>
              <a:spcBef>
                <a:spcPts val="0"/>
              </a:spcBef>
            </a:pPr>
            <a:r>
              <a:rPr lang="en-US" sz="5400" b="1" dirty="0">
                <a:solidFill>
                  <a:srgbClr val="29693C"/>
                </a:solidFill>
                <a:latin typeface="Calibri" panose="020F0502020204030204" pitchFamily="34" charset="0"/>
                <a:ea typeface="+mn-ea"/>
                <a:cs typeface="+mn-cs"/>
              </a:rPr>
              <a:t>Benefits of TDM </a:t>
            </a:r>
            <a:br>
              <a:rPr lang="en-US" sz="5400" dirty="0">
                <a:solidFill>
                  <a:srgbClr val="29693C"/>
                </a:solidFill>
                <a:latin typeface="Calibri" panose="020F0502020204030204" pitchFamily="34" charset="0"/>
                <a:ea typeface="+mn-ea"/>
                <a:cs typeface="+mn-cs"/>
              </a:rPr>
            </a:br>
            <a:endParaRPr lang="en-US" dirty="0"/>
          </a:p>
        </p:txBody>
      </p:sp>
    </p:spTree>
    <p:extLst>
      <p:ext uri="{BB962C8B-B14F-4D97-AF65-F5344CB8AC3E}">
        <p14:creationId xmlns:p14="http://schemas.microsoft.com/office/powerpoint/2010/main" val="279488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6DFAD-222A-45FC-8471-B03BCFDD8EF3}"/>
              </a:ext>
            </a:extLst>
          </p:cNvPr>
          <p:cNvSpPr>
            <a:spLocks noGrp="1"/>
          </p:cNvSpPr>
          <p:nvPr>
            <p:ph type="title"/>
          </p:nvPr>
        </p:nvSpPr>
        <p:spPr>
          <a:xfrm>
            <a:off x="1507787" y="79375"/>
            <a:ext cx="9591473" cy="1165765"/>
          </a:xfrm>
        </p:spPr>
        <p:txBody>
          <a:bodyPr>
            <a:normAutofit/>
          </a:bodyPr>
          <a:lstStyle/>
          <a:p>
            <a:r>
              <a:rPr lang="en-US" sz="3600" dirty="0">
                <a:solidFill>
                  <a:srgbClr val="F26522"/>
                </a:solidFill>
              </a:rPr>
              <a:t>Awareness of Georgia Commute Options Program and Incentives</a:t>
            </a:r>
          </a:p>
        </p:txBody>
      </p:sp>
      <p:sp>
        <p:nvSpPr>
          <p:cNvPr id="3" name="Content Placeholder 2">
            <a:extLst>
              <a:ext uri="{FF2B5EF4-FFF2-40B4-BE49-F238E27FC236}">
                <a16:creationId xmlns:a16="http://schemas.microsoft.com/office/drawing/2014/main" id="{5C6BDB04-B1B0-439F-95B0-D4C5465F2813}"/>
              </a:ext>
            </a:extLst>
          </p:cNvPr>
          <p:cNvSpPr>
            <a:spLocks noGrp="1"/>
          </p:cNvSpPr>
          <p:nvPr>
            <p:ph idx="1"/>
          </p:nvPr>
        </p:nvSpPr>
        <p:spPr>
          <a:xfrm>
            <a:off x="1924050" y="1404937"/>
            <a:ext cx="9021856" cy="5373689"/>
          </a:xfrm>
        </p:spPr>
        <p:txBody>
          <a:bodyPr>
            <a:normAutofit fontScale="92500" lnSpcReduction="10000"/>
          </a:bodyPr>
          <a:lstStyle/>
          <a:p>
            <a:pPr marL="468313" indent="-457200" algn="l">
              <a:buFont typeface="Wingdings" panose="05000000000000000000" pitchFamily="2" charset="2"/>
              <a:buChar char="Ø"/>
            </a:pPr>
            <a:r>
              <a:rPr lang="en-US" sz="2200" dirty="0"/>
              <a:t>17% of respondents were aware of the Georgia Commute Options Program</a:t>
            </a:r>
          </a:p>
          <a:p>
            <a:pPr marL="468313" indent="-457200" algn="l">
              <a:buFont typeface="Wingdings" panose="05000000000000000000" pitchFamily="2" charset="2"/>
              <a:buChar char="Ø"/>
            </a:pPr>
            <a:r>
              <a:rPr lang="en-US" sz="2200" dirty="0"/>
              <a:t>A majority of respondents were not aware or didn’t know about the incentive programs</a:t>
            </a:r>
          </a:p>
          <a:p>
            <a:endParaRPr lang="en-US" dirty="0"/>
          </a:p>
          <a:p>
            <a:endParaRPr lang="en-US" dirty="0"/>
          </a:p>
          <a:p>
            <a:endParaRPr lang="en-US" dirty="0"/>
          </a:p>
          <a:p>
            <a:endParaRPr lang="en-US" dirty="0"/>
          </a:p>
          <a:p>
            <a:endParaRPr lang="en-US" dirty="0"/>
          </a:p>
          <a:p>
            <a:endParaRPr lang="en-US" dirty="0"/>
          </a:p>
          <a:p>
            <a:pPr marL="468313" indent="-457200" algn="l">
              <a:buFont typeface="Wingdings" panose="05000000000000000000" pitchFamily="2" charset="2"/>
              <a:buChar char="Ø"/>
            </a:pPr>
            <a:endParaRPr lang="en-US" dirty="0"/>
          </a:p>
          <a:p>
            <a:pPr marL="468313" indent="-457200" algn="l">
              <a:buFont typeface="Wingdings" panose="05000000000000000000" pitchFamily="2" charset="2"/>
              <a:buChar char="Ø"/>
            </a:pPr>
            <a:endParaRPr lang="en-US" dirty="0"/>
          </a:p>
          <a:p>
            <a:pPr marL="468313" indent="-457200" algn="l">
              <a:buFont typeface="Wingdings" panose="05000000000000000000" pitchFamily="2" charset="2"/>
              <a:buChar char="Ø"/>
            </a:pPr>
            <a:r>
              <a:rPr lang="en-US" sz="2200" dirty="0"/>
              <a:t>Of those aware, 62% never participated, 23% previously participated and 15% currently participating</a:t>
            </a:r>
          </a:p>
          <a:p>
            <a:endParaRPr lang="en-US" dirty="0"/>
          </a:p>
          <a:p>
            <a:endParaRPr lang="en-US" dirty="0"/>
          </a:p>
          <a:p>
            <a:endParaRPr lang="en-US" dirty="0"/>
          </a:p>
          <a:p>
            <a:endParaRPr lang="en-US" dirty="0"/>
          </a:p>
        </p:txBody>
      </p:sp>
      <p:graphicFrame>
        <p:nvGraphicFramePr>
          <p:cNvPr id="4" name="Table 3">
            <a:extLst>
              <a:ext uri="{FF2B5EF4-FFF2-40B4-BE49-F238E27FC236}">
                <a16:creationId xmlns:a16="http://schemas.microsoft.com/office/drawing/2014/main" id="{EF710577-9A3B-4F23-93D5-B2F71AE20FD9}"/>
              </a:ext>
            </a:extLst>
          </p:cNvPr>
          <p:cNvGraphicFramePr>
            <a:graphicFrameLocks noGrp="1"/>
          </p:cNvGraphicFramePr>
          <p:nvPr/>
        </p:nvGraphicFramePr>
        <p:xfrm>
          <a:off x="2716658" y="2654009"/>
          <a:ext cx="6096000" cy="3139440"/>
        </p:xfrm>
        <a:graphic>
          <a:graphicData uri="http://schemas.openxmlformats.org/drawingml/2006/table">
            <a:tbl>
              <a:tblPr firstRow="1" bandRow="1">
                <a:tableStyleId>{3B4B98B0-60AC-42C2-AFA5-B58CD77FA1E5}</a:tableStyleId>
              </a:tblPr>
              <a:tblGrid>
                <a:gridCol w="46482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tblGrid>
              <a:tr h="0">
                <a:tc>
                  <a:txBody>
                    <a:bodyPr/>
                    <a:lstStyle/>
                    <a:p>
                      <a:r>
                        <a:rPr lang="en-US" dirty="0"/>
                        <a:t>Awareness</a:t>
                      </a:r>
                      <a:r>
                        <a:rPr lang="en-US" baseline="0" dirty="0"/>
                        <a:t> of Incentive Programs </a:t>
                      </a:r>
                      <a:endParaRPr lang="en-US" dirty="0"/>
                    </a:p>
                  </a:txBody>
                  <a:tcPr/>
                </a:tc>
                <a:tc>
                  <a:txBody>
                    <a:bodyPr/>
                    <a:lstStyle/>
                    <a:p>
                      <a:pPr algn="ctr"/>
                      <a:r>
                        <a:rPr lang="en-US" dirty="0"/>
                        <a:t>2019</a:t>
                      </a:r>
                    </a:p>
                  </a:txBody>
                  <a:tcPr/>
                </a:tc>
                <a:extLst>
                  <a:ext uri="{0D108BD9-81ED-4DB2-BD59-A6C34878D82A}">
                    <a16:rowId xmlns:a16="http://schemas.microsoft.com/office/drawing/2014/main" val="10000"/>
                  </a:ext>
                </a:extLst>
              </a:tr>
              <a:tr h="396240">
                <a:tc>
                  <a:txBody>
                    <a:bodyPr/>
                    <a:lstStyle/>
                    <a:p>
                      <a:r>
                        <a:rPr lang="en-US" dirty="0"/>
                        <a:t>No, have not heard of any of these programs</a:t>
                      </a:r>
                    </a:p>
                  </a:txBody>
                  <a:tcPr/>
                </a:tc>
                <a:tc>
                  <a:txBody>
                    <a:bodyPr/>
                    <a:lstStyle/>
                    <a:p>
                      <a:pPr algn="r"/>
                      <a:r>
                        <a:rPr lang="en-US" dirty="0"/>
                        <a:t>75%</a:t>
                      </a:r>
                    </a:p>
                  </a:txBody>
                  <a:tcPr/>
                </a:tc>
                <a:extLst>
                  <a:ext uri="{0D108BD9-81ED-4DB2-BD59-A6C34878D82A}">
                    <a16:rowId xmlns:a16="http://schemas.microsoft.com/office/drawing/2014/main" val="10001"/>
                  </a:ext>
                </a:extLst>
              </a:tr>
              <a:tr h="396240">
                <a:tc>
                  <a:txBody>
                    <a:bodyPr/>
                    <a:lstStyle/>
                    <a:p>
                      <a:r>
                        <a:rPr lang="en-US" dirty="0"/>
                        <a:t>Don</a:t>
                      </a:r>
                      <a:r>
                        <a:rPr lang="fr-FR" dirty="0"/>
                        <a:t>’</a:t>
                      </a:r>
                      <a:r>
                        <a:rPr lang="en-US" dirty="0"/>
                        <a:t>t know</a:t>
                      </a:r>
                    </a:p>
                  </a:txBody>
                  <a:tcPr/>
                </a:tc>
                <a:tc>
                  <a:txBody>
                    <a:bodyPr/>
                    <a:lstStyle/>
                    <a:p>
                      <a:pPr algn="r"/>
                      <a:r>
                        <a:rPr lang="en-US" dirty="0"/>
                        <a:t>7%</a:t>
                      </a:r>
                    </a:p>
                  </a:txBody>
                  <a:tcPr/>
                </a:tc>
                <a:extLst>
                  <a:ext uri="{0D108BD9-81ED-4DB2-BD59-A6C34878D82A}">
                    <a16:rowId xmlns:a16="http://schemas.microsoft.com/office/drawing/2014/main" val="10002"/>
                  </a:ext>
                </a:extLst>
              </a:tr>
              <a:tr h="396240">
                <a:tc>
                  <a:txBody>
                    <a:bodyPr/>
                    <a:lstStyle/>
                    <a:p>
                      <a:r>
                        <a:rPr lang="en-US" dirty="0"/>
                        <a:t>Guaranteed Ride Home program (GRH)</a:t>
                      </a:r>
                    </a:p>
                  </a:txBody>
                  <a:tcPr/>
                </a:tc>
                <a:tc>
                  <a:txBody>
                    <a:bodyPr/>
                    <a:lstStyle/>
                    <a:p>
                      <a:pPr algn="r"/>
                      <a:r>
                        <a:rPr lang="en-US" dirty="0"/>
                        <a:t>9%</a:t>
                      </a:r>
                    </a:p>
                  </a:txBody>
                  <a:tcPr/>
                </a:tc>
                <a:extLst>
                  <a:ext uri="{0D108BD9-81ED-4DB2-BD59-A6C34878D82A}">
                    <a16:rowId xmlns:a16="http://schemas.microsoft.com/office/drawing/2014/main" val="3412717493"/>
                  </a:ext>
                </a:extLst>
              </a:tr>
              <a:tr h="396240">
                <a:tc>
                  <a:txBody>
                    <a:bodyPr/>
                    <a:lstStyle/>
                    <a:p>
                      <a:r>
                        <a:rPr lang="en-US" dirty="0"/>
                        <a:t>$25 Prizes</a:t>
                      </a:r>
                    </a:p>
                  </a:txBody>
                  <a:tcPr/>
                </a:tc>
                <a:tc>
                  <a:txBody>
                    <a:bodyPr/>
                    <a:lstStyle/>
                    <a:p>
                      <a:pPr algn="r"/>
                      <a:r>
                        <a:rPr lang="en-US" dirty="0"/>
                        <a:t>5%</a:t>
                      </a:r>
                    </a:p>
                  </a:txBody>
                  <a:tcPr/>
                </a:tc>
                <a:extLst>
                  <a:ext uri="{0D108BD9-81ED-4DB2-BD59-A6C34878D82A}">
                    <a16:rowId xmlns:a16="http://schemas.microsoft.com/office/drawing/2014/main" val="1764676060"/>
                  </a:ext>
                </a:extLst>
              </a:tr>
              <a:tr h="396240">
                <a:tc>
                  <a:txBody>
                    <a:bodyPr/>
                    <a:lstStyle/>
                    <a:p>
                      <a:r>
                        <a:rPr lang="en-US" dirty="0"/>
                        <a:t>$3 A Day</a:t>
                      </a:r>
                    </a:p>
                  </a:txBody>
                  <a:tcPr/>
                </a:tc>
                <a:tc>
                  <a:txBody>
                    <a:bodyPr/>
                    <a:lstStyle/>
                    <a:p>
                      <a:pPr algn="r"/>
                      <a:r>
                        <a:rPr lang="en-US" dirty="0"/>
                        <a:t>4%</a:t>
                      </a:r>
                    </a:p>
                  </a:txBody>
                  <a:tcPr/>
                </a:tc>
                <a:extLst>
                  <a:ext uri="{0D108BD9-81ED-4DB2-BD59-A6C34878D82A}">
                    <a16:rowId xmlns:a16="http://schemas.microsoft.com/office/drawing/2014/main" val="10003"/>
                  </a:ext>
                </a:extLst>
              </a:tr>
              <a:tr h="396240">
                <a:tc>
                  <a:txBody>
                    <a:bodyPr/>
                    <a:lstStyle/>
                    <a:p>
                      <a:r>
                        <a:rPr lang="en-US" dirty="0" err="1"/>
                        <a:t>Gimme</a:t>
                      </a:r>
                      <a:r>
                        <a:rPr lang="en-US" dirty="0"/>
                        <a:t> Five</a:t>
                      </a:r>
                    </a:p>
                  </a:txBody>
                  <a:tcPr/>
                </a:tc>
                <a:tc>
                  <a:txBody>
                    <a:bodyPr/>
                    <a:lstStyle/>
                    <a:p>
                      <a:pPr algn="r"/>
                      <a:r>
                        <a:rPr lang="en-US" dirty="0"/>
                        <a:t>4%</a:t>
                      </a:r>
                    </a:p>
                  </a:txBody>
                  <a:tcPr/>
                </a:tc>
                <a:extLst>
                  <a:ext uri="{0D108BD9-81ED-4DB2-BD59-A6C34878D82A}">
                    <a16:rowId xmlns:a16="http://schemas.microsoft.com/office/drawing/2014/main" val="2813168004"/>
                  </a:ext>
                </a:extLst>
              </a:tr>
              <a:tr h="396240">
                <a:tc>
                  <a:txBody>
                    <a:bodyPr/>
                    <a:lstStyle/>
                    <a:p>
                      <a:r>
                        <a:rPr lang="en-US" dirty="0"/>
                        <a:t>$40-$60 Gas Cards</a:t>
                      </a:r>
                    </a:p>
                  </a:txBody>
                  <a:tcPr/>
                </a:tc>
                <a:tc>
                  <a:txBody>
                    <a:bodyPr/>
                    <a:lstStyle/>
                    <a:p>
                      <a:pPr algn="r"/>
                      <a:r>
                        <a:rPr lang="en-US" dirty="0"/>
                        <a:t>3%</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52558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52" name="Text Box 8"/>
          <p:cNvSpPr txBox="1">
            <a:spLocks noChangeArrowheads="1"/>
          </p:cNvSpPr>
          <p:nvPr/>
        </p:nvSpPr>
        <p:spPr bwMode="auto">
          <a:xfrm>
            <a:off x="2995291" y="6394634"/>
            <a:ext cx="72171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tx1"/>
                </a:solidFill>
                <a:latin typeface="Times New Roman" pitchFamily="18" charset="0"/>
              </a:defRPr>
            </a:lvl1pPr>
            <a:lvl2pPr marL="800100" indent="-342900">
              <a:defRPr sz="2400">
                <a:solidFill>
                  <a:schemeClr val="tx1"/>
                </a:solidFill>
                <a:latin typeface="Times New Roman" pitchFamily="18" charset="0"/>
              </a:defRPr>
            </a:lvl2pPr>
            <a:lvl3pPr marL="1257300" indent="-342900">
              <a:defRPr sz="2400">
                <a:solidFill>
                  <a:schemeClr val="tx1"/>
                </a:solidFill>
                <a:latin typeface="Times New Roman" pitchFamily="18" charset="0"/>
              </a:defRPr>
            </a:lvl3pPr>
            <a:lvl4pPr marL="1714500" indent="-342900">
              <a:defRPr sz="2400">
                <a:solidFill>
                  <a:schemeClr val="tx1"/>
                </a:solidFill>
                <a:latin typeface="Times New Roman" pitchFamily="18" charset="0"/>
              </a:defRPr>
            </a:lvl4pPr>
            <a:lvl5pPr marL="2171700" indent="-342900">
              <a:defRPr sz="2400">
                <a:solidFill>
                  <a:schemeClr val="tx1"/>
                </a:solidFill>
                <a:latin typeface="Times New Roman" pitchFamily="18" charset="0"/>
              </a:defRPr>
            </a:lvl5pPr>
            <a:lvl6pPr marL="2628900" indent="-342900" fontAlgn="base">
              <a:spcBef>
                <a:spcPct val="0"/>
              </a:spcBef>
              <a:spcAft>
                <a:spcPct val="0"/>
              </a:spcAft>
              <a:defRPr sz="2400">
                <a:solidFill>
                  <a:schemeClr val="tx1"/>
                </a:solidFill>
                <a:latin typeface="Times New Roman" pitchFamily="18" charset="0"/>
              </a:defRPr>
            </a:lvl6pPr>
            <a:lvl7pPr marL="3086100" indent="-342900" fontAlgn="base">
              <a:spcBef>
                <a:spcPct val="0"/>
              </a:spcBef>
              <a:spcAft>
                <a:spcPct val="0"/>
              </a:spcAft>
              <a:defRPr sz="2400">
                <a:solidFill>
                  <a:schemeClr val="tx1"/>
                </a:solidFill>
                <a:latin typeface="Times New Roman" pitchFamily="18" charset="0"/>
              </a:defRPr>
            </a:lvl7pPr>
            <a:lvl8pPr marL="3543300" indent="-342900" fontAlgn="base">
              <a:spcBef>
                <a:spcPct val="0"/>
              </a:spcBef>
              <a:spcAft>
                <a:spcPct val="0"/>
              </a:spcAft>
              <a:defRPr sz="2400">
                <a:solidFill>
                  <a:schemeClr val="tx1"/>
                </a:solidFill>
                <a:latin typeface="Times New Roman" pitchFamily="18" charset="0"/>
              </a:defRPr>
            </a:lvl8pPr>
            <a:lvl9pPr marL="4000500" indent="-342900" fontAlgn="base">
              <a:spcBef>
                <a:spcPct val="0"/>
              </a:spcBef>
              <a:spcAft>
                <a:spcPct val="0"/>
              </a:spcAft>
              <a:defRPr sz="2400">
                <a:solidFill>
                  <a:schemeClr val="tx1"/>
                </a:solidFill>
                <a:latin typeface="Times New Roman" pitchFamily="18"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Q60	Have you heard of a program in the Atlanta region called Georgia Commute Options or GCO? </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Q67   How did you learn about Georgia Commute Options? </a:t>
            </a:r>
          </a:p>
        </p:txBody>
      </p:sp>
      <p:sp>
        <p:nvSpPr>
          <p:cNvPr id="13" name="Text Box 6">
            <a:extLst>
              <a:ext uri="{FF2B5EF4-FFF2-40B4-BE49-F238E27FC236}">
                <a16:creationId xmlns:a16="http://schemas.microsoft.com/office/drawing/2014/main" id="{C67D9895-D621-4A7C-AB58-758D11A89E9B}"/>
              </a:ext>
            </a:extLst>
          </p:cNvPr>
          <p:cNvSpPr txBox="1">
            <a:spLocks noChangeArrowheads="1"/>
          </p:cNvSpPr>
          <p:nvPr/>
        </p:nvSpPr>
        <p:spPr bwMode="auto">
          <a:xfrm>
            <a:off x="167178" y="4941198"/>
            <a:ext cx="2017149" cy="1815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Overall name awareness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 = 4,814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learned about GCO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 = 779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Used GCO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 = 727</a:t>
            </a:r>
          </a:p>
        </p:txBody>
      </p:sp>
      <p:graphicFrame>
        <p:nvGraphicFramePr>
          <p:cNvPr id="6" name="Object 16">
            <a:extLst>
              <a:ext uri="{FF2B5EF4-FFF2-40B4-BE49-F238E27FC236}">
                <a16:creationId xmlns:a16="http://schemas.microsoft.com/office/drawing/2014/main" id="{966E8EC9-9123-4CBE-B29B-723FE823578C}"/>
              </a:ext>
            </a:extLst>
          </p:cNvPr>
          <p:cNvGraphicFramePr>
            <a:graphicFrameLocks noChangeAspect="1"/>
          </p:cNvGraphicFramePr>
          <p:nvPr>
            <p:extLst/>
          </p:nvPr>
        </p:nvGraphicFramePr>
        <p:xfrm>
          <a:off x="2649415" y="1500555"/>
          <a:ext cx="8253047" cy="479547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10">
            <a:extLst>
              <a:ext uri="{FF2B5EF4-FFF2-40B4-BE49-F238E27FC236}">
                <a16:creationId xmlns:a16="http://schemas.microsoft.com/office/drawing/2014/main" id="{A34A9A11-3F55-4885-894E-9127C637E74F}"/>
              </a:ext>
            </a:extLst>
          </p:cNvPr>
          <p:cNvSpPr txBox="1">
            <a:spLocks noChangeArrowheads="1"/>
          </p:cNvSpPr>
          <p:nvPr/>
        </p:nvSpPr>
        <p:spPr bwMode="auto">
          <a:xfrm>
            <a:off x="167179" y="3088035"/>
            <a:ext cx="2017149" cy="1077218"/>
          </a:xfrm>
          <a:prstGeom prst="rect">
            <a:avLst/>
          </a:prstGeom>
          <a:solidFill>
            <a:schemeClr val="accent2">
              <a:lumMod val="20000"/>
              <a:lumOff val="80000"/>
            </a:schemeClr>
          </a:solidFill>
          <a:ln w="12700">
            <a:noFill/>
            <a:miter lim="800000"/>
            <a:headEnd type="none" w="sm" len="sm"/>
            <a:tailEnd type="none" w="sm" len="sm"/>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 commuters who knew of GCO had used GCO services</a:t>
            </a:r>
          </a:p>
        </p:txBody>
      </p:sp>
      <p:sp>
        <p:nvSpPr>
          <p:cNvPr id="2" name="Title 1">
            <a:extLst>
              <a:ext uri="{FF2B5EF4-FFF2-40B4-BE49-F238E27FC236}">
                <a16:creationId xmlns:a16="http://schemas.microsoft.com/office/drawing/2014/main" id="{C08B8268-725A-41CD-AAAB-91E85098431F}"/>
              </a:ext>
            </a:extLst>
          </p:cNvPr>
          <p:cNvSpPr>
            <a:spLocks noGrp="1"/>
          </p:cNvSpPr>
          <p:nvPr>
            <p:ph type="title"/>
          </p:nvPr>
        </p:nvSpPr>
        <p:spPr>
          <a:xfrm>
            <a:off x="427735" y="365125"/>
            <a:ext cx="11330511" cy="854075"/>
          </a:xfrm>
        </p:spPr>
        <p:txBody>
          <a:bodyPr>
            <a:normAutofit/>
          </a:bodyPr>
          <a:lstStyle/>
          <a:p>
            <a:r>
              <a:rPr lang="en-US" sz="3500" dirty="0"/>
              <a:t>Prompted Awareness of Commute Options Programs</a:t>
            </a:r>
          </a:p>
        </p:txBody>
      </p:sp>
    </p:spTree>
    <p:extLst>
      <p:ext uri="{BB962C8B-B14F-4D97-AF65-F5344CB8AC3E}">
        <p14:creationId xmlns:p14="http://schemas.microsoft.com/office/powerpoint/2010/main" val="2539204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8" name="Rectangle 5"/>
          <p:cNvSpPr>
            <a:spLocks noChangeArrowheads="1"/>
          </p:cNvSpPr>
          <p:nvPr/>
        </p:nvSpPr>
        <p:spPr bwMode="auto">
          <a:xfrm>
            <a:off x="2684833" y="6018288"/>
            <a:ext cx="84825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33363" marR="0" lvl="0" indent="-233363"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55  Next, do you recall seeing or hearing any advertising or news reports in the Atlanta region in the past year about transportation services  or information that could assist you with your travel to and from work?</a:t>
            </a:r>
          </a:p>
          <a:p>
            <a:pPr marL="233363" marR="0" lvl="0" indent="-233363"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55a   Where did you hear or see the advertising or news report?</a:t>
            </a:r>
          </a:p>
          <a:p>
            <a:pPr marL="233363" marR="0" lvl="0" indent="-233363"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56   What did the advertising or news report say, or what messages do you recall?</a:t>
            </a:r>
          </a:p>
        </p:txBody>
      </p:sp>
      <p:sp>
        <p:nvSpPr>
          <p:cNvPr id="822279" name="Text Box 7"/>
          <p:cNvSpPr txBox="1">
            <a:spLocks noChangeArrowheads="1"/>
          </p:cNvSpPr>
          <p:nvPr/>
        </p:nvSpPr>
        <p:spPr bwMode="auto">
          <a:xfrm>
            <a:off x="49083" y="5745356"/>
            <a:ext cx="2466024" cy="10618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Recall any ad/news report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 = 5,086</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Recall specific messages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 = 1,335</a:t>
            </a:r>
          </a:p>
        </p:txBody>
      </p:sp>
      <p:graphicFrame>
        <p:nvGraphicFramePr>
          <p:cNvPr id="11" name="Object 232">
            <a:extLst>
              <a:ext uri="{FF2B5EF4-FFF2-40B4-BE49-F238E27FC236}">
                <a16:creationId xmlns:a16="http://schemas.microsoft.com/office/drawing/2014/main" id="{15ACC0EB-A1BF-4C6B-8831-6F6C0955A72C}"/>
              </a:ext>
            </a:extLst>
          </p:cNvPr>
          <p:cNvGraphicFramePr/>
          <p:nvPr>
            <p:extLst/>
          </p:nvPr>
        </p:nvGraphicFramePr>
        <p:xfrm>
          <a:off x="3672255" y="1471321"/>
          <a:ext cx="7195035" cy="444309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8"/>
          <p:cNvSpPr txBox="1">
            <a:spLocks noChangeArrowheads="1"/>
          </p:cNvSpPr>
          <p:nvPr/>
        </p:nvSpPr>
        <p:spPr bwMode="auto">
          <a:xfrm>
            <a:off x="256678" y="2767039"/>
            <a:ext cx="1647166" cy="2698175"/>
          </a:xfrm>
          <a:prstGeom prst="rect">
            <a:avLst/>
          </a:prstGeom>
          <a:solidFill>
            <a:schemeClr val="accent2">
              <a:lumMod val="20000"/>
              <a:lumOff val="80000"/>
            </a:schemeClr>
          </a:solidFill>
          <a:ln w="12700">
            <a:noFill/>
            <a:miter lim="800000"/>
            <a:headEnd type="none" w="sm" len="sm"/>
            <a:tailEnd type="none" w="sm" len="sm"/>
          </a:ln>
          <a:effectLst/>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Top Ad Sources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Radio – 48%</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TV  news – 31%</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Social media 28%</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Billboard – 21%</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Website – 15%</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Newspaper – 14%</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Email – 11%</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Employer poster – 9%</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Employer Intranet – 9%</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Pandora/Waze – 6%</a:t>
            </a:r>
          </a:p>
        </p:txBody>
      </p:sp>
      <p:sp>
        <p:nvSpPr>
          <p:cNvPr id="12" name="Text Box 8">
            <a:extLst>
              <a:ext uri="{FF2B5EF4-FFF2-40B4-BE49-F238E27FC236}">
                <a16:creationId xmlns:a16="http://schemas.microsoft.com/office/drawing/2014/main" id="{CBEB8E89-D189-4EFA-905B-E3CC50E950A6}"/>
              </a:ext>
            </a:extLst>
          </p:cNvPr>
          <p:cNvSpPr txBox="1">
            <a:spLocks noChangeArrowheads="1"/>
          </p:cNvSpPr>
          <p:nvPr/>
        </p:nvSpPr>
        <p:spPr bwMode="auto">
          <a:xfrm>
            <a:off x="10002160" y="1600198"/>
            <a:ext cx="1499647" cy="584775"/>
          </a:xfrm>
          <a:prstGeom prst="rect">
            <a:avLst/>
          </a:prstGeom>
          <a:solidFill>
            <a:schemeClr val="accent2">
              <a:lumMod val="20000"/>
              <a:lumOff val="80000"/>
            </a:schemeClr>
          </a:solidFill>
          <a:ln w="12700">
            <a:noFill/>
            <a:miter lim="800000"/>
            <a:headEnd type="none" w="sm" len="sm"/>
            <a:tailEnd type="none" w="sm" len="sm"/>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General Commute</a:t>
            </a:r>
          </a:p>
        </p:txBody>
      </p:sp>
      <p:sp>
        <p:nvSpPr>
          <p:cNvPr id="13" name="Text Box 8">
            <a:extLst>
              <a:ext uri="{FF2B5EF4-FFF2-40B4-BE49-F238E27FC236}">
                <a16:creationId xmlns:a16="http://schemas.microsoft.com/office/drawing/2014/main" id="{25D70893-EBED-4031-B232-7FCAB58CFD4C}"/>
              </a:ext>
            </a:extLst>
          </p:cNvPr>
          <p:cNvSpPr txBox="1">
            <a:spLocks noChangeArrowheads="1"/>
          </p:cNvSpPr>
          <p:nvPr/>
        </p:nvSpPr>
        <p:spPr bwMode="auto">
          <a:xfrm>
            <a:off x="10002159" y="3162476"/>
            <a:ext cx="1499647" cy="584775"/>
          </a:xfrm>
          <a:prstGeom prst="rect">
            <a:avLst/>
          </a:prstGeom>
          <a:solidFill>
            <a:schemeClr val="accent1">
              <a:lumMod val="20000"/>
              <a:lumOff val="80000"/>
            </a:schemeClr>
          </a:solidFill>
          <a:ln w="12700">
            <a:noFill/>
            <a:miter lim="800000"/>
            <a:headEnd type="none" w="sm" len="sm"/>
            <a:tailEnd type="none" w="sm" len="sm"/>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Commute Services</a:t>
            </a:r>
          </a:p>
        </p:txBody>
      </p:sp>
      <p:sp>
        <p:nvSpPr>
          <p:cNvPr id="14" name="Text Box 8">
            <a:extLst>
              <a:ext uri="{FF2B5EF4-FFF2-40B4-BE49-F238E27FC236}">
                <a16:creationId xmlns:a16="http://schemas.microsoft.com/office/drawing/2014/main" id="{F02326B8-DCB3-4E2F-9DCD-80DB2F2A6539}"/>
              </a:ext>
            </a:extLst>
          </p:cNvPr>
          <p:cNvSpPr txBox="1">
            <a:spLocks noChangeArrowheads="1"/>
          </p:cNvSpPr>
          <p:nvPr/>
        </p:nvSpPr>
        <p:spPr bwMode="auto">
          <a:xfrm>
            <a:off x="10002159" y="4801904"/>
            <a:ext cx="1499647" cy="584775"/>
          </a:xfrm>
          <a:prstGeom prst="rect">
            <a:avLst/>
          </a:prstGeom>
          <a:solidFill>
            <a:schemeClr val="accent6">
              <a:lumMod val="20000"/>
              <a:lumOff val="80000"/>
            </a:schemeClr>
          </a:solidFill>
          <a:ln w="12700">
            <a:noFill/>
            <a:miter lim="800000"/>
            <a:headEnd type="none" w="sm" len="sm"/>
            <a:tailEnd type="none" w="sm" len="sm"/>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Infrastructure Initiatives</a:t>
            </a:r>
          </a:p>
        </p:txBody>
      </p:sp>
      <p:sp>
        <p:nvSpPr>
          <p:cNvPr id="2" name="Title 1">
            <a:extLst>
              <a:ext uri="{FF2B5EF4-FFF2-40B4-BE49-F238E27FC236}">
                <a16:creationId xmlns:a16="http://schemas.microsoft.com/office/drawing/2014/main" id="{AB0264A1-D9D5-4209-8DC6-5D4A24E7ABEE}"/>
              </a:ext>
            </a:extLst>
          </p:cNvPr>
          <p:cNvSpPr>
            <a:spLocks noGrp="1"/>
          </p:cNvSpPr>
          <p:nvPr>
            <p:ph type="title"/>
          </p:nvPr>
        </p:nvSpPr>
        <p:spPr>
          <a:xfrm>
            <a:off x="838200" y="217821"/>
            <a:ext cx="10515600" cy="800313"/>
          </a:xfrm>
        </p:spPr>
        <p:txBody>
          <a:bodyPr/>
          <a:lstStyle/>
          <a:p>
            <a:r>
              <a:rPr lang="en-US" dirty="0"/>
              <a:t>Commute Ad Awareness/Messages Recalled</a:t>
            </a:r>
          </a:p>
        </p:txBody>
      </p:sp>
      <p:sp>
        <p:nvSpPr>
          <p:cNvPr id="15" name="Text Box 8">
            <a:extLst>
              <a:ext uri="{FF2B5EF4-FFF2-40B4-BE49-F238E27FC236}">
                <a16:creationId xmlns:a16="http://schemas.microsoft.com/office/drawing/2014/main" id="{5D90ADCE-E03A-461D-8CAB-5F7C4FEBA94F}"/>
              </a:ext>
            </a:extLst>
          </p:cNvPr>
          <p:cNvSpPr txBox="1">
            <a:spLocks noChangeArrowheads="1"/>
          </p:cNvSpPr>
          <p:nvPr/>
        </p:nvSpPr>
        <p:spPr bwMode="auto">
          <a:xfrm>
            <a:off x="49083" y="1230867"/>
            <a:ext cx="3233379" cy="1323439"/>
          </a:xfrm>
          <a:prstGeom prst="rect">
            <a:avLst/>
          </a:prstGeom>
          <a:noFill/>
          <a:ln w="12700">
            <a:noFill/>
            <a:miter lim="800000"/>
            <a:headEnd type="none" w="sm" len="sm"/>
            <a:tailEnd type="none" w="sm" len="sm"/>
          </a:ln>
          <a:effectLst/>
        </p:spPr>
        <p:txBody>
          <a:bodyPr wrap="square">
            <a:spAutoFit/>
          </a:bodyPr>
          <a:lstStyle/>
          <a:p>
            <a:pPr marL="0" marR="0" lvl="0" indent="0" algn="l" defTabSz="9128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28% of respondents said they heard/saw commute ads in past year </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28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61% who were aware of ads could name a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specific message</a:t>
            </a:r>
          </a:p>
        </p:txBody>
      </p:sp>
      <p:cxnSp>
        <p:nvCxnSpPr>
          <p:cNvPr id="4" name="Straight Arrow Connector 3">
            <a:extLst>
              <a:ext uri="{FF2B5EF4-FFF2-40B4-BE49-F238E27FC236}">
                <a16:creationId xmlns:a16="http://schemas.microsoft.com/office/drawing/2014/main" id="{89D735D9-9435-47C6-BE90-62EA8C0D47F3}"/>
              </a:ext>
            </a:extLst>
          </p:cNvPr>
          <p:cNvCxnSpPr>
            <a:cxnSpLocks/>
          </p:cNvCxnSpPr>
          <p:nvPr/>
        </p:nvCxnSpPr>
        <p:spPr>
          <a:xfrm>
            <a:off x="2344615" y="2403232"/>
            <a:ext cx="1266093" cy="0"/>
          </a:xfrm>
          <a:prstGeom prst="straightConnector1">
            <a:avLst/>
          </a:prstGeom>
          <a:ln w="635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697876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F79E84-4DFE-4E9F-9E25-2D77AEA2A83F}"/>
              </a:ext>
            </a:extLst>
          </p:cNvPr>
          <p:cNvSpPr>
            <a:spLocks noGrp="1"/>
          </p:cNvSpPr>
          <p:nvPr>
            <p:ph type="title"/>
          </p:nvPr>
        </p:nvSpPr>
        <p:spPr>
          <a:xfrm>
            <a:off x="838200" y="365126"/>
            <a:ext cx="10515600" cy="803140"/>
          </a:xfrm>
        </p:spPr>
        <p:txBody>
          <a:bodyPr/>
          <a:lstStyle/>
          <a:p>
            <a:r>
              <a:rPr lang="en-US" dirty="0"/>
              <a:t>Action After Hearing/Seeing Ad</a:t>
            </a:r>
          </a:p>
        </p:txBody>
      </p:sp>
      <p:graphicFrame>
        <p:nvGraphicFramePr>
          <p:cNvPr id="2" name="Object 2"/>
          <p:cNvGraphicFramePr>
            <a:graphicFrameLocks noGrp="1" noChangeAspect="1"/>
          </p:cNvGraphicFramePr>
          <p:nvPr>
            <p:ph idx="4294967295"/>
            <p:extLst/>
          </p:nvPr>
        </p:nvGraphicFramePr>
        <p:xfrm>
          <a:off x="1984451" y="1517577"/>
          <a:ext cx="8875713" cy="4587875"/>
        </p:xfrm>
        <a:graphic>
          <a:graphicData uri="http://schemas.openxmlformats.org/drawingml/2006/chart">
            <c:chart xmlns:c="http://schemas.openxmlformats.org/drawingml/2006/chart" xmlns:r="http://schemas.openxmlformats.org/officeDocument/2006/relationships" r:id="rId3"/>
          </a:graphicData>
        </a:graphic>
      </p:graphicFrame>
      <p:sp>
        <p:nvSpPr>
          <p:cNvPr id="827396" name="Text Box 4"/>
          <p:cNvSpPr txBox="1">
            <a:spLocks noChangeArrowheads="1"/>
          </p:cNvSpPr>
          <p:nvPr/>
        </p:nvSpPr>
        <p:spPr bwMode="auto">
          <a:xfrm>
            <a:off x="1977958" y="166901"/>
            <a:ext cx="84950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342900" algn="l"/>
              </a:tabLst>
              <a:defRPr sz="2400">
                <a:solidFill>
                  <a:schemeClr val="tx1"/>
                </a:solidFill>
                <a:latin typeface="Times New Roman" pitchFamily="18" charset="0"/>
              </a:defRPr>
            </a:lvl1pPr>
            <a:lvl2pPr>
              <a:tabLst>
                <a:tab pos="342900" algn="l"/>
              </a:tabLst>
              <a:defRPr sz="2400">
                <a:solidFill>
                  <a:schemeClr val="tx1"/>
                </a:solidFill>
                <a:latin typeface="Times New Roman" pitchFamily="18" charset="0"/>
              </a:defRPr>
            </a:lvl2pPr>
            <a:lvl3pPr>
              <a:tabLst>
                <a:tab pos="342900" algn="l"/>
              </a:tabLst>
              <a:defRPr sz="2400">
                <a:solidFill>
                  <a:schemeClr val="tx1"/>
                </a:solidFill>
                <a:latin typeface="Times New Roman" pitchFamily="18" charset="0"/>
              </a:defRPr>
            </a:lvl3pPr>
            <a:lvl4pPr>
              <a:tabLst>
                <a:tab pos="342900" algn="l"/>
              </a:tabLst>
              <a:defRPr sz="2400">
                <a:solidFill>
                  <a:schemeClr val="tx1"/>
                </a:solidFill>
                <a:latin typeface="Times New Roman" pitchFamily="18" charset="0"/>
              </a:defRPr>
            </a:lvl4pPr>
            <a:lvl5pPr>
              <a:tabLst>
                <a:tab pos="342900" algn="l"/>
              </a:tabLst>
              <a:defRPr sz="2400">
                <a:solidFill>
                  <a:schemeClr val="tx1"/>
                </a:solidFill>
                <a:latin typeface="Times New Roman" pitchFamily="18" charset="0"/>
              </a:defRPr>
            </a:lvl5pPr>
            <a:lvl6pPr fontAlgn="base">
              <a:spcBef>
                <a:spcPct val="0"/>
              </a:spcBef>
              <a:spcAft>
                <a:spcPct val="0"/>
              </a:spcAft>
              <a:tabLst>
                <a:tab pos="342900" algn="l"/>
              </a:tabLst>
              <a:defRPr sz="2400">
                <a:solidFill>
                  <a:schemeClr val="tx1"/>
                </a:solidFill>
                <a:latin typeface="Times New Roman" pitchFamily="18" charset="0"/>
              </a:defRPr>
            </a:lvl6pPr>
            <a:lvl7pPr fontAlgn="base">
              <a:spcBef>
                <a:spcPct val="0"/>
              </a:spcBef>
              <a:spcAft>
                <a:spcPct val="0"/>
              </a:spcAft>
              <a:tabLst>
                <a:tab pos="342900" algn="l"/>
              </a:tabLst>
              <a:defRPr sz="2400">
                <a:solidFill>
                  <a:schemeClr val="tx1"/>
                </a:solidFill>
                <a:latin typeface="Times New Roman" pitchFamily="18" charset="0"/>
              </a:defRPr>
            </a:lvl7pPr>
            <a:lvl8pPr fontAlgn="base">
              <a:spcBef>
                <a:spcPct val="0"/>
              </a:spcBef>
              <a:spcAft>
                <a:spcPct val="0"/>
              </a:spcAft>
              <a:tabLst>
                <a:tab pos="342900" algn="l"/>
              </a:tabLst>
              <a:defRPr sz="2400">
                <a:solidFill>
                  <a:schemeClr val="tx1"/>
                </a:solidFill>
                <a:latin typeface="Times New Roman" pitchFamily="18" charset="0"/>
              </a:defRPr>
            </a:lvl8pPr>
            <a:lvl9pPr fontAlgn="base">
              <a:spcBef>
                <a:spcPct val="0"/>
              </a:spcBef>
              <a:spcAft>
                <a:spcPct val="0"/>
              </a:spcAft>
              <a:tabLst>
                <a:tab pos="342900" algn="l"/>
              </a:tabLs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600"/>
              </a:spcAft>
              <a:buClrTx/>
              <a:buSzTx/>
              <a:buFontTx/>
              <a:buNone/>
              <a:tabLst>
                <a:tab pos="342900"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7397" name="Rectangle 5"/>
          <p:cNvSpPr>
            <a:spLocks noChangeArrowheads="1"/>
          </p:cNvSpPr>
          <p:nvPr/>
        </p:nvSpPr>
        <p:spPr bwMode="auto">
          <a:xfrm>
            <a:off x="2091447" y="6291804"/>
            <a:ext cx="7864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Q57  After seeing or hearing this ad or news report, did you take any of the following actions to try to change how you travel around the Atlanta area? </a:t>
            </a:r>
          </a:p>
        </p:txBody>
      </p:sp>
      <p:sp>
        <p:nvSpPr>
          <p:cNvPr id="827398" name="Text Box 6"/>
          <p:cNvSpPr txBox="1">
            <a:spLocks noChangeArrowheads="1"/>
          </p:cNvSpPr>
          <p:nvPr/>
        </p:nvSpPr>
        <p:spPr bwMode="auto">
          <a:xfrm>
            <a:off x="175230" y="6416660"/>
            <a:ext cx="1122545"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 = 1,470</a:t>
            </a:r>
          </a:p>
        </p:txBody>
      </p:sp>
      <p:sp>
        <p:nvSpPr>
          <p:cNvPr id="827402" name="Text Box 10"/>
          <p:cNvSpPr txBox="1">
            <a:spLocks noChangeArrowheads="1"/>
          </p:cNvSpPr>
          <p:nvPr/>
        </p:nvSpPr>
        <p:spPr bwMode="auto">
          <a:xfrm>
            <a:off x="9209232" y="4229349"/>
            <a:ext cx="1339792" cy="830997"/>
          </a:xfrm>
          <a:prstGeom prst="rect">
            <a:avLst/>
          </a:prstGeom>
          <a:solidFill>
            <a:schemeClr val="accent2">
              <a:lumMod val="20000"/>
              <a:lumOff val="80000"/>
            </a:schemeClr>
          </a:solidFill>
          <a:ln w="12700">
            <a:noFill/>
            <a:miter lim="800000"/>
            <a:headEnd type="none" w="sm" len="sm"/>
            <a:tailEnd type="none" w="sm" len="sm"/>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Tried/started alt mode for commute</a:t>
            </a:r>
          </a:p>
        </p:txBody>
      </p:sp>
      <p:sp>
        <p:nvSpPr>
          <p:cNvPr id="10" name="Rectangle 8">
            <a:extLst>
              <a:ext uri="{FF2B5EF4-FFF2-40B4-BE49-F238E27FC236}">
                <a16:creationId xmlns:a16="http://schemas.microsoft.com/office/drawing/2014/main" id="{575BC0DE-0031-4EC5-85E3-D0230E194F64}"/>
              </a:ext>
            </a:extLst>
          </p:cNvPr>
          <p:cNvSpPr>
            <a:spLocks noChangeArrowheads="1"/>
          </p:cNvSpPr>
          <p:nvPr/>
        </p:nvSpPr>
        <p:spPr bwMode="auto">
          <a:xfrm>
            <a:off x="2567547" y="3826208"/>
            <a:ext cx="5921192" cy="1774284"/>
          </a:xfrm>
          <a:prstGeom prst="rect">
            <a:avLst/>
          </a:prstGeom>
          <a:noFill/>
          <a:ln w="28575">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2019 Atlanta Bike Challenge: </a:t>
            </a:r>
            <a:r>
              <a:rPr lang="en-US" dirty="0" err="1"/>
              <a:t>Biketober</a:t>
            </a:r>
            <a:br>
              <a:rPr lang="en-US" dirty="0"/>
            </a:br>
            <a:br>
              <a:rPr lang="en-US" dirty="0"/>
            </a:br>
            <a:r>
              <a:rPr lang="en-US" sz="4800" dirty="0"/>
              <a:t>Bennett Foster </a:t>
            </a:r>
            <a:br>
              <a:rPr lang="en-US" dirty="0"/>
            </a:br>
            <a:r>
              <a:rPr lang="en-US" sz="4800" dirty="0"/>
              <a:t>Joel Wascher</a:t>
            </a:r>
            <a:br>
              <a:rPr lang="en-US" dirty="0"/>
            </a:br>
            <a:endParaRPr lang="en-US" sz="5000" dirty="0"/>
          </a:p>
        </p:txBody>
      </p:sp>
    </p:spTree>
    <p:extLst>
      <p:ext uri="{BB962C8B-B14F-4D97-AF65-F5344CB8AC3E}">
        <p14:creationId xmlns:p14="http://schemas.microsoft.com/office/powerpoint/2010/main" val="139311092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49DC5-37F6-410D-8114-B43577A7730A}"/>
              </a:ext>
            </a:extLst>
          </p:cNvPr>
          <p:cNvPicPr>
            <a:picLocks noChangeAspect="1"/>
          </p:cNvPicPr>
          <p:nvPr/>
        </p:nvPicPr>
        <p:blipFill rotWithShape="1">
          <a:blip r:embed="rId2"/>
          <a:srcRect b="11633"/>
          <a:stretch/>
        </p:blipFill>
        <p:spPr>
          <a:xfrm>
            <a:off x="2662238" y="-9852"/>
            <a:ext cx="6867525" cy="6425178"/>
          </a:xfrm>
          <a:prstGeom prst="rect">
            <a:avLst/>
          </a:prstGeom>
        </p:spPr>
      </p:pic>
    </p:spTree>
    <p:extLst>
      <p:ext uri="{BB962C8B-B14F-4D97-AF65-F5344CB8AC3E}">
        <p14:creationId xmlns:p14="http://schemas.microsoft.com/office/powerpoint/2010/main" val="100123000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E83AF-B738-47D1-9B3A-433FEABF8E73}"/>
              </a:ext>
            </a:extLst>
          </p:cNvPr>
          <p:cNvSpPr>
            <a:spLocks noGrp="1"/>
          </p:cNvSpPr>
          <p:nvPr>
            <p:ph type="title"/>
          </p:nvPr>
        </p:nvSpPr>
        <p:spPr>
          <a:xfrm>
            <a:off x="445541" y="411221"/>
            <a:ext cx="4972279" cy="367532"/>
          </a:xfrm>
        </p:spPr>
        <p:txBody>
          <a:bodyPr>
            <a:normAutofit fontScale="90000"/>
          </a:bodyPr>
          <a:lstStyle/>
          <a:p>
            <a:r>
              <a:rPr lang="en-US" dirty="0"/>
              <a:t>People </a:t>
            </a:r>
            <a:r>
              <a:rPr lang="en-US" dirty="0">
                <a:solidFill>
                  <a:schemeClr val="tx1"/>
                </a:solidFill>
              </a:rPr>
              <a:t>I</a:t>
            </a:r>
            <a:r>
              <a:rPr lang="en-US" dirty="0"/>
              <a:t> Partnerships </a:t>
            </a:r>
            <a:r>
              <a:rPr lang="en-US" dirty="0">
                <a:solidFill>
                  <a:schemeClr val="tx1"/>
                </a:solidFill>
              </a:rPr>
              <a:t>I</a:t>
            </a:r>
            <a:r>
              <a:rPr lang="en-US" dirty="0"/>
              <a:t> Planning</a:t>
            </a:r>
          </a:p>
        </p:txBody>
      </p:sp>
      <p:sp>
        <p:nvSpPr>
          <p:cNvPr id="6" name="TextBox 5">
            <a:extLst>
              <a:ext uri="{FF2B5EF4-FFF2-40B4-BE49-F238E27FC236}">
                <a16:creationId xmlns:a16="http://schemas.microsoft.com/office/drawing/2014/main" id="{66AEE66D-03A9-477D-AC34-97D574BA637B}"/>
              </a:ext>
            </a:extLst>
          </p:cNvPr>
          <p:cNvSpPr txBox="1"/>
          <p:nvPr/>
        </p:nvSpPr>
        <p:spPr>
          <a:xfrm>
            <a:off x="351816" y="1496377"/>
            <a:ext cx="2658084" cy="400110"/>
          </a:xfrm>
          <a:prstGeom prst="rect">
            <a:avLst/>
          </a:prstGeom>
          <a:noFill/>
        </p:spPr>
        <p:txBody>
          <a:bodyPr wrap="square" rtlCol="0">
            <a:spAutoFit/>
          </a:bodyPr>
          <a:lstStyle/>
          <a:p>
            <a:pPr algn="ctr" defTabSz="412750" hangingPunct="0"/>
            <a:r>
              <a:rPr lang="en-US" sz="2000" kern="0" dirty="0">
                <a:solidFill>
                  <a:srgbClr val="337AB7"/>
                </a:solidFill>
                <a:latin typeface="Futura Book"/>
                <a:cs typeface="Helvetica" panose="020B0604020202020204" pitchFamily="34" charset="0"/>
                <a:sym typeface="Helvetica Light"/>
              </a:rPr>
              <a:t>Engage People</a:t>
            </a:r>
          </a:p>
        </p:txBody>
      </p:sp>
      <p:sp>
        <p:nvSpPr>
          <p:cNvPr id="7" name="TextBox 6">
            <a:extLst>
              <a:ext uri="{FF2B5EF4-FFF2-40B4-BE49-F238E27FC236}">
                <a16:creationId xmlns:a16="http://schemas.microsoft.com/office/drawing/2014/main" id="{7DAB482D-7B93-4BBB-BCB5-5FFBC986C1CB}"/>
              </a:ext>
            </a:extLst>
          </p:cNvPr>
          <p:cNvSpPr txBox="1"/>
          <p:nvPr/>
        </p:nvSpPr>
        <p:spPr>
          <a:xfrm>
            <a:off x="6264812" y="1440908"/>
            <a:ext cx="2658084" cy="400110"/>
          </a:xfrm>
          <a:prstGeom prst="rect">
            <a:avLst/>
          </a:prstGeom>
          <a:noFill/>
        </p:spPr>
        <p:txBody>
          <a:bodyPr wrap="square" rtlCol="0">
            <a:spAutoFit/>
          </a:bodyPr>
          <a:lstStyle/>
          <a:p>
            <a:pPr algn="ctr" defTabSz="412750" hangingPunct="0"/>
            <a:r>
              <a:rPr lang="en-US" sz="2000" kern="0" dirty="0">
                <a:solidFill>
                  <a:srgbClr val="337AB7"/>
                </a:solidFill>
                <a:latin typeface="Futura Book"/>
                <a:cs typeface="Helvetica" panose="020B0604020202020204" pitchFamily="34" charset="0"/>
                <a:sym typeface="Helvetica Light"/>
              </a:rPr>
              <a:t>Source Prizes</a:t>
            </a:r>
          </a:p>
        </p:txBody>
      </p:sp>
      <p:sp>
        <p:nvSpPr>
          <p:cNvPr id="8" name="TextBox 7">
            <a:extLst>
              <a:ext uri="{FF2B5EF4-FFF2-40B4-BE49-F238E27FC236}">
                <a16:creationId xmlns:a16="http://schemas.microsoft.com/office/drawing/2014/main" id="{66EB70B4-F204-492B-BBF1-1EB12216AC3F}"/>
              </a:ext>
            </a:extLst>
          </p:cNvPr>
          <p:cNvSpPr txBox="1"/>
          <p:nvPr/>
        </p:nvSpPr>
        <p:spPr>
          <a:xfrm>
            <a:off x="3324664" y="1496377"/>
            <a:ext cx="2658084" cy="400110"/>
          </a:xfrm>
          <a:prstGeom prst="rect">
            <a:avLst/>
          </a:prstGeom>
          <a:noFill/>
        </p:spPr>
        <p:txBody>
          <a:bodyPr wrap="square" rtlCol="0">
            <a:spAutoFit/>
          </a:bodyPr>
          <a:lstStyle/>
          <a:p>
            <a:pPr algn="ctr" defTabSz="412750" hangingPunct="0"/>
            <a:r>
              <a:rPr lang="en-US" sz="2000" kern="0" dirty="0">
                <a:solidFill>
                  <a:srgbClr val="337AB7"/>
                </a:solidFill>
                <a:latin typeface="Futura Book"/>
                <a:cs typeface="Helvetica" panose="020B0604020202020204" pitchFamily="34" charset="0"/>
                <a:sym typeface="Helvetica Light"/>
              </a:rPr>
              <a:t>Recruit Partners</a:t>
            </a:r>
          </a:p>
        </p:txBody>
      </p:sp>
      <p:sp>
        <p:nvSpPr>
          <p:cNvPr id="9" name="TextBox 8">
            <a:extLst>
              <a:ext uri="{FF2B5EF4-FFF2-40B4-BE49-F238E27FC236}">
                <a16:creationId xmlns:a16="http://schemas.microsoft.com/office/drawing/2014/main" id="{ECA7BE8C-1088-43D7-94AB-7CC08303BAB5}"/>
              </a:ext>
            </a:extLst>
          </p:cNvPr>
          <p:cNvSpPr txBox="1"/>
          <p:nvPr/>
        </p:nvSpPr>
        <p:spPr>
          <a:xfrm>
            <a:off x="9063368" y="1440908"/>
            <a:ext cx="2658084" cy="400110"/>
          </a:xfrm>
          <a:prstGeom prst="rect">
            <a:avLst/>
          </a:prstGeom>
          <a:noFill/>
        </p:spPr>
        <p:txBody>
          <a:bodyPr wrap="square" rtlCol="0">
            <a:spAutoFit/>
          </a:bodyPr>
          <a:lstStyle/>
          <a:p>
            <a:pPr algn="ctr" defTabSz="412750" hangingPunct="0"/>
            <a:r>
              <a:rPr lang="en-US" sz="2000" kern="0" dirty="0">
                <a:solidFill>
                  <a:srgbClr val="337AB7"/>
                </a:solidFill>
                <a:latin typeface="Futura Book"/>
                <a:cs typeface="Helvetica" panose="020B0604020202020204" pitchFamily="34" charset="0"/>
                <a:sym typeface="Helvetica Light"/>
              </a:rPr>
              <a:t>Develop Message</a:t>
            </a:r>
          </a:p>
        </p:txBody>
      </p:sp>
      <p:sp>
        <p:nvSpPr>
          <p:cNvPr id="11" name="Text Placeholder 10">
            <a:extLst>
              <a:ext uri="{FF2B5EF4-FFF2-40B4-BE49-F238E27FC236}">
                <a16:creationId xmlns:a16="http://schemas.microsoft.com/office/drawing/2014/main" id="{AA751A48-56B9-45BE-9F41-59CF64F67C85}"/>
              </a:ext>
            </a:extLst>
          </p:cNvPr>
          <p:cNvSpPr>
            <a:spLocks noGrp="1"/>
          </p:cNvSpPr>
          <p:nvPr>
            <p:ph type="body" idx="1"/>
          </p:nvPr>
        </p:nvSpPr>
        <p:spPr>
          <a:xfrm>
            <a:off x="470548" y="876870"/>
            <a:ext cx="3575672" cy="388455"/>
          </a:xfrm>
        </p:spPr>
        <p:txBody>
          <a:bodyPr>
            <a:normAutofit fontScale="92500"/>
          </a:bodyPr>
          <a:lstStyle/>
          <a:p>
            <a:r>
              <a:rPr lang="en-US" dirty="0"/>
              <a:t>Make it fun, appealing, and engaging</a:t>
            </a:r>
          </a:p>
        </p:txBody>
      </p:sp>
      <p:pic>
        <p:nvPicPr>
          <p:cNvPr id="14" name="Picture 13">
            <a:extLst>
              <a:ext uri="{FF2B5EF4-FFF2-40B4-BE49-F238E27FC236}">
                <a16:creationId xmlns:a16="http://schemas.microsoft.com/office/drawing/2014/main" id="{0BA8C746-6B7F-4544-B6F3-8B1A06DD2C18}"/>
              </a:ext>
            </a:extLst>
          </p:cNvPr>
          <p:cNvPicPr>
            <a:picLocks noChangeAspect="1"/>
          </p:cNvPicPr>
          <p:nvPr/>
        </p:nvPicPr>
        <p:blipFill rotWithShape="1">
          <a:blip r:embed="rId2"/>
          <a:srcRect b="61690"/>
          <a:stretch/>
        </p:blipFill>
        <p:spPr>
          <a:xfrm>
            <a:off x="3073917" y="2163901"/>
            <a:ext cx="3351430" cy="669242"/>
          </a:xfrm>
          <a:prstGeom prst="rect">
            <a:avLst/>
          </a:prstGeom>
        </p:spPr>
      </p:pic>
      <p:pic>
        <p:nvPicPr>
          <p:cNvPr id="18" name="Picture 17">
            <a:extLst>
              <a:ext uri="{FF2B5EF4-FFF2-40B4-BE49-F238E27FC236}">
                <a16:creationId xmlns:a16="http://schemas.microsoft.com/office/drawing/2014/main" id="{EAE1D6B4-0FFA-40DE-B974-B4EB90392F1F}"/>
              </a:ext>
            </a:extLst>
          </p:cNvPr>
          <p:cNvPicPr>
            <a:picLocks noChangeAspect="1"/>
          </p:cNvPicPr>
          <p:nvPr/>
        </p:nvPicPr>
        <p:blipFill rotWithShape="1">
          <a:blip r:embed="rId3"/>
          <a:srcRect l="2859" r="2393"/>
          <a:stretch/>
        </p:blipFill>
        <p:spPr>
          <a:xfrm>
            <a:off x="247188" y="2059671"/>
            <a:ext cx="2867341" cy="3659114"/>
          </a:xfrm>
          <a:prstGeom prst="rect">
            <a:avLst/>
          </a:prstGeom>
        </p:spPr>
      </p:pic>
      <p:sp>
        <p:nvSpPr>
          <p:cNvPr id="21" name="TextBox 20">
            <a:extLst>
              <a:ext uri="{FF2B5EF4-FFF2-40B4-BE49-F238E27FC236}">
                <a16:creationId xmlns:a16="http://schemas.microsoft.com/office/drawing/2014/main" id="{00116C6B-2253-4CA7-AE6E-8241DA1BAE4F}"/>
              </a:ext>
            </a:extLst>
          </p:cNvPr>
          <p:cNvSpPr txBox="1"/>
          <p:nvPr/>
        </p:nvSpPr>
        <p:spPr>
          <a:xfrm>
            <a:off x="9204960" y="2201911"/>
            <a:ext cx="2658084" cy="3385542"/>
          </a:xfrm>
          <a:prstGeom prst="rect">
            <a:avLst/>
          </a:prstGeom>
          <a:noFill/>
        </p:spPr>
        <p:txBody>
          <a:bodyPr wrap="square" rtlCol="0">
            <a:spAutoFit/>
          </a:bodyPr>
          <a:lstStyle/>
          <a:p>
            <a:pPr marL="285750" indent="-285750" defTabSz="412750" hangingPunct="0">
              <a:buFont typeface="Arial" panose="020B0604020202020204" pitchFamily="34" charset="0"/>
              <a:buChar char="•"/>
            </a:pPr>
            <a:r>
              <a:rPr lang="en-US" sz="2000" kern="0" dirty="0">
                <a:solidFill>
                  <a:srgbClr val="337AB7"/>
                </a:solidFill>
                <a:latin typeface="Futura Book"/>
                <a:cs typeface="Helvetica" panose="020B0604020202020204" pitchFamily="34" charset="0"/>
                <a:sym typeface="Helvetica Light"/>
              </a:rPr>
              <a:t>Coordinate Paid Social</a:t>
            </a:r>
          </a:p>
          <a:p>
            <a:pPr defTabSz="412750" hangingPunct="0"/>
            <a:endParaRPr lang="en-US" sz="2000" kern="0" dirty="0">
              <a:solidFill>
                <a:srgbClr val="337AB7"/>
              </a:solidFill>
              <a:latin typeface="Futura Book"/>
              <a:cs typeface="Helvetica" panose="020B0604020202020204" pitchFamily="34" charset="0"/>
              <a:sym typeface="Helvetica Light"/>
            </a:endParaRPr>
          </a:p>
          <a:p>
            <a:pPr marL="285750" indent="-285750" defTabSz="412750" hangingPunct="0">
              <a:buFont typeface="Arial" panose="020B0604020202020204" pitchFamily="34" charset="0"/>
              <a:buChar char="•"/>
            </a:pPr>
            <a:r>
              <a:rPr lang="en-US" sz="2000" kern="0" dirty="0">
                <a:solidFill>
                  <a:srgbClr val="337AB7"/>
                </a:solidFill>
                <a:latin typeface="Futura Book"/>
                <a:cs typeface="Helvetica" panose="020B0604020202020204" pitchFamily="34" charset="0"/>
                <a:sym typeface="Helvetica Light"/>
              </a:rPr>
              <a:t>Targeted Emails</a:t>
            </a:r>
          </a:p>
          <a:p>
            <a:pPr marL="285750" indent="-285750" defTabSz="412750" hangingPunct="0">
              <a:buFont typeface="Arial" panose="020B0604020202020204" pitchFamily="34" charset="0"/>
              <a:buChar char="•"/>
            </a:pPr>
            <a:endParaRPr lang="en-US" sz="2000" kern="0" dirty="0">
              <a:solidFill>
                <a:srgbClr val="337AB7"/>
              </a:solidFill>
              <a:latin typeface="Futura Book"/>
              <a:cs typeface="Helvetica" panose="020B0604020202020204" pitchFamily="34" charset="0"/>
              <a:sym typeface="Helvetica Light"/>
            </a:endParaRPr>
          </a:p>
          <a:p>
            <a:pPr marL="285750" indent="-285750" defTabSz="412750" hangingPunct="0">
              <a:buFont typeface="Arial" panose="020B0604020202020204" pitchFamily="34" charset="0"/>
              <a:buChar char="•"/>
            </a:pPr>
            <a:r>
              <a:rPr lang="en-US" sz="2000" kern="0" dirty="0">
                <a:solidFill>
                  <a:srgbClr val="337AB7"/>
                </a:solidFill>
                <a:latin typeface="Futura Book"/>
                <a:cs typeface="Helvetica" panose="020B0604020202020204" pitchFamily="34" charset="0"/>
                <a:sym typeface="Helvetica Light"/>
              </a:rPr>
              <a:t>In-App Announcements</a:t>
            </a:r>
          </a:p>
          <a:p>
            <a:pPr defTabSz="412750" hangingPunct="0"/>
            <a:endParaRPr lang="en-US" sz="2000" kern="0" dirty="0">
              <a:solidFill>
                <a:srgbClr val="337AB7"/>
              </a:solidFill>
              <a:latin typeface="Futura Book"/>
              <a:cs typeface="Helvetica" panose="020B0604020202020204" pitchFamily="34" charset="0"/>
              <a:sym typeface="Helvetica Light"/>
            </a:endParaRPr>
          </a:p>
          <a:p>
            <a:pPr marL="285750" indent="-285750" defTabSz="412750" hangingPunct="0">
              <a:buFont typeface="Arial" panose="020B0604020202020204" pitchFamily="34" charset="0"/>
              <a:buChar char="•"/>
            </a:pPr>
            <a:r>
              <a:rPr lang="en-US" sz="2000" kern="0" dirty="0">
                <a:solidFill>
                  <a:srgbClr val="337AB7"/>
                </a:solidFill>
                <a:latin typeface="Futura Book"/>
                <a:cs typeface="Helvetica" panose="020B0604020202020204" pitchFamily="34" charset="0"/>
                <a:sym typeface="Helvetica Light"/>
              </a:rPr>
              <a:t>Promo Pack</a:t>
            </a:r>
          </a:p>
          <a:p>
            <a:pPr marL="0" lvl="3" defTabSz="412750" hangingPunct="0"/>
            <a:r>
              <a:rPr lang="en-US" sz="1400" kern="0" dirty="0">
                <a:solidFill>
                  <a:srgbClr val="337AB7"/>
                </a:solidFill>
                <a:latin typeface="Futura Book"/>
                <a:cs typeface="Helvetica" panose="020B0604020202020204" pitchFamily="34" charset="0"/>
                <a:sym typeface="Helvetica Light"/>
              </a:rPr>
              <a:t>	  </a:t>
            </a:r>
            <a:r>
              <a:rPr lang="en-US" sz="1000" kern="0" dirty="0">
                <a:solidFill>
                  <a:srgbClr val="337AB7"/>
                </a:solidFill>
                <a:latin typeface="Futura Book"/>
                <a:cs typeface="Helvetica" panose="020B0604020202020204" pitchFamily="34" charset="0"/>
                <a:sym typeface="Helvetica Light"/>
              </a:rPr>
              <a:t>(web and in-person)</a:t>
            </a:r>
          </a:p>
          <a:p>
            <a:pPr marL="285750" lvl="2" indent="-285750" defTabSz="412750" hangingPunct="0">
              <a:buFont typeface="Arial" panose="020B0604020202020204" pitchFamily="34" charset="0"/>
              <a:buChar char="•"/>
            </a:pPr>
            <a:endParaRPr lang="en-US" sz="2000" kern="0" dirty="0">
              <a:solidFill>
                <a:srgbClr val="337AB7"/>
              </a:solidFill>
              <a:latin typeface="Futura Book"/>
              <a:cs typeface="Helvetica" panose="020B0604020202020204" pitchFamily="34" charset="0"/>
              <a:sym typeface="Helvetica Light"/>
            </a:endParaRPr>
          </a:p>
        </p:txBody>
      </p:sp>
      <p:cxnSp>
        <p:nvCxnSpPr>
          <p:cNvPr id="23" name="Straight Connector 22">
            <a:extLst>
              <a:ext uri="{FF2B5EF4-FFF2-40B4-BE49-F238E27FC236}">
                <a16:creationId xmlns:a16="http://schemas.microsoft.com/office/drawing/2014/main" id="{C8B39E23-FB83-49CA-BA86-A620BB8A8A5C}"/>
              </a:ext>
            </a:extLst>
          </p:cNvPr>
          <p:cNvCxnSpPr/>
          <p:nvPr/>
        </p:nvCxnSpPr>
        <p:spPr>
          <a:xfrm flipV="1">
            <a:off x="247188" y="1856141"/>
            <a:ext cx="11592997" cy="55470"/>
          </a:xfrm>
          <a:prstGeom prst="line">
            <a:avLst/>
          </a:prstGeom>
        </p:spPr>
        <p:style>
          <a:lnRef idx="1">
            <a:schemeClr val="accent2"/>
          </a:lnRef>
          <a:fillRef idx="0">
            <a:schemeClr val="accent2"/>
          </a:fillRef>
          <a:effectRef idx="0">
            <a:schemeClr val="accent2"/>
          </a:effectRef>
          <a:fontRef idx="minor">
            <a:schemeClr val="tx1"/>
          </a:fontRef>
        </p:style>
      </p:cxnSp>
      <p:pic>
        <p:nvPicPr>
          <p:cNvPr id="2" name="Picture 1">
            <a:extLst>
              <a:ext uri="{FF2B5EF4-FFF2-40B4-BE49-F238E27FC236}">
                <a16:creationId xmlns:a16="http://schemas.microsoft.com/office/drawing/2014/main" id="{E34C7FC9-1E4E-4193-A289-1D23D60F5304}"/>
              </a:ext>
            </a:extLst>
          </p:cNvPr>
          <p:cNvPicPr>
            <a:picLocks noChangeAspect="1"/>
          </p:cNvPicPr>
          <p:nvPr/>
        </p:nvPicPr>
        <p:blipFill>
          <a:blip r:embed="rId4"/>
          <a:stretch>
            <a:fillRect/>
          </a:stretch>
        </p:blipFill>
        <p:spPr>
          <a:xfrm>
            <a:off x="6374355" y="3871598"/>
            <a:ext cx="2533320" cy="1669688"/>
          </a:xfrm>
          <a:prstGeom prst="rect">
            <a:avLst/>
          </a:prstGeom>
        </p:spPr>
      </p:pic>
      <p:pic>
        <p:nvPicPr>
          <p:cNvPr id="15" name="Picture 14">
            <a:extLst>
              <a:ext uri="{FF2B5EF4-FFF2-40B4-BE49-F238E27FC236}">
                <a16:creationId xmlns:a16="http://schemas.microsoft.com/office/drawing/2014/main" id="{32BC0AF2-9501-4418-8288-8EFF83825A5A}"/>
              </a:ext>
            </a:extLst>
          </p:cNvPr>
          <p:cNvPicPr>
            <a:picLocks noChangeAspect="1"/>
          </p:cNvPicPr>
          <p:nvPr/>
        </p:nvPicPr>
        <p:blipFill rotWithShape="1">
          <a:blip r:embed="rId2"/>
          <a:srcRect t="38409" b="37183"/>
          <a:stretch/>
        </p:blipFill>
        <p:spPr>
          <a:xfrm>
            <a:off x="3176252" y="3357452"/>
            <a:ext cx="3146761" cy="400372"/>
          </a:xfrm>
          <a:prstGeom prst="rect">
            <a:avLst/>
          </a:prstGeom>
        </p:spPr>
      </p:pic>
      <p:pic>
        <p:nvPicPr>
          <p:cNvPr id="16" name="Picture 15">
            <a:extLst>
              <a:ext uri="{FF2B5EF4-FFF2-40B4-BE49-F238E27FC236}">
                <a16:creationId xmlns:a16="http://schemas.microsoft.com/office/drawing/2014/main" id="{71C61E31-B39F-4E74-9BB4-CDE1A84BBB05}"/>
              </a:ext>
            </a:extLst>
          </p:cNvPr>
          <p:cNvPicPr>
            <a:picLocks noChangeAspect="1"/>
          </p:cNvPicPr>
          <p:nvPr/>
        </p:nvPicPr>
        <p:blipFill rotWithShape="1">
          <a:blip r:embed="rId2"/>
          <a:srcRect t="60974"/>
          <a:stretch/>
        </p:blipFill>
        <p:spPr>
          <a:xfrm>
            <a:off x="3353134" y="4282133"/>
            <a:ext cx="2832796" cy="576263"/>
          </a:xfrm>
          <a:prstGeom prst="rect">
            <a:avLst/>
          </a:prstGeom>
        </p:spPr>
      </p:pic>
      <p:pic>
        <p:nvPicPr>
          <p:cNvPr id="13" name="Picture 12">
            <a:extLst>
              <a:ext uri="{FF2B5EF4-FFF2-40B4-BE49-F238E27FC236}">
                <a16:creationId xmlns:a16="http://schemas.microsoft.com/office/drawing/2014/main" id="{33D29970-D313-495C-AD6B-98CB3332F4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379001" y="2059671"/>
            <a:ext cx="2574375" cy="1742971"/>
          </a:xfrm>
          <a:prstGeom prst="rect">
            <a:avLst/>
          </a:prstGeom>
        </p:spPr>
      </p:pic>
    </p:spTree>
    <p:extLst>
      <p:ext uri="{BB962C8B-B14F-4D97-AF65-F5344CB8AC3E}">
        <p14:creationId xmlns:p14="http://schemas.microsoft.com/office/powerpoint/2010/main" val="321192604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01F40D-69D2-4CE1-A564-1A2B50966DE5}"/>
              </a:ext>
            </a:extLst>
          </p:cNvPr>
          <p:cNvSpPr>
            <a:spLocks noGrp="1"/>
          </p:cNvSpPr>
          <p:nvPr>
            <p:ph type="title"/>
          </p:nvPr>
        </p:nvSpPr>
        <p:spPr/>
        <p:txBody>
          <a:bodyPr>
            <a:normAutofit/>
          </a:bodyPr>
          <a:lstStyle/>
          <a:p>
            <a:r>
              <a:rPr lang="en-US" dirty="0"/>
              <a:t>More than Prizes</a:t>
            </a:r>
          </a:p>
        </p:txBody>
      </p:sp>
      <p:sp>
        <p:nvSpPr>
          <p:cNvPr id="10" name="Text Placeholder 1">
            <a:extLst>
              <a:ext uri="{FF2B5EF4-FFF2-40B4-BE49-F238E27FC236}">
                <a16:creationId xmlns:a16="http://schemas.microsoft.com/office/drawing/2014/main" id="{5AC888E7-F8F7-4C4E-96BB-C2A4DDA5FC75}"/>
              </a:ext>
            </a:extLst>
          </p:cNvPr>
          <p:cNvSpPr txBox="1">
            <a:spLocks/>
          </p:cNvSpPr>
          <p:nvPr/>
        </p:nvSpPr>
        <p:spPr>
          <a:xfrm>
            <a:off x="445541" y="1235636"/>
            <a:ext cx="3417799" cy="1604470"/>
          </a:xfrm>
          <a:prstGeom prst="rect">
            <a:avLst/>
          </a:prstGeom>
        </p:spPr>
        <p:txBody>
          <a:bodyPr vert="horz" lIns="0" tIns="0" rIns="0" bIns="0" rtlCol="0" anchor="t">
            <a:normAutofit fontScale="85000" lnSpcReduction="20000"/>
          </a:bodyPr>
          <a:lstStyle>
            <a:lvl1pPr marL="0" indent="0" algn="l" defTabSz="1828800" rtl="0" eaLnBrk="1" latinLnBrk="0" hangingPunct="1">
              <a:lnSpc>
                <a:spcPct val="90000"/>
              </a:lnSpc>
              <a:spcBef>
                <a:spcPts val="2000"/>
              </a:spcBef>
              <a:buFontTx/>
              <a:buNone/>
              <a:defRPr sz="3200" b="0" i="0" kern="1200">
                <a:solidFill>
                  <a:srgbClr val="337AB7"/>
                </a:solidFill>
                <a:latin typeface="Futura Book" charset="0"/>
                <a:ea typeface="Futura Book" charset="0"/>
                <a:cs typeface="Futura Book"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914400">
              <a:spcBef>
                <a:spcPts val="1000"/>
              </a:spcBef>
            </a:pPr>
            <a:r>
              <a:rPr lang="en-US" sz="1600" b="1" dirty="0">
                <a:sym typeface="Helvetica Light"/>
              </a:rPr>
              <a:t>Edison Electric Bike Co.</a:t>
            </a:r>
          </a:p>
          <a:p>
            <a:pPr marL="228600" indent="-228600" defTabSz="914400">
              <a:spcBef>
                <a:spcPts val="1000"/>
              </a:spcBef>
              <a:buFont typeface="Arial" panose="020B0604020202020204" pitchFamily="34" charset="0"/>
              <a:buChar char="•"/>
            </a:pPr>
            <a:r>
              <a:rPr lang="en-US" sz="1600" dirty="0">
                <a:sym typeface="Helvetica Light"/>
              </a:rPr>
              <a:t>Bike 1: Early Bird Registration</a:t>
            </a:r>
          </a:p>
          <a:p>
            <a:pPr marL="228600" indent="-228600" defTabSz="914400">
              <a:spcBef>
                <a:spcPts val="1000"/>
              </a:spcBef>
              <a:buFont typeface="Arial" panose="020B0604020202020204" pitchFamily="34" charset="0"/>
              <a:buChar char="•"/>
            </a:pPr>
            <a:r>
              <a:rPr lang="en-US" sz="1600" dirty="0">
                <a:sym typeface="Helvetica Light"/>
              </a:rPr>
              <a:t>Bike 2: Overall Challenge</a:t>
            </a:r>
          </a:p>
          <a:p>
            <a:pPr defTabSz="914400">
              <a:spcBef>
                <a:spcPts val="1000"/>
              </a:spcBef>
            </a:pPr>
            <a:endParaRPr lang="en-US" sz="1600" dirty="0">
              <a:sym typeface="Helvetica Light"/>
            </a:endParaRPr>
          </a:p>
          <a:p>
            <a:pPr defTabSz="914400">
              <a:spcBef>
                <a:spcPts val="1000"/>
              </a:spcBef>
            </a:pPr>
            <a:r>
              <a:rPr lang="en-US" sz="1600" b="1" dirty="0">
                <a:sym typeface="Helvetica Light"/>
              </a:rPr>
              <a:t>Aztec Cycles</a:t>
            </a:r>
          </a:p>
          <a:p>
            <a:pPr marL="228600" indent="-228600" defTabSz="914400">
              <a:spcBef>
                <a:spcPts val="1000"/>
              </a:spcBef>
              <a:buFont typeface="Arial" panose="020B0604020202020204" pitchFamily="34" charset="0"/>
              <a:buChar char="•"/>
            </a:pPr>
            <a:r>
              <a:rPr lang="en-US" sz="1600" dirty="0">
                <a:sym typeface="Helvetica Light"/>
              </a:rPr>
              <a:t>Bike 3: KHS Flite 280 for Overall</a:t>
            </a:r>
          </a:p>
          <a:p>
            <a:pPr marL="228600" indent="-228600" defTabSz="914400">
              <a:spcBef>
                <a:spcPts val="1000"/>
              </a:spcBef>
              <a:buFont typeface="Arial" panose="020B0604020202020204" pitchFamily="34" charset="0"/>
              <a:buChar char="•"/>
            </a:pPr>
            <a:endParaRPr lang="en-US" sz="1600" baseline="30000" dirty="0">
              <a:sym typeface="Helvetica Light"/>
            </a:endParaRPr>
          </a:p>
          <a:p>
            <a:pPr defTabSz="914400">
              <a:spcBef>
                <a:spcPts val="1000"/>
              </a:spcBef>
            </a:pPr>
            <a:endParaRPr lang="en-US" sz="1600" baseline="30000" dirty="0">
              <a:sym typeface="Helvetica Light"/>
            </a:endParaRPr>
          </a:p>
          <a:p>
            <a:pPr marL="228600" defTabSz="914400">
              <a:spcBef>
                <a:spcPts val="1000"/>
              </a:spcBef>
            </a:pPr>
            <a:endParaRPr lang="en-US" sz="1600" baseline="30000" dirty="0">
              <a:sym typeface="Helvetica Light"/>
            </a:endParaRPr>
          </a:p>
          <a:p>
            <a:pPr marL="228600" defTabSz="914400">
              <a:spcBef>
                <a:spcPts val="1000"/>
              </a:spcBef>
            </a:pPr>
            <a:endParaRPr lang="en-US" sz="1600" dirty="0">
              <a:sym typeface="Helvetica Light"/>
            </a:endParaRPr>
          </a:p>
        </p:txBody>
      </p:sp>
      <p:sp>
        <p:nvSpPr>
          <p:cNvPr id="12" name="Text Placeholder 1">
            <a:extLst>
              <a:ext uri="{FF2B5EF4-FFF2-40B4-BE49-F238E27FC236}">
                <a16:creationId xmlns:a16="http://schemas.microsoft.com/office/drawing/2014/main" id="{89F58D29-C454-41EB-88A2-92AD9DF0BCFB}"/>
              </a:ext>
            </a:extLst>
          </p:cNvPr>
          <p:cNvSpPr txBox="1">
            <a:spLocks/>
          </p:cNvSpPr>
          <p:nvPr/>
        </p:nvSpPr>
        <p:spPr>
          <a:xfrm>
            <a:off x="445541" y="2962989"/>
            <a:ext cx="2852128" cy="267644"/>
          </a:xfrm>
          <a:prstGeom prst="rect">
            <a:avLst/>
          </a:prstGeom>
        </p:spPr>
        <p:txBody>
          <a:bodyPr vert="horz" lIns="0" tIns="0" rIns="0" bIns="0" rtlCol="0" anchor="t">
            <a:normAutofit/>
          </a:bodyPr>
          <a:lstStyle>
            <a:lvl1pPr marL="0" indent="0" algn="l" defTabSz="1828800" rtl="0" eaLnBrk="1" latinLnBrk="0" hangingPunct="1">
              <a:lnSpc>
                <a:spcPct val="90000"/>
              </a:lnSpc>
              <a:spcBef>
                <a:spcPts val="2000"/>
              </a:spcBef>
              <a:buFontTx/>
              <a:buNone/>
              <a:defRPr sz="3200" b="0" i="0" kern="1200">
                <a:solidFill>
                  <a:srgbClr val="337AB7"/>
                </a:solidFill>
                <a:latin typeface="Futura Book" charset="0"/>
                <a:ea typeface="Futura Book" charset="0"/>
                <a:cs typeface="Futura Book"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914400">
              <a:spcBef>
                <a:spcPts val="1000"/>
              </a:spcBef>
            </a:pPr>
            <a:r>
              <a:rPr lang="en-US" sz="1600" b="1" dirty="0">
                <a:sym typeface="Helvetica Light"/>
              </a:rPr>
              <a:t>Why Edison and Aztec?</a:t>
            </a:r>
            <a:endParaRPr lang="en-US" sz="1600" b="1" baseline="30000" dirty="0">
              <a:sym typeface="Helvetica Light"/>
            </a:endParaRPr>
          </a:p>
          <a:p>
            <a:pPr marL="228600" defTabSz="914400">
              <a:spcBef>
                <a:spcPts val="1000"/>
              </a:spcBef>
            </a:pPr>
            <a:endParaRPr lang="en-US" sz="1200" baseline="30000" dirty="0">
              <a:sym typeface="Helvetica Light"/>
            </a:endParaRPr>
          </a:p>
          <a:p>
            <a:pPr marL="457200" indent="-228600" defTabSz="914400">
              <a:spcBef>
                <a:spcPts val="1000"/>
              </a:spcBef>
              <a:buFont typeface="Arial" panose="020B0604020202020204" pitchFamily="34" charset="0"/>
              <a:buChar char="•"/>
            </a:pPr>
            <a:endParaRPr lang="en-US" sz="1200" baseline="30000" dirty="0">
              <a:sym typeface="Helvetica Light"/>
            </a:endParaRPr>
          </a:p>
          <a:p>
            <a:pPr marL="228600" defTabSz="914400">
              <a:spcBef>
                <a:spcPts val="1000"/>
              </a:spcBef>
            </a:pPr>
            <a:endParaRPr lang="en-US" sz="1200" dirty="0">
              <a:sym typeface="Helvetica Light"/>
            </a:endParaRPr>
          </a:p>
        </p:txBody>
      </p:sp>
      <p:sp>
        <p:nvSpPr>
          <p:cNvPr id="17" name="Text Placeholder 1">
            <a:extLst>
              <a:ext uri="{FF2B5EF4-FFF2-40B4-BE49-F238E27FC236}">
                <a16:creationId xmlns:a16="http://schemas.microsoft.com/office/drawing/2014/main" id="{B98036DA-6B20-4301-B443-84BAFEDD7166}"/>
              </a:ext>
            </a:extLst>
          </p:cNvPr>
          <p:cNvSpPr txBox="1">
            <a:spLocks/>
          </p:cNvSpPr>
          <p:nvPr/>
        </p:nvSpPr>
        <p:spPr>
          <a:xfrm>
            <a:off x="445542" y="3353515"/>
            <a:ext cx="2518639" cy="1197253"/>
          </a:xfrm>
          <a:prstGeom prst="rect">
            <a:avLst/>
          </a:prstGeom>
        </p:spPr>
        <p:txBody>
          <a:bodyPr vert="horz" lIns="0" tIns="0" rIns="0" bIns="0" rtlCol="0" anchor="t">
            <a:normAutofit/>
          </a:bodyPr>
          <a:lstStyle>
            <a:lvl1pPr marL="0" indent="0" algn="l" defTabSz="1828800" rtl="0" eaLnBrk="1" latinLnBrk="0" hangingPunct="1">
              <a:lnSpc>
                <a:spcPct val="90000"/>
              </a:lnSpc>
              <a:spcBef>
                <a:spcPts val="2000"/>
              </a:spcBef>
              <a:buFontTx/>
              <a:buNone/>
              <a:defRPr sz="3200" b="0" i="0" kern="1200">
                <a:solidFill>
                  <a:srgbClr val="337AB7"/>
                </a:solidFill>
                <a:latin typeface="Futura Book" charset="0"/>
                <a:ea typeface="Futura Book" charset="0"/>
                <a:cs typeface="Futura Book"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8600" indent="-228600" defTabSz="914400">
              <a:spcBef>
                <a:spcPts val="1000"/>
              </a:spcBef>
              <a:buFont typeface="Arial" panose="020B0604020202020204" pitchFamily="34" charset="0"/>
              <a:buChar char="•"/>
            </a:pPr>
            <a:r>
              <a:rPr lang="en-US" sz="1600" dirty="0">
                <a:sym typeface="Helvetica Light"/>
              </a:rPr>
              <a:t>Local Businesses </a:t>
            </a:r>
          </a:p>
          <a:p>
            <a:pPr marL="228600" indent="-228600" defTabSz="914400">
              <a:spcBef>
                <a:spcPts val="1000"/>
              </a:spcBef>
              <a:buFont typeface="Arial" panose="020B0604020202020204" pitchFamily="34" charset="0"/>
              <a:buChar char="•"/>
            </a:pPr>
            <a:r>
              <a:rPr lang="en-US" sz="1600" dirty="0">
                <a:sym typeface="Helvetica Light"/>
              </a:rPr>
              <a:t>Commuter- AND </a:t>
            </a:r>
          </a:p>
          <a:p>
            <a:pPr marL="228600" indent="-228600" defTabSz="914400">
              <a:spcBef>
                <a:spcPts val="1000"/>
              </a:spcBef>
              <a:buFont typeface="Arial" panose="020B0604020202020204" pitchFamily="34" charset="0"/>
              <a:buChar char="•"/>
            </a:pPr>
            <a:r>
              <a:rPr lang="en-US" sz="1600" dirty="0">
                <a:sym typeface="Helvetica Light"/>
              </a:rPr>
              <a:t>Community-centric</a:t>
            </a:r>
            <a:endParaRPr lang="en-US" sz="1600" baseline="30000" dirty="0">
              <a:sym typeface="Helvetica Light"/>
            </a:endParaRPr>
          </a:p>
          <a:p>
            <a:pPr marL="228600" defTabSz="914400">
              <a:spcBef>
                <a:spcPts val="1000"/>
              </a:spcBef>
            </a:pPr>
            <a:endParaRPr lang="en-US" sz="1600" baseline="30000" dirty="0">
              <a:sym typeface="Helvetica Light"/>
            </a:endParaRPr>
          </a:p>
          <a:p>
            <a:pPr marL="457200" indent="-228600" defTabSz="914400">
              <a:spcBef>
                <a:spcPts val="1000"/>
              </a:spcBef>
              <a:buFont typeface="Arial" panose="020B0604020202020204" pitchFamily="34" charset="0"/>
              <a:buChar char="•"/>
            </a:pPr>
            <a:endParaRPr lang="en-US" sz="1600" baseline="30000" dirty="0">
              <a:sym typeface="Helvetica Light"/>
            </a:endParaRPr>
          </a:p>
          <a:p>
            <a:pPr marL="228600" defTabSz="914400">
              <a:spcBef>
                <a:spcPts val="1000"/>
              </a:spcBef>
            </a:pPr>
            <a:endParaRPr lang="en-US" sz="1600" dirty="0">
              <a:sym typeface="Helvetica Light"/>
            </a:endParaRPr>
          </a:p>
        </p:txBody>
      </p:sp>
      <p:pic>
        <p:nvPicPr>
          <p:cNvPr id="2052" name="Picture 4" descr="Image result for aztec cycles">
            <a:extLst>
              <a:ext uri="{FF2B5EF4-FFF2-40B4-BE49-F238E27FC236}">
                <a16:creationId xmlns:a16="http://schemas.microsoft.com/office/drawing/2014/main" id="{77BF6D80-05C7-4141-9B5E-ABDCE3E40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8602" y="1266873"/>
            <a:ext cx="4181426" cy="21168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a:extLst>
              <a:ext uri="{FF2B5EF4-FFF2-40B4-BE49-F238E27FC236}">
                <a16:creationId xmlns:a16="http://schemas.microsoft.com/office/drawing/2014/main" id="{4DE215BD-513A-4C9E-A51F-8D749EA264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33538" y="1235636"/>
            <a:ext cx="4275943" cy="21168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6D3EAF5-0136-4D14-9100-4D48A48B3197}"/>
              </a:ext>
            </a:extLst>
          </p:cNvPr>
          <p:cNvPicPr>
            <a:picLocks noChangeAspect="1"/>
          </p:cNvPicPr>
          <p:nvPr/>
        </p:nvPicPr>
        <p:blipFill rotWithShape="1">
          <a:blip r:embed="rId4"/>
          <a:srcRect l="6798" r="5945" b="19690"/>
          <a:stretch/>
        </p:blipFill>
        <p:spPr>
          <a:xfrm>
            <a:off x="7768602" y="3505518"/>
            <a:ext cx="4190830" cy="1715221"/>
          </a:xfrm>
          <a:prstGeom prst="rect">
            <a:avLst/>
          </a:prstGeom>
        </p:spPr>
      </p:pic>
      <p:pic>
        <p:nvPicPr>
          <p:cNvPr id="2" name="Picture 1">
            <a:extLst>
              <a:ext uri="{FF2B5EF4-FFF2-40B4-BE49-F238E27FC236}">
                <a16:creationId xmlns:a16="http://schemas.microsoft.com/office/drawing/2014/main" id="{AF8D1621-39CD-4A70-B1A3-12776CB408E9}"/>
              </a:ext>
            </a:extLst>
          </p:cNvPr>
          <p:cNvPicPr>
            <a:picLocks noChangeAspect="1"/>
          </p:cNvPicPr>
          <p:nvPr/>
        </p:nvPicPr>
        <p:blipFill rotWithShape="1">
          <a:blip r:embed="rId5"/>
          <a:srcRect l="20907" t="8345" r="24079" b="16523"/>
          <a:stretch/>
        </p:blipFill>
        <p:spPr>
          <a:xfrm>
            <a:off x="3374622" y="3505518"/>
            <a:ext cx="4234859" cy="1699260"/>
          </a:xfrm>
          <a:prstGeom prst="rect">
            <a:avLst/>
          </a:prstGeom>
        </p:spPr>
      </p:pic>
    </p:spTree>
    <p:extLst>
      <p:ext uri="{BB962C8B-B14F-4D97-AF65-F5344CB8AC3E}">
        <p14:creationId xmlns:p14="http://schemas.microsoft.com/office/powerpoint/2010/main" val="397535506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2">
            <a:extLst>
              <a:ext uri="{FF2B5EF4-FFF2-40B4-BE49-F238E27FC236}">
                <a16:creationId xmlns:a16="http://schemas.microsoft.com/office/drawing/2014/main" id="{4712AD3C-AE5D-E846-B52B-F830EE719296}"/>
              </a:ext>
            </a:extLst>
          </p:cNvPr>
          <p:cNvSpPr txBox="1">
            <a:spLocks/>
          </p:cNvSpPr>
          <p:nvPr/>
        </p:nvSpPr>
        <p:spPr>
          <a:xfrm>
            <a:off x="397631" y="247828"/>
            <a:ext cx="6546195" cy="3675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0" marR="0" indent="0" algn="l" defTabSz="825500" rtl="0" latinLnBrk="0">
              <a:lnSpc>
                <a:spcPct val="100000"/>
              </a:lnSpc>
              <a:spcBef>
                <a:spcPts val="0"/>
              </a:spcBef>
              <a:spcAft>
                <a:spcPts val="0"/>
              </a:spcAft>
              <a:buClrTx/>
              <a:buSzTx/>
              <a:buFontTx/>
              <a:buNone/>
              <a:tabLst/>
              <a:defRPr sz="5060" b="1" i="0" u="none" strike="noStrike" cap="none" spc="0" baseline="0">
                <a:ln>
                  <a:noFill/>
                </a:ln>
                <a:solidFill>
                  <a:srgbClr val="F15A3E"/>
                </a:solidFill>
                <a:uFillTx/>
                <a:latin typeface="Arial"/>
                <a:ea typeface="+mn-ea"/>
                <a:cs typeface="Arial"/>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a:defRPr/>
            </a:pPr>
            <a:r>
              <a:rPr lang="en-US" sz="2700" dirty="0">
                <a:solidFill>
                  <a:srgbClr val="337AB7"/>
                </a:solidFill>
              </a:rPr>
              <a:t>Ad Targeting/Retargeting</a:t>
            </a:r>
            <a:endParaRPr lang="en-US" sz="2700" i="1" dirty="0">
              <a:solidFill>
                <a:srgbClr val="337AB7"/>
              </a:solidFill>
            </a:endParaRPr>
          </a:p>
        </p:txBody>
      </p:sp>
      <p:sp>
        <p:nvSpPr>
          <p:cNvPr id="12" name="Rectangle 11">
            <a:extLst>
              <a:ext uri="{FF2B5EF4-FFF2-40B4-BE49-F238E27FC236}">
                <a16:creationId xmlns:a16="http://schemas.microsoft.com/office/drawing/2014/main" id="{B981EDFF-B61E-4A4D-B3AD-AB1296CAAEF8}"/>
              </a:ext>
            </a:extLst>
          </p:cNvPr>
          <p:cNvSpPr/>
          <p:nvPr/>
        </p:nvSpPr>
        <p:spPr>
          <a:xfrm>
            <a:off x="397631" y="824460"/>
            <a:ext cx="2405531" cy="45719"/>
          </a:xfrm>
          <a:prstGeom prst="rect">
            <a:avLst/>
          </a:prstGeom>
          <a:solidFill>
            <a:srgbClr val="F2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sym typeface="Helvetica Light"/>
            </a:endParaRPr>
          </a:p>
        </p:txBody>
      </p:sp>
      <p:grpSp>
        <p:nvGrpSpPr>
          <p:cNvPr id="6" name="Group">
            <a:extLst>
              <a:ext uri="{FF2B5EF4-FFF2-40B4-BE49-F238E27FC236}">
                <a16:creationId xmlns:a16="http://schemas.microsoft.com/office/drawing/2014/main" id="{14BAB78F-88D4-40A8-9277-B6C49D45676E}"/>
              </a:ext>
            </a:extLst>
          </p:cNvPr>
          <p:cNvGrpSpPr/>
          <p:nvPr/>
        </p:nvGrpSpPr>
        <p:grpSpPr>
          <a:xfrm>
            <a:off x="615018" y="1132328"/>
            <a:ext cx="10415799" cy="5101735"/>
            <a:chOff x="0" y="0"/>
            <a:chExt cx="20831597" cy="10203470"/>
          </a:xfrm>
        </p:grpSpPr>
        <p:grpSp>
          <p:nvGrpSpPr>
            <p:cNvPr id="7" name="Group">
              <a:extLst>
                <a:ext uri="{FF2B5EF4-FFF2-40B4-BE49-F238E27FC236}">
                  <a16:creationId xmlns:a16="http://schemas.microsoft.com/office/drawing/2014/main" id="{BA605FE0-15D5-4FE8-8928-71960F0BE1ED}"/>
                </a:ext>
              </a:extLst>
            </p:cNvPr>
            <p:cNvGrpSpPr/>
            <p:nvPr/>
          </p:nvGrpSpPr>
          <p:grpSpPr>
            <a:xfrm>
              <a:off x="9108733" y="5788619"/>
              <a:ext cx="2156931" cy="969765"/>
              <a:chOff x="0" y="-36"/>
              <a:chExt cx="2156931" cy="969763"/>
            </a:xfrm>
          </p:grpSpPr>
          <p:pic>
            <p:nvPicPr>
              <p:cNvPr id="23" name="iconmonstr-facebook-3.pdf" descr="iconmonstr-facebook-3.pdf">
                <a:extLst>
                  <a:ext uri="{FF2B5EF4-FFF2-40B4-BE49-F238E27FC236}">
                    <a16:creationId xmlns:a16="http://schemas.microsoft.com/office/drawing/2014/main" id="{71C38A21-5351-4B81-8785-681FFB7FD943}"/>
                  </a:ext>
                </a:extLst>
              </p:cNvPr>
              <p:cNvPicPr>
                <a:picLocks noChangeAspect="1"/>
              </p:cNvPicPr>
              <p:nvPr/>
            </p:nvPicPr>
            <p:blipFill>
              <a:blip r:embed="rId3"/>
              <a:stretch>
                <a:fillRect/>
              </a:stretch>
            </p:blipFill>
            <p:spPr>
              <a:xfrm>
                <a:off x="0" y="34"/>
                <a:ext cx="969594" cy="969595"/>
              </a:xfrm>
              <a:prstGeom prst="rect">
                <a:avLst/>
              </a:prstGeom>
              <a:ln w="12700" cap="flat">
                <a:noFill/>
                <a:miter lim="400000"/>
              </a:ln>
              <a:effectLst/>
            </p:spPr>
          </p:pic>
          <p:pic>
            <p:nvPicPr>
              <p:cNvPr id="24" name="iconmonstr-instagram-13 (1).pdf" descr="iconmonstr-instagram-13 (1).pdf">
                <a:extLst>
                  <a:ext uri="{FF2B5EF4-FFF2-40B4-BE49-F238E27FC236}">
                    <a16:creationId xmlns:a16="http://schemas.microsoft.com/office/drawing/2014/main" id="{9B9E7B20-D2A1-441E-AAA3-EC72B7DF20D0}"/>
                  </a:ext>
                </a:extLst>
              </p:cNvPr>
              <p:cNvPicPr>
                <a:picLocks noChangeAspect="1"/>
              </p:cNvPicPr>
              <p:nvPr/>
            </p:nvPicPr>
            <p:blipFill>
              <a:blip r:embed="rId4"/>
              <a:srcRect/>
              <a:stretch>
                <a:fillRect/>
              </a:stretch>
            </p:blipFill>
            <p:spPr>
              <a:xfrm>
                <a:off x="1187167" y="-36"/>
                <a:ext cx="969764" cy="969763"/>
              </a:xfrm>
              <a:prstGeom prst="rect">
                <a:avLst/>
              </a:prstGeom>
              <a:ln w="12700" cap="flat">
                <a:noFill/>
                <a:miter lim="400000"/>
              </a:ln>
              <a:effectLst/>
            </p:spPr>
          </p:pic>
        </p:grpSp>
        <p:grpSp>
          <p:nvGrpSpPr>
            <p:cNvPr id="8" name="Group">
              <a:extLst>
                <a:ext uri="{FF2B5EF4-FFF2-40B4-BE49-F238E27FC236}">
                  <a16:creationId xmlns:a16="http://schemas.microsoft.com/office/drawing/2014/main" id="{100DC8E2-9CBA-4D20-A5A4-17D5849AF8D7}"/>
                </a:ext>
              </a:extLst>
            </p:cNvPr>
            <p:cNvGrpSpPr/>
            <p:nvPr/>
          </p:nvGrpSpPr>
          <p:grpSpPr>
            <a:xfrm>
              <a:off x="0" y="0"/>
              <a:ext cx="20831597" cy="10203470"/>
              <a:chOff x="0" y="0"/>
              <a:chExt cx="20831597" cy="10203470"/>
            </a:xfrm>
          </p:grpSpPr>
          <p:sp>
            <p:nvSpPr>
              <p:cNvPr id="9" name="Ad Objective: Website Traffic: Landing Page Views…">
                <a:extLst>
                  <a:ext uri="{FF2B5EF4-FFF2-40B4-BE49-F238E27FC236}">
                    <a16:creationId xmlns:a16="http://schemas.microsoft.com/office/drawing/2014/main" id="{53066ABB-C333-43BA-877B-9A5E603A03E8}"/>
                  </a:ext>
                </a:extLst>
              </p:cNvPr>
              <p:cNvSpPr txBox="1"/>
              <p:nvPr/>
            </p:nvSpPr>
            <p:spPr>
              <a:xfrm>
                <a:off x="0" y="658248"/>
                <a:ext cx="6922316" cy="52272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25400" tIns="25400" rIns="25400" bIns="254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Ad Objective</a:t>
                </a:r>
                <a:r>
                  <a:rPr sz="1200" b="0" kern="0" dirty="0">
                    <a:latin typeface="Helvetica Light"/>
                    <a:sym typeface="Helvetica Light"/>
                  </a:rPr>
                  <a:t>: Website Traffic: Landing Page Views</a:t>
                </a:r>
              </a:p>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Messaging: </a:t>
                </a:r>
                <a:r>
                  <a:rPr sz="1200" b="0" kern="0" dirty="0">
                    <a:latin typeface="Helvetica Light"/>
                    <a:sym typeface="Helvetica Light"/>
                  </a:rPr>
                  <a:t>Sign up for </a:t>
                </a:r>
                <a:r>
                  <a:rPr sz="1200" b="0" kern="0" dirty="0" err="1">
                    <a:latin typeface="Helvetica Light"/>
                    <a:sym typeface="Helvetica Light"/>
                  </a:rPr>
                  <a:t>Biketober</a:t>
                </a:r>
                <a:r>
                  <a:rPr sz="1200" b="0" kern="0" dirty="0">
                    <a:latin typeface="Helvetica Light"/>
                    <a:sym typeface="Helvetica Light"/>
                  </a:rPr>
                  <a:t> and enter for a chance to win a bike</a:t>
                </a:r>
                <a:r>
                  <a:rPr sz="1200" kern="0" dirty="0">
                    <a:latin typeface="Helvetica"/>
                    <a:ea typeface="Helvetica"/>
                    <a:cs typeface="Helvetica"/>
                    <a:sym typeface="Helvetica"/>
                  </a:rPr>
                  <a:t> </a:t>
                </a:r>
              </a:p>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Ad Unit</a:t>
                </a:r>
                <a:r>
                  <a:rPr sz="1200" b="0" kern="0" dirty="0">
                    <a:latin typeface="Helvetica Light"/>
                    <a:sym typeface="Helvetica Light"/>
                  </a:rPr>
                  <a:t>: Carousel Ad with</a:t>
                </a:r>
              </a:p>
              <a:p>
                <a:pPr algn="l" defTabSz="412750">
                  <a:defRPr sz="2400" b="0">
                    <a:latin typeface="Helvetica Light"/>
                    <a:ea typeface="Helvetica Light"/>
                    <a:cs typeface="Helvetica Light"/>
                    <a:sym typeface="Helvetica Light"/>
                  </a:defRPr>
                </a:pPr>
                <a:r>
                  <a:rPr sz="1200" b="0" kern="0" dirty="0">
                    <a:latin typeface="Helvetica Light"/>
                    <a:sym typeface="Helvetica Light"/>
                  </a:rPr>
                  <a:t>CTA to visit GCO website</a:t>
                </a:r>
              </a:p>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Audience</a:t>
                </a:r>
                <a:r>
                  <a:rPr sz="1200" b="0" kern="0" dirty="0">
                    <a:latin typeface="Helvetica Light"/>
                    <a:sym typeface="Helvetica Light"/>
                  </a:rPr>
                  <a:t>: GCO Custom Target &amp; </a:t>
                </a:r>
              </a:p>
              <a:p>
                <a:pPr algn="l" defTabSz="412750">
                  <a:defRPr sz="2400" b="0">
                    <a:latin typeface="Helvetica Light"/>
                    <a:ea typeface="Helvetica Light"/>
                    <a:cs typeface="Helvetica Light"/>
                    <a:sym typeface="Helvetica Light"/>
                  </a:defRPr>
                </a:pPr>
                <a:r>
                  <a:rPr sz="1200" b="0" kern="0" dirty="0">
                    <a:latin typeface="Helvetica Light"/>
                    <a:sym typeface="Helvetica Light"/>
                  </a:rPr>
                  <a:t>Love to Ride saved audience</a:t>
                </a:r>
              </a:p>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Timing</a:t>
                </a:r>
                <a:r>
                  <a:rPr sz="1200" b="0" kern="0" dirty="0">
                    <a:latin typeface="Helvetica Light"/>
                    <a:sym typeface="Helvetica Light"/>
                  </a:rPr>
                  <a:t>: September 1-September 30</a:t>
                </a:r>
              </a:p>
            </p:txBody>
          </p:sp>
          <p:pic>
            <p:nvPicPr>
              <p:cNvPr id="10" name="download.png" descr="download.png">
                <a:extLst>
                  <a:ext uri="{FF2B5EF4-FFF2-40B4-BE49-F238E27FC236}">
                    <a16:creationId xmlns:a16="http://schemas.microsoft.com/office/drawing/2014/main" id="{E721EF14-4FB8-4614-B954-B69FBFDBFBCB}"/>
                  </a:ext>
                </a:extLst>
              </p:cNvPr>
              <p:cNvPicPr>
                <a:picLocks noChangeAspect="1"/>
              </p:cNvPicPr>
              <p:nvPr/>
            </p:nvPicPr>
            <p:blipFill>
              <a:blip r:embed="rId5"/>
              <a:srcRect/>
              <a:stretch>
                <a:fillRect/>
              </a:stretch>
            </p:blipFill>
            <p:spPr>
              <a:xfrm>
                <a:off x="9658431" y="0"/>
                <a:ext cx="1018000" cy="1018000"/>
              </a:xfrm>
              <a:prstGeom prst="rect">
                <a:avLst/>
              </a:prstGeom>
              <a:ln w="12700" cap="flat">
                <a:noFill/>
                <a:miter lim="400000"/>
              </a:ln>
              <a:effectLst/>
            </p:spPr>
          </p:pic>
          <p:sp>
            <p:nvSpPr>
              <p:cNvPr id="11" name="Biketober Sign Up Experience with…">
                <a:extLst>
                  <a:ext uri="{FF2B5EF4-FFF2-40B4-BE49-F238E27FC236}">
                    <a16:creationId xmlns:a16="http://schemas.microsoft.com/office/drawing/2014/main" id="{83BC4539-1564-4475-B935-C3B9EE19745D}"/>
                  </a:ext>
                </a:extLst>
              </p:cNvPr>
              <p:cNvSpPr txBox="1"/>
              <p:nvPr/>
            </p:nvSpPr>
            <p:spPr>
              <a:xfrm>
                <a:off x="7715098" y="770871"/>
                <a:ext cx="5401401" cy="29577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25400" tIns="25400" rIns="25400" bIns="254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defTabSz="412750">
                  <a:defRPr sz="2400" b="0">
                    <a:latin typeface="Helvetica Light"/>
                    <a:ea typeface="Helvetica Light"/>
                    <a:cs typeface="Helvetica Light"/>
                    <a:sym typeface="Helvetica Light"/>
                  </a:defRPr>
                </a:pPr>
                <a:r>
                  <a:rPr sz="1200" b="0" kern="0" dirty="0" err="1">
                    <a:latin typeface="Helvetica Light"/>
                    <a:sym typeface="Helvetica Light"/>
                  </a:rPr>
                  <a:t>Biketober</a:t>
                </a:r>
                <a:r>
                  <a:rPr sz="1200" b="0" kern="0" dirty="0">
                    <a:latin typeface="Helvetica Light"/>
                    <a:sym typeface="Helvetica Light"/>
                  </a:rPr>
                  <a:t> Sign Up Experience with </a:t>
                </a:r>
              </a:p>
              <a:p>
                <a:pPr algn="l" defTabSz="412750">
                  <a:defRPr sz="2400" b="0">
                    <a:latin typeface="Helvetica Light"/>
                    <a:ea typeface="Helvetica Light"/>
                    <a:cs typeface="Helvetica Light"/>
                    <a:sym typeface="Helvetica Light"/>
                  </a:defRPr>
                </a:pPr>
                <a:r>
                  <a:rPr sz="1200" b="0" kern="0" dirty="0">
                    <a:latin typeface="Helvetica Light"/>
                    <a:sym typeface="Helvetica Light"/>
                  </a:rPr>
                  <a:t>Facebook Ad Pixel</a:t>
                </a:r>
              </a:p>
              <a:p>
                <a:pPr algn="l" defTabSz="412750">
                  <a:defRPr sz="2400" b="0">
                    <a:latin typeface="Helvetica Light"/>
                    <a:ea typeface="Helvetica Light"/>
                    <a:cs typeface="Helvetica Light"/>
                    <a:sym typeface="Helvetica Light"/>
                  </a:defRPr>
                </a:pPr>
                <a:endParaRPr sz="1200" b="0" kern="0" dirty="0">
                  <a:latin typeface="Helvetica Light"/>
                  <a:sym typeface="Helvetica Light"/>
                </a:endParaRPr>
              </a:p>
              <a:p>
                <a:pPr algn="l" defTabSz="412750">
                  <a:defRPr sz="2400" b="0">
                    <a:latin typeface="Helvetica Light"/>
                    <a:ea typeface="Helvetica Light"/>
                    <a:cs typeface="Helvetica Light"/>
                    <a:sym typeface="Helvetica Light"/>
                  </a:defRPr>
                </a:pPr>
                <a:r>
                  <a:rPr sz="1200" b="0" kern="0" dirty="0">
                    <a:latin typeface="Helvetica Light"/>
                    <a:sym typeface="Helvetica Light"/>
                  </a:rPr>
                  <a:t>Users sign up for </a:t>
                </a:r>
                <a:r>
                  <a:rPr sz="1200" b="0" kern="0" dirty="0" err="1">
                    <a:latin typeface="Helvetica Light"/>
                    <a:sym typeface="Helvetica Light"/>
                  </a:rPr>
                  <a:t>Biketober</a:t>
                </a:r>
                <a:r>
                  <a:rPr sz="1200" b="0" kern="0" dirty="0">
                    <a:latin typeface="Helvetica Light"/>
                    <a:sym typeface="Helvetica Light"/>
                  </a:rPr>
                  <a:t> and opt in to enter the bike giveaway</a:t>
                </a:r>
              </a:p>
            </p:txBody>
          </p:sp>
          <p:sp>
            <p:nvSpPr>
              <p:cNvPr id="13" name="Ad Objective: Website Traffic: Landing Page Views…">
                <a:extLst>
                  <a:ext uri="{FF2B5EF4-FFF2-40B4-BE49-F238E27FC236}">
                    <a16:creationId xmlns:a16="http://schemas.microsoft.com/office/drawing/2014/main" id="{B3D5F9AD-0145-4948-AF3D-2BBE1831072D}"/>
                  </a:ext>
                </a:extLst>
              </p:cNvPr>
              <p:cNvSpPr txBox="1"/>
              <p:nvPr/>
            </p:nvSpPr>
            <p:spPr>
              <a:xfrm>
                <a:off x="13909281" y="760408"/>
                <a:ext cx="6922316" cy="50229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25400" tIns="25400" rIns="25400" bIns="254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Ad Objective</a:t>
                </a:r>
                <a:r>
                  <a:rPr sz="1200" b="0" kern="0" dirty="0">
                    <a:latin typeface="Helvetica Light"/>
                    <a:sym typeface="Helvetica Light"/>
                  </a:rPr>
                  <a:t>: Website Traffic: Landing Page Views</a:t>
                </a:r>
              </a:p>
              <a:p>
                <a:pPr algn="l" defTabSz="412750">
                  <a:defRPr sz="2400">
                    <a:latin typeface="Helvetica"/>
                    <a:ea typeface="Helvetica"/>
                    <a:cs typeface="Helvetica"/>
                    <a:sym typeface="Helvetica"/>
                  </a:defRPr>
                </a:pPr>
                <a:r>
                  <a:rPr sz="1200" kern="0" dirty="0">
                    <a:latin typeface="Helvetica"/>
                    <a:cs typeface="Helvetica"/>
                    <a:sym typeface="Helvetica"/>
                  </a:rPr>
                  <a:t>Messaging: </a:t>
                </a:r>
                <a:r>
                  <a:rPr sz="1200" b="0" kern="0" dirty="0">
                    <a:latin typeface="Helvetica Light"/>
                    <a:ea typeface="Helvetica Light"/>
                    <a:cs typeface="Helvetica Light"/>
                    <a:sym typeface="Helvetica Light"/>
                  </a:rPr>
                  <a:t>Remind registrants to log their </a:t>
                </a:r>
                <a:r>
                  <a:rPr sz="1200" b="0" kern="0" dirty="0" err="1">
                    <a:latin typeface="Helvetica Light"/>
                    <a:ea typeface="Helvetica Light"/>
                    <a:cs typeface="Helvetica Light"/>
                    <a:sym typeface="Helvetica Light"/>
                  </a:rPr>
                  <a:t>Biketober</a:t>
                </a:r>
                <a:r>
                  <a:rPr sz="1200" b="0" kern="0" dirty="0">
                    <a:latin typeface="Helvetica Light"/>
                    <a:ea typeface="Helvetica Light"/>
                    <a:cs typeface="Helvetica Light"/>
                    <a:sym typeface="Helvetica Light"/>
                  </a:rPr>
                  <a:t> miles</a:t>
                </a:r>
              </a:p>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Ad Unit</a:t>
                </a:r>
                <a:r>
                  <a:rPr sz="1200" b="0" kern="0" dirty="0">
                    <a:latin typeface="Helvetica Light"/>
                    <a:sym typeface="Helvetica Light"/>
                  </a:rPr>
                  <a:t>: Carousel Ad with</a:t>
                </a:r>
              </a:p>
              <a:p>
                <a:pPr algn="l" defTabSz="412750">
                  <a:defRPr sz="2400" b="0">
                    <a:latin typeface="Helvetica Light"/>
                    <a:ea typeface="Helvetica Light"/>
                    <a:cs typeface="Helvetica Light"/>
                    <a:sym typeface="Helvetica Light"/>
                  </a:defRPr>
                </a:pPr>
                <a:r>
                  <a:rPr sz="1200" b="0" kern="0" dirty="0">
                    <a:latin typeface="Helvetica Light"/>
                    <a:sym typeface="Helvetica Light"/>
                  </a:rPr>
                  <a:t>CTA to visit GCO website</a:t>
                </a:r>
              </a:p>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Audience</a:t>
                </a:r>
                <a:r>
                  <a:rPr sz="1200" b="0" kern="0" dirty="0">
                    <a:latin typeface="Helvetica Light"/>
                    <a:sym typeface="Helvetica Light"/>
                  </a:rPr>
                  <a:t>: Saved audience from </a:t>
                </a:r>
                <a:r>
                  <a:rPr sz="1200" b="0" kern="0" dirty="0" err="1">
                    <a:latin typeface="Helvetica Light"/>
                    <a:sym typeface="Helvetica Light"/>
                  </a:rPr>
                  <a:t>Biketober</a:t>
                </a:r>
                <a:r>
                  <a:rPr sz="1200" b="0" kern="0" dirty="0">
                    <a:latin typeface="Helvetica Light"/>
                    <a:sym typeface="Helvetica Light"/>
                  </a:rPr>
                  <a:t> registration page</a:t>
                </a:r>
              </a:p>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Timing</a:t>
                </a:r>
                <a:r>
                  <a:rPr sz="1200" b="0" kern="0" dirty="0">
                    <a:latin typeface="Helvetica Light"/>
                    <a:sym typeface="Helvetica Light"/>
                  </a:rPr>
                  <a:t>: October 1-October 3</a:t>
                </a:r>
                <a:r>
                  <a:rPr lang="en-US" sz="1200" b="0" kern="0" dirty="0">
                    <a:latin typeface="Helvetica Light"/>
                    <a:sym typeface="Helvetica Light"/>
                  </a:rPr>
                  <a:t>1</a:t>
                </a:r>
                <a:endParaRPr sz="1200" b="0" kern="0" dirty="0">
                  <a:latin typeface="Helvetica Light"/>
                  <a:sym typeface="Helvetica Light"/>
                </a:endParaRPr>
              </a:p>
            </p:txBody>
          </p:sp>
          <p:grpSp>
            <p:nvGrpSpPr>
              <p:cNvPr id="15" name="Group">
                <a:extLst>
                  <a:ext uri="{FF2B5EF4-FFF2-40B4-BE49-F238E27FC236}">
                    <a16:creationId xmlns:a16="http://schemas.microsoft.com/office/drawing/2014/main" id="{5E1F8535-D9B3-4E50-A26B-CBDD74BBFCC2}"/>
                  </a:ext>
                </a:extLst>
              </p:cNvPr>
              <p:cNvGrpSpPr/>
              <p:nvPr/>
            </p:nvGrpSpPr>
            <p:grpSpPr>
              <a:xfrm>
                <a:off x="1209568" y="27628"/>
                <a:ext cx="2141125" cy="962657"/>
                <a:chOff x="0" y="-36"/>
                <a:chExt cx="2141123" cy="962656"/>
              </a:xfrm>
            </p:grpSpPr>
            <p:pic>
              <p:nvPicPr>
                <p:cNvPr id="21" name="iconmonstr-facebook-3.pdf" descr="iconmonstr-facebook-3.pdf">
                  <a:extLst>
                    <a:ext uri="{FF2B5EF4-FFF2-40B4-BE49-F238E27FC236}">
                      <a16:creationId xmlns:a16="http://schemas.microsoft.com/office/drawing/2014/main" id="{F45AA88F-74C5-46C1-ADA2-5736D1331D71}"/>
                    </a:ext>
                  </a:extLst>
                </p:cNvPr>
                <p:cNvPicPr>
                  <a:picLocks noChangeAspect="1"/>
                </p:cNvPicPr>
                <p:nvPr/>
              </p:nvPicPr>
              <p:blipFill>
                <a:blip r:embed="rId3"/>
                <a:stretch>
                  <a:fillRect/>
                </a:stretch>
              </p:blipFill>
              <p:spPr>
                <a:xfrm>
                  <a:off x="0" y="34"/>
                  <a:ext cx="962487" cy="962488"/>
                </a:xfrm>
                <a:prstGeom prst="rect">
                  <a:avLst/>
                </a:prstGeom>
                <a:ln w="12700" cap="flat">
                  <a:noFill/>
                  <a:miter lim="400000"/>
                </a:ln>
                <a:effectLst/>
              </p:spPr>
            </p:pic>
            <p:pic>
              <p:nvPicPr>
                <p:cNvPr id="22" name="iconmonstr-instagram-13 (1).pdf" descr="iconmonstr-instagram-13 (1).pdf">
                  <a:extLst>
                    <a:ext uri="{FF2B5EF4-FFF2-40B4-BE49-F238E27FC236}">
                      <a16:creationId xmlns:a16="http://schemas.microsoft.com/office/drawing/2014/main" id="{6BF6D3F5-12A0-4BB2-A357-EFB1624B7178}"/>
                    </a:ext>
                  </a:extLst>
                </p:cNvPr>
                <p:cNvPicPr>
                  <a:picLocks noChangeAspect="1"/>
                </p:cNvPicPr>
                <p:nvPr/>
              </p:nvPicPr>
              <p:blipFill>
                <a:blip r:embed="rId4"/>
                <a:srcRect/>
                <a:stretch>
                  <a:fillRect/>
                </a:stretch>
              </p:blipFill>
              <p:spPr>
                <a:xfrm>
                  <a:off x="1178467" y="-36"/>
                  <a:ext cx="962656" cy="962656"/>
                </a:xfrm>
                <a:prstGeom prst="rect">
                  <a:avLst/>
                </a:prstGeom>
                <a:ln w="12700" cap="flat">
                  <a:noFill/>
                  <a:miter lim="400000"/>
                </a:ln>
                <a:effectLst/>
              </p:spPr>
            </p:pic>
          </p:grpSp>
          <p:grpSp>
            <p:nvGrpSpPr>
              <p:cNvPr id="16" name="Group">
                <a:extLst>
                  <a:ext uri="{FF2B5EF4-FFF2-40B4-BE49-F238E27FC236}">
                    <a16:creationId xmlns:a16="http://schemas.microsoft.com/office/drawing/2014/main" id="{11EE66DE-7761-44EE-AA29-299A0B684C18}"/>
                  </a:ext>
                </a:extLst>
              </p:cNvPr>
              <p:cNvGrpSpPr/>
              <p:nvPr/>
            </p:nvGrpSpPr>
            <p:grpSpPr>
              <a:xfrm>
                <a:off x="16299877" y="27628"/>
                <a:ext cx="2141125" cy="962657"/>
                <a:chOff x="0" y="-36"/>
                <a:chExt cx="2141123" cy="962656"/>
              </a:xfrm>
            </p:grpSpPr>
            <p:pic>
              <p:nvPicPr>
                <p:cNvPr id="19" name="iconmonstr-facebook-3.pdf" descr="iconmonstr-facebook-3.pdf">
                  <a:extLst>
                    <a:ext uri="{FF2B5EF4-FFF2-40B4-BE49-F238E27FC236}">
                      <a16:creationId xmlns:a16="http://schemas.microsoft.com/office/drawing/2014/main" id="{F8152617-22AA-48B8-B8D8-79A6DE5264A6}"/>
                    </a:ext>
                  </a:extLst>
                </p:cNvPr>
                <p:cNvPicPr>
                  <a:picLocks noChangeAspect="1"/>
                </p:cNvPicPr>
                <p:nvPr/>
              </p:nvPicPr>
              <p:blipFill>
                <a:blip r:embed="rId3"/>
                <a:stretch>
                  <a:fillRect/>
                </a:stretch>
              </p:blipFill>
              <p:spPr>
                <a:xfrm>
                  <a:off x="0" y="34"/>
                  <a:ext cx="962487" cy="962488"/>
                </a:xfrm>
                <a:prstGeom prst="rect">
                  <a:avLst/>
                </a:prstGeom>
                <a:ln w="12700" cap="flat">
                  <a:noFill/>
                  <a:miter lim="400000"/>
                </a:ln>
                <a:effectLst/>
              </p:spPr>
            </p:pic>
            <p:pic>
              <p:nvPicPr>
                <p:cNvPr id="20" name="iconmonstr-instagram-13 (1).pdf" descr="iconmonstr-instagram-13 (1).pdf">
                  <a:extLst>
                    <a:ext uri="{FF2B5EF4-FFF2-40B4-BE49-F238E27FC236}">
                      <a16:creationId xmlns:a16="http://schemas.microsoft.com/office/drawing/2014/main" id="{E4908962-D721-40EA-8C35-36C383F2A788}"/>
                    </a:ext>
                  </a:extLst>
                </p:cNvPr>
                <p:cNvPicPr>
                  <a:picLocks noChangeAspect="1"/>
                </p:cNvPicPr>
                <p:nvPr/>
              </p:nvPicPr>
              <p:blipFill>
                <a:blip r:embed="rId4"/>
                <a:srcRect/>
                <a:stretch>
                  <a:fillRect/>
                </a:stretch>
              </p:blipFill>
              <p:spPr>
                <a:xfrm>
                  <a:off x="1178467" y="-36"/>
                  <a:ext cx="962656" cy="962656"/>
                </a:xfrm>
                <a:prstGeom prst="rect">
                  <a:avLst/>
                </a:prstGeom>
                <a:ln w="12700" cap="flat">
                  <a:noFill/>
                  <a:miter lim="400000"/>
                </a:ln>
                <a:effectLst/>
              </p:spPr>
            </p:pic>
          </p:grpSp>
          <p:sp>
            <p:nvSpPr>
              <p:cNvPr id="17" name="Ad Objective: Website Traffic: Landing Page Views…">
                <a:extLst>
                  <a:ext uri="{FF2B5EF4-FFF2-40B4-BE49-F238E27FC236}">
                    <a16:creationId xmlns:a16="http://schemas.microsoft.com/office/drawing/2014/main" id="{F2E27A19-AF19-4249-A636-2A5FC3173E92}"/>
                  </a:ext>
                </a:extLst>
              </p:cNvPr>
              <p:cNvSpPr txBox="1"/>
              <p:nvPr/>
            </p:nvSpPr>
            <p:spPr>
              <a:xfrm>
                <a:off x="7392065" y="6584088"/>
                <a:ext cx="6922317" cy="36193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25400" tIns="25400" rIns="25400" bIns="254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Ad Objective</a:t>
                </a:r>
                <a:r>
                  <a:rPr sz="1200" b="0" kern="0" dirty="0">
                    <a:latin typeface="Helvetica Light"/>
                    <a:sym typeface="Helvetica Light"/>
                  </a:rPr>
                  <a:t>: Website Traffic: Landing Page Views</a:t>
                </a:r>
              </a:p>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Messaging: </a:t>
                </a:r>
                <a:r>
                  <a:rPr sz="1200" b="0" kern="0" dirty="0">
                    <a:latin typeface="Helvetica Light"/>
                    <a:sym typeface="Helvetica Light"/>
                  </a:rPr>
                  <a:t>Complete your </a:t>
                </a:r>
                <a:r>
                  <a:rPr sz="1200" b="0" kern="0" dirty="0" err="1">
                    <a:latin typeface="Helvetica Light"/>
                    <a:sym typeface="Helvetica Light"/>
                  </a:rPr>
                  <a:t>Biketober</a:t>
                </a:r>
                <a:r>
                  <a:rPr sz="1200" b="0" kern="0" dirty="0">
                    <a:latin typeface="Helvetica Light"/>
                    <a:sym typeface="Helvetica Light"/>
                  </a:rPr>
                  <a:t> registration</a:t>
                </a:r>
                <a:endParaRPr sz="1200" kern="0" dirty="0">
                  <a:latin typeface="Helvetica"/>
                  <a:ea typeface="Helvetica"/>
                  <a:cs typeface="Helvetica"/>
                  <a:sym typeface="Helvetica"/>
                </a:endParaRPr>
              </a:p>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Ad Unit</a:t>
                </a:r>
                <a:r>
                  <a:rPr sz="1200" b="0" kern="0" dirty="0">
                    <a:latin typeface="Helvetica Light"/>
                    <a:sym typeface="Helvetica Light"/>
                  </a:rPr>
                  <a:t>: Carousel Ad with</a:t>
                </a:r>
              </a:p>
              <a:p>
                <a:pPr algn="l" defTabSz="412750">
                  <a:defRPr sz="2400" b="0">
                    <a:latin typeface="Helvetica Light"/>
                    <a:ea typeface="Helvetica Light"/>
                    <a:cs typeface="Helvetica Light"/>
                    <a:sym typeface="Helvetica Light"/>
                  </a:defRPr>
                </a:pPr>
                <a:r>
                  <a:rPr sz="1200" b="0" kern="0" dirty="0">
                    <a:latin typeface="Helvetica Light"/>
                    <a:sym typeface="Helvetica Light"/>
                  </a:rPr>
                  <a:t>CTA to visit GCO website</a:t>
                </a:r>
              </a:p>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Audience</a:t>
                </a:r>
                <a:r>
                  <a:rPr sz="1200" b="0" kern="0" dirty="0">
                    <a:latin typeface="Helvetica Light"/>
                    <a:sym typeface="Helvetica Light"/>
                  </a:rPr>
                  <a:t>: Saved audience of users who abandoned </a:t>
                </a:r>
                <a:r>
                  <a:rPr sz="1200" b="0" kern="0" dirty="0" err="1">
                    <a:latin typeface="Helvetica Light"/>
                    <a:sym typeface="Helvetica Light"/>
                  </a:rPr>
                  <a:t>Biketober</a:t>
                </a:r>
                <a:r>
                  <a:rPr sz="1200" b="0" kern="0" dirty="0">
                    <a:latin typeface="Helvetica Light"/>
                    <a:sym typeface="Helvetica Light"/>
                  </a:rPr>
                  <a:t> registration</a:t>
                </a:r>
              </a:p>
              <a:p>
                <a:pPr algn="l" defTabSz="412750">
                  <a:defRPr sz="2400" b="0">
                    <a:latin typeface="Helvetica Light"/>
                    <a:ea typeface="Helvetica Light"/>
                    <a:cs typeface="Helvetica Light"/>
                    <a:sym typeface="Helvetica Light"/>
                  </a:defRPr>
                </a:pPr>
                <a:r>
                  <a:rPr sz="1200" kern="0" dirty="0">
                    <a:latin typeface="Helvetica"/>
                    <a:ea typeface="Helvetica"/>
                    <a:cs typeface="Helvetica"/>
                    <a:sym typeface="Helvetica"/>
                  </a:rPr>
                  <a:t>Timing</a:t>
                </a:r>
                <a:r>
                  <a:rPr sz="1200" b="0" kern="0" dirty="0">
                    <a:latin typeface="Helvetica Light"/>
                    <a:sym typeface="Helvetica Light"/>
                  </a:rPr>
                  <a:t>: September 8-September 30</a:t>
                </a:r>
              </a:p>
            </p:txBody>
          </p:sp>
          <p:sp>
            <p:nvSpPr>
              <p:cNvPr id="18" name="User abandons sign up">
                <a:extLst>
                  <a:ext uri="{FF2B5EF4-FFF2-40B4-BE49-F238E27FC236}">
                    <a16:creationId xmlns:a16="http://schemas.microsoft.com/office/drawing/2014/main" id="{8405B175-C10B-4145-A0DA-AF3A5CCC72B6}"/>
                  </a:ext>
                </a:extLst>
              </p:cNvPr>
              <p:cNvSpPr txBox="1"/>
              <p:nvPr/>
            </p:nvSpPr>
            <p:spPr>
              <a:xfrm>
                <a:off x="8456784" y="4760990"/>
                <a:ext cx="3421293" cy="780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25400" tIns="25400" rIns="25400" bIns="254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defTabSz="412750">
                  <a:defRPr/>
                </a:pPr>
                <a:r>
                  <a:rPr sz="1500" kern="0" dirty="0"/>
                  <a:t>User abandons sign up</a:t>
                </a:r>
              </a:p>
            </p:txBody>
          </p:sp>
        </p:grpSp>
      </p:grpSp>
      <p:sp>
        <p:nvSpPr>
          <p:cNvPr id="3" name="Arrow: Right 2">
            <a:extLst>
              <a:ext uri="{FF2B5EF4-FFF2-40B4-BE49-F238E27FC236}">
                <a16:creationId xmlns:a16="http://schemas.microsoft.com/office/drawing/2014/main" id="{D1640559-4B71-4232-B793-4DE0140AD47F}"/>
              </a:ext>
            </a:extLst>
          </p:cNvPr>
          <p:cNvSpPr/>
          <p:nvPr/>
        </p:nvSpPr>
        <p:spPr>
          <a:xfrm>
            <a:off x="3552825" y="1288187"/>
            <a:ext cx="696111" cy="2243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defRPr/>
            </a:pPr>
            <a:endParaRPr lang="en-US" sz="2500" kern="0">
              <a:solidFill>
                <a:prstClr val="white"/>
              </a:solidFill>
              <a:latin typeface="Calibri" panose="020F0502020204030204"/>
              <a:sym typeface="Helvetica Light"/>
            </a:endParaRPr>
          </a:p>
        </p:txBody>
      </p:sp>
      <p:sp>
        <p:nvSpPr>
          <p:cNvPr id="25" name="Arrow: Left-Right 24">
            <a:extLst>
              <a:ext uri="{FF2B5EF4-FFF2-40B4-BE49-F238E27FC236}">
                <a16:creationId xmlns:a16="http://schemas.microsoft.com/office/drawing/2014/main" id="{F6C57520-E5DB-4A42-AC1C-28990D58D20D}"/>
              </a:ext>
            </a:extLst>
          </p:cNvPr>
          <p:cNvSpPr/>
          <p:nvPr/>
        </p:nvSpPr>
        <p:spPr>
          <a:xfrm>
            <a:off x="6895725" y="1288187"/>
            <a:ext cx="842041" cy="22434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defRPr/>
            </a:pPr>
            <a:endParaRPr lang="en-US" sz="2500" kern="0">
              <a:solidFill>
                <a:prstClr val="white"/>
              </a:solidFill>
              <a:latin typeface="Calibri" panose="020F0502020204030204"/>
              <a:sym typeface="Helvetica Light"/>
            </a:endParaRPr>
          </a:p>
        </p:txBody>
      </p:sp>
      <p:sp>
        <p:nvSpPr>
          <p:cNvPr id="26" name="Arrow: Up-Down 25">
            <a:extLst>
              <a:ext uri="{FF2B5EF4-FFF2-40B4-BE49-F238E27FC236}">
                <a16:creationId xmlns:a16="http://schemas.microsoft.com/office/drawing/2014/main" id="{88BCA68B-9CC2-4AAE-98BF-BC6F602830E7}"/>
              </a:ext>
            </a:extLst>
          </p:cNvPr>
          <p:cNvSpPr/>
          <p:nvPr/>
        </p:nvSpPr>
        <p:spPr>
          <a:xfrm>
            <a:off x="5558404" y="2783377"/>
            <a:ext cx="204564" cy="58010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defRPr/>
            </a:pPr>
            <a:endParaRPr lang="en-US" sz="2500" kern="0">
              <a:solidFill>
                <a:prstClr val="white"/>
              </a:solidFill>
              <a:latin typeface="Calibri" panose="020F0502020204030204"/>
              <a:sym typeface="Helvetica Light"/>
            </a:endParaRPr>
          </a:p>
        </p:txBody>
      </p:sp>
    </p:spTree>
    <p:extLst>
      <p:ext uri="{BB962C8B-B14F-4D97-AF65-F5344CB8AC3E}">
        <p14:creationId xmlns:p14="http://schemas.microsoft.com/office/powerpoint/2010/main" val="225465732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2">
            <a:extLst>
              <a:ext uri="{FF2B5EF4-FFF2-40B4-BE49-F238E27FC236}">
                <a16:creationId xmlns:a16="http://schemas.microsoft.com/office/drawing/2014/main" id="{4712AD3C-AE5D-E846-B52B-F830EE719296}"/>
              </a:ext>
            </a:extLst>
          </p:cNvPr>
          <p:cNvSpPr txBox="1">
            <a:spLocks/>
          </p:cNvSpPr>
          <p:nvPr/>
        </p:nvSpPr>
        <p:spPr>
          <a:xfrm>
            <a:off x="397631" y="247828"/>
            <a:ext cx="6546195" cy="3675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0" marR="0" indent="0" algn="l" defTabSz="825500" rtl="0" latinLnBrk="0">
              <a:lnSpc>
                <a:spcPct val="100000"/>
              </a:lnSpc>
              <a:spcBef>
                <a:spcPts val="0"/>
              </a:spcBef>
              <a:spcAft>
                <a:spcPts val="0"/>
              </a:spcAft>
              <a:buClrTx/>
              <a:buSzTx/>
              <a:buFontTx/>
              <a:buNone/>
              <a:tabLst/>
              <a:defRPr sz="5060" b="1" i="0" u="none" strike="noStrike" cap="none" spc="0" baseline="0">
                <a:ln>
                  <a:noFill/>
                </a:ln>
                <a:solidFill>
                  <a:srgbClr val="F15A3E"/>
                </a:solidFill>
                <a:uFillTx/>
                <a:latin typeface="Arial"/>
                <a:ea typeface="+mn-ea"/>
                <a:cs typeface="Arial"/>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defTabSz="412750">
              <a:defRPr/>
            </a:pPr>
            <a:r>
              <a:rPr lang="en-US" sz="2250" kern="0" dirty="0">
                <a:solidFill>
                  <a:srgbClr val="337AB7"/>
                </a:solidFill>
              </a:rPr>
              <a:t>Facebook Ad 1 – Registration</a:t>
            </a:r>
            <a:endParaRPr lang="en-US" sz="2250" i="1" kern="0" dirty="0">
              <a:solidFill>
                <a:srgbClr val="337AB7"/>
              </a:solidFill>
            </a:endParaRPr>
          </a:p>
        </p:txBody>
      </p:sp>
      <p:sp>
        <p:nvSpPr>
          <p:cNvPr id="14" name="TextBox 13">
            <a:extLst>
              <a:ext uri="{FF2B5EF4-FFF2-40B4-BE49-F238E27FC236}">
                <a16:creationId xmlns:a16="http://schemas.microsoft.com/office/drawing/2014/main" id="{B0947360-79F4-A14B-88AE-516C2215B111}"/>
              </a:ext>
            </a:extLst>
          </p:cNvPr>
          <p:cNvSpPr txBox="1"/>
          <p:nvPr/>
        </p:nvSpPr>
        <p:spPr>
          <a:xfrm>
            <a:off x="397631" y="1651229"/>
            <a:ext cx="3892899" cy="2031325"/>
          </a:xfrm>
          <a:prstGeom prst="rect">
            <a:avLst/>
          </a:prstGeom>
          <a:noFill/>
        </p:spPr>
        <p:txBody>
          <a:bodyPr wrap="square" rtlCol="0">
            <a:spAutoFit/>
          </a:bodyPr>
          <a:lstStyle/>
          <a:p>
            <a:pPr defTabSz="412750" hangingPunct="0">
              <a:defRPr/>
            </a:pPr>
            <a:r>
              <a:rPr lang="en-US" sz="1400" kern="0" dirty="0">
                <a:solidFill>
                  <a:srgbClr val="365899"/>
                </a:solidFill>
                <a:latin typeface="inherit"/>
                <a:sym typeface="Helvetica Light"/>
                <a:hlinkClick r:id="rId3">
                  <a:extLst>
                    <a:ext uri="{A12FA001-AC4F-418D-AE19-62706E023703}">
                      <ahyp:hlinkClr xmlns:ahyp="http://schemas.microsoft.com/office/drawing/2018/hyperlinkcolor" val="tx"/>
                    </a:ext>
                  </a:extLst>
                </a:hlinkClick>
              </a:rPr>
              <a:t>#</a:t>
            </a:r>
            <a:r>
              <a:rPr lang="en-US" sz="1400" kern="0" dirty="0" err="1">
                <a:solidFill>
                  <a:srgbClr val="385898"/>
                </a:solidFill>
                <a:latin typeface="inherit"/>
                <a:sym typeface="Helvetica Light"/>
                <a:hlinkClick r:id="rId3">
                  <a:extLst>
                    <a:ext uri="{A12FA001-AC4F-418D-AE19-62706E023703}">
                      <ahyp:hlinkClr xmlns:ahyp="http://schemas.microsoft.com/office/drawing/2018/hyperlinkcolor" val="tx"/>
                    </a:ext>
                  </a:extLst>
                </a:hlinkClick>
              </a:rPr>
              <a:t>Biketober</a:t>
            </a:r>
            <a:r>
              <a:rPr lang="en-US" sz="1400" kern="0" dirty="0">
                <a:solidFill>
                  <a:srgbClr val="1D2129"/>
                </a:solidFill>
                <a:latin typeface="Helvetica" panose="020B0604020202020204" pitchFamily="34" charset="0"/>
                <a:sym typeface="Helvetica Light"/>
              </a:rPr>
              <a:t> is back! Atlanta’s favorite challenge returns in October with prizes, events and friendly competition. Register today for a chance to win a free bike from Edison Bicycles.</a:t>
            </a:r>
            <a:endParaRPr lang="en-US" sz="1400" kern="0" dirty="0">
              <a:solidFill>
                <a:srgbClr val="000000"/>
              </a:solidFill>
              <a:latin typeface="Helvetica" pitchFamily="2" charset="0"/>
              <a:cs typeface="Calibri" panose="020F0502020204030204" pitchFamily="34" charset="0"/>
              <a:sym typeface="Helvetica Neue"/>
            </a:endParaRPr>
          </a:p>
          <a:p>
            <a:pPr defTabSz="412750" hangingPunct="0">
              <a:defRPr/>
            </a:pPr>
            <a:r>
              <a:rPr lang="en-US" sz="1400" kern="0" dirty="0">
                <a:solidFill>
                  <a:srgbClr val="000000"/>
                </a:solidFill>
                <a:latin typeface="Helvetica" pitchFamily="2" charset="0"/>
                <a:ea typeface="Helvetica" charset="0"/>
                <a:cs typeface="Calibri" panose="020F0502020204030204" pitchFamily="34" charset="0"/>
                <a:sym typeface="Helvetica Neue"/>
              </a:rPr>
              <a:t>Link: </a:t>
            </a:r>
            <a:r>
              <a:rPr lang="en-US" sz="1400" kern="0" dirty="0">
                <a:solidFill>
                  <a:srgbClr val="000000"/>
                </a:solidFill>
                <a:latin typeface="Helvetica" pitchFamily="2" charset="0"/>
                <a:sym typeface="Helvetica Neue"/>
                <a:hlinkClick r:id="rId4"/>
              </a:rPr>
              <a:t>https://www.lovetoride.net/atlanta</a:t>
            </a:r>
            <a:endParaRPr lang="en-US" sz="1400" kern="0" dirty="0">
              <a:solidFill>
                <a:srgbClr val="000000"/>
              </a:solidFill>
              <a:latin typeface="Helvetica" pitchFamily="2" charset="0"/>
              <a:sym typeface="Helvetica Neue"/>
            </a:endParaRPr>
          </a:p>
          <a:p>
            <a:pPr defTabSz="412750" hangingPunct="0">
              <a:defRPr/>
            </a:pPr>
            <a:endParaRPr lang="en-US" sz="1400" kern="0" dirty="0">
              <a:solidFill>
                <a:srgbClr val="000000"/>
              </a:solidFill>
              <a:latin typeface="Helvetica" pitchFamily="2" charset="0"/>
              <a:ea typeface="Helvetica" charset="0"/>
              <a:cs typeface="Calibri" panose="020F0502020204030204" pitchFamily="34" charset="0"/>
              <a:sym typeface="Helvetica Neue"/>
            </a:endParaRPr>
          </a:p>
          <a:p>
            <a:pPr defTabSz="412750" hangingPunct="0">
              <a:defRPr/>
            </a:pPr>
            <a:r>
              <a:rPr lang="en-US" sz="1400" kern="0" dirty="0">
                <a:solidFill>
                  <a:srgbClr val="000000"/>
                </a:solidFill>
                <a:latin typeface="Helvetica" pitchFamily="2" charset="0"/>
                <a:ea typeface="Helvetica" charset="0"/>
                <a:cs typeface="Calibri" panose="020F0502020204030204" pitchFamily="34" charset="0"/>
                <a:sym typeface="Helvetica Neue"/>
              </a:rPr>
              <a:t>Link description: Ready to Ride?</a:t>
            </a:r>
          </a:p>
          <a:p>
            <a:pPr defTabSz="412750" hangingPunct="0">
              <a:defRPr/>
            </a:pPr>
            <a:r>
              <a:rPr lang="en-US" sz="1400" kern="0" dirty="0">
                <a:solidFill>
                  <a:srgbClr val="000000"/>
                </a:solidFill>
                <a:latin typeface="Helvetica" pitchFamily="2" charset="0"/>
                <a:ea typeface="Helvetica" charset="0"/>
                <a:cs typeface="Calibri" panose="020F0502020204030204" pitchFamily="34" charset="0"/>
                <a:sym typeface="Helvetica Neue"/>
              </a:rPr>
              <a:t>*Select “Sign-up” action button</a:t>
            </a:r>
          </a:p>
          <a:p>
            <a:pPr marL="457200" indent="-457200" defTabSz="412750" hangingPunct="0">
              <a:buFont typeface="Arial" charset="0"/>
              <a:buChar char="•"/>
              <a:defRPr/>
            </a:pPr>
            <a:endParaRPr lang="en-US" sz="1400" kern="0" dirty="0">
              <a:solidFill>
                <a:srgbClr val="000000"/>
              </a:solidFill>
              <a:latin typeface="Helvetica" pitchFamily="2" charset="0"/>
              <a:ea typeface="Helvetica" charset="0"/>
              <a:cs typeface="Helvetica" panose="020B0604020202020204" pitchFamily="34" charset="0"/>
              <a:sym typeface="Helvetica Neue"/>
            </a:endParaRPr>
          </a:p>
        </p:txBody>
      </p:sp>
      <p:sp>
        <p:nvSpPr>
          <p:cNvPr id="2" name="TextBox 1">
            <a:extLst>
              <a:ext uri="{FF2B5EF4-FFF2-40B4-BE49-F238E27FC236}">
                <a16:creationId xmlns:a16="http://schemas.microsoft.com/office/drawing/2014/main" id="{D12226C4-3821-E646-929F-C55EADA1D7D4}"/>
              </a:ext>
            </a:extLst>
          </p:cNvPr>
          <p:cNvSpPr txBox="1"/>
          <p:nvPr/>
        </p:nvSpPr>
        <p:spPr>
          <a:xfrm>
            <a:off x="397630" y="1235297"/>
            <a:ext cx="4962766" cy="323165"/>
          </a:xfrm>
          <a:prstGeom prst="rect">
            <a:avLst/>
          </a:prstGeom>
          <a:noFill/>
        </p:spPr>
        <p:txBody>
          <a:bodyPr wrap="square" rtlCol="0">
            <a:spAutoFit/>
          </a:bodyPr>
          <a:lstStyle/>
          <a:p>
            <a:pPr defTabSz="412750" hangingPunct="0">
              <a:defRPr/>
            </a:pPr>
            <a:r>
              <a:rPr lang="en-US" sz="1500" b="1" kern="0" dirty="0">
                <a:solidFill>
                  <a:srgbClr val="1A74BD"/>
                </a:solidFill>
                <a:latin typeface="Helvetica" pitchFamily="2" charset="0"/>
                <a:sym typeface="Helvetica Neue"/>
              </a:rPr>
              <a:t>Ad Copy</a:t>
            </a:r>
          </a:p>
        </p:txBody>
      </p:sp>
      <p:sp>
        <p:nvSpPr>
          <p:cNvPr id="21" name="TextBox 20">
            <a:extLst>
              <a:ext uri="{FF2B5EF4-FFF2-40B4-BE49-F238E27FC236}">
                <a16:creationId xmlns:a16="http://schemas.microsoft.com/office/drawing/2014/main" id="{6A447677-5915-3C4D-BB19-D306A9CC9EC1}"/>
              </a:ext>
            </a:extLst>
          </p:cNvPr>
          <p:cNvSpPr txBox="1"/>
          <p:nvPr/>
        </p:nvSpPr>
        <p:spPr>
          <a:xfrm>
            <a:off x="397631" y="4334817"/>
            <a:ext cx="3709675" cy="523220"/>
          </a:xfrm>
          <a:prstGeom prst="rect">
            <a:avLst/>
          </a:prstGeom>
          <a:noFill/>
        </p:spPr>
        <p:txBody>
          <a:bodyPr wrap="square" rtlCol="0">
            <a:spAutoFit/>
          </a:bodyPr>
          <a:lstStyle/>
          <a:p>
            <a:pPr marL="457200" indent="-457200" defTabSz="412750" hangingPunct="0">
              <a:buFont typeface="Arial" charset="0"/>
              <a:buChar char="•"/>
              <a:defRPr/>
            </a:pPr>
            <a:r>
              <a:rPr lang="en-US" sz="1400" kern="0" dirty="0">
                <a:solidFill>
                  <a:srgbClr val="000000"/>
                </a:solidFill>
                <a:latin typeface="Helvetica" panose="020B0604020202020204" pitchFamily="34" charset="0"/>
                <a:ea typeface="Helvetica" charset="0"/>
                <a:cs typeface="Helvetica" panose="020B0604020202020204" pitchFamily="34" charset="0"/>
                <a:sym typeface="Helvetica Neue"/>
              </a:rPr>
              <a:t>Website Traffic: Landing Page Views</a:t>
            </a:r>
          </a:p>
          <a:p>
            <a:pPr marL="457200" indent="-457200" defTabSz="412750" hangingPunct="0">
              <a:buFont typeface="Arial" charset="0"/>
              <a:buChar char="•"/>
              <a:defRPr/>
            </a:pPr>
            <a:endParaRPr lang="en-US" sz="1400" b="1" kern="0" dirty="0">
              <a:solidFill>
                <a:srgbClr val="000000"/>
              </a:solidFill>
              <a:latin typeface="Helvetica" panose="020B0604020202020204" pitchFamily="34" charset="0"/>
              <a:ea typeface="Helvetica" charset="0"/>
              <a:cs typeface="Helvetica" panose="020B0604020202020204" pitchFamily="34" charset="0"/>
              <a:sym typeface="Helvetica Neue"/>
            </a:endParaRPr>
          </a:p>
        </p:txBody>
      </p:sp>
      <p:sp>
        <p:nvSpPr>
          <p:cNvPr id="22" name="TextBox 21">
            <a:extLst>
              <a:ext uri="{FF2B5EF4-FFF2-40B4-BE49-F238E27FC236}">
                <a16:creationId xmlns:a16="http://schemas.microsoft.com/office/drawing/2014/main" id="{CC8DFCD8-FEF1-E445-B611-D3573832BBCB}"/>
              </a:ext>
            </a:extLst>
          </p:cNvPr>
          <p:cNvSpPr txBox="1"/>
          <p:nvPr/>
        </p:nvSpPr>
        <p:spPr>
          <a:xfrm>
            <a:off x="397631" y="3918884"/>
            <a:ext cx="3709675" cy="323165"/>
          </a:xfrm>
          <a:prstGeom prst="rect">
            <a:avLst/>
          </a:prstGeom>
          <a:noFill/>
        </p:spPr>
        <p:txBody>
          <a:bodyPr wrap="square" rtlCol="0">
            <a:spAutoFit/>
          </a:bodyPr>
          <a:lstStyle/>
          <a:p>
            <a:pPr defTabSz="412750" hangingPunct="0">
              <a:defRPr/>
            </a:pPr>
            <a:r>
              <a:rPr lang="en-US" sz="1500" b="1" kern="0" dirty="0">
                <a:solidFill>
                  <a:srgbClr val="1A74BD"/>
                </a:solidFill>
                <a:latin typeface="Helvetica" pitchFamily="2" charset="0"/>
                <a:sym typeface="Helvetica Neue"/>
              </a:rPr>
              <a:t>Campaign Objective</a:t>
            </a:r>
          </a:p>
        </p:txBody>
      </p:sp>
      <p:pic>
        <p:nvPicPr>
          <p:cNvPr id="11" name="Picture 10">
            <a:extLst>
              <a:ext uri="{FF2B5EF4-FFF2-40B4-BE49-F238E27FC236}">
                <a16:creationId xmlns:a16="http://schemas.microsoft.com/office/drawing/2014/main" id="{514D51A7-433A-C24C-B4BC-A3AE65B8C6B6}"/>
              </a:ext>
            </a:extLst>
          </p:cNvPr>
          <p:cNvPicPr>
            <a:picLocks noChangeAspect="1"/>
          </p:cNvPicPr>
          <p:nvPr/>
        </p:nvPicPr>
        <p:blipFill>
          <a:blip r:embed="rId5"/>
          <a:stretch>
            <a:fillRect/>
          </a:stretch>
        </p:blipFill>
        <p:spPr>
          <a:xfrm>
            <a:off x="4728010" y="1009424"/>
            <a:ext cx="7066361" cy="4167341"/>
          </a:xfrm>
          <a:prstGeom prst="rect">
            <a:avLst/>
          </a:prstGeom>
        </p:spPr>
      </p:pic>
      <p:sp>
        <p:nvSpPr>
          <p:cNvPr id="12" name="Rectangle 11">
            <a:extLst>
              <a:ext uri="{FF2B5EF4-FFF2-40B4-BE49-F238E27FC236}">
                <a16:creationId xmlns:a16="http://schemas.microsoft.com/office/drawing/2014/main" id="{B981EDFF-B61E-4A4D-B3AD-AB1296CAAEF8}"/>
              </a:ext>
            </a:extLst>
          </p:cNvPr>
          <p:cNvSpPr/>
          <p:nvPr/>
        </p:nvSpPr>
        <p:spPr>
          <a:xfrm>
            <a:off x="397631" y="824460"/>
            <a:ext cx="2405531" cy="45719"/>
          </a:xfrm>
          <a:prstGeom prst="rect">
            <a:avLst/>
          </a:prstGeom>
          <a:solidFill>
            <a:srgbClr val="F2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defRPr/>
            </a:pPr>
            <a:endParaRPr lang="en-US" sz="3000" b="1" kern="0">
              <a:solidFill>
                <a:srgbClr val="FFFFFF"/>
              </a:solidFill>
              <a:latin typeface="Helvetica Neue Medium"/>
              <a:sym typeface="Helvetica Neue"/>
            </a:endParaRPr>
          </a:p>
        </p:txBody>
      </p:sp>
      <p:sp>
        <p:nvSpPr>
          <p:cNvPr id="25" name="TextBox 24">
            <a:extLst>
              <a:ext uri="{FF2B5EF4-FFF2-40B4-BE49-F238E27FC236}">
                <a16:creationId xmlns:a16="http://schemas.microsoft.com/office/drawing/2014/main" id="{9F67694A-EA18-DA45-9520-C363D6CF8A31}"/>
              </a:ext>
            </a:extLst>
          </p:cNvPr>
          <p:cNvSpPr txBox="1"/>
          <p:nvPr/>
        </p:nvSpPr>
        <p:spPr>
          <a:xfrm>
            <a:off x="397630" y="5241274"/>
            <a:ext cx="4039459" cy="523220"/>
          </a:xfrm>
          <a:prstGeom prst="rect">
            <a:avLst/>
          </a:prstGeom>
          <a:noFill/>
        </p:spPr>
        <p:txBody>
          <a:bodyPr wrap="square" rtlCol="0">
            <a:spAutoFit/>
          </a:bodyPr>
          <a:lstStyle/>
          <a:p>
            <a:pPr marL="457200" indent="-457200" defTabSz="412750" hangingPunct="0">
              <a:buFont typeface="Arial" charset="0"/>
              <a:buChar char="•"/>
              <a:defRPr/>
            </a:pPr>
            <a:r>
              <a:rPr lang="en-US" sz="1400" kern="0" dirty="0">
                <a:solidFill>
                  <a:srgbClr val="000000"/>
                </a:solidFill>
                <a:latin typeface="Helvetica" pitchFamily="2" charset="0"/>
                <a:ea typeface="Helvetica" charset="0"/>
                <a:cs typeface="Helvetica" panose="020B0604020202020204" pitchFamily="34" charset="0"/>
                <a:sym typeface="Helvetica Neue"/>
              </a:rPr>
              <a:t>9/3-9/22</a:t>
            </a:r>
          </a:p>
          <a:p>
            <a:pPr marL="457200" indent="-457200" defTabSz="412750" hangingPunct="0">
              <a:buFont typeface="Arial" charset="0"/>
              <a:buChar char="•"/>
              <a:defRPr/>
            </a:pPr>
            <a:endParaRPr lang="en-US" sz="1400" kern="0" dirty="0">
              <a:solidFill>
                <a:srgbClr val="000000"/>
              </a:solidFill>
              <a:latin typeface="Helvetica" pitchFamily="2" charset="0"/>
              <a:ea typeface="Helvetica" charset="0"/>
              <a:cs typeface="Helvetica" panose="020B0604020202020204" pitchFamily="34" charset="0"/>
              <a:sym typeface="Helvetica Neue"/>
            </a:endParaRPr>
          </a:p>
        </p:txBody>
      </p:sp>
      <p:sp>
        <p:nvSpPr>
          <p:cNvPr id="26" name="TextBox 25">
            <a:extLst>
              <a:ext uri="{FF2B5EF4-FFF2-40B4-BE49-F238E27FC236}">
                <a16:creationId xmlns:a16="http://schemas.microsoft.com/office/drawing/2014/main" id="{472D61C9-9420-B94F-B3BD-85A2AA8EBD64}"/>
              </a:ext>
            </a:extLst>
          </p:cNvPr>
          <p:cNvSpPr txBox="1"/>
          <p:nvPr/>
        </p:nvSpPr>
        <p:spPr>
          <a:xfrm>
            <a:off x="397631" y="4950805"/>
            <a:ext cx="4039459" cy="323165"/>
          </a:xfrm>
          <a:prstGeom prst="rect">
            <a:avLst/>
          </a:prstGeom>
          <a:noFill/>
        </p:spPr>
        <p:txBody>
          <a:bodyPr wrap="square" rtlCol="0">
            <a:spAutoFit/>
          </a:bodyPr>
          <a:lstStyle/>
          <a:p>
            <a:pPr defTabSz="412750" hangingPunct="0">
              <a:defRPr/>
            </a:pPr>
            <a:r>
              <a:rPr lang="en-US" sz="1500" b="1" kern="0" dirty="0">
                <a:solidFill>
                  <a:srgbClr val="1A74BD"/>
                </a:solidFill>
                <a:latin typeface="Helvetica" pitchFamily="2" charset="0"/>
                <a:sym typeface="Helvetica Neue"/>
              </a:rPr>
              <a:t>Flight</a:t>
            </a:r>
          </a:p>
        </p:txBody>
      </p:sp>
      <p:sp>
        <p:nvSpPr>
          <p:cNvPr id="6" name="TextBox 5">
            <a:extLst>
              <a:ext uri="{FF2B5EF4-FFF2-40B4-BE49-F238E27FC236}">
                <a16:creationId xmlns:a16="http://schemas.microsoft.com/office/drawing/2014/main" id="{426E0199-E942-442F-80CF-E33506BEDF9F}"/>
              </a:ext>
            </a:extLst>
          </p:cNvPr>
          <p:cNvSpPr txBox="1"/>
          <p:nvPr/>
        </p:nvSpPr>
        <p:spPr>
          <a:xfrm>
            <a:off x="5704115" y="2962288"/>
            <a:ext cx="1239710" cy="600164"/>
          </a:xfrm>
          <a:prstGeom prst="rect">
            <a:avLst/>
          </a:prstGeom>
          <a:noFill/>
        </p:spPr>
        <p:txBody>
          <a:bodyPr wrap="square" rtlCol="0">
            <a:spAutoFit/>
          </a:bodyPr>
          <a:lstStyle/>
          <a:p>
            <a:pPr algn="ctr" defTabSz="412750" hangingPunct="0">
              <a:defRPr/>
            </a:pPr>
            <a:r>
              <a:rPr lang="en-US" sz="1100" b="1" kern="0" dirty="0">
                <a:solidFill>
                  <a:srgbClr val="FFFFFF"/>
                </a:solidFill>
                <a:latin typeface="Helvetica Neue"/>
                <a:sym typeface="Helvetica Neue"/>
              </a:rPr>
              <a:t>Pending creative from LTR</a:t>
            </a:r>
          </a:p>
        </p:txBody>
      </p:sp>
      <p:sp>
        <p:nvSpPr>
          <p:cNvPr id="28" name="TextBox 27">
            <a:extLst>
              <a:ext uri="{FF2B5EF4-FFF2-40B4-BE49-F238E27FC236}">
                <a16:creationId xmlns:a16="http://schemas.microsoft.com/office/drawing/2014/main" id="{D334EA7E-1ABF-4B5F-B212-C7738D26E7C0}"/>
              </a:ext>
            </a:extLst>
          </p:cNvPr>
          <p:cNvSpPr txBox="1"/>
          <p:nvPr/>
        </p:nvSpPr>
        <p:spPr>
          <a:xfrm>
            <a:off x="7069866" y="2968451"/>
            <a:ext cx="1239710" cy="600164"/>
          </a:xfrm>
          <a:prstGeom prst="rect">
            <a:avLst/>
          </a:prstGeom>
          <a:noFill/>
        </p:spPr>
        <p:txBody>
          <a:bodyPr wrap="square" rtlCol="0">
            <a:spAutoFit/>
          </a:bodyPr>
          <a:lstStyle/>
          <a:p>
            <a:pPr algn="ctr" defTabSz="412750" hangingPunct="0">
              <a:defRPr/>
            </a:pPr>
            <a:r>
              <a:rPr lang="en-US" sz="1100" b="1" kern="0" dirty="0">
                <a:solidFill>
                  <a:srgbClr val="FFFFFF"/>
                </a:solidFill>
                <a:latin typeface="Helvetica Neue"/>
                <a:sym typeface="Helvetica Neue"/>
              </a:rPr>
              <a:t>Pending creative from LTR</a:t>
            </a:r>
          </a:p>
        </p:txBody>
      </p:sp>
      <p:sp>
        <p:nvSpPr>
          <p:cNvPr id="29" name="TextBox 28">
            <a:extLst>
              <a:ext uri="{FF2B5EF4-FFF2-40B4-BE49-F238E27FC236}">
                <a16:creationId xmlns:a16="http://schemas.microsoft.com/office/drawing/2014/main" id="{060815BB-DF27-4B8A-80F3-0E471CF78FE8}"/>
              </a:ext>
            </a:extLst>
          </p:cNvPr>
          <p:cNvSpPr txBox="1"/>
          <p:nvPr/>
        </p:nvSpPr>
        <p:spPr>
          <a:xfrm>
            <a:off x="8349770" y="2962287"/>
            <a:ext cx="1239710" cy="600164"/>
          </a:xfrm>
          <a:prstGeom prst="rect">
            <a:avLst/>
          </a:prstGeom>
          <a:noFill/>
        </p:spPr>
        <p:txBody>
          <a:bodyPr wrap="square" rtlCol="0">
            <a:spAutoFit/>
          </a:bodyPr>
          <a:lstStyle/>
          <a:p>
            <a:pPr algn="ctr" defTabSz="412750" hangingPunct="0">
              <a:defRPr/>
            </a:pPr>
            <a:r>
              <a:rPr lang="en-US" sz="1100" b="1" kern="0" dirty="0">
                <a:solidFill>
                  <a:srgbClr val="FFFFFF"/>
                </a:solidFill>
                <a:latin typeface="Helvetica Neue"/>
                <a:sym typeface="Helvetica Neue"/>
              </a:rPr>
              <a:t>Pending creative from LTR</a:t>
            </a:r>
          </a:p>
        </p:txBody>
      </p:sp>
      <p:sp>
        <p:nvSpPr>
          <p:cNvPr id="30" name="TextBox 29">
            <a:extLst>
              <a:ext uri="{FF2B5EF4-FFF2-40B4-BE49-F238E27FC236}">
                <a16:creationId xmlns:a16="http://schemas.microsoft.com/office/drawing/2014/main" id="{46FB1F26-032B-4910-B357-F9E29A932C9D}"/>
              </a:ext>
            </a:extLst>
          </p:cNvPr>
          <p:cNvSpPr txBox="1"/>
          <p:nvPr/>
        </p:nvSpPr>
        <p:spPr>
          <a:xfrm>
            <a:off x="9734940" y="2968451"/>
            <a:ext cx="1239710" cy="600164"/>
          </a:xfrm>
          <a:prstGeom prst="rect">
            <a:avLst/>
          </a:prstGeom>
          <a:noFill/>
        </p:spPr>
        <p:txBody>
          <a:bodyPr wrap="square" rtlCol="0">
            <a:spAutoFit/>
          </a:bodyPr>
          <a:lstStyle/>
          <a:p>
            <a:pPr algn="ctr" defTabSz="412750" hangingPunct="0">
              <a:defRPr/>
            </a:pPr>
            <a:r>
              <a:rPr lang="en-US" sz="1100" b="1" kern="0" dirty="0">
                <a:solidFill>
                  <a:srgbClr val="FFFFFF"/>
                </a:solidFill>
                <a:latin typeface="Helvetica Neue"/>
                <a:sym typeface="Helvetica Neue"/>
              </a:rPr>
              <a:t>Pending creative from LTR</a:t>
            </a:r>
          </a:p>
        </p:txBody>
      </p:sp>
      <p:pic>
        <p:nvPicPr>
          <p:cNvPr id="4" name="Picture 3">
            <a:extLst>
              <a:ext uri="{FF2B5EF4-FFF2-40B4-BE49-F238E27FC236}">
                <a16:creationId xmlns:a16="http://schemas.microsoft.com/office/drawing/2014/main" id="{29FDDEEE-FD27-48EB-8135-0FEEAE258E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7589" y="2486713"/>
            <a:ext cx="1212763" cy="1212763"/>
          </a:xfrm>
          <a:prstGeom prst="rect">
            <a:avLst/>
          </a:prstGeom>
        </p:spPr>
      </p:pic>
      <p:pic>
        <p:nvPicPr>
          <p:cNvPr id="7" name="Picture 6">
            <a:extLst>
              <a:ext uri="{FF2B5EF4-FFF2-40B4-BE49-F238E27FC236}">
                <a16:creationId xmlns:a16="http://schemas.microsoft.com/office/drawing/2014/main" id="{37A46DEB-2032-45D5-8787-62528AC33CB2}"/>
              </a:ext>
            </a:extLst>
          </p:cNvPr>
          <p:cNvPicPr>
            <a:picLocks noChangeAspect="1"/>
          </p:cNvPicPr>
          <p:nvPr/>
        </p:nvPicPr>
        <p:blipFill>
          <a:blip r:embed="rId7"/>
          <a:stretch>
            <a:fillRect/>
          </a:stretch>
        </p:blipFill>
        <p:spPr>
          <a:xfrm>
            <a:off x="8449447" y="2483364"/>
            <a:ext cx="1143687" cy="1143687"/>
          </a:xfrm>
          <a:prstGeom prst="rect">
            <a:avLst/>
          </a:prstGeom>
        </p:spPr>
      </p:pic>
      <p:pic>
        <p:nvPicPr>
          <p:cNvPr id="8" name="Picture 7">
            <a:extLst>
              <a:ext uri="{FF2B5EF4-FFF2-40B4-BE49-F238E27FC236}">
                <a16:creationId xmlns:a16="http://schemas.microsoft.com/office/drawing/2014/main" id="{FAABA140-103A-4DDA-8CF3-90A337E6B8AF}"/>
              </a:ext>
            </a:extLst>
          </p:cNvPr>
          <p:cNvPicPr>
            <a:picLocks noChangeAspect="1"/>
          </p:cNvPicPr>
          <p:nvPr/>
        </p:nvPicPr>
        <p:blipFill>
          <a:blip r:embed="rId8"/>
          <a:stretch>
            <a:fillRect/>
          </a:stretch>
        </p:blipFill>
        <p:spPr>
          <a:xfrm>
            <a:off x="7145145" y="2483364"/>
            <a:ext cx="1143687" cy="1143687"/>
          </a:xfrm>
          <a:prstGeom prst="rect">
            <a:avLst/>
          </a:prstGeom>
        </p:spPr>
      </p:pic>
      <p:pic>
        <p:nvPicPr>
          <p:cNvPr id="9" name="Picture 8">
            <a:extLst>
              <a:ext uri="{FF2B5EF4-FFF2-40B4-BE49-F238E27FC236}">
                <a16:creationId xmlns:a16="http://schemas.microsoft.com/office/drawing/2014/main" id="{4989DC44-A8BA-420F-9B6C-D75C2DCB122D}"/>
              </a:ext>
            </a:extLst>
          </p:cNvPr>
          <p:cNvPicPr>
            <a:picLocks noChangeAspect="1"/>
          </p:cNvPicPr>
          <p:nvPr/>
        </p:nvPicPr>
        <p:blipFill rotWithShape="1">
          <a:blip r:embed="rId9"/>
          <a:srcRect l="22290" r="23163"/>
          <a:stretch/>
        </p:blipFill>
        <p:spPr>
          <a:xfrm>
            <a:off x="9783910" y="2529871"/>
            <a:ext cx="1141771" cy="1097180"/>
          </a:xfrm>
          <a:prstGeom prst="rect">
            <a:avLst/>
          </a:prstGeom>
        </p:spPr>
      </p:pic>
    </p:spTree>
    <p:extLst>
      <p:ext uri="{BB962C8B-B14F-4D97-AF65-F5344CB8AC3E}">
        <p14:creationId xmlns:p14="http://schemas.microsoft.com/office/powerpoint/2010/main" val="8072911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76B012-ABA3-4035-A27B-C867C6C39459}"/>
              </a:ext>
            </a:extLst>
          </p:cNvPr>
          <p:cNvSpPr txBox="1"/>
          <p:nvPr/>
        </p:nvSpPr>
        <p:spPr>
          <a:xfrm>
            <a:off x="1752600" y="1066801"/>
            <a:ext cx="7772400" cy="4555093"/>
          </a:xfrm>
          <a:prstGeom prst="rect">
            <a:avLst/>
          </a:prstGeom>
          <a:noFill/>
        </p:spPr>
        <p:txBody>
          <a:bodyPr wrap="square" rtlCol="0">
            <a:spAutoFit/>
          </a:bodyPr>
          <a:lstStyle/>
          <a:p>
            <a:r>
              <a:rPr lang="en-US" sz="3200" b="1" dirty="0">
                <a:solidFill>
                  <a:srgbClr val="65C532"/>
                </a:solidFill>
                <a:latin typeface="Calibri" panose="020F0502020204030204" pitchFamily="34" charset="0"/>
              </a:rPr>
              <a:t>Improved Public Health and Safety </a:t>
            </a:r>
            <a:endParaRPr lang="en-US" sz="3200" dirty="0">
              <a:solidFill>
                <a:srgbClr val="65C532"/>
              </a:solidFill>
              <a:latin typeface="Calibri" panose="020F0502020204030204" pitchFamily="34" charset="0"/>
            </a:endParaRPr>
          </a:p>
          <a:p>
            <a:r>
              <a:rPr lang="en-US" dirty="0">
                <a:solidFill>
                  <a:srgbClr val="585858"/>
                </a:solidFill>
                <a:latin typeface="Calibri" panose="020F0502020204030204" pitchFamily="34" charset="0"/>
              </a:rPr>
              <a:t>With reduced reliance on personal vehicles, our communities will see cleaner air leading to direct improve-</a:t>
            </a:r>
            <a:r>
              <a:rPr lang="en-US" dirty="0" err="1">
                <a:solidFill>
                  <a:srgbClr val="585858"/>
                </a:solidFill>
                <a:latin typeface="Calibri" panose="020F0502020204030204" pitchFamily="34" charset="0"/>
              </a:rPr>
              <a:t>ments</a:t>
            </a:r>
            <a:r>
              <a:rPr lang="en-US" dirty="0">
                <a:solidFill>
                  <a:srgbClr val="585858"/>
                </a:solidFill>
                <a:latin typeface="Calibri" panose="020F0502020204030204" pitchFamily="34" charset="0"/>
              </a:rPr>
              <a:t> in public health. TDM initiatives that support increased levels of walking and cycling also enhance overall quality of life; and more people on our streets and sidewalks will create safer neighborhoods. </a:t>
            </a:r>
            <a:endParaRPr lang="en-US" dirty="0">
              <a:solidFill>
                <a:srgbClr val="000000"/>
              </a:solidFill>
              <a:latin typeface="Calibri" panose="020F0502020204030204" pitchFamily="34" charset="0"/>
            </a:endParaRPr>
          </a:p>
          <a:p>
            <a:endParaRPr lang="en-US" sz="3200" b="1" dirty="0">
              <a:solidFill>
                <a:srgbClr val="65C532"/>
              </a:solidFill>
              <a:latin typeface="Calibri" panose="020F0502020204030204" pitchFamily="34" charset="0"/>
            </a:endParaRPr>
          </a:p>
          <a:p>
            <a:r>
              <a:rPr lang="en-US" sz="3200" b="1" dirty="0">
                <a:solidFill>
                  <a:srgbClr val="65C532"/>
                </a:solidFill>
                <a:latin typeface="Calibri" panose="020F0502020204030204" pitchFamily="34" charset="0"/>
              </a:rPr>
              <a:t>Connecting People to Jobs &amp; Supporting Economic Activity </a:t>
            </a:r>
            <a:endParaRPr lang="en-US" sz="3200" dirty="0">
              <a:solidFill>
                <a:srgbClr val="65C532"/>
              </a:solidFill>
              <a:latin typeface="Calibri" panose="020F0502020204030204" pitchFamily="34" charset="0"/>
            </a:endParaRPr>
          </a:p>
          <a:p>
            <a:r>
              <a:rPr lang="en-US" dirty="0">
                <a:solidFill>
                  <a:srgbClr val="585858"/>
                </a:solidFill>
                <a:latin typeface="Calibri" panose="020F0502020204030204" pitchFamily="34" charset="0"/>
              </a:rPr>
              <a:t>With more commuting options and less traffic, people will have better and more reliable access to jobs. </a:t>
            </a:r>
            <a:r>
              <a:rPr lang="en-US" dirty="0" err="1">
                <a:solidFill>
                  <a:srgbClr val="585858"/>
                </a:solidFill>
                <a:latin typeface="Calibri" panose="020F0502020204030204" pitchFamily="34" charset="0"/>
              </a:rPr>
              <a:t>Busi</a:t>
            </a:r>
            <a:r>
              <a:rPr lang="en-US" dirty="0">
                <a:solidFill>
                  <a:srgbClr val="585858"/>
                </a:solidFill>
                <a:latin typeface="Calibri" panose="020F0502020204030204" pitchFamily="34" charset="0"/>
              </a:rPr>
              <a:t>-nesses will see increased productivity from employees who spend less time stuck in traffic; and products will move quicker to market. </a:t>
            </a:r>
            <a:endParaRPr lang="en-US" dirty="0">
              <a:solidFill>
                <a:srgbClr val="000000"/>
              </a:solidFill>
              <a:latin typeface="Calibri" panose="020F0502020204030204" pitchFamily="34" charset="0"/>
            </a:endParaRPr>
          </a:p>
          <a:p>
            <a:endParaRPr lang="en-US" dirty="0">
              <a:solidFill>
                <a:prstClr val="black"/>
              </a:solidFill>
              <a:latin typeface="Calibri" panose="020F0502020204030204" pitchFamily="34" charset="0"/>
            </a:endParaRPr>
          </a:p>
        </p:txBody>
      </p:sp>
      <p:sp>
        <p:nvSpPr>
          <p:cNvPr id="9" name="Title 8">
            <a:extLst>
              <a:ext uri="{FF2B5EF4-FFF2-40B4-BE49-F238E27FC236}">
                <a16:creationId xmlns:a16="http://schemas.microsoft.com/office/drawing/2014/main" id="{BCFEAC09-F13E-4033-83D9-C0648F9DA6D4}"/>
              </a:ext>
            </a:extLst>
          </p:cNvPr>
          <p:cNvSpPr>
            <a:spLocks noGrp="1"/>
          </p:cNvSpPr>
          <p:nvPr>
            <p:ph type="title"/>
          </p:nvPr>
        </p:nvSpPr>
        <p:spPr/>
        <p:txBody>
          <a:bodyPr>
            <a:normAutofit fontScale="90000"/>
          </a:bodyPr>
          <a:lstStyle/>
          <a:p>
            <a:pPr>
              <a:spcBef>
                <a:spcPts val="0"/>
              </a:spcBef>
            </a:pPr>
            <a:r>
              <a:rPr lang="en-US" sz="5400" b="1" dirty="0">
                <a:solidFill>
                  <a:srgbClr val="29693C"/>
                </a:solidFill>
                <a:latin typeface="Calibri" panose="020F0502020204030204" pitchFamily="34" charset="0"/>
                <a:ea typeface="+mn-ea"/>
                <a:cs typeface="+mn-cs"/>
              </a:rPr>
              <a:t>Benefits of TDM </a:t>
            </a:r>
            <a:br>
              <a:rPr lang="en-US" sz="5400" dirty="0">
                <a:solidFill>
                  <a:srgbClr val="29693C"/>
                </a:solidFill>
                <a:latin typeface="Calibri" panose="020F0502020204030204" pitchFamily="34" charset="0"/>
                <a:ea typeface="+mn-ea"/>
                <a:cs typeface="+mn-cs"/>
              </a:rPr>
            </a:br>
            <a:endParaRPr lang="en-US" dirty="0"/>
          </a:p>
        </p:txBody>
      </p:sp>
    </p:spTree>
    <p:extLst>
      <p:ext uri="{BB962C8B-B14F-4D97-AF65-F5344CB8AC3E}">
        <p14:creationId xmlns:p14="http://schemas.microsoft.com/office/powerpoint/2010/main" val="2602590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2">
            <a:extLst>
              <a:ext uri="{FF2B5EF4-FFF2-40B4-BE49-F238E27FC236}">
                <a16:creationId xmlns:a16="http://schemas.microsoft.com/office/drawing/2014/main" id="{4712AD3C-AE5D-E846-B52B-F830EE719296}"/>
              </a:ext>
            </a:extLst>
          </p:cNvPr>
          <p:cNvSpPr txBox="1">
            <a:spLocks/>
          </p:cNvSpPr>
          <p:nvPr/>
        </p:nvSpPr>
        <p:spPr>
          <a:xfrm>
            <a:off x="397631" y="247828"/>
            <a:ext cx="6546195" cy="3675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0" marR="0" indent="0" algn="l" defTabSz="825500" rtl="0" latinLnBrk="0">
              <a:lnSpc>
                <a:spcPct val="100000"/>
              </a:lnSpc>
              <a:spcBef>
                <a:spcPts val="0"/>
              </a:spcBef>
              <a:spcAft>
                <a:spcPts val="0"/>
              </a:spcAft>
              <a:buClrTx/>
              <a:buSzTx/>
              <a:buFontTx/>
              <a:buNone/>
              <a:tabLst/>
              <a:defRPr sz="5060" b="1" i="0" u="none" strike="noStrike" cap="none" spc="0" baseline="0">
                <a:ln>
                  <a:noFill/>
                </a:ln>
                <a:solidFill>
                  <a:srgbClr val="F15A3E"/>
                </a:solidFill>
                <a:uFillTx/>
                <a:latin typeface="Arial"/>
                <a:ea typeface="+mn-ea"/>
                <a:cs typeface="Arial"/>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a:defRPr/>
            </a:pPr>
            <a:r>
              <a:rPr lang="en-US" sz="2700" i="1" dirty="0">
                <a:solidFill>
                  <a:srgbClr val="337AB7"/>
                </a:solidFill>
              </a:rPr>
              <a:t>Whitelisted Posts</a:t>
            </a:r>
          </a:p>
        </p:txBody>
      </p:sp>
      <p:sp>
        <p:nvSpPr>
          <p:cNvPr id="12" name="Rectangle 11">
            <a:extLst>
              <a:ext uri="{FF2B5EF4-FFF2-40B4-BE49-F238E27FC236}">
                <a16:creationId xmlns:a16="http://schemas.microsoft.com/office/drawing/2014/main" id="{B981EDFF-B61E-4A4D-B3AD-AB1296CAAEF8}"/>
              </a:ext>
            </a:extLst>
          </p:cNvPr>
          <p:cNvSpPr/>
          <p:nvPr/>
        </p:nvSpPr>
        <p:spPr>
          <a:xfrm>
            <a:off x="397631" y="824460"/>
            <a:ext cx="2405531" cy="45719"/>
          </a:xfrm>
          <a:prstGeom prst="rect">
            <a:avLst/>
          </a:prstGeom>
          <a:solidFill>
            <a:srgbClr val="F2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sym typeface="Helvetica Light"/>
            </a:endParaRPr>
          </a:p>
        </p:txBody>
      </p:sp>
      <p:sp>
        <p:nvSpPr>
          <p:cNvPr id="26" name="TextBox 25">
            <a:extLst>
              <a:ext uri="{FF2B5EF4-FFF2-40B4-BE49-F238E27FC236}">
                <a16:creationId xmlns:a16="http://schemas.microsoft.com/office/drawing/2014/main" id="{CC6B9775-FCF1-7E49-AAD5-B517C02E32FA}"/>
              </a:ext>
            </a:extLst>
          </p:cNvPr>
          <p:cNvSpPr txBox="1"/>
          <p:nvPr/>
        </p:nvSpPr>
        <p:spPr>
          <a:xfrm>
            <a:off x="354568" y="2184295"/>
            <a:ext cx="4962766" cy="369332"/>
          </a:xfrm>
          <a:prstGeom prst="rect">
            <a:avLst/>
          </a:prstGeom>
          <a:noFill/>
        </p:spPr>
        <p:txBody>
          <a:bodyPr wrap="square" rtlCol="0">
            <a:spAutoFit/>
          </a:bodyPr>
          <a:lstStyle/>
          <a:p>
            <a:pPr>
              <a:defRPr/>
            </a:pPr>
            <a:r>
              <a:rPr lang="en-US" b="1" dirty="0">
                <a:solidFill>
                  <a:srgbClr val="1A74BD"/>
                </a:solidFill>
                <a:latin typeface="Calibri" panose="020F0502020204030204"/>
                <a:sym typeface="Helvetica Light"/>
              </a:rPr>
              <a:t>Ad Copy</a:t>
            </a:r>
          </a:p>
        </p:txBody>
      </p:sp>
      <p:sp>
        <p:nvSpPr>
          <p:cNvPr id="31" name="TextBox 30">
            <a:extLst>
              <a:ext uri="{FF2B5EF4-FFF2-40B4-BE49-F238E27FC236}">
                <a16:creationId xmlns:a16="http://schemas.microsoft.com/office/drawing/2014/main" id="{5CB5E260-3247-D642-A9E0-89A8B6F34E56}"/>
              </a:ext>
            </a:extLst>
          </p:cNvPr>
          <p:cNvSpPr txBox="1"/>
          <p:nvPr/>
        </p:nvSpPr>
        <p:spPr>
          <a:xfrm>
            <a:off x="397631" y="2603398"/>
            <a:ext cx="3709675" cy="2031325"/>
          </a:xfrm>
          <a:prstGeom prst="rect">
            <a:avLst/>
          </a:prstGeom>
          <a:noFill/>
        </p:spPr>
        <p:txBody>
          <a:bodyPr wrap="square" rtlCol="0">
            <a:spAutoFit/>
          </a:bodyPr>
          <a:lstStyle/>
          <a:p>
            <a:pPr>
              <a:defRPr/>
            </a:pPr>
            <a:r>
              <a:rPr lang="en-US" sz="1400" dirty="0">
                <a:solidFill>
                  <a:prstClr val="black"/>
                </a:solidFill>
                <a:latin typeface="Calibri" panose="020F0502020204030204"/>
                <a:sym typeface="Helvetica Light"/>
              </a:rPr>
              <a:t>#</a:t>
            </a:r>
            <a:r>
              <a:rPr lang="en-US" sz="1400" dirty="0" err="1">
                <a:solidFill>
                  <a:prstClr val="black"/>
                </a:solidFill>
                <a:latin typeface="Calibri" panose="020F0502020204030204"/>
                <a:sym typeface="Helvetica Light"/>
              </a:rPr>
              <a:t>Biketober</a:t>
            </a:r>
            <a:r>
              <a:rPr lang="en-US" sz="1400" dirty="0">
                <a:solidFill>
                  <a:prstClr val="black"/>
                </a:solidFill>
                <a:latin typeface="Calibri" panose="020F0502020204030204"/>
                <a:sym typeface="Helvetica Light"/>
              </a:rPr>
              <a:t> is Back and we’ve partnered with @Georgia Commute Options for Atlanta’s favorite challenge. Start a team and get ready to participate in this friendly competition throughout October. Register today for a chance to win a free bike from Edison Bicycles. </a:t>
            </a:r>
          </a:p>
          <a:p>
            <a:pPr>
              <a:defRPr/>
            </a:pPr>
            <a:endParaRPr lang="en-US" sz="1400" dirty="0">
              <a:solidFill>
                <a:prstClr val="black"/>
              </a:solidFill>
              <a:latin typeface="Calibri" panose="020F0502020204030204"/>
              <a:sym typeface="Helvetica Light"/>
            </a:endParaRPr>
          </a:p>
          <a:p>
            <a:pPr>
              <a:defRPr/>
            </a:pPr>
            <a:r>
              <a:rPr lang="en-US" sz="1400" b="1" dirty="0">
                <a:solidFill>
                  <a:prstClr val="black"/>
                </a:solidFill>
                <a:latin typeface="Calibri" panose="020F0502020204030204"/>
                <a:sym typeface="Helvetica Light"/>
              </a:rPr>
              <a:t>Link</a:t>
            </a:r>
            <a:r>
              <a:rPr lang="en-US" sz="1400" dirty="0">
                <a:solidFill>
                  <a:prstClr val="black"/>
                </a:solidFill>
                <a:latin typeface="Calibri" panose="020F0502020204030204"/>
                <a:sym typeface="Helvetica Light"/>
              </a:rPr>
              <a:t>: AtlBikechallenge.com </a:t>
            </a:r>
          </a:p>
          <a:p>
            <a:pPr>
              <a:defRPr/>
            </a:pPr>
            <a:endParaRPr lang="en-US" sz="1400" dirty="0">
              <a:solidFill>
                <a:prstClr val="black"/>
              </a:solidFill>
              <a:latin typeface="Calibri" panose="020F0502020204030204"/>
              <a:sym typeface="Helvetica Light"/>
            </a:endParaRPr>
          </a:p>
        </p:txBody>
      </p:sp>
      <p:sp>
        <p:nvSpPr>
          <p:cNvPr id="16" name="TextBox 15">
            <a:extLst>
              <a:ext uri="{FF2B5EF4-FFF2-40B4-BE49-F238E27FC236}">
                <a16:creationId xmlns:a16="http://schemas.microsoft.com/office/drawing/2014/main" id="{29C9A7BA-3291-4546-B25E-F0E3F73B9EF8}"/>
              </a:ext>
            </a:extLst>
          </p:cNvPr>
          <p:cNvSpPr txBox="1"/>
          <p:nvPr/>
        </p:nvSpPr>
        <p:spPr>
          <a:xfrm>
            <a:off x="354568" y="1328809"/>
            <a:ext cx="3709675" cy="861774"/>
          </a:xfrm>
          <a:prstGeom prst="rect">
            <a:avLst/>
          </a:prstGeom>
          <a:noFill/>
        </p:spPr>
        <p:txBody>
          <a:bodyPr wrap="square" rtlCol="0">
            <a:spAutoFit/>
          </a:bodyPr>
          <a:lstStyle/>
          <a:p>
            <a:pPr>
              <a:defRPr/>
            </a:pPr>
            <a:r>
              <a:rPr lang="en-US" b="1" dirty="0">
                <a:solidFill>
                  <a:srgbClr val="1A74BD"/>
                </a:solidFill>
                <a:latin typeface="Calibri" panose="020F0502020204030204"/>
                <a:sym typeface="Helvetica Light"/>
              </a:rPr>
              <a:t>Partner Posts: </a:t>
            </a:r>
            <a:r>
              <a:rPr lang="en-US" sz="1400" dirty="0">
                <a:solidFill>
                  <a:prstClr val="black"/>
                </a:solidFill>
                <a:latin typeface="Helvetica" panose="020B0604020202020204" pitchFamily="34" charset="0"/>
                <a:ea typeface="Helvetica" charset="0"/>
                <a:cs typeface="Helvetica" panose="020B0604020202020204" pitchFamily="34" charset="0"/>
                <a:sym typeface="Helvetica Light"/>
              </a:rPr>
              <a:t>from Atlanta Bike Coalition and Atlanta Streets Alive</a:t>
            </a:r>
          </a:p>
          <a:p>
            <a:pPr>
              <a:defRPr/>
            </a:pPr>
            <a:endParaRPr lang="en-US" b="1" dirty="0">
              <a:solidFill>
                <a:srgbClr val="1A74BD"/>
              </a:solidFill>
              <a:latin typeface="Calibri" panose="020F0502020204030204"/>
              <a:sym typeface="Helvetica Light"/>
            </a:endParaRPr>
          </a:p>
        </p:txBody>
      </p:sp>
      <p:pic>
        <p:nvPicPr>
          <p:cNvPr id="2" name="Picture 1">
            <a:extLst>
              <a:ext uri="{FF2B5EF4-FFF2-40B4-BE49-F238E27FC236}">
                <a16:creationId xmlns:a16="http://schemas.microsoft.com/office/drawing/2014/main" id="{D31928FC-1FF4-46F4-B73A-356714119D4A}"/>
              </a:ext>
            </a:extLst>
          </p:cNvPr>
          <p:cNvPicPr>
            <a:picLocks noChangeAspect="1"/>
          </p:cNvPicPr>
          <p:nvPr/>
        </p:nvPicPr>
        <p:blipFill rotWithShape="1">
          <a:blip r:embed="rId3"/>
          <a:srcRect l="69794" t="20122" r="12279" b="24046"/>
          <a:stretch/>
        </p:blipFill>
        <p:spPr>
          <a:xfrm>
            <a:off x="6229350" y="1069186"/>
            <a:ext cx="4621729" cy="4048367"/>
          </a:xfrm>
          <a:prstGeom prst="rect">
            <a:avLst/>
          </a:prstGeom>
        </p:spPr>
      </p:pic>
    </p:spTree>
    <p:extLst>
      <p:ext uri="{BB962C8B-B14F-4D97-AF65-F5344CB8AC3E}">
        <p14:creationId xmlns:p14="http://schemas.microsoft.com/office/powerpoint/2010/main" val="75652085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454F6-B454-4458-804D-42B51D6850FA}"/>
              </a:ext>
            </a:extLst>
          </p:cNvPr>
          <p:cNvSpPr>
            <a:spLocks noGrp="1"/>
          </p:cNvSpPr>
          <p:nvPr>
            <p:ph type="title"/>
          </p:nvPr>
        </p:nvSpPr>
        <p:spPr/>
        <p:txBody>
          <a:bodyPr>
            <a:normAutofit fontScale="90000"/>
          </a:bodyPr>
          <a:lstStyle/>
          <a:p>
            <a:r>
              <a:rPr lang="en-US" dirty="0"/>
              <a:t>Paid Social Overview</a:t>
            </a:r>
          </a:p>
        </p:txBody>
      </p:sp>
      <p:sp>
        <p:nvSpPr>
          <p:cNvPr id="5" name="TextBox 4">
            <a:extLst>
              <a:ext uri="{FF2B5EF4-FFF2-40B4-BE49-F238E27FC236}">
                <a16:creationId xmlns:a16="http://schemas.microsoft.com/office/drawing/2014/main" id="{ED8C41F4-58CD-4E50-9C49-B137F9E657D6}"/>
              </a:ext>
            </a:extLst>
          </p:cNvPr>
          <p:cNvSpPr txBox="1"/>
          <p:nvPr/>
        </p:nvSpPr>
        <p:spPr>
          <a:xfrm>
            <a:off x="992331" y="1225825"/>
            <a:ext cx="5547755" cy="1323439"/>
          </a:xfrm>
          <a:prstGeom prst="rect">
            <a:avLst/>
          </a:prstGeom>
          <a:noFill/>
        </p:spPr>
        <p:txBody>
          <a:bodyPr wrap="square" rtlCol="0">
            <a:spAutoFit/>
          </a:bodyPr>
          <a:lstStyle/>
          <a:p>
            <a:pPr>
              <a:defRPr/>
            </a:pPr>
            <a:r>
              <a:rPr lang="en-US" sz="2000" b="1" dirty="0">
                <a:solidFill>
                  <a:srgbClr val="1A74BD"/>
                </a:solidFill>
                <a:latin typeface="Calibri" panose="020F0502020204030204"/>
                <a:sym typeface="Helvetica Light"/>
              </a:rPr>
              <a:t>Results:</a:t>
            </a:r>
          </a:p>
          <a:p>
            <a:pPr marL="285750" indent="-285750">
              <a:buFont typeface="Arial" panose="020B0604020202020204" pitchFamily="34" charset="0"/>
              <a:buChar char="•"/>
              <a:defRPr/>
            </a:pPr>
            <a:r>
              <a:rPr lang="en-US" sz="2000" dirty="0">
                <a:solidFill>
                  <a:srgbClr val="1A74BD"/>
                </a:solidFill>
                <a:latin typeface="Calibri" panose="020F0502020204030204"/>
                <a:sym typeface="Helvetica Light"/>
              </a:rPr>
              <a:t>Reach - 680,000</a:t>
            </a:r>
          </a:p>
          <a:p>
            <a:pPr marL="285750" indent="-285750">
              <a:buFont typeface="Arial" panose="020B0604020202020204" pitchFamily="34" charset="0"/>
              <a:buChar char="•"/>
              <a:defRPr/>
            </a:pPr>
            <a:r>
              <a:rPr lang="en-US" sz="2000" dirty="0">
                <a:solidFill>
                  <a:srgbClr val="1A74BD"/>
                </a:solidFill>
                <a:latin typeface="Calibri" panose="020F0502020204030204"/>
                <a:sym typeface="Helvetica Light"/>
              </a:rPr>
              <a:t>Impressions – 1.9M</a:t>
            </a:r>
          </a:p>
          <a:p>
            <a:pPr marL="285750" indent="-285750">
              <a:buFont typeface="Arial" panose="020B0604020202020204" pitchFamily="34" charset="0"/>
              <a:buChar char="•"/>
              <a:defRPr/>
            </a:pPr>
            <a:r>
              <a:rPr lang="en-US" sz="2000" dirty="0">
                <a:solidFill>
                  <a:srgbClr val="1A74BD"/>
                </a:solidFill>
                <a:latin typeface="Calibri" panose="020F0502020204030204"/>
                <a:sym typeface="Helvetica Light"/>
              </a:rPr>
              <a:t>Clicks – 17,149</a:t>
            </a:r>
          </a:p>
        </p:txBody>
      </p:sp>
      <p:pic>
        <p:nvPicPr>
          <p:cNvPr id="8" name="Picture 7">
            <a:extLst>
              <a:ext uri="{FF2B5EF4-FFF2-40B4-BE49-F238E27FC236}">
                <a16:creationId xmlns:a16="http://schemas.microsoft.com/office/drawing/2014/main" id="{BE55636A-D26E-487A-91AF-5F5D1A1C5BDA}"/>
              </a:ext>
            </a:extLst>
          </p:cNvPr>
          <p:cNvPicPr>
            <a:picLocks noChangeAspect="1"/>
          </p:cNvPicPr>
          <p:nvPr/>
        </p:nvPicPr>
        <p:blipFill>
          <a:blip r:embed="rId2"/>
          <a:stretch>
            <a:fillRect/>
          </a:stretch>
        </p:blipFill>
        <p:spPr>
          <a:xfrm>
            <a:off x="5849592" y="778753"/>
            <a:ext cx="3363982" cy="5597666"/>
          </a:xfrm>
          <a:prstGeom prst="rect">
            <a:avLst/>
          </a:prstGeom>
        </p:spPr>
      </p:pic>
    </p:spTree>
    <p:extLst>
      <p:ext uri="{BB962C8B-B14F-4D97-AF65-F5344CB8AC3E}">
        <p14:creationId xmlns:p14="http://schemas.microsoft.com/office/powerpoint/2010/main" val="378561676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itle 2"/>
          <p:cNvSpPr txBox="1">
            <a:spLocks noGrp="1"/>
          </p:cNvSpPr>
          <p:nvPr>
            <p:ph type="title"/>
          </p:nvPr>
        </p:nvSpPr>
        <p:spPr>
          <a:xfrm>
            <a:off x="445541" y="301890"/>
            <a:ext cx="6256050" cy="367533"/>
          </a:xfrm>
          <a:prstGeom prst="rect">
            <a:avLst/>
          </a:prstGeom>
        </p:spPr>
        <p:txBody>
          <a:bodyPr>
            <a:normAutofit fontScale="90000"/>
          </a:bodyPr>
          <a:lstStyle>
            <a:lvl1pPr>
              <a:defRPr sz="4500" b="1"/>
            </a:lvl1pPr>
          </a:lstStyle>
          <a:p>
            <a:r>
              <a:rPr lang="en-US" dirty="0"/>
              <a:t>Pre Registration Results- on Bike Challenge Site</a:t>
            </a:r>
            <a:endParaRPr dirty="0"/>
          </a:p>
        </p:txBody>
      </p:sp>
      <p:sp>
        <p:nvSpPr>
          <p:cNvPr id="225" name="Look-Alike…"/>
          <p:cNvSpPr txBox="1"/>
          <p:nvPr/>
        </p:nvSpPr>
        <p:spPr>
          <a:xfrm>
            <a:off x="1937123" y="2849355"/>
            <a:ext cx="2410916" cy="1159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gn="ctr" defTabSz="412750" hangingPunct="0">
              <a:defRPr sz="3600">
                <a:solidFill>
                  <a:srgbClr val="FFFFFF"/>
                </a:solidFill>
                <a:latin typeface="Helvetica"/>
                <a:ea typeface="Helvetica"/>
                <a:cs typeface="Helvetica"/>
                <a:sym typeface="Helvetica"/>
              </a:defRPr>
            </a:pPr>
            <a:r>
              <a:rPr b="1" kern="0">
                <a:solidFill>
                  <a:srgbClr val="FFFFFF"/>
                </a:solidFill>
                <a:latin typeface="Helvetica"/>
                <a:cs typeface="Helvetica"/>
                <a:sym typeface="Helvetica"/>
              </a:rPr>
              <a:t>Look-Alike</a:t>
            </a:r>
          </a:p>
          <a:p>
            <a:pPr algn="ctr" defTabSz="412750" hangingPunct="0">
              <a:defRPr sz="3600">
                <a:solidFill>
                  <a:srgbClr val="FFFFFF"/>
                </a:solidFill>
                <a:latin typeface="Helvetica"/>
                <a:ea typeface="Helvetica"/>
                <a:cs typeface="Helvetica"/>
                <a:sym typeface="Helvetica"/>
              </a:defRPr>
            </a:pPr>
            <a:r>
              <a:rPr b="1" kern="0">
                <a:solidFill>
                  <a:srgbClr val="FFFFFF"/>
                </a:solidFill>
                <a:latin typeface="Helvetica"/>
                <a:cs typeface="Helvetica"/>
                <a:sym typeface="Helvetica"/>
              </a:rPr>
              <a:t>Audience</a:t>
            </a:r>
          </a:p>
        </p:txBody>
      </p:sp>
      <p:pic>
        <p:nvPicPr>
          <p:cNvPr id="5" name="Picture 4">
            <a:extLst>
              <a:ext uri="{FF2B5EF4-FFF2-40B4-BE49-F238E27FC236}">
                <a16:creationId xmlns:a16="http://schemas.microsoft.com/office/drawing/2014/main" id="{FC479F90-2DD8-4EBF-ABC0-54EED0D2D9A6}"/>
              </a:ext>
            </a:extLst>
          </p:cNvPr>
          <p:cNvPicPr>
            <a:picLocks noChangeAspect="1"/>
          </p:cNvPicPr>
          <p:nvPr/>
        </p:nvPicPr>
        <p:blipFill rotWithShape="1">
          <a:blip r:embed="rId2"/>
          <a:srcRect b="30305"/>
          <a:stretch/>
        </p:blipFill>
        <p:spPr>
          <a:xfrm>
            <a:off x="818087" y="2837656"/>
            <a:ext cx="9952618" cy="2638805"/>
          </a:xfrm>
          <a:prstGeom prst="rect">
            <a:avLst/>
          </a:prstGeom>
        </p:spPr>
      </p:pic>
      <p:sp>
        <p:nvSpPr>
          <p:cNvPr id="2" name="Rectangle 1">
            <a:extLst>
              <a:ext uri="{FF2B5EF4-FFF2-40B4-BE49-F238E27FC236}">
                <a16:creationId xmlns:a16="http://schemas.microsoft.com/office/drawing/2014/main" id="{AD7842F1-E6C1-4842-BB69-38497D8C701A}"/>
              </a:ext>
            </a:extLst>
          </p:cNvPr>
          <p:cNvSpPr/>
          <p:nvPr/>
        </p:nvSpPr>
        <p:spPr>
          <a:xfrm>
            <a:off x="818087" y="966846"/>
            <a:ext cx="6096000" cy="923330"/>
          </a:xfrm>
          <a:prstGeom prst="rect">
            <a:avLst/>
          </a:prstGeom>
        </p:spPr>
        <p:txBody>
          <a:bodyPr>
            <a:spAutoFit/>
          </a:bodyPr>
          <a:lstStyle/>
          <a:p>
            <a:pPr marL="285750" indent="-285750">
              <a:buFont typeface="Arial" panose="020B0604020202020204" pitchFamily="34" charset="0"/>
              <a:buChar char="•"/>
              <a:defRPr/>
            </a:pPr>
            <a:r>
              <a:rPr lang="en-US" dirty="0">
                <a:solidFill>
                  <a:srgbClr val="1A74BD"/>
                </a:solidFill>
                <a:latin typeface="Calibri" panose="020F0502020204030204"/>
                <a:sym typeface="Helvetica Light"/>
              </a:rPr>
              <a:t>Users – 10,008 – </a:t>
            </a:r>
            <a:r>
              <a:rPr lang="en-US" dirty="0">
                <a:solidFill>
                  <a:srgbClr val="00B050"/>
                </a:solidFill>
                <a:latin typeface="Calibri" panose="020F0502020204030204"/>
                <a:sym typeface="Helvetica Light"/>
              </a:rPr>
              <a:t>Up 122% </a:t>
            </a:r>
            <a:r>
              <a:rPr lang="en-US" dirty="0">
                <a:solidFill>
                  <a:srgbClr val="1A74BD"/>
                </a:solidFill>
                <a:latin typeface="Calibri" panose="020F0502020204030204"/>
                <a:sym typeface="Helvetica Light"/>
              </a:rPr>
              <a:t>from 2018</a:t>
            </a:r>
          </a:p>
          <a:p>
            <a:pPr marL="285750" indent="-285750">
              <a:buFont typeface="Arial" panose="020B0604020202020204" pitchFamily="34" charset="0"/>
              <a:buChar char="•"/>
              <a:defRPr/>
            </a:pPr>
            <a:r>
              <a:rPr lang="en-US" dirty="0">
                <a:solidFill>
                  <a:srgbClr val="1A74BD"/>
                </a:solidFill>
                <a:latin typeface="Calibri" panose="020F0502020204030204"/>
                <a:sym typeface="Helvetica Light"/>
              </a:rPr>
              <a:t>Sessions – 15,602 – </a:t>
            </a:r>
            <a:r>
              <a:rPr lang="en-US" dirty="0">
                <a:solidFill>
                  <a:srgbClr val="00B050"/>
                </a:solidFill>
                <a:latin typeface="Calibri" panose="020F0502020204030204"/>
                <a:sym typeface="Helvetica Light"/>
              </a:rPr>
              <a:t>Up 130% </a:t>
            </a:r>
          </a:p>
          <a:p>
            <a:pPr marL="285750" indent="-285750">
              <a:buFont typeface="Arial" panose="020B0604020202020204" pitchFamily="34" charset="0"/>
              <a:buChar char="•"/>
              <a:defRPr/>
            </a:pPr>
            <a:r>
              <a:rPr lang="en-US" dirty="0">
                <a:solidFill>
                  <a:srgbClr val="1A74BD"/>
                </a:solidFill>
                <a:latin typeface="Calibri" panose="020F0502020204030204"/>
                <a:sym typeface="Helvetica Light"/>
              </a:rPr>
              <a:t>Pageviews – 54,632 – </a:t>
            </a:r>
            <a:r>
              <a:rPr lang="en-US" dirty="0">
                <a:solidFill>
                  <a:srgbClr val="00B050"/>
                </a:solidFill>
                <a:latin typeface="Calibri" panose="020F0502020204030204"/>
                <a:sym typeface="Helvetica Light"/>
              </a:rPr>
              <a:t>Up 118%</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083E46-DC94-42E8-BE88-069C38B835B6}"/>
              </a:ext>
            </a:extLst>
          </p:cNvPr>
          <p:cNvSpPr>
            <a:spLocks noGrp="1"/>
          </p:cNvSpPr>
          <p:nvPr>
            <p:ph type="body" idx="1"/>
          </p:nvPr>
        </p:nvSpPr>
        <p:spPr>
          <a:xfrm>
            <a:off x="445542" y="874073"/>
            <a:ext cx="9117559" cy="388455"/>
          </a:xfrm>
        </p:spPr>
        <p:txBody>
          <a:bodyPr>
            <a:normAutofit fontScale="92500"/>
          </a:bodyPr>
          <a:lstStyle/>
          <a:p>
            <a:r>
              <a:rPr lang="en-US" b="1" dirty="0"/>
              <a:t>90% increase in registration since September 24 with notable increases around the metro region</a:t>
            </a:r>
            <a:r>
              <a:rPr lang="en-US" b="1" baseline="30000" dirty="0"/>
              <a:t> </a:t>
            </a:r>
          </a:p>
        </p:txBody>
      </p:sp>
      <p:sp>
        <p:nvSpPr>
          <p:cNvPr id="3" name="Title 2">
            <a:extLst>
              <a:ext uri="{FF2B5EF4-FFF2-40B4-BE49-F238E27FC236}">
                <a16:creationId xmlns:a16="http://schemas.microsoft.com/office/drawing/2014/main" id="{CE91BFF2-925D-4784-A0D8-612A108E728D}"/>
              </a:ext>
            </a:extLst>
          </p:cNvPr>
          <p:cNvSpPr>
            <a:spLocks noGrp="1"/>
          </p:cNvSpPr>
          <p:nvPr>
            <p:ph type="title"/>
          </p:nvPr>
        </p:nvSpPr>
        <p:spPr>
          <a:xfrm>
            <a:off x="445542" y="411221"/>
            <a:ext cx="3240433" cy="367532"/>
          </a:xfrm>
        </p:spPr>
        <p:txBody>
          <a:bodyPr>
            <a:normAutofit fontScale="90000"/>
          </a:bodyPr>
          <a:lstStyle/>
          <a:p>
            <a:r>
              <a:rPr lang="en-US" dirty="0"/>
              <a:t>Registration</a:t>
            </a:r>
          </a:p>
        </p:txBody>
      </p:sp>
      <p:pic>
        <p:nvPicPr>
          <p:cNvPr id="11" name="Picture 10">
            <a:extLst>
              <a:ext uri="{FF2B5EF4-FFF2-40B4-BE49-F238E27FC236}">
                <a16:creationId xmlns:a16="http://schemas.microsoft.com/office/drawing/2014/main" id="{E6CF04C0-2A81-4E46-8590-603E57BDE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657" y="1342118"/>
            <a:ext cx="5401343" cy="4173765"/>
          </a:xfrm>
          <a:prstGeom prst="rect">
            <a:avLst/>
          </a:prstGeom>
        </p:spPr>
      </p:pic>
      <p:pic>
        <p:nvPicPr>
          <p:cNvPr id="13" name="Picture 12">
            <a:extLst>
              <a:ext uri="{FF2B5EF4-FFF2-40B4-BE49-F238E27FC236}">
                <a16:creationId xmlns:a16="http://schemas.microsoft.com/office/drawing/2014/main" id="{128C44E4-34B2-4819-854E-30292574D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117" y="1342118"/>
            <a:ext cx="5401343" cy="4173765"/>
          </a:xfrm>
          <a:prstGeom prst="rect">
            <a:avLst/>
          </a:prstGeom>
        </p:spPr>
      </p:pic>
      <p:sp>
        <p:nvSpPr>
          <p:cNvPr id="14" name="TextBox 13">
            <a:extLst>
              <a:ext uri="{FF2B5EF4-FFF2-40B4-BE49-F238E27FC236}">
                <a16:creationId xmlns:a16="http://schemas.microsoft.com/office/drawing/2014/main" id="{3808EBCD-AE10-4ADC-8DC8-685559B8B1FF}"/>
              </a:ext>
            </a:extLst>
          </p:cNvPr>
          <p:cNvSpPr txBox="1"/>
          <p:nvPr/>
        </p:nvSpPr>
        <p:spPr>
          <a:xfrm>
            <a:off x="2175733" y="5515883"/>
            <a:ext cx="2186496" cy="820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en-US" sz="2500" kern="0" dirty="0">
                <a:solidFill>
                  <a:srgbClr val="000000"/>
                </a:solidFill>
                <a:latin typeface="Helvetica Light"/>
                <a:sym typeface="Helvetica Light"/>
              </a:rPr>
              <a:t>September 24</a:t>
            </a:r>
            <a:r>
              <a:rPr lang="en-US" sz="2500" kern="0" baseline="30000" dirty="0">
                <a:solidFill>
                  <a:srgbClr val="000000"/>
                </a:solidFill>
                <a:latin typeface="Helvetica Light"/>
                <a:sym typeface="Helvetica Light"/>
              </a:rPr>
              <a:t>th</a:t>
            </a:r>
          </a:p>
          <a:p>
            <a:pPr algn="ctr" defTabSz="412750" hangingPunct="0"/>
            <a:r>
              <a:rPr lang="en-US" sz="2500" kern="0" baseline="30000" dirty="0">
                <a:solidFill>
                  <a:srgbClr val="000000"/>
                </a:solidFill>
                <a:latin typeface="Helvetica Light"/>
                <a:sym typeface="Helvetica Light"/>
              </a:rPr>
              <a:t>2,136 Registrants</a:t>
            </a:r>
            <a:endParaRPr lang="en-US" sz="2500" kern="0" dirty="0">
              <a:solidFill>
                <a:srgbClr val="000000"/>
              </a:solidFill>
              <a:latin typeface="Helvetica Light"/>
              <a:sym typeface="Helvetica Light"/>
            </a:endParaRPr>
          </a:p>
        </p:txBody>
      </p:sp>
      <p:sp>
        <p:nvSpPr>
          <p:cNvPr id="15" name="TextBox 14">
            <a:extLst>
              <a:ext uri="{FF2B5EF4-FFF2-40B4-BE49-F238E27FC236}">
                <a16:creationId xmlns:a16="http://schemas.microsoft.com/office/drawing/2014/main" id="{A95A7B49-1999-4A01-969C-5E33571A30DE}"/>
              </a:ext>
            </a:extLst>
          </p:cNvPr>
          <p:cNvSpPr txBox="1"/>
          <p:nvPr/>
        </p:nvSpPr>
        <p:spPr>
          <a:xfrm>
            <a:off x="8144100" y="5462165"/>
            <a:ext cx="1803379" cy="820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en-US" sz="2500" kern="0" dirty="0">
                <a:solidFill>
                  <a:srgbClr val="000000"/>
                </a:solidFill>
                <a:latin typeface="Helvetica Light"/>
                <a:sym typeface="Helvetica Light"/>
              </a:rPr>
              <a:t>October 10</a:t>
            </a:r>
            <a:r>
              <a:rPr lang="en-US" sz="2500" kern="0" baseline="30000" dirty="0">
                <a:solidFill>
                  <a:srgbClr val="000000"/>
                </a:solidFill>
                <a:latin typeface="Helvetica Light"/>
                <a:sym typeface="Helvetica Light"/>
              </a:rPr>
              <a:t>th</a:t>
            </a:r>
          </a:p>
          <a:p>
            <a:pPr algn="ctr" defTabSz="412750" hangingPunct="0"/>
            <a:r>
              <a:rPr lang="en-US" sz="2500" kern="0" baseline="30000" dirty="0">
                <a:solidFill>
                  <a:srgbClr val="000000"/>
                </a:solidFill>
                <a:latin typeface="Helvetica Light"/>
                <a:sym typeface="Helvetica Light"/>
              </a:rPr>
              <a:t>4,066</a:t>
            </a:r>
            <a:endParaRPr lang="en-US" sz="2500" kern="0" dirty="0">
              <a:solidFill>
                <a:srgbClr val="000000"/>
              </a:solidFill>
              <a:latin typeface="Helvetica Light"/>
              <a:sym typeface="Helvetica Light"/>
            </a:endParaRPr>
          </a:p>
        </p:txBody>
      </p:sp>
    </p:spTree>
    <p:extLst>
      <p:ext uri="{BB962C8B-B14F-4D97-AF65-F5344CB8AC3E}">
        <p14:creationId xmlns:p14="http://schemas.microsoft.com/office/powerpoint/2010/main" val="316203447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38DF67-95C6-4AF4-8A30-75E594C3A628}"/>
              </a:ext>
            </a:extLst>
          </p:cNvPr>
          <p:cNvSpPr>
            <a:spLocks noGrp="1"/>
          </p:cNvSpPr>
          <p:nvPr>
            <p:ph type="title"/>
          </p:nvPr>
        </p:nvSpPr>
        <p:spPr>
          <a:xfrm>
            <a:off x="445541" y="286417"/>
            <a:ext cx="4056885" cy="367533"/>
          </a:xfrm>
        </p:spPr>
        <p:txBody>
          <a:bodyPr>
            <a:normAutofit fontScale="90000"/>
          </a:bodyPr>
          <a:lstStyle/>
          <a:p>
            <a:r>
              <a:rPr lang="en-US" dirty="0"/>
              <a:t>Organic Social Engagement</a:t>
            </a:r>
          </a:p>
        </p:txBody>
      </p:sp>
      <p:pic>
        <p:nvPicPr>
          <p:cNvPr id="4" name="Picture 3">
            <a:extLst>
              <a:ext uri="{FF2B5EF4-FFF2-40B4-BE49-F238E27FC236}">
                <a16:creationId xmlns:a16="http://schemas.microsoft.com/office/drawing/2014/main" id="{E6322331-DF5D-47C5-BE49-684D90805C86}"/>
              </a:ext>
            </a:extLst>
          </p:cNvPr>
          <p:cNvPicPr>
            <a:picLocks noChangeAspect="1"/>
          </p:cNvPicPr>
          <p:nvPr/>
        </p:nvPicPr>
        <p:blipFill>
          <a:blip r:embed="rId2"/>
          <a:stretch>
            <a:fillRect/>
          </a:stretch>
        </p:blipFill>
        <p:spPr>
          <a:xfrm>
            <a:off x="9432131" y="411220"/>
            <a:ext cx="2414588" cy="2114550"/>
          </a:xfrm>
          <a:prstGeom prst="rect">
            <a:avLst/>
          </a:prstGeom>
        </p:spPr>
      </p:pic>
      <p:pic>
        <p:nvPicPr>
          <p:cNvPr id="5" name="Picture 4">
            <a:extLst>
              <a:ext uri="{FF2B5EF4-FFF2-40B4-BE49-F238E27FC236}">
                <a16:creationId xmlns:a16="http://schemas.microsoft.com/office/drawing/2014/main" id="{A03EBB91-5983-48C6-B7D3-181FDEF9BBD4}"/>
              </a:ext>
            </a:extLst>
          </p:cNvPr>
          <p:cNvPicPr>
            <a:picLocks noChangeAspect="1"/>
          </p:cNvPicPr>
          <p:nvPr/>
        </p:nvPicPr>
        <p:blipFill>
          <a:blip r:embed="rId3"/>
          <a:stretch>
            <a:fillRect/>
          </a:stretch>
        </p:blipFill>
        <p:spPr>
          <a:xfrm>
            <a:off x="9470231" y="2683669"/>
            <a:ext cx="2376488" cy="2462213"/>
          </a:xfrm>
          <a:prstGeom prst="rect">
            <a:avLst/>
          </a:prstGeom>
        </p:spPr>
      </p:pic>
      <p:pic>
        <p:nvPicPr>
          <p:cNvPr id="6" name="Picture 5">
            <a:extLst>
              <a:ext uri="{FF2B5EF4-FFF2-40B4-BE49-F238E27FC236}">
                <a16:creationId xmlns:a16="http://schemas.microsoft.com/office/drawing/2014/main" id="{F1DF99DB-765A-485E-A071-87EA47E0D114}"/>
              </a:ext>
            </a:extLst>
          </p:cNvPr>
          <p:cNvPicPr>
            <a:picLocks noChangeAspect="1"/>
          </p:cNvPicPr>
          <p:nvPr/>
        </p:nvPicPr>
        <p:blipFill>
          <a:blip r:embed="rId4"/>
          <a:stretch>
            <a:fillRect/>
          </a:stretch>
        </p:blipFill>
        <p:spPr>
          <a:xfrm>
            <a:off x="4849190" y="914400"/>
            <a:ext cx="1711486" cy="3079975"/>
          </a:xfrm>
          <a:prstGeom prst="rect">
            <a:avLst/>
          </a:prstGeom>
        </p:spPr>
      </p:pic>
      <p:pic>
        <p:nvPicPr>
          <p:cNvPr id="8" name="Picture 7">
            <a:extLst>
              <a:ext uri="{FF2B5EF4-FFF2-40B4-BE49-F238E27FC236}">
                <a16:creationId xmlns:a16="http://schemas.microsoft.com/office/drawing/2014/main" id="{1D355344-E6B2-491C-8053-1B7CB72C8A51}"/>
              </a:ext>
            </a:extLst>
          </p:cNvPr>
          <p:cNvPicPr>
            <a:picLocks noChangeAspect="1"/>
          </p:cNvPicPr>
          <p:nvPr/>
        </p:nvPicPr>
        <p:blipFill>
          <a:blip r:embed="rId5"/>
          <a:stretch>
            <a:fillRect/>
          </a:stretch>
        </p:blipFill>
        <p:spPr>
          <a:xfrm>
            <a:off x="6893159" y="4869118"/>
            <a:ext cx="2443163" cy="1405475"/>
          </a:xfrm>
          <a:prstGeom prst="rect">
            <a:avLst/>
          </a:prstGeom>
        </p:spPr>
      </p:pic>
      <p:pic>
        <p:nvPicPr>
          <p:cNvPr id="11" name="Picture 10">
            <a:extLst>
              <a:ext uri="{FF2B5EF4-FFF2-40B4-BE49-F238E27FC236}">
                <a16:creationId xmlns:a16="http://schemas.microsoft.com/office/drawing/2014/main" id="{83C6DEA1-F70B-428A-B1A4-D08EA1D352DE}"/>
              </a:ext>
            </a:extLst>
          </p:cNvPr>
          <p:cNvPicPr>
            <a:picLocks noChangeAspect="1"/>
          </p:cNvPicPr>
          <p:nvPr/>
        </p:nvPicPr>
        <p:blipFill>
          <a:blip r:embed="rId6"/>
          <a:stretch>
            <a:fillRect/>
          </a:stretch>
        </p:blipFill>
        <p:spPr>
          <a:xfrm>
            <a:off x="251243" y="4981575"/>
            <a:ext cx="3065057" cy="1293019"/>
          </a:xfrm>
          <a:prstGeom prst="rect">
            <a:avLst/>
          </a:prstGeom>
        </p:spPr>
      </p:pic>
      <p:pic>
        <p:nvPicPr>
          <p:cNvPr id="12" name="Picture 11">
            <a:extLst>
              <a:ext uri="{FF2B5EF4-FFF2-40B4-BE49-F238E27FC236}">
                <a16:creationId xmlns:a16="http://schemas.microsoft.com/office/drawing/2014/main" id="{8D3DA3BD-0F15-43EA-8915-F01351EE608A}"/>
              </a:ext>
            </a:extLst>
          </p:cNvPr>
          <p:cNvPicPr>
            <a:picLocks noChangeAspect="1"/>
          </p:cNvPicPr>
          <p:nvPr/>
        </p:nvPicPr>
        <p:blipFill>
          <a:blip r:embed="rId7"/>
          <a:stretch>
            <a:fillRect/>
          </a:stretch>
        </p:blipFill>
        <p:spPr>
          <a:xfrm>
            <a:off x="3945538" y="4869118"/>
            <a:ext cx="2388794" cy="1405476"/>
          </a:xfrm>
          <a:prstGeom prst="rect">
            <a:avLst/>
          </a:prstGeom>
        </p:spPr>
      </p:pic>
      <p:pic>
        <p:nvPicPr>
          <p:cNvPr id="15" name="Picture 14">
            <a:extLst>
              <a:ext uri="{FF2B5EF4-FFF2-40B4-BE49-F238E27FC236}">
                <a16:creationId xmlns:a16="http://schemas.microsoft.com/office/drawing/2014/main" id="{09D236BF-F436-4FEB-85B4-3457DC49EDEB}"/>
              </a:ext>
            </a:extLst>
          </p:cNvPr>
          <p:cNvPicPr>
            <a:picLocks noChangeAspect="1"/>
          </p:cNvPicPr>
          <p:nvPr/>
        </p:nvPicPr>
        <p:blipFill>
          <a:blip r:embed="rId8"/>
          <a:stretch>
            <a:fillRect/>
          </a:stretch>
        </p:blipFill>
        <p:spPr>
          <a:xfrm>
            <a:off x="6893158" y="2655094"/>
            <a:ext cx="2396305" cy="1758381"/>
          </a:xfrm>
          <a:prstGeom prst="rect">
            <a:avLst/>
          </a:prstGeom>
        </p:spPr>
      </p:pic>
      <p:pic>
        <p:nvPicPr>
          <p:cNvPr id="16" name="Picture 15">
            <a:extLst>
              <a:ext uri="{FF2B5EF4-FFF2-40B4-BE49-F238E27FC236}">
                <a16:creationId xmlns:a16="http://schemas.microsoft.com/office/drawing/2014/main" id="{F654358B-77A8-4702-9694-4BA787E965B1}"/>
              </a:ext>
            </a:extLst>
          </p:cNvPr>
          <p:cNvPicPr>
            <a:picLocks noChangeAspect="1"/>
          </p:cNvPicPr>
          <p:nvPr/>
        </p:nvPicPr>
        <p:blipFill>
          <a:blip r:embed="rId9"/>
          <a:stretch>
            <a:fillRect/>
          </a:stretch>
        </p:blipFill>
        <p:spPr>
          <a:xfrm>
            <a:off x="445541" y="2954201"/>
            <a:ext cx="4139783" cy="1689890"/>
          </a:xfrm>
          <a:prstGeom prst="rect">
            <a:avLst/>
          </a:prstGeom>
        </p:spPr>
      </p:pic>
      <p:pic>
        <p:nvPicPr>
          <p:cNvPr id="18" name="Picture 17">
            <a:extLst>
              <a:ext uri="{FF2B5EF4-FFF2-40B4-BE49-F238E27FC236}">
                <a16:creationId xmlns:a16="http://schemas.microsoft.com/office/drawing/2014/main" id="{7BBA6C1E-8F98-4882-97C7-80E6E6622781}"/>
              </a:ext>
            </a:extLst>
          </p:cNvPr>
          <p:cNvPicPr>
            <a:picLocks noChangeAspect="1"/>
          </p:cNvPicPr>
          <p:nvPr/>
        </p:nvPicPr>
        <p:blipFill>
          <a:blip r:embed="rId10"/>
          <a:stretch>
            <a:fillRect/>
          </a:stretch>
        </p:blipFill>
        <p:spPr>
          <a:xfrm>
            <a:off x="6705621" y="631096"/>
            <a:ext cx="2524648" cy="1674798"/>
          </a:xfrm>
          <a:prstGeom prst="rect">
            <a:avLst/>
          </a:prstGeom>
        </p:spPr>
      </p:pic>
      <p:pic>
        <p:nvPicPr>
          <p:cNvPr id="20" name="Picture 19">
            <a:extLst>
              <a:ext uri="{FF2B5EF4-FFF2-40B4-BE49-F238E27FC236}">
                <a16:creationId xmlns:a16="http://schemas.microsoft.com/office/drawing/2014/main" id="{190139C4-7298-4624-B081-639B539A3EA0}"/>
              </a:ext>
            </a:extLst>
          </p:cNvPr>
          <p:cNvPicPr>
            <a:picLocks noChangeAspect="1"/>
          </p:cNvPicPr>
          <p:nvPr/>
        </p:nvPicPr>
        <p:blipFill>
          <a:blip r:embed="rId11"/>
          <a:stretch>
            <a:fillRect/>
          </a:stretch>
        </p:blipFill>
        <p:spPr>
          <a:xfrm>
            <a:off x="345282" y="982732"/>
            <a:ext cx="4302046" cy="1881853"/>
          </a:xfrm>
          <a:prstGeom prst="rect">
            <a:avLst/>
          </a:prstGeom>
        </p:spPr>
      </p:pic>
    </p:spTree>
    <p:extLst>
      <p:ext uri="{BB962C8B-B14F-4D97-AF65-F5344CB8AC3E}">
        <p14:creationId xmlns:p14="http://schemas.microsoft.com/office/powerpoint/2010/main" val="3351397817"/>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96D69-2E85-4677-B9CB-DAA80BE7FCE3}"/>
              </a:ext>
            </a:extLst>
          </p:cNvPr>
          <p:cNvSpPr>
            <a:spLocks noGrp="1"/>
          </p:cNvSpPr>
          <p:nvPr>
            <p:ph type="title"/>
          </p:nvPr>
        </p:nvSpPr>
        <p:spPr/>
        <p:txBody>
          <a:bodyPr>
            <a:normAutofit fontScale="90000"/>
          </a:bodyPr>
          <a:lstStyle/>
          <a:p>
            <a:r>
              <a:rPr lang="en-US" dirty="0"/>
              <a:t>Engaging Content</a:t>
            </a:r>
          </a:p>
        </p:txBody>
      </p:sp>
      <p:pic>
        <p:nvPicPr>
          <p:cNvPr id="5" name="Picture 4">
            <a:extLst>
              <a:ext uri="{FF2B5EF4-FFF2-40B4-BE49-F238E27FC236}">
                <a16:creationId xmlns:a16="http://schemas.microsoft.com/office/drawing/2014/main" id="{F6137F93-7F19-4B66-85D7-F44930178AF3}"/>
              </a:ext>
            </a:extLst>
          </p:cNvPr>
          <p:cNvPicPr>
            <a:picLocks noChangeAspect="1"/>
          </p:cNvPicPr>
          <p:nvPr/>
        </p:nvPicPr>
        <p:blipFill rotWithShape="1">
          <a:blip r:embed="rId2"/>
          <a:srcRect l="56502" t="7779" r="4346" b="6767"/>
          <a:stretch/>
        </p:blipFill>
        <p:spPr>
          <a:xfrm>
            <a:off x="7905750" y="347427"/>
            <a:ext cx="4152900" cy="2549317"/>
          </a:xfrm>
          <a:prstGeom prst="rect">
            <a:avLst/>
          </a:prstGeom>
        </p:spPr>
      </p:pic>
      <p:pic>
        <p:nvPicPr>
          <p:cNvPr id="6" name="Picture 5">
            <a:extLst>
              <a:ext uri="{FF2B5EF4-FFF2-40B4-BE49-F238E27FC236}">
                <a16:creationId xmlns:a16="http://schemas.microsoft.com/office/drawing/2014/main" id="{B38C4501-F365-416A-BA0E-F11BEDC6BCF7}"/>
              </a:ext>
            </a:extLst>
          </p:cNvPr>
          <p:cNvPicPr>
            <a:picLocks noChangeAspect="1"/>
          </p:cNvPicPr>
          <p:nvPr/>
        </p:nvPicPr>
        <p:blipFill rotWithShape="1">
          <a:blip r:embed="rId3"/>
          <a:srcRect l="57577" t="17778" r="7658" b="4444"/>
          <a:stretch/>
        </p:blipFill>
        <p:spPr>
          <a:xfrm>
            <a:off x="7820025" y="3038475"/>
            <a:ext cx="4238625" cy="2667000"/>
          </a:xfrm>
          <a:prstGeom prst="rect">
            <a:avLst/>
          </a:prstGeom>
        </p:spPr>
      </p:pic>
      <p:pic>
        <p:nvPicPr>
          <p:cNvPr id="7" name="Picture 6">
            <a:extLst>
              <a:ext uri="{FF2B5EF4-FFF2-40B4-BE49-F238E27FC236}">
                <a16:creationId xmlns:a16="http://schemas.microsoft.com/office/drawing/2014/main" id="{805FA4BF-2725-479B-9EDA-6941B47A31C7}"/>
              </a:ext>
            </a:extLst>
          </p:cNvPr>
          <p:cNvPicPr>
            <a:picLocks noChangeAspect="1"/>
          </p:cNvPicPr>
          <p:nvPr/>
        </p:nvPicPr>
        <p:blipFill rotWithShape="1">
          <a:blip r:embed="rId4"/>
          <a:srcRect l="59063" t="8888" r="6171" b="13334"/>
          <a:stretch/>
        </p:blipFill>
        <p:spPr>
          <a:xfrm>
            <a:off x="3390900" y="3038475"/>
            <a:ext cx="4238625" cy="2667000"/>
          </a:xfrm>
          <a:prstGeom prst="rect">
            <a:avLst/>
          </a:prstGeom>
        </p:spPr>
      </p:pic>
      <p:pic>
        <p:nvPicPr>
          <p:cNvPr id="2" name="Picture 1">
            <a:extLst>
              <a:ext uri="{FF2B5EF4-FFF2-40B4-BE49-F238E27FC236}">
                <a16:creationId xmlns:a16="http://schemas.microsoft.com/office/drawing/2014/main" id="{CE6F492C-6A05-4E6B-BB85-DA70E01E92CA}"/>
              </a:ext>
            </a:extLst>
          </p:cNvPr>
          <p:cNvPicPr>
            <a:picLocks noChangeAspect="1"/>
          </p:cNvPicPr>
          <p:nvPr/>
        </p:nvPicPr>
        <p:blipFill rotWithShape="1">
          <a:blip r:embed="rId5"/>
          <a:srcRect b="4883"/>
          <a:stretch/>
        </p:blipFill>
        <p:spPr>
          <a:xfrm>
            <a:off x="3390900" y="347427"/>
            <a:ext cx="4238625" cy="2667001"/>
          </a:xfrm>
          <a:prstGeom prst="rect">
            <a:avLst/>
          </a:prstGeom>
        </p:spPr>
      </p:pic>
    </p:spTree>
    <p:extLst>
      <p:ext uri="{BB962C8B-B14F-4D97-AF65-F5344CB8AC3E}">
        <p14:creationId xmlns:p14="http://schemas.microsoft.com/office/powerpoint/2010/main" val="163419410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B7F5FC-F345-4EC1-B3A0-F71EAD1B84FA}"/>
              </a:ext>
            </a:extLst>
          </p:cNvPr>
          <p:cNvSpPr>
            <a:spLocks noGrp="1"/>
          </p:cNvSpPr>
          <p:nvPr>
            <p:ph type="body" idx="1"/>
          </p:nvPr>
        </p:nvSpPr>
        <p:spPr>
          <a:xfrm>
            <a:off x="512220" y="1318733"/>
            <a:ext cx="2365789" cy="1531051"/>
          </a:xfrm>
        </p:spPr>
        <p:txBody>
          <a:bodyPr>
            <a:normAutofit fontScale="70000" lnSpcReduction="20000"/>
          </a:bodyPr>
          <a:lstStyle/>
          <a:p>
            <a:r>
              <a:rPr lang="en-US" b="1" dirty="0"/>
              <a:t>Event Page (External)</a:t>
            </a:r>
          </a:p>
          <a:p>
            <a:pPr marL="228600" indent="-228600">
              <a:buFont typeface="Arial" panose="020B0604020202020204" pitchFamily="34" charset="0"/>
              <a:buChar char="•"/>
            </a:pPr>
            <a:r>
              <a:rPr lang="en-US" b="1" dirty="0"/>
              <a:t>5</a:t>
            </a:r>
            <a:r>
              <a:rPr lang="en-US" dirty="0"/>
              <a:t> Bike Classes</a:t>
            </a:r>
          </a:p>
          <a:p>
            <a:pPr marL="228600" indent="-228600">
              <a:buFont typeface="Arial" panose="020B0604020202020204" pitchFamily="34" charset="0"/>
              <a:buChar char="•"/>
            </a:pPr>
            <a:r>
              <a:rPr lang="en-US" b="1" dirty="0"/>
              <a:t>7</a:t>
            </a:r>
            <a:r>
              <a:rPr lang="en-US" dirty="0"/>
              <a:t> Bike-Friendly Events</a:t>
            </a:r>
          </a:p>
          <a:p>
            <a:pPr marL="228600" indent="-228600">
              <a:buFont typeface="Arial" panose="020B0604020202020204" pitchFamily="34" charset="0"/>
              <a:buChar char="•"/>
            </a:pPr>
            <a:r>
              <a:rPr lang="en-US" b="1" dirty="0"/>
              <a:t>4</a:t>
            </a:r>
            <a:r>
              <a:rPr lang="en-US" dirty="0"/>
              <a:t> Social Rides</a:t>
            </a:r>
          </a:p>
          <a:p>
            <a:pPr marL="228600" indent="-2286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D8DDD854-05DE-4E9A-87C4-230BA3B25986}"/>
              </a:ext>
            </a:extLst>
          </p:cNvPr>
          <p:cNvSpPr>
            <a:spLocks noGrp="1"/>
          </p:cNvSpPr>
          <p:nvPr>
            <p:ph type="title"/>
          </p:nvPr>
        </p:nvSpPr>
        <p:spPr>
          <a:xfrm>
            <a:off x="445541" y="411221"/>
            <a:ext cx="3638779" cy="367532"/>
          </a:xfrm>
        </p:spPr>
        <p:txBody>
          <a:bodyPr>
            <a:normAutofit fontScale="90000"/>
          </a:bodyPr>
          <a:lstStyle/>
          <a:p>
            <a:r>
              <a:rPr lang="en-US" dirty="0"/>
              <a:t>Participation and Encouragement</a:t>
            </a:r>
          </a:p>
        </p:txBody>
      </p:sp>
      <p:pic>
        <p:nvPicPr>
          <p:cNvPr id="5" name="Picture 4">
            <a:extLst>
              <a:ext uri="{FF2B5EF4-FFF2-40B4-BE49-F238E27FC236}">
                <a16:creationId xmlns:a16="http://schemas.microsoft.com/office/drawing/2014/main" id="{5153D243-1F3F-45E9-B417-F9E248A771A3}"/>
              </a:ext>
            </a:extLst>
          </p:cNvPr>
          <p:cNvPicPr>
            <a:picLocks noChangeAspect="1"/>
          </p:cNvPicPr>
          <p:nvPr/>
        </p:nvPicPr>
        <p:blipFill>
          <a:blip r:embed="rId2"/>
          <a:stretch>
            <a:fillRect/>
          </a:stretch>
        </p:blipFill>
        <p:spPr>
          <a:xfrm>
            <a:off x="3033053" y="778753"/>
            <a:ext cx="5671211" cy="4807088"/>
          </a:xfrm>
          <a:prstGeom prst="rect">
            <a:avLst/>
          </a:prstGeom>
        </p:spPr>
      </p:pic>
      <p:sp>
        <p:nvSpPr>
          <p:cNvPr id="6" name="TextBox 5">
            <a:extLst>
              <a:ext uri="{FF2B5EF4-FFF2-40B4-BE49-F238E27FC236}">
                <a16:creationId xmlns:a16="http://schemas.microsoft.com/office/drawing/2014/main" id="{5F01A45A-31FA-4804-83ED-154F3355B8E9}"/>
              </a:ext>
            </a:extLst>
          </p:cNvPr>
          <p:cNvSpPr txBox="1"/>
          <p:nvPr/>
        </p:nvSpPr>
        <p:spPr>
          <a:xfrm flipH="1">
            <a:off x="0" y="4226795"/>
            <a:ext cx="3096126" cy="307777"/>
          </a:xfrm>
          <a:prstGeom prst="rect">
            <a:avLst/>
          </a:prstGeom>
          <a:noFill/>
        </p:spPr>
        <p:txBody>
          <a:bodyPr wrap="square" rtlCol="0">
            <a:spAutoFit/>
          </a:bodyPr>
          <a:lstStyle/>
          <a:p>
            <a:pPr algn="ctr" defTabSz="412750" hangingPunct="0"/>
            <a:r>
              <a:rPr lang="en-US" sz="1400" kern="0" dirty="0" err="1">
                <a:solidFill>
                  <a:srgbClr val="000000"/>
                </a:solidFill>
                <a:latin typeface="Helvetica Light"/>
                <a:sym typeface="Helvetica Light"/>
                <a:hlinkClick r:id="rId3"/>
              </a:rPr>
              <a:t>Biketober</a:t>
            </a:r>
            <a:r>
              <a:rPr lang="en-US" sz="1400" kern="0" dirty="0">
                <a:solidFill>
                  <a:srgbClr val="000000"/>
                </a:solidFill>
                <a:latin typeface="Helvetica Light"/>
                <a:sym typeface="Helvetica Light"/>
                <a:hlinkClick r:id="rId3"/>
              </a:rPr>
              <a:t> 2019 Event Page</a:t>
            </a:r>
            <a:endParaRPr lang="en-US" sz="1400" kern="0" dirty="0">
              <a:solidFill>
                <a:srgbClr val="000000"/>
              </a:solidFill>
              <a:latin typeface="Helvetica Light"/>
              <a:sym typeface="Helvetica Light"/>
            </a:endParaRPr>
          </a:p>
        </p:txBody>
      </p:sp>
      <p:sp>
        <p:nvSpPr>
          <p:cNvPr id="7" name="Text Placeholder 1">
            <a:extLst>
              <a:ext uri="{FF2B5EF4-FFF2-40B4-BE49-F238E27FC236}">
                <a16:creationId xmlns:a16="http://schemas.microsoft.com/office/drawing/2014/main" id="{D7D254BC-6465-4F8E-9F71-20F3C340CA83}"/>
              </a:ext>
            </a:extLst>
          </p:cNvPr>
          <p:cNvSpPr txBox="1">
            <a:spLocks/>
          </p:cNvSpPr>
          <p:nvPr/>
        </p:nvSpPr>
        <p:spPr>
          <a:xfrm>
            <a:off x="445541" y="2286570"/>
            <a:ext cx="2503180" cy="1531051"/>
          </a:xfrm>
          <a:prstGeom prst="rect">
            <a:avLst/>
          </a:prstGeom>
        </p:spPr>
        <p:txBody>
          <a:bodyPr vert="horz" lIns="0" tIns="0" rIns="0" bIns="0" rtlCol="0" anchor="t">
            <a:normAutofit/>
          </a:bodyPr>
          <a:lstStyle>
            <a:lvl1pPr marL="0" indent="0" algn="l" defTabSz="1828800" rtl="0" eaLnBrk="1" latinLnBrk="0" hangingPunct="1">
              <a:lnSpc>
                <a:spcPct val="90000"/>
              </a:lnSpc>
              <a:spcBef>
                <a:spcPts val="2000"/>
              </a:spcBef>
              <a:buFontTx/>
              <a:buNone/>
              <a:defRPr sz="3200" b="0" i="0" kern="1200">
                <a:solidFill>
                  <a:srgbClr val="337AB7"/>
                </a:solidFill>
                <a:latin typeface="Futura Book" charset="0"/>
                <a:ea typeface="Futura Book" charset="0"/>
                <a:cs typeface="Futura Book"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8600" indent="-228600" defTabSz="914400">
              <a:spcBef>
                <a:spcPts val="1000"/>
              </a:spcBef>
              <a:buFont typeface="Arial" panose="020B0604020202020204" pitchFamily="34" charset="0"/>
              <a:buChar char="•"/>
            </a:pPr>
            <a:endParaRPr lang="en-US" sz="1600" dirty="0">
              <a:sym typeface="Helvetica Light"/>
            </a:endParaRPr>
          </a:p>
        </p:txBody>
      </p:sp>
      <p:sp>
        <p:nvSpPr>
          <p:cNvPr id="8" name="Text Placeholder 1">
            <a:extLst>
              <a:ext uri="{FF2B5EF4-FFF2-40B4-BE49-F238E27FC236}">
                <a16:creationId xmlns:a16="http://schemas.microsoft.com/office/drawing/2014/main" id="{3AC0092E-17E6-4E32-B4F3-BDC213A32C92}"/>
              </a:ext>
            </a:extLst>
          </p:cNvPr>
          <p:cNvSpPr txBox="1">
            <a:spLocks/>
          </p:cNvSpPr>
          <p:nvPr/>
        </p:nvSpPr>
        <p:spPr>
          <a:xfrm>
            <a:off x="512220" y="3127298"/>
            <a:ext cx="2436500" cy="1531051"/>
          </a:xfrm>
          <a:prstGeom prst="rect">
            <a:avLst/>
          </a:prstGeom>
        </p:spPr>
        <p:txBody>
          <a:bodyPr vert="horz" lIns="0" tIns="0" rIns="0" bIns="0" rtlCol="0" anchor="t">
            <a:normAutofit/>
          </a:bodyPr>
          <a:lstStyle>
            <a:lvl1pPr marL="0" indent="0" algn="l" defTabSz="1828800" rtl="0" eaLnBrk="1" latinLnBrk="0" hangingPunct="1">
              <a:lnSpc>
                <a:spcPct val="90000"/>
              </a:lnSpc>
              <a:spcBef>
                <a:spcPts val="2000"/>
              </a:spcBef>
              <a:buFontTx/>
              <a:buNone/>
              <a:defRPr sz="3200" b="0" i="0" kern="1200">
                <a:solidFill>
                  <a:srgbClr val="337AB7"/>
                </a:solidFill>
                <a:latin typeface="Futura Book" charset="0"/>
                <a:ea typeface="Futura Book" charset="0"/>
                <a:cs typeface="Futura Book"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914400">
              <a:spcBef>
                <a:spcPts val="1000"/>
              </a:spcBef>
            </a:pPr>
            <a:r>
              <a:rPr lang="en-US" sz="1200" b="1" dirty="0">
                <a:sym typeface="Helvetica Light"/>
              </a:rPr>
              <a:t>GCO Outreach Events (Internal)</a:t>
            </a:r>
          </a:p>
          <a:p>
            <a:pPr marL="228600" indent="-228600" defTabSz="914400">
              <a:spcBef>
                <a:spcPts val="1000"/>
              </a:spcBef>
              <a:buFont typeface="Arial" panose="020B0604020202020204" pitchFamily="34" charset="0"/>
              <a:buChar char="•"/>
            </a:pPr>
            <a:r>
              <a:rPr lang="en-US" sz="1200" b="1" dirty="0">
                <a:sym typeface="Helvetica Light"/>
              </a:rPr>
              <a:t>23</a:t>
            </a:r>
            <a:r>
              <a:rPr lang="en-US" sz="1200" dirty="0">
                <a:sym typeface="Helvetica Light"/>
              </a:rPr>
              <a:t> Tabling Events</a:t>
            </a:r>
          </a:p>
          <a:p>
            <a:pPr marL="228600" indent="-228600" defTabSz="914400">
              <a:spcBef>
                <a:spcPts val="1000"/>
              </a:spcBef>
              <a:buFont typeface="Arial" panose="020B0604020202020204" pitchFamily="34" charset="0"/>
              <a:buChar char="•"/>
            </a:pPr>
            <a:r>
              <a:rPr lang="en-US" sz="1200" b="1" dirty="0">
                <a:sym typeface="Helvetica Light"/>
              </a:rPr>
              <a:t>7 </a:t>
            </a:r>
            <a:r>
              <a:rPr lang="en-US" sz="1200" dirty="0">
                <a:sym typeface="Helvetica Light"/>
              </a:rPr>
              <a:t>Company Benefit and Wellness Fairs</a:t>
            </a:r>
          </a:p>
        </p:txBody>
      </p:sp>
      <p:pic>
        <p:nvPicPr>
          <p:cNvPr id="3074" name="Picture 2" descr="https://lh6.googleusercontent.com/_WIw7jNziOPT1Sfv-G3AghjAArrJWFJqN5sAA54MvYve1V_MyVtvEPU3Kh0STWW2uS31aVFxwuzs65Di70G4dZZjlT1f0f-u5NWLz0O3uu_kV8VZ8VTL-CAQIWPqsHDrWQ">
            <a:extLst>
              <a:ext uri="{FF2B5EF4-FFF2-40B4-BE49-F238E27FC236}">
                <a16:creationId xmlns:a16="http://schemas.microsoft.com/office/drawing/2014/main" id="{FBEFA8D0-AC7B-4171-8BC8-C149C88CEEE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866984" y="190187"/>
            <a:ext cx="3001166" cy="28847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BFCFA98-E689-46D5-9D74-134E856FD16A}"/>
              </a:ext>
            </a:extLst>
          </p:cNvPr>
          <p:cNvPicPr>
            <a:picLocks noChangeAspect="1"/>
          </p:cNvPicPr>
          <p:nvPr/>
        </p:nvPicPr>
        <p:blipFill rotWithShape="1">
          <a:blip r:embed="rId5"/>
          <a:srcRect r="33934"/>
          <a:stretch/>
        </p:blipFill>
        <p:spPr>
          <a:xfrm>
            <a:off x="8859308" y="3298262"/>
            <a:ext cx="3056467" cy="2322724"/>
          </a:xfrm>
          <a:prstGeom prst="rect">
            <a:avLst/>
          </a:prstGeom>
        </p:spPr>
      </p:pic>
      <p:sp>
        <p:nvSpPr>
          <p:cNvPr id="19" name="Rectangle 18">
            <a:extLst>
              <a:ext uri="{FF2B5EF4-FFF2-40B4-BE49-F238E27FC236}">
                <a16:creationId xmlns:a16="http://schemas.microsoft.com/office/drawing/2014/main" id="{D9629E5C-659F-4DCA-9B48-70879410ED87}"/>
              </a:ext>
            </a:extLst>
          </p:cNvPr>
          <p:cNvSpPr/>
          <p:nvPr/>
        </p:nvSpPr>
        <p:spPr>
          <a:xfrm>
            <a:off x="8704264" y="5595130"/>
            <a:ext cx="2294584" cy="207749"/>
          </a:xfrm>
          <a:prstGeom prst="rect">
            <a:avLst/>
          </a:prstGeom>
        </p:spPr>
        <p:txBody>
          <a:bodyPr wrap="square">
            <a:spAutoFit/>
          </a:bodyPr>
          <a:lstStyle/>
          <a:p>
            <a:pPr algn="ctr" defTabSz="412750" hangingPunct="0"/>
            <a:r>
              <a:rPr lang="en-US" sz="750" b="1" kern="0" dirty="0">
                <a:solidFill>
                  <a:srgbClr val="000000"/>
                </a:solidFill>
                <a:latin typeface="Futura"/>
                <a:sym typeface="Helvetica Light"/>
              </a:rPr>
              <a:t>PEDAL NORCROSS WITH MAYOR NEWTON</a:t>
            </a:r>
          </a:p>
        </p:txBody>
      </p:sp>
      <p:sp>
        <p:nvSpPr>
          <p:cNvPr id="20" name="Rectangle 19">
            <a:extLst>
              <a:ext uri="{FF2B5EF4-FFF2-40B4-BE49-F238E27FC236}">
                <a16:creationId xmlns:a16="http://schemas.microsoft.com/office/drawing/2014/main" id="{8F3AA4A3-56C1-4E90-9B3F-7DFD1D264E94}"/>
              </a:ext>
            </a:extLst>
          </p:cNvPr>
          <p:cNvSpPr/>
          <p:nvPr/>
        </p:nvSpPr>
        <p:spPr>
          <a:xfrm>
            <a:off x="8807280" y="3084200"/>
            <a:ext cx="2294584" cy="207749"/>
          </a:xfrm>
          <a:prstGeom prst="rect">
            <a:avLst/>
          </a:prstGeom>
        </p:spPr>
        <p:txBody>
          <a:bodyPr wrap="square">
            <a:spAutoFit/>
          </a:bodyPr>
          <a:lstStyle/>
          <a:p>
            <a:pPr algn="ctr" defTabSz="412750" hangingPunct="0"/>
            <a:r>
              <a:rPr lang="en-US" sz="750" b="1" kern="0" dirty="0">
                <a:solidFill>
                  <a:srgbClr val="000000"/>
                </a:solidFill>
                <a:latin typeface="Futura"/>
                <a:sym typeface="Helvetica Light"/>
              </a:rPr>
              <a:t>WHEELS UP BIKE RIDE WITH MAYOR EASTERLING</a:t>
            </a:r>
          </a:p>
        </p:txBody>
      </p:sp>
      <p:cxnSp>
        <p:nvCxnSpPr>
          <p:cNvPr id="16" name="Connector: Elbow 15">
            <a:extLst>
              <a:ext uri="{FF2B5EF4-FFF2-40B4-BE49-F238E27FC236}">
                <a16:creationId xmlns:a16="http://schemas.microsoft.com/office/drawing/2014/main" id="{302D32F1-C2F1-40AE-8B3D-17BAFD415FAF}"/>
              </a:ext>
            </a:extLst>
          </p:cNvPr>
          <p:cNvCxnSpPr>
            <a:cxnSpLocks/>
          </p:cNvCxnSpPr>
          <p:nvPr/>
        </p:nvCxnSpPr>
        <p:spPr>
          <a:xfrm flipV="1">
            <a:off x="6455280" y="869466"/>
            <a:ext cx="2321520" cy="852813"/>
          </a:xfrm>
          <a:prstGeom prst="bentConnector3">
            <a:avLst>
              <a:gd name="adj1" fmla="val 62473"/>
            </a:avLst>
          </a:prstGeom>
          <a:ln>
            <a:tailEnd type="triangle"/>
          </a:ln>
        </p:spPr>
        <p:style>
          <a:lnRef idx="3">
            <a:schemeClr val="dk1"/>
          </a:lnRef>
          <a:fillRef idx="0">
            <a:schemeClr val="dk1"/>
          </a:fillRef>
          <a:effectRef idx="2">
            <a:schemeClr val="dk1"/>
          </a:effectRef>
          <a:fontRef idx="minor">
            <a:schemeClr val="tx1"/>
          </a:fontRef>
        </p:style>
      </p:cxnSp>
      <p:cxnSp>
        <p:nvCxnSpPr>
          <p:cNvPr id="2057" name="Connector: Elbow 2056">
            <a:extLst>
              <a:ext uri="{FF2B5EF4-FFF2-40B4-BE49-F238E27FC236}">
                <a16:creationId xmlns:a16="http://schemas.microsoft.com/office/drawing/2014/main" id="{3B541574-7BC8-4B90-A185-4CBD9535E122}"/>
              </a:ext>
            </a:extLst>
          </p:cNvPr>
          <p:cNvCxnSpPr>
            <a:cxnSpLocks/>
          </p:cNvCxnSpPr>
          <p:nvPr/>
        </p:nvCxnSpPr>
        <p:spPr>
          <a:xfrm rot="16200000" flipH="1">
            <a:off x="7433743" y="2845638"/>
            <a:ext cx="2055095" cy="676740"/>
          </a:xfrm>
          <a:prstGeom prst="bentConnector3">
            <a:avLst>
              <a:gd name="adj1" fmla="val 100056"/>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7343284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82F814-6F22-4835-A2DE-81D5F9841F9A}"/>
              </a:ext>
            </a:extLst>
          </p:cNvPr>
          <p:cNvSpPr>
            <a:spLocks noGrp="1"/>
          </p:cNvSpPr>
          <p:nvPr>
            <p:ph type="title"/>
          </p:nvPr>
        </p:nvSpPr>
        <p:spPr>
          <a:xfrm>
            <a:off x="445541" y="411220"/>
            <a:ext cx="4478884" cy="367533"/>
          </a:xfrm>
        </p:spPr>
        <p:txBody>
          <a:bodyPr>
            <a:normAutofit fontScale="90000"/>
          </a:bodyPr>
          <a:lstStyle/>
          <a:p>
            <a:r>
              <a:rPr lang="en-US" dirty="0"/>
              <a:t>Partner Events and Engagement</a:t>
            </a:r>
          </a:p>
        </p:txBody>
      </p:sp>
      <p:pic>
        <p:nvPicPr>
          <p:cNvPr id="5" name="Picture 4">
            <a:extLst>
              <a:ext uri="{FF2B5EF4-FFF2-40B4-BE49-F238E27FC236}">
                <a16:creationId xmlns:a16="http://schemas.microsoft.com/office/drawing/2014/main" id="{943D5400-C957-4520-8B60-652862C27979}"/>
              </a:ext>
            </a:extLst>
          </p:cNvPr>
          <p:cNvPicPr>
            <a:picLocks noChangeAspect="1"/>
          </p:cNvPicPr>
          <p:nvPr/>
        </p:nvPicPr>
        <p:blipFill rotWithShape="1">
          <a:blip r:embed="rId2"/>
          <a:srcRect b="18132"/>
          <a:stretch/>
        </p:blipFill>
        <p:spPr>
          <a:xfrm>
            <a:off x="4286654" y="2138531"/>
            <a:ext cx="3790950" cy="2217370"/>
          </a:xfrm>
          <a:prstGeom prst="rect">
            <a:avLst/>
          </a:prstGeom>
        </p:spPr>
      </p:pic>
      <p:pic>
        <p:nvPicPr>
          <p:cNvPr id="6" name="Picture 5">
            <a:extLst>
              <a:ext uri="{FF2B5EF4-FFF2-40B4-BE49-F238E27FC236}">
                <a16:creationId xmlns:a16="http://schemas.microsoft.com/office/drawing/2014/main" id="{538EBC11-4469-4A4A-95FC-765517E75FCC}"/>
              </a:ext>
            </a:extLst>
          </p:cNvPr>
          <p:cNvPicPr>
            <a:picLocks noChangeAspect="1"/>
          </p:cNvPicPr>
          <p:nvPr/>
        </p:nvPicPr>
        <p:blipFill>
          <a:blip r:embed="rId3"/>
          <a:stretch>
            <a:fillRect/>
          </a:stretch>
        </p:blipFill>
        <p:spPr>
          <a:xfrm>
            <a:off x="8196263" y="2138531"/>
            <a:ext cx="3995738" cy="2219325"/>
          </a:xfrm>
          <a:prstGeom prst="rect">
            <a:avLst/>
          </a:prstGeom>
        </p:spPr>
      </p:pic>
      <p:pic>
        <p:nvPicPr>
          <p:cNvPr id="7" name="Picture 6">
            <a:extLst>
              <a:ext uri="{FF2B5EF4-FFF2-40B4-BE49-F238E27FC236}">
                <a16:creationId xmlns:a16="http://schemas.microsoft.com/office/drawing/2014/main" id="{80051D55-807A-46BD-8230-BC282A1D8919}"/>
              </a:ext>
            </a:extLst>
          </p:cNvPr>
          <p:cNvPicPr>
            <a:picLocks noChangeAspect="1"/>
          </p:cNvPicPr>
          <p:nvPr/>
        </p:nvPicPr>
        <p:blipFill>
          <a:blip r:embed="rId4"/>
          <a:stretch>
            <a:fillRect/>
          </a:stretch>
        </p:blipFill>
        <p:spPr>
          <a:xfrm>
            <a:off x="0" y="2140486"/>
            <a:ext cx="4114398" cy="2217370"/>
          </a:xfrm>
          <a:prstGeom prst="rect">
            <a:avLst/>
          </a:prstGeom>
        </p:spPr>
      </p:pic>
    </p:spTree>
    <p:extLst>
      <p:ext uri="{BB962C8B-B14F-4D97-AF65-F5344CB8AC3E}">
        <p14:creationId xmlns:p14="http://schemas.microsoft.com/office/powerpoint/2010/main" val="1360746310"/>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A0C8597-F6A1-4F6D-AD26-374620EAE0A5}"/>
              </a:ext>
            </a:extLst>
          </p:cNvPr>
          <p:cNvSpPr txBox="1">
            <a:spLocks/>
          </p:cNvSpPr>
          <p:nvPr/>
        </p:nvSpPr>
        <p:spPr>
          <a:xfrm>
            <a:off x="1873609" y="1388463"/>
            <a:ext cx="2241191" cy="3618902"/>
          </a:xfrm>
          <a:prstGeom prst="rect">
            <a:avLst/>
          </a:prstGeom>
          <a:ln>
            <a:solidFill>
              <a:srgbClr val="F3A75E"/>
            </a:solidFill>
          </a:ln>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r>
              <a:rPr lang="en-US" sz="1500" b="1" dirty="0">
                <a:solidFill>
                  <a:srgbClr val="337AB7"/>
                </a:solidFill>
                <a:latin typeface="Futura Book"/>
                <a:cs typeface="Helvetica" panose="020B0604020202020204" pitchFamily="34" charset="0"/>
                <a:sym typeface="Helvetica Light"/>
              </a:rPr>
              <a:t>2018 Results</a:t>
            </a:r>
          </a:p>
          <a:p>
            <a:pPr marL="228600" indent="-228600" defTabSz="914400">
              <a:spcBef>
                <a:spcPts val="1000"/>
              </a:spcBef>
            </a:pPr>
            <a:r>
              <a:rPr lang="en-US" sz="1500" b="1" dirty="0">
                <a:solidFill>
                  <a:srgbClr val="337AB7"/>
                </a:solidFill>
                <a:latin typeface="Futura Book"/>
                <a:cs typeface="Helvetica" panose="020B0604020202020204" pitchFamily="34" charset="0"/>
                <a:sym typeface="Helvetica Light"/>
              </a:rPr>
              <a:t>253 </a:t>
            </a:r>
            <a:r>
              <a:rPr lang="en-US" sz="1500" dirty="0">
                <a:solidFill>
                  <a:srgbClr val="337AB7"/>
                </a:solidFill>
                <a:latin typeface="Futura Book"/>
                <a:cs typeface="Helvetica" panose="020B0604020202020204" pitchFamily="34" charset="0"/>
                <a:sym typeface="Helvetica Light"/>
              </a:rPr>
              <a:t>organizations</a:t>
            </a:r>
          </a:p>
          <a:p>
            <a:pPr marL="228600" indent="-228600" defTabSz="914400">
              <a:spcBef>
                <a:spcPts val="1000"/>
              </a:spcBef>
            </a:pPr>
            <a:r>
              <a:rPr lang="en-US" sz="1500" b="1" dirty="0">
                <a:solidFill>
                  <a:srgbClr val="337AB7"/>
                </a:solidFill>
                <a:latin typeface="Futura Book"/>
                <a:cs typeface="Helvetica" panose="020B0604020202020204" pitchFamily="34" charset="0"/>
                <a:sym typeface="Helvetica Light"/>
              </a:rPr>
              <a:t>2,493</a:t>
            </a:r>
            <a:r>
              <a:rPr lang="en-US" sz="1500" dirty="0">
                <a:solidFill>
                  <a:srgbClr val="337AB7"/>
                </a:solidFill>
                <a:latin typeface="Futura Book"/>
                <a:cs typeface="Helvetica" panose="020B0604020202020204" pitchFamily="34" charset="0"/>
                <a:sym typeface="Helvetica Light"/>
              </a:rPr>
              <a:t> registrants</a:t>
            </a:r>
          </a:p>
          <a:p>
            <a:pPr marL="228600" indent="-228600" defTabSz="914400">
              <a:spcBef>
                <a:spcPts val="1000"/>
              </a:spcBef>
            </a:pPr>
            <a:r>
              <a:rPr lang="en-US" sz="1500" b="1" dirty="0">
                <a:solidFill>
                  <a:srgbClr val="337AB7"/>
                </a:solidFill>
                <a:latin typeface="Futura Book"/>
                <a:cs typeface="Helvetica" panose="020B0604020202020204" pitchFamily="34" charset="0"/>
                <a:sym typeface="Helvetica Light"/>
              </a:rPr>
              <a:t>1,909</a:t>
            </a:r>
            <a:r>
              <a:rPr lang="en-US" sz="1500" dirty="0">
                <a:solidFill>
                  <a:srgbClr val="337AB7"/>
                </a:solidFill>
                <a:latin typeface="Futura Book"/>
                <a:cs typeface="Helvetica" panose="020B0604020202020204" pitchFamily="34" charset="0"/>
                <a:sym typeface="Helvetica Light"/>
              </a:rPr>
              <a:t> participants </a:t>
            </a:r>
          </a:p>
          <a:p>
            <a:pPr marL="228600" indent="-228600" defTabSz="914400">
              <a:spcBef>
                <a:spcPts val="1000"/>
              </a:spcBef>
            </a:pPr>
            <a:r>
              <a:rPr lang="en-US" sz="1500" b="1" dirty="0">
                <a:solidFill>
                  <a:srgbClr val="337AB7"/>
                </a:solidFill>
                <a:latin typeface="Futura Book"/>
                <a:cs typeface="Helvetica" panose="020B0604020202020204" pitchFamily="34" charset="0"/>
                <a:sym typeface="Helvetica Light"/>
              </a:rPr>
              <a:t>325</a:t>
            </a:r>
            <a:r>
              <a:rPr lang="en-US" sz="1500" dirty="0">
                <a:solidFill>
                  <a:srgbClr val="337AB7"/>
                </a:solidFill>
                <a:latin typeface="Futura Book"/>
                <a:cs typeface="Helvetica" panose="020B0604020202020204" pitchFamily="34" charset="0"/>
                <a:sym typeface="Helvetica Light"/>
              </a:rPr>
              <a:t> new riders</a:t>
            </a:r>
          </a:p>
          <a:p>
            <a:pPr marL="0" indent="0" defTabSz="914400">
              <a:spcBef>
                <a:spcPts val="1000"/>
              </a:spcBef>
              <a:buNone/>
            </a:pPr>
            <a:endParaRPr lang="en-US" sz="1000" b="1" dirty="0">
              <a:solidFill>
                <a:srgbClr val="337AB7"/>
              </a:solidFill>
              <a:latin typeface="Futura Book"/>
              <a:cs typeface="Helvetica" panose="020B0604020202020204" pitchFamily="34" charset="0"/>
              <a:sym typeface="Helvetica Light"/>
            </a:endParaRPr>
          </a:p>
          <a:p>
            <a:pPr marL="228600" indent="-228600" defTabSz="914400">
              <a:spcBef>
                <a:spcPts val="1000"/>
              </a:spcBef>
            </a:pPr>
            <a:r>
              <a:rPr lang="en-US" sz="1400" b="1" i="1" dirty="0">
                <a:solidFill>
                  <a:srgbClr val="337AB7"/>
                </a:solidFill>
                <a:latin typeface="Futura Book"/>
                <a:cs typeface="Helvetica" panose="020B0604020202020204" pitchFamily="34" charset="0"/>
                <a:sym typeface="Helvetica Light"/>
              </a:rPr>
              <a:t>260,573</a:t>
            </a:r>
            <a:r>
              <a:rPr lang="en-US" sz="1400" i="1" dirty="0">
                <a:solidFill>
                  <a:srgbClr val="337AB7"/>
                </a:solidFill>
                <a:latin typeface="Futura Book"/>
                <a:cs typeface="Helvetica" panose="020B0604020202020204" pitchFamily="34" charset="0"/>
                <a:sym typeface="Helvetica Light"/>
              </a:rPr>
              <a:t> miles logged</a:t>
            </a:r>
          </a:p>
          <a:p>
            <a:pPr marL="228600" indent="-228600" defTabSz="914400">
              <a:spcBef>
                <a:spcPts val="1000"/>
              </a:spcBef>
            </a:pPr>
            <a:r>
              <a:rPr lang="en-US" sz="1400" b="1" i="1" dirty="0">
                <a:solidFill>
                  <a:srgbClr val="337AB7"/>
                </a:solidFill>
                <a:latin typeface="Futura Book"/>
                <a:cs typeface="Helvetica" panose="020B0604020202020204" pitchFamily="34" charset="0"/>
                <a:sym typeface="Helvetica Light"/>
              </a:rPr>
              <a:t>54% </a:t>
            </a:r>
            <a:r>
              <a:rPr lang="en-US" sz="1400" i="1" dirty="0">
                <a:solidFill>
                  <a:srgbClr val="337AB7"/>
                </a:solidFill>
                <a:latin typeface="Futura Book"/>
                <a:cs typeface="Helvetica" panose="020B0604020202020204" pitchFamily="34" charset="0"/>
                <a:sym typeface="Helvetica Light"/>
              </a:rPr>
              <a:t>of new riders riding more often!</a:t>
            </a:r>
          </a:p>
          <a:p>
            <a:pPr marL="228600" indent="-228600" defTabSz="914400">
              <a:spcBef>
                <a:spcPts val="1000"/>
              </a:spcBef>
            </a:pPr>
            <a:r>
              <a:rPr lang="en-US" sz="1400" b="1" i="1" dirty="0">
                <a:solidFill>
                  <a:srgbClr val="337AB7"/>
                </a:solidFill>
                <a:latin typeface="Futura Book"/>
                <a:cs typeface="Helvetica" panose="020B0604020202020204" pitchFamily="34" charset="0"/>
                <a:sym typeface="Helvetica Light"/>
              </a:rPr>
              <a:t>45% </a:t>
            </a:r>
            <a:r>
              <a:rPr lang="en-US" sz="1400" i="1" dirty="0">
                <a:solidFill>
                  <a:srgbClr val="337AB7"/>
                </a:solidFill>
                <a:latin typeface="Futura Book"/>
                <a:cs typeface="Helvetica" panose="020B0604020202020204" pitchFamily="34" charset="0"/>
                <a:sym typeface="Helvetica Light"/>
              </a:rPr>
              <a:t>biking to work more often!</a:t>
            </a:r>
          </a:p>
        </p:txBody>
      </p:sp>
      <p:sp>
        <p:nvSpPr>
          <p:cNvPr id="8" name="Content Placeholder 2">
            <a:extLst>
              <a:ext uri="{FF2B5EF4-FFF2-40B4-BE49-F238E27FC236}">
                <a16:creationId xmlns:a16="http://schemas.microsoft.com/office/drawing/2014/main" id="{915D981F-8FB5-47DC-9127-813E0D173A85}"/>
              </a:ext>
            </a:extLst>
          </p:cNvPr>
          <p:cNvSpPr txBox="1">
            <a:spLocks/>
          </p:cNvSpPr>
          <p:nvPr/>
        </p:nvSpPr>
        <p:spPr>
          <a:xfrm>
            <a:off x="4337031" y="1388463"/>
            <a:ext cx="2353329" cy="3618902"/>
          </a:xfrm>
          <a:prstGeom prst="rect">
            <a:avLst/>
          </a:prstGeom>
          <a:ln>
            <a:solidFill>
              <a:srgbClr val="86C767"/>
            </a:solidFill>
          </a:ln>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r>
              <a:rPr lang="en-US" sz="1500" b="1" dirty="0">
                <a:solidFill>
                  <a:srgbClr val="337AB7"/>
                </a:solidFill>
                <a:latin typeface="Futura Book"/>
                <a:cs typeface="Helvetica" panose="020B0604020202020204" pitchFamily="34" charset="0"/>
                <a:sym typeface="Helvetica Light"/>
              </a:rPr>
              <a:t>2019 Goals</a:t>
            </a:r>
          </a:p>
          <a:p>
            <a:pPr marL="228600" indent="-228600" defTabSz="914400">
              <a:spcBef>
                <a:spcPts val="1000"/>
              </a:spcBef>
            </a:pPr>
            <a:r>
              <a:rPr lang="en-US" sz="1500" b="1" dirty="0">
                <a:solidFill>
                  <a:srgbClr val="337AB7"/>
                </a:solidFill>
                <a:latin typeface="Futura Book"/>
                <a:cs typeface="Helvetica" panose="020B0604020202020204" pitchFamily="34" charset="0"/>
                <a:sym typeface="Helvetica Light"/>
              </a:rPr>
              <a:t>300</a:t>
            </a:r>
            <a:r>
              <a:rPr lang="en-US" sz="1500" dirty="0">
                <a:solidFill>
                  <a:srgbClr val="337AB7"/>
                </a:solidFill>
                <a:latin typeface="Futura Book"/>
                <a:cs typeface="Helvetica" panose="020B0604020202020204" pitchFamily="34" charset="0"/>
                <a:sym typeface="Helvetica Light"/>
              </a:rPr>
              <a:t> organizations</a:t>
            </a:r>
          </a:p>
          <a:p>
            <a:pPr marL="228600" indent="-228600" defTabSz="914400">
              <a:spcBef>
                <a:spcPts val="1000"/>
              </a:spcBef>
            </a:pPr>
            <a:r>
              <a:rPr lang="en-US" sz="1500" b="1" dirty="0">
                <a:solidFill>
                  <a:srgbClr val="337AB7"/>
                </a:solidFill>
                <a:latin typeface="Futura Book"/>
                <a:cs typeface="Helvetica" panose="020B0604020202020204" pitchFamily="34" charset="0"/>
                <a:sym typeface="Helvetica Light"/>
              </a:rPr>
              <a:t>2,700</a:t>
            </a:r>
            <a:r>
              <a:rPr lang="en-US" sz="1500" dirty="0">
                <a:solidFill>
                  <a:srgbClr val="337AB7"/>
                </a:solidFill>
                <a:latin typeface="Futura Book"/>
                <a:cs typeface="Helvetica" panose="020B0604020202020204" pitchFamily="34" charset="0"/>
                <a:sym typeface="Helvetica Light"/>
              </a:rPr>
              <a:t> registrants</a:t>
            </a:r>
          </a:p>
          <a:p>
            <a:pPr marL="228600" indent="-228600" defTabSz="914400">
              <a:spcBef>
                <a:spcPts val="1000"/>
              </a:spcBef>
            </a:pPr>
            <a:r>
              <a:rPr lang="en-US" sz="1500" b="1" dirty="0">
                <a:solidFill>
                  <a:srgbClr val="337AB7"/>
                </a:solidFill>
                <a:latin typeface="Futura Book"/>
                <a:cs typeface="Helvetica" panose="020B0604020202020204" pitchFamily="34" charset="0"/>
                <a:sym typeface="Helvetica Light"/>
              </a:rPr>
              <a:t>2,000</a:t>
            </a:r>
            <a:r>
              <a:rPr lang="en-US" sz="1500" dirty="0">
                <a:solidFill>
                  <a:srgbClr val="337AB7"/>
                </a:solidFill>
                <a:latin typeface="Futura Book"/>
                <a:cs typeface="Helvetica" panose="020B0604020202020204" pitchFamily="34" charset="0"/>
                <a:sym typeface="Helvetica Light"/>
              </a:rPr>
              <a:t> participants</a:t>
            </a:r>
          </a:p>
          <a:p>
            <a:pPr marL="228600" indent="-228600" defTabSz="914400">
              <a:spcBef>
                <a:spcPts val="1000"/>
              </a:spcBef>
            </a:pPr>
            <a:r>
              <a:rPr lang="en-US" sz="1500" b="1" dirty="0">
                <a:solidFill>
                  <a:srgbClr val="337AB7"/>
                </a:solidFill>
                <a:latin typeface="Futura Book"/>
                <a:cs typeface="Helvetica" panose="020B0604020202020204" pitchFamily="34" charset="0"/>
                <a:sym typeface="Helvetica Light"/>
              </a:rPr>
              <a:t>360</a:t>
            </a:r>
            <a:r>
              <a:rPr lang="en-US" sz="1500" dirty="0">
                <a:solidFill>
                  <a:srgbClr val="337AB7"/>
                </a:solidFill>
                <a:latin typeface="Futura Book"/>
                <a:cs typeface="Helvetica" panose="020B0604020202020204" pitchFamily="34" charset="0"/>
                <a:sym typeface="Helvetica Light"/>
              </a:rPr>
              <a:t> new riders</a:t>
            </a:r>
          </a:p>
          <a:p>
            <a:pPr marL="0" indent="0" defTabSz="914400">
              <a:spcBef>
                <a:spcPts val="1000"/>
              </a:spcBef>
              <a:buNone/>
            </a:pPr>
            <a:endParaRPr lang="en-US" sz="500" dirty="0">
              <a:solidFill>
                <a:srgbClr val="337AB7"/>
              </a:solidFill>
              <a:latin typeface="Futura Book"/>
              <a:cs typeface="Helvetica" panose="020B0604020202020204" pitchFamily="34" charset="0"/>
              <a:sym typeface="Helvetica Light"/>
            </a:endParaRPr>
          </a:p>
          <a:p>
            <a:pPr marL="0" indent="0" defTabSz="914400">
              <a:spcBef>
                <a:spcPts val="1000"/>
              </a:spcBef>
              <a:buNone/>
            </a:pPr>
            <a:r>
              <a:rPr lang="en-US" sz="1500" b="1" i="1" u="sng" dirty="0">
                <a:solidFill>
                  <a:srgbClr val="337AB7"/>
                </a:solidFill>
                <a:latin typeface="Futura Book"/>
                <a:cs typeface="Helvetica" panose="020B0604020202020204" pitchFamily="34" charset="0"/>
                <a:sym typeface="Helvetica Light"/>
              </a:rPr>
              <a:t>2019 as of October 10</a:t>
            </a:r>
            <a:r>
              <a:rPr lang="en-US" sz="1500" b="1" i="1" u="sng" baseline="30000" dirty="0">
                <a:solidFill>
                  <a:srgbClr val="337AB7"/>
                </a:solidFill>
                <a:latin typeface="Futura Book"/>
                <a:cs typeface="Helvetica" panose="020B0604020202020204" pitchFamily="34" charset="0"/>
                <a:sym typeface="Helvetica Light"/>
              </a:rPr>
              <a:t>th</a:t>
            </a:r>
            <a:endParaRPr lang="en-US" sz="1500" b="1" i="1" u="sng" dirty="0">
              <a:solidFill>
                <a:srgbClr val="337AB7"/>
              </a:solidFill>
              <a:latin typeface="Futura Book"/>
              <a:cs typeface="Helvetica" panose="020B0604020202020204" pitchFamily="34" charset="0"/>
              <a:sym typeface="Helvetica Light"/>
            </a:endParaRPr>
          </a:p>
          <a:p>
            <a:pPr marL="228600" indent="-228600" defTabSz="914400">
              <a:spcBef>
                <a:spcPts val="1000"/>
              </a:spcBef>
            </a:pPr>
            <a:r>
              <a:rPr lang="en-US" sz="1500" b="1" dirty="0">
                <a:solidFill>
                  <a:srgbClr val="337AB7"/>
                </a:solidFill>
                <a:latin typeface="Futura Book"/>
                <a:cs typeface="Helvetica" panose="020B0604020202020204" pitchFamily="34" charset="0"/>
                <a:sym typeface="Helvetica Light"/>
              </a:rPr>
              <a:t>328</a:t>
            </a:r>
            <a:r>
              <a:rPr lang="en-US" sz="1500" dirty="0">
                <a:solidFill>
                  <a:srgbClr val="337AB7"/>
                </a:solidFill>
                <a:latin typeface="Futura Book"/>
                <a:cs typeface="Helvetica" panose="020B0604020202020204" pitchFamily="34" charset="0"/>
                <a:sym typeface="Helvetica Light"/>
              </a:rPr>
              <a:t> organizations </a:t>
            </a:r>
          </a:p>
          <a:p>
            <a:pPr marL="228600" indent="-228600" defTabSz="914400">
              <a:spcBef>
                <a:spcPts val="1000"/>
              </a:spcBef>
            </a:pPr>
            <a:r>
              <a:rPr lang="en-US" sz="1500" b="1" dirty="0">
                <a:solidFill>
                  <a:srgbClr val="337AB7"/>
                </a:solidFill>
                <a:latin typeface="Futura Book"/>
                <a:cs typeface="Helvetica" panose="020B0604020202020204" pitchFamily="34" charset="0"/>
                <a:sym typeface="Helvetica Light"/>
              </a:rPr>
              <a:t>4,066</a:t>
            </a:r>
            <a:r>
              <a:rPr lang="en-US" sz="1500" dirty="0">
                <a:solidFill>
                  <a:srgbClr val="337AB7"/>
                </a:solidFill>
                <a:latin typeface="Futura Book"/>
                <a:cs typeface="Helvetica" panose="020B0604020202020204" pitchFamily="34" charset="0"/>
                <a:sym typeface="Helvetica Light"/>
              </a:rPr>
              <a:t> registrants</a:t>
            </a:r>
          </a:p>
          <a:p>
            <a:pPr marL="228600" indent="-228600" defTabSz="914400">
              <a:spcBef>
                <a:spcPts val="1000"/>
              </a:spcBef>
            </a:pPr>
            <a:r>
              <a:rPr lang="en-US" sz="1500" b="1" dirty="0">
                <a:solidFill>
                  <a:srgbClr val="337AB7"/>
                </a:solidFill>
                <a:latin typeface="Futura Book"/>
                <a:cs typeface="Helvetica" panose="020B0604020202020204" pitchFamily="34" charset="0"/>
                <a:sym typeface="Helvetica Light"/>
              </a:rPr>
              <a:t>2,245</a:t>
            </a:r>
            <a:r>
              <a:rPr lang="en-US" sz="1500" dirty="0">
                <a:solidFill>
                  <a:srgbClr val="337AB7"/>
                </a:solidFill>
                <a:latin typeface="Futura Book"/>
                <a:cs typeface="Helvetica" panose="020B0604020202020204" pitchFamily="34" charset="0"/>
                <a:sym typeface="Helvetica Light"/>
              </a:rPr>
              <a:t> participants</a:t>
            </a:r>
          </a:p>
          <a:p>
            <a:pPr marL="228600" indent="-228600" defTabSz="914400">
              <a:spcBef>
                <a:spcPts val="1000"/>
              </a:spcBef>
            </a:pPr>
            <a:r>
              <a:rPr lang="en-US" sz="1500" b="1" dirty="0">
                <a:solidFill>
                  <a:srgbClr val="337AB7"/>
                </a:solidFill>
                <a:latin typeface="Futura Book"/>
                <a:cs typeface="Helvetica" panose="020B0604020202020204" pitchFamily="34" charset="0"/>
                <a:sym typeface="Helvetica Light"/>
              </a:rPr>
              <a:t>315</a:t>
            </a:r>
            <a:r>
              <a:rPr lang="en-US" sz="1500" dirty="0">
                <a:solidFill>
                  <a:srgbClr val="337AB7"/>
                </a:solidFill>
                <a:latin typeface="Futura Book"/>
                <a:cs typeface="Helvetica" panose="020B0604020202020204" pitchFamily="34" charset="0"/>
                <a:sym typeface="Helvetica Light"/>
              </a:rPr>
              <a:t> new riders </a:t>
            </a:r>
          </a:p>
          <a:p>
            <a:pPr marL="228600" indent="-228600" defTabSz="914400">
              <a:spcBef>
                <a:spcPts val="1000"/>
              </a:spcBef>
            </a:pPr>
            <a:endParaRPr lang="en-US" sz="1500" dirty="0">
              <a:solidFill>
                <a:srgbClr val="337AB7"/>
              </a:solidFill>
              <a:latin typeface="Futura Book"/>
              <a:cs typeface="Helvetica" panose="020B0604020202020204" pitchFamily="34" charset="0"/>
              <a:sym typeface="Helvetica Light"/>
            </a:endParaRPr>
          </a:p>
        </p:txBody>
      </p:sp>
      <p:sp>
        <p:nvSpPr>
          <p:cNvPr id="9" name="Content Placeholder 3">
            <a:extLst>
              <a:ext uri="{FF2B5EF4-FFF2-40B4-BE49-F238E27FC236}">
                <a16:creationId xmlns:a16="http://schemas.microsoft.com/office/drawing/2014/main" id="{8AE73357-28D3-4F67-8C7B-05074FB38CC3}"/>
              </a:ext>
            </a:extLst>
          </p:cNvPr>
          <p:cNvSpPr txBox="1">
            <a:spLocks/>
          </p:cNvSpPr>
          <p:nvPr/>
        </p:nvSpPr>
        <p:spPr>
          <a:xfrm>
            <a:off x="1135380" y="5244137"/>
            <a:ext cx="9608820" cy="927148"/>
          </a:xfrm>
          <a:prstGeom prst="rect">
            <a:avLst/>
          </a:prstGeom>
          <a:ln>
            <a:noFill/>
          </a:ln>
        </p:spPr>
        <p:txBody>
          <a:bodyPr vert="horz" lIns="45720" tIns="22860" rIns="45720" bIns="22860" rtlCol="0">
            <a:normAutofit fontScale="92500" lnSpcReduction="10000"/>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457200" lvl="1" indent="0" defTabSz="914400">
              <a:spcBef>
                <a:spcPts val="500"/>
              </a:spcBef>
              <a:spcAft>
                <a:spcPts val="300"/>
              </a:spcAft>
              <a:buNone/>
            </a:pPr>
            <a:r>
              <a:rPr lang="en-GB" sz="2000" b="1" dirty="0">
                <a:solidFill>
                  <a:srgbClr val="337AB7"/>
                </a:solidFill>
                <a:latin typeface="Futura Book"/>
                <a:cs typeface="Helvetica" panose="020B0604020202020204" pitchFamily="34" charset="0"/>
                <a:sym typeface="Helvetica Light"/>
              </a:rPr>
              <a:t>TIMELINE</a:t>
            </a:r>
          </a:p>
          <a:p>
            <a:pPr marL="685800" lvl="1" indent="-228600" defTabSz="914400">
              <a:spcBef>
                <a:spcPts val="500"/>
              </a:spcBef>
              <a:spcAft>
                <a:spcPts val="300"/>
              </a:spcAft>
            </a:pPr>
            <a:r>
              <a:rPr lang="en-GB" sz="1250" dirty="0" err="1">
                <a:solidFill>
                  <a:srgbClr val="337AB7"/>
                </a:solidFill>
                <a:latin typeface="Futura Book"/>
                <a:cs typeface="Helvetica" panose="020B0604020202020204" pitchFamily="34" charset="0"/>
                <a:sym typeface="Helvetica Light"/>
              </a:rPr>
              <a:t>Kickoff</a:t>
            </a:r>
            <a:r>
              <a:rPr lang="en-GB" sz="1250" dirty="0">
                <a:solidFill>
                  <a:srgbClr val="337AB7"/>
                </a:solidFill>
                <a:latin typeface="Futura Book"/>
                <a:cs typeface="Helvetica" panose="020B0604020202020204" pitchFamily="34" charset="0"/>
                <a:sym typeface="Helvetica Light"/>
              </a:rPr>
              <a:t> with GCO and TMAs: August 26 </a:t>
            </a:r>
            <a:r>
              <a:rPr lang="en-GB" sz="1250" dirty="0">
                <a:solidFill>
                  <a:srgbClr val="337AB7"/>
                </a:solidFill>
                <a:latin typeface="Futura Book"/>
                <a:cs typeface="Helvetica" panose="020B0604020202020204" pitchFamily="34" charset="0"/>
                <a:sym typeface="Wingdings" panose="05000000000000000000" pitchFamily="2" charset="2"/>
              </a:rPr>
              <a:t> Outreach and Marketing Launch: September 1 – 30   </a:t>
            </a:r>
            <a:r>
              <a:rPr lang="en-GB" sz="1250" dirty="0">
                <a:solidFill>
                  <a:srgbClr val="337AB7"/>
                </a:solidFill>
                <a:latin typeface="Futura Book"/>
                <a:cs typeface="Helvetica" panose="020B0604020202020204" pitchFamily="34" charset="0"/>
                <a:sym typeface="Helvetica Light"/>
              </a:rPr>
              <a:t>Challenge: October 1 – 31 </a:t>
            </a:r>
          </a:p>
          <a:p>
            <a:pPr marL="685800" lvl="1" indent="-228600" defTabSz="914400">
              <a:spcBef>
                <a:spcPts val="500"/>
              </a:spcBef>
              <a:spcAft>
                <a:spcPts val="300"/>
              </a:spcAft>
            </a:pPr>
            <a:r>
              <a:rPr lang="en-GB" sz="1250" dirty="0">
                <a:solidFill>
                  <a:srgbClr val="337AB7"/>
                </a:solidFill>
                <a:latin typeface="Futura Book"/>
                <a:cs typeface="Helvetica" panose="020B0604020202020204" pitchFamily="34" charset="0"/>
                <a:sym typeface="Helvetica Light"/>
              </a:rPr>
              <a:t>December 1: Analysis and Evaluation: Baseline and 4-Week Post-Survey</a:t>
            </a:r>
          </a:p>
        </p:txBody>
      </p:sp>
      <p:pic>
        <p:nvPicPr>
          <p:cNvPr id="11" name="Picture 10" descr="A close up of a sign&#10;&#10;Description automatically generated">
            <a:extLst>
              <a:ext uri="{FF2B5EF4-FFF2-40B4-BE49-F238E27FC236}">
                <a16:creationId xmlns:a16="http://schemas.microsoft.com/office/drawing/2014/main" id="{DC20F2E9-7045-4DCD-BB68-7A53EB6C6299}"/>
              </a:ext>
            </a:extLst>
          </p:cNvPr>
          <p:cNvPicPr>
            <a:picLocks noChangeAspect="1"/>
          </p:cNvPicPr>
          <p:nvPr/>
        </p:nvPicPr>
        <p:blipFill rotWithShape="1">
          <a:blip r:embed="rId2"/>
          <a:srcRect/>
          <a:stretch/>
        </p:blipFill>
        <p:spPr>
          <a:xfrm>
            <a:off x="1622150" y="170584"/>
            <a:ext cx="8947701" cy="981107"/>
          </a:xfrm>
          <a:prstGeom prst="rect">
            <a:avLst/>
          </a:prstGeom>
        </p:spPr>
      </p:pic>
      <p:pic>
        <p:nvPicPr>
          <p:cNvPr id="1028" name="Chart 1" descr="image001">
            <a:extLst>
              <a:ext uri="{FF2B5EF4-FFF2-40B4-BE49-F238E27FC236}">
                <a16:creationId xmlns:a16="http://schemas.microsoft.com/office/drawing/2014/main" id="{B25D2CDD-5402-4143-8922-D9A985AF38C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06" r="24399"/>
          <a:stretch/>
        </p:blipFill>
        <p:spPr bwMode="auto">
          <a:xfrm>
            <a:off x="7062867" y="1363475"/>
            <a:ext cx="1459926" cy="179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Chart 2" descr="image002">
            <a:extLst>
              <a:ext uri="{FF2B5EF4-FFF2-40B4-BE49-F238E27FC236}">
                <a16:creationId xmlns:a16="http://schemas.microsoft.com/office/drawing/2014/main" id="{77CF29E1-871B-4652-A63A-4EC728AF960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522793" y="1364360"/>
            <a:ext cx="1459926" cy="179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Chart 3" descr="image003">
            <a:extLst>
              <a:ext uri="{FF2B5EF4-FFF2-40B4-BE49-F238E27FC236}">
                <a16:creationId xmlns:a16="http://schemas.microsoft.com/office/drawing/2014/main" id="{CCFCB8D9-35E4-4EEC-9906-627AB399417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002780" y="3113403"/>
            <a:ext cx="2979939" cy="18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Encourager">
            <a:extLst>
              <a:ext uri="{FF2B5EF4-FFF2-40B4-BE49-F238E27FC236}">
                <a16:creationId xmlns:a16="http://schemas.microsoft.com/office/drawing/2014/main" id="{348D0C53-D596-4484-A161-303D8686BD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8767" y="3593938"/>
            <a:ext cx="322717" cy="3000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Encourager">
            <a:extLst>
              <a:ext uri="{FF2B5EF4-FFF2-40B4-BE49-F238E27FC236}">
                <a16:creationId xmlns:a16="http://schemas.microsoft.com/office/drawing/2014/main" id="{60ACAC34-C375-4E82-B991-B39F87CC84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9069" y="4300204"/>
            <a:ext cx="322718" cy="3000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Encourager">
            <a:extLst>
              <a:ext uri="{FF2B5EF4-FFF2-40B4-BE49-F238E27FC236}">
                <a16:creationId xmlns:a16="http://schemas.microsoft.com/office/drawing/2014/main" id="{C97C48DB-51B2-480D-9CB7-0AF532D84B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8767" y="3956083"/>
            <a:ext cx="322717" cy="3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29853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A1E8A-9DC8-4119-9A19-C24D786EBD62}"/>
              </a:ext>
            </a:extLst>
          </p:cNvPr>
          <p:cNvSpPr>
            <a:spLocks noGrp="1"/>
          </p:cNvSpPr>
          <p:nvPr>
            <p:ph type="title"/>
          </p:nvPr>
        </p:nvSpPr>
        <p:spPr/>
        <p:txBody>
          <a:bodyPr>
            <a:normAutofit fontScale="90000"/>
          </a:bodyPr>
          <a:lstStyle/>
          <a:p>
            <a:r>
              <a:rPr lang="en-US" dirty="0"/>
              <a:t>Success stories</a:t>
            </a:r>
          </a:p>
        </p:txBody>
      </p:sp>
      <p:pic>
        <p:nvPicPr>
          <p:cNvPr id="4" name="Picture 3">
            <a:extLst>
              <a:ext uri="{FF2B5EF4-FFF2-40B4-BE49-F238E27FC236}">
                <a16:creationId xmlns:a16="http://schemas.microsoft.com/office/drawing/2014/main" id="{7DACB3AC-B3AB-4F80-8A36-11F873A53D28}"/>
              </a:ext>
            </a:extLst>
          </p:cNvPr>
          <p:cNvPicPr>
            <a:picLocks noChangeAspect="1"/>
          </p:cNvPicPr>
          <p:nvPr/>
        </p:nvPicPr>
        <p:blipFill>
          <a:blip r:embed="rId2"/>
          <a:stretch>
            <a:fillRect/>
          </a:stretch>
        </p:blipFill>
        <p:spPr>
          <a:xfrm>
            <a:off x="204472" y="1428750"/>
            <a:ext cx="6326121" cy="3667125"/>
          </a:xfrm>
          <a:prstGeom prst="rect">
            <a:avLst/>
          </a:prstGeom>
        </p:spPr>
      </p:pic>
      <p:pic>
        <p:nvPicPr>
          <p:cNvPr id="5" name="Picture 4">
            <a:extLst>
              <a:ext uri="{FF2B5EF4-FFF2-40B4-BE49-F238E27FC236}">
                <a16:creationId xmlns:a16="http://schemas.microsoft.com/office/drawing/2014/main" id="{440670DD-6C51-48E3-A2E7-CF9210A1C9B8}"/>
              </a:ext>
            </a:extLst>
          </p:cNvPr>
          <p:cNvPicPr>
            <a:picLocks noChangeAspect="1"/>
          </p:cNvPicPr>
          <p:nvPr/>
        </p:nvPicPr>
        <p:blipFill>
          <a:blip r:embed="rId3"/>
          <a:stretch>
            <a:fillRect/>
          </a:stretch>
        </p:blipFill>
        <p:spPr>
          <a:xfrm>
            <a:off x="8096250" y="325495"/>
            <a:ext cx="3650209" cy="5554118"/>
          </a:xfrm>
          <a:prstGeom prst="rect">
            <a:avLst/>
          </a:prstGeom>
        </p:spPr>
      </p:pic>
    </p:spTree>
    <p:extLst>
      <p:ext uri="{BB962C8B-B14F-4D97-AF65-F5344CB8AC3E}">
        <p14:creationId xmlns:p14="http://schemas.microsoft.com/office/powerpoint/2010/main" val="15011906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4000">
              <a:schemeClr val="accent5">
                <a:lumMod val="8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0400" y="1371601"/>
            <a:ext cx="6100762" cy="4146049"/>
          </a:xfrm>
          <a:prstGeom prst="rect">
            <a:avLst/>
          </a:prstGeom>
          <a:effectLst>
            <a:softEdge rad="12700"/>
          </a:effectLst>
          <a:scene3d>
            <a:camera prst="orthographicFront">
              <a:rot lat="0" lon="0" rev="0"/>
            </a:camera>
            <a:lightRig rig="threePt" dir="t"/>
          </a:scene3d>
        </p:spPr>
      </p:pic>
      <p:sp>
        <p:nvSpPr>
          <p:cNvPr id="3" name="TextBox 2"/>
          <p:cNvSpPr txBox="1"/>
          <p:nvPr/>
        </p:nvSpPr>
        <p:spPr>
          <a:xfrm>
            <a:off x="3048000" y="5791200"/>
            <a:ext cx="6477000" cy="523220"/>
          </a:xfrm>
          <a:prstGeom prst="rect">
            <a:avLst/>
          </a:prstGeom>
          <a:noFill/>
        </p:spPr>
        <p:txBody>
          <a:bodyPr wrap="square" rtlCol="0">
            <a:spAutoFit/>
          </a:bodyPr>
          <a:lstStyle/>
          <a:p>
            <a:pPr algn="ctr"/>
            <a:r>
              <a:rPr lang="en-US" sz="2800" b="1" dirty="0">
                <a:solidFill>
                  <a:prstClr val="black"/>
                </a:solidFill>
                <a:latin typeface="Calibri"/>
              </a:rPr>
              <a:t>Leading Metro Atlanta Into The Future</a:t>
            </a:r>
            <a:endParaRPr lang="en-US" sz="2800" dirty="0">
              <a:solidFill>
                <a:prstClr val="black"/>
              </a:solidFill>
              <a:latin typeface="Calibri"/>
            </a:endParaRPr>
          </a:p>
        </p:txBody>
      </p:sp>
    </p:spTree>
    <p:extLst>
      <p:ext uri="{BB962C8B-B14F-4D97-AF65-F5344CB8AC3E}">
        <p14:creationId xmlns:p14="http://schemas.microsoft.com/office/powerpoint/2010/main" val="4079273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36E648-EC3D-4881-BEB0-000EF0A3EBF6}"/>
              </a:ext>
            </a:extLst>
          </p:cNvPr>
          <p:cNvSpPr>
            <a:spLocks noGrp="1"/>
          </p:cNvSpPr>
          <p:nvPr>
            <p:ph type="title"/>
          </p:nvPr>
        </p:nvSpPr>
        <p:spPr/>
        <p:txBody>
          <a:bodyPr>
            <a:normAutofit fontScale="90000"/>
          </a:bodyPr>
          <a:lstStyle/>
          <a:p>
            <a:r>
              <a:rPr lang="en-US" dirty="0"/>
              <a:t>Key Takeaways</a:t>
            </a:r>
          </a:p>
        </p:txBody>
      </p:sp>
      <p:pic>
        <p:nvPicPr>
          <p:cNvPr id="5" name="Picture 4">
            <a:extLst>
              <a:ext uri="{FF2B5EF4-FFF2-40B4-BE49-F238E27FC236}">
                <a16:creationId xmlns:a16="http://schemas.microsoft.com/office/drawing/2014/main" id="{229DC364-60F3-4E02-B420-3CED17B5CA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0965" y="411220"/>
            <a:ext cx="6855474" cy="5116274"/>
          </a:xfrm>
          <a:prstGeom prst="rect">
            <a:avLst/>
          </a:prstGeom>
        </p:spPr>
      </p:pic>
      <p:sp>
        <p:nvSpPr>
          <p:cNvPr id="2" name="TextBox 1">
            <a:extLst>
              <a:ext uri="{FF2B5EF4-FFF2-40B4-BE49-F238E27FC236}">
                <a16:creationId xmlns:a16="http://schemas.microsoft.com/office/drawing/2014/main" id="{A0E0D72B-F094-4442-AC85-FC85B4AE0A16}"/>
              </a:ext>
            </a:extLst>
          </p:cNvPr>
          <p:cNvSpPr txBox="1"/>
          <p:nvPr/>
        </p:nvSpPr>
        <p:spPr>
          <a:xfrm>
            <a:off x="445541" y="1293082"/>
            <a:ext cx="2648179" cy="20056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Arial" panose="020B0604020202020204" pitchFamily="34" charset="0"/>
              <a:buChar char="•"/>
            </a:pPr>
            <a:r>
              <a:rPr lang="en-US" sz="1600" b="1" kern="0" dirty="0">
                <a:solidFill>
                  <a:srgbClr val="337AB7"/>
                </a:solidFill>
                <a:latin typeface="Futura"/>
                <a:ea typeface="Helvetica Neue"/>
                <a:cs typeface="Calibri" panose="020F0502020204030204" pitchFamily="34" charset="0"/>
                <a:sym typeface="Helvetica Neue"/>
              </a:rPr>
              <a:t>Marathon vs. Sprint</a:t>
            </a:r>
          </a:p>
          <a:p>
            <a:pPr defTabSz="412750" hangingPunct="0"/>
            <a:endParaRPr lang="en-US" sz="1600" b="1" kern="0" dirty="0">
              <a:solidFill>
                <a:srgbClr val="337AB7"/>
              </a:solidFill>
              <a:latin typeface="Futura"/>
              <a:ea typeface="Helvetica Neue"/>
              <a:cs typeface="Calibri" panose="020F0502020204030204" pitchFamily="34" charset="0"/>
              <a:sym typeface="Helvetica Neue"/>
            </a:endParaRPr>
          </a:p>
          <a:p>
            <a:pPr marL="228600" indent="-228600" defTabSz="412750" hangingPunct="0">
              <a:buFont typeface="Arial" panose="020B0604020202020204" pitchFamily="34" charset="0"/>
              <a:buChar char="•"/>
            </a:pPr>
            <a:r>
              <a:rPr lang="en-US" sz="1600" b="1" kern="0" dirty="0">
                <a:solidFill>
                  <a:srgbClr val="337AB7"/>
                </a:solidFill>
                <a:latin typeface="Futura"/>
                <a:ea typeface="Helvetica Neue"/>
                <a:cs typeface="Calibri" panose="020F0502020204030204" pitchFamily="34" charset="0"/>
                <a:sym typeface="Helvetica Neue"/>
              </a:rPr>
              <a:t>Leverage Partnerships</a:t>
            </a:r>
          </a:p>
          <a:p>
            <a:pPr defTabSz="412750" hangingPunct="0"/>
            <a:endParaRPr lang="en-US" sz="1600" b="1" kern="0" dirty="0">
              <a:solidFill>
                <a:srgbClr val="337AB7"/>
              </a:solidFill>
              <a:latin typeface="Futura"/>
              <a:ea typeface="Helvetica Neue"/>
              <a:cs typeface="Calibri" panose="020F0502020204030204" pitchFamily="34" charset="0"/>
              <a:sym typeface="Helvetica Neue"/>
            </a:endParaRPr>
          </a:p>
          <a:p>
            <a:pPr marL="228600" indent="-228600" defTabSz="412750" hangingPunct="0">
              <a:buFont typeface="Arial" panose="020B0604020202020204" pitchFamily="34" charset="0"/>
              <a:buChar char="•"/>
            </a:pPr>
            <a:r>
              <a:rPr lang="en-US" sz="1600" b="1" kern="0" dirty="0">
                <a:solidFill>
                  <a:srgbClr val="337AB7"/>
                </a:solidFill>
                <a:latin typeface="Futura"/>
                <a:ea typeface="Helvetica Neue"/>
                <a:cs typeface="Calibri" panose="020F0502020204030204" pitchFamily="34" charset="0"/>
                <a:sym typeface="Helvetica Neue"/>
              </a:rPr>
              <a:t>Valuable Prizes</a:t>
            </a:r>
          </a:p>
          <a:p>
            <a:pPr defTabSz="412750" hangingPunct="0"/>
            <a:endParaRPr lang="en-US" sz="1600" b="1" kern="0" dirty="0">
              <a:solidFill>
                <a:srgbClr val="337AB7"/>
              </a:solidFill>
              <a:latin typeface="Futura"/>
              <a:ea typeface="Helvetica Neue"/>
              <a:cs typeface="Calibri" panose="020F0502020204030204" pitchFamily="34" charset="0"/>
              <a:sym typeface="Helvetica Neue"/>
            </a:endParaRPr>
          </a:p>
          <a:p>
            <a:pPr marL="228600" indent="-228600" defTabSz="412750" hangingPunct="0">
              <a:buFont typeface="Arial" panose="020B0604020202020204" pitchFamily="34" charset="0"/>
              <a:buChar char="•"/>
            </a:pPr>
            <a:r>
              <a:rPr lang="en-US" sz="1600" b="1" kern="0" dirty="0">
                <a:solidFill>
                  <a:srgbClr val="337AB7"/>
                </a:solidFill>
                <a:latin typeface="Futura"/>
                <a:ea typeface="Helvetica Neue"/>
                <a:cs typeface="Calibri" panose="020F0502020204030204" pitchFamily="34" charset="0"/>
                <a:sym typeface="Helvetica Neue"/>
              </a:rPr>
              <a:t>Targeted Promotions</a:t>
            </a:r>
          </a:p>
          <a:p>
            <a:pPr marL="228600" indent="-228600" defTabSz="412750" hangingPunct="0">
              <a:buFont typeface="Arial" panose="020B0604020202020204" pitchFamily="34" charset="0"/>
              <a:buChar char="•"/>
            </a:pPr>
            <a:endParaRPr lang="en-US" sz="1500" b="1" kern="0" dirty="0">
              <a:solidFill>
                <a:srgbClr val="000000"/>
              </a:solidFill>
              <a:latin typeface="Calibri" panose="020F0502020204030204" pitchFamily="34" charset="0"/>
              <a:ea typeface="Helvetica Neue"/>
              <a:cs typeface="Calibri" panose="020F0502020204030204" pitchFamily="34" charset="0"/>
              <a:sym typeface="Helvetica Neue"/>
            </a:endParaRPr>
          </a:p>
        </p:txBody>
      </p:sp>
    </p:spTree>
    <p:extLst>
      <p:ext uri="{BB962C8B-B14F-4D97-AF65-F5344CB8AC3E}">
        <p14:creationId xmlns:p14="http://schemas.microsoft.com/office/powerpoint/2010/main" val="4005736448"/>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27C2BBE-9683-4848-B5ED-9913973574D4}"/>
              </a:ext>
            </a:extLst>
          </p:cNvPr>
          <p:cNvSpPr txBox="1"/>
          <p:nvPr/>
        </p:nvSpPr>
        <p:spPr>
          <a:xfrm>
            <a:off x="6400800" y="1783959"/>
            <a:ext cx="5371818" cy="2889114"/>
          </a:xfrm>
          <a:prstGeom prst="rect">
            <a:avLst/>
          </a:prstGeom>
        </p:spPr>
        <p:txBody>
          <a:bodyPr vert="horz" lIns="91440" tIns="45720" rIns="91440" bIns="45720" rtlCol="0" anchor="b">
            <a:normAutofit fontScale="85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dirty="0">
                <a:ln>
                  <a:noFill/>
                </a:ln>
                <a:solidFill>
                  <a:prstClr val="white"/>
                </a:solidFill>
                <a:effectLst/>
                <a:uLnTx/>
                <a:uFillTx/>
                <a:latin typeface="Calibri Light" panose="020F0302020204030204"/>
                <a:ea typeface="+mn-ea"/>
                <a:cs typeface="+mn-cs"/>
              </a:rPr>
              <a:t>TDM Coordinating Committee Administrative Items</a:t>
            </a: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4700" dirty="0">
              <a:solidFill>
                <a:prstClr val="white"/>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700" b="0" i="0" u="none" strike="noStrike" kern="1200" cap="none" spc="0" normalizeH="0" baseline="0" noProof="0" dirty="0">
                <a:ln>
                  <a:noFill/>
                </a:ln>
                <a:solidFill>
                  <a:prstClr val="white"/>
                </a:solidFill>
                <a:effectLst/>
                <a:uLnTx/>
                <a:uFillTx/>
                <a:latin typeface="Calibri Light" panose="020F0302020204030204"/>
                <a:ea typeface="+mn-ea"/>
                <a:cs typeface="+mn-cs"/>
              </a:rPr>
              <a:t>Jill Goldberg</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1.jpeg">
            <a:extLst>
              <a:ext uri="{FF2B5EF4-FFF2-40B4-BE49-F238E27FC236}">
                <a16:creationId xmlns:a16="http://schemas.microsoft.com/office/drawing/2014/main" id="{CEA1DF9B-F6DF-43A7-8DDA-A69498D9B1AC}"/>
              </a:ext>
            </a:extLst>
          </p:cNvPr>
          <p:cNvPicPr/>
          <p:nvPr/>
        </p:nvPicPr>
        <p:blipFill>
          <a:blip r:embed="rId2" cstate="print"/>
          <a:stretch>
            <a:fillRect/>
          </a:stretch>
        </p:blipFill>
        <p:spPr>
          <a:xfrm>
            <a:off x="419382" y="1560920"/>
            <a:ext cx="4047843" cy="2367988"/>
          </a:xfrm>
          <a:prstGeom prst="rect">
            <a:avLst/>
          </a:prstGeom>
        </p:spPr>
      </p:pic>
    </p:spTree>
    <p:extLst>
      <p:ext uri="{BB962C8B-B14F-4D97-AF65-F5344CB8AC3E}">
        <p14:creationId xmlns:p14="http://schemas.microsoft.com/office/powerpoint/2010/main" val="531376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F6541-300A-488C-B9EB-F9583545BD97}"/>
              </a:ext>
            </a:extLst>
          </p:cNvPr>
          <p:cNvSpPr>
            <a:spLocks noGrp="1"/>
          </p:cNvSpPr>
          <p:nvPr>
            <p:ph type="title"/>
          </p:nvPr>
        </p:nvSpPr>
        <p:spPr>
          <a:xfrm>
            <a:off x="696799" y="136525"/>
            <a:ext cx="10515600" cy="1325563"/>
          </a:xfrm>
        </p:spPr>
        <p:txBody>
          <a:bodyPr>
            <a:normAutofit/>
          </a:bodyPr>
          <a:lstStyle/>
          <a:p>
            <a:r>
              <a:rPr lang="en-US" sz="4800" dirty="0">
                <a:solidFill>
                  <a:srgbClr val="006FC0"/>
                </a:solidFill>
              </a:rPr>
              <a:t>Administrative Items - Members</a:t>
            </a:r>
          </a:p>
        </p:txBody>
      </p:sp>
      <p:sp>
        <p:nvSpPr>
          <p:cNvPr id="3" name="Slide Number Placeholder 2">
            <a:extLst>
              <a:ext uri="{FF2B5EF4-FFF2-40B4-BE49-F238E27FC236}">
                <a16:creationId xmlns:a16="http://schemas.microsoft.com/office/drawing/2014/main" id="{51F01B1B-AC3C-42EF-904B-EE4C42F6FA4A}"/>
              </a:ext>
            </a:extLst>
          </p:cNvPr>
          <p:cNvSpPr>
            <a:spLocks noGrp="1"/>
          </p:cNvSpPr>
          <p:nvPr>
            <p:ph type="sldNum" sz="quarter" idx="12"/>
          </p:nvPr>
        </p:nvSpPr>
        <p:spPr>
          <a:xfrm>
            <a:off x="8610600" y="6356350"/>
            <a:ext cx="2743200" cy="365125"/>
          </a:xfrm>
        </p:spPr>
        <p:txBody>
          <a:bodyPr/>
          <a:lstStyle/>
          <a:p>
            <a:fld id="{544DB8A9-0345-4B4A-90B8-0D98240D52E9}" type="slidenum">
              <a:rPr lang="en-US" smtClean="0"/>
              <a:t>62</a:t>
            </a:fld>
            <a:endParaRPr lang="en-US"/>
          </a:p>
        </p:txBody>
      </p:sp>
      <p:sp>
        <p:nvSpPr>
          <p:cNvPr id="4" name="Content Placeholder 2">
            <a:extLst>
              <a:ext uri="{FF2B5EF4-FFF2-40B4-BE49-F238E27FC236}">
                <a16:creationId xmlns:a16="http://schemas.microsoft.com/office/drawing/2014/main" id="{BD634160-2D6D-4338-9CB1-7AEF2DC697EE}"/>
              </a:ext>
            </a:extLst>
          </p:cNvPr>
          <p:cNvSpPr txBox="1">
            <a:spLocks/>
          </p:cNvSpPr>
          <p:nvPr/>
        </p:nvSpPr>
        <p:spPr>
          <a:xfrm>
            <a:off x="195804" y="1314968"/>
            <a:ext cx="1087241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600" dirty="0">
                <a:solidFill>
                  <a:srgbClr val="57585B"/>
                </a:solidFill>
              </a:rPr>
              <a:t>Member terms</a:t>
            </a:r>
          </a:p>
          <a:p>
            <a:pPr lvl="2"/>
            <a:r>
              <a:rPr lang="en-US" sz="2800" dirty="0">
                <a:solidFill>
                  <a:srgbClr val="57585B"/>
                </a:solidFill>
              </a:rPr>
              <a:t>Rolling 1</a:t>
            </a:r>
            <a:r>
              <a:rPr lang="en-US" sz="2800" b="1" dirty="0">
                <a:solidFill>
                  <a:srgbClr val="57585B"/>
                </a:solidFill>
              </a:rPr>
              <a:t>/</a:t>
            </a:r>
            <a:r>
              <a:rPr lang="en-US" sz="2800" dirty="0">
                <a:solidFill>
                  <a:srgbClr val="57585B"/>
                </a:solidFill>
              </a:rPr>
              <a:t>2</a:t>
            </a:r>
            <a:r>
              <a:rPr lang="en-US" sz="2800" b="1" dirty="0">
                <a:solidFill>
                  <a:srgbClr val="57585B"/>
                </a:solidFill>
              </a:rPr>
              <a:t>/</a:t>
            </a:r>
            <a:r>
              <a:rPr lang="en-US" sz="2800" dirty="0">
                <a:solidFill>
                  <a:srgbClr val="57585B"/>
                </a:solidFill>
              </a:rPr>
              <a:t>3 year terms</a:t>
            </a:r>
          </a:p>
          <a:p>
            <a:pPr lvl="2"/>
            <a:r>
              <a:rPr lang="en-US" sz="2800" dirty="0">
                <a:solidFill>
                  <a:srgbClr val="57585B"/>
                </a:solidFill>
              </a:rPr>
              <a:t>Random drawing – December 17, 2019</a:t>
            </a:r>
          </a:p>
          <a:p>
            <a:pPr marL="914400" lvl="2" indent="0">
              <a:buNone/>
            </a:pPr>
            <a:endParaRPr lang="en-US" sz="2800" dirty="0">
              <a:solidFill>
                <a:srgbClr val="57585B"/>
              </a:solidFill>
            </a:endParaRPr>
          </a:p>
          <a:p>
            <a:pPr lvl="1"/>
            <a:r>
              <a:rPr lang="en-US" sz="3600" dirty="0">
                <a:solidFill>
                  <a:srgbClr val="57585B"/>
                </a:solidFill>
              </a:rPr>
              <a:t>Standing members – one each</a:t>
            </a:r>
          </a:p>
          <a:p>
            <a:pPr lvl="2"/>
            <a:r>
              <a:rPr lang="en-US" sz="2800" dirty="0">
                <a:solidFill>
                  <a:srgbClr val="57585B"/>
                </a:solidFill>
              </a:rPr>
              <a:t>GDOT</a:t>
            </a:r>
          </a:p>
          <a:p>
            <a:pPr lvl="2"/>
            <a:r>
              <a:rPr lang="en-US" sz="2800" dirty="0">
                <a:solidFill>
                  <a:srgbClr val="57585B"/>
                </a:solidFill>
              </a:rPr>
              <a:t>FHWA</a:t>
            </a:r>
          </a:p>
          <a:p>
            <a:pPr lvl="2"/>
            <a:r>
              <a:rPr lang="en-US" sz="2800" dirty="0">
                <a:solidFill>
                  <a:srgbClr val="57585B"/>
                </a:solidFill>
              </a:rPr>
              <a:t>MARTA</a:t>
            </a:r>
          </a:p>
          <a:p>
            <a:pPr lvl="2"/>
            <a:r>
              <a:rPr lang="en-US" sz="2800" dirty="0">
                <a:solidFill>
                  <a:srgbClr val="57585B"/>
                </a:solidFill>
              </a:rPr>
              <a:t>ATL</a:t>
            </a:r>
          </a:p>
          <a:p>
            <a:pPr lvl="2"/>
            <a:r>
              <a:rPr lang="en-US" sz="2800" dirty="0">
                <a:solidFill>
                  <a:srgbClr val="57585B"/>
                </a:solidFill>
              </a:rPr>
              <a:t>ARC – as Chair</a:t>
            </a:r>
          </a:p>
          <a:p>
            <a:pPr lvl="2"/>
            <a:endParaRPr lang="en-US" sz="2800" dirty="0">
              <a:solidFill>
                <a:srgbClr val="57585B"/>
              </a:solidFill>
            </a:endParaRPr>
          </a:p>
        </p:txBody>
      </p:sp>
      <p:sp>
        <p:nvSpPr>
          <p:cNvPr id="22" name="Rectangle 9">
            <a:extLst>
              <a:ext uri="{FF2B5EF4-FFF2-40B4-BE49-F238E27FC236}">
                <a16:creationId xmlns:a16="http://schemas.microsoft.com/office/drawing/2014/main" id="{74CCDB00-3E40-43C8-8A0B-DDD9E698F241}"/>
              </a:ext>
            </a:extLst>
          </p:cNvPr>
          <p:cNvSpPr/>
          <p:nvPr/>
        </p:nvSpPr>
        <p:spPr>
          <a:xfrm>
            <a:off x="3648075" y="136525"/>
            <a:ext cx="8543924" cy="6721475"/>
          </a:xfrm>
          <a:custGeom>
            <a:avLst/>
            <a:gdLst>
              <a:gd name="connsiteX0" fmla="*/ 0 w 9239250"/>
              <a:gd name="connsiteY0" fmla="*/ 0 h 5372100"/>
              <a:gd name="connsiteX1" fmla="*/ 9239250 w 9239250"/>
              <a:gd name="connsiteY1" fmla="*/ 0 h 5372100"/>
              <a:gd name="connsiteX2" fmla="*/ 9239250 w 9239250"/>
              <a:gd name="connsiteY2" fmla="*/ 5372100 h 5372100"/>
              <a:gd name="connsiteX3" fmla="*/ 0 w 9239250"/>
              <a:gd name="connsiteY3" fmla="*/ 5372100 h 5372100"/>
              <a:gd name="connsiteX4" fmla="*/ 0 w 9239250"/>
              <a:gd name="connsiteY4" fmla="*/ 0 h 5372100"/>
              <a:gd name="connsiteX0" fmla="*/ 9239250 w 9239250"/>
              <a:gd name="connsiteY0" fmla="*/ 19050 h 5372100"/>
              <a:gd name="connsiteX1" fmla="*/ 9239250 w 9239250"/>
              <a:gd name="connsiteY1" fmla="*/ 0 h 5372100"/>
              <a:gd name="connsiteX2" fmla="*/ 9239250 w 9239250"/>
              <a:gd name="connsiteY2" fmla="*/ 5372100 h 5372100"/>
              <a:gd name="connsiteX3" fmla="*/ 0 w 9239250"/>
              <a:gd name="connsiteY3" fmla="*/ 5372100 h 5372100"/>
              <a:gd name="connsiteX4" fmla="*/ 9239250 w 9239250"/>
              <a:gd name="connsiteY4" fmla="*/ 19050 h 537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0" h="5372100">
                <a:moveTo>
                  <a:pt x="9239250" y="19050"/>
                </a:moveTo>
                <a:lnTo>
                  <a:pt x="9239250" y="0"/>
                </a:lnTo>
                <a:lnTo>
                  <a:pt x="9239250" y="5372100"/>
                </a:lnTo>
                <a:lnTo>
                  <a:pt x="0" y="5372100"/>
                </a:lnTo>
                <a:lnTo>
                  <a:pt x="9239250" y="1905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025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F6541-300A-488C-B9EB-F9583545BD97}"/>
              </a:ext>
            </a:extLst>
          </p:cNvPr>
          <p:cNvSpPr>
            <a:spLocks noGrp="1"/>
          </p:cNvSpPr>
          <p:nvPr>
            <p:ph type="title"/>
          </p:nvPr>
        </p:nvSpPr>
        <p:spPr>
          <a:xfrm>
            <a:off x="696799" y="136525"/>
            <a:ext cx="10515600" cy="1325563"/>
          </a:xfrm>
        </p:spPr>
        <p:txBody>
          <a:bodyPr>
            <a:normAutofit/>
          </a:bodyPr>
          <a:lstStyle/>
          <a:p>
            <a:r>
              <a:rPr lang="en-US" sz="4800" dirty="0">
                <a:solidFill>
                  <a:srgbClr val="006FC0"/>
                </a:solidFill>
              </a:rPr>
              <a:t>Administrative Items</a:t>
            </a:r>
          </a:p>
        </p:txBody>
      </p:sp>
      <p:sp>
        <p:nvSpPr>
          <p:cNvPr id="3" name="Slide Number Placeholder 2">
            <a:extLst>
              <a:ext uri="{FF2B5EF4-FFF2-40B4-BE49-F238E27FC236}">
                <a16:creationId xmlns:a16="http://schemas.microsoft.com/office/drawing/2014/main" id="{51F01B1B-AC3C-42EF-904B-EE4C42F6FA4A}"/>
              </a:ext>
            </a:extLst>
          </p:cNvPr>
          <p:cNvSpPr>
            <a:spLocks noGrp="1"/>
          </p:cNvSpPr>
          <p:nvPr>
            <p:ph type="sldNum" sz="quarter" idx="12"/>
          </p:nvPr>
        </p:nvSpPr>
        <p:spPr>
          <a:xfrm>
            <a:off x="8610600" y="6356350"/>
            <a:ext cx="2743200" cy="365125"/>
          </a:xfrm>
        </p:spPr>
        <p:txBody>
          <a:bodyPr/>
          <a:lstStyle/>
          <a:p>
            <a:fld id="{544DB8A9-0345-4B4A-90B8-0D98240D52E9}" type="slidenum">
              <a:rPr lang="en-US" smtClean="0"/>
              <a:t>63</a:t>
            </a:fld>
            <a:endParaRPr lang="en-US"/>
          </a:p>
        </p:txBody>
      </p:sp>
      <p:sp>
        <p:nvSpPr>
          <p:cNvPr id="4" name="Content Placeholder 2">
            <a:extLst>
              <a:ext uri="{FF2B5EF4-FFF2-40B4-BE49-F238E27FC236}">
                <a16:creationId xmlns:a16="http://schemas.microsoft.com/office/drawing/2014/main" id="{BD634160-2D6D-4338-9CB1-7AEF2DC697EE}"/>
              </a:ext>
            </a:extLst>
          </p:cNvPr>
          <p:cNvSpPr txBox="1">
            <a:spLocks/>
          </p:cNvSpPr>
          <p:nvPr/>
        </p:nvSpPr>
        <p:spPr>
          <a:xfrm>
            <a:off x="150289" y="1462089"/>
            <a:ext cx="7300083" cy="33325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600" dirty="0">
                <a:solidFill>
                  <a:srgbClr val="57585B"/>
                </a:solidFill>
              </a:rPr>
              <a:t>Sub-committees</a:t>
            </a:r>
          </a:p>
          <a:p>
            <a:pPr lvl="2"/>
            <a:r>
              <a:rPr lang="en-US" sz="2800" dirty="0">
                <a:solidFill>
                  <a:srgbClr val="57585B"/>
                </a:solidFill>
              </a:rPr>
              <a:t>Research &amp; Policy</a:t>
            </a:r>
          </a:p>
          <a:p>
            <a:pPr lvl="2"/>
            <a:r>
              <a:rPr lang="en-US" sz="2800" dirty="0">
                <a:solidFill>
                  <a:srgbClr val="57585B"/>
                </a:solidFill>
              </a:rPr>
              <a:t>Technology</a:t>
            </a:r>
          </a:p>
          <a:p>
            <a:pPr marL="914400" lvl="2" indent="0">
              <a:buNone/>
            </a:pPr>
            <a:endParaRPr lang="en-US" sz="2800" dirty="0">
              <a:solidFill>
                <a:srgbClr val="57585B"/>
              </a:solidFill>
            </a:endParaRPr>
          </a:p>
          <a:p>
            <a:pPr lvl="1"/>
            <a:r>
              <a:rPr lang="en-US" sz="3200" dirty="0">
                <a:solidFill>
                  <a:srgbClr val="57585B"/>
                </a:solidFill>
              </a:rPr>
              <a:t>Adoption of Charter – February 2020</a:t>
            </a:r>
          </a:p>
          <a:p>
            <a:pPr lvl="2"/>
            <a:endParaRPr lang="en-US" sz="2800" dirty="0">
              <a:solidFill>
                <a:srgbClr val="57585B"/>
              </a:solidFill>
            </a:endParaRPr>
          </a:p>
        </p:txBody>
      </p:sp>
      <p:sp>
        <p:nvSpPr>
          <p:cNvPr id="22" name="Rectangle 9">
            <a:extLst>
              <a:ext uri="{FF2B5EF4-FFF2-40B4-BE49-F238E27FC236}">
                <a16:creationId xmlns:a16="http://schemas.microsoft.com/office/drawing/2014/main" id="{74CCDB00-3E40-43C8-8A0B-DDD9E698F241}"/>
              </a:ext>
            </a:extLst>
          </p:cNvPr>
          <p:cNvSpPr/>
          <p:nvPr/>
        </p:nvSpPr>
        <p:spPr>
          <a:xfrm>
            <a:off x="3648075" y="136525"/>
            <a:ext cx="8543924" cy="6721475"/>
          </a:xfrm>
          <a:custGeom>
            <a:avLst/>
            <a:gdLst>
              <a:gd name="connsiteX0" fmla="*/ 0 w 9239250"/>
              <a:gd name="connsiteY0" fmla="*/ 0 h 5372100"/>
              <a:gd name="connsiteX1" fmla="*/ 9239250 w 9239250"/>
              <a:gd name="connsiteY1" fmla="*/ 0 h 5372100"/>
              <a:gd name="connsiteX2" fmla="*/ 9239250 w 9239250"/>
              <a:gd name="connsiteY2" fmla="*/ 5372100 h 5372100"/>
              <a:gd name="connsiteX3" fmla="*/ 0 w 9239250"/>
              <a:gd name="connsiteY3" fmla="*/ 5372100 h 5372100"/>
              <a:gd name="connsiteX4" fmla="*/ 0 w 9239250"/>
              <a:gd name="connsiteY4" fmla="*/ 0 h 5372100"/>
              <a:gd name="connsiteX0" fmla="*/ 9239250 w 9239250"/>
              <a:gd name="connsiteY0" fmla="*/ 19050 h 5372100"/>
              <a:gd name="connsiteX1" fmla="*/ 9239250 w 9239250"/>
              <a:gd name="connsiteY1" fmla="*/ 0 h 5372100"/>
              <a:gd name="connsiteX2" fmla="*/ 9239250 w 9239250"/>
              <a:gd name="connsiteY2" fmla="*/ 5372100 h 5372100"/>
              <a:gd name="connsiteX3" fmla="*/ 0 w 9239250"/>
              <a:gd name="connsiteY3" fmla="*/ 5372100 h 5372100"/>
              <a:gd name="connsiteX4" fmla="*/ 9239250 w 9239250"/>
              <a:gd name="connsiteY4" fmla="*/ 19050 h 537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0" h="5372100">
                <a:moveTo>
                  <a:pt x="9239250" y="19050"/>
                </a:moveTo>
                <a:lnTo>
                  <a:pt x="9239250" y="0"/>
                </a:lnTo>
                <a:lnTo>
                  <a:pt x="9239250" y="5372100"/>
                </a:lnTo>
                <a:lnTo>
                  <a:pt x="0" y="5372100"/>
                </a:lnTo>
                <a:lnTo>
                  <a:pt x="9239250" y="1905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367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0096-73F2-4E80-BBF0-FAFF78F36DF1}"/>
              </a:ext>
            </a:extLst>
          </p:cNvPr>
          <p:cNvSpPr>
            <a:spLocks noGrp="1"/>
          </p:cNvSpPr>
          <p:nvPr>
            <p:ph type="title"/>
          </p:nvPr>
        </p:nvSpPr>
        <p:spPr>
          <a:xfrm>
            <a:off x="135269" y="382778"/>
            <a:ext cx="10515600" cy="1325563"/>
          </a:xfrm>
        </p:spPr>
        <p:txBody>
          <a:bodyPr/>
          <a:lstStyle/>
          <a:p>
            <a:r>
              <a:rPr lang="en-US" dirty="0">
                <a:solidFill>
                  <a:srgbClr val="006FC0"/>
                </a:solidFill>
              </a:rPr>
              <a:t>Administrative Items -</a:t>
            </a:r>
            <a:br>
              <a:rPr lang="en-US" dirty="0">
                <a:solidFill>
                  <a:srgbClr val="006FC0"/>
                </a:solidFill>
              </a:rPr>
            </a:br>
            <a:r>
              <a:rPr lang="en-US" dirty="0">
                <a:solidFill>
                  <a:srgbClr val="006FC0"/>
                </a:solidFill>
              </a:rPr>
              <a:t>Next TDMCC Meetings</a:t>
            </a:r>
          </a:p>
        </p:txBody>
      </p:sp>
      <p:sp>
        <p:nvSpPr>
          <p:cNvPr id="3" name="Content Placeholder 2">
            <a:extLst>
              <a:ext uri="{FF2B5EF4-FFF2-40B4-BE49-F238E27FC236}">
                <a16:creationId xmlns:a16="http://schemas.microsoft.com/office/drawing/2014/main" id="{BC17EB84-A608-4B26-9791-0C1A200F9050}"/>
              </a:ext>
            </a:extLst>
          </p:cNvPr>
          <p:cNvSpPr>
            <a:spLocks noGrp="1"/>
          </p:cNvSpPr>
          <p:nvPr>
            <p:ph sz="half" idx="1"/>
          </p:nvPr>
        </p:nvSpPr>
        <p:spPr>
          <a:xfrm>
            <a:off x="135269" y="1862037"/>
            <a:ext cx="8645166" cy="4630838"/>
          </a:xfrm>
        </p:spPr>
        <p:txBody>
          <a:bodyPr>
            <a:normAutofit fontScale="77500" lnSpcReduction="20000"/>
          </a:bodyPr>
          <a:lstStyle/>
          <a:p>
            <a:pPr marL="0" lvl="0" indent="0">
              <a:buNone/>
            </a:pPr>
            <a:endParaRPr lang="en-US" b="1" dirty="0"/>
          </a:p>
          <a:p>
            <a:pPr lvl="0"/>
            <a:r>
              <a:rPr lang="en-US" b="1" dirty="0"/>
              <a:t>Tuesday, December 17, 9:30 to 11:30 AM</a:t>
            </a:r>
          </a:p>
          <a:p>
            <a:r>
              <a:rPr lang="en-US" dirty="0"/>
              <a:t>Tuesday, February 18, 2020, 9:30 – 11:30 AM</a:t>
            </a:r>
          </a:p>
          <a:p>
            <a:r>
              <a:rPr lang="en-US" dirty="0"/>
              <a:t>Tuesday, April 21, 2020, 9:30 – 11:30 AM</a:t>
            </a:r>
          </a:p>
          <a:p>
            <a:r>
              <a:rPr lang="en-US" dirty="0"/>
              <a:t>Tuesday, June 16, 2020, 9:30 – 11:30 AM</a:t>
            </a:r>
          </a:p>
          <a:p>
            <a:r>
              <a:rPr lang="en-US" dirty="0"/>
              <a:t>Tuesday, August 18, 2020, 9:30 – 11:30 AM</a:t>
            </a:r>
          </a:p>
          <a:p>
            <a:r>
              <a:rPr lang="en-US" dirty="0"/>
              <a:t>Tuesday, October 13, 2020, 9:30 – 11:30 AM</a:t>
            </a:r>
          </a:p>
          <a:p>
            <a:r>
              <a:rPr lang="en-US" dirty="0"/>
              <a:t>Tuesday, December 8, 2020, 9:30 – 11:30 AM</a:t>
            </a:r>
          </a:p>
          <a:p>
            <a:pPr lvl="0"/>
            <a:endParaRPr lang="en-US" dirty="0"/>
          </a:p>
          <a:p>
            <a:pPr lvl="0"/>
            <a:r>
              <a:rPr lang="en-US" dirty="0"/>
              <a:t>Email us:  </a:t>
            </a:r>
            <a:r>
              <a:rPr lang="en-US" dirty="0">
                <a:hlinkClick r:id="rId2"/>
              </a:rPr>
              <a:t>TDMCommittee@atlantaregional.org</a:t>
            </a:r>
            <a:endParaRPr lang="en-US" dirty="0"/>
          </a:p>
          <a:p>
            <a:pPr lvl="0"/>
            <a:r>
              <a:rPr lang="en-US" dirty="0"/>
              <a:t>Website: </a:t>
            </a:r>
            <a:r>
              <a:rPr lang="en-US" dirty="0">
                <a:hlinkClick r:id="rId3"/>
              </a:rPr>
              <a:t>https://atlantaregional.org/transportation-mobility/boards-and-committees/transportation-demand-management-coordinating-committee/</a:t>
            </a:r>
            <a:endParaRPr lang="en-US" dirty="0"/>
          </a:p>
          <a:p>
            <a:pPr lvl="0"/>
            <a:endParaRPr lang="en-US" dirty="0"/>
          </a:p>
        </p:txBody>
      </p:sp>
      <p:sp>
        <p:nvSpPr>
          <p:cNvPr id="5" name="Slide Number Placeholder 4">
            <a:extLst>
              <a:ext uri="{FF2B5EF4-FFF2-40B4-BE49-F238E27FC236}">
                <a16:creationId xmlns:a16="http://schemas.microsoft.com/office/drawing/2014/main" id="{7EAA7844-EB90-4CC5-B671-B83EB55F45BC}"/>
              </a:ext>
            </a:extLst>
          </p:cNvPr>
          <p:cNvSpPr>
            <a:spLocks noGrp="1"/>
          </p:cNvSpPr>
          <p:nvPr>
            <p:ph type="sldNum" sz="quarter" idx="12"/>
          </p:nvPr>
        </p:nvSpPr>
        <p:spPr/>
        <p:txBody>
          <a:bodyPr/>
          <a:lstStyle/>
          <a:p>
            <a:fld id="{544DB8A9-0345-4B4A-90B8-0D98240D52E9}" type="slidenum">
              <a:rPr lang="en-US" smtClean="0"/>
              <a:t>64</a:t>
            </a:fld>
            <a:endParaRPr lang="en-US"/>
          </a:p>
        </p:txBody>
      </p:sp>
      <p:pic>
        <p:nvPicPr>
          <p:cNvPr id="8" name="Picture 7">
            <a:extLst>
              <a:ext uri="{FF2B5EF4-FFF2-40B4-BE49-F238E27FC236}">
                <a16:creationId xmlns:a16="http://schemas.microsoft.com/office/drawing/2014/main" id="{09149509-513C-473E-ABAE-C94771257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149" y="365125"/>
            <a:ext cx="4041883" cy="4837010"/>
          </a:xfrm>
          <a:prstGeom prst="rect">
            <a:avLst/>
          </a:prstGeom>
        </p:spPr>
      </p:pic>
    </p:spTree>
    <p:extLst>
      <p:ext uri="{BB962C8B-B14F-4D97-AF65-F5344CB8AC3E}">
        <p14:creationId xmlns:p14="http://schemas.microsoft.com/office/powerpoint/2010/main" val="15631284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0096-73F2-4E80-BBF0-FAFF78F36DF1}"/>
              </a:ext>
            </a:extLst>
          </p:cNvPr>
          <p:cNvSpPr>
            <a:spLocks noGrp="1"/>
          </p:cNvSpPr>
          <p:nvPr>
            <p:ph type="title"/>
          </p:nvPr>
        </p:nvSpPr>
        <p:spPr>
          <a:xfrm>
            <a:off x="600456" y="410369"/>
            <a:ext cx="10515600" cy="1325563"/>
          </a:xfrm>
        </p:spPr>
        <p:txBody>
          <a:bodyPr/>
          <a:lstStyle/>
          <a:p>
            <a:r>
              <a:rPr lang="en-US" dirty="0">
                <a:solidFill>
                  <a:srgbClr val="006FC0"/>
                </a:solidFill>
              </a:rPr>
              <a:t>Upcoming TDM Related Events</a:t>
            </a:r>
          </a:p>
        </p:txBody>
      </p:sp>
      <p:sp>
        <p:nvSpPr>
          <p:cNvPr id="3" name="Content Placeholder 2">
            <a:extLst>
              <a:ext uri="{FF2B5EF4-FFF2-40B4-BE49-F238E27FC236}">
                <a16:creationId xmlns:a16="http://schemas.microsoft.com/office/drawing/2014/main" id="{BC17EB84-A608-4B26-9791-0C1A200F9050}"/>
              </a:ext>
            </a:extLst>
          </p:cNvPr>
          <p:cNvSpPr>
            <a:spLocks noGrp="1"/>
          </p:cNvSpPr>
          <p:nvPr>
            <p:ph sz="half" idx="1"/>
          </p:nvPr>
        </p:nvSpPr>
        <p:spPr>
          <a:xfrm>
            <a:off x="600456" y="1804162"/>
            <a:ext cx="6330696" cy="4351338"/>
          </a:xfrm>
        </p:spPr>
        <p:txBody>
          <a:bodyPr/>
          <a:lstStyle/>
          <a:p>
            <a:r>
              <a:rPr lang="en-US" dirty="0"/>
              <a:t>State of the Region – November 8</a:t>
            </a:r>
          </a:p>
          <a:p>
            <a:r>
              <a:rPr lang="en-US" dirty="0"/>
              <a:t>Telework Summit -  November 13</a:t>
            </a:r>
          </a:p>
          <a:p>
            <a:r>
              <a:rPr lang="en-US" dirty="0"/>
              <a:t>Telework Week – November 18-22</a:t>
            </a:r>
          </a:p>
          <a:p>
            <a:endParaRPr lang="en-US" dirty="0"/>
          </a:p>
        </p:txBody>
      </p:sp>
      <p:sp>
        <p:nvSpPr>
          <p:cNvPr id="5" name="Slide Number Placeholder 4">
            <a:extLst>
              <a:ext uri="{FF2B5EF4-FFF2-40B4-BE49-F238E27FC236}">
                <a16:creationId xmlns:a16="http://schemas.microsoft.com/office/drawing/2014/main" id="{7EAA7844-EB90-4CC5-B671-B83EB55F45BC}"/>
              </a:ext>
            </a:extLst>
          </p:cNvPr>
          <p:cNvSpPr>
            <a:spLocks noGrp="1"/>
          </p:cNvSpPr>
          <p:nvPr>
            <p:ph type="sldNum" sz="quarter" idx="12"/>
          </p:nvPr>
        </p:nvSpPr>
        <p:spPr/>
        <p:txBody>
          <a:bodyPr/>
          <a:lstStyle/>
          <a:p>
            <a:fld id="{544DB8A9-0345-4B4A-90B8-0D98240D52E9}" type="slidenum">
              <a:rPr lang="en-US" smtClean="0"/>
              <a:t>65</a:t>
            </a:fld>
            <a:endParaRPr lang="en-US"/>
          </a:p>
        </p:txBody>
      </p:sp>
      <p:pic>
        <p:nvPicPr>
          <p:cNvPr id="8" name="Picture 7">
            <a:extLst>
              <a:ext uri="{FF2B5EF4-FFF2-40B4-BE49-F238E27FC236}">
                <a16:creationId xmlns:a16="http://schemas.microsoft.com/office/drawing/2014/main" id="{09149509-513C-473E-ABAE-C94771257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1520" y="1429647"/>
            <a:ext cx="4041883" cy="4837010"/>
          </a:xfrm>
          <a:prstGeom prst="rect">
            <a:avLst/>
          </a:prstGeom>
        </p:spPr>
      </p:pic>
    </p:spTree>
    <p:extLst>
      <p:ext uri="{BB962C8B-B14F-4D97-AF65-F5344CB8AC3E}">
        <p14:creationId xmlns:p14="http://schemas.microsoft.com/office/powerpoint/2010/main" val="2297336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C logo_Gol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0708" y="6113119"/>
            <a:ext cx="1371600" cy="624361"/>
          </a:xfrm>
          <a:prstGeom prst="rect">
            <a:avLst/>
          </a:prstGeom>
        </p:spPr>
      </p:pic>
      <p:pic>
        <p:nvPicPr>
          <p:cNvPr id="5" name="Picture 4" descr="left side_Page_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1" y="0"/>
            <a:ext cx="376001" cy="6858000"/>
          </a:xfrm>
          <a:prstGeom prst="rect">
            <a:avLst/>
          </a:prstGeom>
        </p:spPr>
      </p:pic>
      <p:sp>
        <p:nvSpPr>
          <p:cNvPr id="6" name="TextBox 5"/>
          <p:cNvSpPr txBox="1"/>
          <p:nvPr/>
        </p:nvSpPr>
        <p:spPr>
          <a:xfrm>
            <a:off x="1981201" y="446983"/>
            <a:ext cx="8534400" cy="1234825"/>
          </a:xfrm>
          <a:prstGeom prst="rect">
            <a:avLst/>
          </a:prstGeom>
          <a:noFill/>
        </p:spPr>
        <p:txBody>
          <a:bodyPr wrap="square" rtlCol="0">
            <a:spAutoFit/>
          </a:bodyPr>
          <a:lstStyle/>
          <a:p>
            <a:pPr algn="ctr">
              <a:lnSpc>
                <a:spcPct val="70000"/>
              </a:lnSpc>
            </a:pPr>
            <a:r>
              <a:rPr lang="en-US" sz="4400" b="1" dirty="0">
                <a:solidFill>
                  <a:srgbClr val="31859C"/>
                </a:solidFill>
                <a:latin typeface="Calibri"/>
              </a:rPr>
              <a:t>The Atlanta Region’s Plan</a:t>
            </a:r>
          </a:p>
          <a:p>
            <a:pPr algn="ctr">
              <a:lnSpc>
                <a:spcPct val="70000"/>
              </a:lnSpc>
            </a:pPr>
            <a:endParaRPr lang="en-US" sz="2800" b="1" dirty="0">
              <a:solidFill>
                <a:srgbClr val="31859C"/>
              </a:solidFill>
              <a:latin typeface="Calibri"/>
            </a:endParaRPr>
          </a:p>
          <a:p>
            <a:pPr algn="ctr">
              <a:lnSpc>
                <a:spcPct val="70000"/>
              </a:lnSpc>
            </a:pPr>
            <a:r>
              <a:rPr lang="en-US" sz="3200" b="1" dirty="0">
                <a:solidFill>
                  <a:srgbClr val="31859C"/>
                </a:solidFill>
                <a:latin typeface="Calibri"/>
              </a:rPr>
              <a:t>“governs and contributes to the work we do”</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1" y="2144777"/>
            <a:ext cx="4449989" cy="4286823"/>
          </a:xfrm>
          <a:prstGeom prst="rect">
            <a:avLst/>
          </a:prstGeom>
        </p:spPr>
      </p:pic>
    </p:spTree>
    <p:extLst>
      <p:ext uri="{BB962C8B-B14F-4D97-AF65-F5344CB8AC3E}">
        <p14:creationId xmlns:p14="http://schemas.microsoft.com/office/powerpoint/2010/main" val="3198777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C logo_Gol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0708" y="6113119"/>
            <a:ext cx="1371600" cy="624361"/>
          </a:xfrm>
          <a:prstGeom prst="rect">
            <a:avLst/>
          </a:prstGeom>
        </p:spPr>
      </p:pic>
      <p:pic>
        <p:nvPicPr>
          <p:cNvPr id="5" name="Picture 4" descr="left side_Page_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1" y="0"/>
            <a:ext cx="376001" cy="6858000"/>
          </a:xfrm>
          <a:prstGeom prst="rect">
            <a:avLst/>
          </a:prstGeom>
        </p:spPr>
      </p:pic>
      <p:sp>
        <p:nvSpPr>
          <p:cNvPr id="6" name="TextBox 5"/>
          <p:cNvSpPr txBox="1"/>
          <p:nvPr/>
        </p:nvSpPr>
        <p:spPr>
          <a:xfrm>
            <a:off x="2057908" y="152400"/>
            <a:ext cx="8534400" cy="887294"/>
          </a:xfrm>
          <a:prstGeom prst="rect">
            <a:avLst/>
          </a:prstGeom>
          <a:noFill/>
        </p:spPr>
        <p:txBody>
          <a:bodyPr wrap="square" rtlCol="0">
            <a:spAutoFit/>
          </a:bodyPr>
          <a:lstStyle/>
          <a:p>
            <a:pPr algn="ctr">
              <a:lnSpc>
                <a:spcPct val="70000"/>
              </a:lnSpc>
            </a:pPr>
            <a:r>
              <a:rPr lang="en-US" sz="4400" b="1" dirty="0">
                <a:solidFill>
                  <a:srgbClr val="31859C"/>
                </a:solidFill>
                <a:latin typeface="Calibri"/>
              </a:rPr>
              <a:t>The Atlanta Region’s Plan and GCO</a:t>
            </a:r>
          </a:p>
          <a:p>
            <a:pPr algn="ctr">
              <a:lnSpc>
                <a:spcPct val="70000"/>
              </a:lnSpc>
            </a:pPr>
            <a:endParaRPr lang="en-US" sz="2800" b="1" dirty="0">
              <a:solidFill>
                <a:srgbClr val="31859C"/>
              </a:solidFill>
              <a:latin typeface="Calibri"/>
            </a:endParaRPr>
          </a:p>
        </p:txBody>
      </p:sp>
      <p:pic>
        <p:nvPicPr>
          <p:cNvPr id="2" name="Picture 1"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8162" y="838201"/>
            <a:ext cx="5253892" cy="5918217"/>
          </a:xfrm>
          <a:prstGeom prst="rect">
            <a:avLst/>
          </a:prstGeom>
        </p:spPr>
      </p:pic>
    </p:spTree>
    <p:extLst>
      <p:ext uri="{BB962C8B-B14F-4D97-AF65-F5344CB8AC3E}">
        <p14:creationId xmlns:p14="http://schemas.microsoft.com/office/powerpoint/2010/main" val="805934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192EEA-FD39-4966-83DB-7CC736E60B57}"/>
              </a:ext>
            </a:extLst>
          </p:cNvPr>
          <p:cNvPicPr>
            <a:picLocks noChangeAspect="1"/>
          </p:cNvPicPr>
          <p:nvPr/>
        </p:nvPicPr>
        <p:blipFill>
          <a:blip r:embed="rId2"/>
          <a:stretch>
            <a:fillRect/>
          </a:stretch>
        </p:blipFill>
        <p:spPr>
          <a:xfrm>
            <a:off x="0" y="101601"/>
            <a:ext cx="9931400" cy="6426200"/>
          </a:xfrm>
          <a:prstGeom prst="rect">
            <a:avLst/>
          </a:prstGeom>
        </p:spPr>
      </p:pic>
    </p:spTree>
    <p:extLst>
      <p:ext uri="{BB962C8B-B14F-4D97-AF65-F5344CB8AC3E}">
        <p14:creationId xmlns:p14="http://schemas.microsoft.com/office/powerpoint/2010/main" val="129605820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png"/></Relationships>
</file>

<file path=ppt/theme/_rels/theme8.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DM Presentation template slides" id="{ABC10192-DD81-435B-88DC-7EE097798B27}" vid="{51357F47-AA6E-49C5-8388-8402F8FE342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Georgia Commute Options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3218</Words>
  <Application>Microsoft Office PowerPoint</Application>
  <PresentationFormat>Widescreen</PresentationFormat>
  <Paragraphs>695</Paragraphs>
  <Slides>65</Slides>
  <Notes>34</Notes>
  <HiddenSlides>0</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65</vt:i4>
      </vt:variant>
    </vt:vector>
  </HeadingPairs>
  <TitlesOfParts>
    <vt:vector size="93" baseType="lpstr">
      <vt:lpstr>.AppleSystemUIFont</vt:lpstr>
      <vt:lpstr>Arial</vt:lpstr>
      <vt:lpstr>ArialUnicodeMS</vt:lpstr>
      <vt:lpstr>Avenir LT Std 45 Book</vt:lpstr>
      <vt:lpstr>Calibri</vt:lpstr>
      <vt:lpstr>Calibri Light</vt:lpstr>
      <vt:lpstr>Futura</vt:lpstr>
      <vt:lpstr>Futura Book</vt:lpstr>
      <vt:lpstr>Futura Medium</vt:lpstr>
      <vt:lpstr>Helvetica</vt:lpstr>
      <vt:lpstr>Helvetica Light</vt:lpstr>
      <vt:lpstr>Helvetica Neue</vt:lpstr>
      <vt:lpstr>Helvetica Neue Light</vt:lpstr>
      <vt:lpstr>Helvetica Neue Medium</vt:lpstr>
      <vt:lpstr>inherit</vt:lpstr>
      <vt:lpstr>Monotype Sorts</vt:lpstr>
      <vt:lpstr>Segoe UI Light</vt:lpstr>
      <vt:lpstr>Trebuchet MS</vt:lpstr>
      <vt:lpstr>Wingdings</vt:lpstr>
      <vt:lpstr>ZapfDingbatsITC</vt:lpstr>
      <vt:lpstr>Office Theme</vt:lpstr>
      <vt:lpstr>White</vt:lpstr>
      <vt:lpstr>2_Office Theme</vt:lpstr>
      <vt:lpstr>1_White</vt:lpstr>
      <vt:lpstr>1_Office Theme</vt:lpstr>
      <vt:lpstr>3_Office Theme</vt:lpstr>
      <vt:lpstr>Georgia Commute Options PPT Template</vt:lpstr>
      <vt:lpstr>2_White</vt:lpstr>
      <vt:lpstr>PowerPoint Presentation</vt:lpstr>
      <vt:lpstr>Agenda</vt:lpstr>
      <vt:lpstr>PowerPoint Presentation</vt:lpstr>
      <vt:lpstr>Benefits of TDM  </vt:lpstr>
      <vt:lpstr>Benefits of TDM  </vt:lpstr>
      <vt:lpstr>PowerPoint Presentation</vt:lpstr>
      <vt:lpstr>PowerPoint Presentation</vt:lpstr>
      <vt:lpstr>PowerPoint Presentation</vt:lpstr>
      <vt:lpstr>PowerPoint Presentation</vt:lpstr>
      <vt:lpstr>Regional TDM Program Framework</vt:lpstr>
      <vt:lpstr>TDM Program Funding Flow</vt:lpstr>
      <vt:lpstr>ARC Regional TDM Program</vt:lpstr>
      <vt:lpstr>Georgia Commute Options  2019 Regional Commuter Survey</vt:lpstr>
      <vt:lpstr>Agenda</vt:lpstr>
      <vt:lpstr>Survey Objectives</vt:lpstr>
      <vt:lpstr>Survey Design</vt:lpstr>
      <vt:lpstr>Survey Implementation</vt:lpstr>
      <vt:lpstr>Survey Implementation </vt:lpstr>
      <vt:lpstr>Expansion to Regional Employee Population</vt:lpstr>
      <vt:lpstr>Survey Samples and Total Regional Employees</vt:lpstr>
      <vt:lpstr>Residence Counties</vt:lpstr>
      <vt:lpstr>Origin Counties</vt:lpstr>
      <vt:lpstr>Major Destinations</vt:lpstr>
      <vt:lpstr>Destinations</vt:lpstr>
      <vt:lpstr>Commute Flows</vt:lpstr>
      <vt:lpstr>Travel Time to Work </vt:lpstr>
      <vt:lpstr>Travel Distance to Work</vt:lpstr>
      <vt:lpstr>Social Media Use</vt:lpstr>
      <vt:lpstr>Travel/Trip Information Application</vt:lpstr>
      <vt:lpstr>Commute Perceptions</vt:lpstr>
      <vt:lpstr>Primary Alternative Modes</vt:lpstr>
      <vt:lpstr>Primary Alternative Modes</vt:lpstr>
      <vt:lpstr>Duration of Alternative Mode Use  (Primary Mode)</vt:lpstr>
      <vt:lpstr>Telework Frequency</vt:lpstr>
      <vt:lpstr>Formal and Informal Telework Programs</vt:lpstr>
      <vt:lpstr>Employer Offered Commute Options</vt:lpstr>
      <vt:lpstr>Societal Benefits of Alternative Modes</vt:lpstr>
      <vt:lpstr>Personal Benefits of Alternative Modes</vt:lpstr>
      <vt:lpstr>Influence of Different Benefits to Shift from Driving Alone</vt:lpstr>
      <vt:lpstr>Awareness of Georgia Commute Options Program and Incentives</vt:lpstr>
      <vt:lpstr>Prompted Awareness of Commute Options Programs</vt:lpstr>
      <vt:lpstr>Commute Ad Awareness/Messages Recalled</vt:lpstr>
      <vt:lpstr>Action After Hearing/Seeing Ad</vt:lpstr>
      <vt:lpstr> 2019 Atlanta Bike Challenge: Biketober  Bennett Foster  Joel Wascher </vt:lpstr>
      <vt:lpstr>PowerPoint Presentation</vt:lpstr>
      <vt:lpstr>People I Partnerships I Planning</vt:lpstr>
      <vt:lpstr>More than Prizes</vt:lpstr>
      <vt:lpstr>PowerPoint Presentation</vt:lpstr>
      <vt:lpstr>PowerPoint Presentation</vt:lpstr>
      <vt:lpstr>PowerPoint Presentation</vt:lpstr>
      <vt:lpstr>Paid Social Overview</vt:lpstr>
      <vt:lpstr>Pre Registration Results- on Bike Challenge Site</vt:lpstr>
      <vt:lpstr>Registration</vt:lpstr>
      <vt:lpstr>Organic Social Engagement</vt:lpstr>
      <vt:lpstr>Engaging Content</vt:lpstr>
      <vt:lpstr>Participation and Encouragement</vt:lpstr>
      <vt:lpstr>Partner Events and Engagement</vt:lpstr>
      <vt:lpstr>PowerPoint Presentation</vt:lpstr>
      <vt:lpstr>Success stories</vt:lpstr>
      <vt:lpstr>Key Takeaways</vt:lpstr>
      <vt:lpstr>PowerPoint Presentation</vt:lpstr>
      <vt:lpstr>Administrative Items - Members</vt:lpstr>
      <vt:lpstr>Administrative Items</vt:lpstr>
      <vt:lpstr>Administrative Items - Next TDMCC Meetings</vt:lpstr>
      <vt:lpstr>Upcoming TDM Related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Rosalind Tucker</dc:creator>
  <cp:lastModifiedBy>Joel Wascher</cp:lastModifiedBy>
  <cp:revision>8</cp:revision>
  <dcterms:created xsi:type="dcterms:W3CDTF">2019-10-22T02:38:53Z</dcterms:created>
  <dcterms:modified xsi:type="dcterms:W3CDTF">2019-10-22T13:09:03Z</dcterms:modified>
</cp:coreProperties>
</file>