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5.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6.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7.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8.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28" r:id="rId2"/>
    <p:sldId id="315" r:id="rId3"/>
    <p:sldId id="316" r:id="rId4"/>
    <p:sldId id="317" r:id="rId5"/>
    <p:sldId id="353" r:id="rId6"/>
    <p:sldId id="318" r:id="rId7"/>
    <p:sldId id="319" r:id="rId8"/>
    <p:sldId id="320" r:id="rId9"/>
    <p:sldId id="321" r:id="rId10"/>
    <p:sldId id="352" r:id="rId11"/>
    <p:sldId id="351" r:id="rId12"/>
    <p:sldId id="322" r:id="rId13"/>
    <p:sldId id="323" r:id="rId14"/>
    <p:sldId id="324" r:id="rId15"/>
    <p:sldId id="325" r:id="rId16"/>
    <p:sldId id="326" r:id="rId17"/>
    <p:sldId id="327" r:id="rId18"/>
    <p:sldId id="329" r:id="rId19"/>
    <p:sldId id="331" r:id="rId20"/>
    <p:sldId id="346" r:id="rId21"/>
    <p:sldId id="347" r:id="rId22"/>
    <p:sldId id="348" r:id="rId23"/>
    <p:sldId id="335" r:id="rId24"/>
    <p:sldId id="336" r:id="rId25"/>
    <p:sldId id="339" r:id="rId26"/>
    <p:sldId id="365" r:id="rId27"/>
    <p:sldId id="338" r:id="rId28"/>
    <p:sldId id="340" r:id="rId29"/>
    <p:sldId id="333" r:id="rId30"/>
    <p:sldId id="332" r:id="rId31"/>
    <p:sldId id="300" r:id="rId32"/>
    <p:sldId id="308" r:id="rId33"/>
    <p:sldId id="310" r:id="rId34"/>
    <p:sldId id="342" r:id="rId35"/>
    <p:sldId id="341" r:id="rId36"/>
    <p:sldId id="334" r:id="rId37"/>
    <p:sldId id="343" r:id="rId38"/>
    <p:sldId id="312" r:id="rId39"/>
    <p:sldId id="309" r:id="rId40"/>
    <p:sldId id="311" r:id="rId41"/>
    <p:sldId id="344" r:id="rId42"/>
    <p:sldId id="307" r:id="rId43"/>
    <p:sldId id="345" r:id="rId44"/>
    <p:sldId id="294" r:id="rId45"/>
    <p:sldId id="298" r:id="rId46"/>
    <p:sldId id="354" r:id="rId47"/>
    <p:sldId id="350" r:id="rId48"/>
    <p:sldId id="349" r:id="rId49"/>
    <p:sldId id="355" r:id="rId50"/>
    <p:sldId id="356" r:id="rId51"/>
    <p:sldId id="357" r:id="rId52"/>
    <p:sldId id="358" r:id="rId53"/>
    <p:sldId id="359" r:id="rId54"/>
    <p:sldId id="360" r:id="rId55"/>
    <p:sldId id="361" r:id="rId56"/>
    <p:sldId id="362" r:id="rId57"/>
    <p:sldId id="363" r:id="rId58"/>
    <p:sldId id="364" r:id="rId5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9F16"/>
    <a:srgbClr val="BDD498"/>
    <a:srgbClr val="000099"/>
    <a:srgbClr val="00FFFF"/>
    <a:srgbClr val="7A9361"/>
    <a:srgbClr val="EFF3FF"/>
    <a:srgbClr val="BDD7E7"/>
    <a:srgbClr val="6BAED6"/>
    <a:srgbClr val="3182BD"/>
    <a:srgbClr val="085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3" d="100"/>
          <a:sy n="113" d="100"/>
        </p:scale>
        <p:origin x="318"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5.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7.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922598513461186E-2"/>
          <c:y val="8.5457139446426175E-2"/>
          <c:w val="0.91460476328214013"/>
          <c:h val="0.85975695378007189"/>
        </c:manualLayout>
      </c:layout>
      <c:barChart>
        <c:barDir val="col"/>
        <c:grouping val="clustered"/>
        <c:varyColors val="0"/>
        <c:ser>
          <c:idx val="0"/>
          <c:order val="0"/>
          <c:tx>
            <c:strRef>
              <c:f>'[Chart in Microsoft PowerPoint]Sheet1'!$M$1</c:f>
              <c:strCache>
                <c:ptCount val="1"/>
                <c:pt idx="0">
                  <c:v>Growth, 2010-2016</c:v>
                </c:pt>
              </c:strCache>
            </c:strRef>
          </c:tx>
          <c:spPr>
            <a:solidFill>
              <a:srgbClr val="CAD994"/>
            </a:solidFill>
            <a:ln>
              <a:noFill/>
            </a:ln>
            <a:effectLst/>
          </c:spPr>
          <c:invertIfNegative val="0"/>
          <c:dPt>
            <c:idx val="3"/>
            <c:invertIfNegative val="0"/>
            <c:bubble3D val="0"/>
            <c:spPr>
              <a:solidFill>
                <a:srgbClr val="E8A40F"/>
              </a:solidFill>
              <a:ln>
                <a:noFill/>
              </a:ln>
              <a:effectLst/>
            </c:spPr>
            <c:extLst>
              <c:ext xmlns:c16="http://schemas.microsoft.com/office/drawing/2014/chart" uri="{C3380CC4-5D6E-409C-BE32-E72D297353CC}">
                <c16:uniqueId val="{00000001-BD7E-439A-ACD8-0A481ABF7FEA}"/>
              </c:ext>
            </c:extLst>
          </c:dPt>
          <c:cat>
            <c:strRef>
              <c:f>'[Chart in Microsoft PowerPoint]Sheet1'!$B$2:$B$31</c:f>
              <c:strCache>
                <c:ptCount val="30"/>
                <c:pt idx="0">
                  <c:v>Houston</c:v>
                </c:pt>
                <c:pt idx="1">
                  <c:v>Dallas</c:v>
                </c:pt>
                <c:pt idx="2">
                  <c:v>New York</c:v>
                </c:pt>
                <c:pt idx="3">
                  <c:v>Atlanta</c:v>
                </c:pt>
                <c:pt idx="4">
                  <c:v>Miami</c:v>
                </c:pt>
                <c:pt idx="5">
                  <c:v>Washington</c:v>
                </c:pt>
                <c:pt idx="6">
                  <c:v>Los Angeles</c:v>
                </c:pt>
                <c:pt idx="7">
                  <c:v>Phoenix</c:v>
                </c:pt>
                <c:pt idx="8">
                  <c:v>Seattle</c:v>
                </c:pt>
                <c:pt idx="9">
                  <c:v>San Francisco</c:v>
                </c:pt>
                <c:pt idx="10">
                  <c:v>Denver</c:v>
                </c:pt>
                <c:pt idx="11">
                  <c:v>Orlando</c:v>
                </c:pt>
                <c:pt idx="12">
                  <c:v>Riverside</c:v>
                </c:pt>
                <c:pt idx="13">
                  <c:v>San Antonio</c:v>
                </c:pt>
                <c:pt idx="14">
                  <c:v>Charlotte</c:v>
                </c:pt>
                <c:pt idx="15">
                  <c:v>Tampa</c:v>
                </c:pt>
                <c:pt idx="16">
                  <c:v>Boston</c:v>
                </c:pt>
                <c:pt idx="17">
                  <c:v>San Diego</c:v>
                </c:pt>
                <c:pt idx="18">
                  <c:v>Las Vegas</c:v>
                </c:pt>
                <c:pt idx="19">
                  <c:v>Minneapolis</c:v>
                </c:pt>
                <c:pt idx="20">
                  <c:v>Portland</c:v>
                </c:pt>
                <c:pt idx="21">
                  <c:v>Sacramento</c:v>
                </c:pt>
                <c:pt idx="22">
                  <c:v>Philadelphia</c:v>
                </c:pt>
                <c:pt idx="23">
                  <c:v>Kansas City, MO</c:v>
                </c:pt>
                <c:pt idx="24">
                  <c:v>Baltimore</c:v>
                </c:pt>
                <c:pt idx="25">
                  <c:v>Chicago</c:v>
                </c:pt>
                <c:pt idx="26">
                  <c:v>Cincinnati, OH</c:v>
                </c:pt>
                <c:pt idx="27">
                  <c:v>St. Louis, MO</c:v>
                </c:pt>
                <c:pt idx="28">
                  <c:v>Detroit</c:v>
                </c:pt>
                <c:pt idx="29">
                  <c:v>Pittsburgh</c:v>
                </c:pt>
              </c:strCache>
            </c:strRef>
          </c:cat>
          <c:val>
            <c:numRef>
              <c:f>'[Chart in Microsoft PowerPoint]Sheet1'!$M$2:$M$31</c:f>
              <c:numCache>
                <c:formatCode>General</c:formatCode>
                <c:ptCount val="30"/>
                <c:pt idx="0">
                  <c:v>851971</c:v>
                </c:pt>
                <c:pt idx="1">
                  <c:v>807082</c:v>
                </c:pt>
                <c:pt idx="2">
                  <c:v>587163</c:v>
                </c:pt>
                <c:pt idx="3">
                  <c:v>502975</c:v>
                </c:pt>
                <c:pt idx="4">
                  <c:v>500089</c:v>
                </c:pt>
                <c:pt idx="5">
                  <c:v>495561</c:v>
                </c:pt>
                <c:pt idx="6">
                  <c:v>481486</c:v>
                </c:pt>
                <c:pt idx="7">
                  <c:v>468410</c:v>
                </c:pt>
                <c:pt idx="8">
                  <c:v>359094</c:v>
                </c:pt>
                <c:pt idx="9">
                  <c:v>343605</c:v>
                </c:pt>
                <c:pt idx="10">
                  <c:v>309477</c:v>
                </c:pt>
                <c:pt idx="11">
                  <c:v>306858</c:v>
                </c:pt>
                <c:pt idx="12">
                  <c:v>302872</c:v>
                </c:pt>
                <c:pt idx="13">
                  <c:v>287093</c:v>
                </c:pt>
                <c:pt idx="14">
                  <c:v>257340</c:v>
                </c:pt>
                <c:pt idx="15">
                  <c:v>248657</c:v>
                </c:pt>
                <c:pt idx="16">
                  <c:v>241852</c:v>
                </c:pt>
                <c:pt idx="17">
                  <c:v>222407</c:v>
                </c:pt>
                <c:pt idx="18">
                  <c:v>204395</c:v>
                </c:pt>
                <c:pt idx="19">
                  <c:v>202177</c:v>
                </c:pt>
                <c:pt idx="20">
                  <c:v>198943</c:v>
                </c:pt>
                <c:pt idx="21">
                  <c:v>147274</c:v>
                </c:pt>
                <c:pt idx="22">
                  <c:v>104838</c:v>
                </c:pt>
                <c:pt idx="23">
                  <c:v>95171</c:v>
                </c:pt>
                <c:pt idx="24">
                  <c:v>88303</c:v>
                </c:pt>
                <c:pt idx="25">
                  <c:v>51449</c:v>
                </c:pt>
                <c:pt idx="26">
                  <c:v>50388</c:v>
                </c:pt>
                <c:pt idx="27">
                  <c:v>19243</c:v>
                </c:pt>
                <c:pt idx="28">
                  <c:v>1304</c:v>
                </c:pt>
                <c:pt idx="29">
                  <c:v>-13992</c:v>
                </c:pt>
              </c:numCache>
            </c:numRef>
          </c:val>
          <c:extLst>
            <c:ext xmlns:c16="http://schemas.microsoft.com/office/drawing/2014/chart" uri="{C3380CC4-5D6E-409C-BE32-E72D297353CC}">
              <c16:uniqueId val="{00000000-BD7E-439A-ACD8-0A481ABF7FEA}"/>
            </c:ext>
          </c:extLst>
        </c:ser>
        <c:dLbls>
          <c:showLegendKey val="0"/>
          <c:showVal val="0"/>
          <c:showCatName val="0"/>
          <c:showSerName val="0"/>
          <c:showPercent val="0"/>
          <c:showBubbleSize val="0"/>
        </c:dLbls>
        <c:gapWidth val="89"/>
        <c:overlap val="-27"/>
        <c:axId val="730927599"/>
        <c:axId val="894646223"/>
      </c:barChart>
      <c:catAx>
        <c:axId val="730927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4646223"/>
        <c:crosses val="autoZero"/>
        <c:auto val="1"/>
        <c:lblAlgn val="ctr"/>
        <c:lblOffset val="100"/>
        <c:noMultiLvlLbl val="0"/>
      </c:catAx>
      <c:valAx>
        <c:axId val="894646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09275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1" u="none" strike="noStrike" kern="1200" spc="0" baseline="0">
                <a:solidFill>
                  <a:schemeClr val="tx1">
                    <a:lumMod val="65000"/>
                    <a:lumOff val="35000"/>
                  </a:schemeClr>
                </a:solidFill>
                <a:latin typeface="+mn-lt"/>
                <a:ea typeface="+mn-ea"/>
                <a:cs typeface="+mn-cs"/>
              </a:defRPr>
            </a:pPr>
            <a:r>
              <a:rPr lang="en-US" sz="1800" b="1" i="1" dirty="0"/>
              <a:t>Home Price Change, 2000- </a:t>
            </a:r>
            <a:r>
              <a:rPr lang="en-US" sz="1800" b="1" i="1" dirty="0" smtClean="0"/>
              <a:t>Present</a:t>
            </a:r>
          </a:p>
          <a:p>
            <a:pPr>
              <a:defRPr sz="1800" b="1" i="1"/>
            </a:pPr>
            <a:r>
              <a:rPr lang="en-US" sz="1800" b="1" i="1" dirty="0" smtClean="0"/>
              <a:t>Index: January</a:t>
            </a:r>
            <a:r>
              <a:rPr lang="en-US" sz="1800" b="1" i="1" baseline="0" dirty="0" smtClean="0"/>
              <a:t> 2000=100</a:t>
            </a:r>
            <a:endParaRPr lang="en-US" sz="1800" b="1" i="1" dirty="0"/>
          </a:p>
        </c:rich>
      </c:tx>
      <c:layout/>
      <c:overlay val="0"/>
      <c:spPr>
        <a:noFill/>
        <a:ln>
          <a:noFill/>
        </a:ln>
        <a:effectLst/>
      </c:spPr>
      <c:txPr>
        <a:bodyPr rot="0" spcFirstLastPara="1" vertOverflow="ellipsis" vert="horz" wrap="square" anchor="ctr" anchorCtr="1"/>
        <a:lstStyle/>
        <a:p>
          <a:pPr>
            <a:defRPr sz="18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ATLCaseShillerPriceIndex!$B$1</c:f>
              <c:strCache>
                <c:ptCount val="1"/>
                <c:pt idx="0">
                  <c:v>ATL</c:v>
                </c:pt>
              </c:strCache>
            </c:strRef>
          </c:tx>
          <c:spPr>
            <a:ln w="57150" cap="rnd">
              <a:solidFill>
                <a:srgbClr val="E49F16"/>
              </a:solidFill>
              <a:round/>
            </a:ln>
            <a:effectLst/>
          </c:spPr>
          <c:marker>
            <c:symbol val="none"/>
          </c:marker>
          <c:cat>
            <c:numRef>
              <c:f>ATLCaseShillerPriceIndex!$A$2:$A$208</c:f>
              <c:numCache>
                <c:formatCode>[$-409]mmm\-yy;@</c:formatCode>
                <c:ptCount val="20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39265</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41822</c:v>
                </c:pt>
                <c:pt idx="175">
                  <c:v>41852</c:v>
                </c:pt>
                <c:pt idx="176">
                  <c:v>41884</c:v>
                </c:pt>
                <c:pt idx="177">
                  <c:v>41915</c:v>
                </c:pt>
                <c:pt idx="178">
                  <c:v>41947</c:v>
                </c:pt>
                <c:pt idx="179">
                  <c:v>41978</c:v>
                </c:pt>
                <c:pt idx="180">
                  <c:v>42010</c:v>
                </c:pt>
                <c:pt idx="181">
                  <c:v>42042</c:v>
                </c:pt>
                <c:pt idx="182">
                  <c:v>42071</c:v>
                </c:pt>
                <c:pt idx="183">
                  <c:v>42103</c:v>
                </c:pt>
                <c:pt idx="184">
                  <c:v>42134</c:v>
                </c:pt>
                <c:pt idx="185">
                  <c:v>42166</c:v>
                </c:pt>
                <c:pt idx="186">
                  <c:v>42197</c:v>
                </c:pt>
                <c:pt idx="187">
                  <c:v>42229</c:v>
                </c:pt>
                <c:pt idx="188">
                  <c:v>42261</c:v>
                </c:pt>
                <c:pt idx="189">
                  <c:v>42292</c:v>
                </c:pt>
                <c:pt idx="190">
                  <c:v>42324</c:v>
                </c:pt>
                <c:pt idx="191">
                  <c:v>42355</c:v>
                </c:pt>
                <c:pt idx="192">
                  <c:v>42387</c:v>
                </c:pt>
                <c:pt idx="193">
                  <c:v>42419</c:v>
                </c:pt>
                <c:pt idx="194">
                  <c:v>42449</c:v>
                </c:pt>
                <c:pt idx="195">
                  <c:v>42481</c:v>
                </c:pt>
                <c:pt idx="196">
                  <c:v>42512</c:v>
                </c:pt>
                <c:pt idx="197">
                  <c:v>42543</c:v>
                </c:pt>
                <c:pt idx="198">
                  <c:v>42573</c:v>
                </c:pt>
                <c:pt idx="199">
                  <c:v>42604</c:v>
                </c:pt>
                <c:pt idx="200">
                  <c:v>42635</c:v>
                </c:pt>
                <c:pt idx="201">
                  <c:v>42665</c:v>
                </c:pt>
                <c:pt idx="202">
                  <c:v>42696</c:v>
                </c:pt>
                <c:pt idx="203">
                  <c:v>42726</c:v>
                </c:pt>
                <c:pt idx="204">
                  <c:v>42757</c:v>
                </c:pt>
                <c:pt idx="205">
                  <c:v>42788</c:v>
                </c:pt>
                <c:pt idx="206">
                  <c:v>42816</c:v>
                </c:pt>
              </c:numCache>
            </c:numRef>
          </c:cat>
          <c:val>
            <c:numRef>
              <c:f>ATLCaseShillerPriceIndex!$B$2:$B$208</c:f>
              <c:numCache>
                <c:formatCode>0.00</c:formatCode>
                <c:ptCount val="207"/>
                <c:pt idx="0">
                  <c:v>100</c:v>
                </c:pt>
                <c:pt idx="1">
                  <c:v>100.8</c:v>
                </c:pt>
                <c:pt idx="2">
                  <c:v>101.18</c:v>
                </c:pt>
                <c:pt idx="3">
                  <c:v>102.5</c:v>
                </c:pt>
                <c:pt idx="4">
                  <c:v>103.38</c:v>
                </c:pt>
                <c:pt idx="5">
                  <c:v>104.58</c:v>
                </c:pt>
                <c:pt idx="6">
                  <c:v>104.81</c:v>
                </c:pt>
                <c:pt idx="7">
                  <c:v>105.09</c:v>
                </c:pt>
                <c:pt idx="8">
                  <c:v>105.08</c:v>
                </c:pt>
                <c:pt idx="9">
                  <c:v>105.56</c:v>
                </c:pt>
                <c:pt idx="10">
                  <c:v>106.04</c:v>
                </c:pt>
                <c:pt idx="11">
                  <c:v>106.35</c:v>
                </c:pt>
                <c:pt idx="12">
                  <c:v>106.63</c:v>
                </c:pt>
                <c:pt idx="13">
                  <c:v>106.9</c:v>
                </c:pt>
                <c:pt idx="14">
                  <c:v>107.24</c:v>
                </c:pt>
                <c:pt idx="15">
                  <c:v>108.08</c:v>
                </c:pt>
                <c:pt idx="16">
                  <c:v>108.74</c:v>
                </c:pt>
                <c:pt idx="17">
                  <c:v>109.77</c:v>
                </c:pt>
                <c:pt idx="18">
                  <c:v>110.24</c:v>
                </c:pt>
                <c:pt idx="19">
                  <c:v>110.71</c:v>
                </c:pt>
                <c:pt idx="20">
                  <c:v>111.09</c:v>
                </c:pt>
                <c:pt idx="21">
                  <c:v>111.24</c:v>
                </c:pt>
                <c:pt idx="22">
                  <c:v>111.17</c:v>
                </c:pt>
                <c:pt idx="23">
                  <c:v>111.01</c:v>
                </c:pt>
                <c:pt idx="24">
                  <c:v>111.18</c:v>
                </c:pt>
                <c:pt idx="25">
                  <c:v>111.67</c:v>
                </c:pt>
                <c:pt idx="26">
                  <c:v>112.02</c:v>
                </c:pt>
                <c:pt idx="27">
                  <c:v>112.39</c:v>
                </c:pt>
                <c:pt idx="28">
                  <c:v>113.01</c:v>
                </c:pt>
                <c:pt idx="29">
                  <c:v>113.75</c:v>
                </c:pt>
                <c:pt idx="30">
                  <c:v>114.31</c:v>
                </c:pt>
                <c:pt idx="31">
                  <c:v>114.68</c:v>
                </c:pt>
                <c:pt idx="32">
                  <c:v>114.76</c:v>
                </c:pt>
                <c:pt idx="33">
                  <c:v>114.86</c:v>
                </c:pt>
                <c:pt idx="34">
                  <c:v>114.91</c:v>
                </c:pt>
                <c:pt idx="35">
                  <c:v>114.91</c:v>
                </c:pt>
                <c:pt idx="36">
                  <c:v>115.12</c:v>
                </c:pt>
                <c:pt idx="37">
                  <c:v>115.23</c:v>
                </c:pt>
                <c:pt idx="38">
                  <c:v>115.84</c:v>
                </c:pt>
                <c:pt idx="39">
                  <c:v>116.06</c:v>
                </c:pt>
                <c:pt idx="40">
                  <c:v>116.88</c:v>
                </c:pt>
                <c:pt idx="41">
                  <c:v>117.35</c:v>
                </c:pt>
                <c:pt idx="42">
                  <c:v>117.79</c:v>
                </c:pt>
                <c:pt idx="43">
                  <c:v>118.17</c:v>
                </c:pt>
                <c:pt idx="44">
                  <c:v>118.53</c:v>
                </c:pt>
                <c:pt idx="45">
                  <c:v>118.4</c:v>
                </c:pt>
                <c:pt idx="46">
                  <c:v>118.45</c:v>
                </c:pt>
                <c:pt idx="47">
                  <c:v>118.31</c:v>
                </c:pt>
                <c:pt idx="48">
                  <c:v>118.67</c:v>
                </c:pt>
                <c:pt idx="49">
                  <c:v>118.65</c:v>
                </c:pt>
                <c:pt idx="50">
                  <c:v>119.06</c:v>
                </c:pt>
                <c:pt idx="51">
                  <c:v>120.1</c:v>
                </c:pt>
                <c:pt idx="52">
                  <c:v>120.88</c:v>
                </c:pt>
                <c:pt idx="53">
                  <c:v>121.49</c:v>
                </c:pt>
                <c:pt idx="54">
                  <c:v>122.23</c:v>
                </c:pt>
                <c:pt idx="55">
                  <c:v>122.86</c:v>
                </c:pt>
                <c:pt idx="56">
                  <c:v>123.37</c:v>
                </c:pt>
                <c:pt idx="57">
                  <c:v>123.27</c:v>
                </c:pt>
                <c:pt idx="58">
                  <c:v>123.27</c:v>
                </c:pt>
                <c:pt idx="59">
                  <c:v>123.53</c:v>
                </c:pt>
                <c:pt idx="60">
                  <c:v>123.84</c:v>
                </c:pt>
                <c:pt idx="61">
                  <c:v>124.21</c:v>
                </c:pt>
                <c:pt idx="62">
                  <c:v>124.7</c:v>
                </c:pt>
                <c:pt idx="63">
                  <c:v>125.92</c:v>
                </c:pt>
                <c:pt idx="64">
                  <c:v>127.12</c:v>
                </c:pt>
                <c:pt idx="65">
                  <c:v>128.53</c:v>
                </c:pt>
                <c:pt idx="66">
                  <c:v>129.03</c:v>
                </c:pt>
                <c:pt idx="67">
                  <c:v>129.51</c:v>
                </c:pt>
                <c:pt idx="68">
                  <c:v>129.49</c:v>
                </c:pt>
                <c:pt idx="69">
                  <c:v>129.63</c:v>
                </c:pt>
                <c:pt idx="70">
                  <c:v>129.83000000000001</c:v>
                </c:pt>
                <c:pt idx="71">
                  <c:v>130.21</c:v>
                </c:pt>
                <c:pt idx="72">
                  <c:v>130.59</c:v>
                </c:pt>
                <c:pt idx="73">
                  <c:v>130.61000000000001</c:v>
                </c:pt>
                <c:pt idx="74">
                  <c:v>130.62</c:v>
                </c:pt>
                <c:pt idx="75">
                  <c:v>131.51</c:v>
                </c:pt>
                <c:pt idx="76">
                  <c:v>132.72</c:v>
                </c:pt>
                <c:pt idx="77">
                  <c:v>134.01</c:v>
                </c:pt>
                <c:pt idx="78">
                  <c:v>134.9</c:v>
                </c:pt>
                <c:pt idx="79">
                  <c:v>135.27000000000001</c:v>
                </c:pt>
                <c:pt idx="80">
                  <c:v>135.1</c:v>
                </c:pt>
                <c:pt idx="81">
                  <c:v>134.72999999999999</c:v>
                </c:pt>
                <c:pt idx="82">
                  <c:v>134.18</c:v>
                </c:pt>
                <c:pt idx="83">
                  <c:v>134.01</c:v>
                </c:pt>
                <c:pt idx="84">
                  <c:v>133.44999999999999</c:v>
                </c:pt>
                <c:pt idx="85">
                  <c:v>133.30000000000001</c:v>
                </c:pt>
                <c:pt idx="86">
                  <c:v>133.22</c:v>
                </c:pt>
                <c:pt idx="87">
                  <c:v>134.27000000000001</c:v>
                </c:pt>
                <c:pt idx="88">
                  <c:v>135.03</c:v>
                </c:pt>
                <c:pt idx="89">
                  <c:v>136.11000000000001</c:v>
                </c:pt>
                <c:pt idx="90">
                  <c:v>136.47</c:v>
                </c:pt>
                <c:pt idx="91">
                  <c:v>136.44</c:v>
                </c:pt>
                <c:pt idx="92">
                  <c:v>135.55000000000001</c:v>
                </c:pt>
                <c:pt idx="93">
                  <c:v>133.86000000000001</c:v>
                </c:pt>
                <c:pt idx="94">
                  <c:v>131.34</c:v>
                </c:pt>
                <c:pt idx="95">
                  <c:v>129.61000000000001</c:v>
                </c:pt>
                <c:pt idx="96">
                  <c:v>127.76</c:v>
                </c:pt>
                <c:pt idx="97">
                  <c:v>125.98</c:v>
                </c:pt>
                <c:pt idx="98">
                  <c:v>124.46</c:v>
                </c:pt>
                <c:pt idx="99">
                  <c:v>123.62</c:v>
                </c:pt>
                <c:pt idx="100">
                  <c:v>124.29</c:v>
                </c:pt>
                <c:pt idx="101">
                  <c:v>124.61</c:v>
                </c:pt>
                <c:pt idx="102">
                  <c:v>124.74</c:v>
                </c:pt>
                <c:pt idx="103">
                  <c:v>124.32</c:v>
                </c:pt>
                <c:pt idx="104">
                  <c:v>122.71</c:v>
                </c:pt>
                <c:pt idx="105">
                  <c:v>119.79</c:v>
                </c:pt>
                <c:pt idx="106">
                  <c:v>116.46</c:v>
                </c:pt>
                <c:pt idx="107">
                  <c:v>113</c:v>
                </c:pt>
                <c:pt idx="108">
                  <c:v>109.44</c:v>
                </c:pt>
                <c:pt idx="109">
                  <c:v>106.65</c:v>
                </c:pt>
                <c:pt idx="110">
                  <c:v>105.07</c:v>
                </c:pt>
                <c:pt idx="111">
                  <c:v>105.42</c:v>
                </c:pt>
                <c:pt idx="112">
                  <c:v>105.98</c:v>
                </c:pt>
                <c:pt idx="113">
                  <c:v>107.62</c:v>
                </c:pt>
                <c:pt idx="114">
                  <c:v>110.09</c:v>
                </c:pt>
                <c:pt idx="115">
                  <c:v>111.27</c:v>
                </c:pt>
                <c:pt idx="116">
                  <c:v>111.26</c:v>
                </c:pt>
                <c:pt idx="117">
                  <c:v>110.12</c:v>
                </c:pt>
                <c:pt idx="118">
                  <c:v>109.29</c:v>
                </c:pt>
                <c:pt idx="119">
                  <c:v>108.62</c:v>
                </c:pt>
                <c:pt idx="120">
                  <c:v>107.04</c:v>
                </c:pt>
                <c:pt idx="121">
                  <c:v>105.65</c:v>
                </c:pt>
                <c:pt idx="122">
                  <c:v>103.73</c:v>
                </c:pt>
                <c:pt idx="123">
                  <c:v>105.69</c:v>
                </c:pt>
                <c:pt idx="124">
                  <c:v>107.86</c:v>
                </c:pt>
                <c:pt idx="125">
                  <c:v>109.72</c:v>
                </c:pt>
                <c:pt idx="126">
                  <c:v>110.02</c:v>
                </c:pt>
                <c:pt idx="127">
                  <c:v>108.95</c:v>
                </c:pt>
                <c:pt idx="128">
                  <c:v>106.39</c:v>
                </c:pt>
                <c:pt idx="129">
                  <c:v>103.3</c:v>
                </c:pt>
                <c:pt idx="130">
                  <c:v>100.8</c:v>
                </c:pt>
                <c:pt idx="131">
                  <c:v>100.06</c:v>
                </c:pt>
                <c:pt idx="132">
                  <c:v>100.33</c:v>
                </c:pt>
                <c:pt idx="133">
                  <c:v>100.68</c:v>
                </c:pt>
                <c:pt idx="134">
                  <c:v>100.33</c:v>
                </c:pt>
                <c:pt idx="135">
                  <c:v>101.81</c:v>
                </c:pt>
                <c:pt idx="136">
                  <c:v>102.8</c:v>
                </c:pt>
                <c:pt idx="137">
                  <c:v>104.32</c:v>
                </c:pt>
                <c:pt idx="138">
                  <c:v>104.55</c:v>
                </c:pt>
                <c:pt idx="139">
                  <c:v>102.04</c:v>
                </c:pt>
                <c:pt idx="140">
                  <c:v>95.99</c:v>
                </c:pt>
                <c:pt idx="141">
                  <c:v>91.21</c:v>
                </c:pt>
                <c:pt idx="142">
                  <c:v>88.92</c:v>
                </c:pt>
                <c:pt idx="143">
                  <c:v>87.3</c:v>
                </c:pt>
                <c:pt idx="144">
                  <c:v>85.44</c:v>
                </c:pt>
                <c:pt idx="145">
                  <c:v>83.27</c:v>
                </c:pt>
                <c:pt idx="146">
                  <c:v>82.54</c:v>
                </c:pt>
                <c:pt idx="147">
                  <c:v>84.48</c:v>
                </c:pt>
                <c:pt idx="148">
                  <c:v>87.87</c:v>
                </c:pt>
                <c:pt idx="149">
                  <c:v>91.75</c:v>
                </c:pt>
                <c:pt idx="150">
                  <c:v>94.15</c:v>
                </c:pt>
                <c:pt idx="151">
                  <c:v>95.8</c:v>
                </c:pt>
                <c:pt idx="152">
                  <c:v>96.06</c:v>
                </c:pt>
                <c:pt idx="153">
                  <c:v>95.6</c:v>
                </c:pt>
                <c:pt idx="154">
                  <c:v>95.68</c:v>
                </c:pt>
                <c:pt idx="155">
                  <c:v>95.95</c:v>
                </c:pt>
                <c:pt idx="156">
                  <c:v>96.98</c:v>
                </c:pt>
                <c:pt idx="157">
                  <c:v>97.01</c:v>
                </c:pt>
                <c:pt idx="158">
                  <c:v>98.25</c:v>
                </c:pt>
                <c:pt idx="159">
                  <c:v>102.01</c:v>
                </c:pt>
                <c:pt idx="160">
                  <c:v>105.51</c:v>
                </c:pt>
                <c:pt idx="161">
                  <c:v>109.15</c:v>
                </c:pt>
                <c:pt idx="162">
                  <c:v>111.54</c:v>
                </c:pt>
                <c:pt idx="163">
                  <c:v>113.47</c:v>
                </c:pt>
                <c:pt idx="164" formatCode="General">
                  <c:v>113.99</c:v>
                </c:pt>
                <c:pt idx="165" formatCode="General">
                  <c:v>113.72</c:v>
                </c:pt>
                <c:pt idx="166" formatCode="General">
                  <c:v>113.37</c:v>
                </c:pt>
                <c:pt idx="167">
                  <c:v>113.35</c:v>
                </c:pt>
                <c:pt idx="168">
                  <c:v>113.23</c:v>
                </c:pt>
                <c:pt idx="169">
                  <c:v>112.6</c:v>
                </c:pt>
                <c:pt idx="170">
                  <c:v>113.76</c:v>
                </c:pt>
                <c:pt idx="171">
                  <c:v>115.88</c:v>
                </c:pt>
                <c:pt idx="172">
                  <c:v>117.22</c:v>
                </c:pt>
                <c:pt idx="173">
                  <c:v>118.42</c:v>
                </c:pt>
                <c:pt idx="174" formatCode="General">
                  <c:v>118.95</c:v>
                </c:pt>
                <c:pt idx="175" formatCode="General">
                  <c:v>119.38</c:v>
                </c:pt>
                <c:pt idx="176" formatCode="General">
                  <c:v>119.03</c:v>
                </c:pt>
                <c:pt idx="177" formatCode="General">
                  <c:v>118.8</c:v>
                </c:pt>
                <c:pt idx="178" formatCode="General">
                  <c:v>118.95</c:v>
                </c:pt>
                <c:pt idx="179" formatCode="General">
                  <c:v>119.11</c:v>
                </c:pt>
                <c:pt idx="180" formatCode="General">
                  <c:v>118.79</c:v>
                </c:pt>
                <c:pt idx="181" formatCode="General">
                  <c:v>118.88</c:v>
                </c:pt>
                <c:pt idx="182" formatCode="General">
                  <c:v>119.99</c:v>
                </c:pt>
                <c:pt idx="183" formatCode="General">
                  <c:v>121.53</c:v>
                </c:pt>
                <c:pt idx="184" formatCode="General">
                  <c:v>123.24</c:v>
                </c:pt>
                <c:pt idx="185" formatCode="General">
                  <c:v>124.81</c:v>
                </c:pt>
                <c:pt idx="186">
                  <c:v>125.86</c:v>
                </c:pt>
                <c:pt idx="187">
                  <c:v>126.18</c:v>
                </c:pt>
                <c:pt idx="188">
                  <c:v>126.3</c:v>
                </c:pt>
                <c:pt idx="189">
                  <c:v>126.01</c:v>
                </c:pt>
                <c:pt idx="190">
                  <c:v>125.72</c:v>
                </c:pt>
                <c:pt idx="191">
                  <c:v>125.6</c:v>
                </c:pt>
                <c:pt idx="192" formatCode="General">
                  <c:v>125.69</c:v>
                </c:pt>
                <c:pt idx="193" formatCode="General">
                  <c:v>126.37</c:v>
                </c:pt>
                <c:pt idx="194" formatCode="General">
                  <c:v>127.74</c:v>
                </c:pt>
                <c:pt idx="195" formatCode="General">
                  <c:v>129.38</c:v>
                </c:pt>
                <c:pt idx="196" formatCode="General">
                  <c:v>130.96</c:v>
                </c:pt>
                <c:pt idx="197" formatCode="General">
                  <c:v>131.94</c:v>
                </c:pt>
                <c:pt idx="198" formatCode="General">
                  <c:v>132.41</c:v>
                </c:pt>
                <c:pt idx="199" formatCode="General">
                  <c:v>132.74</c:v>
                </c:pt>
                <c:pt idx="200" formatCode="General">
                  <c:v>132.91</c:v>
                </c:pt>
                <c:pt idx="201" formatCode="General">
                  <c:v>133.34</c:v>
                </c:pt>
                <c:pt idx="202" formatCode="General">
                  <c:v>133.22999999999999</c:v>
                </c:pt>
                <c:pt idx="203" formatCode="General">
                  <c:v>133.36000000000001</c:v>
                </c:pt>
                <c:pt idx="204" formatCode="General">
                  <c:v>132.93</c:v>
                </c:pt>
                <c:pt idx="205" formatCode="General">
                  <c:v>133.58000000000001</c:v>
                </c:pt>
                <c:pt idx="206" formatCode="General">
                  <c:v>134.81</c:v>
                </c:pt>
              </c:numCache>
            </c:numRef>
          </c:val>
          <c:smooth val="0"/>
          <c:extLst>
            <c:ext xmlns:c16="http://schemas.microsoft.com/office/drawing/2014/chart" uri="{C3380CC4-5D6E-409C-BE32-E72D297353CC}">
              <c16:uniqueId val="{00000000-93EA-46F7-85A7-935ECCD3624F}"/>
            </c:ext>
          </c:extLst>
        </c:ser>
        <c:dLbls>
          <c:showLegendKey val="0"/>
          <c:showVal val="0"/>
          <c:showCatName val="0"/>
          <c:showSerName val="0"/>
          <c:showPercent val="0"/>
          <c:showBubbleSize val="0"/>
        </c:dLbls>
        <c:smooth val="0"/>
        <c:axId val="941004064"/>
        <c:axId val="940994496"/>
      </c:lineChart>
      <c:dateAx>
        <c:axId val="941004064"/>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40994496"/>
        <c:crosses val="autoZero"/>
        <c:auto val="1"/>
        <c:lblOffset val="100"/>
        <c:baseTimeUnit val="months"/>
      </c:dateAx>
      <c:valAx>
        <c:axId val="940994496"/>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41004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r>
              <a:rPr lang="en-US" b="1" i="1"/>
              <a:t>Residential Building Permits</a:t>
            </a:r>
          </a:p>
        </c:rich>
      </c:tx>
      <c:layout/>
      <c:overlay val="0"/>
      <c:spPr>
        <a:noFill/>
        <a:ln>
          <a:noFill/>
        </a:ln>
        <a:effectLst/>
      </c:spPr>
      <c:txPr>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ATLPermits!$B$1</c:f>
              <c:strCache>
                <c:ptCount val="1"/>
                <c:pt idx="0">
                  <c:v>Total</c:v>
                </c:pt>
              </c:strCache>
            </c:strRef>
          </c:tx>
          <c:spPr>
            <a:solidFill>
              <a:srgbClr val="FE9D0C"/>
            </a:solidFill>
            <a:ln>
              <a:noFill/>
            </a:ln>
            <a:effectLst/>
          </c:spPr>
          <c:cat>
            <c:numRef>
              <c:f>ATLPermits!$A$2:$A$173</c:f>
              <c:numCache>
                <c:formatCode>[$-409]mmm\-yy;@</c:formatCode>
                <c:ptCount val="172"/>
                <c:pt idx="0">
                  <c:v>37627</c:v>
                </c:pt>
                <c:pt idx="1">
                  <c:v>37658</c:v>
                </c:pt>
                <c:pt idx="2">
                  <c:v>37686</c:v>
                </c:pt>
                <c:pt idx="3">
                  <c:v>37717</c:v>
                </c:pt>
                <c:pt idx="4">
                  <c:v>37747</c:v>
                </c:pt>
                <c:pt idx="5">
                  <c:v>37778</c:v>
                </c:pt>
                <c:pt idx="6">
                  <c:v>37808</c:v>
                </c:pt>
                <c:pt idx="7">
                  <c:v>37839</c:v>
                </c:pt>
                <c:pt idx="8">
                  <c:v>37870</c:v>
                </c:pt>
                <c:pt idx="9">
                  <c:v>37900</c:v>
                </c:pt>
                <c:pt idx="10">
                  <c:v>37931</c:v>
                </c:pt>
                <c:pt idx="11">
                  <c:v>37961</c:v>
                </c:pt>
                <c:pt idx="12">
                  <c:v>37992</c:v>
                </c:pt>
                <c:pt idx="13">
                  <c:v>38023</c:v>
                </c:pt>
                <c:pt idx="14">
                  <c:v>38052</c:v>
                </c:pt>
                <c:pt idx="15">
                  <c:v>38083</c:v>
                </c:pt>
                <c:pt idx="16">
                  <c:v>38113</c:v>
                </c:pt>
                <c:pt idx="17">
                  <c:v>38144</c:v>
                </c:pt>
                <c:pt idx="18">
                  <c:v>38174</c:v>
                </c:pt>
                <c:pt idx="19">
                  <c:v>38205</c:v>
                </c:pt>
                <c:pt idx="20">
                  <c:v>38236</c:v>
                </c:pt>
                <c:pt idx="21">
                  <c:v>38266</c:v>
                </c:pt>
                <c:pt idx="22">
                  <c:v>38297</c:v>
                </c:pt>
                <c:pt idx="23">
                  <c:v>38327</c:v>
                </c:pt>
                <c:pt idx="24">
                  <c:v>38358</c:v>
                </c:pt>
                <c:pt idx="25">
                  <c:v>38389</c:v>
                </c:pt>
                <c:pt idx="26">
                  <c:v>38417</c:v>
                </c:pt>
                <c:pt idx="27">
                  <c:v>38448</c:v>
                </c:pt>
                <c:pt idx="28">
                  <c:v>38478</c:v>
                </c:pt>
                <c:pt idx="29">
                  <c:v>38509</c:v>
                </c:pt>
                <c:pt idx="30">
                  <c:v>38539</c:v>
                </c:pt>
                <c:pt idx="31">
                  <c:v>38570</c:v>
                </c:pt>
                <c:pt idx="32">
                  <c:v>38601</c:v>
                </c:pt>
                <c:pt idx="33">
                  <c:v>38631</c:v>
                </c:pt>
                <c:pt idx="34">
                  <c:v>38662</c:v>
                </c:pt>
                <c:pt idx="35">
                  <c:v>38692</c:v>
                </c:pt>
                <c:pt idx="36">
                  <c:v>38723</c:v>
                </c:pt>
                <c:pt idx="37">
                  <c:v>38754</c:v>
                </c:pt>
                <c:pt idx="38">
                  <c:v>38782</c:v>
                </c:pt>
                <c:pt idx="39">
                  <c:v>38813</c:v>
                </c:pt>
                <c:pt idx="40">
                  <c:v>38843</c:v>
                </c:pt>
                <c:pt idx="41">
                  <c:v>38874</c:v>
                </c:pt>
                <c:pt idx="42">
                  <c:v>38904</c:v>
                </c:pt>
                <c:pt idx="43">
                  <c:v>38935</c:v>
                </c:pt>
                <c:pt idx="44">
                  <c:v>38966</c:v>
                </c:pt>
                <c:pt idx="45">
                  <c:v>38996</c:v>
                </c:pt>
                <c:pt idx="46">
                  <c:v>39027</c:v>
                </c:pt>
                <c:pt idx="47">
                  <c:v>39057</c:v>
                </c:pt>
                <c:pt idx="48">
                  <c:v>39088</c:v>
                </c:pt>
                <c:pt idx="49">
                  <c:v>39119</c:v>
                </c:pt>
                <c:pt idx="50">
                  <c:v>39147</c:v>
                </c:pt>
                <c:pt idx="51">
                  <c:v>39178</c:v>
                </c:pt>
                <c:pt idx="52">
                  <c:v>39208</c:v>
                </c:pt>
                <c:pt idx="53">
                  <c:v>39239</c:v>
                </c:pt>
                <c:pt idx="54">
                  <c:v>39269</c:v>
                </c:pt>
                <c:pt idx="55">
                  <c:v>39300</c:v>
                </c:pt>
                <c:pt idx="56">
                  <c:v>39331</c:v>
                </c:pt>
                <c:pt idx="57">
                  <c:v>39361</c:v>
                </c:pt>
                <c:pt idx="58">
                  <c:v>39392</c:v>
                </c:pt>
                <c:pt idx="59">
                  <c:v>39422</c:v>
                </c:pt>
                <c:pt idx="60">
                  <c:v>39453</c:v>
                </c:pt>
                <c:pt idx="61">
                  <c:v>39484</c:v>
                </c:pt>
                <c:pt idx="62">
                  <c:v>39513</c:v>
                </c:pt>
                <c:pt idx="63">
                  <c:v>39544</c:v>
                </c:pt>
                <c:pt idx="64">
                  <c:v>39574</c:v>
                </c:pt>
                <c:pt idx="65">
                  <c:v>39605</c:v>
                </c:pt>
                <c:pt idx="66">
                  <c:v>39635</c:v>
                </c:pt>
                <c:pt idx="67">
                  <c:v>39666</c:v>
                </c:pt>
                <c:pt idx="68">
                  <c:v>39697</c:v>
                </c:pt>
                <c:pt idx="69">
                  <c:v>39727</c:v>
                </c:pt>
                <c:pt idx="70">
                  <c:v>39758</c:v>
                </c:pt>
                <c:pt idx="71">
                  <c:v>39788</c:v>
                </c:pt>
                <c:pt idx="72">
                  <c:v>39819</c:v>
                </c:pt>
                <c:pt idx="73">
                  <c:v>39850</c:v>
                </c:pt>
                <c:pt idx="74">
                  <c:v>39878</c:v>
                </c:pt>
                <c:pt idx="75">
                  <c:v>39909</c:v>
                </c:pt>
                <c:pt idx="76">
                  <c:v>39939</c:v>
                </c:pt>
                <c:pt idx="77">
                  <c:v>39970</c:v>
                </c:pt>
                <c:pt idx="78">
                  <c:v>40000</c:v>
                </c:pt>
                <c:pt idx="79">
                  <c:v>40031</c:v>
                </c:pt>
                <c:pt idx="80">
                  <c:v>40062</c:v>
                </c:pt>
                <c:pt idx="81">
                  <c:v>40092</c:v>
                </c:pt>
                <c:pt idx="82">
                  <c:v>40123</c:v>
                </c:pt>
                <c:pt idx="83">
                  <c:v>40153</c:v>
                </c:pt>
                <c:pt idx="84">
                  <c:v>40184</c:v>
                </c:pt>
                <c:pt idx="85">
                  <c:v>40215</c:v>
                </c:pt>
                <c:pt idx="86">
                  <c:v>40243</c:v>
                </c:pt>
                <c:pt idx="87">
                  <c:v>40274</c:v>
                </c:pt>
                <c:pt idx="88">
                  <c:v>40304</c:v>
                </c:pt>
                <c:pt idx="89">
                  <c:v>40335</c:v>
                </c:pt>
                <c:pt idx="90">
                  <c:v>40365</c:v>
                </c:pt>
                <c:pt idx="91">
                  <c:v>40396</c:v>
                </c:pt>
                <c:pt idx="92">
                  <c:v>40427</c:v>
                </c:pt>
                <c:pt idx="93">
                  <c:v>40457</c:v>
                </c:pt>
                <c:pt idx="94">
                  <c:v>40488</c:v>
                </c:pt>
                <c:pt idx="95">
                  <c:v>40518</c:v>
                </c:pt>
                <c:pt idx="96">
                  <c:v>40549</c:v>
                </c:pt>
                <c:pt idx="97">
                  <c:v>40580</c:v>
                </c:pt>
                <c:pt idx="98">
                  <c:v>40608</c:v>
                </c:pt>
                <c:pt idx="99">
                  <c:v>40639</c:v>
                </c:pt>
                <c:pt idx="100">
                  <c:v>40669</c:v>
                </c:pt>
                <c:pt idx="101">
                  <c:v>40700</c:v>
                </c:pt>
                <c:pt idx="102">
                  <c:v>40730</c:v>
                </c:pt>
                <c:pt idx="103">
                  <c:v>40761</c:v>
                </c:pt>
                <c:pt idx="104">
                  <c:v>40792</c:v>
                </c:pt>
                <c:pt idx="105">
                  <c:v>40822</c:v>
                </c:pt>
                <c:pt idx="106">
                  <c:v>40853</c:v>
                </c:pt>
                <c:pt idx="107">
                  <c:v>40883</c:v>
                </c:pt>
                <c:pt idx="108">
                  <c:v>40914</c:v>
                </c:pt>
                <c:pt idx="109">
                  <c:v>40945</c:v>
                </c:pt>
                <c:pt idx="110">
                  <c:v>40974</c:v>
                </c:pt>
                <c:pt idx="111">
                  <c:v>41005</c:v>
                </c:pt>
                <c:pt idx="112">
                  <c:v>41035</c:v>
                </c:pt>
                <c:pt idx="113">
                  <c:v>41066</c:v>
                </c:pt>
                <c:pt idx="114">
                  <c:v>41096</c:v>
                </c:pt>
                <c:pt idx="115">
                  <c:v>41127</c:v>
                </c:pt>
                <c:pt idx="116">
                  <c:v>41158</c:v>
                </c:pt>
                <c:pt idx="117">
                  <c:v>41188</c:v>
                </c:pt>
                <c:pt idx="118">
                  <c:v>41219</c:v>
                </c:pt>
                <c:pt idx="119">
                  <c:v>41249</c:v>
                </c:pt>
                <c:pt idx="120">
                  <c:v>41280</c:v>
                </c:pt>
                <c:pt idx="121">
                  <c:v>41311</c:v>
                </c:pt>
                <c:pt idx="122">
                  <c:v>41339</c:v>
                </c:pt>
                <c:pt idx="123">
                  <c:v>41370</c:v>
                </c:pt>
                <c:pt idx="124">
                  <c:v>41400</c:v>
                </c:pt>
                <c:pt idx="125">
                  <c:v>41431</c:v>
                </c:pt>
                <c:pt idx="126">
                  <c:v>41461</c:v>
                </c:pt>
                <c:pt idx="127">
                  <c:v>41492</c:v>
                </c:pt>
                <c:pt idx="128">
                  <c:v>41523</c:v>
                </c:pt>
                <c:pt idx="129">
                  <c:v>41553</c:v>
                </c:pt>
                <c:pt idx="130">
                  <c:v>41584</c:v>
                </c:pt>
                <c:pt idx="131">
                  <c:v>41614</c:v>
                </c:pt>
                <c:pt idx="132">
                  <c:v>41645</c:v>
                </c:pt>
                <c:pt idx="133">
                  <c:v>41676</c:v>
                </c:pt>
                <c:pt idx="134">
                  <c:v>41704</c:v>
                </c:pt>
                <c:pt idx="135">
                  <c:v>41735</c:v>
                </c:pt>
                <c:pt idx="136">
                  <c:v>41765</c:v>
                </c:pt>
                <c:pt idx="137">
                  <c:v>41804</c:v>
                </c:pt>
                <c:pt idx="138">
                  <c:v>41834</c:v>
                </c:pt>
                <c:pt idx="139">
                  <c:v>41865</c:v>
                </c:pt>
                <c:pt idx="140">
                  <c:v>41896</c:v>
                </c:pt>
                <c:pt idx="141">
                  <c:v>41927</c:v>
                </c:pt>
                <c:pt idx="142">
                  <c:v>41959</c:v>
                </c:pt>
                <c:pt idx="143">
                  <c:v>41990</c:v>
                </c:pt>
                <c:pt idx="144">
                  <c:v>42022</c:v>
                </c:pt>
                <c:pt idx="145">
                  <c:v>42054</c:v>
                </c:pt>
                <c:pt idx="146">
                  <c:v>42083</c:v>
                </c:pt>
                <c:pt idx="147">
                  <c:v>42115</c:v>
                </c:pt>
                <c:pt idx="148">
                  <c:v>42146</c:v>
                </c:pt>
                <c:pt idx="149">
                  <c:v>42178</c:v>
                </c:pt>
                <c:pt idx="150">
                  <c:v>42209</c:v>
                </c:pt>
                <c:pt idx="151">
                  <c:v>42241</c:v>
                </c:pt>
                <c:pt idx="152">
                  <c:v>42273</c:v>
                </c:pt>
                <c:pt idx="153">
                  <c:v>42304</c:v>
                </c:pt>
                <c:pt idx="154">
                  <c:v>42336</c:v>
                </c:pt>
                <c:pt idx="155">
                  <c:v>42367</c:v>
                </c:pt>
                <c:pt idx="156">
                  <c:v>42399</c:v>
                </c:pt>
                <c:pt idx="157">
                  <c:v>42401</c:v>
                </c:pt>
                <c:pt idx="158">
                  <c:v>42430</c:v>
                </c:pt>
                <c:pt idx="159">
                  <c:v>42462</c:v>
                </c:pt>
                <c:pt idx="160">
                  <c:v>42493</c:v>
                </c:pt>
                <c:pt idx="161">
                  <c:v>42525</c:v>
                </c:pt>
                <c:pt idx="162">
                  <c:v>42555</c:v>
                </c:pt>
                <c:pt idx="163">
                  <c:v>42586</c:v>
                </c:pt>
                <c:pt idx="164">
                  <c:v>42617</c:v>
                </c:pt>
                <c:pt idx="165">
                  <c:v>42647</c:v>
                </c:pt>
                <c:pt idx="166">
                  <c:v>42678</c:v>
                </c:pt>
                <c:pt idx="167">
                  <c:v>42708</c:v>
                </c:pt>
                <c:pt idx="168">
                  <c:v>42739</c:v>
                </c:pt>
                <c:pt idx="169">
                  <c:v>42770</c:v>
                </c:pt>
                <c:pt idx="170">
                  <c:v>42798</c:v>
                </c:pt>
                <c:pt idx="171">
                  <c:v>42829</c:v>
                </c:pt>
              </c:numCache>
            </c:numRef>
          </c:cat>
          <c:val>
            <c:numRef>
              <c:f>ATLPermits!$B$2:$B$173</c:f>
              <c:numCache>
                <c:formatCode>General</c:formatCode>
                <c:ptCount val="172"/>
                <c:pt idx="0">
                  <c:v>5290</c:v>
                </c:pt>
                <c:pt idx="1">
                  <c:v>4464</c:v>
                </c:pt>
                <c:pt idx="2">
                  <c:v>5719</c:v>
                </c:pt>
                <c:pt idx="3">
                  <c:v>5943</c:v>
                </c:pt>
                <c:pt idx="4">
                  <c:v>4969</c:v>
                </c:pt>
                <c:pt idx="5">
                  <c:v>5048</c:v>
                </c:pt>
                <c:pt idx="6">
                  <c:v>6203</c:v>
                </c:pt>
                <c:pt idx="7">
                  <c:v>6488</c:v>
                </c:pt>
                <c:pt idx="8">
                  <c:v>6617</c:v>
                </c:pt>
                <c:pt idx="9">
                  <c:v>5549</c:v>
                </c:pt>
                <c:pt idx="10">
                  <c:v>4484</c:v>
                </c:pt>
                <c:pt idx="11">
                  <c:v>5921</c:v>
                </c:pt>
                <c:pt idx="12">
                  <c:v>5883</c:v>
                </c:pt>
                <c:pt idx="13">
                  <c:v>4888</c:v>
                </c:pt>
                <c:pt idx="14">
                  <c:v>6851</c:v>
                </c:pt>
                <c:pt idx="15">
                  <c:v>5716</c:v>
                </c:pt>
                <c:pt idx="16">
                  <c:v>7290</c:v>
                </c:pt>
                <c:pt idx="17">
                  <c:v>5214</c:v>
                </c:pt>
                <c:pt idx="18">
                  <c:v>7626</c:v>
                </c:pt>
                <c:pt idx="19">
                  <c:v>6595</c:v>
                </c:pt>
                <c:pt idx="20">
                  <c:v>5354</c:v>
                </c:pt>
                <c:pt idx="21">
                  <c:v>5909</c:v>
                </c:pt>
                <c:pt idx="22">
                  <c:v>7255</c:v>
                </c:pt>
                <c:pt idx="23">
                  <c:v>6096</c:v>
                </c:pt>
                <c:pt idx="24">
                  <c:v>5249</c:v>
                </c:pt>
                <c:pt idx="25">
                  <c:v>5560</c:v>
                </c:pt>
                <c:pt idx="26">
                  <c:v>6285</c:v>
                </c:pt>
                <c:pt idx="27">
                  <c:v>5860</c:v>
                </c:pt>
                <c:pt idx="28">
                  <c:v>7448</c:v>
                </c:pt>
                <c:pt idx="29">
                  <c:v>6254</c:v>
                </c:pt>
                <c:pt idx="30">
                  <c:v>5405</c:v>
                </c:pt>
                <c:pt idx="31">
                  <c:v>7686</c:v>
                </c:pt>
                <c:pt idx="32">
                  <c:v>6929</c:v>
                </c:pt>
                <c:pt idx="33">
                  <c:v>5742</c:v>
                </c:pt>
                <c:pt idx="34">
                  <c:v>5197</c:v>
                </c:pt>
                <c:pt idx="35">
                  <c:v>5401</c:v>
                </c:pt>
                <c:pt idx="36">
                  <c:v>6480</c:v>
                </c:pt>
                <c:pt idx="37">
                  <c:v>5366</c:v>
                </c:pt>
                <c:pt idx="38">
                  <c:v>7281</c:v>
                </c:pt>
                <c:pt idx="39">
                  <c:v>6021</c:v>
                </c:pt>
                <c:pt idx="40">
                  <c:v>7456</c:v>
                </c:pt>
                <c:pt idx="41">
                  <c:v>6135</c:v>
                </c:pt>
                <c:pt idx="42">
                  <c:v>5392</c:v>
                </c:pt>
                <c:pt idx="43">
                  <c:v>7087</c:v>
                </c:pt>
                <c:pt idx="44">
                  <c:v>4302</c:v>
                </c:pt>
                <c:pt idx="45">
                  <c:v>5332</c:v>
                </c:pt>
                <c:pt idx="46">
                  <c:v>4032</c:v>
                </c:pt>
                <c:pt idx="47">
                  <c:v>3468</c:v>
                </c:pt>
                <c:pt idx="48">
                  <c:v>4604</c:v>
                </c:pt>
                <c:pt idx="49">
                  <c:v>3971</c:v>
                </c:pt>
                <c:pt idx="50">
                  <c:v>4931</c:v>
                </c:pt>
                <c:pt idx="51">
                  <c:v>5006</c:v>
                </c:pt>
                <c:pt idx="52">
                  <c:v>5243</c:v>
                </c:pt>
                <c:pt idx="53">
                  <c:v>4012</c:v>
                </c:pt>
                <c:pt idx="54">
                  <c:v>3684</c:v>
                </c:pt>
                <c:pt idx="55">
                  <c:v>3986</c:v>
                </c:pt>
                <c:pt idx="56">
                  <c:v>2924</c:v>
                </c:pt>
                <c:pt idx="57">
                  <c:v>2502</c:v>
                </c:pt>
                <c:pt idx="58">
                  <c:v>2190</c:v>
                </c:pt>
                <c:pt idx="59">
                  <c:v>1800</c:v>
                </c:pt>
                <c:pt idx="60">
                  <c:v>2482</c:v>
                </c:pt>
                <c:pt idx="61">
                  <c:v>1796</c:v>
                </c:pt>
                <c:pt idx="62">
                  <c:v>2650</c:v>
                </c:pt>
                <c:pt idx="63">
                  <c:v>1636</c:v>
                </c:pt>
                <c:pt idx="64">
                  <c:v>1723</c:v>
                </c:pt>
                <c:pt idx="65">
                  <c:v>2030</c:v>
                </c:pt>
                <c:pt idx="66">
                  <c:v>1478</c:v>
                </c:pt>
                <c:pt idx="67">
                  <c:v>1678</c:v>
                </c:pt>
                <c:pt idx="68">
                  <c:v>1246</c:v>
                </c:pt>
                <c:pt idx="69">
                  <c:v>1332</c:v>
                </c:pt>
                <c:pt idx="70">
                  <c:v>391</c:v>
                </c:pt>
                <c:pt idx="71">
                  <c:v>896</c:v>
                </c:pt>
                <c:pt idx="72">
                  <c:v>346</c:v>
                </c:pt>
                <c:pt idx="73">
                  <c:v>421</c:v>
                </c:pt>
                <c:pt idx="74">
                  <c:v>576</c:v>
                </c:pt>
                <c:pt idx="75">
                  <c:v>511</c:v>
                </c:pt>
                <c:pt idx="76">
                  <c:v>754</c:v>
                </c:pt>
                <c:pt idx="77">
                  <c:v>568</c:v>
                </c:pt>
                <c:pt idx="78">
                  <c:v>522</c:v>
                </c:pt>
                <c:pt idx="79">
                  <c:v>609</c:v>
                </c:pt>
                <c:pt idx="80">
                  <c:v>530</c:v>
                </c:pt>
                <c:pt idx="81">
                  <c:v>584</c:v>
                </c:pt>
                <c:pt idx="82">
                  <c:v>542</c:v>
                </c:pt>
                <c:pt idx="83">
                  <c:v>585</c:v>
                </c:pt>
                <c:pt idx="84">
                  <c:v>676</c:v>
                </c:pt>
                <c:pt idx="85">
                  <c:v>737</c:v>
                </c:pt>
                <c:pt idx="86">
                  <c:v>776</c:v>
                </c:pt>
                <c:pt idx="87">
                  <c:v>949</c:v>
                </c:pt>
                <c:pt idx="88">
                  <c:v>521</c:v>
                </c:pt>
                <c:pt idx="89">
                  <c:v>744</c:v>
                </c:pt>
                <c:pt idx="90">
                  <c:v>523</c:v>
                </c:pt>
                <c:pt idx="91">
                  <c:v>646</c:v>
                </c:pt>
                <c:pt idx="92">
                  <c:v>630</c:v>
                </c:pt>
                <c:pt idx="93">
                  <c:v>407</c:v>
                </c:pt>
                <c:pt idx="94">
                  <c:v>443</c:v>
                </c:pt>
                <c:pt idx="95">
                  <c:v>568</c:v>
                </c:pt>
                <c:pt idx="96">
                  <c:v>653</c:v>
                </c:pt>
                <c:pt idx="97">
                  <c:v>587</c:v>
                </c:pt>
                <c:pt idx="98">
                  <c:v>726</c:v>
                </c:pt>
                <c:pt idx="99">
                  <c:v>631</c:v>
                </c:pt>
                <c:pt idx="100">
                  <c:v>663</c:v>
                </c:pt>
                <c:pt idx="101">
                  <c:v>863</c:v>
                </c:pt>
                <c:pt idx="102">
                  <c:v>542</c:v>
                </c:pt>
                <c:pt idx="103">
                  <c:v>1359</c:v>
                </c:pt>
                <c:pt idx="104">
                  <c:v>504</c:v>
                </c:pt>
                <c:pt idx="105">
                  <c:v>757</c:v>
                </c:pt>
                <c:pt idx="106">
                  <c:v>853</c:v>
                </c:pt>
                <c:pt idx="107">
                  <c:v>512</c:v>
                </c:pt>
                <c:pt idx="108">
                  <c:v>1020</c:v>
                </c:pt>
                <c:pt idx="109">
                  <c:v>1452</c:v>
                </c:pt>
                <c:pt idx="110">
                  <c:v>1027</c:v>
                </c:pt>
                <c:pt idx="111">
                  <c:v>1068</c:v>
                </c:pt>
                <c:pt idx="112">
                  <c:v>976</c:v>
                </c:pt>
                <c:pt idx="113">
                  <c:v>1532</c:v>
                </c:pt>
                <c:pt idx="114">
                  <c:v>1216</c:v>
                </c:pt>
                <c:pt idx="115">
                  <c:v>1136</c:v>
                </c:pt>
                <c:pt idx="116">
                  <c:v>1153</c:v>
                </c:pt>
                <c:pt idx="117">
                  <c:v>1602</c:v>
                </c:pt>
                <c:pt idx="118">
                  <c:v>722</c:v>
                </c:pt>
                <c:pt idx="119">
                  <c:v>1483</c:v>
                </c:pt>
                <c:pt idx="120">
                  <c:v>1066</c:v>
                </c:pt>
                <c:pt idx="121">
                  <c:v>2649</c:v>
                </c:pt>
                <c:pt idx="122">
                  <c:v>1612</c:v>
                </c:pt>
                <c:pt idx="123">
                  <c:v>2066</c:v>
                </c:pt>
                <c:pt idx="124">
                  <c:v>2567</c:v>
                </c:pt>
                <c:pt idx="125">
                  <c:v>2811</c:v>
                </c:pt>
                <c:pt idx="126">
                  <c:v>1950</c:v>
                </c:pt>
                <c:pt idx="127">
                  <c:v>1676</c:v>
                </c:pt>
                <c:pt idx="128">
                  <c:v>2187</c:v>
                </c:pt>
                <c:pt idx="129">
                  <c:v>2122</c:v>
                </c:pt>
                <c:pt idx="130">
                  <c:v>2184</c:v>
                </c:pt>
                <c:pt idx="131">
                  <c:v>1438</c:v>
                </c:pt>
                <c:pt idx="132">
                  <c:v>1062</c:v>
                </c:pt>
                <c:pt idx="133">
                  <c:v>2182</c:v>
                </c:pt>
                <c:pt idx="134">
                  <c:v>2970</c:v>
                </c:pt>
                <c:pt idx="135">
                  <c:v>1927</c:v>
                </c:pt>
                <c:pt idx="136">
                  <c:v>2718</c:v>
                </c:pt>
                <c:pt idx="137">
                  <c:v>2311</c:v>
                </c:pt>
                <c:pt idx="138">
                  <c:v>2643</c:v>
                </c:pt>
                <c:pt idx="139">
                  <c:v>1930</c:v>
                </c:pt>
                <c:pt idx="140">
                  <c:v>1727</c:v>
                </c:pt>
                <c:pt idx="141">
                  <c:v>2496</c:v>
                </c:pt>
                <c:pt idx="142">
                  <c:v>1908</c:v>
                </c:pt>
                <c:pt idx="143">
                  <c:v>2819</c:v>
                </c:pt>
                <c:pt idx="144">
                  <c:v>1584</c:v>
                </c:pt>
                <c:pt idx="145">
                  <c:v>2231</c:v>
                </c:pt>
                <c:pt idx="146">
                  <c:v>2879</c:v>
                </c:pt>
                <c:pt idx="147">
                  <c:v>2590</c:v>
                </c:pt>
                <c:pt idx="148">
                  <c:v>2983</c:v>
                </c:pt>
                <c:pt idx="149">
                  <c:v>3041</c:v>
                </c:pt>
                <c:pt idx="150">
                  <c:v>3040</c:v>
                </c:pt>
                <c:pt idx="151">
                  <c:v>2169</c:v>
                </c:pt>
                <c:pt idx="152">
                  <c:v>1928</c:v>
                </c:pt>
                <c:pt idx="153">
                  <c:v>2965</c:v>
                </c:pt>
                <c:pt idx="154">
                  <c:v>2461</c:v>
                </c:pt>
                <c:pt idx="155">
                  <c:v>2409</c:v>
                </c:pt>
                <c:pt idx="156">
                  <c:v>2705</c:v>
                </c:pt>
                <c:pt idx="157">
                  <c:v>3773</c:v>
                </c:pt>
                <c:pt idx="158">
                  <c:v>3668</c:v>
                </c:pt>
                <c:pt idx="159">
                  <c:v>3039</c:v>
                </c:pt>
                <c:pt idx="160">
                  <c:v>2765</c:v>
                </c:pt>
                <c:pt idx="161">
                  <c:v>4231</c:v>
                </c:pt>
                <c:pt idx="162">
                  <c:v>2597</c:v>
                </c:pt>
                <c:pt idx="163">
                  <c:v>2693</c:v>
                </c:pt>
                <c:pt idx="164">
                  <c:v>2506</c:v>
                </c:pt>
                <c:pt idx="165">
                  <c:v>3188</c:v>
                </c:pt>
                <c:pt idx="166">
                  <c:v>2453</c:v>
                </c:pt>
                <c:pt idx="167">
                  <c:v>2638</c:v>
                </c:pt>
                <c:pt idx="168">
                  <c:v>3149</c:v>
                </c:pt>
                <c:pt idx="169">
                  <c:v>2699</c:v>
                </c:pt>
                <c:pt idx="170">
                  <c:v>3274</c:v>
                </c:pt>
                <c:pt idx="171">
                  <c:v>2247</c:v>
                </c:pt>
              </c:numCache>
            </c:numRef>
          </c:val>
          <c:extLst>
            <c:ext xmlns:c16="http://schemas.microsoft.com/office/drawing/2014/chart" uri="{C3380CC4-5D6E-409C-BE32-E72D297353CC}">
              <c16:uniqueId val="{00000000-DC64-4C55-B3B1-98ACF86AAD18}"/>
            </c:ext>
          </c:extLst>
        </c:ser>
        <c:dLbls>
          <c:showLegendKey val="0"/>
          <c:showVal val="0"/>
          <c:showCatName val="0"/>
          <c:showSerName val="0"/>
          <c:showPercent val="0"/>
          <c:showBubbleSize val="0"/>
        </c:dLbls>
        <c:axId val="940957888"/>
        <c:axId val="940970368"/>
      </c:areaChart>
      <c:dateAx>
        <c:axId val="940957888"/>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970368"/>
        <c:crosses val="autoZero"/>
        <c:auto val="1"/>
        <c:lblOffset val="100"/>
        <c:baseTimeUnit val="days"/>
        <c:majorUnit val="5"/>
        <c:majorTimeUnit val="months"/>
      </c:dateAx>
      <c:valAx>
        <c:axId val="940970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9578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1" baseline="0" dirty="0" smtClean="0">
                <a:effectLst/>
              </a:rPr>
              <a:t>Month-Over-Month Change in For Sale Inventory</a:t>
            </a:r>
            <a:endParaRPr lang="en-US" dirty="0" smtClean="0">
              <a:effectLst/>
            </a:endParaRPr>
          </a:p>
          <a:p>
            <a:pPr>
              <a:defRPr/>
            </a:pPr>
            <a:r>
              <a:rPr lang="en-US" sz="1800" b="1" i="1" baseline="0" dirty="0" smtClean="0">
                <a:effectLst/>
              </a:rPr>
              <a:t>Index: January 2010=100 </a:t>
            </a:r>
            <a:endParaRPr lang="en-US"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Sheet1!$D$26</c:f>
              <c:strCache>
                <c:ptCount val="1"/>
                <c:pt idx="0">
                  <c:v>United States</c:v>
                </c:pt>
              </c:strCache>
            </c:strRef>
          </c:tx>
          <c:spPr>
            <a:ln w="57150" cap="rnd">
              <a:solidFill>
                <a:srgbClr val="BDD498"/>
              </a:solidFill>
              <a:round/>
            </a:ln>
            <a:effectLst/>
          </c:spPr>
          <c:marker>
            <c:symbol val="none"/>
          </c:marker>
          <c:cat>
            <c:strRef>
              <c:f>Sheet1!$E$25:$CO$25</c:f>
              <c:strCache>
                <c:ptCount val="89"/>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strCache>
            </c:strRef>
          </c:cat>
          <c:val>
            <c:numRef>
              <c:f>Sheet1!$E$26:$CO$26</c:f>
              <c:numCache>
                <c:formatCode>General</c:formatCode>
                <c:ptCount val="89"/>
                <c:pt idx="0">
                  <c:v>100</c:v>
                </c:pt>
                <c:pt idx="1">
                  <c:v>101.80451390566208</c:v>
                </c:pt>
                <c:pt idx="2">
                  <c:v>108.69074329692512</c:v>
                </c:pt>
                <c:pt idx="3">
                  <c:v>112.54330905319807</c:v>
                </c:pt>
                <c:pt idx="4">
                  <c:v>110.16661716081725</c:v>
                </c:pt>
                <c:pt idx="5">
                  <c:v>112.10834278055684</c:v>
                </c:pt>
                <c:pt idx="6">
                  <c:v>115.39032364491871</c:v>
                </c:pt>
                <c:pt idx="7">
                  <c:v>114.19447473608587</c:v>
                </c:pt>
                <c:pt idx="8">
                  <c:v>116.32439110374749</c:v>
                </c:pt>
                <c:pt idx="9">
                  <c:v>115.37973727297116</c:v>
                </c:pt>
                <c:pt idx="10">
                  <c:v>114.28481862872566</c:v>
                </c:pt>
                <c:pt idx="11">
                  <c:v>111.610886079332</c:v>
                </c:pt>
                <c:pt idx="12">
                  <c:v>106.35459823690655</c:v>
                </c:pt>
                <c:pt idx="13">
                  <c:v>109.59413083316802</c:v>
                </c:pt>
                <c:pt idx="14">
                  <c:v>115.75627293928048</c:v>
                </c:pt>
                <c:pt idx="15">
                  <c:v>118.73849502903029</c:v>
                </c:pt>
                <c:pt idx="16">
                  <c:v>118.99472634228516</c:v>
                </c:pt>
                <c:pt idx="17">
                  <c:v>122.3264014866144</c:v>
                </c:pt>
                <c:pt idx="18">
                  <c:v>127.34223479339617</c:v>
                </c:pt>
                <c:pt idx="19">
                  <c:v>125.75736241056828</c:v>
                </c:pt>
                <c:pt idx="20">
                  <c:v>120.59635191567082</c:v>
                </c:pt>
                <c:pt idx="21">
                  <c:v>117.34551348529058</c:v>
                </c:pt>
                <c:pt idx="22">
                  <c:v>116.35363210199097</c:v>
                </c:pt>
                <c:pt idx="23">
                  <c:v>108.28481246190704</c:v>
                </c:pt>
                <c:pt idx="24">
                  <c:v>101.41127643895003</c:v>
                </c:pt>
                <c:pt idx="25">
                  <c:v>101.88797151752044</c:v>
                </c:pt>
                <c:pt idx="26">
                  <c:v>100.93751059921949</c:v>
                </c:pt>
                <c:pt idx="27">
                  <c:v>97.303969683919718</c:v>
                </c:pt>
                <c:pt idx="28">
                  <c:v>98.599669664083109</c:v>
                </c:pt>
                <c:pt idx="29">
                  <c:v>99.84212944357823</c:v>
                </c:pt>
                <c:pt idx="30">
                  <c:v>96.889765033932918</c:v>
                </c:pt>
                <c:pt idx="31">
                  <c:v>95.067110403525774</c:v>
                </c:pt>
                <c:pt idx="32">
                  <c:v>92.986477194590876</c:v>
                </c:pt>
                <c:pt idx="33">
                  <c:v>89.180984820375983</c:v>
                </c:pt>
                <c:pt idx="34">
                  <c:v>85.931276973407648</c:v>
                </c:pt>
                <c:pt idx="35">
                  <c:v>79.810709502759138</c:v>
                </c:pt>
                <c:pt idx="36">
                  <c:v>75.644612410311325</c:v>
                </c:pt>
                <c:pt idx="37">
                  <c:v>78.484175429544607</c:v>
                </c:pt>
                <c:pt idx="38">
                  <c:v>81.096542573146181</c:v>
                </c:pt>
                <c:pt idx="39">
                  <c:v>82.386435465784942</c:v>
                </c:pt>
                <c:pt idx="40">
                  <c:v>84.554020817124027</c:v>
                </c:pt>
                <c:pt idx="41">
                  <c:v>86.018486066587258</c:v>
                </c:pt>
                <c:pt idx="42">
                  <c:v>85.04515652927337</c:v>
                </c:pt>
                <c:pt idx="43">
                  <c:v>86.578535976705879</c:v>
                </c:pt>
                <c:pt idx="44">
                  <c:v>85.830500879285552</c:v>
                </c:pt>
                <c:pt idx="45">
                  <c:v>85.033902085309705</c:v>
                </c:pt>
                <c:pt idx="46">
                  <c:v>82.930759988447491</c:v>
                </c:pt>
                <c:pt idx="47">
                  <c:v>78.776996533220128</c:v>
                </c:pt>
                <c:pt idx="48">
                  <c:v>73.332312382252312</c:v>
                </c:pt>
                <c:pt idx="49">
                  <c:v>74.828639527868361</c:v>
                </c:pt>
                <c:pt idx="50">
                  <c:v>76.584538346819812</c:v>
                </c:pt>
                <c:pt idx="51">
                  <c:v>80.737633730031064</c:v>
                </c:pt>
                <c:pt idx="52">
                  <c:v>85.108777541268864</c:v>
                </c:pt>
                <c:pt idx="53">
                  <c:v>89.35041816169192</c:v>
                </c:pt>
                <c:pt idx="54">
                  <c:v>91.408285531924079</c:v>
                </c:pt>
                <c:pt idx="55">
                  <c:v>91.612098886992015</c:v>
                </c:pt>
                <c:pt idx="56">
                  <c:v>90.747716478458784</c:v>
                </c:pt>
                <c:pt idx="57">
                  <c:v>88.795507267081831</c:v>
                </c:pt>
                <c:pt idx="58">
                  <c:v>85.258168722101573</c:v>
                </c:pt>
                <c:pt idx="59">
                  <c:v>78.884864468743999</c:v>
                </c:pt>
                <c:pt idx="60">
                  <c:v>74.109382917295761</c:v>
                </c:pt>
                <c:pt idx="61">
                  <c:v>74.149518628417326</c:v>
                </c:pt>
                <c:pt idx="62">
                  <c:v>74.259956071695427</c:v>
                </c:pt>
                <c:pt idx="63">
                  <c:v>74.7767354712323</c:v>
                </c:pt>
                <c:pt idx="64">
                  <c:v>79.025416542902036</c:v>
                </c:pt>
                <c:pt idx="65">
                  <c:v>82.662297818282354</c:v>
                </c:pt>
                <c:pt idx="66">
                  <c:v>84.806963160453435</c:v>
                </c:pt>
                <c:pt idx="67">
                  <c:v>85.580333604330747</c:v>
                </c:pt>
                <c:pt idx="68">
                  <c:v>84.434435926240738</c:v>
                </c:pt>
                <c:pt idx="69">
                  <c:v>82.703461332505611</c:v>
                </c:pt>
                <c:pt idx="70">
                  <c:v>78.530580739586554</c:v>
                </c:pt>
                <c:pt idx="71">
                  <c:v>72.288269991541171</c:v>
                </c:pt>
                <c:pt idx="72">
                  <c:v>66.231837434439015</c:v>
                </c:pt>
                <c:pt idx="73">
                  <c:v>67.452764738953434</c:v>
                </c:pt>
                <c:pt idx="74">
                  <c:v>69.808489448059447</c:v>
                </c:pt>
                <c:pt idx="75">
                  <c:v>72.924994013046927</c:v>
                </c:pt>
                <c:pt idx="76">
                  <c:v>75.304974875353182</c:v>
                </c:pt>
                <c:pt idx="77">
                  <c:v>79.17840503459071</c:v>
                </c:pt>
                <c:pt idx="78">
                  <c:v>81.127273885887135</c:v>
                </c:pt>
                <c:pt idx="79">
                  <c:v>81.235090431255912</c:v>
                </c:pt>
                <c:pt idx="80">
                  <c:v>79.894012944152266</c:v>
                </c:pt>
                <c:pt idx="81">
                  <c:v>77.861223969601696</c:v>
                </c:pt>
                <c:pt idx="82">
                  <c:v>73.970475328100449</c:v>
                </c:pt>
                <c:pt idx="83">
                  <c:v>68.636588351496329</c:v>
                </c:pt>
                <c:pt idx="84">
                  <c:v>64.419203884273486</c:v>
                </c:pt>
                <c:pt idx="85">
                  <c:v>65.58725071920523</c:v>
                </c:pt>
                <c:pt idx="86">
                  <c:v>65.611763823180866</c:v>
                </c:pt>
                <c:pt idx="87">
                  <c:v>66.198742174564131</c:v>
                </c:pt>
                <c:pt idx="88">
                  <c:v>68.256044253090337</c:v>
                </c:pt>
              </c:numCache>
            </c:numRef>
          </c:val>
          <c:smooth val="0"/>
          <c:extLst>
            <c:ext xmlns:c16="http://schemas.microsoft.com/office/drawing/2014/chart" uri="{C3380CC4-5D6E-409C-BE32-E72D297353CC}">
              <c16:uniqueId val="{00000000-B4D7-487D-88CB-FA6B50A9F171}"/>
            </c:ext>
          </c:extLst>
        </c:ser>
        <c:ser>
          <c:idx val="1"/>
          <c:order val="1"/>
          <c:tx>
            <c:strRef>
              <c:f>Sheet1!$D$27</c:f>
              <c:strCache>
                <c:ptCount val="1"/>
                <c:pt idx="0">
                  <c:v>Atlanta, GA</c:v>
                </c:pt>
              </c:strCache>
            </c:strRef>
          </c:tx>
          <c:spPr>
            <a:ln w="57150" cap="rnd">
              <a:solidFill>
                <a:srgbClr val="E49F16"/>
              </a:solidFill>
              <a:round/>
            </a:ln>
            <a:effectLst/>
          </c:spPr>
          <c:marker>
            <c:symbol val="none"/>
          </c:marker>
          <c:cat>
            <c:strRef>
              <c:f>Sheet1!$E$25:$CO$25</c:f>
              <c:strCache>
                <c:ptCount val="89"/>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88">
                  <c:v>2017-05</c:v>
                </c:pt>
              </c:strCache>
            </c:strRef>
          </c:cat>
          <c:val>
            <c:numRef>
              <c:f>Sheet1!$E$27:$CO$27</c:f>
              <c:numCache>
                <c:formatCode>General</c:formatCode>
                <c:ptCount val="89"/>
                <c:pt idx="0">
                  <c:v>100</c:v>
                </c:pt>
                <c:pt idx="1">
                  <c:v>102.01213558376342</c:v>
                </c:pt>
                <c:pt idx="2">
                  <c:v>104.10099037522667</c:v>
                </c:pt>
                <c:pt idx="3">
                  <c:v>105.69814479006835</c:v>
                </c:pt>
                <c:pt idx="4">
                  <c:v>101.7122332263914</c:v>
                </c:pt>
                <c:pt idx="5">
                  <c:v>105.49937229739155</c:v>
                </c:pt>
                <c:pt idx="6">
                  <c:v>106.30666759659645</c:v>
                </c:pt>
                <c:pt idx="7">
                  <c:v>101.05837634258614</c:v>
                </c:pt>
                <c:pt idx="8">
                  <c:v>100.37313432835822</c:v>
                </c:pt>
                <c:pt idx="9">
                  <c:v>99.911075463802476</c:v>
                </c:pt>
                <c:pt idx="10">
                  <c:v>103.37913237550565</c:v>
                </c:pt>
                <c:pt idx="11">
                  <c:v>103.80283163621147</c:v>
                </c:pt>
                <c:pt idx="12">
                  <c:v>98.200585855767883</c:v>
                </c:pt>
                <c:pt idx="13">
                  <c:v>102.99204910029293</c:v>
                </c:pt>
                <c:pt idx="14">
                  <c:v>111.31085228065281</c:v>
                </c:pt>
                <c:pt idx="15">
                  <c:v>112.33435625610267</c:v>
                </c:pt>
                <c:pt idx="16">
                  <c:v>108.7651694797043</c:v>
                </c:pt>
                <c:pt idx="17">
                  <c:v>107.12268098758544</c:v>
                </c:pt>
                <c:pt idx="18">
                  <c:v>108.09387641233086</c:v>
                </c:pt>
                <c:pt idx="19">
                  <c:v>102.74619891198216</c:v>
                </c:pt>
                <c:pt idx="20">
                  <c:v>98.870135304784483</c:v>
                </c:pt>
                <c:pt idx="21">
                  <c:v>72.848374947691454</c:v>
                </c:pt>
                <c:pt idx="22">
                  <c:v>96.341888687404094</c:v>
                </c:pt>
                <c:pt idx="23">
                  <c:v>89.057051192634944</c:v>
                </c:pt>
                <c:pt idx="24">
                  <c:v>82.270888547914637</c:v>
                </c:pt>
                <c:pt idx="25">
                  <c:v>82.124424605942252</c:v>
                </c:pt>
                <c:pt idx="26">
                  <c:v>79.648486539266287</c:v>
                </c:pt>
                <c:pt idx="27">
                  <c:v>76.628539545264331</c:v>
                </c:pt>
                <c:pt idx="28">
                  <c:v>74.224089831217739</c:v>
                </c:pt>
                <c:pt idx="29">
                  <c:v>73.978239642906956</c:v>
                </c:pt>
                <c:pt idx="30">
                  <c:v>68.825847398521418</c:v>
                </c:pt>
                <c:pt idx="31">
                  <c:v>59.863649044497137</c:v>
                </c:pt>
                <c:pt idx="32">
                  <c:v>51.764541777095829</c:v>
                </c:pt>
                <c:pt idx="33">
                  <c:v>47.175338261961222</c:v>
                </c:pt>
                <c:pt idx="34">
                  <c:v>45.232947412470359</c:v>
                </c:pt>
                <c:pt idx="35">
                  <c:v>41.794532012833031</c:v>
                </c:pt>
                <c:pt idx="36">
                  <c:v>38.973357511507885</c:v>
                </c:pt>
                <c:pt idx="37">
                  <c:v>39.989887013530478</c:v>
                </c:pt>
                <c:pt idx="38">
                  <c:v>41.334216766634121</c:v>
                </c:pt>
                <c:pt idx="39">
                  <c:v>41.396987027479426</c:v>
                </c:pt>
                <c:pt idx="40">
                  <c:v>42.115357790486819</c:v>
                </c:pt>
                <c:pt idx="41">
                  <c:v>41.477193471892868</c:v>
                </c:pt>
                <c:pt idx="42">
                  <c:v>39.653368670665365</c:v>
                </c:pt>
                <c:pt idx="43">
                  <c:v>44.394266982842794</c:v>
                </c:pt>
                <c:pt idx="44">
                  <c:v>44.34195843213837</c:v>
                </c:pt>
                <c:pt idx="45">
                  <c:v>45.018482354582225</c:v>
                </c:pt>
                <c:pt idx="46">
                  <c:v>45.145766494629655</c:v>
                </c:pt>
                <c:pt idx="47">
                  <c:v>42.828497698423767</c:v>
                </c:pt>
                <c:pt idx="48">
                  <c:v>39.594085646533692</c:v>
                </c:pt>
                <c:pt idx="49">
                  <c:v>40.431022457804431</c:v>
                </c:pt>
                <c:pt idx="50">
                  <c:v>41.85032780025108</c:v>
                </c:pt>
                <c:pt idx="51">
                  <c:v>44.387292509415538</c:v>
                </c:pt>
                <c:pt idx="52">
                  <c:v>47.47349700097643</c:v>
                </c:pt>
                <c:pt idx="53">
                  <c:v>50.714883526293761</c:v>
                </c:pt>
                <c:pt idx="54">
                  <c:v>51.128121076858704</c:v>
                </c:pt>
                <c:pt idx="55">
                  <c:v>51.213558376342583</c:v>
                </c:pt>
                <c:pt idx="56">
                  <c:v>50.965964569674995</c:v>
                </c:pt>
                <c:pt idx="57">
                  <c:v>51.159506207281346</c:v>
                </c:pt>
                <c:pt idx="58">
                  <c:v>49.916306318872927</c:v>
                </c:pt>
                <c:pt idx="59">
                  <c:v>48.082019807504537</c:v>
                </c:pt>
                <c:pt idx="60">
                  <c:v>45.402078393081325</c:v>
                </c:pt>
                <c:pt idx="61">
                  <c:v>45.848444692425723</c:v>
                </c:pt>
                <c:pt idx="62">
                  <c:v>49.361835681406049</c:v>
                </c:pt>
                <c:pt idx="63">
                  <c:v>57.164527828148969</c:v>
                </c:pt>
                <c:pt idx="64">
                  <c:v>57.889873064583618</c:v>
                </c:pt>
                <c:pt idx="65">
                  <c:v>60.039754498535359</c:v>
                </c:pt>
                <c:pt idx="66">
                  <c:v>62.088506067791883</c:v>
                </c:pt>
                <c:pt idx="67">
                  <c:v>61.874041009903756</c:v>
                </c:pt>
                <c:pt idx="68">
                  <c:v>61.499163063188732</c:v>
                </c:pt>
                <c:pt idx="69">
                  <c:v>60.496582508020644</c:v>
                </c:pt>
                <c:pt idx="70">
                  <c:v>58.046798716696891</c:v>
                </c:pt>
                <c:pt idx="71">
                  <c:v>53.295438694378575</c:v>
                </c:pt>
                <c:pt idx="72">
                  <c:v>47.175338261961222</c:v>
                </c:pt>
                <c:pt idx="73">
                  <c:v>45.930394755195977</c:v>
                </c:pt>
                <c:pt idx="74">
                  <c:v>47.196261682242991</c:v>
                </c:pt>
                <c:pt idx="75">
                  <c:v>48.852699121216347</c:v>
                </c:pt>
                <c:pt idx="76">
                  <c:v>53.438415399637329</c:v>
                </c:pt>
                <c:pt idx="77">
                  <c:v>58.034593388199198</c:v>
                </c:pt>
                <c:pt idx="78">
                  <c:v>58.243827591016881</c:v>
                </c:pt>
                <c:pt idx="79">
                  <c:v>57.424326963314265</c:v>
                </c:pt>
                <c:pt idx="80">
                  <c:v>56.74082856744316</c:v>
                </c:pt>
                <c:pt idx="81">
                  <c:v>55.910866229599662</c:v>
                </c:pt>
                <c:pt idx="82">
                  <c:v>54.753103640675128</c:v>
                </c:pt>
                <c:pt idx="83">
                  <c:v>51.232738178267546</c:v>
                </c:pt>
                <c:pt idx="84">
                  <c:v>47.630422653089695</c:v>
                </c:pt>
                <c:pt idx="85">
                  <c:v>46.94169340214814</c:v>
                </c:pt>
                <c:pt idx="86">
                  <c:v>46.596456967498959</c:v>
                </c:pt>
                <c:pt idx="87">
                  <c:v>47.020156228204769</c:v>
                </c:pt>
                <c:pt idx="88">
                  <c:v>49.147370623517922</c:v>
                </c:pt>
              </c:numCache>
            </c:numRef>
          </c:val>
          <c:smooth val="0"/>
          <c:extLst>
            <c:ext xmlns:c16="http://schemas.microsoft.com/office/drawing/2014/chart" uri="{C3380CC4-5D6E-409C-BE32-E72D297353CC}">
              <c16:uniqueId val="{00000001-B4D7-487D-88CB-FA6B50A9F171}"/>
            </c:ext>
          </c:extLst>
        </c:ser>
        <c:dLbls>
          <c:showLegendKey val="0"/>
          <c:showVal val="0"/>
          <c:showCatName val="0"/>
          <c:showSerName val="0"/>
          <c:showPercent val="0"/>
          <c:showBubbleSize val="0"/>
        </c:dLbls>
        <c:smooth val="0"/>
        <c:axId val="1714930255"/>
        <c:axId val="1714928591"/>
      </c:lineChart>
      <c:catAx>
        <c:axId val="1714930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4928591"/>
        <c:crosses val="autoZero"/>
        <c:auto val="1"/>
        <c:lblAlgn val="ctr"/>
        <c:lblOffset val="100"/>
        <c:noMultiLvlLbl val="0"/>
      </c:catAx>
      <c:valAx>
        <c:axId val="17149285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493025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r>
              <a:rPr lang="en-US" sz="1600" b="1" i="1" u="none"/>
              <a:t>Change in For-Sale Inventory, per 10,000 Housing Units, 2011-2017 (thru May)</a:t>
            </a:r>
          </a:p>
        </c:rich>
      </c:tx>
      <c:layout/>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520295544563127E-2"/>
          <c:y val="0.21026128495178978"/>
          <c:w val="0.92534654463115684"/>
          <c:h val="0.73100185566815978"/>
        </c:manualLayout>
      </c:layout>
      <c:barChart>
        <c:barDir val="col"/>
        <c:grouping val="clustered"/>
        <c:varyColors val="0"/>
        <c:ser>
          <c:idx val="0"/>
          <c:order val="0"/>
          <c:tx>
            <c:strRef>
              <c:f>Sheet2!$B$27</c:f>
              <c:strCache>
                <c:ptCount val="1"/>
                <c:pt idx="0">
                  <c:v>Change per 10,000 Housing Units, 2011-2017 (thru May)</c:v>
                </c:pt>
              </c:strCache>
            </c:strRef>
          </c:tx>
          <c:spPr>
            <a:solidFill>
              <a:srgbClr val="FE9D0C"/>
            </a:solidFill>
            <a:ln>
              <a:solidFill>
                <a:srgbClr val="E49F16"/>
              </a:solidFill>
            </a:ln>
            <a:effectLst/>
          </c:spPr>
          <c:invertIfNegative val="0"/>
          <c:cat>
            <c:strRef>
              <c:f>Sheet2!$A$28:$A$47</c:f>
              <c:strCache>
                <c:ptCount val="10"/>
                <c:pt idx="0">
                  <c:v>Cherokee</c:v>
                </c:pt>
                <c:pt idx="1">
                  <c:v>Clayton</c:v>
                </c:pt>
                <c:pt idx="2">
                  <c:v>Cobb</c:v>
                </c:pt>
                <c:pt idx="3">
                  <c:v>Dekalb</c:v>
                </c:pt>
                <c:pt idx="4">
                  <c:v>Douglas</c:v>
                </c:pt>
                <c:pt idx="5">
                  <c:v>Fayette</c:v>
                </c:pt>
                <c:pt idx="6">
                  <c:v>Fulton</c:v>
                </c:pt>
                <c:pt idx="7">
                  <c:v>Gwinnett</c:v>
                </c:pt>
                <c:pt idx="8">
                  <c:v>Henry</c:v>
                </c:pt>
                <c:pt idx="9">
                  <c:v>Rockdale</c:v>
                </c:pt>
              </c:strCache>
            </c:strRef>
          </c:cat>
          <c:val>
            <c:numRef>
              <c:f>Sheet2!$B$28:$B$47</c:f>
              <c:numCache>
                <c:formatCode>0.0</c:formatCode>
                <c:ptCount val="10"/>
                <c:pt idx="0">
                  <c:v>-227.52254541586393</c:v>
                </c:pt>
                <c:pt idx="1">
                  <c:v>-101.83840391377467</c:v>
                </c:pt>
                <c:pt idx="2">
                  <c:v>-186.39483370737858</c:v>
                </c:pt>
                <c:pt idx="3">
                  <c:v>-140.39017954529126</c:v>
                </c:pt>
                <c:pt idx="4">
                  <c:v>-217.74987928536939</c:v>
                </c:pt>
                <c:pt idx="5">
                  <c:v>-205.14441310901489</c:v>
                </c:pt>
                <c:pt idx="6">
                  <c:v>-144.96324992524077</c:v>
                </c:pt>
                <c:pt idx="7">
                  <c:v>-210.60303406575608</c:v>
                </c:pt>
                <c:pt idx="8">
                  <c:v>-92.700663811286063</c:v>
                </c:pt>
                <c:pt idx="9">
                  <c:v>-129.23557129565714</c:v>
                </c:pt>
              </c:numCache>
            </c:numRef>
          </c:val>
          <c:extLst>
            <c:ext xmlns:c16="http://schemas.microsoft.com/office/drawing/2014/chart" uri="{C3380CC4-5D6E-409C-BE32-E72D297353CC}">
              <c16:uniqueId val="{00000000-D021-4BFF-9D47-B37E1EDDD342}"/>
            </c:ext>
          </c:extLst>
        </c:ser>
        <c:dLbls>
          <c:showLegendKey val="0"/>
          <c:showVal val="0"/>
          <c:showCatName val="0"/>
          <c:showSerName val="0"/>
          <c:showPercent val="0"/>
          <c:showBubbleSize val="0"/>
        </c:dLbls>
        <c:gapWidth val="149"/>
        <c:overlap val="-27"/>
        <c:axId val="2099762863"/>
        <c:axId val="2071806367"/>
      </c:barChart>
      <c:catAx>
        <c:axId val="20997628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1806367"/>
        <c:crosses val="autoZero"/>
        <c:auto val="1"/>
        <c:lblAlgn val="ctr"/>
        <c:lblOffset val="100"/>
        <c:noMultiLvlLbl val="0"/>
      </c:catAx>
      <c:valAx>
        <c:axId val="207180636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9762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1" baseline="0" dirty="0" smtClean="0">
                <a:effectLst/>
              </a:rPr>
              <a:t>Year-Over-Year Change in Sales Prices and Job Earnings</a:t>
            </a:r>
            <a:endParaRPr lang="en-US" dirty="0" smtClean="0">
              <a:effectLst/>
            </a:endParaRPr>
          </a:p>
          <a:p>
            <a:pPr>
              <a:defRPr/>
            </a:pPr>
            <a:r>
              <a:rPr lang="en-US" sz="1800" b="1" i="1" baseline="0" dirty="0" smtClean="0">
                <a:effectLst/>
              </a:rPr>
              <a:t>Index: 1999=100</a:t>
            </a:r>
            <a:endParaRPr lang="en-US"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Sheet2!$A$12</c:f>
              <c:strCache>
                <c:ptCount val="1"/>
                <c:pt idx="0">
                  <c:v>Home Sales</c:v>
                </c:pt>
              </c:strCache>
            </c:strRef>
          </c:tx>
          <c:spPr>
            <a:ln w="57150" cap="rnd">
              <a:solidFill>
                <a:srgbClr val="BDD498"/>
              </a:solidFill>
              <a:round/>
            </a:ln>
            <a:effectLst/>
          </c:spPr>
          <c:marker>
            <c:symbol val="none"/>
          </c:marker>
          <c:cat>
            <c:numRef>
              <c:f>Sheet2!$B$1:$R$1</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Sheet2!$B$12:$R$12</c:f>
              <c:numCache>
                <c:formatCode>General</c:formatCode>
                <c:ptCount val="17"/>
                <c:pt idx="0">
                  <c:v>100</c:v>
                </c:pt>
                <c:pt idx="1">
                  <c:v>106.35676831015158</c:v>
                </c:pt>
                <c:pt idx="2">
                  <c:v>112.43123533369173</c:v>
                </c:pt>
                <c:pt idx="3">
                  <c:v>117.82553973623983</c:v>
                </c:pt>
                <c:pt idx="4">
                  <c:v>122.69708782241734</c:v>
                </c:pt>
                <c:pt idx="5">
                  <c:v>127.56870028745159</c:v>
                </c:pt>
                <c:pt idx="6">
                  <c:v>134.91651671757964</c:v>
                </c:pt>
                <c:pt idx="7">
                  <c:v>143.24289176948508</c:v>
                </c:pt>
                <c:pt idx="8">
                  <c:v>147.47580159723944</c:v>
                </c:pt>
                <c:pt idx="9">
                  <c:v>146.97506284985886</c:v>
                </c:pt>
                <c:pt idx="10">
                  <c:v>132.94970079926352</c:v>
                </c:pt>
                <c:pt idx="11">
                  <c:v>118.7457614570223</c:v>
                </c:pt>
                <c:pt idx="12">
                  <c:v>109.20150904040096</c:v>
                </c:pt>
                <c:pt idx="13">
                  <c:v>113.75171650126667</c:v>
                </c:pt>
                <c:pt idx="14">
                  <c:v>136.07015364014151</c:v>
                </c:pt>
                <c:pt idx="15">
                  <c:v>146.16924879531066</c:v>
                </c:pt>
                <c:pt idx="16">
                  <c:v>149.1497162501891</c:v>
                </c:pt>
              </c:numCache>
            </c:numRef>
          </c:val>
          <c:smooth val="0"/>
          <c:extLst>
            <c:ext xmlns:c16="http://schemas.microsoft.com/office/drawing/2014/chart" uri="{C3380CC4-5D6E-409C-BE32-E72D297353CC}">
              <c16:uniqueId val="{00000000-6E6D-4D33-BB68-47C0475A1D66}"/>
            </c:ext>
          </c:extLst>
        </c:ser>
        <c:ser>
          <c:idx val="1"/>
          <c:order val="1"/>
          <c:tx>
            <c:strRef>
              <c:f>Sheet2!$A$13</c:f>
              <c:strCache>
                <c:ptCount val="1"/>
                <c:pt idx="0">
                  <c:v>Earnings</c:v>
                </c:pt>
              </c:strCache>
            </c:strRef>
          </c:tx>
          <c:spPr>
            <a:ln w="57150" cap="rnd">
              <a:solidFill>
                <a:srgbClr val="E49F16"/>
              </a:solidFill>
              <a:round/>
            </a:ln>
            <a:effectLst/>
          </c:spPr>
          <c:marker>
            <c:symbol val="none"/>
          </c:marker>
          <c:cat>
            <c:numRef>
              <c:f>Sheet2!$B$1:$R$1</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Sheet2!$B$13:$R$13</c:f>
              <c:numCache>
                <c:formatCode>General</c:formatCode>
                <c:ptCount val="17"/>
                <c:pt idx="0">
                  <c:v>100</c:v>
                </c:pt>
                <c:pt idx="1">
                  <c:v>106.21971488096631</c:v>
                </c:pt>
                <c:pt idx="2">
                  <c:v>110.09386923851214</c:v>
                </c:pt>
                <c:pt idx="3">
                  <c:v>111.86123270675812</c:v>
                </c:pt>
                <c:pt idx="4">
                  <c:v>114.16699829115851</c:v>
                </c:pt>
                <c:pt idx="5">
                  <c:v>118.32673985814274</c:v>
                </c:pt>
                <c:pt idx="6">
                  <c:v>119.6821086635923</c:v>
                </c:pt>
                <c:pt idx="7">
                  <c:v>122.64097942367565</c:v>
                </c:pt>
                <c:pt idx="8">
                  <c:v>122.25473442730402</c:v>
                </c:pt>
                <c:pt idx="9">
                  <c:v>120.42182635361314</c:v>
                </c:pt>
                <c:pt idx="10">
                  <c:v>122.00191952058803</c:v>
                </c:pt>
                <c:pt idx="11">
                  <c:v>123.60073971769</c:v>
                </c:pt>
                <c:pt idx="12">
                  <c:v>125.35639879210656</c:v>
                </c:pt>
                <c:pt idx="13">
                  <c:v>125.81287015145486</c:v>
                </c:pt>
                <c:pt idx="14">
                  <c:v>127.1307848966502</c:v>
                </c:pt>
                <c:pt idx="15">
                  <c:v>130.44781010791451</c:v>
                </c:pt>
                <c:pt idx="16">
                  <c:v>134.03403637725603</c:v>
                </c:pt>
              </c:numCache>
            </c:numRef>
          </c:val>
          <c:smooth val="0"/>
          <c:extLst>
            <c:ext xmlns:c16="http://schemas.microsoft.com/office/drawing/2014/chart" uri="{C3380CC4-5D6E-409C-BE32-E72D297353CC}">
              <c16:uniqueId val="{00000001-6E6D-4D33-BB68-47C0475A1D66}"/>
            </c:ext>
          </c:extLst>
        </c:ser>
        <c:dLbls>
          <c:showLegendKey val="0"/>
          <c:showVal val="0"/>
          <c:showCatName val="0"/>
          <c:showSerName val="0"/>
          <c:showPercent val="0"/>
          <c:showBubbleSize val="0"/>
        </c:dLbls>
        <c:smooth val="0"/>
        <c:axId val="876066719"/>
        <c:axId val="788894287"/>
      </c:lineChart>
      <c:catAx>
        <c:axId val="876066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88894287"/>
        <c:crosses val="autoZero"/>
        <c:auto val="1"/>
        <c:lblAlgn val="ctr"/>
        <c:lblOffset val="100"/>
        <c:noMultiLvlLbl val="0"/>
      </c:catAx>
      <c:valAx>
        <c:axId val="788894287"/>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606671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1" baseline="0" dirty="0" smtClean="0">
                <a:effectLst/>
              </a:rPr>
              <a:t>Month-Over-Over Month Percent Change in Rents</a:t>
            </a:r>
            <a:endParaRPr lang="en-US" dirty="0" smtClean="0">
              <a:effectLst/>
            </a:endParaRPr>
          </a:p>
          <a:p>
            <a:pPr>
              <a:defRPr/>
            </a:pPr>
            <a:r>
              <a:rPr lang="en-US" sz="1800" b="1" i="1" baseline="0" dirty="0" smtClean="0">
                <a:effectLst/>
              </a:rPr>
              <a:t>Index: January 2011=100</a:t>
            </a:r>
            <a:endParaRPr lang="en-US" dirty="0">
              <a:effectLst/>
            </a:endParaRPr>
          </a:p>
        </c:rich>
      </c:tx>
      <c:layout>
        <c:manualLayout>
          <c:xMode val="edge"/>
          <c:yMode val="edge"/>
          <c:x val="0.29196447129504466"/>
          <c:y val="1.379045993355604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Sheet2!$B$1</c:f>
              <c:strCache>
                <c:ptCount val="1"/>
                <c:pt idx="0">
                  <c:v>Atlanta</c:v>
                </c:pt>
              </c:strCache>
            </c:strRef>
          </c:tx>
          <c:spPr>
            <a:ln w="57150" cap="rnd">
              <a:solidFill>
                <a:sysClr val="windowText" lastClr="000000"/>
              </a:solidFill>
              <a:round/>
            </a:ln>
            <a:effectLst/>
          </c:spPr>
          <c:marker>
            <c:symbol val="none"/>
          </c:marker>
          <c:cat>
            <c:numRef>
              <c:f>Sheet2!$A$2:$A$79</c:f>
              <c:numCache>
                <c:formatCode>mmm\-yy</c:formatCode>
                <c:ptCount val="7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numCache>
            </c:numRef>
          </c:cat>
          <c:val>
            <c:numRef>
              <c:f>Sheet2!$B$2:$B$79</c:f>
              <c:numCache>
                <c:formatCode>General</c:formatCode>
                <c:ptCount val="78"/>
                <c:pt idx="0">
                  <c:v>100</c:v>
                </c:pt>
                <c:pt idx="1">
                  <c:v>95.578551269990598</c:v>
                </c:pt>
                <c:pt idx="2">
                  <c:v>95.484477892756345</c:v>
                </c:pt>
                <c:pt idx="3">
                  <c:v>92.662276575729067</c:v>
                </c:pt>
                <c:pt idx="4">
                  <c:v>93.885230479774222</c:v>
                </c:pt>
                <c:pt idx="5">
                  <c:v>93.97930385700846</c:v>
                </c:pt>
                <c:pt idx="6">
                  <c:v>94.825964252116648</c:v>
                </c:pt>
                <c:pt idx="7">
                  <c:v>105.55032925682033</c:v>
                </c:pt>
                <c:pt idx="8">
                  <c:v>112.04139228598306</c:v>
                </c:pt>
                <c:pt idx="9">
                  <c:v>109.31326434619002</c:v>
                </c:pt>
                <c:pt idx="10">
                  <c:v>106.585136406397</c:v>
                </c:pt>
                <c:pt idx="11">
                  <c:v>103.10442144872999</c:v>
                </c:pt>
                <c:pt idx="12">
                  <c:v>105.26810912511759</c:v>
                </c:pt>
                <c:pt idx="13">
                  <c:v>109.68955785512699</c:v>
                </c:pt>
                <c:pt idx="14">
                  <c:v>108.3725305738476</c:v>
                </c:pt>
                <c:pt idx="15">
                  <c:v>107.33772342427092</c:v>
                </c:pt>
                <c:pt idx="16">
                  <c:v>105.64440263405457</c:v>
                </c:pt>
                <c:pt idx="17">
                  <c:v>109.68955785512699</c:v>
                </c:pt>
                <c:pt idx="18">
                  <c:v>110.81843838193792</c:v>
                </c:pt>
                <c:pt idx="19">
                  <c:v>111.47695202257762</c:v>
                </c:pt>
                <c:pt idx="20">
                  <c:v>111.0065851364064</c:v>
                </c:pt>
                <c:pt idx="21">
                  <c:v>112.22953904045154</c:v>
                </c:pt>
                <c:pt idx="22">
                  <c:v>111.10065851364064</c:v>
                </c:pt>
                <c:pt idx="23">
                  <c:v>107.52587017873942</c:v>
                </c:pt>
                <c:pt idx="24">
                  <c:v>108.56067732831609</c:v>
                </c:pt>
                <c:pt idx="25">
                  <c:v>108.65475070555033</c:v>
                </c:pt>
                <c:pt idx="26">
                  <c:v>110.81843838193792</c:v>
                </c:pt>
                <c:pt idx="27">
                  <c:v>111.47695202257762</c:v>
                </c:pt>
                <c:pt idx="28">
                  <c:v>113.82878645343368</c:v>
                </c:pt>
                <c:pt idx="29">
                  <c:v>115.05174035747882</c:v>
                </c:pt>
                <c:pt idx="30">
                  <c:v>115.71025399811855</c:v>
                </c:pt>
                <c:pt idx="31">
                  <c:v>116.18062088428975</c:v>
                </c:pt>
                <c:pt idx="32">
                  <c:v>117.40357478833489</c:v>
                </c:pt>
                <c:pt idx="33">
                  <c:v>119.66133584195673</c:v>
                </c:pt>
                <c:pt idx="34">
                  <c:v>115.99247412982126</c:v>
                </c:pt>
                <c:pt idx="35">
                  <c:v>117.02728127939793</c:v>
                </c:pt>
                <c:pt idx="36">
                  <c:v>118.15616180620884</c:v>
                </c:pt>
                <c:pt idx="37">
                  <c:v>116.83913452492945</c:v>
                </c:pt>
                <c:pt idx="38">
                  <c:v>119.47318908748825</c:v>
                </c:pt>
                <c:pt idx="39">
                  <c:v>121.63687676387582</c:v>
                </c:pt>
                <c:pt idx="40">
                  <c:v>117.87394167450611</c:v>
                </c:pt>
                <c:pt idx="41">
                  <c:v>119.19096895578551</c:v>
                </c:pt>
                <c:pt idx="42">
                  <c:v>117.40357478833489</c:v>
                </c:pt>
                <c:pt idx="43">
                  <c:v>120.22577610536219</c:v>
                </c:pt>
                <c:pt idx="44">
                  <c:v>123.23612417685794</c:v>
                </c:pt>
                <c:pt idx="45">
                  <c:v>123.80056444026341</c:v>
                </c:pt>
                <c:pt idx="46">
                  <c:v>126.4346190028222</c:v>
                </c:pt>
                <c:pt idx="47">
                  <c:v>125.58795860771401</c:v>
                </c:pt>
                <c:pt idx="48">
                  <c:v>126.90498588899342</c:v>
                </c:pt>
                <c:pt idx="49">
                  <c:v>128.69238005644402</c:v>
                </c:pt>
                <c:pt idx="50">
                  <c:v>133.86641580432737</c:v>
                </c:pt>
                <c:pt idx="51">
                  <c:v>132.83160865475071</c:v>
                </c:pt>
                <c:pt idx="52">
                  <c:v>132.83160865475071</c:v>
                </c:pt>
                <c:pt idx="53">
                  <c:v>140.16933207902164</c:v>
                </c:pt>
                <c:pt idx="54">
                  <c:v>141.76857949200377</c:v>
                </c:pt>
                <c:pt idx="55">
                  <c:v>144.12041392285983</c:v>
                </c:pt>
                <c:pt idx="56">
                  <c:v>146.28410159924741</c:v>
                </c:pt>
                <c:pt idx="57">
                  <c:v>147.50705550329258</c:v>
                </c:pt>
                <c:pt idx="58">
                  <c:v>146.09595484477893</c:v>
                </c:pt>
                <c:pt idx="59">
                  <c:v>146.47224835371591</c:v>
                </c:pt>
                <c:pt idx="60">
                  <c:v>146.75446848541861</c:v>
                </c:pt>
                <c:pt idx="61">
                  <c:v>148.63593603010347</c:v>
                </c:pt>
                <c:pt idx="62">
                  <c:v>148.73000940733772</c:v>
                </c:pt>
                <c:pt idx="63">
                  <c:v>148.25964252116651</c:v>
                </c:pt>
                <c:pt idx="64">
                  <c:v>147.88334901222956</c:v>
                </c:pt>
                <c:pt idx="65">
                  <c:v>147.22483537158985</c:v>
                </c:pt>
                <c:pt idx="66">
                  <c:v>150.04703668861711</c:v>
                </c:pt>
                <c:pt idx="67">
                  <c:v>151.08184383819378</c:v>
                </c:pt>
                <c:pt idx="68">
                  <c:v>149.57666980244591</c:v>
                </c:pt>
                <c:pt idx="69">
                  <c:v>148.07149576669804</c:v>
                </c:pt>
                <c:pt idx="70">
                  <c:v>146.19002822201315</c:v>
                </c:pt>
                <c:pt idx="71">
                  <c:v>146.94261523988712</c:v>
                </c:pt>
                <c:pt idx="72">
                  <c:v>148.63593603010347</c:v>
                </c:pt>
                <c:pt idx="73">
                  <c:v>147.50705550329258</c:v>
                </c:pt>
                <c:pt idx="74">
                  <c:v>148.91815616180622</c:v>
                </c:pt>
                <c:pt idx="75">
                  <c:v>149.67074317968013</c:v>
                </c:pt>
                <c:pt idx="76">
                  <c:v>151.92850423330196</c:v>
                </c:pt>
                <c:pt idx="77">
                  <c:v>155.03292568203199</c:v>
                </c:pt>
              </c:numCache>
            </c:numRef>
          </c:val>
          <c:smooth val="0"/>
          <c:extLst>
            <c:ext xmlns:c16="http://schemas.microsoft.com/office/drawing/2014/chart" uri="{C3380CC4-5D6E-409C-BE32-E72D297353CC}">
              <c16:uniqueId val="{00000000-2FDF-417B-9B1D-B8B2AB1E264B}"/>
            </c:ext>
          </c:extLst>
        </c:ser>
        <c:ser>
          <c:idx val="1"/>
          <c:order val="1"/>
          <c:tx>
            <c:strRef>
              <c:f>Sheet2!$C$1</c:f>
              <c:strCache>
                <c:ptCount val="1"/>
                <c:pt idx="0">
                  <c:v>Dallas</c:v>
                </c:pt>
              </c:strCache>
            </c:strRef>
          </c:tx>
          <c:spPr>
            <a:ln w="28575" cap="rnd">
              <a:solidFill>
                <a:schemeClr val="accent2"/>
              </a:solidFill>
              <a:round/>
            </a:ln>
            <a:effectLst/>
          </c:spPr>
          <c:marker>
            <c:symbol val="none"/>
          </c:marker>
          <c:cat>
            <c:numRef>
              <c:f>Sheet2!$A$2:$A$79</c:f>
              <c:numCache>
                <c:formatCode>mmm\-yy</c:formatCode>
                <c:ptCount val="7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numCache>
            </c:numRef>
          </c:cat>
          <c:val>
            <c:numRef>
              <c:f>Sheet2!$C$2:$C$79</c:f>
              <c:numCache>
                <c:formatCode>General</c:formatCode>
                <c:ptCount val="78"/>
                <c:pt idx="0">
                  <c:v>100</c:v>
                </c:pt>
                <c:pt idx="1">
                  <c:v>98.622881355932208</c:v>
                </c:pt>
                <c:pt idx="2">
                  <c:v>101.90677966101696</c:v>
                </c:pt>
                <c:pt idx="3">
                  <c:v>101.80084745762711</c:v>
                </c:pt>
                <c:pt idx="4">
                  <c:v>108.68644067796612</c:v>
                </c:pt>
                <c:pt idx="5">
                  <c:v>106.03813559322033</c:v>
                </c:pt>
                <c:pt idx="6">
                  <c:v>101.80084745762711</c:v>
                </c:pt>
                <c:pt idx="7">
                  <c:v>101.16525423728812</c:v>
                </c:pt>
                <c:pt idx="8">
                  <c:v>106.14406779661016</c:v>
                </c:pt>
                <c:pt idx="9">
                  <c:v>108.58050847457628</c:v>
                </c:pt>
                <c:pt idx="10">
                  <c:v>115.2542372881356</c:v>
                </c:pt>
                <c:pt idx="11">
                  <c:v>114.83050847457628</c:v>
                </c:pt>
                <c:pt idx="12">
                  <c:v>116.63135593220339</c:v>
                </c:pt>
                <c:pt idx="13">
                  <c:v>109.63983050847457</c:v>
                </c:pt>
                <c:pt idx="14">
                  <c:v>114.61864406779661</c:v>
                </c:pt>
                <c:pt idx="15">
                  <c:v>114.61864406779661</c:v>
                </c:pt>
                <c:pt idx="16">
                  <c:v>118.22033898305084</c:v>
                </c:pt>
                <c:pt idx="17">
                  <c:v>117.58474576271188</c:v>
                </c:pt>
                <c:pt idx="18">
                  <c:v>132.09745762711864</c:v>
                </c:pt>
                <c:pt idx="19">
                  <c:v>123.72881355932203</c:v>
                </c:pt>
                <c:pt idx="20">
                  <c:v>124.68220338983052</c:v>
                </c:pt>
                <c:pt idx="21">
                  <c:v>124.89406779661016</c:v>
                </c:pt>
                <c:pt idx="22">
                  <c:v>121.29237288135593</c:v>
                </c:pt>
                <c:pt idx="23">
                  <c:v>119.91525423728812</c:v>
                </c:pt>
                <c:pt idx="24">
                  <c:v>120.65677966101696</c:v>
                </c:pt>
                <c:pt idx="25">
                  <c:v>122.77542372881356</c:v>
                </c:pt>
                <c:pt idx="26">
                  <c:v>126.37711864406779</c:v>
                </c:pt>
                <c:pt idx="27">
                  <c:v>125.52966101694916</c:v>
                </c:pt>
                <c:pt idx="28">
                  <c:v>128.28389830508476</c:v>
                </c:pt>
                <c:pt idx="29">
                  <c:v>126.80084745762711</c:v>
                </c:pt>
                <c:pt idx="30">
                  <c:v>124.47033898305084</c:v>
                </c:pt>
                <c:pt idx="31">
                  <c:v>116.10169491525424</c:v>
                </c:pt>
                <c:pt idx="32">
                  <c:v>115.36016949152543</c:v>
                </c:pt>
                <c:pt idx="33">
                  <c:v>116.10169491525424</c:v>
                </c:pt>
                <c:pt idx="34">
                  <c:v>118.85593220338984</c:v>
                </c:pt>
                <c:pt idx="35">
                  <c:v>119.27966101694916</c:v>
                </c:pt>
                <c:pt idx="36">
                  <c:v>123.30508474576271</c:v>
                </c:pt>
                <c:pt idx="37">
                  <c:v>122.98728813559323</c:v>
                </c:pt>
                <c:pt idx="38">
                  <c:v>123.72881355932203</c:v>
                </c:pt>
                <c:pt idx="39">
                  <c:v>122.88135593220339</c:v>
                </c:pt>
                <c:pt idx="40">
                  <c:v>119.38559322033899</c:v>
                </c:pt>
                <c:pt idx="41">
                  <c:v>118.75</c:v>
                </c:pt>
                <c:pt idx="42">
                  <c:v>118.53813559322033</c:v>
                </c:pt>
                <c:pt idx="43">
                  <c:v>118.53813559322033</c:v>
                </c:pt>
                <c:pt idx="44">
                  <c:v>118.53813559322033</c:v>
                </c:pt>
                <c:pt idx="45">
                  <c:v>118.53813559322033</c:v>
                </c:pt>
                <c:pt idx="46">
                  <c:v>118.0084745762712</c:v>
                </c:pt>
                <c:pt idx="47">
                  <c:v>117.90254237288136</c:v>
                </c:pt>
                <c:pt idx="48">
                  <c:v>118.96186440677967</c:v>
                </c:pt>
                <c:pt idx="49">
                  <c:v>119.80932203389831</c:v>
                </c:pt>
                <c:pt idx="50">
                  <c:v>122.03389830508475</c:v>
                </c:pt>
                <c:pt idx="51">
                  <c:v>122.35169491525424</c:v>
                </c:pt>
                <c:pt idx="52">
                  <c:v>123.41101694915255</c:v>
                </c:pt>
                <c:pt idx="53">
                  <c:v>123.72881355932203</c:v>
                </c:pt>
                <c:pt idx="54">
                  <c:v>123.09322033898304</c:v>
                </c:pt>
                <c:pt idx="55">
                  <c:v>125.42372881355932</c:v>
                </c:pt>
                <c:pt idx="56">
                  <c:v>125.52966101694916</c:v>
                </c:pt>
                <c:pt idx="57">
                  <c:v>126.48305084745763</c:v>
                </c:pt>
                <c:pt idx="58">
                  <c:v>126.69491525423729</c:v>
                </c:pt>
                <c:pt idx="59">
                  <c:v>126.69491525423729</c:v>
                </c:pt>
                <c:pt idx="60">
                  <c:v>127.96610169491525</c:v>
                </c:pt>
                <c:pt idx="61">
                  <c:v>128.38983050847457</c:v>
                </c:pt>
                <c:pt idx="62">
                  <c:v>132.41525423728814</c:v>
                </c:pt>
                <c:pt idx="63">
                  <c:v>131.77966101694915</c:v>
                </c:pt>
                <c:pt idx="64">
                  <c:v>129.76694915254237</c:v>
                </c:pt>
                <c:pt idx="65">
                  <c:v>126.27118644067797</c:v>
                </c:pt>
                <c:pt idx="66">
                  <c:v>128.38983050847457</c:v>
                </c:pt>
                <c:pt idx="67">
                  <c:v>131.35593220338984</c:v>
                </c:pt>
                <c:pt idx="68">
                  <c:v>133.47457627118644</c:v>
                </c:pt>
                <c:pt idx="69">
                  <c:v>133.79237288135593</c:v>
                </c:pt>
                <c:pt idx="70">
                  <c:v>131.9915254237288</c:v>
                </c:pt>
                <c:pt idx="71">
                  <c:v>130.08474576271186</c:v>
                </c:pt>
                <c:pt idx="72">
                  <c:v>128.17796610169492</c:v>
                </c:pt>
                <c:pt idx="73">
                  <c:v>127.54237288135593</c:v>
                </c:pt>
                <c:pt idx="74">
                  <c:v>129.44915254237287</c:v>
                </c:pt>
                <c:pt idx="75">
                  <c:v>129.13135593220341</c:v>
                </c:pt>
                <c:pt idx="76">
                  <c:v>130.08474576271186</c:v>
                </c:pt>
                <c:pt idx="77">
                  <c:v>132.83898305084745</c:v>
                </c:pt>
              </c:numCache>
            </c:numRef>
          </c:val>
          <c:smooth val="0"/>
          <c:extLst>
            <c:ext xmlns:c16="http://schemas.microsoft.com/office/drawing/2014/chart" uri="{C3380CC4-5D6E-409C-BE32-E72D297353CC}">
              <c16:uniqueId val="{00000001-2FDF-417B-9B1D-B8B2AB1E264B}"/>
            </c:ext>
          </c:extLst>
        </c:ser>
        <c:ser>
          <c:idx val="2"/>
          <c:order val="2"/>
          <c:tx>
            <c:strRef>
              <c:f>Sheet2!$D$1</c:f>
              <c:strCache>
                <c:ptCount val="1"/>
                <c:pt idx="0">
                  <c:v>Houston</c:v>
                </c:pt>
              </c:strCache>
            </c:strRef>
          </c:tx>
          <c:spPr>
            <a:ln w="28575" cap="rnd">
              <a:solidFill>
                <a:schemeClr val="accent3"/>
              </a:solidFill>
              <a:round/>
            </a:ln>
            <a:effectLst/>
          </c:spPr>
          <c:marker>
            <c:symbol val="none"/>
          </c:marker>
          <c:cat>
            <c:numRef>
              <c:f>Sheet2!$A$2:$A$79</c:f>
              <c:numCache>
                <c:formatCode>mmm\-yy</c:formatCode>
                <c:ptCount val="7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numCache>
            </c:numRef>
          </c:cat>
          <c:val>
            <c:numRef>
              <c:f>Sheet2!$D$2:$D$79</c:f>
              <c:numCache>
                <c:formatCode>General</c:formatCode>
                <c:ptCount val="78"/>
                <c:pt idx="0">
                  <c:v>100</c:v>
                </c:pt>
                <c:pt idx="1">
                  <c:v>95.938529088913285</c:v>
                </c:pt>
                <c:pt idx="2">
                  <c:v>96.597145993413832</c:v>
                </c:pt>
                <c:pt idx="3">
                  <c:v>97.145993413830951</c:v>
                </c:pt>
                <c:pt idx="4">
                  <c:v>89.462129527991223</c:v>
                </c:pt>
                <c:pt idx="5">
                  <c:v>89.02305159165752</c:v>
                </c:pt>
                <c:pt idx="6">
                  <c:v>90.2305159165752</c:v>
                </c:pt>
                <c:pt idx="7">
                  <c:v>108.89132821075739</c:v>
                </c:pt>
                <c:pt idx="8">
                  <c:v>115.14818880351262</c:v>
                </c:pt>
                <c:pt idx="9">
                  <c:v>114.59934138309551</c:v>
                </c:pt>
                <c:pt idx="10">
                  <c:v>115.58726673984631</c:v>
                </c:pt>
                <c:pt idx="11">
                  <c:v>120.52689352360045</c:v>
                </c:pt>
                <c:pt idx="12">
                  <c:v>122.94182217343578</c:v>
                </c:pt>
                <c:pt idx="13">
                  <c:v>130.40614709110866</c:v>
                </c:pt>
                <c:pt idx="14">
                  <c:v>130.51591657519211</c:v>
                </c:pt>
                <c:pt idx="15">
                  <c:v>134.24807903402854</c:v>
                </c:pt>
                <c:pt idx="16">
                  <c:v>130.9549945115258</c:v>
                </c:pt>
                <c:pt idx="17">
                  <c:v>124.25905598243688</c:v>
                </c:pt>
                <c:pt idx="18">
                  <c:v>126.45444566410538</c:v>
                </c:pt>
                <c:pt idx="19">
                  <c:v>126.78375411635565</c:v>
                </c:pt>
                <c:pt idx="20">
                  <c:v>128.86937431394071</c:v>
                </c:pt>
                <c:pt idx="21">
                  <c:v>125.1372118551043</c:v>
                </c:pt>
                <c:pt idx="22">
                  <c:v>125.1372118551043</c:v>
                </c:pt>
                <c:pt idx="23">
                  <c:v>129.19868276619098</c:v>
                </c:pt>
                <c:pt idx="24">
                  <c:v>124.14928649835346</c:v>
                </c:pt>
                <c:pt idx="25">
                  <c:v>122.39297475301866</c:v>
                </c:pt>
                <c:pt idx="26">
                  <c:v>125.1372118551043</c:v>
                </c:pt>
                <c:pt idx="27">
                  <c:v>127.55214050493964</c:v>
                </c:pt>
                <c:pt idx="28">
                  <c:v>125.57628979143797</c:v>
                </c:pt>
                <c:pt idx="29">
                  <c:v>124.36882546652031</c:v>
                </c:pt>
                <c:pt idx="30">
                  <c:v>121.29527991218441</c:v>
                </c:pt>
                <c:pt idx="31">
                  <c:v>121.51481888035127</c:v>
                </c:pt>
                <c:pt idx="32">
                  <c:v>120.08781558726673</c:v>
                </c:pt>
                <c:pt idx="33">
                  <c:v>120.63666300768385</c:v>
                </c:pt>
                <c:pt idx="34">
                  <c:v>118.9901207464325</c:v>
                </c:pt>
                <c:pt idx="35">
                  <c:v>122.61251372118551</c:v>
                </c:pt>
                <c:pt idx="36">
                  <c:v>124.91767288693742</c:v>
                </c:pt>
                <c:pt idx="37">
                  <c:v>119.86827661909989</c:v>
                </c:pt>
                <c:pt idx="38">
                  <c:v>124.36882546652031</c:v>
                </c:pt>
                <c:pt idx="39">
                  <c:v>127.0032930845225</c:v>
                </c:pt>
                <c:pt idx="40">
                  <c:v>132.71130625686058</c:v>
                </c:pt>
                <c:pt idx="41">
                  <c:v>133.58946212952799</c:v>
                </c:pt>
                <c:pt idx="42">
                  <c:v>131.28430296377607</c:v>
                </c:pt>
                <c:pt idx="43">
                  <c:v>129.08891328210757</c:v>
                </c:pt>
                <c:pt idx="44">
                  <c:v>128.86937431394071</c:v>
                </c:pt>
                <c:pt idx="45">
                  <c:v>130.73545554335894</c:v>
                </c:pt>
                <c:pt idx="46">
                  <c:v>135.01646542261253</c:v>
                </c:pt>
                <c:pt idx="47">
                  <c:v>139.62678375411633</c:v>
                </c:pt>
                <c:pt idx="48">
                  <c:v>138.85839736553237</c:v>
                </c:pt>
                <c:pt idx="49">
                  <c:v>136.99231613611417</c:v>
                </c:pt>
                <c:pt idx="50">
                  <c:v>138.30954994511526</c:v>
                </c:pt>
                <c:pt idx="51">
                  <c:v>142.26125137211855</c:v>
                </c:pt>
                <c:pt idx="52">
                  <c:v>141.16355653128429</c:v>
                </c:pt>
                <c:pt idx="53">
                  <c:v>146.76180021953897</c:v>
                </c:pt>
                <c:pt idx="54">
                  <c:v>145.6641053787047</c:v>
                </c:pt>
                <c:pt idx="55">
                  <c:v>143.90779363336992</c:v>
                </c:pt>
                <c:pt idx="56">
                  <c:v>145.00548847420418</c:v>
                </c:pt>
                <c:pt idx="57">
                  <c:v>145.33479692645443</c:v>
                </c:pt>
                <c:pt idx="58">
                  <c:v>145.33479692645443</c:v>
                </c:pt>
                <c:pt idx="59">
                  <c:v>146.4324917672887</c:v>
                </c:pt>
                <c:pt idx="60">
                  <c:v>147.63995609220638</c:v>
                </c:pt>
                <c:pt idx="61">
                  <c:v>149.17672886937433</c:v>
                </c:pt>
                <c:pt idx="62">
                  <c:v>156.31174533479694</c:v>
                </c:pt>
                <c:pt idx="63">
                  <c:v>155.76289791437981</c:v>
                </c:pt>
                <c:pt idx="64">
                  <c:v>155.10428100987926</c:v>
                </c:pt>
                <c:pt idx="65">
                  <c:v>154.3358946212953</c:v>
                </c:pt>
                <c:pt idx="66">
                  <c:v>150.71350164654228</c:v>
                </c:pt>
                <c:pt idx="67">
                  <c:v>150.71350164654228</c:v>
                </c:pt>
                <c:pt idx="68">
                  <c:v>151.48188803512625</c:v>
                </c:pt>
                <c:pt idx="69">
                  <c:v>152.79912184412734</c:v>
                </c:pt>
                <c:pt idx="70">
                  <c:v>150.38419319429198</c:v>
                </c:pt>
                <c:pt idx="71">
                  <c:v>147.42041712403952</c:v>
                </c:pt>
                <c:pt idx="72">
                  <c:v>143.24917672886937</c:v>
                </c:pt>
                <c:pt idx="73">
                  <c:v>141.0537870472009</c:v>
                </c:pt>
                <c:pt idx="74">
                  <c:v>139.51701427003294</c:v>
                </c:pt>
                <c:pt idx="75">
                  <c:v>139.84632272228322</c:v>
                </c:pt>
                <c:pt idx="76">
                  <c:v>142.04171240395169</c:v>
                </c:pt>
                <c:pt idx="77">
                  <c:v>142.59055982436882</c:v>
                </c:pt>
              </c:numCache>
            </c:numRef>
          </c:val>
          <c:smooth val="0"/>
          <c:extLst>
            <c:ext xmlns:c16="http://schemas.microsoft.com/office/drawing/2014/chart" uri="{C3380CC4-5D6E-409C-BE32-E72D297353CC}">
              <c16:uniqueId val="{00000002-2FDF-417B-9B1D-B8B2AB1E264B}"/>
            </c:ext>
          </c:extLst>
        </c:ser>
        <c:ser>
          <c:idx val="3"/>
          <c:order val="3"/>
          <c:tx>
            <c:strRef>
              <c:f>Sheet2!$E$1</c:f>
              <c:strCache>
                <c:ptCount val="1"/>
                <c:pt idx="0">
                  <c:v>Chicago</c:v>
                </c:pt>
              </c:strCache>
            </c:strRef>
          </c:tx>
          <c:spPr>
            <a:ln w="28575" cap="rnd">
              <a:solidFill>
                <a:schemeClr val="accent4"/>
              </a:solidFill>
              <a:round/>
            </a:ln>
            <a:effectLst/>
          </c:spPr>
          <c:marker>
            <c:symbol val="none"/>
          </c:marker>
          <c:cat>
            <c:numRef>
              <c:f>Sheet2!$A$2:$A$79</c:f>
              <c:numCache>
                <c:formatCode>mmm\-yy</c:formatCode>
                <c:ptCount val="7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numCache>
            </c:numRef>
          </c:cat>
          <c:val>
            <c:numRef>
              <c:f>Sheet2!$E$2:$E$79</c:f>
              <c:numCache>
                <c:formatCode>General</c:formatCode>
                <c:ptCount val="78"/>
                <c:pt idx="0">
                  <c:v>100</c:v>
                </c:pt>
                <c:pt idx="1">
                  <c:v>103.31125827814569</c:v>
                </c:pt>
                <c:pt idx="2">
                  <c:v>101.65562913907284</c:v>
                </c:pt>
                <c:pt idx="3">
                  <c:v>99.47019867549669</c:v>
                </c:pt>
                <c:pt idx="4">
                  <c:v>90.662251655629134</c:v>
                </c:pt>
                <c:pt idx="5">
                  <c:v>79.205298013245027</c:v>
                </c:pt>
                <c:pt idx="6">
                  <c:v>84.569536423841058</c:v>
                </c:pt>
                <c:pt idx="7">
                  <c:v>88.278145695364245</c:v>
                </c:pt>
                <c:pt idx="8">
                  <c:v>95.761589403973517</c:v>
                </c:pt>
                <c:pt idx="9">
                  <c:v>96.291390728476827</c:v>
                </c:pt>
                <c:pt idx="10">
                  <c:v>91.324503311258269</c:v>
                </c:pt>
                <c:pt idx="11">
                  <c:v>87.682119205298008</c:v>
                </c:pt>
                <c:pt idx="12">
                  <c:v>91.854304635761579</c:v>
                </c:pt>
                <c:pt idx="13">
                  <c:v>91.721854304635769</c:v>
                </c:pt>
                <c:pt idx="14">
                  <c:v>88.344370860927157</c:v>
                </c:pt>
                <c:pt idx="15">
                  <c:v>90.397350993377472</c:v>
                </c:pt>
                <c:pt idx="16">
                  <c:v>92.715231788079464</c:v>
                </c:pt>
                <c:pt idx="17">
                  <c:v>91.192052980132459</c:v>
                </c:pt>
                <c:pt idx="18">
                  <c:v>91.456953642384107</c:v>
                </c:pt>
                <c:pt idx="19">
                  <c:v>91.192052980132459</c:v>
                </c:pt>
                <c:pt idx="20">
                  <c:v>97.019867549668874</c:v>
                </c:pt>
                <c:pt idx="21">
                  <c:v>102.11920529801324</c:v>
                </c:pt>
                <c:pt idx="22">
                  <c:v>101.05960264900662</c:v>
                </c:pt>
                <c:pt idx="23">
                  <c:v>95.827814569536429</c:v>
                </c:pt>
                <c:pt idx="24">
                  <c:v>95.298013245033104</c:v>
                </c:pt>
                <c:pt idx="25">
                  <c:v>94.503311258278146</c:v>
                </c:pt>
                <c:pt idx="26">
                  <c:v>94.83443708609272</c:v>
                </c:pt>
                <c:pt idx="27">
                  <c:v>95.827814569536429</c:v>
                </c:pt>
                <c:pt idx="28">
                  <c:v>98.079470198675494</c:v>
                </c:pt>
                <c:pt idx="29">
                  <c:v>101.25827814569537</c:v>
                </c:pt>
                <c:pt idx="30">
                  <c:v>98.476821192052981</c:v>
                </c:pt>
                <c:pt idx="31">
                  <c:v>100.19867549668875</c:v>
                </c:pt>
                <c:pt idx="32">
                  <c:v>98.807947019867555</c:v>
                </c:pt>
                <c:pt idx="33">
                  <c:v>97.284768211920522</c:v>
                </c:pt>
                <c:pt idx="34">
                  <c:v>98.013245033112582</c:v>
                </c:pt>
                <c:pt idx="35">
                  <c:v>99.205298013245041</c:v>
                </c:pt>
                <c:pt idx="36">
                  <c:v>100.13245033112584</c:v>
                </c:pt>
                <c:pt idx="37">
                  <c:v>95.298013245033104</c:v>
                </c:pt>
                <c:pt idx="38">
                  <c:v>94.83443708609272</c:v>
                </c:pt>
                <c:pt idx="39">
                  <c:v>100.72847682119206</c:v>
                </c:pt>
                <c:pt idx="40">
                  <c:v>108.94039735099336</c:v>
                </c:pt>
                <c:pt idx="41">
                  <c:v>112.98013245033111</c:v>
                </c:pt>
                <c:pt idx="42">
                  <c:v>116.22516556291392</c:v>
                </c:pt>
                <c:pt idx="43">
                  <c:v>115.96026490066225</c:v>
                </c:pt>
                <c:pt idx="44">
                  <c:v>130.86092715231788</c:v>
                </c:pt>
                <c:pt idx="45">
                  <c:v>132.11920529801324</c:v>
                </c:pt>
                <c:pt idx="46">
                  <c:v>131.32450331125827</c:v>
                </c:pt>
                <c:pt idx="47">
                  <c:v>128.74172185430464</c:v>
                </c:pt>
                <c:pt idx="48">
                  <c:v>128.01324503311258</c:v>
                </c:pt>
                <c:pt idx="49">
                  <c:v>126.35761589403972</c:v>
                </c:pt>
                <c:pt idx="50">
                  <c:v>122.84768211920529</c:v>
                </c:pt>
                <c:pt idx="51">
                  <c:v>119.0728476821192</c:v>
                </c:pt>
                <c:pt idx="52">
                  <c:v>120.06622516556291</c:v>
                </c:pt>
                <c:pt idx="53">
                  <c:v>121.52317880794703</c:v>
                </c:pt>
                <c:pt idx="54">
                  <c:v>120.19867549668875</c:v>
                </c:pt>
                <c:pt idx="55">
                  <c:v>120.13245033112582</c:v>
                </c:pt>
                <c:pt idx="56">
                  <c:v>120.66225165562913</c:v>
                </c:pt>
                <c:pt idx="57">
                  <c:v>120.33112582781457</c:v>
                </c:pt>
                <c:pt idx="58">
                  <c:v>119.5364238410596</c:v>
                </c:pt>
                <c:pt idx="59">
                  <c:v>119.93377483443707</c:v>
                </c:pt>
                <c:pt idx="60">
                  <c:v>119.86754966887416</c:v>
                </c:pt>
                <c:pt idx="61">
                  <c:v>126.82119205298012</c:v>
                </c:pt>
                <c:pt idx="62">
                  <c:v>128.67549668874173</c:v>
                </c:pt>
                <c:pt idx="63">
                  <c:v>127.41721854304635</c:v>
                </c:pt>
                <c:pt idx="64">
                  <c:v>129.93377483443709</c:v>
                </c:pt>
                <c:pt idx="65">
                  <c:v>130.9271523178808</c:v>
                </c:pt>
                <c:pt idx="66">
                  <c:v>129.66887417218541</c:v>
                </c:pt>
                <c:pt idx="67">
                  <c:v>130.99337748344371</c:v>
                </c:pt>
                <c:pt idx="68">
                  <c:v>136.29139072847681</c:v>
                </c:pt>
                <c:pt idx="69">
                  <c:v>134.56953642384107</c:v>
                </c:pt>
                <c:pt idx="70">
                  <c:v>129.66887417218541</c:v>
                </c:pt>
                <c:pt idx="71">
                  <c:v>129.80132450331126</c:v>
                </c:pt>
                <c:pt idx="72">
                  <c:v>128.60927152317879</c:v>
                </c:pt>
                <c:pt idx="73">
                  <c:v>128.21192052980132</c:v>
                </c:pt>
                <c:pt idx="74">
                  <c:v>126.88741721854304</c:v>
                </c:pt>
                <c:pt idx="75">
                  <c:v>122.91390728476821</c:v>
                </c:pt>
                <c:pt idx="76">
                  <c:v>121.25827814569536</c:v>
                </c:pt>
                <c:pt idx="77">
                  <c:v>124.37086092715232</c:v>
                </c:pt>
              </c:numCache>
            </c:numRef>
          </c:val>
          <c:smooth val="0"/>
          <c:extLst>
            <c:ext xmlns:c16="http://schemas.microsoft.com/office/drawing/2014/chart" uri="{C3380CC4-5D6E-409C-BE32-E72D297353CC}">
              <c16:uniqueId val="{00000003-2FDF-417B-9B1D-B8B2AB1E264B}"/>
            </c:ext>
          </c:extLst>
        </c:ser>
        <c:ser>
          <c:idx val="4"/>
          <c:order val="4"/>
          <c:tx>
            <c:strRef>
              <c:f>Sheet2!$F$1</c:f>
              <c:strCache>
                <c:ptCount val="1"/>
                <c:pt idx="0">
                  <c:v>San Francisco</c:v>
                </c:pt>
              </c:strCache>
            </c:strRef>
          </c:tx>
          <c:spPr>
            <a:ln w="28575" cap="rnd">
              <a:solidFill>
                <a:srgbClr val="00B050"/>
              </a:solidFill>
              <a:round/>
            </a:ln>
            <a:effectLst/>
          </c:spPr>
          <c:marker>
            <c:symbol val="none"/>
          </c:marker>
          <c:cat>
            <c:numRef>
              <c:f>Sheet2!$A$2:$A$79</c:f>
              <c:numCache>
                <c:formatCode>mmm\-yy</c:formatCode>
                <c:ptCount val="7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numCache>
            </c:numRef>
          </c:cat>
          <c:val>
            <c:numRef>
              <c:f>Sheet2!$F$2:$F$79</c:f>
              <c:numCache>
                <c:formatCode>General</c:formatCode>
                <c:ptCount val="78"/>
                <c:pt idx="0">
                  <c:v>100</c:v>
                </c:pt>
                <c:pt idx="1">
                  <c:v>104.56956344349244</c:v>
                </c:pt>
                <c:pt idx="2">
                  <c:v>103.42717258261933</c:v>
                </c:pt>
                <c:pt idx="3">
                  <c:v>102.77437780497756</c:v>
                </c:pt>
                <c:pt idx="4">
                  <c:v>105.8343533251734</c:v>
                </c:pt>
                <c:pt idx="5">
                  <c:v>103.38637290901673</c:v>
                </c:pt>
                <c:pt idx="6">
                  <c:v>98.980008159934712</c:v>
                </c:pt>
                <c:pt idx="7">
                  <c:v>104.56956344349244</c:v>
                </c:pt>
                <c:pt idx="8">
                  <c:v>115.87107303141575</c:v>
                </c:pt>
                <c:pt idx="9">
                  <c:v>124.64300285597716</c:v>
                </c:pt>
                <c:pt idx="10">
                  <c:v>129.49816401468789</c:v>
                </c:pt>
                <c:pt idx="11">
                  <c:v>125.09179926560587</c:v>
                </c:pt>
                <c:pt idx="12">
                  <c:v>126.60138718890248</c:v>
                </c:pt>
                <c:pt idx="13">
                  <c:v>126.39738882088942</c:v>
                </c:pt>
                <c:pt idx="14">
                  <c:v>113.30069359445125</c:v>
                </c:pt>
                <c:pt idx="15">
                  <c:v>126.84618523051816</c:v>
                </c:pt>
                <c:pt idx="16">
                  <c:v>122.80701754385966</c:v>
                </c:pt>
                <c:pt idx="17">
                  <c:v>119.95104039167688</c:v>
                </c:pt>
                <c:pt idx="18">
                  <c:v>125.41819665442677</c:v>
                </c:pt>
                <c:pt idx="19">
                  <c:v>128.15177478580171</c:v>
                </c:pt>
                <c:pt idx="20">
                  <c:v>126.96858425132601</c:v>
                </c:pt>
                <c:pt idx="21">
                  <c:v>126.23419012647898</c:v>
                </c:pt>
                <c:pt idx="22">
                  <c:v>124.31660546715626</c:v>
                </c:pt>
                <c:pt idx="23">
                  <c:v>118.23745410036719</c:v>
                </c:pt>
                <c:pt idx="24">
                  <c:v>121.50142798857608</c:v>
                </c:pt>
                <c:pt idx="25">
                  <c:v>119.7062423500612</c:v>
                </c:pt>
                <c:pt idx="26">
                  <c:v>128.88616891064873</c:v>
                </c:pt>
                <c:pt idx="27">
                  <c:v>129.66136270909834</c:v>
                </c:pt>
                <c:pt idx="28">
                  <c:v>133.17013463892289</c:v>
                </c:pt>
                <c:pt idx="29">
                  <c:v>139.90208078335374</c:v>
                </c:pt>
                <c:pt idx="30">
                  <c:v>139.00448796409628</c:v>
                </c:pt>
                <c:pt idx="31">
                  <c:v>139.33088535291716</c:v>
                </c:pt>
                <c:pt idx="32">
                  <c:v>136.92370461036313</c:v>
                </c:pt>
                <c:pt idx="33">
                  <c:v>138.63729090167277</c:v>
                </c:pt>
                <c:pt idx="34">
                  <c:v>138.06609547123622</c:v>
                </c:pt>
                <c:pt idx="35">
                  <c:v>139.98368013055895</c:v>
                </c:pt>
                <c:pt idx="36">
                  <c:v>137.00530395756834</c:v>
                </c:pt>
                <c:pt idx="37">
                  <c:v>139.00448796409628</c:v>
                </c:pt>
                <c:pt idx="38">
                  <c:v>137.82129742962056</c:v>
                </c:pt>
                <c:pt idx="39">
                  <c:v>137.16850265197877</c:v>
                </c:pt>
                <c:pt idx="40">
                  <c:v>138.67809057527541</c:v>
                </c:pt>
                <c:pt idx="41">
                  <c:v>139.45328437372501</c:v>
                </c:pt>
                <c:pt idx="42">
                  <c:v>143.7780497756018</c:v>
                </c:pt>
                <c:pt idx="43">
                  <c:v>144.10444716442268</c:v>
                </c:pt>
                <c:pt idx="44">
                  <c:v>142.18686250509995</c:v>
                </c:pt>
                <c:pt idx="45">
                  <c:v>141.08527131782947</c:v>
                </c:pt>
                <c:pt idx="46">
                  <c:v>144.9612403100775</c:v>
                </c:pt>
                <c:pt idx="47">
                  <c:v>145.9404324765402</c:v>
                </c:pt>
                <c:pt idx="48">
                  <c:v>146.14443084455326</c:v>
                </c:pt>
                <c:pt idx="49">
                  <c:v>141.33006935944513</c:v>
                </c:pt>
                <c:pt idx="50">
                  <c:v>150.59159526723786</c:v>
                </c:pt>
                <c:pt idx="51">
                  <c:v>149.00040799673602</c:v>
                </c:pt>
                <c:pt idx="52">
                  <c:v>150.83639330885353</c:v>
                </c:pt>
                <c:pt idx="53">
                  <c:v>156.95634434924523</c:v>
                </c:pt>
                <c:pt idx="54">
                  <c:v>156.2219502243982</c:v>
                </c:pt>
                <c:pt idx="55">
                  <c:v>155.65075479396165</c:v>
                </c:pt>
                <c:pt idx="56">
                  <c:v>153.77396980824153</c:v>
                </c:pt>
                <c:pt idx="57">
                  <c:v>157.16034271725826</c:v>
                </c:pt>
                <c:pt idx="58">
                  <c:v>154.95716034271726</c:v>
                </c:pt>
                <c:pt idx="59">
                  <c:v>153.16197470420235</c:v>
                </c:pt>
                <c:pt idx="60">
                  <c:v>153.89636882904935</c:v>
                </c:pt>
                <c:pt idx="61">
                  <c:v>155.60995512035905</c:v>
                </c:pt>
                <c:pt idx="62">
                  <c:v>156.75234598123217</c:v>
                </c:pt>
                <c:pt idx="63">
                  <c:v>164.83068135454917</c:v>
                </c:pt>
                <c:pt idx="64">
                  <c:v>163.32109343125254</c:v>
                </c:pt>
                <c:pt idx="65">
                  <c:v>159.40432476540187</c:v>
                </c:pt>
                <c:pt idx="66">
                  <c:v>159.40432476540187</c:v>
                </c:pt>
                <c:pt idx="67">
                  <c:v>157.73153814769483</c:v>
                </c:pt>
                <c:pt idx="68">
                  <c:v>156.05875152998777</c:v>
                </c:pt>
                <c:pt idx="69">
                  <c:v>154.99796001631987</c:v>
                </c:pt>
                <c:pt idx="70">
                  <c:v>151.61158710730314</c:v>
                </c:pt>
                <c:pt idx="71">
                  <c:v>153.73317013463893</c:v>
                </c:pt>
                <c:pt idx="72">
                  <c:v>157.93553651570787</c:v>
                </c:pt>
                <c:pt idx="73">
                  <c:v>155.40595675234599</c:v>
                </c:pt>
                <c:pt idx="74">
                  <c:v>152.10118319053447</c:v>
                </c:pt>
                <c:pt idx="75">
                  <c:v>151.0811913504692</c:v>
                </c:pt>
                <c:pt idx="76">
                  <c:v>152.5499796001632</c:v>
                </c:pt>
                <c:pt idx="77">
                  <c:v>155.16115871073032</c:v>
                </c:pt>
              </c:numCache>
            </c:numRef>
          </c:val>
          <c:smooth val="0"/>
          <c:extLst>
            <c:ext xmlns:c16="http://schemas.microsoft.com/office/drawing/2014/chart" uri="{C3380CC4-5D6E-409C-BE32-E72D297353CC}">
              <c16:uniqueId val="{00000004-2FDF-417B-9B1D-B8B2AB1E264B}"/>
            </c:ext>
          </c:extLst>
        </c:ser>
        <c:ser>
          <c:idx val="5"/>
          <c:order val="5"/>
          <c:tx>
            <c:strRef>
              <c:f>Sheet2!$G$1</c:f>
              <c:strCache>
                <c:ptCount val="1"/>
                <c:pt idx="0">
                  <c:v>Charlotte</c:v>
                </c:pt>
              </c:strCache>
            </c:strRef>
          </c:tx>
          <c:spPr>
            <a:ln w="28575" cap="rnd">
              <a:solidFill>
                <a:schemeClr val="accent5"/>
              </a:solidFill>
              <a:round/>
            </a:ln>
            <a:effectLst/>
          </c:spPr>
          <c:marker>
            <c:symbol val="none"/>
          </c:marker>
          <c:cat>
            <c:numRef>
              <c:f>Sheet2!$A$2:$A$79</c:f>
              <c:numCache>
                <c:formatCode>mmm\-yy</c:formatCode>
                <c:ptCount val="78"/>
                <c:pt idx="0">
                  <c:v>40544</c:v>
                </c:pt>
                <c:pt idx="1">
                  <c:v>40575</c:v>
                </c:pt>
                <c:pt idx="2">
                  <c:v>40603</c:v>
                </c:pt>
                <c:pt idx="3">
                  <c:v>40634</c:v>
                </c:pt>
                <c:pt idx="4">
                  <c:v>40664</c:v>
                </c:pt>
                <c:pt idx="5">
                  <c:v>40695</c:v>
                </c:pt>
                <c:pt idx="6">
                  <c:v>40725</c:v>
                </c:pt>
                <c:pt idx="7">
                  <c:v>40756</c:v>
                </c:pt>
                <c:pt idx="8">
                  <c:v>40787</c:v>
                </c:pt>
                <c:pt idx="9">
                  <c:v>40817</c:v>
                </c:pt>
                <c:pt idx="10">
                  <c:v>40848</c:v>
                </c:pt>
                <c:pt idx="11">
                  <c:v>40878</c:v>
                </c:pt>
                <c:pt idx="12">
                  <c:v>40909</c:v>
                </c:pt>
                <c:pt idx="13">
                  <c:v>40940</c:v>
                </c:pt>
                <c:pt idx="14">
                  <c:v>40969</c:v>
                </c:pt>
                <c:pt idx="15">
                  <c:v>41000</c:v>
                </c:pt>
                <c:pt idx="16">
                  <c:v>41030</c:v>
                </c:pt>
                <c:pt idx="17">
                  <c:v>41061</c:v>
                </c:pt>
                <c:pt idx="18">
                  <c:v>41091</c:v>
                </c:pt>
                <c:pt idx="19">
                  <c:v>41122</c:v>
                </c:pt>
                <c:pt idx="20">
                  <c:v>41153</c:v>
                </c:pt>
                <c:pt idx="21">
                  <c:v>41183</c:v>
                </c:pt>
                <c:pt idx="22">
                  <c:v>41214</c:v>
                </c:pt>
                <c:pt idx="23">
                  <c:v>41244</c:v>
                </c:pt>
                <c:pt idx="24">
                  <c:v>41275</c:v>
                </c:pt>
                <c:pt idx="25">
                  <c:v>41306</c:v>
                </c:pt>
                <c:pt idx="26">
                  <c:v>41334</c:v>
                </c:pt>
                <c:pt idx="27">
                  <c:v>41365</c:v>
                </c:pt>
                <c:pt idx="28">
                  <c:v>41395</c:v>
                </c:pt>
                <c:pt idx="29">
                  <c:v>41426</c:v>
                </c:pt>
                <c:pt idx="30">
                  <c:v>41456</c:v>
                </c:pt>
                <c:pt idx="31">
                  <c:v>41487</c:v>
                </c:pt>
                <c:pt idx="32">
                  <c:v>41518</c:v>
                </c:pt>
                <c:pt idx="33">
                  <c:v>41548</c:v>
                </c:pt>
                <c:pt idx="34">
                  <c:v>41579</c:v>
                </c:pt>
                <c:pt idx="35">
                  <c:v>41609</c:v>
                </c:pt>
                <c:pt idx="36">
                  <c:v>41640</c:v>
                </c:pt>
                <c:pt idx="37">
                  <c:v>41671</c:v>
                </c:pt>
                <c:pt idx="38">
                  <c:v>41699</c:v>
                </c:pt>
                <c:pt idx="39">
                  <c:v>41730</c:v>
                </c:pt>
                <c:pt idx="40">
                  <c:v>41760</c:v>
                </c:pt>
                <c:pt idx="41">
                  <c:v>41791</c:v>
                </c:pt>
                <c:pt idx="42">
                  <c:v>41821</c:v>
                </c:pt>
                <c:pt idx="43">
                  <c:v>41852</c:v>
                </c:pt>
                <c:pt idx="44">
                  <c:v>41883</c:v>
                </c:pt>
                <c:pt idx="45">
                  <c:v>41913</c:v>
                </c:pt>
                <c:pt idx="46">
                  <c:v>41944</c:v>
                </c:pt>
                <c:pt idx="47">
                  <c:v>41974</c:v>
                </c:pt>
                <c:pt idx="48">
                  <c:v>42005</c:v>
                </c:pt>
                <c:pt idx="49">
                  <c:v>42036</c:v>
                </c:pt>
                <c:pt idx="50">
                  <c:v>42064</c:v>
                </c:pt>
                <c:pt idx="51">
                  <c:v>42095</c:v>
                </c:pt>
                <c:pt idx="52">
                  <c:v>42125</c:v>
                </c:pt>
                <c:pt idx="53">
                  <c:v>42156</c:v>
                </c:pt>
                <c:pt idx="54">
                  <c:v>42186</c:v>
                </c:pt>
                <c:pt idx="55">
                  <c:v>42217</c:v>
                </c:pt>
                <c:pt idx="56">
                  <c:v>42248</c:v>
                </c:pt>
                <c:pt idx="57">
                  <c:v>42278</c:v>
                </c:pt>
                <c:pt idx="58">
                  <c:v>42309</c:v>
                </c:pt>
                <c:pt idx="59">
                  <c:v>42339</c:v>
                </c:pt>
                <c:pt idx="60">
                  <c:v>42370</c:v>
                </c:pt>
                <c:pt idx="61">
                  <c:v>42401</c:v>
                </c:pt>
                <c:pt idx="62">
                  <c:v>42430</c:v>
                </c:pt>
                <c:pt idx="63">
                  <c:v>42461</c:v>
                </c:pt>
                <c:pt idx="64">
                  <c:v>42491</c:v>
                </c:pt>
                <c:pt idx="65">
                  <c:v>42522</c:v>
                </c:pt>
                <c:pt idx="66">
                  <c:v>42552</c:v>
                </c:pt>
                <c:pt idx="67">
                  <c:v>42583</c:v>
                </c:pt>
                <c:pt idx="68">
                  <c:v>42614</c:v>
                </c:pt>
                <c:pt idx="69">
                  <c:v>42644</c:v>
                </c:pt>
                <c:pt idx="70">
                  <c:v>42675</c:v>
                </c:pt>
                <c:pt idx="71">
                  <c:v>42705</c:v>
                </c:pt>
                <c:pt idx="72">
                  <c:v>42736</c:v>
                </c:pt>
                <c:pt idx="73">
                  <c:v>42767</c:v>
                </c:pt>
                <c:pt idx="74">
                  <c:v>42795</c:v>
                </c:pt>
                <c:pt idx="75">
                  <c:v>42826</c:v>
                </c:pt>
                <c:pt idx="76">
                  <c:v>42856</c:v>
                </c:pt>
                <c:pt idx="77">
                  <c:v>42887</c:v>
                </c:pt>
              </c:numCache>
            </c:numRef>
          </c:cat>
          <c:val>
            <c:numRef>
              <c:f>Sheet2!$G$2:$G$79</c:f>
              <c:numCache>
                <c:formatCode>General</c:formatCode>
                <c:ptCount val="78"/>
                <c:pt idx="0">
                  <c:v>100</c:v>
                </c:pt>
                <c:pt idx="1">
                  <c:v>97.627520759193359</c:v>
                </c:pt>
                <c:pt idx="2">
                  <c:v>100.35587188612101</c:v>
                </c:pt>
                <c:pt idx="3">
                  <c:v>97.983392645314353</c:v>
                </c:pt>
                <c:pt idx="4">
                  <c:v>100.47449584816133</c:v>
                </c:pt>
                <c:pt idx="5">
                  <c:v>98.457888493475693</c:v>
                </c:pt>
                <c:pt idx="6">
                  <c:v>98.457888493475693</c:v>
                </c:pt>
                <c:pt idx="7">
                  <c:v>111.15065243179123</c:v>
                </c:pt>
                <c:pt idx="8">
                  <c:v>117.91221826809016</c:v>
                </c:pt>
                <c:pt idx="9">
                  <c:v>116.96322657176749</c:v>
                </c:pt>
                <c:pt idx="10">
                  <c:v>113.64175563463819</c:v>
                </c:pt>
                <c:pt idx="11">
                  <c:v>113.76037959667853</c:v>
                </c:pt>
                <c:pt idx="12">
                  <c:v>116.6073546856465</c:v>
                </c:pt>
                <c:pt idx="13">
                  <c:v>117.08185053380782</c:v>
                </c:pt>
                <c:pt idx="14">
                  <c:v>116.13285883748516</c:v>
                </c:pt>
                <c:pt idx="15">
                  <c:v>118.62396204033215</c:v>
                </c:pt>
                <c:pt idx="16">
                  <c:v>117.08185053380782</c:v>
                </c:pt>
                <c:pt idx="17">
                  <c:v>121.23368920521946</c:v>
                </c:pt>
                <c:pt idx="18">
                  <c:v>118.74258600237249</c:v>
                </c:pt>
                <c:pt idx="19">
                  <c:v>120.40332147093713</c:v>
                </c:pt>
                <c:pt idx="20">
                  <c:v>122.06405693950177</c:v>
                </c:pt>
                <c:pt idx="21">
                  <c:v>117.91221826809016</c:v>
                </c:pt>
                <c:pt idx="22">
                  <c:v>117.79359430604983</c:v>
                </c:pt>
                <c:pt idx="23">
                  <c:v>117.91221826809016</c:v>
                </c:pt>
                <c:pt idx="24">
                  <c:v>120.75919335705814</c:v>
                </c:pt>
                <c:pt idx="25">
                  <c:v>123.72479240806642</c:v>
                </c:pt>
                <c:pt idx="26">
                  <c:v>124.79240806642942</c:v>
                </c:pt>
                <c:pt idx="27">
                  <c:v>123.01304863582443</c:v>
                </c:pt>
                <c:pt idx="28">
                  <c:v>126.5717674970344</c:v>
                </c:pt>
                <c:pt idx="29">
                  <c:v>126.09727164887308</c:v>
                </c:pt>
                <c:pt idx="30">
                  <c:v>123.48754448398576</c:v>
                </c:pt>
                <c:pt idx="31">
                  <c:v>116.48873072360617</c:v>
                </c:pt>
                <c:pt idx="32">
                  <c:v>114.70937129300118</c:v>
                </c:pt>
                <c:pt idx="33">
                  <c:v>114.94661921708185</c:v>
                </c:pt>
                <c:pt idx="34">
                  <c:v>116.84460260972716</c:v>
                </c:pt>
                <c:pt idx="35">
                  <c:v>116.84460260972716</c:v>
                </c:pt>
                <c:pt idx="36">
                  <c:v>120.40332147093713</c:v>
                </c:pt>
                <c:pt idx="37">
                  <c:v>120.40332147093713</c:v>
                </c:pt>
                <c:pt idx="38">
                  <c:v>120.16607354685647</c:v>
                </c:pt>
                <c:pt idx="39">
                  <c:v>122.53855278766311</c:v>
                </c:pt>
                <c:pt idx="40">
                  <c:v>122.30130486358244</c:v>
                </c:pt>
                <c:pt idx="41">
                  <c:v>123.6061684460261</c:v>
                </c:pt>
                <c:pt idx="42">
                  <c:v>124.79240806642942</c:v>
                </c:pt>
                <c:pt idx="43">
                  <c:v>129.53736654804271</c:v>
                </c:pt>
                <c:pt idx="44">
                  <c:v>128.94424673784104</c:v>
                </c:pt>
                <c:pt idx="45">
                  <c:v>132.26571767497035</c:v>
                </c:pt>
                <c:pt idx="46">
                  <c:v>128.58837485172006</c:v>
                </c:pt>
                <c:pt idx="47">
                  <c:v>128.70699881376038</c:v>
                </c:pt>
                <c:pt idx="48">
                  <c:v>131.19810201660735</c:v>
                </c:pt>
                <c:pt idx="49">
                  <c:v>132.85883748517199</c:v>
                </c:pt>
                <c:pt idx="50">
                  <c:v>136.06168446026098</c:v>
                </c:pt>
                <c:pt idx="51">
                  <c:v>140.21352313167259</c:v>
                </c:pt>
                <c:pt idx="52">
                  <c:v>140.33214709371293</c:v>
                </c:pt>
                <c:pt idx="53">
                  <c:v>141.75563463819691</c:v>
                </c:pt>
                <c:pt idx="54">
                  <c:v>142.4673784104389</c:v>
                </c:pt>
                <c:pt idx="55">
                  <c:v>142.82325029655991</c:v>
                </c:pt>
                <c:pt idx="56">
                  <c:v>143.89086595492287</c:v>
                </c:pt>
                <c:pt idx="57">
                  <c:v>142.94187425860022</c:v>
                </c:pt>
                <c:pt idx="58">
                  <c:v>143.06049822064057</c:v>
                </c:pt>
                <c:pt idx="59">
                  <c:v>144.83985765124555</c:v>
                </c:pt>
                <c:pt idx="60">
                  <c:v>147.09371293001186</c:v>
                </c:pt>
                <c:pt idx="61">
                  <c:v>154.32977461447211</c:v>
                </c:pt>
                <c:pt idx="62">
                  <c:v>159.07473309608542</c:v>
                </c:pt>
                <c:pt idx="63">
                  <c:v>157.76986951364177</c:v>
                </c:pt>
                <c:pt idx="64">
                  <c:v>158.48161328588375</c:v>
                </c:pt>
                <c:pt idx="65">
                  <c:v>160.4982206405694</c:v>
                </c:pt>
                <c:pt idx="66">
                  <c:v>162.15895610913404</c:v>
                </c:pt>
                <c:pt idx="67">
                  <c:v>162.04033214709369</c:v>
                </c:pt>
                <c:pt idx="68">
                  <c:v>162.04033214709369</c:v>
                </c:pt>
                <c:pt idx="69">
                  <c:v>162.63345195729536</c:v>
                </c:pt>
                <c:pt idx="70">
                  <c:v>159.66785290628707</c:v>
                </c:pt>
                <c:pt idx="71">
                  <c:v>158.60023724792407</c:v>
                </c:pt>
                <c:pt idx="72">
                  <c:v>159.4306049822064</c:v>
                </c:pt>
                <c:pt idx="73">
                  <c:v>158.00711743772243</c:v>
                </c:pt>
                <c:pt idx="74">
                  <c:v>158.00711743772243</c:v>
                </c:pt>
                <c:pt idx="75">
                  <c:v>158.60023724792407</c:v>
                </c:pt>
                <c:pt idx="76">
                  <c:v>159.07473309608542</c:v>
                </c:pt>
                <c:pt idx="77">
                  <c:v>161.68446026097271</c:v>
                </c:pt>
              </c:numCache>
            </c:numRef>
          </c:val>
          <c:smooth val="0"/>
          <c:extLst>
            <c:ext xmlns:c16="http://schemas.microsoft.com/office/drawing/2014/chart" uri="{C3380CC4-5D6E-409C-BE32-E72D297353CC}">
              <c16:uniqueId val="{00000005-2FDF-417B-9B1D-B8B2AB1E264B}"/>
            </c:ext>
          </c:extLst>
        </c:ser>
        <c:dLbls>
          <c:showLegendKey val="0"/>
          <c:showVal val="0"/>
          <c:showCatName val="0"/>
          <c:showSerName val="0"/>
          <c:showPercent val="0"/>
          <c:showBubbleSize val="0"/>
        </c:dLbls>
        <c:smooth val="0"/>
        <c:axId val="940909632"/>
        <c:axId val="940922112"/>
      </c:lineChart>
      <c:dateAx>
        <c:axId val="94090963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922112"/>
        <c:crosses val="autoZero"/>
        <c:auto val="1"/>
        <c:lblOffset val="100"/>
        <c:baseTimeUnit val="months"/>
      </c:dateAx>
      <c:valAx>
        <c:axId val="940922112"/>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909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r>
              <a:rPr lang="en-US" sz="1600" b="1" i="1" dirty="0"/>
              <a:t>Affordable Units per 100 ELI Renter </a:t>
            </a:r>
            <a:r>
              <a:rPr lang="en-US" sz="1600" b="1" i="1" dirty="0" smtClean="0"/>
              <a:t>Households (~$17K per year)</a:t>
            </a:r>
            <a:endParaRPr lang="en-US" sz="1600" b="1" i="1" dirty="0"/>
          </a:p>
          <a:p>
            <a:pPr>
              <a:defRPr sz="1600" b="1" i="1"/>
            </a:pPr>
            <a:r>
              <a:rPr lang="en-US" sz="1600" b="1" i="1" dirty="0"/>
              <a:t>2000 &amp;</a:t>
            </a:r>
            <a:r>
              <a:rPr lang="en-US" sz="1600" b="1" i="1" baseline="0" dirty="0"/>
              <a:t> 2010-2014</a:t>
            </a:r>
            <a:endParaRPr lang="en-US" sz="1600" b="1" i="1" dirty="0"/>
          </a:p>
        </c:rich>
      </c:tx>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Sheet1!$B$17</c:f>
              <c:strCache>
                <c:ptCount val="1"/>
                <c:pt idx="0">
                  <c:v>Total Affordable Units per 100 ELI Renter HHs, 2000</c:v>
                </c:pt>
              </c:strCache>
            </c:strRef>
          </c:tx>
          <c:spPr>
            <a:solidFill>
              <a:schemeClr val="accent1"/>
            </a:solidFill>
            <a:ln>
              <a:noFill/>
            </a:ln>
            <a:effectLst/>
          </c:spPr>
          <c:invertIfNegative val="0"/>
          <c:cat>
            <c:strRef>
              <c:f>Sheet1!$A$18:$A$27</c:f>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f>Sheet1!$B$18:$B$27</c:f>
              <c:numCache>
                <c:formatCode>0.0</c:formatCode>
                <c:ptCount val="10"/>
                <c:pt idx="0">
                  <c:v>52.843062926000002</c:v>
                </c:pt>
                <c:pt idx="1">
                  <c:v>44.552102376999997</c:v>
                </c:pt>
                <c:pt idx="2">
                  <c:v>27.097315435999999</c:v>
                </c:pt>
                <c:pt idx="3">
                  <c:v>34.407642643000003</c:v>
                </c:pt>
                <c:pt idx="4">
                  <c:v>69.039690977999996</c:v>
                </c:pt>
                <c:pt idx="5">
                  <c:v>65.401376525000003</c:v>
                </c:pt>
                <c:pt idx="6">
                  <c:v>59.945903819000002</c:v>
                </c:pt>
                <c:pt idx="7">
                  <c:v>21.244763615</c:v>
                </c:pt>
                <c:pt idx="8">
                  <c:v>49.049429658000001</c:v>
                </c:pt>
                <c:pt idx="9">
                  <c:v>77.906468083999997</c:v>
                </c:pt>
              </c:numCache>
            </c:numRef>
          </c:val>
          <c:extLst>
            <c:ext xmlns:c16="http://schemas.microsoft.com/office/drawing/2014/chart" uri="{C3380CC4-5D6E-409C-BE32-E72D297353CC}">
              <c16:uniqueId val="{00000000-2F87-4CFA-A054-14E701E3D0ED}"/>
            </c:ext>
          </c:extLst>
        </c:ser>
        <c:ser>
          <c:idx val="1"/>
          <c:order val="1"/>
          <c:tx>
            <c:strRef>
              <c:f>Sheet1!$C$17</c:f>
              <c:strCache>
                <c:ptCount val="1"/>
                <c:pt idx="0">
                  <c:v>Total Affordable Units per 100 ELI Renter HHs, 2014</c:v>
                </c:pt>
              </c:strCache>
            </c:strRef>
          </c:tx>
          <c:spPr>
            <a:solidFill>
              <a:schemeClr val="accent2"/>
            </a:solidFill>
            <a:ln>
              <a:noFill/>
            </a:ln>
            <a:effectLst/>
          </c:spPr>
          <c:invertIfNegative val="0"/>
          <c:cat>
            <c:strRef>
              <c:f>Sheet1!$A$18:$A$27</c:f>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f>Sheet1!$C$18:$C$27</c:f>
              <c:numCache>
                <c:formatCode>0.0</c:formatCode>
                <c:ptCount val="10"/>
                <c:pt idx="0">
                  <c:v>28.164367126999998</c:v>
                </c:pt>
                <c:pt idx="1">
                  <c:v>25.154670287999998</c:v>
                </c:pt>
                <c:pt idx="2">
                  <c:v>18.179865557999999</c:v>
                </c:pt>
                <c:pt idx="3">
                  <c:v>24.017814103999999</c:v>
                </c:pt>
                <c:pt idx="4">
                  <c:v>32.126152103000003</c:v>
                </c:pt>
                <c:pt idx="5">
                  <c:v>30.324604019999999</c:v>
                </c:pt>
                <c:pt idx="6">
                  <c:v>46.263521296</c:v>
                </c:pt>
                <c:pt idx="7">
                  <c:v>14.029346109</c:v>
                </c:pt>
                <c:pt idx="8">
                  <c:v>25.573313107000001</c:v>
                </c:pt>
                <c:pt idx="9">
                  <c:v>32.147851445999997</c:v>
                </c:pt>
              </c:numCache>
            </c:numRef>
          </c:val>
          <c:extLst>
            <c:ext xmlns:c16="http://schemas.microsoft.com/office/drawing/2014/chart" uri="{C3380CC4-5D6E-409C-BE32-E72D297353CC}">
              <c16:uniqueId val="{00000001-2F87-4CFA-A054-14E701E3D0ED}"/>
            </c:ext>
          </c:extLst>
        </c:ser>
        <c:dLbls>
          <c:showLegendKey val="0"/>
          <c:showVal val="0"/>
          <c:showCatName val="0"/>
          <c:showSerName val="0"/>
          <c:showPercent val="0"/>
          <c:showBubbleSize val="0"/>
        </c:dLbls>
        <c:gapWidth val="219"/>
        <c:overlap val="-27"/>
        <c:axId val="439563407"/>
        <c:axId val="542579983"/>
      </c:barChart>
      <c:catAx>
        <c:axId val="43956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579983"/>
        <c:crosses val="autoZero"/>
        <c:auto val="1"/>
        <c:lblAlgn val="ctr"/>
        <c:lblOffset val="100"/>
        <c:noMultiLvlLbl val="0"/>
      </c:catAx>
      <c:valAx>
        <c:axId val="54257998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9563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Reg_Alph!$L$9</c:f>
              <c:strCache>
                <c:ptCount val="1"/>
                <c:pt idx="0">
                  <c:v>Atlanta LIHTC by Expiration Date</c:v>
                </c:pt>
              </c:strCache>
            </c:strRef>
          </c:tx>
          <c:spPr>
            <a:solidFill>
              <a:srgbClr val="E49F1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Reg_Alph!$K$10:$K$12</c:f>
              <c:strCache>
                <c:ptCount val="3"/>
                <c:pt idx="0">
                  <c:v>Last Five Years (2012-2017)</c:v>
                </c:pt>
                <c:pt idx="1">
                  <c:v>Next Five Years (2017-2022)</c:v>
                </c:pt>
                <c:pt idx="2">
                  <c:v>Following Five Years (2022-2027)</c:v>
                </c:pt>
              </c:strCache>
            </c:strRef>
          </c:cat>
          <c:val>
            <c:numRef>
              <c:f>Reg_Alph!$L$10:$L$12</c:f>
              <c:numCache>
                <c:formatCode>General</c:formatCode>
                <c:ptCount val="3"/>
                <c:pt idx="0">
                  <c:v>2529</c:v>
                </c:pt>
                <c:pt idx="1">
                  <c:v>8426</c:v>
                </c:pt>
                <c:pt idx="2">
                  <c:v>8450</c:v>
                </c:pt>
              </c:numCache>
            </c:numRef>
          </c:val>
          <c:extLst>
            <c:ext xmlns:c16="http://schemas.microsoft.com/office/drawing/2014/chart" uri="{C3380CC4-5D6E-409C-BE32-E72D297353CC}">
              <c16:uniqueId val="{00000000-1B1A-48DA-B736-73CFC0A36FC0}"/>
            </c:ext>
          </c:extLst>
        </c:ser>
        <c:dLbls>
          <c:showLegendKey val="0"/>
          <c:showVal val="0"/>
          <c:showCatName val="0"/>
          <c:showSerName val="0"/>
          <c:showPercent val="0"/>
          <c:showBubbleSize val="0"/>
        </c:dLbls>
        <c:gapWidth val="219"/>
        <c:overlap val="-27"/>
        <c:axId val="879683136"/>
        <c:axId val="879681472"/>
      </c:barChart>
      <c:catAx>
        <c:axId val="87968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79681472"/>
        <c:crosses val="autoZero"/>
        <c:auto val="1"/>
        <c:lblAlgn val="ctr"/>
        <c:lblOffset val="100"/>
        <c:noMultiLvlLbl val="0"/>
      </c:catAx>
      <c:valAx>
        <c:axId val="879681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79683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High_subsidy_3rdgradereading!$J$154</c:f>
              <c:strCache>
                <c:ptCount val="1"/>
                <c:pt idx="0">
                  <c:v>Percent of Students Reading Proficiently by End of 3rd Grade</c:v>
                </c:pt>
              </c:strCache>
            </c:strRef>
          </c:tx>
          <c:spPr>
            <a:solidFill>
              <a:srgbClr val="E49F1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High_subsidy_3rdgradereading!$I$155:$I$156</c:f>
              <c:strCache>
                <c:ptCount val="2"/>
                <c:pt idx="0">
                  <c:v>Neighborhoods with High Concentrations of Subsidized Housing</c:v>
                </c:pt>
                <c:pt idx="1">
                  <c:v>Neighborhoods with Low/None Concentrations of Subsidized Housing</c:v>
                </c:pt>
              </c:strCache>
            </c:strRef>
          </c:cat>
          <c:val>
            <c:numRef>
              <c:f>High_subsidy_3rdgradereading!$J$155:$J$156</c:f>
              <c:numCache>
                <c:formatCode>0.0%</c:formatCode>
                <c:ptCount val="2"/>
                <c:pt idx="0">
                  <c:v>0.24179793317949233</c:v>
                </c:pt>
                <c:pt idx="1">
                  <c:v>0.43677148007210093</c:v>
                </c:pt>
              </c:numCache>
            </c:numRef>
          </c:val>
          <c:extLst>
            <c:ext xmlns:c16="http://schemas.microsoft.com/office/drawing/2014/chart" uri="{C3380CC4-5D6E-409C-BE32-E72D297353CC}">
              <c16:uniqueId val="{00000000-4B86-4BC1-8FD8-12C325A0158A}"/>
            </c:ext>
          </c:extLst>
        </c:ser>
        <c:dLbls>
          <c:showLegendKey val="0"/>
          <c:showVal val="0"/>
          <c:showCatName val="0"/>
          <c:showSerName val="0"/>
          <c:showPercent val="0"/>
          <c:showBubbleSize val="0"/>
        </c:dLbls>
        <c:gapWidth val="219"/>
        <c:overlap val="-27"/>
        <c:axId val="1956712815"/>
        <c:axId val="1956712399"/>
      </c:barChart>
      <c:catAx>
        <c:axId val="19567128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56712399"/>
        <c:crosses val="autoZero"/>
        <c:auto val="1"/>
        <c:lblAlgn val="ctr"/>
        <c:lblOffset val="100"/>
        <c:noMultiLvlLbl val="0"/>
      </c:catAx>
      <c:valAx>
        <c:axId val="19567123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67128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r>
              <a:rPr lang="en-US" sz="1600" b="1" i="1" dirty="0"/>
              <a:t>Birth Rate: Mothers with &lt;12 Yrs. Education </a:t>
            </a:r>
            <a:endParaRPr lang="en-US" sz="1600" b="1" i="1" dirty="0" smtClean="0"/>
          </a:p>
          <a:p>
            <a:pPr>
              <a:defRPr sz="1600" b="1" i="1"/>
            </a:pPr>
            <a:r>
              <a:rPr lang="en-US" sz="1600" b="1" i="1" dirty="0" smtClean="0"/>
              <a:t>(</a:t>
            </a:r>
            <a:r>
              <a:rPr lang="en-US" sz="1600" b="1" i="1" dirty="0"/>
              <a:t>Rate - per 1,000 births)</a:t>
            </a:r>
          </a:p>
        </c:rich>
      </c:tx>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551539816279727E-2"/>
          <c:y val="0.15501312335958006"/>
          <c:w val="0.91471598581759561"/>
          <c:h val="0.73650563105299049"/>
        </c:manualLayout>
      </c:layout>
      <c:barChart>
        <c:barDir val="col"/>
        <c:grouping val="clustered"/>
        <c:varyColors val="0"/>
        <c:ser>
          <c:idx val="0"/>
          <c:order val="0"/>
          <c:tx>
            <c:strRef>
              <c:f>High_subsidy_3rdgradereading!$K$154</c:f>
              <c:strCache>
                <c:ptCount val="1"/>
                <c:pt idx="0">
                  <c:v>Birth Rate: Mothers with &lt;12 Yrs. Education (Rate - per 1,000 births)</c:v>
                </c:pt>
              </c:strCache>
            </c:strRef>
          </c:tx>
          <c:spPr>
            <a:solidFill>
              <a:srgbClr val="BDD498"/>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High_subsidy_3rdgradereading!$I$155:$I$156</c:f>
              <c:strCache>
                <c:ptCount val="2"/>
                <c:pt idx="0">
                  <c:v>Neighborhoods with High Concentrations of Subsidized Housing</c:v>
                </c:pt>
                <c:pt idx="1">
                  <c:v>Neighborhoods with Low/None Concentrations of Subsidized Housing</c:v>
                </c:pt>
              </c:strCache>
            </c:strRef>
          </c:cat>
          <c:val>
            <c:numRef>
              <c:f>High_subsidy_3rdgradereading!$K$155:$K$156</c:f>
              <c:numCache>
                <c:formatCode>General</c:formatCode>
                <c:ptCount val="2"/>
                <c:pt idx="0">
                  <c:v>206.89094162945824</c:v>
                </c:pt>
                <c:pt idx="1">
                  <c:v>122.35318303296101</c:v>
                </c:pt>
              </c:numCache>
            </c:numRef>
          </c:val>
          <c:extLst>
            <c:ext xmlns:c16="http://schemas.microsoft.com/office/drawing/2014/chart" uri="{C3380CC4-5D6E-409C-BE32-E72D297353CC}">
              <c16:uniqueId val="{00000000-F657-45B3-AA25-1C6512106DCB}"/>
            </c:ext>
          </c:extLst>
        </c:ser>
        <c:dLbls>
          <c:showLegendKey val="0"/>
          <c:showVal val="0"/>
          <c:showCatName val="0"/>
          <c:showSerName val="0"/>
          <c:showPercent val="0"/>
          <c:showBubbleSize val="0"/>
        </c:dLbls>
        <c:gapWidth val="219"/>
        <c:overlap val="-27"/>
        <c:axId val="1951239327"/>
        <c:axId val="1951249727"/>
      </c:barChart>
      <c:catAx>
        <c:axId val="19512393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51249727"/>
        <c:crosses val="autoZero"/>
        <c:auto val="1"/>
        <c:lblAlgn val="ctr"/>
        <c:lblOffset val="100"/>
        <c:noMultiLvlLbl val="0"/>
      </c:catAx>
      <c:valAx>
        <c:axId val="1951249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12393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PowerPoint]Sheet1'!$L$1</c:f>
              <c:strCache>
                <c:ptCount val="1"/>
                <c:pt idx="0">
                  <c:v>Growth, 2015-2016</c:v>
                </c:pt>
              </c:strCache>
            </c:strRef>
          </c:tx>
          <c:spPr>
            <a:solidFill>
              <a:srgbClr val="CAD994"/>
            </a:solidFill>
            <a:ln>
              <a:noFill/>
            </a:ln>
            <a:effectLst/>
          </c:spPr>
          <c:invertIfNegative val="0"/>
          <c:dPt>
            <c:idx val="3"/>
            <c:invertIfNegative val="0"/>
            <c:bubble3D val="0"/>
            <c:spPr>
              <a:solidFill>
                <a:srgbClr val="E8A40F"/>
              </a:solidFill>
              <a:ln>
                <a:noFill/>
              </a:ln>
              <a:effectLst/>
            </c:spPr>
            <c:extLst>
              <c:ext xmlns:c16="http://schemas.microsoft.com/office/drawing/2014/chart" uri="{C3380CC4-5D6E-409C-BE32-E72D297353CC}">
                <c16:uniqueId val="{00000001-C870-47DB-830D-5FC504E23C54}"/>
              </c:ext>
            </c:extLst>
          </c:dPt>
          <c:cat>
            <c:strRef>
              <c:f>'[Chart in Microsoft PowerPoint]Sheet1'!$B$2:$B$30</c:f>
              <c:strCache>
                <c:ptCount val="29"/>
                <c:pt idx="0">
                  <c:v>Dallas</c:v>
                </c:pt>
                <c:pt idx="1">
                  <c:v>Houston</c:v>
                </c:pt>
                <c:pt idx="2">
                  <c:v>Phoenix</c:v>
                </c:pt>
                <c:pt idx="3">
                  <c:v>Atlanta</c:v>
                </c:pt>
                <c:pt idx="4">
                  <c:v>Seattle</c:v>
                </c:pt>
                <c:pt idx="5">
                  <c:v>Miami</c:v>
                </c:pt>
                <c:pt idx="6">
                  <c:v>Tampa</c:v>
                </c:pt>
                <c:pt idx="7">
                  <c:v>Orlando</c:v>
                </c:pt>
                <c:pt idx="8">
                  <c:v>Washington</c:v>
                </c:pt>
                <c:pt idx="9">
                  <c:v>Riverside</c:v>
                </c:pt>
                <c:pt idx="10">
                  <c:v>Charlotte</c:v>
                </c:pt>
                <c:pt idx="11">
                  <c:v>San Antonio</c:v>
                </c:pt>
                <c:pt idx="12">
                  <c:v>Las Vegas</c:v>
                </c:pt>
                <c:pt idx="13">
                  <c:v>Denver</c:v>
                </c:pt>
                <c:pt idx="14">
                  <c:v>Los Angeles</c:v>
                </c:pt>
                <c:pt idx="15">
                  <c:v>Portland</c:v>
                </c:pt>
                <c:pt idx="16">
                  <c:v>San Francisco</c:v>
                </c:pt>
                <c:pt idx="17">
                  <c:v>New York</c:v>
                </c:pt>
                <c:pt idx="18">
                  <c:v>Minneapolis</c:v>
                </c:pt>
                <c:pt idx="19">
                  <c:v>Sacramento</c:v>
                </c:pt>
                <c:pt idx="20">
                  <c:v>Boston</c:v>
                </c:pt>
                <c:pt idx="21">
                  <c:v>San Diego</c:v>
                </c:pt>
                <c:pt idx="22">
                  <c:v>Kansas City, MO</c:v>
                </c:pt>
                <c:pt idx="23">
                  <c:v>Cincinnati, OH</c:v>
                </c:pt>
                <c:pt idx="24">
                  <c:v>Philadelphia</c:v>
                </c:pt>
                <c:pt idx="25">
                  <c:v>Baltimore</c:v>
                </c:pt>
                <c:pt idx="26">
                  <c:v>Detroit</c:v>
                </c:pt>
                <c:pt idx="27">
                  <c:v>St. Louis, MO</c:v>
                </c:pt>
                <c:pt idx="28">
                  <c:v>Pittsburgh</c:v>
                </c:pt>
              </c:strCache>
            </c:strRef>
          </c:cat>
          <c:val>
            <c:numRef>
              <c:f>'[Chart in Microsoft PowerPoint]Sheet1'!$L$2:$L$30</c:f>
              <c:numCache>
                <c:formatCode>General</c:formatCode>
                <c:ptCount val="29"/>
                <c:pt idx="0">
                  <c:v>143435</c:v>
                </c:pt>
                <c:pt idx="1">
                  <c:v>125005</c:v>
                </c:pt>
                <c:pt idx="2">
                  <c:v>93680</c:v>
                </c:pt>
                <c:pt idx="3">
                  <c:v>90650</c:v>
                </c:pt>
                <c:pt idx="4">
                  <c:v>71805</c:v>
                </c:pt>
                <c:pt idx="5">
                  <c:v>64670</c:v>
                </c:pt>
                <c:pt idx="6">
                  <c:v>61085</c:v>
                </c:pt>
                <c:pt idx="7">
                  <c:v>59125</c:v>
                </c:pt>
                <c:pt idx="8">
                  <c:v>53508</c:v>
                </c:pt>
                <c:pt idx="9">
                  <c:v>52400</c:v>
                </c:pt>
                <c:pt idx="10">
                  <c:v>49671</c:v>
                </c:pt>
                <c:pt idx="11">
                  <c:v>47906</c:v>
                </c:pt>
                <c:pt idx="12">
                  <c:v>46375</c:v>
                </c:pt>
                <c:pt idx="13">
                  <c:v>44261</c:v>
                </c:pt>
                <c:pt idx="14">
                  <c:v>41619</c:v>
                </c:pt>
                <c:pt idx="15">
                  <c:v>40148</c:v>
                </c:pt>
                <c:pt idx="16">
                  <c:v>36939</c:v>
                </c:pt>
                <c:pt idx="17">
                  <c:v>35571</c:v>
                </c:pt>
                <c:pt idx="18">
                  <c:v>32784</c:v>
                </c:pt>
                <c:pt idx="19">
                  <c:v>28830</c:v>
                </c:pt>
                <c:pt idx="20">
                  <c:v>27692</c:v>
                </c:pt>
                <c:pt idx="21">
                  <c:v>27504</c:v>
                </c:pt>
                <c:pt idx="22">
                  <c:v>20045</c:v>
                </c:pt>
                <c:pt idx="23">
                  <c:v>9747</c:v>
                </c:pt>
                <c:pt idx="24">
                  <c:v>8197</c:v>
                </c:pt>
                <c:pt idx="25">
                  <c:v>5049</c:v>
                </c:pt>
                <c:pt idx="26">
                  <c:v>79</c:v>
                </c:pt>
                <c:pt idx="27">
                  <c:v>-1328</c:v>
                </c:pt>
                <c:pt idx="28">
                  <c:v>-8972</c:v>
                </c:pt>
              </c:numCache>
            </c:numRef>
          </c:val>
          <c:extLst>
            <c:ext xmlns:c16="http://schemas.microsoft.com/office/drawing/2014/chart" uri="{C3380CC4-5D6E-409C-BE32-E72D297353CC}">
              <c16:uniqueId val="{00000000-C870-47DB-830D-5FC504E23C54}"/>
            </c:ext>
          </c:extLst>
        </c:ser>
        <c:dLbls>
          <c:showLegendKey val="0"/>
          <c:showVal val="0"/>
          <c:showCatName val="0"/>
          <c:showSerName val="0"/>
          <c:showPercent val="0"/>
          <c:showBubbleSize val="0"/>
        </c:dLbls>
        <c:gapWidth val="89"/>
        <c:overlap val="-27"/>
        <c:axId val="258100752"/>
        <c:axId val="258101168"/>
      </c:barChart>
      <c:catAx>
        <c:axId val="258100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8101168"/>
        <c:crosses val="autoZero"/>
        <c:auto val="1"/>
        <c:lblAlgn val="ctr"/>
        <c:lblOffset val="100"/>
        <c:noMultiLvlLbl val="0"/>
      </c:catAx>
      <c:valAx>
        <c:axId val="258101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8100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r>
              <a:rPr lang="en-US" sz="1600" b="1" i="1"/>
              <a:t>Percent of Income Spent on Housing Costs</a:t>
            </a:r>
          </a:p>
        </c:rich>
      </c:tx>
      <c:overlay val="0"/>
      <c:spPr>
        <a:noFill/>
        <a:ln>
          <a:noFill/>
        </a:ln>
        <a:effectLst/>
      </c:spPr>
      <c:txPr>
        <a:bodyPr rot="0" spcFirstLastPara="1" vertOverflow="ellipsis" vert="horz" wrap="square" anchor="ctr" anchorCtr="1"/>
        <a:lstStyle/>
        <a:p>
          <a:pPr>
            <a:defRPr sz="16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hi_poverty_region!$C$211</c:f>
              <c:strCache>
                <c:ptCount val="1"/>
                <c:pt idx="0">
                  <c:v>High poverty neighborhoods</c:v>
                </c:pt>
              </c:strCache>
            </c:strRef>
          </c:tx>
          <c:spPr>
            <a:solidFill>
              <a:srgbClr val="E49F1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hi_poverty_region!$D$210:$E$210</c:f>
              <c:strCache>
                <c:ptCount val="2"/>
                <c:pt idx="0">
                  <c:v>Percent of OWNERS paying more then 30% on Housing Costs</c:v>
                </c:pt>
                <c:pt idx="1">
                  <c:v>Percent of RENTERS paying more then 30% on Housing Costs</c:v>
                </c:pt>
              </c:strCache>
            </c:strRef>
          </c:cat>
          <c:val>
            <c:numRef>
              <c:f>hi_poverty_region!$D$211:$E$211</c:f>
              <c:numCache>
                <c:formatCode>0.0%</c:formatCode>
                <c:ptCount val="2"/>
                <c:pt idx="0">
                  <c:v>0.35231478732458482</c:v>
                </c:pt>
                <c:pt idx="1">
                  <c:v>0.61836043583907818</c:v>
                </c:pt>
              </c:numCache>
            </c:numRef>
          </c:val>
          <c:extLst>
            <c:ext xmlns:c16="http://schemas.microsoft.com/office/drawing/2014/chart" uri="{C3380CC4-5D6E-409C-BE32-E72D297353CC}">
              <c16:uniqueId val="{00000000-D78C-4181-8FE8-0020898A6EBF}"/>
            </c:ext>
          </c:extLst>
        </c:ser>
        <c:ser>
          <c:idx val="1"/>
          <c:order val="1"/>
          <c:tx>
            <c:strRef>
              <c:f>hi_poverty_region!$C$212</c:f>
              <c:strCache>
                <c:ptCount val="1"/>
                <c:pt idx="0">
                  <c:v>All Neighborhoods</c:v>
                </c:pt>
              </c:strCache>
            </c:strRef>
          </c:tx>
          <c:spPr>
            <a:solidFill>
              <a:srgbClr val="BDD49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hi_poverty_region!$D$210:$E$210</c:f>
              <c:strCache>
                <c:ptCount val="2"/>
                <c:pt idx="0">
                  <c:v>Percent of OWNERS paying more then 30% on Housing Costs</c:v>
                </c:pt>
                <c:pt idx="1">
                  <c:v>Percent of RENTERS paying more then 30% on Housing Costs</c:v>
                </c:pt>
              </c:strCache>
            </c:strRef>
          </c:cat>
          <c:val>
            <c:numRef>
              <c:f>hi_poverty_region!$D$212:$E$212</c:f>
              <c:numCache>
                <c:formatCode>0.0%</c:formatCode>
                <c:ptCount val="2"/>
                <c:pt idx="0">
                  <c:v>0.28883206945943873</c:v>
                </c:pt>
                <c:pt idx="1">
                  <c:v>0.52989917001786269</c:v>
                </c:pt>
              </c:numCache>
            </c:numRef>
          </c:val>
          <c:extLst>
            <c:ext xmlns:c16="http://schemas.microsoft.com/office/drawing/2014/chart" uri="{C3380CC4-5D6E-409C-BE32-E72D297353CC}">
              <c16:uniqueId val="{00000001-D78C-4181-8FE8-0020898A6EBF}"/>
            </c:ext>
          </c:extLst>
        </c:ser>
        <c:dLbls>
          <c:showLegendKey val="0"/>
          <c:showVal val="0"/>
          <c:showCatName val="0"/>
          <c:showSerName val="0"/>
          <c:showPercent val="0"/>
          <c:showBubbleSize val="0"/>
        </c:dLbls>
        <c:gapWidth val="219"/>
        <c:overlap val="-27"/>
        <c:axId val="-1151384544"/>
        <c:axId val="-1151383456"/>
      </c:barChart>
      <c:catAx>
        <c:axId val="-115138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1383456"/>
        <c:crosses val="autoZero"/>
        <c:auto val="1"/>
        <c:lblAlgn val="ctr"/>
        <c:lblOffset val="100"/>
        <c:noMultiLvlLbl val="0"/>
      </c:catAx>
      <c:valAx>
        <c:axId val="-11513834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13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Metro Atlanta</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Sheet1!$A$21</c:f>
              <c:strCache>
                <c:ptCount val="1"/>
                <c:pt idx="0">
                  <c:v>Atlanta (2010-2016)</c:v>
                </c:pt>
              </c:strCache>
            </c:strRef>
          </c:tx>
          <c:spPr>
            <a:ln w="57150" cap="rnd">
              <a:solidFill>
                <a:srgbClr val="BDD498"/>
              </a:solidFill>
              <a:round/>
            </a:ln>
            <a:effectLst/>
          </c:spPr>
          <c:marker>
            <c:symbol val="none"/>
          </c:marker>
          <c:cat>
            <c:strRef>
              <c:f>Sheet1!$B$20:$H$20</c:f>
              <c:strCache>
                <c:ptCount val="7"/>
                <c:pt idx="0">
                  <c:v>Year T</c:v>
                </c:pt>
                <c:pt idx="1">
                  <c:v>Year T+1</c:v>
                </c:pt>
                <c:pt idx="2">
                  <c:v>Year T+2</c:v>
                </c:pt>
                <c:pt idx="3">
                  <c:v>Year T+3</c:v>
                </c:pt>
                <c:pt idx="4">
                  <c:v>Year T+4</c:v>
                </c:pt>
                <c:pt idx="5">
                  <c:v>Year T+5</c:v>
                </c:pt>
                <c:pt idx="6">
                  <c:v>Year T+6</c:v>
                </c:pt>
              </c:strCache>
            </c:strRef>
          </c:cat>
          <c:val>
            <c:numRef>
              <c:f>Sheet1!$B$21:$H$21</c:f>
              <c:numCache>
                <c:formatCode>General</c:formatCode>
                <c:ptCount val="7"/>
                <c:pt idx="0">
                  <c:v>100</c:v>
                </c:pt>
                <c:pt idx="1">
                  <c:v>100.01642414741217</c:v>
                </c:pt>
                <c:pt idx="2">
                  <c:v>100.0312891073647</c:v>
                </c:pt>
                <c:pt idx="3">
                  <c:v>100.0436001246896</c:v>
                </c:pt>
                <c:pt idx="4">
                  <c:v>100.06034677781797</c:v>
                </c:pt>
                <c:pt idx="5">
                  <c:v>100.07799190728178</c:v>
                </c:pt>
                <c:pt idx="6">
                  <c:v>100.09513861882057</c:v>
                </c:pt>
              </c:numCache>
            </c:numRef>
          </c:val>
          <c:smooth val="0"/>
          <c:extLst>
            <c:ext xmlns:c16="http://schemas.microsoft.com/office/drawing/2014/chart" uri="{C3380CC4-5D6E-409C-BE32-E72D297353CC}">
              <c16:uniqueId val="{00000000-2CB1-484D-AE3E-569286A0C281}"/>
            </c:ext>
          </c:extLst>
        </c:ser>
        <c:ser>
          <c:idx val="1"/>
          <c:order val="1"/>
          <c:tx>
            <c:strRef>
              <c:f>Sheet1!$A$22</c:f>
              <c:strCache>
                <c:ptCount val="1"/>
                <c:pt idx="0">
                  <c:v>Atlanta (2000-2006)</c:v>
                </c:pt>
              </c:strCache>
            </c:strRef>
          </c:tx>
          <c:spPr>
            <a:ln w="57150" cap="rnd">
              <a:solidFill>
                <a:srgbClr val="E49F16"/>
              </a:solidFill>
              <a:round/>
            </a:ln>
            <a:effectLst/>
          </c:spPr>
          <c:marker>
            <c:symbol val="none"/>
          </c:marker>
          <c:cat>
            <c:strRef>
              <c:f>Sheet1!$B$20:$H$20</c:f>
              <c:strCache>
                <c:ptCount val="7"/>
                <c:pt idx="0">
                  <c:v>Year T</c:v>
                </c:pt>
                <c:pt idx="1">
                  <c:v>Year T+1</c:v>
                </c:pt>
                <c:pt idx="2">
                  <c:v>Year T+2</c:v>
                </c:pt>
                <c:pt idx="3">
                  <c:v>Year T+3</c:v>
                </c:pt>
                <c:pt idx="4">
                  <c:v>Year T+4</c:v>
                </c:pt>
                <c:pt idx="5">
                  <c:v>Year T+5</c:v>
                </c:pt>
                <c:pt idx="6">
                  <c:v>Year T+6</c:v>
                </c:pt>
              </c:strCache>
            </c:strRef>
          </c:cat>
          <c:val>
            <c:numRef>
              <c:f>Sheet1!$B$22:$H$22</c:f>
              <c:numCache>
                <c:formatCode>General</c:formatCode>
                <c:ptCount val="7"/>
                <c:pt idx="0">
                  <c:v>100</c:v>
                </c:pt>
                <c:pt idx="1">
                  <c:v>100.04354280303984</c:v>
                </c:pt>
                <c:pt idx="2">
                  <c:v>100.07238944806957</c:v>
                </c:pt>
                <c:pt idx="3">
                  <c:v>100.10008637044281</c:v>
                </c:pt>
                <c:pt idx="4">
                  <c:v>100.13048999042134</c:v>
                </c:pt>
                <c:pt idx="5">
                  <c:v>100.16455605615938</c:v>
                </c:pt>
                <c:pt idx="6">
                  <c:v>100.20519394978461</c:v>
                </c:pt>
              </c:numCache>
            </c:numRef>
          </c:val>
          <c:smooth val="0"/>
          <c:extLst>
            <c:ext xmlns:c16="http://schemas.microsoft.com/office/drawing/2014/chart" uri="{C3380CC4-5D6E-409C-BE32-E72D297353CC}">
              <c16:uniqueId val="{00000001-2CB1-484D-AE3E-569286A0C281}"/>
            </c:ext>
          </c:extLst>
        </c:ser>
        <c:dLbls>
          <c:showLegendKey val="0"/>
          <c:showVal val="0"/>
          <c:showCatName val="0"/>
          <c:showSerName val="0"/>
          <c:showPercent val="0"/>
          <c:showBubbleSize val="0"/>
        </c:dLbls>
        <c:smooth val="0"/>
        <c:axId val="1485717327"/>
        <c:axId val="1485728975"/>
      </c:lineChart>
      <c:catAx>
        <c:axId val="148571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5728975"/>
        <c:crosses val="autoZero"/>
        <c:auto val="1"/>
        <c:lblAlgn val="ctr"/>
        <c:lblOffset val="100"/>
        <c:noMultiLvlLbl val="0"/>
      </c:catAx>
      <c:valAx>
        <c:axId val="14857289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57173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Four Fastest Growing Metros (Not Atlanta)</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Sheet1!$A$31</c:f>
              <c:strCache>
                <c:ptCount val="1"/>
                <c:pt idx="0">
                  <c:v>Four Fastest Growing Metros (2010-2016)</c:v>
                </c:pt>
              </c:strCache>
            </c:strRef>
          </c:tx>
          <c:spPr>
            <a:ln w="57150" cap="rnd">
              <a:solidFill>
                <a:srgbClr val="BDD498"/>
              </a:solidFill>
              <a:round/>
            </a:ln>
            <a:effectLst/>
          </c:spPr>
          <c:marker>
            <c:symbol val="none"/>
          </c:marker>
          <c:cat>
            <c:strRef>
              <c:f>Sheet1!$B$30:$H$30</c:f>
              <c:strCache>
                <c:ptCount val="7"/>
                <c:pt idx="0">
                  <c:v>Year T</c:v>
                </c:pt>
                <c:pt idx="1">
                  <c:v>Year T+1</c:v>
                </c:pt>
                <c:pt idx="2">
                  <c:v>Year T+2</c:v>
                </c:pt>
                <c:pt idx="3">
                  <c:v>Year T+3</c:v>
                </c:pt>
                <c:pt idx="4">
                  <c:v>Year T+4</c:v>
                </c:pt>
                <c:pt idx="5">
                  <c:v>Year T+5</c:v>
                </c:pt>
                <c:pt idx="6">
                  <c:v>Year T+6</c:v>
                </c:pt>
              </c:strCache>
            </c:strRef>
          </c:cat>
          <c:val>
            <c:numRef>
              <c:f>Sheet1!$B$31:$H$31</c:f>
              <c:numCache>
                <c:formatCode>General</c:formatCode>
                <c:ptCount val="7"/>
                <c:pt idx="0">
                  <c:v>100</c:v>
                </c:pt>
                <c:pt idx="1">
                  <c:v>100.01598012736576</c:v>
                </c:pt>
                <c:pt idx="2">
                  <c:v>100.02802057436662</c:v>
                </c:pt>
                <c:pt idx="3">
                  <c:v>100.03960478858978</c:v>
                </c:pt>
                <c:pt idx="4">
                  <c:v>100.05168509825921</c:v>
                </c:pt>
                <c:pt idx="5">
                  <c:v>100.0634616351832</c:v>
                </c:pt>
                <c:pt idx="6">
                  <c:v>100.07329872254022</c:v>
                </c:pt>
              </c:numCache>
            </c:numRef>
          </c:val>
          <c:smooth val="0"/>
          <c:extLst>
            <c:ext xmlns:c16="http://schemas.microsoft.com/office/drawing/2014/chart" uri="{C3380CC4-5D6E-409C-BE32-E72D297353CC}">
              <c16:uniqueId val="{00000000-47FA-4DC1-BF99-989EC8777751}"/>
            </c:ext>
          </c:extLst>
        </c:ser>
        <c:ser>
          <c:idx val="1"/>
          <c:order val="1"/>
          <c:tx>
            <c:strRef>
              <c:f>Sheet1!$A$32</c:f>
              <c:strCache>
                <c:ptCount val="1"/>
                <c:pt idx="0">
                  <c:v>Four Fastest Growing Metros (2000-2006)</c:v>
                </c:pt>
              </c:strCache>
            </c:strRef>
          </c:tx>
          <c:spPr>
            <a:ln w="57150" cap="rnd">
              <a:solidFill>
                <a:srgbClr val="E49F16"/>
              </a:solidFill>
              <a:round/>
            </a:ln>
            <a:effectLst/>
          </c:spPr>
          <c:marker>
            <c:symbol val="none"/>
          </c:marker>
          <c:cat>
            <c:strRef>
              <c:f>Sheet1!$B$30:$H$30</c:f>
              <c:strCache>
                <c:ptCount val="7"/>
                <c:pt idx="0">
                  <c:v>Year T</c:v>
                </c:pt>
                <c:pt idx="1">
                  <c:v>Year T+1</c:v>
                </c:pt>
                <c:pt idx="2">
                  <c:v>Year T+2</c:v>
                </c:pt>
                <c:pt idx="3">
                  <c:v>Year T+3</c:v>
                </c:pt>
                <c:pt idx="4">
                  <c:v>Year T+4</c:v>
                </c:pt>
                <c:pt idx="5">
                  <c:v>Year T+5</c:v>
                </c:pt>
                <c:pt idx="6">
                  <c:v>Year T+6</c:v>
                </c:pt>
              </c:strCache>
            </c:strRef>
          </c:cat>
          <c:val>
            <c:numRef>
              <c:f>Sheet1!$B$32:$H$32</c:f>
              <c:numCache>
                <c:formatCode>General</c:formatCode>
                <c:ptCount val="7"/>
                <c:pt idx="0">
                  <c:v>100</c:v>
                </c:pt>
                <c:pt idx="1">
                  <c:v>100.02010875106818</c:v>
                </c:pt>
                <c:pt idx="2">
                  <c:v>100.03466981204814</c:v>
                </c:pt>
                <c:pt idx="3">
                  <c:v>100.04723744364756</c:v>
                </c:pt>
                <c:pt idx="4">
                  <c:v>100.06039035122568</c:v>
                </c:pt>
                <c:pt idx="5">
                  <c:v>100.0746171868097</c:v>
                </c:pt>
                <c:pt idx="6">
                  <c:v>100.09235294392577</c:v>
                </c:pt>
              </c:numCache>
            </c:numRef>
          </c:val>
          <c:smooth val="0"/>
          <c:extLst>
            <c:ext xmlns:c16="http://schemas.microsoft.com/office/drawing/2014/chart" uri="{C3380CC4-5D6E-409C-BE32-E72D297353CC}">
              <c16:uniqueId val="{00000001-47FA-4DC1-BF99-989EC8777751}"/>
            </c:ext>
          </c:extLst>
        </c:ser>
        <c:dLbls>
          <c:showLegendKey val="0"/>
          <c:showVal val="0"/>
          <c:showCatName val="0"/>
          <c:showSerName val="0"/>
          <c:showPercent val="0"/>
          <c:showBubbleSize val="0"/>
        </c:dLbls>
        <c:smooth val="0"/>
        <c:axId val="1485736463"/>
        <c:axId val="1485728143"/>
      </c:lineChart>
      <c:catAx>
        <c:axId val="1485736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5728143"/>
        <c:crosses val="autoZero"/>
        <c:auto val="1"/>
        <c:lblAlgn val="ctr"/>
        <c:lblOffset val="100"/>
        <c:noMultiLvlLbl val="0"/>
      </c:catAx>
      <c:valAx>
        <c:axId val="1485728143"/>
        <c:scaling>
          <c:orientation val="minMax"/>
          <c:max val="100.25"/>
          <c:min val="99.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573646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Population forecast</c:v>
                </c:pt>
              </c:strCache>
            </c:strRef>
          </c:tx>
          <c:spPr>
            <a:ln w="57150" cap="rnd">
              <a:solidFill>
                <a:srgbClr val="E49F16"/>
              </a:solidFill>
              <a:round/>
            </a:ln>
            <a:effectLst/>
          </c:spPr>
          <c:marker>
            <c:symbol val="circle"/>
            <c:size val="5"/>
            <c:spPr>
              <a:solidFill>
                <a:srgbClr val="E49F16"/>
              </a:solidFill>
              <a:ln w="57150">
                <a:solidFill>
                  <a:srgbClr val="E49F16"/>
                </a:solidFill>
              </a:ln>
              <a:effectLst/>
            </c:spPr>
          </c:marker>
          <c:dLbls>
            <c:dLbl>
              <c:idx val="0"/>
              <c:layout>
                <c:manualLayout>
                  <c:x val="-6.1919504643962869E-2"/>
                  <c:y val="-3.579418344519015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B8B-448E-92AC-A5FF925187FC}"/>
                </c:ext>
              </c:extLst>
            </c:dLbl>
            <c:dLbl>
              <c:idx val="1"/>
              <c:layout>
                <c:manualLayout>
                  <c:x val="-5.7791537667698657E-2"/>
                  <c:y val="-3.8777032065622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B8B-448E-92AC-A5FF925187FC}"/>
                </c:ext>
              </c:extLst>
            </c:dLbl>
            <c:dLbl>
              <c:idx val="2"/>
              <c:layout>
                <c:manualLayout>
                  <c:x val="-5.7791537667698734E-2"/>
                  <c:y val="-4.47427293064876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B8B-448E-92AC-A5FF925187FC}"/>
                </c:ext>
              </c:extLst>
            </c:dLbl>
            <c:dLbl>
              <c:idx val="3"/>
              <c:layout>
                <c:manualLayout>
                  <c:x val="-5.9855521155830829E-2"/>
                  <c:y val="-3.87770320656226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B8B-448E-92AC-A5FF925187FC}"/>
                </c:ext>
              </c:extLst>
            </c:dLbl>
            <c:dLbl>
              <c:idx val="4"/>
              <c:layout>
                <c:manualLayout>
                  <c:x val="-5.9855521155830753E-2"/>
                  <c:y val="-3.8777032065622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B8B-448E-92AC-A5FF925187F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2020</c:v>
                </c:pt>
                <c:pt idx="2">
                  <c:v>2025</c:v>
                </c:pt>
                <c:pt idx="3">
                  <c:v>2030</c:v>
                </c:pt>
                <c:pt idx="4">
                  <c:v>2035</c:v>
                </c:pt>
                <c:pt idx="5">
                  <c:v>2040</c:v>
                </c:pt>
              </c:numCache>
            </c:numRef>
          </c:cat>
          <c:val>
            <c:numRef>
              <c:f>Sheet1!$B$2:$B$7</c:f>
              <c:numCache>
                <c:formatCode>#,##0</c:formatCode>
                <c:ptCount val="6"/>
                <c:pt idx="0">
                  <c:v>5591600</c:v>
                </c:pt>
                <c:pt idx="1">
                  <c:v>6044700</c:v>
                </c:pt>
                <c:pt idx="2">
                  <c:v>6532300</c:v>
                </c:pt>
                <c:pt idx="3">
                  <c:v>7067700</c:v>
                </c:pt>
                <c:pt idx="4">
                  <c:v>7586200</c:v>
                </c:pt>
                <c:pt idx="5">
                  <c:v>8063200</c:v>
                </c:pt>
              </c:numCache>
            </c:numRef>
          </c:val>
          <c:smooth val="0"/>
          <c:extLst>
            <c:ext xmlns:c16="http://schemas.microsoft.com/office/drawing/2014/chart" uri="{C3380CC4-5D6E-409C-BE32-E72D297353CC}">
              <c16:uniqueId val="{00000005-3B8B-448E-92AC-A5FF925187FC}"/>
            </c:ext>
          </c:extLst>
        </c:ser>
        <c:ser>
          <c:idx val="1"/>
          <c:order val="1"/>
          <c:tx>
            <c:strRef>
              <c:f>Sheet1!$C$1</c:f>
              <c:strCache>
                <c:ptCount val="1"/>
                <c:pt idx="0">
                  <c:v>Employment forecast</c:v>
                </c:pt>
              </c:strCache>
            </c:strRef>
          </c:tx>
          <c:spPr>
            <a:ln w="57150" cap="rnd">
              <a:solidFill>
                <a:srgbClr val="9BBB59"/>
              </a:solidFill>
              <a:round/>
            </a:ln>
            <a:effectLst/>
          </c:spPr>
          <c:marker>
            <c:symbol val="circle"/>
            <c:size val="5"/>
            <c:spPr>
              <a:solidFill>
                <a:srgbClr val="99B076"/>
              </a:solidFill>
              <a:ln w="57150">
                <a:solidFill>
                  <a:srgbClr val="9BBB59"/>
                </a:solidFill>
              </a:ln>
              <a:effectLst/>
            </c:spPr>
          </c:marker>
          <c:dLbls>
            <c:dLbl>
              <c:idx val="0"/>
              <c:layout>
                <c:manualLayout>
                  <c:x val="-3.4234239091188064E-2"/>
                  <c:y val="-5.46184738955823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B8B-448E-92AC-A5FF925187FC}"/>
                </c:ext>
              </c:extLst>
            </c:dLbl>
            <c:dLbl>
              <c:idx val="1"/>
              <c:layout>
                <c:manualLayout>
                  <c:x val="-3.2432437033757117E-2"/>
                  <c:y val="-4.81927710843373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B8B-448E-92AC-A5FF925187FC}"/>
                </c:ext>
              </c:extLst>
            </c:dLbl>
            <c:dLbl>
              <c:idx val="2"/>
              <c:layout>
                <c:manualLayout>
                  <c:x val="-4.324324937834282E-2"/>
                  <c:y val="-4.4979919678714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B8B-448E-92AC-A5FF925187FC}"/>
                </c:ext>
              </c:extLst>
            </c:dLbl>
            <c:dLbl>
              <c:idx val="3"/>
              <c:layout>
                <c:manualLayout>
                  <c:x val="-4.3243249378342889E-2"/>
                  <c:y val="-4.81927710843374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B8B-448E-92AC-A5FF925187FC}"/>
                </c:ext>
              </c:extLst>
            </c:dLbl>
            <c:dLbl>
              <c:idx val="4"/>
              <c:layout>
                <c:manualLayout>
                  <c:x val="-4.1441447320912005E-2"/>
                  <c:y val="-4.497991967871491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B8B-448E-92AC-A5FF925187FC}"/>
                </c:ext>
              </c:extLst>
            </c:dLbl>
            <c:dLbl>
              <c:idx val="5"/>
              <c:layout>
                <c:manualLayout>
                  <c:x val="-3.7837843206049972E-2"/>
                  <c:y val="-3.53413654618473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B8B-448E-92AC-A5FF925187F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2020</c:v>
                </c:pt>
                <c:pt idx="2">
                  <c:v>2025</c:v>
                </c:pt>
                <c:pt idx="3">
                  <c:v>2030</c:v>
                </c:pt>
                <c:pt idx="4">
                  <c:v>2035</c:v>
                </c:pt>
                <c:pt idx="5">
                  <c:v>2040</c:v>
                </c:pt>
              </c:numCache>
            </c:numRef>
          </c:cat>
          <c:val>
            <c:numRef>
              <c:f>Sheet1!$C$2:$C$7</c:f>
              <c:numCache>
                <c:formatCode>#,##0</c:formatCode>
                <c:ptCount val="6"/>
                <c:pt idx="0">
                  <c:v>2924100</c:v>
                </c:pt>
                <c:pt idx="1">
                  <c:v>3242800</c:v>
                </c:pt>
                <c:pt idx="2">
                  <c:v>3426400</c:v>
                </c:pt>
                <c:pt idx="3">
                  <c:v>3627400</c:v>
                </c:pt>
                <c:pt idx="4">
                  <c:v>3806400</c:v>
                </c:pt>
                <c:pt idx="5">
                  <c:v>3965200</c:v>
                </c:pt>
              </c:numCache>
            </c:numRef>
          </c:val>
          <c:smooth val="0"/>
          <c:extLst>
            <c:ext xmlns:c16="http://schemas.microsoft.com/office/drawing/2014/chart" uri="{C3380CC4-5D6E-409C-BE32-E72D297353CC}">
              <c16:uniqueId val="{0000000C-3B8B-448E-92AC-A5FF925187FC}"/>
            </c:ext>
          </c:extLst>
        </c:ser>
        <c:dLbls>
          <c:showLegendKey val="0"/>
          <c:showVal val="0"/>
          <c:showCatName val="0"/>
          <c:showSerName val="0"/>
          <c:showPercent val="0"/>
          <c:showBubbleSize val="0"/>
        </c:dLbls>
        <c:marker val="1"/>
        <c:smooth val="0"/>
        <c:axId val="421659488"/>
        <c:axId val="421660048"/>
      </c:lineChart>
      <c:catAx>
        <c:axId val="42165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1660048"/>
        <c:crosses val="autoZero"/>
        <c:auto val="1"/>
        <c:lblAlgn val="ctr"/>
        <c:lblOffset val="100"/>
        <c:noMultiLvlLbl val="0"/>
      </c:catAx>
      <c:valAx>
        <c:axId val="421660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1659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 Change in Population and Employment, 2015-2040</a:t>
            </a:r>
          </a:p>
        </c:rich>
      </c:tx>
      <c:layout>
        <c:manualLayout>
          <c:xMode val="edge"/>
          <c:yMode val="edge"/>
          <c:x val="0.21639238845144354"/>
          <c:y val="1.4921199899576439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TOTAL_PopEmpChangeNorthI20!$P$669</c:f>
              <c:strCache>
                <c:ptCount val="1"/>
                <c:pt idx="0">
                  <c:v>North of 1-20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TOTAL_PopEmpChangeNorthI20!$Q$668:$R$668</c:f>
              <c:strCache>
                <c:ptCount val="2"/>
                <c:pt idx="0">
                  <c:v> Change in Population </c:v>
                </c:pt>
                <c:pt idx="1">
                  <c:v>Change in Employment  </c:v>
                </c:pt>
              </c:strCache>
            </c:strRef>
          </c:cat>
          <c:val>
            <c:numRef>
              <c:f>TOTAL_PopEmpChangeNorthI20!$Q$669:$R$669</c:f>
              <c:numCache>
                <c:formatCode>0%</c:formatCode>
                <c:ptCount val="2"/>
                <c:pt idx="0">
                  <c:v>0.7437785359490241</c:v>
                </c:pt>
                <c:pt idx="1">
                  <c:v>0.7926026518432866</c:v>
                </c:pt>
              </c:numCache>
            </c:numRef>
          </c:val>
          <c:extLst>
            <c:ext xmlns:c16="http://schemas.microsoft.com/office/drawing/2014/chart" uri="{C3380CC4-5D6E-409C-BE32-E72D297353CC}">
              <c16:uniqueId val="{00000000-6116-472E-A288-266A055B5397}"/>
            </c:ext>
          </c:extLst>
        </c:ser>
        <c:ser>
          <c:idx val="1"/>
          <c:order val="1"/>
          <c:tx>
            <c:strRef>
              <c:f>TOTAL_PopEmpChangeNorthI20!$P$670</c:f>
              <c:strCache>
                <c:ptCount val="1"/>
                <c:pt idx="0">
                  <c:v>South of I-20</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TOTAL_PopEmpChangeNorthI20!$Q$668:$R$668</c:f>
              <c:strCache>
                <c:ptCount val="2"/>
                <c:pt idx="0">
                  <c:v> Change in Population </c:v>
                </c:pt>
                <c:pt idx="1">
                  <c:v>Change in Employment  </c:v>
                </c:pt>
              </c:strCache>
            </c:strRef>
          </c:cat>
          <c:val>
            <c:numRef>
              <c:f>TOTAL_PopEmpChangeNorthI20!$Q$670:$R$670</c:f>
              <c:numCache>
                <c:formatCode>0%</c:formatCode>
                <c:ptCount val="2"/>
                <c:pt idx="0">
                  <c:v>0.26854462411448532</c:v>
                </c:pt>
                <c:pt idx="1">
                  <c:v>0.23209871326248177</c:v>
                </c:pt>
              </c:numCache>
            </c:numRef>
          </c:val>
          <c:extLst>
            <c:ext xmlns:c16="http://schemas.microsoft.com/office/drawing/2014/chart" uri="{C3380CC4-5D6E-409C-BE32-E72D297353CC}">
              <c16:uniqueId val="{00000001-6116-472E-A288-266A055B5397}"/>
            </c:ext>
          </c:extLst>
        </c:ser>
        <c:dLbls>
          <c:showLegendKey val="0"/>
          <c:showVal val="0"/>
          <c:showCatName val="0"/>
          <c:showSerName val="0"/>
          <c:showPercent val="0"/>
          <c:showBubbleSize val="0"/>
        </c:dLbls>
        <c:gapWidth val="150"/>
        <c:overlap val="100"/>
        <c:axId val="421662848"/>
        <c:axId val="421663408"/>
      </c:barChart>
      <c:catAx>
        <c:axId val="421662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1663408"/>
        <c:crosses val="autoZero"/>
        <c:auto val="1"/>
        <c:lblAlgn val="ctr"/>
        <c:lblOffset val="100"/>
        <c:noMultiLvlLbl val="0"/>
      </c:catAx>
      <c:valAx>
        <c:axId val="42166340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1662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r>
              <a:rPr lang="en-US" b="1" i="1" dirty="0"/>
              <a:t>% of Homes Affordable to Median Income </a:t>
            </a:r>
            <a:r>
              <a:rPr lang="en-US" b="1" i="1" dirty="0" smtClean="0"/>
              <a:t>Household (Q1,</a:t>
            </a:r>
            <a:r>
              <a:rPr lang="en-US" b="1" i="1" baseline="0" dirty="0" smtClean="0"/>
              <a:t> 2017)</a:t>
            </a:r>
            <a:endParaRPr lang="en-US" b="1" i="1" dirty="0"/>
          </a:p>
        </c:rich>
      </c:tx>
      <c:layout/>
      <c:overlay val="0"/>
      <c:spPr>
        <a:noFill/>
        <a:ln>
          <a:noFill/>
        </a:ln>
        <a:effectLst/>
      </c:spPr>
      <c:txPr>
        <a:bodyPr rot="0" spcFirstLastPara="1" vertOverflow="ellipsis" vert="horz" wrap="square" anchor="ctr" anchorCtr="1"/>
        <a:lstStyle/>
        <a:p>
          <a:pPr>
            <a:defRPr sz="14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Sheet4!$B$1</c:f>
              <c:strCache>
                <c:ptCount val="1"/>
                <c:pt idx="0">
                  <c:v>% of Homes Affordable to Median Income Household</c:v>
                </c:pt>
              </c:strCache>
            </c:strRef>
          </c:tx>
          <c:spPr>
            <a:solidFill>
              <a:srgbClr val="FE9D0C"/>
            </a:solidFill>
            <a:ln>
              <a:noFill/>
            </a:ln>
            <a:effectLst/>
          </c:spPr>
          <c:invertIfNegative val="0"/>
          <c:dPt>
            <c:idx val="3"/>
            <c:invertIfNegative val="0"/>
            <c:bubble3D val="0"/>
            <c:spPr>
              <a:solidFill>
                <a:srgbClr val="BDD498"/>
              </a:solidFill>
              <a:ln>
                <a:noFill/>
              </a:ln>
              <a:effectLst/>
            </c:spPr>
            <c:extLst>
              <c:ext xmlns:c16="http://schemas.microsoft.com/office/drawing/2014/chart" uri="{C3380CC4-5D6E-409C-BE32-E72D297353CC}">
                <c16:uniqueId val="{00000000-6522-489B-A383-4BD617CB5054}"/>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Sheet4!$A$2:$A$13</c:f>
              <c:strCache>
                <c:ptCount val="12"/>
                <c:pt idx="0">
                  <c:v>Boston</c:v>
                </c:pt>
                <c:pt idx="1">
                  <c:v>Chicago</c:v>
                </c:pt>
                <c:pt idx="2">
                  <c:v>Minneapolis</c:v>
                </c:pt>
                <c:pt idx="3">
                  <c:v>Atlanta</c:v>
                </c:pt>
                <c:pt idx="4">
                  <c:v>Charlotte</c:v>
                </c:pt>
                <c:pt idx="5">
                  <c:v>Dallas</c:v>
                </c:pt>
                <c:pt idx="6">
                  <c:v>Houston</c:v>
                </c:pt>
                <c:pt idx="7">
                  <c:v>Washington DC</c:v>
                </c:pt>
                <c:pt idx="8">
                  <c:v>Denver</c:v>
                </c:pt>
                <c:pt idx="9">
                  <c:v>Phoenix</c:v>
                </c:pt>
                <c:pt idx="10">
                  <c:v>San Francisco</c:v>
                </c:pt>
                <c:pt idx="11">
                  <c:v>Seattle</c:v>
                </c:pt>
              </c:strCache>
            </c:strRef>
          </c:cat>
          <c:val>
            <c:numRef>
              <c:f>Sheet4!$B$2:$B$13</c:f>
              <c:numCache>
                <c:formatCode>0.0</c:formatCode>
                <c:ptCount val="12"/>
                <c:pt idx="0">
                  <c:v>48.5</c:v>
                </c:pt>
                <c:pt idx="1">
                  <c:v>62.6</c:v>
                </c:pt>
                <c:pt idx="2">
                  <c:v>74.8</c:v>
                </c:pt>
                <c:pt idx="3">
                  <c:v>72.5</c:v>
                </c:pt>
                <c:pt idx="4">
                  <c:v>70.099999999999994</c:v>
                </c:pt>
                <c:pt idx="5">
                  <c:v>53.1</c:v>
                </c:pt>
                <c:pt idx="6">
                  <c:v>60.8</c:v>
                </c:pt>
                <c:pt idx="7">
                  <c:v>69.2</c:v>
                </c:pt>
                <c:pt idx="8">
                  <c:v>55.3</c:v>
                </c:pt>
                <c:pt idx="9">
                  <c:v>67.900000000000006</c:v>
                </c:pt>
                <c:pt idx="10">
                  <c:v>11.8</c:v>
                </c:pt>
                <c:pt idx="11">
                  <c:v>43.3</c:v>
                </c:pt>
              </c:numCache>
            </c:numRef>
          </c:val>
          <c:extLst>
            <c:ext xmlns:c16="http://schemas.microsoft.com/office/drawing/2014/chart" uri="{C3380CC4-5D6E-409C-BE32-E72D297353CC}">
              <c16:uniqueId val="{00000000-7655-4CDF-99DD-1A015451D067}"/>
            </c:ext>
          </c:extLst>
        </c:ser>
        <c:dLbls>
          <c:showLegendKey val="0"/>
          <c:showVal val="0"/>
          <c:showCatName val="0"/>
          <c:showSerName val="0"/>
          <c:showPercent val="0"/>
          <c:showBubbleSize val="0"/>
        </c:dLbls>
        <c:gapWidth val="79"/>
        <c:overlap val="-27"/>
        <c:axId val="940919616"/>
        <c:axId val="940920032"/>
      </c:barChart>
      <c:catAx>
        <c:axId val="9409196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40920032"/>
        <c:crosses val="autoZero"/>
        <c:auto val="1"/>
        <c:lblAlgn val="ctr"/>
        <c:lblOffset val="100"/>
        <c:noMultiLvlLbl val="0"/>
      </c:catAx>
      <c:valAx>
        <c:axId val="940920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40919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u="sng" dirty="0" smtClean="0"/>
              <a:t>CHANGE</a:t>
            </a:r>
            <a:r>
              <a:rPr lang="en-US" dirty="0" smtClean="0"/>
              <a:t>: Home Ownership Rates by Age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705631455376011E-2"/>
          <c:y val="0.25895408846118972"/>
          <c:w val="0.89260383918585529"/>
          <c:h val="0.64295802855224371"/>
        </c:manualLayout>
      </c:layout>
      <c:barChart>
        <c:barDir val="col"/>
        <c:grouping val="clustered"/>
        <c:varyColors val="0"/>
        <c:ser>
          <c:idx val="0"/>
          <c:order val="0"/>
          <c:tx>
            <c:strRef>
              <c:f>DEC_00_SF1_H016_with_ann!$I$34</c:f>
              <c:strCache>
                <c:ptCount val="1"/>
                <c:pt idx="0">
                  <c:v>Change: 34 and Under</c:v>
                </c:pt>
              </c:strCache>
            </c:strRef>
          </c:tx>
          <c:spPr>
            <a:solidFill>
              <a:srgbClr val="E49F16"/>
            </a:solidFill>
            <a:ln>
              <a:noFill/>
            </a:ln>
            <a:effectLst/>
          </c:spPr>
          <c:invertIfNegative val="0"/>
          <c:cat>
            <c:strRef>
              <c:f>DEC_00_SF1_H016_with_ann!$B$35:$B$44</c:f>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f>DEC_00_SF1_H016_with_ann!$I$35:$I$44</c:f>
              <c:numCache>
                <c:formatCode>0.0%</c:formatCode>
                <c:ptCount val="10"/>
                <c:pt idx="0">
                  <c:v>-0.16578493827631791</c:v>
                </c:pt>
                <c:pt idx="1">
                  <c:v>-0.14896025829229609</c:v>
                </c:pt>
                <c:pt idx="2">
                  <c:v>-9.4772128259932864E-2</c:v>
                </c:pt>
                <c:pt idx="3">
                  <c:v>-8.3710753208719874E-2</c:v>
                </c:pt>
                <c:pt idx="4">
                  <c:v>-0.12781777758401708</c:v>
                </c:pt>
                <c:pt idx="5">
                  <c:v>-0.17470280235988206</c:v>
                </c:pt>
                <c:pt idx="6">
                  <c:v>-2.0406228193397019E-2</c:v>
                </c:pt>
                <c:pt idx="7">
                  <c:v>-0.12695639126991465</c:v>
                </c:pt>
                <c:pt idx="8">
                  <c:v>-0.33088535105428113</c:v>
                </c:pt>
                <c:pt idx="9">
                  <c:v>-9.6178532316720411E-2</c:v>
                </c:pt>
              </c:numCache>
            </c:numRef>
          </c:val>
          <c:extLst>
            <c:ext xmlns:c16="http://schemas.microsoft.com/office/drawing/2014/chart" uri="{C3380CC4-5D6E-409C-BE32-E72D297353CC}">
              <c16:uniqueId val="{00000000-0823-4792-B057-5E065439D6B3}"/>
            </c:ext>
          </c:extLst>
        </c:ser>
        <c:ser>
          <c:idx val="1"/>
          <c:order val="1"/>
          <c:tx>
            <c:strRef>
              <c:f>DEC_00_SF1_H016_with_ann!$J$34</c:f>
              <c:strCache>
                <c:ptCount val="1"/>
                <c:pt idx="0">
                  <c:v>Change: Ages 35-44</c:v>
                </c:pt>
              </c:strCache>
            </c:strRef>
          </c:tx>
          <c:spPr>
            <a:solidFill>
              <a:srgbClr val="BDD498"/>
            </a:solidFill>
            <a:ln>
              <a:noFill/>
            </a:ln>
            <a:effectLst/>
          </c:spPr>
          <c:invertIfNegative val="0"/>
          <c:cat>
            <c:strRef>
              <c:f>DEC_00_SF1_H016_with_ann!$B$35:$B$44</c:f>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f>DEC_00_SF1_H016_with_ann!$J$35:$J$44</c:f>
              <c:numCache>
                <c:formatCode>0.0%</c:formatCode>
                <c:ptCount val="10"/>
                <c:pt idx="0">
                  <c:v>-0.13874433850317125</c:v>
                </c:pt>
                <c:pt idx="1">
                  <c:v>-0.17248498285525693</c:v>
                </c:pt>
                <c:pt idx="2">
                  <c:v>-0.18140450534135388</c:v>
                </c:pt>
                <c:pt idx="3">
                  <c:v>-0.16952491723090579</c:v>
                </c:pt>
                <c:pt idx="4">
                  <c:v>-0.13499949217147478</c:v>
                </c:pt>
                <c:pt idx="5">
                  <c:v>-9.3367896739468437E-2</c:v>
                </c:pt>
                <c:pt idx="6">
                  <c:v>-0.13363548331444081</c:v>
                </c:pt>
                <c:pt idx="7">
                  <c:v>-0.14882557589994883</c:v>
                </c:pt>
                <c:pt idx="8">
                  <c:v>-0.18936719045874739</c:v>
                </c:pt>
                <c:pt idx="9">
                  <c:v>-0.12030334537157739</c:v>
                </c:pt>
              </c:numCache>
            </c:numRef>
          </c:val>
          <c:extLst>
            <c:ext xmlns:c16="http://schemas.microsoft.com/office/drawing/2014/chart" uri="{C3380CC4-5D6E-409C-BE32-E72D297353CC}">
              <c16:uniqueId val="{00000001-0823-4792-B057-5E065439D6B3}"/>
            </c:ext>
          </c:extLst>
        </c:ser>
        <c:ser>
          <c:idx val="2"/>
          <c:order val="2"/>
          <c:tx>
            <c:strRef>
              <c:f>DEC_00_SF1_H016_with_ann!$K$34</c:f>
              <c:strCache>
                <c:ptCount val="1"/>
                <c:pt idx="0">
                  <c:v>Change: 45 and Older</c:v>
                </c:pt>
              </c:strCache>
            </c:strRef>
          </c:tx>
          <c:spPr>
            <a:solidFill>
              <a:schemeClr val="accent3"/>
            </a:solidFill>
            <a:ln>
              <a:noFill/>
            </a:ln>
            <a:effectLst/>
          </c:spPr>
          <c:invertIfNegative val="0"/>
          <c:cat>
            <c:strRef>
              <c:f>DEC_00_SF1_H016_with_ann!$B$35:$B$44</c:f>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f>DEC_00_SF1_H016_with_ann!$K$35:$K$44</c:f>
              <c:numCache>
                <c:formatCode>0.0%</c:formatCode>
                <c:ptCount val="10"/>
                <c:pt idx="0">
                  <c:v>-4.7370542043593922E-2</c:v>
                </c:pt>
                <c:pt idx="1">
                  <c:v>-0.10319158464286071</c:v>
                </c:pt>
                <c:pt idx="2">
                  <c:v>-5.1781862261330192E-2</c:v>
                </c:pt>
                <c:pt idx="3">
                  <c:v>-5.5424619928249319E-2</c:v>
                </c:pt>
                <c:pt idx="4">
                  <c:v>-6.8449994515821344E-2</c:v>
                </c:pt>
                <c:pt idx="5">
                  <c:v>-3.9178584238999781E-2</c:v>
                </c:pt>
                <c:pt idx="6">
                  <c:v>-2.849564001055882E-2</c:v>
                </c:pt>
                <c:pt idx="7">
                  <c:v>-6.2869121447309606E-2</c:v>
                </c:pt>
                <c:pt idx="8">
                  <c:v>-7.1127278320069376E-2</c:v>
                </c:pt>
                <c:pt idx="9">
                  <c:v>-5.0109920103180605E-2</c:v>
                </c:pt>
              </c:numCache>
            </c:numRef>
          </c:val>
          <c:extLst>
            <c:ext xmlns:c16="http://schemas.microsoft.com/office/drawing/2014/chart" uri="{C3380CC4-5D6E-409C-BE32-E72D297353CC}">
              <c16:uniqueId val="{00000002-0823-4792-B057-5E065439D6B3}"/>
            </c:ext>
          </c:extLst>
        </c:ser>
        <c:dLbls>
          <c:showLegendKey val="0"/>
          <c:showVal val="0"/>
          <c:showCatName val="0"/>
          <c:showSerName val="0"/>
          <c:showPercent val="0"/>
          <c:showBubbleSize val="0"/>
        </c:dLbls>
        <c:gapWidth val="219"/>
        <c:overlap val="-27"/>
        <c:axId val="1880615296"/>
        <c:axId val="1880613632"/>
      </c:barChart>
      <c:catAx>
        <c:axId val="1880615296"/>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80613632"/>
        <c:crosses val="autoZero"/>
        <c:auto val="1"/>
        <c:lblAlgn val="ctr"/>
        <c:lblOffset val="100"/>
        <c:noMultiLvlLbl val="0"/>
      </c:catAx>
      <c:valAx>
        <c:axId val="18806136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06152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Living Arrangements for 18-34</a:t>
            </a:r>
            <a:r>
              <a:rPr lang="en-US" baseline="0"/>
              <a:t> Year Olds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ACS_15_5YR_B09021_with_ann!$E$16</c:f>
              <c:strCache>
                <c:ptCount val="1"/>
                <c:pt idx="0">
                  <c:v>% Living With spouse</c:v>
                </c:pt>
              </c:strCache>
            </c:strRef>
          </c:tx>
          <c:spPr>
            <a:solidFill>
              <a:srgbClr val="E49F16"/>
            </a:solidFill>
            <a:ln>
              <a:noFill/>
            </a:ln>
            <a:effectLst/>
          </c:spPr>
          <c:invertIfNegative val="0"/>
          <c:cat>
            <c:strRef>
              <c:f>ACS_15_5YR_B09021_with_ann!$C$17:$C$26</c:f>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f>ACS_15_5YR_B09021_with_ann!$E$17:$E$26</c:f>
              <c:numCache>
                <c:formatCode>0.0%</c:formatCode>
                <c:ptCount val="10"/>
                <c:pt idx="0">
                  <c:v>0.33047837424692023</c:v>
                </c:pt>
                <c:pt idx="1">
                  <c:v>0.15090247231912635</c:v>
                </c:pt>
                <c:pt idx="2">
                  <c:v>0.27677403104823106</c:v>
                </c:pt>
                <c:pt idx="3">
                  <c:v>0.19323468415447564</c:v>
                </c:pt>
                <c:pt idx="4">
                  <c:v>0.22329019049932336</c:v>
                </c:pt>
                <c:pt idx="5">
                  <c:v>0.21882633641992841</c:v>
                </c:pt>
                <c:pt idx="6">
                  <c:v>0.18678006111127105</c:v>
                </c:pt>
                <c:pt idx="7">
                  <c:v>0.25393923293693582</c:v>
                </c:pt>
                <c:pt idx="8">
                  <c:v>0.23098863688641486</c:v>
                </c:pt>
                <c:pt idx="9">
                  <c:v>0.1983935291804752</c:v>
                </c:pt>
              </c:numCache>
            </c:numRef>
          </c:val>
          <c:extLst>
            <c:ext xmlns:c16="http://schemas.microsoft.com/office/drawing/2014/chart" uri="{C3380CC4-5D6E-409C-BE32-E72D297353CC}">
              <c16:uniqueId val="{00000001-7005-4E27-B8DA-E802EAA0B22D}"/>
            </c:ext>
          </c:extLst>
        </c:ser>
        <c:ser>
          <c:idx val="3"/>
          <c:order val="3"/>
          <c:tx>
            <c:strRef>
              <c:f>ACS_15_5YR_B09021_with_ann!$G$16</c:f>
              <c:strCache>
                <c:ptCount val="1"/>
                <c:pt idx="0">
                  <c:v>% Living with parents</c:v>
                </c:pt>
              </c:strCache>
            </c:strRef>
          </c:tx>
          <c:spPr>
            <a:solidFill>
              <a:srgbClr val="BDD498"/>
            </a:solidFill>
            <a:ln>
              <a:noFill/>
            </a:ln>
            <a:effectLst/>
          </c:spPr>
          <c:invertIfNegative val="0"/>
          <c:cat>
            <c:strRef>
              <c:f>ACS_15_5YR_B09021_with_ann!$C$17:$C$26</c:f>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f>ACS_15_5YR_B09021_with_ann!$G$17:$G$26</c:f>
              <c:numCache>
                <c:formatCode>0.0%</c:formatCode>
                <c:ptCount val="10"/>
                <c:pt idx="0">
                  <c:v>0.34913676827623413</c:v>
                </c:pt>
                <c:pt idx="1">
                  <c:v>0.39144547247080236</c:v>
                </c:pt>
                <c:pt idx="2">
                  <c:v>0.28267159768766242</c:v>
                </c:pt>
                <c:pt idx="3">
                  <c:v>0.28943444874166246</c:v>
                </c:pt>
                <c:pt idx="4">
                  <c:v>0.41319962524723275</c:v>
                </c:pt>
                <c:pt idx="5">
                  <c:v>0.57223200590808387</c:v>
                </c:pt>
                <c:pt idx="6">
                  <c:v>0.26783268836130497</c:v>
                </c:pt>
                <c:pt idx="7">
                  <c:v>0.4078883627896801</c:v>
                </c:pt>
                <c:pt idx="8">
                  <c:v>0.4476008648847587</c:v>
                </c:pt>
                <c:pt idx="9">
                  <c:v>0.41060495422119869</c:v>
                </c:pt>
              </c:numCache>
            </c:numRef>
          </c:val>
          <c:extLst>
            <c:ext xmlns:c16="http://schemas.microsoft.com/office/drawing/2014/chart" uri="{C3380CC4-5D6E-409C-BE32-E72D297353CC}">
              <c16:uniqueId val="{00000003-7005-4E27-B8DA-E802EAA0B22D}"/>
            </c:ext>
          </c:extLst>
        </c:ser>
        <c:dLbls>
          <c:showLegendKey val="0"/>
          <c:showVal val="0"/>
          <c:showCatName val="0"/>
          <c:showSerName val="0"/>
          <c:showPercent val="0"/>
          <c:showBubbleSize val="0"/>
        </c:dLbls>
        <c:gapWidth val="219"/>
        <c:overlap val="-27"/>
        <c:axId val="1982854864"/>
        <c:axId val="1982865264"/>
        <c:extLst>
          <c:ext xmlns:c15="http://schemas.microsoft.com/office/drawing/2012/chart" uri="{02D57815-91ED-43cb-92C2-25804820EDAC}">
            <c15:filteredBarSeries>
              <c15:ser>
                <c:idx val="0"/>
                <c:order val="0"/>
                <c:tx>
                  <c:strRef>
                    <c:extLst>
                      <c:ext uri="{02D57815-91ED-43cb-92C2-25804820EDAC}">
                        <c15:formulaRef>
                          <c15:sqref>ACS_15_5YR_B09021_with_ann!$D$16</c15:sqref>
                        </c15:formulaRef>
                      </c:ext>
                    </c:extLst>
                    <c:strCache>
                      <c:ptCount val="1"/>
                      <c:pt idx="0">
                        <c:v>% Living alone</c:v>
                      </c:pt>
                    </c:strCache>
                  </c:strRef>
                </c:tx>
                <c:spPr>
                  <a:solidFill>
                    <a:schemeClr val="accent1"/>
                  </a:solidFill>
                  <a:ln>
                    <a:noFill/>
                  </a:ln>
                  <a:effectLst/>
                </c:spPr>
                <c:invertIfNegative val="0"/>
                <c:cat>
                  <c:strRef>
                    <c:extLst>
                      <c:ext uri="{02D57815-91ED-43cb-92C2-25804820EDAC}">
                        <c15:formulaRef>
                          <c15:sqref>ACS_15_5YR_B09021_with_ann!$C$17:$C$26</c15:sqref>
                        </c15:formulaRef>
                      </c:ext>
                    </c:extLst>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extLst>
                      <c:ext uri="{02D57815-91ED-43cb-92C2-25804820EDAC}">
                        <c15:formulaRef>
                          <c15:sqref>ACS_15_5YR_B09021_with_ann!$D$17:$D$26</c15:sqref>
                        </c15:formulaRef>
                      </c:ext>
                    </c:extLst>
                    <c:numCache>
                      <c:formatCode>0.0%</c:formatCode>
                      <c:ptCount val="10"/>
                      <c:pt idx="0">
                        <c:v>3.0145670353385487E-2</c:v>
                      </c:pt>
                      <c:pt idx="1">
                        <c:v>7.8158653116942214E-2</c:v>
                      </c:pt>
                      <c:pt idx="2">
                        <c:v>8.9446427364709202E-2</c:v>
                      </c:pt>
                      <c:pt idx="3">
                        <c:v>0.11293088952412982</c:v>
                      </c:pt>
                      <c:pt idx="4">
                        <c:v>6.5269440299802209E-2</c:v>
                      </c:pt>
                      <c:pt idx="5">
                        <c:v>4.4935522354144178E-2</c:v>
                      </c:pt>
                      <c:pt idx="6">
                        <c:v>0.16242191451824498</c:v>
                      </c:pt>
                      <c:pt idx="7">
                        <c:v>5.1750451872340203E-2</c:v>
                      </c:pt>
                      <c:pt idx="8">
                        <c:v>3.839076229470488E-2</c:v>
                      </c:pt>
                      <c:pt idx="9">
                        <c:v>3.4207717800370727E-2</c:v>
                      </c:pt>
                    </c:numCache>
                  </c:numRef>
                </c:val>
                <c:extLst>
                  <c:ext xmlns:c16="http://schemas.microsoft.com/office/drawing/2014/chart" uri="{C3380CC4-5D6E-409C-BE32-E72D297353CC}">
                    <c16:uniqueId val="{00000000-7005-4E27-B8DA-E802EAA0B22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ACS_15_5YR_B09021_with_ann!$F$16</c15:sqref>
                        </c15:formulaRef>
                      </c:ext>
                    </c:extLst>
                    <c:strCache>
                      <c:ptCount val="1"/>
                      <c:pt idx="0">
                        <c:v>% Living with unmarried partner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ACS_15_5YR_B09021_with_ann!$C$17:$C$26</c15:sqref>
                        </c15:formulaRef>
                      </c:ext>
                    </c:extLst>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extLst xmlns:c15="http://schemas.microsoft.com/office/drawing/2012/chart">
                      <c:ext xmlns:c15="http://schemas.microsoft.com/office/drawing/2012/chart" uri="{02D57815-91ED-43cb-92C2-25804820EDAC}">
                        <c15:formulaRef>
                          <c15:sqref>ACS_15_5YR_B09021_with_ann!$F$17:$F$26</c15:sqref>
                        </c15:formulaRef>
                      </c:ext>
                    </c:extLst>
                    <c:numCache>
                      <c:formatCode>0.0%</c:formatCode>
                      <c:ptCount val="10"/>
                      <c:pt idx="0">
                        <c:v>7.418397626112759E-2</c:v>
                      </c:pt>
                      <c:pt idx="1">
                        <c:v>9.0793265584711055E-2</c:v>
                      </c:pt>
                      <c:pt idx="2">
                        <c:v>8.6743375988303159E-2</c:v>
                      </c:pt>
                      <c:pt idx="3">
                        <c:v>8.9204640995459897E-2</c:v>
                      </c:pt>
                      <c:pt idx="4">
                        <c:v>5.9231756827093238E-2</c:v>
                      </c:pt>
                      <c:pt idx="5">
                        <c:v>3.0790206214849743E-2</c:v>
                      </c:pt>
                      <c:pt idx="6">
                        <c:v>7.6623499463322961E-2</c:v>
                      </c:pt>
                      <c:pt idx="7">
                        <c:v>6.0058652248423001E-2</c:v>
                      </c:pt>
                      <c:pt idx="8">
                        <c:v>6.9328794221833745E-2</c:v>
                      </c:pt>
                      <c:pt idx="9">
                        <c:v>5.9765208110992528E-2</c:v>
                      </c:pt>
                    </c:numCache>
                  </c:numRef>
                </c:val>
                <c:extLst xmlns:c15="http://schemas.microsoft.com/office/drawing/2012/chart">
                  <c:ext xmlns:c16="http://schemas.microsoft.com/office/drawing/2014/chart" uri="{C3380CC4-5D6E-409C-BE32-E72D297353CC}">
                    <c16:uniqueId val="{00000002-7005-4E27-B8DA-E802EAA0B22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ACS_15_5YR_B09021_with_ann!$H$16</c15:sqref>
                        </c15:formulaRef>
                      </c:ext>
                    </c:extLst>
                    <c:strCache>
                      <c:ptCount val="1"/>
                      <c:pt idx="0">
                        <c:v>% Living with other relatives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ACS_15_5YR_B09021_with_ann!$C$17:$C$26</c15:sqref>
                        </c15:formulaRef>
                      </c:ext>
                    </c:extLst>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extLst xmlns:c15="http://schemas.microsoft.com/office/drawing/2012/chart">
                      <c:ext xmlns:c15="http://schemas.microsoft.com/office/drawing/2012/chart" uri="{02D57815-91ED-43cb-92C2-25804820EDAC}">
                        <c15:formulaRef>
                          <c15:sqref>ACS_15_5YR_B09021_with_ann!$H$17:$H$26</c15:sqref>
                        </c15:formulaRef>
                      </c:ext>
                    </c:extLst>
                    <c:numCache>
                      <c:formatCode>0.0%</c:formatCode>
                      <c:ptCount val="10"/>
                      <c:pt idx="0">
                        <c:v>0.12368492042082546</c:v>
                      </c:pt>
                      <c:pt idx="1">
                        <c:v>0.21233126042772638</c:v>
                      </c:pt>
                      <c:pt idx="2">
                        <c:v>0.13496212656423739</c:v>
                      </c:pt>
                      <c:pt idx="3">
                        <c:v>0.16375203183678044</c:v>
                      </c:pt>
                      <c:pt idx="4">
                        <c:v>0.17363544883583748</c:v>
                      </c:pt>
                      <c:pt idx="5">
                        <c:v>0.10145997841277055</c:v>
                      </c:pt>
                      <c:pt idx="6">
                        <c:v>0.15552119360264513</c:v>
                      </c:pt>
                      <c:pt idx="7">
                        <c:v>0.14548987128800545</c:v>
                      </c:pt>
                      <c:pt idx="8">
                        <c:v>0.16007268712333808</c:v>
                      </c:pt>
                      <c:pt idx="9">
                        <c:v>0.21900803235409763</c:v>
                      </c:pt>
                    </c:numCache>
                  </c:numRef>
                </c:val>
                <c:extLst xmlns:c15="http://schemas.microsoft.com/office/drawing/2012/chart">
                  <c:ext xmlns:c16="http://schemas.microsoft.com/office/drawing/2014/chart" uri="{C3380CC4-5D6E-409C-BE32-E72D297353CC}">
                    <c16:uniqueId val="{00000004-7005-4E27-B8DA-E802EAA0B22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ACS_15_5YR_B09021_with_ann!$I$16</c15:sqref>
                        </c15:formulaRef>
                      </c:ext>
                    </c:extLst>
                    <c:strCache>
                      <c:ptCount val="1"/>
                      <c:pt idx="0">
                        <c:v>% Living with roommates</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ACS_15_5YR_B09021_with_ann!$C$17:$C$26</c15:sqref>
                        </c15:formulaRef>
                      </c:ext>
                    </c:extLst>
                    <c:strCache>
                      <c:ptCount val="10"/>
                      <c:pt idx="0">
                        <c:v>Cherokee </c:v>
                      </c:pt>
                      <c:pt idx="1">
                        <c:v>Clayton </c:v>
                      </c:pt>
                      <c:pt idx="2">
                        <c:v>Cobb </c:v>
                      </c:pt>
                      <c:pt idx="3">
                        <c:v>DeKalb </c:v>
                      </c:pt>
                      <c:pt idx="4">
                        <c:v>Douglas </c:v>
                      </c:pt>
                      <c:pt idx="5">
                        <c:v>Fayette </c:v>
                      </c:pt>
                      <c:pt idx="6">
                        <c:v>Fulton </c:v>
                      </c:pt>
                      <c:pt idx="7">
                        <c:v>Gwinnett </c:v>
                      </c:pt>
                      <c:pt idx="8">
                        <c:v>Henry </c:v>
                      </c:pt>
                      <c:pt idx="9">
                        <c:v>Rockdale </c:v>
                      </c:pt>
                    </c:strCache>
                  </c:strRef>
                </c:cat>
                <c:val>
                  <c:numRef>
                    <c:extLst xmlns:c15="http://schemas.microsoft.com/office/drawing/2012/chart">
                      <c:ext xmlns:c15="http://schemas.microsoft.com/office/drawing/2012/chart" uri="{02D57815-91ED-43cb-92C2-25804820EDAC}">
                        <c15:formulaRef>
                          <c15:sqref>ACS_15_5YR_B09021_with_ann!$I$17:$I$26</c15:sqref>
                        </c15:formulaRef>
                      </c:ext>
                    </c:extLst>
                    <c:numCache>
                      <c:formatCode>0.0%</c:formatCode>
                      <c:ptCount val="10"/>
                      <c:pt idx="0">
                        <c:v>9.2370290441507061E-2</c:v>
                      </c:pt>
                      <c:pt idx="1">
                        <c:v>7.6368876080691636E-2</c:v>
                      </c:pt>
                      <c:pt idx="2">
                        <c:v>0.12940244134685677</c:v>
                      </c:pt>
                      <c:pt idx="3">
                        <c:v>0.15144330474749174</c:v>
                      </c:pt>
                      <c:pt idx="4">
                        <c:v>6.5373538290710992E-2</c:v>
                      </c:pt>
                      <c:pt idx="5">
                        <c:v>3.1755950690223259E-2</c:v>
                      </c:pt>
                      <c:pt idx="6">
                        <c:v>0.15082064294321093</c:v>
                      </c:pt>
                      <c:pt idx="7">
                        <c:v>8.0873428864615404E-2</c:v>
                      </c:pt>
                      <c:pt idx="8">
                        <c:v>5.3618254588949719E-2</c:v>
                      </c:pt>
                      <c:pt idx="9">
                        <c:v>7.8020558332865253E-2</c:v>
                      </c:pt>
                    </c:numCache>
                  </c:numRef>
                </c:val>
                <c:extLst xmlns:c15="http://schemas.microsoft.com/office/drawing/2012/chart">
                  <c:ext xmlns:c16="http://schemas.microsoft.com/office/drawing/2014/chart" uri="{C3380CC4-5D6E-409C-BE32-E72D297353CC}">
                    <c16:uniqueId val="{00000005-7005-4E27-B8DA-E802EAA0B22D}"/>
                  </c:ext>
                </c:extLst>
              </c15:ser>
            </c15:filteredBarSeries>
          </c:ext>
        </c:extLst>
      </c:barChart>
      <c:catAx>
        <c:axId val="1982854864"/>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82865264"/>
        <c:crosses val="autoZero"/>
        <c:auto val="1"/>
        <c:lblAlgn val="ctr"/>
        <c:lblOffset val="100"/>
        <c:noMultiLvlLbl val="0"/>
      </c:catAx>
      <c:valAx>
        <c:axId val="19828652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2854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0.4395</cdr:x>
      <cdr:y>0.21053</cdr:y>
    </cdr:from>
    <cdr:to>
      <cdr:x>0.5</cdr:x>
      <cdr:y>0.25564</cdr:y>
    </cdr:to>
    <cdr:sp macro="" textlink="">
      <cdr:nvSpPr>
        <cdr:cNvPr id="2" name="TextBox 1"/>
        <cdr:cNvSpPr txBox="1"/>
      </cdr:nvSpPr>
      <cdr:spPr>
        <a:xfrm xmlns:a="http://schemas.openxmlformats.org/drawingml/2006/main">
          <a:off x="4843462" y="1066800"/>
          <a:ext cx="66675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136.47</a:t>
          </a:r>
          <a:endParaRPr lang="en-US" sz="1100" dirty="0"/>
        </a:p>
      </cdr:txBody>
    </cdr:sp>
  </cdr:relSizeAnchor>
  <cdr:relSizeAnchor xmlns:cdr="http://schemas.openxmlformats.org/drawingml/2006/chartDrawing">
    <cdr:from>
      <cdr:x>0.94706</cdr:x>
      <cdr:y>0.22431</cdr:y>
    </cdr:from>
    <cdr:to>
      <cdr:x>1</cdr:x>
      <cdr:y>0.27256</cdr:y>
    </cdr:to>
    <cdr:sp macro="" textlink="">
      <cdr:nvSpPr>
        <cdr:cNvPr id="3" name="TextBox 1"/>
        <cdr:cNvSpPr txBox="1"/>
      </cdr:nvSpPr>
      <cdr:spPr>
        <a:xfrm xmlns:a="http://schemas.openxmlformats.org/drawingml/2006/main">
          <a:off x="10734675" y="1136649"/>
          <a:ext cx="600075" cy="244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t>134.81</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8055"/>
          </a:xfrm>
          <a:prstGeom prst="rect">
            <a:avLst/>
          </a:prstGeom>
        </p:spPr>
        <p:txBody>
          <a:bodyPr vert="horz" lIns="93177" tIns="46589" rIns="93177" bIns="46589" rtlCol="0"/>
          <a:lstStyle>
            <a:lvl1pPr algn="r">
              <a:defRPr sz="1200"/>
            </a:lvl1pPr>
          </a:lstStyle>
          <a:p>
            <a:fld id="{4926DE25-C743-4569-96B4-8E3C08CF2151}" type="datetimeFigureOut">
              <a:rPr lang="en-US" smtClean="0"/>
              <a:t>7/24/2017</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3177" tIns="46589" rIns="93177" bIns="46589" rtlCol="0" anchor="b"/>
          <a:lstStyle>
            <a:lvl1pPr algn="r">
              <a:defRPr sz="1200"/>
            </a:lvl1pPr>
          </a:lstStyle>
          <a:p>
            <a:fld id="{BC88DAE0-C9A0-4549-BB79-551AC0AF1AE6}" type="slidenum">
              <a:rPr lang="en-US" smtClean="0"/>
              <a:t>‹#›</a:t>
            </a:fld>
            <a:endParaRPr lang="en-US"/>
          </a:p>
        </p:txBody>
      </p:sp>
    </p:spTree>
    <p:extLst>
      <p:ext uri="{BB962C8B-B14F-4D97-AF65-F5344CB8AC3E}">
        <p14:creationId xmlns:p14="http://schemas.microsoft.com/office/powerpoint/2010/main" val="55689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as you can see here, the South Atlantic region – Virginia, the Carolinas, Georgia and Florida – is expected to add more people than any other region in the nation over the next 25 years or so. This should bode well for our economic future. Still, there are plenty of opportunities for us to make sure metro Atlanta not only participates in this growth, but becomes </a:t>
            </a:r>
            <a:r>
              <a:rPr lang="en-US" b="1" dirty="0"/>
              <a:t>the</a:t>
            </a:r>
            <a:r>
              <a:rPr lang="en-US" dirty="0"/>
              <a:t> place to be for the next generation of creative workers.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33F7AA-B02D-4F47-A24E-B79B737CB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46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as you can see here, the South Atlantic region – Virginia, the Carolinas, Georgia and Florida – is expected to add more people than any other region in the nation over the next 25 years or so. This should bode well for our economic future. Still, there are plenty of opportunities for us to make sure metro Atlanta not only participates in this growth, but becomes </a:t>
            </a:r>
            <a:r>
              <a:rPr lang="en-US" b="1" dirty="0"/>
              <a:t>the</a:t>
            </a:r>
            <a:r>
              <a:rPr lang="en-US" dirty="0"/>
              <a:t> place to be for the next generation of creative workers.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33F7AA-B02D-4F47-A24E-B79B737CB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73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as you can see here, the South Atlantic region – Virginia, the Carolinas, Georgia and Florida – is expected to add more people than any other region in the nation over the next 25 years or so. This should bode well for our economic future. Still, there are plenty of opportunities for us to make sure metro Atlanta not only participates in this growth, but becomes </a:t>
            </a:r>
            <a:r>
              <a:rPr lang="en-US" b="1" dirty="0"/>
              <a:t>the</a:t>
            </a:r>
            <a:r>
              <a:rPr lang="en-US" dirty="0"/>
              <a:t> place to be for the next generation of creative workers.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33F7AA-B02D-4F47-A24E-B79B737CB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84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992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45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2424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377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solidFill>
                  <a:schemeClr val="tx1"/>
                </a:solidFill>
                <a:latin typeface="Segoe UI Symbol" panose="020B0502040204020203" pitchFamily="34" charset="0"/>
                <a:ea typeface="Segoe UI Symbol"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ymbol" panose="020B0502040204020203" pitchFamily="34" charset="0"/>
                <a:ea typeface="Segoe UI Symbol"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Segoe UI Symbol" panose="020B0502040204020203" pitchFamily="34" charset="0"/>
                <a:ea typeface="Segoe UI Symbol" panose="020B0502040204020203" pitchFamily="34" charset="0"/>
              </a:defRPr>
            </a:lvl1p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Segoe UI Symbol" panose="020B0502040204020203" pitchFamily="34" charset="0"/>
                <a:ea typeface="Segoe UI Symbol" panose="020B05020402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Segoe UI Symbol" panose="020B0502040204020203" pitchFamily="34" charset="0"/>
                <a:ea typeface="Segoe UI Symbol" panose="020B0502040204020203" pitchFamily="34" charset="0"/>
              </a:defRPr>
            </a:lvl1p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6234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482F8852-132F-F44C-A95F-8677B834469C}" type="datetimeFigureOut">
              <a:rPr lang="en-US" smtClean="0"/>
              <a:t>7/24/2017</a:t>
            </a:fld>
            <a:endParaRPr lang="en-US" dirty="0"/>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B9D8AAD0-044D-214D-97ED-EE805C25B43B}" type="slidenum">
              <a:rPr lang="en-US" smtClean="0"/>
              <a:t>‹#›</a:t>
            </a:fld>
            <a:endParaRPr lang="en-US" dirty="0"/>
          </a:p>
        </p:txBody>
      </p:sp>
      <p:sp>
        <p:nvSpPr>
          <p:cNvPr id="5" name="Rectangle 14"/>
          <p:cNvSpPr>
            <a:spLocks noChangeArrowheads="1"/>
          </p:cNvSpPr>
          <p:nvPr userDrawn="1"/>
        </p:nvSpPr>
        <p:spPr bwMode="auto">
          <a:xfrm>
            <a:off x="746962" y="3"/>
            <a:ext cx="10530639" cy="957943"/>
          </a:xfrm>
          <a:prstGeom prst="rect">
            <a:avLst/>
          </a:prstGeom>
          <a:noFill/>
          <a:ln w="9525">
            <a:noFill/>
            <a:miter lim="800000"/>
            <a:headEnd/>
            <a:tailEnd/>
          </a:ln>
        </p:spPr>
        <p:txBody>
          <a:bodyPr/>
          <a:lstStyle/>
          <a:p>
            <a:pPr algn="ctr">
              <a:spcBef>
                <a:spcPct val="20000"/>
              </a:spcBef>
              <a:defRPr/>
            </a:pPr>
            <a:endParaRPr lang="en-US" sz="825" i="1"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0" y="0"/>
            <a:ext cx="12192000" cy="822960"/>
          </a:xfrm>
          <a:prstGeom prst="rect">
            <a:avLst/>
          </a:prstGeom>
        </p:spPr>
        <p:txBody>
          <a:bodyPr/>
          <a:lstStyle>
            <a:lvl1pPr>
              <a:defRPr sz="2700" b="1">
                <a:solidFill>
                  <a:schemeClr val="tx1"/>
                </a:solidFill>
                <a:effectLst/>
                <a:latin typeface="+mn-lt"/>
              </a:defRPr>
            </a:lvl1pPr>
          </a:lstStyle>
          <a:p>
            <a:r>
              <a:rPr lang="en-US" dirty="0"/>
              <a:t>Click to edit Master title style</a:t>
            </a:r>
          </a:p>
        </p:txBody>
      </p:sp>
    </p:spTree>
    <p:extLst>
      <p:ext uri="{BB962C8B-B14F-4D97-AF65-F5344CB8AC3E}">
        <p14:creationId xmlns:p14="http://schemas.microsoft.com/office/powerpoint/2010/main" val="13864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129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305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04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875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765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
        <p:nvSpPr>
          <p:cNvPr id="5" name="Rectangle 14"/>
          <p:cNvSpPr>
            <a:spLocks noChangeArrowheads="1"/>
          </p:cNvSpPr>
          <p:nvPr userDrawn="1"/>
        </p:nvSpPr>
        <p:spPr bwMode="auto">
          <a:xfrm>
            <a:off x="746962" y="3"/>
            <a:ext cx="10530639" cy="957943"/>
          </a:xfrm>
          <a:prstGeom prst="rect">
            <a:avLst/>
          </a:prstGeom>
          <a:noFill/>
          <a:ln w="9525">
            <a:noFill/>
            <a:miter lim="800000"/>
            <a:headEnd/>
            <a:tailEnd/>
          </a:ln>
        </p:spPr>
        <p:txBody>
          <a:bodyPr/>
          <a:lstStyle/>
          <a:p>
            <a:pPr algn="ctr" defTabSz="457200">
              <a:spcBef>
                <a:spcPct val="20000"/>
              </a:spcBef>
              <a:defRPr/>
            </a:pPr>
            <a:endParaRPr lang="en-US" sz="1100"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894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629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2F8852-132F-F44C-A95F-8677B834469C}" type="datetimeFigureOut">
              <a:rPr lang="en-US" smtClean="0">
                <a:solidFill>
                  <a:prstClr val="black">
                    <a:tint val="75000"/>
                  </a:prstClr>
                </a:solidFill>
              </a:rPr>
              <a:pPr/>
              <a:t>7/24/2017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81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82F8852-132F-F44C-A95F-8677B834469C}" type="datetimeFigureOut">
              <a:rPr lang="en-US" smtClean="0">
                <a:solidFill>
                  <a:prstClr val="black">
                    <a:tint val="75000"/>
                  </a:prstClr>
                </a:solidFill>
              </a:rPr>
              <a:pPr defTabSz="457200"/>
              <a:t>7/24/2017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pic>
        <p:nvPicPr>
          <p:cNvPr id="7" name="Picture 6" descr="RegionalSnapshotTemplate.jpg"/>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0" y="6419088"/>
            <a:ext cx="12192000" cy="420624"/>
          </a:xfrm>
          <a:prstGeom prst="rect">
            <a:avLst/>
          </a:prstGeom>
        </p:spPr>
      </p:pic>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9D8AAD0-044D-214D-97ED-EE805C25B43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179571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DIN-Bold"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DIN-Bold"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DIN-Bold"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DIN-Bold"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DIN-Bold"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ChangeArrowheads="1"/>
          </p:cNvSpPr>
          <p:nvPr/>
        </p:nvSpPr>
        <p:spPr bwMode="auto">
          <a:xfrm>
            <a:off x="2667001" y="5523378"/>
            <a:ext cx="6858000" cy="718457"/>
          </a:xfrm>
          <a:prstGeom prst="rect">
            <a:avLst/>
          </a:prstGeom>
          <a:noFill/>
          <a:ln w="9525">
            <a:noFill/>
            <a:miter lim="800000"/>
            <a:headEnd/>
            <a:tailEnd/>
          </a:ln>
        </p:spPr>
        <p:txBody>
          <a:bodyPr/>
          <a:lstStyle/>
          <a:p>
            <a:pPr algn="ctr" defTabSz="342900">
              <a:spcBef>
                <a:spcPct val="20000"/>
              </a:spcBef>
              <a:defRPr/>
            </a:pPr>
            <a:r>
              <a:rPr lang="en-US" sz="900" i="1" dirty="0">
                <a:solidFill>
                  <a:prstClr val="black"/>
                </a:solidFill>
              </a:rPr>
              <a:t>Mike Carnathan</a:t>
            </a:r>
          </a:p>
          <a:p>
            <a:pPr algn="ctr" defTabSz="342900">
              <a:spcBef>
                <a:spcPct val="20000"/>
              </a:spcBef>
              <a:defRPr/>
            </a:pPr>
            <a:r>
              <a:rPr lang="en-US" sz="900" i="1" dirty="0">
                <a:solidFill>
                  <a:prstClr val="black"/>
                </a:solidFill>
              </a:rPr>
              <a:t>Manager, Research &amp; Analytics</a:t>
            </a:r>
          </a:p>
          <a:p>
            <a:pPr algn="ctr" defTabSz="342900">
              <a:spcBef>
                <a:spcPct val="20000"/>
              </a:spcBef>
              <a:defRPr/>
            </a:pPr>
            <a:r>
              <a:rPr lang="en-US" sz="900" i="1" dirty="0" smtClean="0">
                <a:solidFill>
                  <a:prstClr val="black"/>
                </a:solidFill>
              </a:rPr>
              <a:t>ARC Board Retreat</a:t>
            </a:r>
            <a:endParaRPr lang="en-US" sz="900" i="1" dirty="0">
              <a:solidFill>
                <a:prstClr val="black"/>
              </a:solidFill>
            </a:endParaRPr>
          </a:p>
          <a:p>
            <a:pPr algn="ctr" defTabSz="342900">
              <a:spcBef>
                <a:spcPct val="20000"/>
              </a:spcBef>
              <a:defRPr/>
            </a:pPr>
            <a:r>
              <a:rPr lang="en-US" sz="900" i="1" dirty="0" smtClean="0">
                <a:solidFill>
                  <a:prstClr val="black"/>
                </a:solidFill>
              </a:rPr>
              <a:t>July 26, </a:t>
            </a:r>
            <a:r>
              <a:rPr lang="en-US" sz="900" i="1" dirty="0">
                <a:solidFill>
                  <a:prstClr val="black"/>
                </a:solidFill>
              </a:rPr>
              <a:t>2017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890" y="6432966"/>
            <a:ext cx="1275101" cy="425035"/>
          </a:xfrm>
          <a:prstGeom prst="rect">
            <a:avLst/>
          </a:prstGeom>
        </p:spPr>
      </p:pic>
      <p:sp>
        <p:nvSpPr>
          <p:cNvPr id="7" name="Subtitle 1"/>
          <p:cNvSpPr txBox="1">
            <a:spLocks/>
          </p:cNvSpPr>
          <p:nvPr/>
        </p:nvSpPr>
        <p:spPr>
          <a:xfrm>
            <a:off x="355600" y="1639388"/>
            <a:ext cx="11506200" cy="186581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DIN-Bold" pitchFamily="2" charset="0"/>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DIN-Bold" pitchFamily="2" charset="0"/>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DIN-Bold" pitchFamily="2" charset="0"/>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DIN-Bold" pitchFamily="2" charset="0"/>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DIN-Bold" pitchFamily="2" charset="0"/>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u="sng" dirty="0" smtClean="0">
                <a:solidFill>
                  <a:schemeClr val="bg2">
                    <a:lumMod val="25000"/>
                  </a:schemeClr>
                </a:solidFill>
              </a:rPr>
              <a:t>ARC Board Retreat:</a:t>
            </a:r>
          </a:p>
          <a:p>
            <a:r>
              <a:rPr lang="en-US" dirty="0" smtClean="0">
                <a:solidFill>
                  <a:schemeClr val="bg2">
                    <a:lumMod val="25000"/>
                  </a:schemeClr>
                </a:solidFill>
              </a:rPr>
              <a:t>Growth Trends in the Region and </a:t>
            </a:r>
          </a:p>
          <a:p>
            <a:r>
              <a:rPr lang="en-US" dirty="0" smtClean="0">
                <a:solidFill>
                  <a:schemeClr val="bg2">
                    <a:lumMod val="25000"/>
                  </a:schemeClr>
                </a:solidFill>
              </a:rPr>
              <a:t>the Impact on Housing Affordability</a:t>
            </a:r>
            <a:endParaRPr lang="en-US" dirty="0">
              <a:solidFill>
                <a:schemeClr val="bg2">
                  <a:lumMod val="25000"/>
                </a:schemeClr>
              </a:solidFill>
            </a:endParaRPr>
          </a:p>
        </p:txBody>
      </p:sp>
    </p:spTree>
    <p:extLst>
      <p:ext uri="{BB962C8B-B14F-4D97-AF65-F5344CB8AC3E}">
        <p14:creationId xmlns:p14="http://schemas.microsoft.com/office/powerpoint/2010/main" val="406508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gusta's job market outperforming GA and SC (&lt;strong&gt;Atlanta&lt;/strong&gt;, Columbus: real ..."/>
          <p:cNvPicPr>
            <a:picLocks noChangeAspect="1"/>
          </p:cNvPicPr>
          <p:nvPr/>
        </p:nvPicPr>
        <p:blipFill>
          <a:blip r:embed="rId2" cstate="print">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tretch>
            <a:fillRect/>
          </a:stretch>
        </p:blipFill>
        <p:spPr>
          <a:xfrm>
            <a:off x="-13553" y="1"/>
            <a:ext cx="12178783" cy="6410324"/>
          </a:xfrm>
          <a:prstGeom prst="rect">
            <a:avLst/>
          </a:prstGeom>
        </p:spPr>
      </p:pic>
      <p:sp>
        <p:nvSpPr>
          <p:cNvPr id="4" name="Rectangle 14"/>
          <p:cNvSpPr>
            <a:spLocks noChangeArrowheads="1"/>
          </p:cNvSpPr>
          <p:nvPr/>
        </p:nvSpPr>
        <p:spPr bwMode="auto">
          <a:xfrm>
            <a:off x="-1" y="1271701"/>
            <a:ext cx="12191999" cy="1649299"/>
          </a:xfrm>
          <a:prstGeom prst="rect">
            <a:avLst/>
          </a:prstGeom>
          <a:solidFill>
            <a:srgbClr val="FFFFFF">
              <a:alpha val="80000"/>
            </a:srgbClr>
          </a:solidFill>
          <a:ln w="9525">
            <a:noFill/>
            <a:miter lim="800000"/>
            <a:headEnd/>
            <a:tailEnd/>
          </a:ln>
        </p:spPr>
        <p:txBody>
          <a:bodyPr/>
          <a:lstStyle/>
          <a:p>
            <a:pPr algn="ctr" defTabSz="457200">
              <a:spcBef>
                <a:spcPct val="20000"/>
              </a:spcBef>
              <a:defRPr/>
            </a:pPr>
            <a:r>
              <a:rPr lang="en-US" sz="6000" b="1" i="1" dirty="0">
                <a:solidFill>
                  <a:srgbClr val="FE9D0C"/>
                </a:solidFill>
                <a:latin typeface="Calibri"/>
              </a:rPr>
              <a:t>ARC’s </a:t>
            </a:r>
            <a:r>
              <a:rPr lang="en-US" sz="6000" b="1" i="1" dirty="0" smtClean="0">
                <a:solidFill>
                  <a:srgbClr val="FE9D0C"/>
                </a:solidFill>
                <a:latin typeface="Calibri"/>
              </a:rPr>
              <a:t>Population Estimates</a:t>
            </a:r>
            <a:endParaRPr lang="en-US" sz="1400" i="1" dirty="0">
              <a:solidFill>
                <a:srgbClr val="FE9D0C"/>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72695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457200">
              <a:defRPr/>
            </a:pPr>
            <a:fld id="{B9D8AAD0-044D-214D-97ED-EE805C25B43B}" type="slidenum">
              <a:rPr lang="en-US">
                <a:solidFill>
                  <a:prstClr val="black">
                    <a:tint val="75000"/>
                  </a:prstClr>
                </a:solidFill>
                <a:latin typeface="Calibri"/>
              </a:rPr>
              <a:pPr defTabSz="457200">
                <a:defRPr/>
              </a:pPr>
              <a:t>11</a:t>
            </a:fld>
            <a:endParaRPr lang="en-US" dirty="0">
              <a:solidFill>
                <a:prstClr val="black">
                  <a:tint val="75000"/>
                </a:prstClr>
              </a:solidFill>
              <a:latin typeface="Calibri"/>
            </a:endParaRPr>
          </a:p>
        </p:txBody>
      </p:sp>
      <p:sp>
        <p:nvSpPr>
          <p:cNvPr id="3" name="Rectangle 2"/>
          <p:cNvSpPr/>
          <p:nvPr/>
        </p:nvSpPr>
        <p:spPr>
          <a:xfrm>
            <a:off x="1100639" y="238667"/>
            <a:ext cx="9431942" cy="523220"/>
          </a:xfrm>
          <a:prstGeom prst="rect">
            <a:avLst/>
          </a:prstGeom>
        </p:spPr>
        <p:txBody>
          <a:bodyPr wrap="none">
            <a:spAutoFit/>
          </a:bodyPr>
          <a:lstStyle/>
          <a:p>
            <a:pPr algn="ctr" defTabSz="457200">
              <a:spcBef>
                <a:spcPct val="20000"/>
              </a:spcBef>
              <a:defRPr/>
            </a:pPr>
            <a:r>
              <a:rPr lang="en-US" sz="2800" b="1" i="1" dirty="0" smtClean="0">
                <a:solidFill>
                  <a:prstClr val="black"/>
                </a:solidFill>
              </a:rPr>
              <a:t>DRAFT: ARC’s </a:t>
            </a:r>
            <a:r>
              <a:rPr lang="en-US" sz="2800" b="1" i="1" u="sng" dirty="0" smtClean="0">
                <a:solidFill>
                  <a:prstClr val="black"/>
                </a:solidFill>
              </a:rPr>
              <a:t>2017</a:t>
            </a:r>
            <a:r>
              <a:rPr lang="en-US" sz="2800" b="1" i="1" dirty="0" smtClean="0">
                <a:solidFill>
                  <a:prstClr val="black"/>
                </a:solidFill>
              </a:rPr>
              <a:t> Population Estimates for 10-County Region</a:t>
            </a:r>
            <a:endParaRPr lang="en-US" sz="700" i="1" dirty="0">
              <a:solidFill>
                <a:prstClr val="black"/>
              </a:solidFill>
              <a:effectLst>
                <a:outerShdw blurRad="38100" dist="38100" dir="2700000" algn="tl">
                  <a:srgbClr val="000000">
                    <a:alpha val="43137"/>
                  </a:srgbClr>
                </a:outerShdw>
              </a:effectLst>
            </a:endParaRPr>
          </a:p>
        </p:txBody>
      </p:sp>
      <p:graphicFrame>
        <p:nvGraphicFramePr>
          <p:cNvPr id="7" name="Table 6"/>
          <p:cNvGraphicFramePr>
            <a:graphicFrameLocks noGrp="1"/>
          </p:cNvGraphicFramePr>
          <p:nvPr>
            <p:extLst>
              <p:ext uri="{D42A27DB-BD31-4B8C-83A1-F6EECF244321}">
                <p14:modId xmlns:p14="http://schemas.microsoft.com/office/powerpoint/2010/main" val="2573412655"/>
              </p:ext>
            </p:extLst>
          </p:nvPr>
        </p:nvGraphicFramePr>
        <p:xfrm>
          <a:off x="400052" y="898528"/>
          <a:ext cx="11791949" cy="5457825"/>
        </p:xfrm>
        <a:graphic>
          <a:graphicData uri="http://schemas.openxmlformats.org/drawingml/2006/table">
            <a:tbl>
              <a:tblPr/>
              <a:tblGrid>
                <a:gridCol w="1483859">
                  <a:extLst>
                    <a:ext uri="{9D8B030D-6E8A-4147-A177-3AD203B41FA5}">
                      <a16:colId xmlns:a16="http://schemas.microsoft.com/office/drawing/2014/main" val="918864034"/>
                    </a:ext>
                  </a:extLst>
                </a:gridCol>
                <a:gridCol w="1105002">
                  <a:extLst>
                    <a:ext uri="{9D8B030D-6E8A-4147-A177-3AD203B41FA5}">
                      <a16:colId xmlns:a16="http://schemas.microsoft.com/office/drawing/2014/main" val="2770295773"/>
                    </a:ext>
                  </a:extLst>
                </a:gridCol>
                <a:gridCol w="1105002">
                  <a:extLst>
                    <a:ext uri="{9D8B030D-6E8A-4147-A177-3AD203B41FA5}">
                      <a16:colId xmlns:a16="http://schemas.microsoft.com/office/drawing/2014/main" val="34658813"/>
                    </a:ext>
                  </a:extLst>
                </a:gridCol>
                <a:gridCol w="1105002">
                  <a:extLst>
                    <a:ext uri="{9D8B030D-6E8A-4147-A177-3AD203B41FA5}">
                      <a16:colId xmlns:a16="http://schemas.microsoft.com/office/drawing/2014/main" val="255604827"/>
                    </a:ext>
                  </a:extLst>
                </a:gridCol>
                <a:gridCol w="1105002">
                  <a:extLst>
                    <a:ext uri="{9D8B030D-6E8A-4147-A177-3AD203B41FA5}">
                      <a16:colId xmlns:a16="http://schemas.microsoft.com/office/drawing/2014/main" val="1290730202"/>
                    </a:ext>
                  </a:extLst>
                </a:gridCol>
                <a:gridCol w="1105002">
                  <a:extLst>
                    <a:ext uri="{9D8B030D-6E8A-4147-A177-3AD203B41FA5}">
                      <a16:colId xmlns:a16="http://schemas.microsoft.com/office/drawing/2014/main" val="1930410453"/>
                    </a:ext>
                  </a:extLst>
                </a:gridCol>
                <a:gridCol w="1105002">
                  <a:extLst>
                    <a:ext uri="{9D8B030D-6E8A-4147-A177-3AD203B41FA5}">
                      <a16:colId xmlns:a16="http://schemas.microsoft.com/office/drawing/2014/main" val="2116812554"/>
                    </a:ext>
                  </a:extLst>
                </a:gridCol>
                <a:gridCol w="1007304">
                  <a:extLst>
                    <a:ext uri="{9D8B030D-6E8A-4147-A177-3AD203B41FA5}">
                      <a16:colId xmlns:a16="http://schemas.microsoft.com/office/drawing/2014/main" val="3684550334"/>
                    </a:ext>
                  </a:extLst>
                </a:gridCol>
                <a:gridCol w="1141704">
                  <a:extLst>
                    <a:ext uri="{9D8B030D-6E8A-4147-A177-3AD203B41FA5}">
                      <a16:colId xmlns:a16="http://schemas.microsoft.com/office/drawing/2014/main" val="663575277"/>
                    </a:ext>
                  </a:extLst>
                </a:gridCol>
                <a:gridCol w="1529070">
                  <a:extLst>
                    <a:ext uri="{9D8B030D-6E8A-4147-A177-3AD203B41FA5}">
                      <a16:colId xmlns:a16="http://schemas.microsoft.com/office/drawing/2014/main" val="1092112346"/>
                    </a:ext>
                  </a:extLst>
                </a:gridCol>
              </a:tblGrid>
              <a:tr h="218331">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2010</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2011</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2012</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2013</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2014</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2015</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2016</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2017 (DRAFT)</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ctr" fontAlgn="b"/>
                      <a:r>
                        <a:rPr lang="en-US" sz="1400" b="1" i="0" u="none" strike="noStrike" dirty="0">
                          <a:solidFill>
                            <a:srgbClr val="000000"/>
                          </a:solidFill>
                          <a:effectLst/>
                          <a:latin typeface="Calibri" panose="020F0502020204030204" pitchFamily="34" charset="0"/>
                        </a:rPr>
                        <a:t>Change: 2016-2017</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2335632570"/>
                  </a:ext>
                </a:extLst>
              </a:tr>
              <a:tr h="395178">
                <a:tc>
                  <a:txBody>
                    <a:bodyPr/>
                    <a:lstStyle/>
                    <a:p>
                      <a:pPr algn="l" fontAlgn="b"/>
                      <a:r>
                        <a:rPr lang="en-US" sz="1100" b="1" i="0" u="none" strike="noStrike" dirty="0">
                          <a:solidFill>
                            <a:srgbClr val="000000"/>
                          </a:solidFill>
                          <a:effectLst/>
                          <a:latin typeface="Calibri" panose="020F0502020204030204" pitchFamily="34" charset="0"/>
                        </a:rPr>
                        <a:t> Atlanta Region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4,107,750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4,142,300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4,179,500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4,219,600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4,272,300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4,332,600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4,401,800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4,480,100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1" i="0" u="none" strike="noStrike" dirty="0">
                          <a:solidFill>
                            <a:srgbClr val="000000"/>
                          </a:solidFill>
                          <a:effectLst/>
                          <a:latin typeface="Calibri" panose="020F0502020204030204" pitchFamily="34" charset="0"/>
                        </a:rPr>
                        <a:t>                         78,300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2542755880"/>
                  </a:ext>
                </a:extLst>
              </a:tr>
              <a:tr h="395178">
                <a:tc>
                  <a:txBody>
                    <a:bodyPr/>
                    <a:lstStyle/>
                    <a:p>
                      <a:pPr algn="l" fontAlgn="b"/>
                      <a:r>
                        <a:rPr lang="en-US" sz="1100" b="0" i="0" u="none" strike="noStrike">
                          <a:solidFill>
                            <a:srgbClr val="000000"/>
                          </a:solidFill>
                          <a:effectLst/>
                          <a:latin typeface="Calibri" panose="020F0502020204030204" pitchFamily="34" charset="0"/>
                        </a:rPr>
                        <a:t> Cherokee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214,346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218,500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220,800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223,300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227,500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233,300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240,100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247,400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7,300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3321952330"/>
                  </a:ext>
                </a:extLst>
              </a:tr>
              <a:tr h="395178">
                <a:tc>
                  <a:txBody>
                    <a:bodyPr/>
                    <a:lstStyle/>
                    <a:p>
                      <a:pPr algn="l" fontAlgn="b"/>
                      <a:r>
                        <a:rPr lang="en-US" sz="1100" b="0" i="0" u="none" strike="noStrike">
                          <a:solidFill>
                            <a:srgbClr val="000000"/>
                          </a:solidFill>
                          <a:effectLst/>
                          <a:latin typeface="Calibri" panose="020F0502020204030204" pitchFamily="34" charset="0"/>
                        </a:rPr>
                        <a:t> Clayton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259,424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260,000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262,300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263,700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264,700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266,900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270,600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275,300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4,700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3098209425"/>
                  </a:ext>
                </a:extLst>
              </a:tr>
              <a:tr h="395178">
                <a:tc>
                  <a:txBody>
                    <a:bodyPr/>
                    <a:lstStyle/>
                    <a:p>
                      <a:pPr algn="l" fontAlgn="b"/>
                      <a:r>
                        <a:rPr lang="en-US" sz="1100" b="0" i="0" u="none" strike="noStrike">
                          <a:solidFill>
                            <a:srgbClr val="000000"/>
                          </a:solidFill>
                          <a:effectLst/>
                          <a:latin typeface="Calibri" panose="020F0502020204030204" pitchFamily="34" charset="0"/>
                        </a:rPr>
                        <a:t> Cobb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688,078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693,600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699,500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707,500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717,100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727,600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737,500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750,300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12,800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4141918886"/>
                  </a:ext>
                </a:extLst>
              </a:tr>
              <a:tr h="395178">
                <a:tc>
                  <a:txBody>
                    <a:bodyPr/>
                    <a:lstStyle/>
                    <a:p>
                      <a:pPr algn="l" fontAlgn="b"/>
                      <a:r>
                        <a:rPr lang="en-US" sz="1100" b="0" i="0" u="none" strike="noStrike">
                          <a:solidFill>
                            <a:srgbClr val="000000"/>
                          </a:solidFill>
                          <a:effectLst/>
                          <a:latin typeface="Calibri" panose="020F0502020204030204" pitchFamily="34" charset="0"/>
                        </a:rPr>
                        <a:t> DeKalb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691,893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694,400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700,700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706,600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712,900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718,400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725,000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733,900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8,900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841310107"/>
                  </a:ext>
                </a:extLst>
              </a:tr>
              <a:tr h="395178">
                <a:tc>
                  <a:txBody>
                    <a:bodyPr/>
                    <a:lstStyle/>
                    <a:p>
                      <a:pPr algn="l" fontAlgn="b"/>
                      <a:r>
                        <a:rPr lang="en-US" sz="1100" b="0" i="0" u="none" strike="noStrike">
                          <a:solidFill>
                            <a:srgbClr val="000000"/>
                          </a:solidFill>
                          <a:effectLst/>
                          <a:latin typeface="Calibri" panose="020F0502020204030204" pitchFamily="34" charset="0"/>
                        </a:rPr>
                        <a:t> Douglas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132,403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133,000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133,900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134,700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136,000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137,400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139,000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140,900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1,900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3756525951"/>
                  </a:ext>
                </a:extLst>
              </a:tr>
              <a:tr h="395178">
                <a:tc>
                  <a:txBody>
                    <a:bodyPr/>
                    <a:lstStyle/>
                    <a:p>
                      <a:pPr algn="l" fontAlgn="b"/>
                      <a:r>
                        <a:rPr lang="en-US" sz="1100" b="0" i="0" u="none" strike="noStrike">
                          <a:solidFill>
                            <a:srgbClr val="000000"/>
                          </a:solidFill>
                          <a:effectLst/>
                          <a:latin typeface="Calibri" panose="020F0502020204030204" pitchFamily="34" charset="0"/>
                        </a:rPr>
                        <a:t> Fayette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106,567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107,100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107,500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108,200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109,500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110,700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112,300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114,000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1,700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2449034850"/>
                  </a:ext>
                </a:extLst>
              </a:tr>
              <a:tr h="395178">
                <a:tc>
                  <a:txBody>
                    <a:bodyPr/>
                    <a:lstStyle/>
                    <a:p>
                      <a:pPr algn="l" fontAlgn="b"/>
                      <a:r>
                        <a:rPr lang="en-US" sz="1100" b="0" i="0" u="none" strike="noStrike">
                          <a:solidFill>
                            <a:srgbClr val="000000"/>
                          </a:solidFill>
                          <a:effectLst/>
                          <a:latin typeface="Calibri" panose="020F0502020204030204" pitchFamily="34" charset="0"/>
                        </a:rPr>
                        <a:t> Fulton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920,581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928,200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936,100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945,400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958,100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970,400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985,700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1,002,800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17,100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796760805"/>
                  </a:ext>
                </a:extLst>
              </a:tr>
              <a:tr h="395178">
                <a:tc>
                  <a:txBody>
                    <a:bodyPr/>
                    <a:lstStyle/>
                    <a:p>
                      <a:pPr algn="l" fontAlgn="b"/>
                      <a:r>
                        <a:rPr lang="en-US" sz="1100" b="0" i="0" u="none" strike="noStrike">
                          <a:solidFill>
                            <a:srgbClr val="000000"/>
                          </a:solidFill>
                          <a:effectLst/>
                          <a:latin typeface="Calibri" panose="020F0502020204030204" pitchFamily="34" charset="0"/>
                        </a:rPr>
                        <a:t> Gwinnett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805,321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814,100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823,100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832,200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844,100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859,800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877,100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894,000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16,900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1515495273"/>
                  </a:ext>
                </a:extLst>
              </a:tr>
              <a:tr h="395178">
                <a:tc>
                  <a:txBody>
                    <a:bodyPr/>
                    <a:lstStyle/>
                    <a:p>
                      <a:pPr algn="l" fontAlgn="b"/>
                      <a:r>
                        <a:rPr lang="en-US" sz="1100" b="0" i="0" u="none" strike="noStrike">
                          <a:solidFill>
                            <a:srgbClr val="000000"/>
                          </a:solidFill>
                          <a:effectLst/>
                          <a:latin typeface="Calibri" panose="020F0502020204030204" pitchFamily="34" charset="0"/>
                        </a:rPr>
                        <a:t> Henry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203,922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207,800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209,500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211,300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214,500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218,700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             223,600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229,000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5,400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1947836956"/>
                  </a:ext>
                </a:extLst>
              </a:tr>
              <a:tr h="395178">
                <a:tc>
                  <a:txBody>
                    <a:bodyPr/>
                    <a:lstStyle/>
                    <a:p>
                      <a:pPr algn="l" fontAlgn="b"/>
                      <a:r>
                        <a:rPr lang="en-US" sz="1100" b="0" i="0" u="none" strike="noStrike">
                          <a:solidFill>
                            <a:srgbClr val="000000"/>
                          </a:solidFill>
                          <a:effectLst/>
                          <a:latin typeface="Calibri" panose="020F0502020204030204" pitchFamily="34" charset="0"/>
                        </a:rPr>
                        <a:t> Rockdale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85,215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85,600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86,100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86,700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87,900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89,400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               90,900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92,500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1,600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1388474445"/>
                  </a:ext>
                </a:extLst>
              </a:tr>
              <a:tr h="395178">
                <a:tc>
                  <a:txBody>
                    <a:bodyPr/>
                    <a:lstStyle/>
                    <a:p>
                      <a:pPr algn="r" fontAlgn="b"/>
                      <a:r>
                        <a:rPr lang="en-US" sz="1100" b="0" i="0" u="none" strike="noStrike">
                          <a:solidFill>
                            <a:srgbClr val="000000"/>
                          </a:solidFill>
                          <a:effectLst/>
                          <a:latin typeface="Calibri" panose="020F0502020204030204" pitchFamily="34" charset="0"/>
                        </a:rPr>
                        <a:t> City of Atlanta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420,003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420,700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421,600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422,800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426,900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431,700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             439,600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             449,500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400" b="0" i="0" u="none" strike="noStrike" dirty="0">
                          <a:solidFill>
                            <a:srgbClr val="000000"/>
                          </a:solidFill>
                          <a:effectLst/>
                          <a:latin typeface="Calibri" panose="020F0502020204030204" pitchFamily="34" charset="0"/>
                        </a:rPr>
                        <a:t>                            9,900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171300377"/>
                  </a:ext>
                </a:extLst>
              </a:tr>
            </a:tbl>
          </a:graphicData>
        </a:graphic>
      </p:graphicFrame>
    </p:spTree>
    <p:extLst>
      <p:ext uri="{BB962C8B-B14F-4D97-AF65-F5344CB8AC3E}">
        <p14:creationId xmlns:p14="http://schemas.microsoft.com/office/powerpoint/2010/main" val="3688706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1091684" y="2033200"/>
            <a:ext cx="3733800" cy="276999"/>
          </a:xfrm>
          <a:prstGeom prst="rect">
            <a:avLst/>
          </a:prstGeom>
          <a:noFill/>
        </p:spPr>
        <p:txBody>
          <a:bodyPr wrap="square" rtlCol="0">
            <a:spAutoFit/>
          </a:bodyPr>
          <a:lstStyle/>
          <a:p>
            <a:r>
              <a:rPr lang="en-US" sz="1200" dirty="0"/>
              <a:t>Source: ARC Analysis HB Weekly Data</a:t>
            </a:r>
          </a:p>
        </p:txBody>
      </p:sp>
      <p:sp>
        <p:nvSpPr>
          <p:cNvPr id="5" name="Slide Number Placeholder 4"/>
          <p:cNvSpPr>
            <a:spLocks noGrp="1"/>
          </p:cNvSpPr>
          <p:nvPr>
            <p:ph type="sldNum" sz="quarter" idx="12"/>
          </p:nvPr>
        </p:nvSpPr>
        <p:spPr/>
        <p:txBody>
          <a:bodyPr/>
          <a:lstStyle/>
          <a:p>
            <a:pPr defTabSz="457200">
              <a:defRPr/>
            </a:pPr>
            <a:fld id="{B9D8AAD0-044D-214D-97ED-EE805C25B43B}" type="slidenum">
              <a:rPr lang="en-US">
                <a:solidFill>
                  <a:prstClr val="black">
                    <a:tint val="75000"/>
                  </a:prstClr>
                </a:solidFill>
                <a:latin typeface="Calibri"/>
              </a:rPr>
              <a:pPr defTabSz="457200">
                <a:defRPr/>
              </a:pPr>
              <a:t>12</a:t>
            </a:fld>
            <a:endParaRPr lang="en-US" dirty="0">
              <a:solidFill>
                <a:prstClr val="black">
                  <a:tint val="75000"/>
                </a:prstClr>
              </a:solidFill>
              <a:latin typeface="Calibri"/>
            </a:endParaRPr>
          </a:p>
        </p:txBody>
      </p:sp>
      <p:pic>
        <p:nvPicPr>
          <p:cNvPr id="2" name="Picture 1"/>
          <p:cNvPicPr>
            <a:picLocks noChangeAspect="1"/>
          </p:cNvPicPr>
          <p:nvPr/>
        </p:nvPicPr>
        <p:blipFill>
          <a:blip r:embed="rId2"/>
          <a:stretch>
            <a:fillRect/>
          </a:stretch>
        </p:blipFill>
        <p:spPr>
          <a:xfrm>
            <a:off x="1773952" y="0"/>
            <a:ext cx="8595946" cy="6446959"/>
          </a:xfrm>
          <a:prstGeom prst="rect">
            <a:avLst/>
          </a:prstGeom>
        </p:spPr>
      </p:pic>
    </p:spTree>
    <p:extLst>
      <p:ext uri="{BB962C8B-B14F-4D97-AF65-F5344CB8AC3E}">
        <p14:creationId xmlns:p14="http://schemas.microsoft.com/office/powerpoint/2010/main" val="160564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791" b="13953"/>
          <a:stretch/>
        </p:blipFill>
        <p:spPr>
          <a:xfrm>
            <a:off x="0" y="8130"/>
            <a:ext cx="12191999" cy="6400151"/>
          </a:xfrm>
          <a:prstGeom prst="rect">
            <a:avLst/>
          </a:prstGeom>
        </p:spPr>
      </p:pic>
      <p:sp>
        <p:nvSpPr>
          <p:cNvPr id="4" name="Rectangle 14"/>
          <p:cNvSpPr>
            <a:spLocks noChangeArrowheads="1"/>
          </p:cNvSpPr>
          <p:nvPr/>
        </p:nvSpPr>
        <p:spPr bwMode="auto">
          <a:xfrm>
            <a:off x="-1" y="1271701"/>
            <a:ext cx="12191999" cy="1649299"/>
          </a:xfrm>
          <a:prstGeom prst="rect">
            <a:avLst/>
          </a:prstGeom>
          <a:solidFill>
            <a:srgbClr val="FFFFFF">
              <a:alpha val="80000"/>
            </a:srgbClr>
          </a:solidFill>
          <a:ln w="9525">
            <a:noFill/>
            <a:miter lim="800000"/>
            <a:headEnd/>
            <a:tailEnd/>
          </a:ln>
        </p:spPr>
        <p:txBody>
          <a:bodyPr/>
          <a:lstStyle/>
          <a:p>
            <a:pPr algn="ctr" defTabSz="457200">
              <a:spcBef>
                <a:spcPct val="20000"/>
              </a:spcBef>
              <a:defRPr/>
            </a:pPr>
            <a:r>
              <a:rPr lang="en-US" sz="6000" b="1" i="1" dirty="0">
                <a:solidFill>
                  <a:srgbClr val="FE9D0C"/>
                </a:solidFill>
                <a:latin typeface="Calibri"/>
              </a:rPr>
              <a:t>ARC’s Forecasts</a:t>
            </a:r>
            <a:endParaRPr lang="en-US" sz="1400" i="1" dirty="0">
              <a:solidFill>
                <a:srgbClr val="FE9D0C"/>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79509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559194486"/>
              </p:ext>
            </p:extLst>
          </p:nvPr>
        </p:nvGraphicFramePr>
        <p:xfrm>
          <a:off x="59267" y="1049867"/>
          <a:ext cx="12132733" cy="530820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1524000" y="0"/>
            <a:ext cx="9144000" cy="822960"/>
          </a:xfrm>
          <a:prstGeom prst="rect">
            <a:avLst/>
          </a:prstGeom>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defRPr/>
            </a:pPr>
            <a:r>
              <a:rPr lang="en-US" sz="3200" b="1" i="1" dirty="0">
                <a:solidFill>
                  <a:prstClr val="black"/>
                </a:solidFill>
                <a:effectLst/>
                <a:latin typeface="Calibri"/>
              </a:rPr>
              <a:t>Overall Employment &amp; Population, 2015-2040</a:t>
            </a:r>
            <a:br>
              <a:rPr lang="en-US" sz="3200" b="1" i="1" dirty="0">
                <a:solidFill>
                  <a:prstClr val="black"/>
                </a:solidFill>
                <a:effectLst/>
                <a:latin typeface="Calibri"/>
              </a:rPr>
            </a:br>
            <a:endParaRPr lang="en-US" sz="3200" b="1" i="1" dirty="0">
              <a:solidFill>
                <a:prstClr val="black"/>
              </a:solidFill>
              <a:effectLst/>
              <a:latin typeface="Calibri"/>
            </a:endParaRPr>
          </a:p>
        </p:txBody>
      </p:sp>
      <p:sp>
        <p:nvSpPr>
          <p:cNvPr id="6" name="TextBox 5"/>
          <p:cNvSpPr txBox="1"/>
          <p:nvPr/>
        </p:nvSpPr>
        <p:spPr>
          <a:xfrm>
            <a:off x="2449286" y="6601942"/>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ARC Forecasts, series 15</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54620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399" y="1326605"/>
            <a:ext cx="10456334" cy="4910613"/>
          </a:xfrm>
          <a:prstGeom prst="rect">
            <a:avLst/>
          </a:prstGeom>
        </p:spPr>
      </p:pic>
      <p:sp>
        <p:nvSpPr>
          <p:cNvPr id="3" name="Title 1"/>
          <p:cNvSpPr txBox="1">
            <a:spLocks/>
          </p:cNvSpPr>
          <p:nvPr/>
        </p:nvSpPr>
        <p:spPr>
          <a:xfrm>
            <a:off x="1524000" y="0"/>
            <a:ext cx="9144000" cy="595618"/>
          </a:xfrm>
          <a:prstGeom prst="rect">
            <a:avLst/>
          </a:prstGeom>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defRPr/>
            </a:pPr>
            <a:r>
              <a:rPr lang="en-US" sz="3200" b="1" i="1" dirty="0">
                <a:solidFill>
                  <a:prstClr val="black"/>
                </a:solidFill>
                <a:effectLst/>
                <a:latin typeface="Calibri"/>
              </a:rPr>
              <a:t>Directions of Growth, 2015-2040</a:t>
            </a:r>
          </a:p>
        </p:txBody>
      </p:sp>
      <p:sp>
        <p:nvSpPr>
          <p:cNvPr id="4" name="TextBox 3"/>
          <p:cNvSpPr txBox="1"/>
          <p:nvPr/>
        </p:nvSpPr>
        <p:spPr>
          <a:xfrm>
            <a:off x="2449286" y="6601942"/>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ARC Forecasts, series 15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3314658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14"/>
          <p:cNvSpPr>
            <a:spLocks noChangeArrowheads="1"/>
          </p:cNvSpPr>
          <p:nvPr/>
        </p:nvSpPr>
        <p:spPr bwMode="auto">
          <a:xfrm>
            <a:off x="1085850" y="41344"/>
            <a:ext cx="2980037" cy="2814221"/>
          </a:xfrm>
          <a:prstGeom prst="rect">
            <a:avLst/>
          </a:prstGeom>
        </p:spPr>
        <p:txBody>
          <a:bodyPr>
            <a:noAutofit/>
          </a:bodyPr>
          <a:lstStyle/>
          <a:p>
            <a:pPr algn="ctr">
              <a:spcBef>
                <a:spcPct val="0"/>
              </a:spcBef>
            </a:pPr>
            <a:r>
              <a:rPr lang="en-US" sz="3200" b="1" cap="small" dirty="0">
                <a:ea typeface="+mj-ea"/>
                <a:cs typeface="Segoe UI Semibold" panose="020B0702040204020203" pitchFamily="34" charset="0"/>
              </a:rPr>
              <a:t>Population density change by  census tract </a:t>
            </a:r>
          </a:p>
          <a:p>
            <a:pPr algn="ctr">
              <a:spcBef>
                <a:spcPct val="0"/>
              </a:spcBef>
            </a:pPr>
            <a:r>
              <a:rPr lang="en-US" sz="3200" b="1" cap="small" dirty="0">
                <a:ea typeface="+mj-ea"/>
                <a:cs typeface="Segoe UI Semibold" panose="020B0702040204020203" pitchFamily="34" charset="0"/>
              </a:rPr>
              <a:t>2015-40</a:t>
            </a:r>
          </a:p>
        </p:txBody>
      </p:sp>
      <p:sp>
        <p:nvSpPr>
          <p:cNvPr id="4" name="TextBox 3"/>
          <p:cNvSpPr txBox="1"/>
          <p:nvPr/>
        </p:nvSpPr>
        <p:spPr>
          <a:xfrm>
            <a:off x="2449286" y="6601942"/>
            <a:ext cx="2870522" cy="246221"/>
          </a:xfrm>
          <a:prstGeom prst="rect">
            <a:avLst/>
          </a:prstGeom>
          <a:noFill/>
        </p:spPr>
        <p:txBody>
          <a:bodyPr wrap="square" rtlCol="0">
            <a:spAutoFit/>
          </a:bodyPr>
          <a:lstStyle/>
          <a:p>
            <a:r>
              <a:rPr lang="en-US" sz="1000" i="1" dirty="0"/>
              <a:t>Source: ARC Forecasts, series 15</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277"/>
          <a:stretch/>
        </p:blipFill>
        <p:spPr>
          <a:xfrm>
            <a:off x="4802114" y="41344"/>
            <a:ext cx="5838825" cy="63385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3541910"/>
            <a:ext cx="3194173" cy="2743382"/>
          </a:xfrm>
          <a:prstGeom prst="rect">
            <a:avLst/>
          </a:prstGeom>
        </p:spPr>
      </p:pic>
      <p:sp>
        <p:nvSpPr>
          <p:cNvPr id="6" name="Slide Number Placeholder 5"/>
          <p:cNvSpPr>
            <a:spLocks noGrp="1"/>
          </p:cNvSpPr>
          <p:nvPr>
            <p:ph type="sldNum" sz="quarter" idx="12"/>
          </p:nvPr>
        </p:nvSpPr>
        <p:spPr/>
        <p:txBody>
          <a:bodyPr/>
          <a:lstStyle/>
          <a:p>
            <a:pPr defTabSz="457200">
              <a:defRPr/>
            </a:pPr>
            <a:fld id="{B9D8AAD0-044D-214D-97ED-EE805C25B43B}" type="slidenum">
              <a:rPr lang="en-US">
                <a:solidFill>
                  <a:prstClr val="black">
                    <a:tint val="75000"/>
                  </a:prstClr>
                </a:solidFill>
                <a:latin typeface="Calibri"/>
              </a:rPr>
              <a:pPr defTabSz="457200">
                <a:defRPr/>
              </a:pPr>
              <a:t>16</a:t>
            </a:fld>
            <a:endParaRPr lang="en-US" dirty="0">
              <a:solidFill>
                <a:prstClr val="black">
                  <a:tint val="75000"/>
                </a:prstClr>
              </a:solidFill>
              <a:latin typeface="Calibri"/>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286431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4280684521"/>
              </p:ext>
            </p:extLst>
          </p:nvPr>
        </p:nvGraphicFramePr>
        <p:xfrm>
          <a:off x="287867" y="1251996"/>
          <a:ext cx="11277600" cy="493908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1524001" y="117502"/>
            <a:ext cx="9144000" cy="788353"/>
          </a:xfrm>
          <a:prstGeom prst="rect">
            <a:avLst/>
          </a:prstGeom>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defRPr/>
            </a:pPr>
            <a:r>
              <a:rPr lang="en-US" sz="3200" b="1" dirty="0">
                <a:solidFill>
                  <a:prstClr val="black"/>
                </a:solidFill>
                <a:effectLst/>
                <a:latin typeface="+mn-lt"/>
              </a:rPr>
              <a:t>Comparing Changes in North and South of I-20</a:t>
            </a:r>
          </a:p>
        </p:txBody>
      </p:sp>
      <p:sp>
        <p:nvSpPr>
          <p:cNvPr id="4" name="TextBox 3"/>
          <p:cNvSpPr txBox="1"/>
          <p:nvPr/>
        </p:nvSpPr>
        <p:spPr>
          <a:xfrm>
            <a:off x="2449286" y="6601942"/>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ARC Forecasts, series 15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796078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ChalkSketch/>
                    </a14:imgEffect>
                  </a14:imgLayer>
                </a14:imgProps>
              </a:ext>
            </a:extLst>
          </a:blip>
          <a:stretch>
            <a:fillRect/>
          </a:stretch>
        </p:blipFill>
        <p:spPr>
          <a:xfrm>
            <a:off x="0" y="-340"/>
            <a:ext cx="12191997" cy="6437037"/>
          </a:xfrm>
          <a:prstGeom prst="rect">
            <a:avLst/>
          </a:prstGeom>
        </p:spPr>
      </p:pic>
      <p:sp>
        <p:nvSpPr>
          <p:cNvPr id="4" name="Rectangle 14"/>
          <p:cNvSpPr>
            <a:spLocks noChangeArrowheads="1"/>
          </p:cNvSpPr>
          <p:nvPr/>
        </p:nvSpPr>
        <p:spPr bwMode="auto">
          <a:xfrm>
            <a:off x="-1" y="1271701"/>
            <a:ext cx="12191999" cy="1649299"/>
          </a:xfrm>
          <a:prstGeom prst="rect">
            <a:avLst/>
          </a:prstGeom>
          <a:solidFill>
            <a:srgbClr val="FFFFFF">
              <a:alpha val="80000"/>
            </a:srgbClr>
          </a:solidFill>
          <a:ln w="9525">
            <a:noFill/>
            <a:miter lim="800000"/>
            <a:headEnd/>
            <a:tailEnd/>
          </a:ln>
        </p:spPr>
        <p:txBody>
          <a:bodyPr/>
          <a:lstStyle/>
          <a:p>
            <a:pPr algn="ctr" defTabSz="457200">
              <a:spcBef>
                <a:spcPct val="20000"/>
              </a:spcBef>
              <a:defRPr/>
            </a:pPr>
            <a:r>
              <a:rPr lang="en-US" sz="6000" b="1" i="1" dirty="0" smtClean="0">
                <a:solidFill>
                  <a:srgbClr val="FE9D0C"/>
                </a:solidFill>
                <a:latin typeface="Calibri"/>
              </a:rPr>
              <a:t>Key Issue: Housing Affordability</a:t>
            </a:r>
            <a:endParaRPr lang="en-US" sz="1400" i="1" dirty="0">
              <a:solidFill>
                <a:srgbClr val="FE9D0C"/>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6378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2242354472"/>
              </p:ext>
            </p:extLst>
          </p:nvPr>
        </p:nvGraphicFramePr>
        <p:xfrm>
          <a:off x="104775" y="936051"/>
          <a:ext cx="11925299" cy="518742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1468437" y="6611779"/>
            <a:ext cx="4775200" cy="246221"/>
          </a:xfrm>
          <a:prstGeom prst="rect">
            <a:avLst/>
          </a:prstGeom>
          <a:noFill/>
        </p:spPr>
        <p:txBody>
          <a:bodyPr wrap="square" rtlCol="0">
            <a:spAutoFit/>
          </a:bodyPr>
          <a:lstStyle/>
          <a:p>
            <a:r>
              <a:rPr lang="en-US" sz="1000" dirty="0" smtClean="0"/>
              <a:t>Source: Housing Opportunity Index, NAHB (Q1, 2017)</a:t>
            </a:r>
            <a:endParaRPr lang="en-US" sz="1000" dirty="0"/>
          </a:p>
        </p:txBody>
      </p:sp>
      <p:sp>
        <p:nvSpPr>
          <p:cNvPr id="14" name="Rectangle 13"/>
          <p:cNvSpPr/>
          <p:nvPr/>
        </p:nvSpPr>
        <p:spPr>
          <a:xfrm>
            <a:off x="0" y="-1"/>
            <a:ext cx="12192000" cy="584775"/>
          </a:xfrm>
          <a:prstGeom prst="rect">
            <a:avLst/>
          </a:prstGeom>
        </p:spPr>
        <p:txBody>
          <a:bodyPr wrap="square">
            <a:spAutoFit/>
          </a:bodyPr>
          <a:lstStyle/>
          <a:p>
            <a:pPr algn="ctr"/>
            <a:r>
              <a:rPr lang="en-US" sz="3200" b="1" dirty="0" smtClean="0"/>
              <a:t>Overall, Metro Atlanta Is an Affordable Place</a:t>
            </a:r>
            <a:endParaRPr lang="en-US" sz="3200" b="1" dirty="0"/>
          </a:p>
        </p:txBody>
      </p:sp>
      <p:cxnSp>
        <p:nvCxnSpPr>
          <p:cNvPr id="4" name="Straight Connector 3"/>
          <p:cNvCxnSpPr/>
          <p:nvPr/>
        </p:nvCxnSpPr>
        <p:spPr>
          <a:xfrm flipV="1">
            <a:off x="581025" y="2428875"/>
            <a:ext cx="11325225" cy="19050"/>
          </a:xfrm>
          <a:prstGeom prst="line">
            <a:avLst/>
          </a:prstGeom>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1106149" y="2160937"/>
            <a:ext cx="1038225" cy="261610"/>
          </a:xfrm>
          <a:prstGeom prst="rect">
            <a:avLst/>
          </a:prstGeom>
          <a:noFill/>
        </p:spPr>
        <p:txBody>
          <a:bodyPr wrap="square" rtlCol="0">
            <a:spAutoFit/>
          </a:bodyPr>
          <a:lstStyle/>
          <a:p>
            <a:r>
              <a:rPr lang="en-US" sz="1100" dirty="0" smtClean="0"/>
              <a:t>U.S. Average</a:t>
            </a:r>
            <a:endParaRPr lang="en-US" sz="1100" dirty="0"/>
          </a:p>
        </p:txBody>
      </p:sp>
    </p:spTree>
    <p:extLst>
      <p:ext uri="{BB962C8B-B14F-4D97-AF65-F5344CB8AC3E}">
        <p14:creationId xmlns:p14="http://schemas.microsoft.com/office/powerpoint/2010/main" val="3870315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keC\AppData\Local\Microsoft\Windows\Temporary Internet Files\Content.IE5\R33NZBME\MP900400337[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halkSketch/>
                    </a14:imgEffect>
                    <a14:imgEffect>
                      <a14:sharpenSoften amount="28000"/>
                    </a14:imgEffect>
                    <a14:imgEffect>
                      <a14:brightnessContrast bright="17000"/>
                    </a14:imgEffect>
                  </a14:imgLayer>
                </a14:imgProps>
              </a:ext>
              <a:ext uri="{28A0092B-C50C-407E-A947-70E740481C1C}">
                <a14:useLocalDpi xmlns:a14="http://schemas.microsoft.com/office/drawing/2010/main" val="0"/>
              </a:ext>
            </a:extLst>
          </a:blip>
          <a:srcRect t="11561"/>
          <a:stretch/>
        </p:blipFill>
        <p:spPr bwMode="auto">
          <a:xfrm>
            <a:off x="59266" y="15181"/>
            <a:ext cx="12132733" cy="6389711"/>
          </a:xfrm>
          <a:prstGeom prst="rect">
            <a:avLst/>
          </a:prstGeom>
          <a:noFill/>
          <a:effectLst>
            <a:outerShdw blurRad="50800" dist="50800" dir="5400000" algn="ctr" rotWithShape="0">
              <a:srgbClr val="000000">
                <a:alpha val="6000"/>
              </a:srgbClr>
            </a:outerShdw>
          </a:effectLst>
        </p:spPr>
      </p:pic>
      <p:sp>
        <p:nvSpPr>
          <p:cNvPr id="4" name="Rectangle 14"/>
          <p:cNvSpPr>
            <a:spLocks noChangeArrowheads="1"/>
          </p:cNvSpPr>
          <p:nvPr/>
        </p:nvSpPr>
        <p:spPr bwMode="auto">
          <a:xfrm>
            <a:off x="59267" y="1623525"/>
            <a:ext cx="12132731" cy="1251304"/>
          </a:xfrm>
          <a:prstGeom prst="rect">
            <a:avLst/>
          </a:prstGeom>
          <a:solidFill>
            <a:srgbClr val="FFFFFF">
              <a:alpha val="80000"/>
            </a:srgbClr>
          </a:solidFill>
          <a:ln w="9525">
            <a:noFill/>
            <a:miter lim="800000"/>
            <a:headEnd/>
            <a:tailEnd/>
          </a:ln>
        </p:spPr>
        <p:txBody>
          <a:bodyPr/>
          <a:lstStyle/>
          <a:p>
            <a:pPr algn="ctr">
              <a:spcBef>
                <a:spcPct val="20000"/>
              </a:spcBef>
              <a:defRPr/>
            </a:pPr>
            <a:r>
              <a:rPr lang="en-US" sz="6000" b="1" i="1" dirty="0">
                <a:solidFill>
                  <a:srgbClr val="E8A40F"/>
                </a:solidFill>
              </a:rPr>
              <a:t>Population Trends</a:t>
            </a:r>
            <a:endParaRPr lang="en-US" sz="1200" i="1" dirty="0">
              <a:solidFill>
                <a:srgbClr val="E8A40F"/>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B9D8AAD0-044D-214D-97ED-EE805C25B43B}" type="slidenum">
              <a:rPr lang="en-US" smtClean="0"/>
              <a:t>2</a:t>
            </a:fld>
            <a:endParaRPr lang="en-US" dirty="0"/>
          </a:p>
        </p:txBody>
      </p:sp>
    </p:spTree>
    <p:extLst>
      <p:ext uri="{BB962C8B-B14F-4D97-AF65-F5344CB8AC3E}">
        <p14:creationId xmlns:p14="http://schemas.microsoft.com/office/powerpoint/2010/main" val="1879687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925"/>
            <a:ext cx="12192000" cy="1200329"/>
          </a:xfrm>
          <a:prstGeom prst="rect">
            <a:avLst/>
          </a:prstGeom>
          <a:noFill/>
        </p:spPr>
        <p:txBody>
          <a:bodyPr wrap="square" rtlCol="0">
            <a:spAutoFit/>
          </a:bodyPr>
          <a:lstStyle/>
          <a:p>
            <a:pPr algn="ctr"/>
            <a:r>
              <a:rPr lang="en-US" sz="3600" b="1" u="sng" dirty="0" smtClean="0">
                <a:solidFill>
                  <a:srgbClr val="FE9D0C"/>
                </a:solidFill>
              </a:rPr>
              <a:t>Key Point: Household Formation and </a:t>
            </a:r>
          </a:p>
          <a:p>
            <a:pPr algn="ctr"/>
            <a:r>
              <a:rPr lang="en-US" sz="3600" b="1" u="sng" dirty="0" smtClean="0">
                <a:solidFill>
                  <a:srgbClr val="FE9D0C"/>
                </a:solidFill>
              </a:rPr>
              <a:t>Home Ownership Rates Declining</a:t>
            </a:r>
            <a:endParaRPr lang="en-US" sz="3600" b="1" u="sng" dirty="0">
              <a:solidFill>
                <a:srgbClr val="FE9D0C"/>
              </a:solidFill>
            </a:endParaRPr>
          </a:p>
        </p:txBody>
      </p:sp>
      <p:pic>
        <p:nvPicPr>
          <p:cNvPr id="2" name="Picture 1"/>
          <p:cNvPicPr>
            <a:picLocks noChangeAspect="1"/>
          </p:cNvPicPr>
          <p:nvPr/>
        </p:nvPicPr>
        <p:blipFill>
          <a:blip r:embed="rId2"/>
          <a:stretch>
            <a:fillRect/>
          </a:stretch>
        </p:blipFill>
        <p:spPr>
          <a:xfrm>
            <a:off x="659342" y="1905000"/>
            <a:ext cx="6789738" cy="1981200"/>
          </a:xfrm>
          <a:prstGeom prst="rect">
            <a:avLst/>
          </a:prstGeom>
        </p:spPr>
      </p:pic>
      <p:pic>
        <p:nvPicPr>
          <p:cNvPr id="3" name="Picture 2"/>
          <p:cNvPicPr>
            <a:picLocks noChangeAspect="1"/>
          </p:cNvPicPr>
          <p:nvPr/>
        </p:nvPicPr>
        <p:blipFill>
          <a:blip r:embed="rId3"/>
          <a:stretch>
            <a:fillRect/>
          </a:stretch>
        </p:blipFill>
        <p:spPr>
          <a:xfrm>
            <a:off x="3181350" y="4616450"/>
            <a:ext cx="8877300" cy="1333500"/>
          </a:xfrm>
          <a:prstGeom prst="rect">
            <a:avLst/>
          </a:prstGeom>
        </p:spPr>
      </p:pic>
    </p:spTree>
    <p:extLst>
      <p:ext uri="{BB962C8B-B14F-4D97-AF65-F5344CB8AC3E}">
        <p14:creationId xmlns:p14="http://schemas.microsoft.com/office/powerpoint/2010/main" val="23508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5934"/>
            <a:ext cx="12192000" cy="584775"/>
          </a:xfrm>
          <a:prstGeom prst="rect">
            <a:avLst/>
          </a:prstGeom>
        </p:spPr>
        <p:txBody>
          <a:bodyPr wrap="square">
            <a:spAutoFit/>
          </a:bodyPr>
          <a:lstStyle/>
          <a:p>
            <a:pPr algn="ctr"/>
            <a:r>
              <a:rPr lang="en-US" sz="3200" b="1" dirty="0" smtClean="0"/>
              <a:t>Home Ownership Rates Way Down, Especially for Millennials</a:t>
            </a:r>
            <a:endParaRPr lang="en-US" sz="3200" b="1"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162989050"/>
              </p:ext>
            </p:extLst>
          </p:nvPr>
        </p:nvGraphicFramePr>
        <p:xfrm>
          <a:off x="5503332" y="1244600"/>
          <a:ext cx="6620935" cy="46212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64777320"/>
              </p:ext>
            </p:extLst>
          </p:nvPr>
        </p:nvGraphicFramePr>
        <p:xfrm>
          <a:off x="114492" y="1659466"/>
          <a:ext cx="5388839" cy="4385734"/>
        </p:xfrm>
        <a:graphic>
          <a:graphicData uri="http://schemas.openxmlformats.org/drawingml/2006/table">
            <a:tbl>
              <a:tblPr/>
              <a:tblGrid>
                <a:gridCol w="999738">
                  <a:extLst>
                    <a:ext uri="{9D8B030D-6E8A-4147-A177-3AD203B41FA5}">
                      <a16:colId xmlns:a16="http://schemas.microsoft.com/office/drawing/2014/main" val="4098836134"/>
                    </a:ext>
                  </a:extLst>
                </a:gridCol>
                <a:gridCol w="816860">
                  <a:extLst>
                    <a:ext uri="{9D8B030D-6E8A-4147-A177-3AD203B41FA5}">
                      <a16:colId xmlns:a16="http://schemas.microsoft.com/office/drawing/2014/main" val="2533824830"/>
                    </a:ext>
                  </a:extLst>
                </a:gridCol>
                <a:gridCol w="585213">
                  <a:extLst>
                    <a:ext uri="{9D8B030D-6E8A-4147-A177-3AD203B41FA5}">
                      <a16:colId xmlns:a16="http://schemas.microsoft.com/office/drawing/2014/main" val="2477259115"/>
                    </a:ext>
                  </a:extLst>
                </a:gridCol>
                <a:gridCol w="755901">
                  <a:extLst>
                    <a:ext uri="{9D8B030D-6E8A-4147-A177-3AD203B41FA5}">
                      <a16:colId xmlns:a16="http://schemas.microsoft.com/office/drawing/2014/main" val="1124838504"/>
                    </a:ext>
                  </a:extLst>
                </a:gridCol>
                <a:gridCol w="877821">
                  <a:extLst>
                    <a:ext uri="{9D8B030D-6E8A-4147-A177-3AD203B41FA5}">
                      <a16:colId xmlns:a16="http://schemas.microsoft.com/office/drawing/2014/main" val="2308631110"/>
                    </a:ext>
                  </a:extLst>
                </a:gridCol>
                <a:gridCol w="646173">
                  <a:extLst>
                    <a:ext uri="{9D8B030D-6E8A-4147-A177-3AD203B41FA5}">
                      <a16:colId xmlns:a16="http://schemas.microsoft.com/office/drawing/2014/main" val="1967447341"/>
                    </a:ext>
                  </a:extLst>
                </a:gridCol>
                <a:gridCol w="707133">
                  <a:extLst>
                    <a:ext uri="{9D8B030D-6E8A-4147-A177-3AD203B41FA5}">
                      <a16:colId xmlns:a16="http://schemas.microsoft.com/office/drawing/2014/main" val="4194128994"/>
                    </a:ext>
                  </a:extLst>
                </a:gridCol>
              </a:tblGrid>
              <a:tr h="326598">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b"/>
                      <a:r>
                        <a:rPr lang="en-US" sz="1100" b="0" i="0" u="none" strike="noStrike">
                          <a:solidFill>
                            <a:srgbClr val="000000"/>
                          </a:solidFill>
                          <a:effectLst/>
                          <a:latin typeface="Calibri" panose="020F0502020204030204" pitchFamily="34" charset="0"/>
                        </a:rPr>
                        <a:t>Home Ownership Rates by 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9283485"/>
                  </a:ext>
                </a:extLst>
              </a:tr>
              <a:tr h="933133">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2000: </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Ages 34 and Under</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498"/>
                    </a:solidFill>
                  </a:tcPr>
                </a:tc>
                <a:tc>
                  <a:txBody>
                    <a:bodyPr/>
                    <a:lstStyle/>
                    <a:p>
                      <a:pPr algn="ctr" fontAlgn="b"/>
                      <a:r>
                        <a:rPr lang="en-US" sz="1100" b="0" i="0" u="none" strike="noStrike" dirty="0">
                          <a:solidFill>
                            <a:srgbClr val="000000"/>
                          </a:solidFill>
                          <a:effectLst/>
                          <a:latin typeface="Calibri" panose="020F0502020204030204" pitchFamily="34" charset="0"/>
                        </a:rPr>
                        <a:t>2000:</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Ages 35-44</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498"/>
                    </a:solidFill>
                  </a:tcPr>
                </a:tc>
                <a:tc>
                  <a:txBody>
                    <a:bodyPr/>
                    <a:lstStyle/>
                    <a:p>
                      <a:pPr algn="ctr" fontAlgn="b"/>
                      <a:r>
                        <a:rPr lang="en-US" sz="1100" b="0" i="0" u="none" strike="noStrike" dirty="0">
                          <a:solidFill>
                            <a:srgbClr val="000000"/>
                          </a:solidFill>
                          <a:effectLst/>
                          <a:latin typeface="Calibri" panose="020F0502020204030204" pitchFamily="34" charset="0"/>
                        </a:rPr>
                        <a:t>2000: </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45 and Older</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498"/>
                    </a:solidFill>
                  </a:tcPr>
                </a:tc>
                <a:tc>
                  <a:txBody>
                    <a:bodyPr/>
                    <a:lstStyle/>
                    <a:p>
                      <a:pPr algn="ctr" fontAlgn="b"/>
                      <a:r>
                        <a:rPr lang="en-US" sz="1100" b="0" i="0" u="none" strike="noStrike" dirty="0">
                          <a:solidFill>
                            <a:srgbClr val="000000"/>
                          </a:solidFill>
                          <a:effectLst/>
                          <a:latin typeface="Calibri" panose="020F0502020204030204" pitchFamily="34" charset="0"/>
                        </a:rPr>
                        <a:t>2015: </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Ages 34 and Under</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9F16"/>
                    </a:solidFill>
                  </a:tcPr>
                </a:tc>
                <a:tc>
                  <a:txBody>
                    <a:bodyPr/>
                    <a:lstStyle/>
                    <a:p>
                      <a:pPr algn="ctr" fontAlgn="b"/>
                      <a:r>
                        <a:rPr lang="en-US" sz="1100" b="0" i="0" u="none" strike="noStrike" dirty="0">
                          <a:solidFill>
                            <a:srgbClr val="000000"/>
                          </a:solidFill>
                          <a:effectLst/>
                          <a:latin typeface="Calibri" panose="020F0502020204030204" pitchFamily="34" charset="0"/>
                        </a:rPr>
                        <a:t>2015:</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Ages 35-44</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9F16"/>
                    </a:solidFill>
                  </a:tcPr>
                </a:tc>
                <a:tc>
                  <a:txBody>
                    <a:bodyPr/>
                    <a:lstStyle/>
                    <a:p>
                      <a:pPr algn="ctr" fontAlgn="b"/>
                      <a:r>
                        <a:rPr lang="en-US" sz="1100" b="0" i="0" u="none" strike="noStrike" dirty="0">
                          <a:solidFill>
                            <a:srgbClr val="000000"/>
                          </a:solidFill>
                          <a:effectLst/>
                          <a:latin typeface="Calibri" panose="020F0502020204030204" pitchFamily="34" charset="0"/>
                        </a:rPr>
                        <a:t>2015: </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45 and Older</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9F16"/>
                    </a:solidFill>
                  </a:tcPr>
                </a:tc>
                <a:extLst>
                  <a:ext uri="{0D108BD9-81ED-4DB2-BD59-A6C34878D82A}">
                    <a16:rowId xmlns:a16="http://schemas.microsoft.com/office/drawing/2014/main" val="541529293"/>
                  </a:ext>
                </a:extLst>
              </a:tr>
              <a:tr h="311045">
                <a:tc>
                  <a:txBody>
                    <a:bodyPr/>
                    <a:lstStyle/>
                    <a:p>
                      <a:pPr algn="l" fontAlgn="b"/>
                      <a:r>
                        <a:rPr lang="en-US" sz="1600" b="0" i="0" u="none" strike="noStrike" dirty="0">
                          <a:solidFill>
                            <a:srgbClr val="000000"/>
                          </a:solidFill>
                          <a:effectLst/>
                          <a:latin typeface="Calibri" panose="020F0502020204030204" pitchFamily="34" charset="0"/>
                        </a:rPr>
                        <a:t>Cherokee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fontAlgn="b"/>
                      <a:r>
                        <a:rPr lang="en-US" sz="1200" b="1" i="0" u="none" strike="noStrike" dirty="0">
                          <a:solidFill>
                            <a:srgbClr val="000000"/>
                          </a:solidFill>
                          <a:effectLst/>
                          <a:latin typeface="Calibri" panose="020F0502020204030204" pitchFamily="34" charset="0"/>
                        </a:rPr>
                        <a:t>70.1%</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86.5%</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89.2%</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53.6%</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72.6%</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84.5%</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49F16"/>
                    </a:solidFill>
                  </a:tcPr>
                </a:tc>
                <a:extLst>
                  <a:ext uri="{0D108BD9-81ED-4DB2-BD59-A6C34878D82A}">
                    <a16:rowId xmlns:a16="http://schemas.microsoft.com/office/drawing/2014/main" val="2497626253"/>
                  </a:ext>
                </a:extLst>
              </a:tr>
              <a:tr h="311045">
                <a:tc>
                  <a:txBody>
                    <a:bodyPr/>
                    <a:lstStyle/>
                    <a:p>
                      <a:pPr algn="l" fontAlgn="b"/>
                      <a:r>
                        <a:rPr lang="en-US" sz="1600" b="0" i="0" u="none" strike="noStrike" dirty="0">
                          <a:solidFill>
                            <a:srgbClr val="000000"/>
                          </a:solidFill>
                          <a:effectLst/>
                          <a:latin typeface="Calibri" panose="020F0502020204030204" pitchFamily="34" charset="0"/>
                        </a:rPr>
                        <a:t>Clayton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37.9%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61.0%</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77.9%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43.8%</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a:solidFill>
                            <a:srgbClr val="000000"/>
                          </a:solidFill>
                          <a:effectLst/>
                          <a:latin typeface="Calibri" panose="020F0502020204030204" pitchFamily="34" charset="0"/>
                        </a:rPr>
                        <a:t>67.6%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1941726943"/>
                  </a:ext>
                </a:extLst>
              </a:tr>
              <a:tr h="311045">
                <a:tc>
                  <a:txBody>
                    <a:bodyPr/>
                    <a:lstStyle/>
                    <a:p>
                      <a:pPr algn="l" fontAlgn="b"/>
                      <a:r>
                        <a:rPr lang="en-US" sz="1600" b="0" i="0" u="none" strike="noStrike" dirty="0">
                          <a:solidFill>
                            <a:srgbClr val="000000"/>
                          </a:solidFill>
                          <a:effectLst/>
                          <a:latin typeface="Calibri" panose="020F0502020204030204" pitchFamily="34" charset="0"/>
                        </a:rPr>
                        <a:t>Cobb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40.6%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72.1%</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83.9%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31.1%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53.9%</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a:solidFill>
                            <a:srgbClr val="000000"/>
                          </a:solidFill>
                          <a:effectLst/>
                          <a:latin typeface="Calibri" panose="020F0502020204030204" pitchFamily="34" charset="0"/>
                        </a:rPr>
                        <a:t>78.7%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2411133410"/>
                  </a:ext>
                </a:extLst>
              </a:tr>
              <a:tr h="311045">
                <a:tc>
                  <a:txBody>
                    <a:bodyPr/>
                    <a:lstStyle/>
                    <a:p>
                      <a:pPr algn="l" fontAlgn="b"/>
                      <a:r>
                        <a:rPr lang="en-US" sz="1600" b="0" i="0" u="none" strike="noStrike" dirty="0">
                          <a:solidFill>
                            <a:srgbClr val="000000"/>
                          </a:solidFill>
                          <a:effectLst/>
                          <a:latin typeface="Calibri" panose="020F0502020204030204" pitchFamily="34" charset="0"/>
                        </a:rPr>
                        <a:t>DeKalb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31.4%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60.7%</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76.0%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43.8%</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70.5%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956919159"/>
                  </a:ext>
                </a:extLst>
              </a:tr>
              <a:tr h="311045">
                <a:tc>
                  <a:txBody>
                    <a:bodyPr/>
                    <a:lstStyle/>
                    <a:p>
                      <a:pPr algn="l" fontAlgn="b"/>
                      <a:r>
                        <a:rPr lang="en-US" sz="1600" b="0" i="0" u="none" strike="noStrike" dirty="0">
                          <a:solidFill>
                            <a:srgbClr val="000000"/>
                          </a:solidFill>
                          <a:effectLst/>
                          <a:latin typeface="Calibri" panose="020F0502020204030204" pitchFamily="34" charset="0"/>
                        </a:rPr>
                        <a:t>Douglas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53.4%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76.2%</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85.4%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40.6%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62.7%</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78.5%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3242312328"/>
                  </a:ext>
                </a:extLst>
              </a:tr>
              <a:tr h="311045">
                <a:tc>
                  <a:txBody>
                    <a:bodyPr/>
                    <a:lstStyle/>
                    <a:p>
                      <a:pPr algn="l" fontAlgn="b"/>
                      <a:r>
                        <a:rPr lang="en-US" sz="1600" b="0" i="0" u="none" strike="noStrike" dirty="0">
                          <a:solidFill>
                            <a:srgbClr val="000000"/>
                          </a:solidFill>
                          <a:effectLst/>
                          <a:latin typeface="Calibri" panose="020F0502020204030204" pitchFamily="34" charset="0"/>
                        </a:rPr>
                        <a:t>Fayette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63.1%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85.3%</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91.9%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45.6%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76.0%</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88.0%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132012593"/>
                  </a:ext>
                </a:extLst>
              </a:tr>
              <a:tr h="311045">
                <a:tc>
                  <a:txBody>
                    <a:bodyPr/>
                    <a:lstStyle/>
                    <a:p>
                      <a:pPr algn="l" fontAlgn="b"/>
                      <a:r>
                        <a:rPr lang="en-US" sz="1600" b="0" i="0" u="none" strike="noStrike" dirty="0">
                          <a:solidFill>
                            <a:srgbClr val="000000"/>
                          </a:solidFill>
                          <a:effectLst/>
                          <a:latin typeface="Calibri" panose="020F0502020204030204" pitchFamily="34" charset="0"/>
                        </a:rPr>
                        <a:t>Fulton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25.5%</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55.7%</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68.0%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23.4%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42.3%</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65.1%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2969673919"/>
                  </a:ext>
                </a:extLst>
              </a:tr>
              <a:tr h="311045">
                <a:tc>
                  <a:txBody>
                    <a:bodyPr/>
                    <a:lstStyle/>
                    <a:p>
                      <a:pPr algn="l" fontAlgn="b"/>
                      <a:r>
                        <a:rPr lang="en-US" sz="1600" b="0" i="0" u="none" strike="noStrike" dirty="0">
                          <a:solidFill>
                            <a:srgbClr val="000000"/>
                          </a:solidFill>
                          <a:effectLst/>
                          <a:latin typeface="Calibri" panose="020F0502020204030204" pitchFamily="34" charset="0"/>
                        </a:rPr>
                        <a:t>Gwinnett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49.1%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76.3%</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85.0%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36.4%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61.4%</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78.7%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3786362461"/>
                  </a:ext>
                </a:extLst>
              </a:tr>
              <a:tr h="311045">
                <a:tc>
                  <a:txBody>
                    <a:bodyPr/>
                    <a:lstStyle/>
                    <a:p>
                      <a:pPr algn="l" fontAlgn="b"/>
                      <a:r>
                        <a:rPr lang="en-US" sz="1600" b="0" i="0" u="none" strike="noStrike" dirty="0">
                          <a:solidFill>
                            <a:srgbClr val="000000"/>
                          </a:solidFill>
                          <a:effectLst/>
                          <a:latin typeface="Calibri" panose="020F0502020204030204" pitchFamily="34" charset="0"/>
                        </a:rPr>
                        <a:t>Henry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74.9%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86.4%</a:t>
                      </a:r>
                    </a:p>
                  </a:txBody>
                  <a:tcPr marL="9525" marR="9525" marT="9525" marB="0" anchor="b">
                    <a:lnL>
                      <a:noFill/>
                    </a:lnL>
                    <a:lnR>
                      <a:noFill/>
                    </a:lnR>
                    <a:lnT>
                      <a:noFill/>
                    </a:lnT>
                    <a:lnB>
                      <a:noFill/>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90.1%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41.8%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67.4%</a:t>
                      </a:r>
                    </a:p>
                  </a:txBody>
                  <a:tcPr marL="9525" marR="9525" marT="9525" marB="0" anchor="b">
                    <a:lnL>
                      <a:noFill/>
                    </a:lnL>
                    <a:lnR>
                      <a:noFill/>
                    </a:lnR>
                    <a:lnT>
                      <a:noFill/>
                    </a:lnT>
                    <a:lnB>
                      <a:noFill/>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83.0%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49F16"/>
                    </a:solidFill>
                  </a:tcPr>
                </a:tc>
                <a:extLst>
                  <a:ext uri="{0D108BD9-81ED-4DB2-BD59-A6C34878D82A}">
                    <a16:rowId xmlns:a16="http://schemas.microsoft.com/office/drawing/2014/main" val="2300640271"/>
                  </a:ext>
                </a:extLst>
              </a:tr>
              <a:tr h="326598">
                <a:tc>
                  <a:txBody>
                    <a:bodyPr/>
                    <a:lstStyle/>
                    <a:p>
                      <a:pPr algn="l" fontAlgn="b"/>
                      <a:r>
                        <a:rPr lang="en-US" sz="1600" b="0" i="0" u="none" strike="noStrike" dirty="0">
                          <a:solidFill>
                            <a:srgbClr val="000000"/>
                          </a:solidFill>
                          <a:effectLst/>
                          <a:latin typeface="Calibri" panose="020F0502020204030204" pitchFamily="34" charset="0"/>
                        </a:rPr>
                        <a:t>Rockdale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Calibri" panose="020F0502020204030204" pitchFamily="34" charset="0"/>
                        </a:rPr>
                        <a:t>46.0%</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200" b="0" i="0" u="none" strike="noStrike">
                          <a:solidFill>
                            <a:srgbClr val="000000"/>
                          </a:solidFill>
                          <a:effectLst/>
                          <a:latin typeface="Calibri" panose="020F0502020204030204" pitchFamily="34" charset="0"/>
                        </a:rPr>
                        <a:t>73.4%</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200" b="0" i="0" u="none" strike="noStrike" dirty="0">
                          <a:solidFill>
                            <a:srgbClr val="000000"/>
                          </a:solidFill>
                          <a:effectLst/>
                          <a:latin typeface="Calibri" panose="020F0502020204030204" pitchFamily="34" charset="0"/>
                        </a:rPr>
                        <a:t>85.4%</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DD498"/>
                    </a:solidFill>
                  </a:tcPr>
                </a:tc>
                <a:tc>
                  <a:txBody>
                    <a:bodyPr/>
                    <a:lstStyle/>
                    <a:p>
                      <a:pPr algn="r" fontAlgn="b"/>
                      <a:r>
                        <a:rPr lang="en-US" sz="1200" b="1" i="0" u="none" strike="noStrike" dirty="0">
                          <a:solidFill>
                            <a:srgbClr val="000000"/>
                          </a:solidFill>
                          <a:effectLst/>
                          <a:latin typeface="Calibri" panose="020F0502020204030204" pitchFamily="34" charset="0"/>
                        </a:rPr>
                        <a:t>36.4%</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49F16"/>
                    </a:solidFill>
                  </a:tcPr>
                </a:tc>
                <a:tc>
                  <a:txBody>
                    <a:bodyPr/>
                    <a:lstStyle/>
                    <a:p>
                      <a:pPr algn="r" fontAlgn="b"/>
                      <a:r>
                        <a:rPr lang="en-US" sz="1200" b="0" i="0" u="none" strike="noStrike">
                          <a:solidFill>
                            <a:srgbClr val="000000"/>
                          </a:solidFill>
                          <a:effectLst/>
                          <a:latin typeface="Calibri" panose="020F0502020204030204" pitchFamily="34" charset="0"/>
                        </a:rPr>
                        <a:t>61.3%</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E49F16"/>
                    </a:solidFill>
                  </a:tcPr>
                </a:tc>
                <a:tc>
                  <a:txBody>
                    <a:bodyPr/>
                    <a:lstStyle/>
                    <a:p>
                      <a:pPr algn="r" fontAlgn="b"/>
                      <a:r>
                        <a:rPr lang="en-US" sz="1200" b="0" i="0" u="none" strike="noStrike" dirty="0">
                          <a:solidFill>
                            <a:srgbClr val="000000"/>
                          </a:solidFill>
                          <a:effectLst/>
                          <a:latin typeface="Calibri" panose="020F0502020204030204" pitchFamily="34" charset="0"/>
                        </a:rPr>
                        <a:t>80.4%</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49F16"/>
                    </a:solidFill>
                  </a:tcPr>
                </a:tc>
                <a:extLst>
                  <a:ext uri="{0D108BD9-81ED-4DB2-BD59-A6C34878D82A}">
                    <a16:rowId xmlns:a16="http://schemas.microsoft.com/office/drawing/2014/main" val="4117514992"/>
                  </a:ext>
                </a:extLst>
              </a:tr>
            </a:tbl>
          </a:graphicData>
        </a:graphic>
      </p:graphicFrame>
      <p:sp>
        <p:nvSpPr>
          <p:cNvPr id="6" name="TextBox 5"/>
          <p:cNvSpPr txBox="1"/>
          <p:nvPr/>
        </p:nvSpPr>
        <p:spPr>
          <a:xfrm>
            <a:off x="1285874" y="6493099"/>
            <a:ext cx="3006725" cy="415755"/>
          </a:xfrm>
          <a:prstGeom prst="rect">
            <a:avLst/>
          </a:prstGeom>
          <a:noFill/>
        </p:spPr>
        <p:txBody>
          <a:bodyPr wrap="square" rtlCol="0">
            <a:spAutoFit/>
          </a:bodyPr>
          <a:lstStyle/>
          <a:p>
            <a:r>
              <a:rPr lang="en-US" sz="1051" i="1" dirty="0"/>
              <a:t>Source: </a:t>
            </a:r>
            <a:r>
              <a:rPr lang="en-US" sz="1051" i="1" dirty="0" smtClean="0"/>
              <a:t>U.S. Census; 2000 Census and 2011-2015 ACS</a:t>
            </a:r>
            <a:endParaRPr lang="en-US" sz="1051" i="1" dirty="0"/>
          </a:p>
        </p:txBody>
      </p:sp>
    </p:spTree>
    <p:extLst>
      <p:ext uri="{BB962C8B-B14F-4D97-AF65-F5344CB8AC3E}">
        <p14:creationId xmlns:p14="http://schemas.microsoft.com/office/powerpoint/2010/main" val="3995257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5934"/>
            <a:ext cx="12192000" cy="584775"/>
          </a:xfrm>
          <a:prstGeom prst="rect">
            <a:avLst/>
          </a:prstGeom>
        </p:spPr>
        <p:txBody>
          <a:bodyPr wrap="square">
            <a:spAutoFit/>
          </a:bodyPr>
          <a:lstStyle/>
          <a:p>
            <a:pPr algn="ctr"/>
            <a:r>
              <a:rPr lang="en-US" sz="3200" b="1" dirty="0" smtClean="0"/>
              <a:t>“Living with Parents” Most Popular Living Arrangement for Millennials</a:t>
            </a:r>
            <a:endParaRPr lang="en-US" sz="3200" b="1"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3079078449"/>
              </p:ext>
            </p:extLst>
          </p:nvPr>
        </p:nvGraphicFramePr>
        <p:xfrm>
          <a:off x="96838" y="813609"/>
          <a:ext cx="7172325" cy="5409811"/>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a:stretch>
            <a:fillRect/>
          </a:stretch>
        </p:blipFill>
        <p:spPr>
          <a:xfrm>
            <a:off x="7001933" y="830122"/>
            <a:ext cx="5190067" cy="2455334"/>
          </a:xfrm>
          <a:prstGeom prst="rect">
            <a:avLst/>
          </a:prstGeom>
        </p:spPr>
      </p:pic>
      <p:sp>
        <p:nvSpPr>
          <p:cNvPr id="6" name="TextBox 5"/>
          <p:cNvSpPr txBox="1"/>
          <p:nvPr/>
        </p:nvSpPr>
        <p:spPr>
          <a:xfrm>
            <a:off x="1268941" y="6442373"/>
            <a:ext cx="3929593" cy="415627"/>
          </a:xfrm>
          <a:prstGeom prst="rect">
            <a:avLst/>
          </a:prstGeom>
          <a:noFill/>
        </p:spPr>
        <p:txBody>
          <a:bodyPr wrap="square" rtlCol="0">
            <a:spAutoFit/>
          </a:bodyPr>
          <a:lstStyle/>
          <a:p>
            <a:r>
              <a:rPr lang="en-US" sz="1051" i="1" dirty="0"/>
              <a:t>Source</a:t>
            </a:r>
            <a:r>
              <a:rPr lang="en-US" sz="1051" i="1" dirty="0" smtClean="0"/>
              <a:t>: 2011-2015 ACS and “</a:t>
            </a:r>
            <a:r>
              <a:rPr lang="en-US" sz="1050" dirty="0"/>
              <a:t>The Changing Economics and Demographics of Young Adulthood: </a:t>
            </a:r>
            <a:r>
              <a:rPr lang="en-US" sz="1050" dirty="0" smtClean="0"/>
              <a:t>1975–2016”, U.S. Census</a:t>
            </a:r>
            <a:endParaRPr lang="en-US" sz="1051" i="1" dirty="0"/>
          </a:p>
        </p:txBody>
      </p:sp>
    </p:spTree>
    <p:extLst>
      <p:ext uri="{BB962C8B-B14F-4D97-AF65-F5344CB8AC3E}">
        <p14:creationId xmlns:p14="http://schemas.microsoft.com/office/powerpoint/2010/main" val="1992305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1925"/>
            <a:ext cx="12192000" cy="646331"/>
          </a:xfrm>
          <a:prstGeom prst="rect">
            <a:avLst/>
          </a:prstGeom>
          <a:noFill/>
        </p:spPr>
        <p:txBody>
          <a:bodyPr wrap="square" rtlCol="0">
            <a:spAutoFit/>
          </a:bodyPr>
          <a:lstStyle/>
          <a:p>
            <a:pPr algn="ctr"/>
            <a:r>
              <a:rPr lang="en-US" sz="3600" b="1" u="sng" dirty="0" smtClean="0">
                <a:solidFill>
                  <a:srgbClr val="FE9D0C"/>
                </a:solidFill>
              </a:rPr>
              <a:t>Key Point: Housing Costs Are Rising Fast!</a:t>
            </a:r>
            <a:endParaRPr lang="en-US" sz="3600" b="1" u="sng" dirty="0">
              <a:solidFill>
                <a:srgbClr val="FE9D0C"/>
              </a:solidFill>
            </a:endParaRPr>
          </a:p>
        </p:txBody>
      </p:sp>
      <p:pic>
        <p:nvPicPr>
          <p:cNvPr id="4" name="Picture 3"/>
          <p:cNvPicPr>
            <a:picLocks noChangeAspect="1"/>
          </p:cNvPicPr>
          <p:nvPr/>
        </p:nvPicPr>
        <p:blipFill>
          <a:blip r:embed="rId2"/>
          <a:stretch>
            <a:fillRect/>
          </a:stretch>
        </p:blipFill>
        <p:spPr>
          <a:xfrm>
            <a:off x="182399" y="1281504"/>
            <a:ext cx="6038840" cy="2233221"/>
          </a:xfrm>
          <a:prstGeom prst="rect">
            <a:avLst/>
          </a:prstGeom>
        </p:spPr>
      </p:pic>
      <p:pic>
        <p:nvPicPr>
          <p:cNvPr id="5" name="Picture 4"/>
          <p:cNvPicPr>
            <a:picLocks noChangeAspect="1"/>
          </p:cNvPicPr>
          <p:nvPr/>
        </p:nvPicPr>
        <p:blipFill>
          <a:blip r:embed="rId3"/>
          <a:stretch>
            <a:fillRect/>
          </a:stretch>
        </p:blipFill>
        <p:spPr>
          <a:xfrm>
            <a:off x="2544793" y="4659910"/>
            <a:ext cx="9051192" cy="1522899"/>
          </a:xfrm>
          <a:prstGeom prst="rect">
            <a:avLst/>
          </a:prstGeom>
        </p:spPr>
      </p:pic>
      <p:pic>
        <p:nvPicPr>
          <p:cNvPr id="6" name="Picture 5"/>
          <p:cNvPicPr>
            <a:picLocks noChangeAspect="1"/>
          </p:cNvPicPr>
          <p:nvPr/>
        </p:nvPicPr>
        <p:blipFill>
          <a:blip r:embed="rId4"/>
          <a:stretch>
            <a:fillRect/>
          </a:stretch>
        </p:blipFill>
        <p:spPr>
          <a:xfrm>
            <a:off x="5873146" y="2824386"/>
            <a:ext cx="6271229" cy="1309464"/>
          </a:xfrm>
          <a:prstGeom prst="rect">
            <a:avLst/>
          </a:prstGeom>
        </p:spPr>
      </p:pic>
    </p:spTree>
    <p:extLst>
      <p:ext uri="{BB962C8B-B14F-4D97-AF65-F5344CB8AC3E}">
        <p14:creationId xmlns:p14="http://schemas.microsoft.com/office/powerpoint/2010/main" val="4546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470998354"/>
              </p:ext>
            </p:extLst>
          </p:nvPr>
        </p:nvGraphicFramePr>
        <p:xfrm>
          <a:off x="504825" y="857250"/>
          <a:ext cx="11334750" cy="50673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0" y="-1"/>
            <a:ext cx="12192000" cy="584775"/>
          </a:xfrm>
          <a:prstGeom prst="rect">
            <a:avLst/>
          </a:prstGeom>
        </p:spPr>
        <p:txBody>
          <a:bodyPr wrap="square">
            <a:spAutoFit/>
          </a:bodyPr>
          <a:lstStyle/>
          <a:p>
            <a:pPr algn="ctr"/>
            <a:r>
              <a:rPr lang="en-US" sz="3200" b="1" dirty="0" smtClean="0"/>
              <a:t>Home Prices Almost Back to Pre-Recession Peak</a:t>
            </a:r>
            <a:endParaRPr lang="en-US" sz="3200" b="1" dirty="0"/>
          </a:p>
        </p:txBody>
      </p:sp>
      <p:sp>
        <p:nvSpPr>
          <p:cNvPr id="4" name="TextBox 3"/>
          <p:cNvSpPr txBox="1"/>
          <p:nvPr/>
        </p:nvSpPr>
        <p:spPr>
          <a:xfrm>
            <a:off x="1468437" y="6611779"/>
            <a:ext cx="4775200" cy="246221"/>
          </a:xfrm>
          <a:prstGeom prst="rect">
            <a:avLst/>
          </a:prstGeom>
          <a:noFill/>
        </p:spPr>
        <p:txBody>
          <a:bodyPr wrap="square" rtlCol="0">
            <a:spAutoFit/>
          </a:bodyPr>
          <a:lstStyle/>
          <a:p>
            <a:r>
              <a:rPr lang="en-US" sz="1000" dirty="0" smtClean="0"/>
              <a:t>Source: Case-Shiller Index</a:t>
            </a:r>
            <a:endParaRPr lang="en-US" sz="1000" dirty="0"/>
          </a:p>
        </p:txBody>
      </p:sp>
    </p:spTree>
    <p:extLst>
      <p:ext uri="{BB962C8B-B14F-4D97-AF65-F5344CB8AC3E}">
        <p14:creationId xmlns:p14="http://schemas.microsoft.com/office/powerpoint/2010/main" val="515500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584775"/>
          </a:xfrm>
          <a:prstGeom prst="rect">
            <a:avLst/>
          </a:prstGeom>
        </p:spPr>
        <p:txBody>
          <a:bodyPr wrap="square">
            <a:spAutoFit/>
          </a:bodyPr>
          <a:lstStyle/>
          <a:p>
            <a:pPr algn="ctr"/>
            <a:r>
              <a:rPr lang="en-US" sz="3200" b="1" dirty="0" smtClean="0"/>
              <a:t>Building Permits Way Off</a:t>
            </a:r>
            <a:endParaRPr lang="en-US" sz="3200" b="1" dirty="0"/>
          </a:p>
        </p:txBody>
      </p:sp>
      <p:graphicFrame>
        <p:nvGraphicFramePr>
          <p:cNvPr id="4" name="Chart 3"/>
          <p:cNvGraphicFramePr>
            <a:graphicFrameLocks/>
          </p:cNvGraphicFramePr>
          <p:nvPr>
            <p:extLst>
              <p:ext uri="{D42A27DB-BD31-4B8C-83A1-F6EECF244321}">
                <p14:modId xmlns:p14="http://schemas.microsoft.com/office/powerpoint/2010/main" val="2943807324"/>
              </p:ext>
            </p:extLst>
          </p:nvPr>
        </p:nvGraphicFramePr>
        <p:xfrm>
          <a:off x="523875" y="952500"/>
          <a:ext cx="11229975" cy="54197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468437" y="6611779"/>
            <a:ext cx="4775200" cy="246221"/>
          </a:xfrm>
          <a:prstGeom prst="rect">
            <a:avLst/>
          </a:prstGeom>
          <a:noFill/>
        </p:spPr>
        <p:txBody>
          <a:bodyPr wrap="square" rtlCol="0">
            <a:spAutoFit/>
          </a:bodyPr>
          <a:lstStyle/>
          <a:p>
            <a:r>
              <a:rPr lang="en-US" sz="1000" dirty="0" smtClean="0"/>
              <a:t>Source: SOCDS</a:t>
            </a:r>
            <a:endParaRPr lang="en-US" sz="1000" dirty="0"/>
          </a:p>
        </p:txBody>
      </p:sp>
    </p:spTree>
    <p:extLst>
      <p:ext uri="{BB962C8B-B14F-4D97-AF65-F5344CB8AC3E}">
        <p14:creationId xmlns:p14="http://schemas.microsoft.com/office/powerpoint/2010/main" val="1175148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584775"/>
          </a:xfrm>
          <a:prstGeom prst="rect">
            <a:avLst/>
          </a:prstGeom>
        </p:spPr>
        <p:txBody>
          <a:bodyPr wrap="square">
            <a:spAutoFit/>
          </a:bodyPr>
          <a:lstStyle/>
          <a:p>
            <a:pPr algn="ctr"/>
            <a:r>
              <a:rPr lang="en-US" sz="3200" b="1" dirty="0" smtClean="0"/>
              <a:t>Escalating Prices Correspond to Dwindling Supply</a:t>
            </a:r>
            <a:endParaRPr lang="en-US" sz="3200" b="1" dirty="0"/>
          </a:p>
        </p:txBody>
      </p:sp>
      <p:sp>
        <p:nvSpPr>
          <p:cNvPr id="4" name="TextBox 3"/>
          <p:cNvSpPr txBox="1"/>
          <p:nvPr/>
        </p:nvSpPr>
        <p:spPr>
          <a:xfrm>
            <a:off x="1468437" y="6611779"/>
            <a:ext cx="4775200" cy="246221"/>
          </a:xfrm>
          <a:prstGeom prst="rect">
            <a:avLst/>
          </a:prstGeom>
          <a:noFill/>
        </p:spPr>
        <p:txBody>
          <a:bodyPr wrap="square" rtlCol="0">
            <a:spAutoFit/>
          </a:bodyPr>
          <a:lstStyle/>
          <a:p>
            <a:r>
              <a:rPr lang="en-US" sz="1000" dirty="0" smtClean="0"/>
              <a:t>Source: Zillow</a:t>
            </a:r>
            <a:endParaRPr lang="en-US" sz="1000" dirty="0"/>
          </a:p>
        </p:txBody>
      </p:sp>
      <p:graphicFrame>
        <p:nvGraphicFramePr>
          <p:cNvPr id="5" name="Chart 4"/>
          <p:cNvGraphicFramePr>
            <a:graphicFrameLocks/>
          </p:cNvGraphicFramePr>
          <p:nvPr>
            <p:extLst>
              <p:ext uri="{D42A27DB-BD31-4B8C-83A1-F6EECF244321}">
                <p14:modId xmlns:p14="http://schemas.microsoft.com/office/powerpoint/2010/main" val="3142356324"/>
              </p:ext>
            </p:extLst>
          </p:nvPr>
        </p:nvGraphicFramePr>
        <p:xfrm>
          <a:off x="431800" y="939800"/>
          <a:ext cx="11692467" cy="5317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807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84775"/>
          </a:xfrm>
          <a:prstGeom prst="rect">
            <a:avLst/>
          </a:prstGeom>
        </p:spPr>
        <p:txBody>
          <a:bodyPr wrap="square">
            <a:spAutoFit/>
          </a:bodyPr>
          <a:lstStyle/>
          <a:p>
            <a:pPr algn="ctr"/>
            <a:r>
              <a:rPr lang="en-US" sz="3200" b="1" dirty="0" smtClean="0"/>
              <a:t>Inventory Down in Every County</a:t>
            </a:r>
            <a:endParaRPr lang="en-US" sz="3200" b="1" dirty="0"/>
          </a:p>
        </p:txBody>
      </p:sp>
      <p:graphicFrame>
        <p:nvGraphicFramePr>
          <p:cNvPr id="3" name="Chart 2">
            <a:extLst>
              <a:ext uri="{FF2B5EF4-FFF2-40B4-BE49-F238E27FC236}">
                <a16:creationId xmlns:a16="http://schemas.microsoft.com/office/drawing/2014/main" id="{EF040F2D-83FF-4ADB-8C0D-73E9E6E6C540}"/>
              </a:ext>
            </a:extLst>
          </p:cNvPr>
          <p:cNvGraphicFramePr>
            <a:graphicFrameLocks/>
          </p:cNvGraphicFramePr>
          <p:nvPr>
            <p:extLst>
              <p:ext uri="{D42A27DB-BD31-4B8C-83A1-F6EECF244321}">
                <p14:modId xmlns:p14="http://schemas.microsoft.com/office/powerpoint/2010/main" val="2648714650"/>
              </p:ext>
            </p:extLst>
          </p:nvPr>
        </p:nvGraphicFramePr>
        <p:xfrm>
          <a:off x="209550" y="952500"/>
          <a:ext cx="11982449" cy="52768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68437" y="6611779"/>
            <a:ext cx="4775200" cy="246221"/>
          </a:xfrm>
          <a:prstGeom prst="rect">
            <a:avLst/>
          </a:prstGeom>
          <a:noFill/>
        </p:spPr>
        <p:txBody>
          <a:bodyPr wrap="square" rtlCol="0">
            <a:spAutoFit/>
          </a:bodyPr>
          <a:lstStyle/>
          <a:p>
            <a:r>
              <a:rPr lang="en-US" sz="1000" dirty="0" smtClean="0"/>
              <a:t>Source: Zillow</a:t>
            </a:r>
            <a:endParaRPr lang="en-US" sz="1000" dirty="0"/>
          </a:p>
        </p:txBody>
      </p:sp>
    </p:spTree>
    <p:extLst>
      <p:ext uri="{BB962C8B-B14F-4D97-AF65-F5344CB8AC3E}">
        <p14:creationId xmlns:p14="http://schemas.microsoft.com/office/powerpoint/2010/main" val="1314537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892552"/>
          </a:xfrm>
          <a:prstGeom prst="rect">
            <a:avLst/>
          </a:prstGeom>
        </p:spPr>
        <p:txBody>
          <a:bodyPr wrap="square">
            <a:spAutoFit/>
          </a:bodyPr>
          <a:lstStyle/>
          <a:p>
            <a:pPr algn="ctr"/>
            <a:r>
              <a:rPr lang="en-US" sz="3200" b="1" dirty="0" smtClean="0"/>
              <a:t>Home Prices Rising Faster Than Wages</a:t>
            </a:r>
          </a:p>
          <a:p>
            <a:pPr algn="ctr"/>
            <a:r>
              <a:rPr lang="en-US" sz="2000" b="1" i="1" dirty="0" smtClean="0"/>
              <a:t>(Not inflation adjusted)</a:t>
            </a:r>
            <a:endParaRPr lang="en-US" sz="2000" b="1" i="1" dirty="0"/>
          </a:p>
        </p:txBody>
      </p:sp>
      <p:sp>
        <p:nvSpPr>
          <p:cNvPr id="5" name="TextBox 4"/>
          <p:cNvSpPr txBox="1"/>
          <p:nvPr/>
        </p:nvSpPr>
        <p:spPr>
          <a:xfrm>
            <a:off x="1468437" y="6611779"/>
            <a:ext cx="4775200" cy="246221"/>
          </a:xfrm>
          <a:prstGeom prst="rect">
            <a:avLst/>
          </a:prstGeom>
          <a:noFill/>
        </p:spPr>
        <p:txBody>
          <a:bodyPr wrap="square" rtlCol="0">
            <a:spAutoFit/>
          </a:bodyPr>
          <a:lstStyle/>
          <a:p>
            <a:r>
              <a:rPr lang="en-US" sz="1000" dirty="0" smtClean="0"/>
              <a:t>Source: Zillow and BEA</a:t>
            </a:r>
            <a:endParaRPr lang="en-US" sz="1000" dirty="0"/>
          </a:p>
        </p:txBody>
      </p:sp>
      <p:graphicFrame>
        <p:nvGraphicFramePr>
          <p:cNvPr id="7" name="Chart 6">
            <a:extLst>
              <a:ext uri="{FF2B5EF4-FFF2-40B4-BE49-F238E27FC236}">
                <a16:creationId xmlns:a16="http://schemas.microsoft.com/office/drawing/2014/main" id="{EFFCFECB-7CFA-437B-A54C-2F69294704BA}"/>
              </a:ext>
            </a:extLst>
          </p:cNvPr>
          <p:cNvGraphicFramePr>
            <a:graphicFrameLocks/>
          </p:cNvGraphicFramePr>
          <p:nvPr>
            <p:extLst>
              <p:ext uri="{D42A27DB-BD31-4B8C-83A1-F6EECF244321}">
                <p14:modId xmlns:p14="http://schemas.microsoft.com/office/powerpoint/2010/main" val="4294105123"/>
              </p:ext>
            </p:extLst>
          </p:nvPr>
        </p:nvGraphicFramePr>
        <p:xfrm>
          <a:off x="118532" y="1295400"/>
          <a:ext cx="12073467"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7837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823" y="2209623"/>
            <a:ext cx="11719886" cy="2438577"/>
          </a:xfrm>
          <a:prstGeom prst="rect">
            <a:avLst/>
          </a:prstGeom>
        </p:spPr>
      </p:pic>
      <p:sp>
        <p:nvSpPr>
          <p:cNvPr id="3" name="TextBox 2"/>
          <p:cNvSpPr txBox="1"/>
          <p:nvPr/>
        </p:nvSpPr>
        <p:spPr>
          <a:xfrm>
            <a:off x="0" y="161925"/>
            <a:ext cx="12192000" cy="646331"/>
          </a:xfrm>
          <a:prstGeom prst="rect">
            <a:avLst/>
          </a:prstGeom>
          <a:noFill/>
        </p:spPr>
        <p:txBody>
          <a:bodyPr wrap="square" rtlCol="0">
            <a:spAutoFit/>
          </a:bodyPr>
          <a:lstStyle/>
          <a:p>
            <a:pPr algn="ctr"/>
            <a:r>
              <a:rPr lang="en-US" sz="3600" b="1" u="sng" dirty="0" smtClean="0">
                <a:solidFill>
                  <a:srgbClr val="FE9D0C"/>
                </a:solidFill>
              </a:rPr>
              <a:t>Key Point: Transportation Costs Complicate Affordability </a:t>
            </a:r>
            <a:endParaRPr lang="en-US" sz="3600" b="1" u="sng" dirty="0">
              <a:solidFill>
                <a:srgbClr val="FE9D0C"/>
              </a:solidFill>
            </a:endParaRPr>
          </a:p>
        </p:txBody>
      </p:sp>
    </p:spTree>
    <p:extLst>
      <p:ext uri="{BB962C8B-B14F-4D97-AF65-F5344CB8AC3E}">
        <p14:creationId xmlns:p14="http://schemas.microsoft.com/office/powerpoint/2010/main" val="30123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2084221" y="1"/>
            <a:ext cx="7897979" cy="957943"/>
          </a:xfrm>
          <a:prstGeom prst="rect">
            <a:avLst/>
          </a:prstGeom>
          <a:noFill/>
          <a:ln w="9525">
            <a:noFill/>
            <a:miter lim="800000"/>
            <a:headEnd/>
            <a:tailEnd/>
          </a:ln>
        </p:spPr>
        <p:txBody>
          <a:bodyPr/>
          <a:lstStyle/>
          <a:p>
            <a:pPr algn="ctr" defTabSz="457200">
              <a:spcBef>
                <a:spcPct val="20000"/>
              </a:spcBef>
              <a:defRPr/>
            </a:pPr>
            <a:r>
              <a:rPr lang="en-US" sz="3200" b="1" i="1" dirty="0">
                <a:solidFill>
                  <a:prstClr val="black"/>
                </a:solidFill>
                <a:latin typeface="Calibri"/>
              </a:rPr>
              <a:t>4</a:t>
            </a:r>
            <a:r>
              <a:rPr lang="en-US" sz="3200" b="1" i="1" dirty="0" err="1">
                <a:solidFill>
                  <a:prstClr val="black"/>
                </a:solidFill>
                <a:latin typeface="Calibri"/>
              </a:rPr>
              <a:t>th</a:t>
            </a:r>
            <a:r>
              <a:rPr lang="en-US" sz="3200" b="1" i="1" dirty="0">
                <a:solidFill>
                  <a:prstClr val="black"/>
                </a:solidFill>
                <a:latin typeface="Calibri"/>
              </a:rPr>
              <a:t> in Population Growth, 2010-2016</a:t>
            </a:r>
            <a:endParaRPr lang="en-US" sz="800" i="1" dirty="0">
              <a:solidFill>
                <a:prstClr val="black"/>
              </a:solidFill>
              <a:effectLst>
                <a:outerShdw blurRad="38100" dist="38100" dir="2700000" algn="tl">
                  <a:srgbClr val="000000">
                    <a:alpha val="43137"/>
                  </a:srgbClr>
                </a:outerShdw>
              </a:effectLst>
              <a:latin typeface="Calibri"/>
            </a:endParaRPr>
          </a:p>
        </p:txBody>
      </p:sp>
      <p:sp>
        <p:nvSpPr>
          <p:cNvPr id="7" name="TextBox 6"/>
          <p:cNvSpPr txBox="1"/>
          <p:nvPr/>
        </p:nvSpPr>
        <p:spPr>
          <a:xfrm>
            <a:off x="1449161" y="6611779"/>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US Census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graphicFrame>
        <p:nvGraphicFramePr>
          <p:cNvPr id="9" name="Chart 8">
            <a:extLst>
              <a:ext uri="{FF2B5EF4-FFF2-40B4-BE49-F238E27FC236}">
                <a16:creationId xmlns:a16="http://schemas.microsoft.com/office/drawing/2014/main" id="{FBC05BBF-DD7A-4FD3-BCAE-92AE42FDBFC6}"/>
              </a:ext>
            </a:extLst>
          </p:cNvPr>
          <p:cNvGraphicFramePr>
            <a:graphicFrameLocks/>
          </p:cNvGraphicFramePr>
          <p:nvPr>
            <p:extLst>
              <p:ext uri="{D42A27DB-BD31-4B8C-83A1-F6EECF244321}">
                <p14:modId xmlns:p14="http://schemas.microsoft.com/office/powerpoint/2010/main" val="1442712182"/>
              </p:ext>
            </p:extLst>
          </p:nvPr>
        </p:nvGraphicFramePr>
        <p:xfrm>
          <a:off x="0" y="734938"/>
          <a:ext cx="12191999" cy="5674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5634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48450" y="-1"/>
            <a:ext cx="4735686" cy="6407604"/>
          </a:xfrm>
          <a:prstGeom prst="rect">
            <a:avLst/>
          </a:prstGeom>
        </p:spPr>
      </p:pic>
      <p:sp>
        <p:nvSpPr>
          <p:cNvPr id="11" name="TextBox 10"/>
          <p:cNvSpPr txBox="1"/>
          <p:nvPr/>
        </p:nvSpPr>
        <p:spPr>
          <a:xfrm>
            <a:off x="1519768" y="6404881"/>
            <a:ext cx="2235199" cy="400110"/>
          </a:xfrm>
          <a:prstGeom prst="rect">
            <a:avLst/>
          </a:prstGeom>
          <a:noFill/>
        </p:spPr>
        <p:txBody>
          <a:bodyPr wrap="square" rtlCol="0">
            <a:spAutoFit/>
          </a:bodyPr>
          <a:lstStyle/>
          <a:p>
            <a:r>
              <a:rPr lang="en-US" sz="1000" dirty="0" smtClean="0"/>
              <a:t>CNT – “Losing Ground”</a:t>
            </a:r>
          </a:p>
          <a:p>
            <a:r>
              <a:rPr lang="en-US" sz="1000" dirty="0" smtClean="0"/>
              <a:t>Housing Opportunity Index, NAHB</a:t>
            </a:r>
            <a:endParaRPr lang="en-US" sz="1000" dirty="0"/>
          </a:p>
        </p:txBody>
      </p:sp>
      <p:sp>
        <p:nvSpPr>
          <p:cNvPr id="14" name="Rectangle 13"/>
          <p:cNvSpPr/>
          <p:nvPr/>
        </p:nvSpPr>
        <p:spPr>
          <a:xfrm>
            <a:off x="-1" y="-1"/>
            <a:ext cx="6815137" cy="1569660"/>
          </a:xfrm>
          <a:prstGeom prst="rect">
            <a:avLst/>
          </a:prstGeom>
        </p:spPr>
        <p:txBody>
          <a:bodyPr wrap="square">
            <a:spAutoFit/>
          </a:bodyPr>
          <a:lstStyle/>
          <a:p>
            <a:pPr algn="ctr"/>
            <a:r>
              <a:rPr lang="en-US" sz="3200" b="1" dirty="0" smtClean="0"/>
              <a:t>Add in Transportation costs, however, and metro Atlanta’s “affordability” flips</a:t>
            </a:r>
            <a:endParaRPr lang="en-US" sz="3200" b="1" dirty="0"/>
          </a:p>
        </p:txBody>
      </p:sp>
      <p:pic>
        <p:nvPicPr>
          <p:cNvPr id="3" name="Picture 2"/>
          <p:cNvPicPr>
            <a:picLocks noChangeAspect="1"/>
          </p:cNvPicPr>
          <p:nvPr/>
        </p:nvPicPr>
        <p:blipFill>
          <a:blip r:embed="rId3"/>
          <a:stretch>
            <a:fillRect/>
          </a:stretch>
        </p:blipFill>
        <p:spPr>
          <a:xfrm>
            <a:off x="2747962" y="5671018"/>
            <a:ext cx="4067175" cy="704850"/>
          </a:xfrm>
          <a:prstGeom prst="rect">
            <a:avLst/>
          </a:prstGeom>
        </p:spPr>
      </p:pic>
    </p:spTree>
    <p:extLst>
      <p:ext uri="{BB962C8B-B14F-4D97-AF65-F5344CB8AC3E}">
        <p14:creationId xmlns:p14="http://schemas.microsoft.com/office/powerpoint/2010/main" val="2218114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85875" y="6506715"/>
            <a:ext cx="3129173" cy="253916"/>
          </a:xfrm>
          <a:prstGeom prst="rect">
            <a:avLst/>
          </a:prstGeom>
          <a:noFill/>
        </p:spPr>
        <p:txBody>
          <a:bodyPr wrap="square" rtlCol="0">
            <a:spAutoFit/>
          </a:bodyPr>
          <a:lstStyle/>
          <a:p>
            <a:pPr defTabSz="685800">
              <a:defRPr/>
            </a:pPr>
            <a:r>
              <a:rPr lang="en-US" sz="1050" i="1" kern="0" dirty="0">
                <a:solidFill>
                  <a:sysClr val="windowText" lastClr="000000"/>
                </a:solidFill>
              </a:rPr>
              <a:t>Source: ARC, 2010-2014 American Community Survey</a:t>
            </a:r>
          </a:p>
        </p:txBody>
      </p:sp>
      <p:sp>
        <p:nvSpPr>
          <p:cNvPr id="2" name="Title 1"/>
          <p:cNvSpPr>
            <a:spLocks noGrp="1"/>
          </p:cNvSpPr>
          <p:nvPr>
            <p:ph type="title"/>
          </p:nvPr>
        </p:nvSpPr>
        <p:spPr>
          <a:xfrm>
            <a:off x="0" y="0"/>
            <a:ext cx="12192000" cy="685800"/>
          </a:xfrm>
        </p:spPr>
        <p:txBody>
          <a:bodyPr>
            <a:noAutofit/>
          </a:bodyPr>
          <a:lstStyle/>
          <a:p>
            <a:r>
              <a:rPr lang="en-US" sz="3200" b="1" kern="0" dirty="0">
                <a:solidFill>
                  <a:sysClr val="windowText" lastClr="000000"/>
                </a:solidFill>
                <a:effectLst/>
                <a:latin typeface="+mn-lt"/>
              </a:rPr>
              <a:t>Housing Values Are Higher Near Major Employment Centers  </a:t>
            </a:r>
            <a:br>
              <a:rPr lang="en-US" sz="3200" b="1" kern="0" dirty="0">
                <a:solidFill>
                  <a:sysClr val="windowText" lastClr="000000"/>
                </a:solidFill>
                <a:effectLst/>
                <a:latin typeface="+mn-lt"/>
              </a:rPr>
            </a:br>
            <a:endParaRPr lang="en-US" sz="3200" dirty="0">
              <a:effectLst/>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10" name="TextBox 9"/>
          <p:cNvSpPr txBox="1"/>
          <p:nvPr/>
        </p:nvSpPr>
        <p:spPr>
          <a:xfrm>
            <a:off x="80970" y="5174072"/>
            <a:ext cx="3281885" cy="923330"/>
          </a:xfrm>
          <a:prstGeom prst="rect">
            <a:avLst/>
          </a:prstGeom>
          <a:solidFill>
            <a:schemeClr val="bg1">
              <a:lumMod val="95000"/>
            </a:schemeClr>
          </a:solidFill>
          <a:ln w="38100">
            <a:solidFill>
              <a:srgbClr val="E49F16"/>
            </a:solidFill>
          </a:ln>
        </p:spPr>
        <p:txBody>
          <a:bodyPr wrap="square" rtlCol="0">
            <a:spAutoFit/>
          </a:bodyPr>
          <a:lstStyle/>
          <a:p>
            <a:pPr defTabSz="685800">
              <a:defRPr/>
            </a:pPr>
            <a:r>
              <a:rPr lang="en-US" kern="0" dirty="0">
                <a:solidFill>
                  <a:sysClr val="windowText" lastClr="000000"/>
                </a:solidFill>
              </a:rPr>
              <a:t>*Browns </a:t>
            </a:r>
            <a:r>
              <a:rPr lang="en-US" kern="0" dirty="0" smtClean="0">
                <a:solidFill>
                  <a:sysClr val="windowText" lastClr="000000"/>
                </a:solidFill>
              </a:rPr>
              <a:t>represent </a:t>
            </a:r>
            <a:r>
              <a:rPr lang="en-US" kern="0" dirty="0">
                <a:solidFill>
                  <a:sysClr val="windowText" lastClr="000000"/>
                </a:solidFill>
              </a:rPr>
              <a:t>highest home prices &amp; </a:t>
            </a:r>
            <a:r>
              <a:rPr lang="en-US" kern="0" dirty="0" smtClean="0">
                <a:solidFill>
                  <a:sysClr val="windowText" lastClr="000000"/>
                </a:solidFill>
              </a:rPr>
              <a:t>green </a:t>
            </a:r>
            <a:r>
              <a:rPr lang="en-US" kern="0" dirty="0">
                <a:solidFill>
                  <a:sysClr val="windowText" lastClr="000000"/>
                </a:solidFill>
              </a:rPr>
              <a:t>circles represent largest job centers</a:t>
            </a:r>
          </a:p>
        </p:txBody>
      </p:sp>
      <p:pic>
        <p:nvPicPr>
          <p:cNvPr id="3" name="Picture 2"/>
          <p:cNvPicPr>
            <a:picLocks noChangeAspect="1"/>
          </p:cNvPicPr>
          <p:nvPr/>
        </p:nvPicPr>
        <p:blipFill>
          <a:blip r:embed="rId3"/>
          <a:stretch>
            <a:fillRect/>
          </a:stretch>
        </p:blipFill>
        <p:spPr>
          <a:xfrm>
            <a:off x="4944533" y="607882"/>
            <a:ext cx="6730161" cy="5699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179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96403" y="1284357"/>
            <a:ext cx="5900217" cy="4905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76200" y="1318645"/>
            <a:ext cx="5872352" cy="4878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9" name="TextBox 8"/>
          <p:cNvSpPr txBox="1"/>
          <p:nvPr/>
        </p:nvSpPr>
        <p:spPr>
          <a:xfrm>
            <a:off x="1326531" y="6433618"/>
            <a:ext cx="4898864" cy="415498"/>
          </a:xfrm>
          <a:prstGeom prst="rect">
            <a:avLst/>
          </a:prstGeom>
          <a:noFill/>
        </p:spPr>
        <p:txBody>
          <a:bodyPr wrap="square" rtlCol="0">
            <a:spAutoFit/>
          </a:bodyPr>
          <a:lstStyle/>
          <a:p>
            <a:r>
              <a:rPr lang="en-US" sz="1050" i="1" dirty="0"/>
              <a:t>Source: Longitudinal Employer-Household Dynamics (LEHD), </a:t>
            </a:r>
          </a:p>
          <a:p>
            <a:r>
              <a:rPr lang="en-US" sz="1050" i="1" dirty="0"/>
              <a:t>U.S. Census Bureau via Neighborhood Nexus</a:t>
            </a:r>
          </a:p>
        </p:txBody>
      </p:sp>
      <p:sp>
        <p:nvSpPr>
          <p:cNvPr id="7" name="TextBox 6"/>
          <p:cNvSpPr txBox="1"/>
          <p:nvPr/>
        </p:nvSpPr>
        <p:spPr>
          <a:xfrm>
            <a:off x="0" y="85725"/>
            <a:ext cx="12191999" cy="1077218"/>
          </a:xfrm>
          <a:prstGeom prst="rect">
            <a:avLst/>
          </a:prstGeom>
          <a:noFill/>
        </p:spPr>
        <p:txBody>
          <a:bodyPr wrap="square" rtlCol="0">
            <a:spAutoFit/>
          </a:bodyPr>
          <a:lstStyle/>
          <a:p>
            <a:pPr algn="ctr"/>
            <a:r>
              <a:rPr lang="en-US" sz="3200" b="1" dirty="0"/>
              <a:t>A spatial mismatch exists between the location of low-income workers &amp; low-income jobs</a:t>
            </a:r>
          </a:p>
        </p:txBody>
      </p:sp>
      <p:sp>
        <p:nvSpPr>
          <p:cNvPr id="13" name="TextBox 12"/>
          <p:cNvSpPr txBox="1"/>
          <p:nvPr/>
        </p:nvSpPr>
        <p:spPr>
          <a:xfrm>
            <a:off x="76200" y="1328431"/>
            <a:ext cx="3355698" cy="646331"/>
          </a:xfrm>
          <a:prstGeom prst="rect">
            <a:avLst/>
          </a:prstGeom>
          <a:solidFill>
            <a:schemeClr val="bg1"/>
          </a:solidFill>
        </p:spPr>
        <p:txBody>
          <a:bodyPr wrap="square" rtlCol="0">
            <a:spAutoFit/>
          </a:bodyPr>
          <a:lstStyle/>
          <a:p>
            <a:pPr algn="ctr"/>
            <a:r>
              <a:rPr lang="en-US" b="1" dirty="0"/>
              <a:t>Where Low-Income Workers </a:t>
            </a:r>
            <a:r>
              <a:rPr lang="en-US" b="1" dirty="0" smtClean="0"/>
              <a:t>Live</a:t>
            </a:r>
          </a:p>
          <a:p>
            <a:pPr algn="ctr"/>
            <a:r>
              <a:rPr lang="en-US" b="1" dirty="0" smtClean="0"/>
              <a:t>(~$15,000 annually)</a:t>
            </a:r>
            <a:endParaRPr lang="en-US" b="1" dirty="0"/>
          </a:p>
        </p:txBody>
      </p:sp>
      <p:sp>
        <p:nvSpPr>
          <p:cNvPr id="14" name="TextBox 13"/>
          <p:cNvSpPr txBox="1"/>
          <p:nvPr/>
        </p:nvSpPr>
        <p:spPr>
          <a:xfrm>
            <a:off x="6225395" y="1284357"/>
            <a:ext cx="3696532" cy="646331"/>
          </a:xfrm>
          <a:prstGeom prst="rect">
            <a:avLst/>
          </a:prstGeom>
          <a:solidFill>
            <a:schemeClr val="bg1"/>
          </a:solidFill>
        </p:spPr>
        <p:txBody>
          <a:bodyPr wrap="square" rtlCol="0">
            <a:spAutoFit/>
          </a:bodyPr>
          <a:lstStyle/>
          <a:p>
            <a:pPr algn="ctr"/>
            <a:r>
              <a:rPr lang="en-US" b="1" dirty="0"/>
              <a:t>Where Low-Income Jobs Are </a:t>
            </a:r>
            <a:r>
              <a:rPr lang="en-US" b="1" dirty="0" smtClean="0"/>
              <a:t>Located</a:t>
            </a:r>
          </a:p>
          <a:p>
            <a:pPr algn="ctr"/>
            <a:r>
              <a:rPr lang="en-US" b="1" dirty="0" smtClean="0"/>
              <a:t>(Paying ~$15,000 Annually)</a:t>
            </a:r>
            <a:endParaRPr lang="en-US" b="1" dirty="0"/>
          </a:p>
        </p:txBody>
      </p:sp>
      <p:sp>
        <p:nvSpPr>
          <p:cNvPr id="16" name="TextBox 15"/>
          <p:cNvSpPr txBox="1"/>
          <p:nvPr/>
        </p:nvSpPr>
        <p:spPr>
          <a:xfrm>
            <a:off x="4652061" y="5612380"/>
            <a:ext cx="3088685" cy="784830"/>
          </a:xfrm>
          <a:prstGeom prst="rect">
            <a:avLst/>
          </a:prstGeom>
          <a:solidFill>
            <a:schemeClr val="bg1">
              <a:lumMod val="95000"/>
            </a:schemeClr>
          </a:solidFill>
          <a:ln w="38100">
            <a:solidFill>
              <a:srgbClr val="E49F16"/>
            </a:solidFill>
          </a:ln>
        </p:spPr>
        <p:txBody>
          <a:bodyPr wrap="square" rtlCol="0">
            <a:spAutoFit/>
          </a:bodyPr>
          <a:lstStyle/>
          <a:p>
            <a:pPr defTabSz="685800">
              <a:defRPr/>
            </a:pPr>
            <a:r>
              <a:rPr lang="en-US" sz="1500" kern="0" dirty="0">
                <a:solidFill>
                  <a:sysClr val="windowText" lastClr="000000"/>
                </a:solidFill>
              </a:rPr>
              <a:t>*Blue shades represent higher concentrations of both low-income workers and low-income jobs</a:t>
            </a:r>
          </a:p>
        </p:txBody>
      </p:sp>
    </p:spTree>
    <p:extLst>
      <p:ext uri="{BB962C8B-B14F-4D97-AF65-F5344CB8AC3E}">
        <p14:creationId xmlns:p14="http://schemas.microsoft.com/office/powerpoint/2010/main" val="1355735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85875" y="6506715"/>
            <a:ext cx="3129173" cy="253916"/>
          </a:xfrm>
          <a:prstGeom prst="rect">
            <a:avLst/>
          </a:prstGeom>
          <a:noFill/>
        </p:spPr>
        <p:txBody>
          <a:bodyPr wrap="square" rtlCol="0">
            <a:spAutoFit/>
          </a:bodyPr>
          <a:lstStyle/>
          <a:p>
            <a:pPr defTabSz="685800">
              <a:defRPr/>
            </a:pPr>
            <a:r>
              <a:rPr lang="en-US" sz="1050" i="1" kern="0" dirty="0">
                <a:solidFill>
                  <a:sysClr val="windowText" lastClr="000000"/>
                </a:solidFill>
              </a:rPr>
              <a:t>Source: Location Affordability Portal</a:t>
            </a:r>
          </a:p>
        </p:txBody>
      </p:sp>
      <p:sp>
        <p:nvSpPr>
          <p:cNvPr id="2" name="Title 1"/>
          <p:cNvSpPr>
            <a:spLocks noGrp="1"/>
          </p:cNvSpPr>
          <p:nvPr>
            <p:ph type="title"/>
          </p:nvPr>
        </p:nvSpPr>
        <p:spPr>
          <a:xfrm>
            <a:off x="0" y="0"/>
            <a:ext cx="12192000" cy="685800"/>
          </a:xfrm>
        </p:spPr>
        <p:txBody>
          <a:bodyPr>
            <a:noAutofit/>
          </a:bodyPr>
          <a:lstStyle/>
          <a:p>
            <a:r>
              <a:rPr lang="en-US" sz="3200" b="1" kern="0" dirty="0">
                <a:solidFill>
                  <a:sysClr val="windowText" lastClr="000000"/>
                </a:solidFill>
                <a:effectLst/>
                <a:latin typeface="+mn-lt"/>
              </a:rPr>
              <a:t>Transportation Costs Complicate The Affordability </a:t>
            </a:r>
            <a:r>
              <a:rPr lang="en-US" sz="3200" b="1" kern="0" dirty="0" smtClean="0">
                <a:solidFill>
                  <a:sysClr val="windowText" lastClr="000000"/>
                </a:solidFill>
                <a:effectLst/>
                <a:latin typeface="+mn-lt"/>
              </a:rPr>
              <a:t>Picture…</a:t>
            </a:r>
            <a:r>
              <a:rPr lang="en-US" sz="3200" b="1" kern="0" dirty="0">
                <a:solidFill>
                  <a:sysClr val="windowText" lastClr="000000"/>
                </a:solidFill>
                <a:effectLst/>
                <a:latin typeface="+mn-lt"/>
              </a:rPr>
              <a:t/>
            </a:r>
            <a:br>
              <a:rPr lang="en-US" sz="3200" b="1" kern="0" dirty="0">
                <a:solidFill>
                  <a:sysClr val="windowText" lastClr="000000"/>
                </a:solidFill>
                <a:effectLst/>
                <a:latin typeface="+mn-lt"/>
              </a:rPr>
            </a:br>
            <a:endParaRPr lang="en-US" sz="3200" dirty="0">
              <a:effectLst/>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12" name="Picture 11"/>
          <p:cNvPicPr>
            <a:picLocks noChangeAspect="1"/>
          </p:cNvPicPr>
          <p:nvPr/>
        </p:nvPicPr>
        <p:blipFill>
          <a:blip r:embed="rId3"/>
          <a:stretch>
            <a:fillRect/>
          </a:stretch>
        </p:blipFill>
        <p:spPr>
          <a:xfrm>
            <a:off x="349349" y="2124154"/>
            <a:ext cx="5236952" cy="4205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6544244" y="2065140"/>
            <a:ext cx="5293354" cy="4264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itle 1"/>
          <p:cNvSpPr txBox="1">
            <a:spLocks/>
          </p:cNvSpPr>
          <p:nvPr/>
        </p:nvSpPr>
        <p:spPr>
          <a:xfrm>
            <a:off x="0" y="748643"/>
            <a:ext cx="12192000" cy="683665"/>
          </a:xfrm>
          <a:prstGeom prst="rect">
            <a:avLst/>
          </a:prstGeom>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r>
              <a:rPr lang="en-US" sz="1800" b="1" dirty="0">
                <a:solidFill>
                  <a:schemeClr val="tx1"/>
                </a:solidFill>
                <a:effectLst/>
                <a:latin typeface="+mn-lt"/>
              </a:rPr>
              <a:t>Where a Family of Four (Two Commuters, Two Kids) That Makes the Area Median Income (~$57,000) </a:t>
            </a:r>
          </a:p>
          <a:p>
            <a:r>
              <a:rPr lang="en-US" sz="1800" b="1" dirty="0">
                <a:solidFill>
                  <a:schemeClr val="tx1"/>
                </a:solidFill>
                <a:effectLst/>
                <a:latin typeface="+mn-lt"/>
              </a:rPr>
              <a:t>Can Live if they Want To Pay…</a:t>
            </a:r>
          </a:p>
        </p:txBody>
      </p:sp>
      <p:sp>
        <p:nvSpPr>
          <p:cNvPr id="15" name="Rectangle 14"/>
          <p:cNvSpPr/>
          <p:nvPr/>
        </p:nvSpPr>
        <p:spPr>
          <a:xfrm>
            <a:off x="332288" y="1485843"/>
            <a:ext cx="5271075" cy="584775"/>
          </a:xfrm>
          <a:prstGeom prst="rect">
            <a:avLst/>
          </a:prstGeom>
        </p:spPr>
        <p:txBody>
          <a:bodyPr wrap="square">
            <a:spAutoFit/>
          </a:bodyPr>
          <a:lstStyle/>
          <a:p>
            <a:pPr algn="ctr"/>
            <a:r>
              <a:rPr lang="en-US" sz="1600" b="1" i="1" dirty="0">
                <a:solidFill>
                  <a:schemeClr val="bg1">
                    <a:lumMod val="50000"/>
                  </a:schemeClr>
                </a:solidFill>
              </a:rPr>
              <a:t>… less than 50% on Housing and Transportation Costs Combined.</a:t>
            </a:r>
            <a:endParaRPr lang="en-US" sz="1600" i="1" dirty="0">
              <a:solidFill>
                <a:schemeClr val="bg1">
                  <a:lumMod val="50000"/>
                </a:schemeClr>
              </a:solidFill>
            </a:endParaRPr>
          </a:p>
        </p:txBody>
      </p:sp>
      <p:sp>
        <p:nvSpPr>
          <p:cNvPr id="16" name="Rectangle 15"/>
          <p:cNvSpPr/>
          <p:nvPr/>
        </p:nvSpPr>
        <p:spPr>
          <a:xfrm>
            <a:off x="6523720" y="1485842"/>
            <a:ext cx="5334402" cy="584775"/>
          </a:xfrm>
          <a:prstGeom prst="rect">
            <a:avLst/>
          </a:prstGeom>
        </p:spPr>
        <p:txBody>
          <a:bodyPr wrap="square">
            <a:spAutoFit/>
          </a:bodyPr>
          <a:lstStyle/>
          <a:p>
            <a:pPr algn="ctr"/>
            <a:r>
              <a:rPr lang="en-US" sz="1600" b="1" i="1" dirty="0">
                <a:solidFill>
                  <a:schemeClr val="bg1">
                    <a:lumMod val="50000"/>
                  </a:schemeClr>
                </a:solidFill>
              </a:rPr>
              <a:t>… more than 50% on Housing and Transportation Costs Combined.</a:t>
            </a:r>
            <a:endParaRPr lang="en-US" sz="1600" i="1" dirty="0">
              <a:solidFill>
                <a:schemeClr val="bg1">
                  <a:lumMod val="50000"/>
                </a:schemeClr>
              </a:solidFill>
            </a:endParaRPr>
          </a:p>
        </p:txBody>
      </p:sp>
    </p:spTree>
    <p:extLst>
      <p:ext uri="{BB962C8B-B14F-4D97-AF65-F5344CB8AC3E}">
        <p14:creationId xmlns:p14="http://schemas.microsoft.com/office/powerpoint/2010/main" val="236689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85875" y="6506715"/>
            <a:ext cx="3129173" cy="253916"/>
          </a:xfrm>
          <a:prstGeom prst="rect">
            <a:avLst/>
          </a:prstGeom>
          <a:noFill/>
        </p:spPr>
        <p:txBody>
          <a:bodyPr wrap="square" rtlCol="0">
            <a:spAutoFit/>
          </a:bodyPr>
          <a:lstStyle/>
          <a:p>
            <a:pPr defTabSz="685800">
              <a:defRPr/>
            </a:pPr>
            <a:r>
              <a:rPr lang="en-US" sz="1050" i="1" kern="0" dirty="0">
                <a:solidFill>
                  <a:sysClr val="windowText" lastClr="000000"/>
                </a:solidFill>
              </a:rPr>
              <a:t>Source: Location Affordability Portal</a:t>
            </a:r>
          </a:p>
        </p:txBody>
      </p:sp>
      <p:sp>
        <p:nvSpPr>
          <p:cNvPr id="2" name="Title 1"/>
          <p:cNvSpPr>
            <a:spLocks noGrp="1"/>
          </p:cNvSpPr>
          <p:nvPr>
            <p:ph type="title"/>
          </p:nvPr>
        </p:nvSpPr>
        <p:spPr>
          <a:xfrm>
            <a:off x="0" y="0"/>
            <a:ext cx="12192000" cy="685800"/>
          </a:xfrm>
        </p:spPr>
        <p:txBody>
          <a:bodyPr>
            <a:noAutofit/>
          </a:bodyPr>
          <a:lstStyle/>
          <a:p>
            <a:r>
              <a:rPr lang="en-US" sz="3200" b="1" kern="0" dirty="0" smtClean="0">
                <a:solidFill>
                  <a:sysClr val="windowText" lastClr="000000"/>
                </a:solidFill>
                <a:effectLst/>
                <a:latin typeface="+mn-lt"/>
              </a:rPr>
              <a:t>…Especially for Moderate Income Retirees…</a:t>
            </a:r>
            <a:r>
              <a:rPr lang="en-US" sz="3200" b="1" kern="0" dirty="0">
                <a:solidFill>
                  <a:sysClr val="windowText" lastClr="000000"/>
                </a:solidFill>
                <a:effectLst/>
                <a:latin typeface="+mn-lt"/>
              </a:rPr>
              <a:t/>
            </a:r>
            <a:br>
              <a:rPr lang="en-US" sz="3200" b="1" kern="0" dirty="0">
                <a:solidFill>
                  <a:sysClr val="windowText" lastClr="000000"/>
                </a:solidFill>
                <a:effectLst/>
                <a:latin typeface="+mn-lt"/>
              </a:rPr>
            </a:br>
            <a:endParaRPr lang="en-US" sz="3200" dirty="0">
              <a:effectLst/>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14" name="Title 1"/>
          <p:cNvSpPr txBox="1">
            <a:spLocks/>
          </p:cNvSpPr>
          <p:nvPr/>
        </p:nvSpPr>
        <p:spPr>
          <a:xfrm>
            <a:off x="0" y="748643"/>
            <a:ext cx="12192000" cy="683665"/>
          </a:xfrm>
          <a:prstGeom prst="rect">
            <a:avLst/>
          </a:prstGeom>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r>
              <a:rPr lang="en-US" sz="1800" b="1" dirty="0">
                <a:solidFill>
                  <a:schemeClr val="tx1"/>
                </a:solidFill>
                <a:effectLst/>
                <a:latin typeface="+mn-lt"/>
              </a:rPr>
              <a:t>Where a </a:t>
            </a:r>
            <a:r>
              <a:rPr lang="en-US" sz="1800" b="1" dirty="0" smtClean="0">
                <a:solidFill>
                  <a:schemeClr val="tx1"/>
                </a:solidFill>
                <a:effectLst/>
                <a:latin typeface="+mn-lt"/>
              </a:rPr>
              <a:t>Retired Couple Who </a:t>
            </a:r>
            <a:r>
              <a:rPr lang="en-US" sz="1800" b="1" dirty="0">
                <a:solidFill>
                  <a:schemeClr val="tx1"/>
                </a:solidFill>
                <a:effectLst/>
                <a:latin typeface="+mn-lt"/>
              </a:rPr>
              <a:t>Makes </a:t>
            </a:r>
            <a:r>
              <a:rPr lang="en-US" sz="1800" b="1" dirty="0" smtClean="0">
                <a:solidFill>
                  <a:schemeClr val="tx1"/>
                </a:solidFill>
                <a:effectLst/>
                <a:latin typeface="+mn-lt"/>
              </a:rPr>
              <a:t>80% of the </a:t>
            </a:r>
            <a:r>
              <a:rPr lang="en-US" sz="1800" b="1" dirty="0">
                <a:solidFill>
                  <a:schemeClr val="tx1"/>
                </a:solidFill>
                <a:effectLst/>
                <a:latin typeface="+mn-lt"/>
              </a:rPr>
              <a:t>Area Median Income </a:t>
            </a:r>
            <a:r>
              <a:rPr lang="en-US" sz="1800" b="1" dirty="0" smtClean="0">
                <a:solidFill>
                  <a:schemeClr val="tx1"/>
                </a:solidFill>
                <a:effectLst/>
                <a:latin typeface="+mn-lt"/>
              </a:rPr>
              <a:t>(~$46,000</a:t>
            </a:r>
            <a:r>
              <a:rPr lang="en-US" sz="1800" b="1" dirty="0">
                <a:solidFill>
                  <a:schemeClr val="tx1"/>
                </a:solidFill>
                <a:effectLst/>
                <a:latin typeface="+mn-lt"/>
              </a:rPr>
              <a:t>) </a:t>
            </a:r>
          </a:p>
          <a:p>
            <a:r>
              <a:rPr lang="en-US" sz="1800" b="1" dirty="0">
                <a:solidFill>
                  <a:schemeClr val="tx1"/>
                </a:solidFill>
                <a:effectLst/>
                <a:latin typeface="+mn-lt"/>
              </a:rPr>
              <a:t>Can Live if they Want To Pay…</a:t>
            </a:r>
          </a:p>
        </p:txBody>
      </p:sp>
      <p:sp>
        <p:nvSpPr>
          <p:cNvPr id="15" name="Rectangle 14"/>
          <p:cNvSpPr/>
          <p:nvPr/>
        </p:nvSpPr>
        <p:spPr>
          <a:xfrm>
            <a:off x="332288" y="1485843"/>
            <a:ext cx="5271075" cy="584775"/>
          </a:xfrm>
          <a:prstGeom prst="rect">
            <a:avLst/>
          </a:prstGeom>
        </p:spPr>
        <p:txBody>
          <a:bodyPr wrap="square">
            <a:spAutoFit/>
          </a:bodyPr>
          <a:lstStyle/>
          <a:p>
            <a:pPr algn="ctr"/>
            <a:r>
              <a:rPr lang="en-US" sz="1600" b="1" i="1" dirty="0">
                <a:solidFill>
                  <a:schemeClr val="bg1">
                    <a:lumMod val="50000"/>
                  </a:schemeClr>
                </a:solidFill>
              </a:rPr>
              <a:t>… less than 50% on Housing and Transportation Costs Combined.</a:t>
            </a:r>
            <a:endParaRPr lang="en-US" sz="1600" i="1" dirty="0">
              <a:solidFill>
                <a:schemeClr val="bg1">
                  <a:lumMod val="50000"/>
                </a:schemeClr>
              </a:solidFill>
            </a:endParaRPr>
          </a:p>
        </p:txBody>
      </p:sp>
      <p:sp>
        <p:nvSpPr>
          <p:cNvPr id="16" name="Rectangle 15"/>
          <p:cNvSpPr/>
          <p:nvPr/>
        </p:nvSpPr>
        <p:spPr>
          <a:xfrm>
            <a:off x="6523720" y="1485842"/>
            <a:ext cx="5334402" cy="584775"/>
          </a:xfrm>
          <a:prstGeom prst="rect">
            <a:avLst/>
          </a:prstGeom>
        </p:spPr>
        <p:txBody>
          <a:bodyPr wrap="square">
            <a:spAutoFit/>
          </a:bodyPr>
          <a:lstStyle/>
          <a:p>
            <a:pPr algn="ctr"/>
            <a:r>
              <a:rPr lang="en-US" sz="1600" b="1" i="1" dirty="0">
                <a:solidFill>
                  <a:schemeClr val="bg1">
                    <a:lumMod val="50000"/>
                  </a:schemeClr>
                </a:solidFill>
              </a:rPr>
              <a:t>… more than 50% on Housing and Transportation Costs Combined.</a:t>
            </a:r>
            <a:endParaRPr lang="en-US" sz="1600" i="1" dirty="0">
              <a:solidFill>
                <a:schemeClr val="bg1">
                  <a:lumMod val="50000"/>
                </a:schemeClr>
              </a:solidFill>
            </a:endParaRPr>
          </a:p>
        </p:txBody>
      </p:sp>
      <p:pic>
        <p:nvPicPr>
          <p:cNvPr id="3" name="Picture 2"/>
          <p:cNvPicPr>
            <a:picLocks noChangeAspect="1"/>
          </p:cNvPicPr>
          <p:nvPr/>
        </p:nvPicPr>
        <p:blipFill>
          <a:blip r:embed="rId3"/>
          <a:stretch>
            <a:fillRect/>
          </a:stretch>
        </p:blipFill>
        <p:spPr>
          <a:xfrm>
            <a:off x="243587" y="2070617"/>
            <a:ext cx="5213747" cy="4314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6748007" y="2046713"/>
            <a:ext cx="5239802" cy="4338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51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85875" y="6506715"/>
            <a:ext cx="3129173" cy="253916"/>
          </a:xfrm>
          <a:prstGeom prst="rect">
            <a:avLst/>
          </a:prstGeom>
          <a:noFill/>
        </p:spPr>
        <p:txBody>
          <a:bodyPr wrap="square" rtlCol="0">
            <a:spAutoFit/>
          </a:bodyPr>
          <a:lstStyle/>
          <a:p>
            <a:pPr defTabSz="685800">
              <a:defRPr/>
            </a:pPr>
            <a:r>
              <a:rPr lang="en-US" sz="1050" i="1" kern="0" dirty="0">
                <a:solidFill>
                  <a:sysClr val="windowText" lastClr="000000"/>
                </a:solidFill>
              </a:rPr>
              <a:t>Source: Location Affordability Portal</a:t>
            </a:r>
          </a:p>
        </p:txBody>
      </p:sp>
      <p:sp>
        <p:nvSpPr>
          <p:cNvPr id="2" name="Title 1"/>
          <p:cNvSpPr>
            <a:spLocks noGrp="1"/>
          </p:cNvSpPr>
          <p:nvPr>
            <p:ph type="title"/>
          </p:nvPr>
        </p:nvSpPr>
        <p:spPr>
          <a:xfrm>
            <a:off x="0" y="0"/>
            <a:ext cx="12192000" cy="685800"/>
          </a:xfrm>
        </p:spPr>
        <p:txBody>
          <a:bodyPr>
            <a:noAutofit/>
          </a:bodyPr>
          <a:lstStyle/>
          <a:p>
            <a:r>
              <a:rPr lang="en-US" sz="3200" b="1" kern="0" dirty="0">
                <a:solidFill>
                  <a:sysClr val="windowText" lastClr="000000"/>
                </a:solidFill>
                <a:effectLst/>
                <a:latin typeface="+mn-lt"/>
              </a:rPr>
              <a:t>Transportation Costs Complicate The Affordability Picture</a:t>
            </a:r>
            <a:br>
              <a:rPr lang="en-US" sz="3200" b="1" kern="0" dirty="0">
                <a:solidFill>
                  <a:sysClr val="windowText" lastClr="000000"/>
                </a:solidFill>
                <a:effectLst/>
                <a:latin typeface="+mn-lt"/>
              </a:rPr>
            </a:br>
            <a:endParaRPr lang="en-US" sz="3200" dirty="0">
              <a:effectLst/>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14" name="Title 1"/>
          <p:cNvSpPr txBox="1">
            <a:spLocks/>
          </p:cNvSpPr>
          <p:nvPr/>
        </p:nvSpPr>
        <p:spPr>
          <a:xfrm>
            <a:off x="0" y="748643"/>
            <a:ext cx="12192000" cy="683665"/>
          </a:xfrm>
          <a:prstGeom prst="rect">
            <a:avLst/>
          </a:prstGeom>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r>
              <a:rPr lang="en-US" sz="1800" b="1" dirty="0">
                <a:solidFill>
                  <a:schemeClr val="tx1"/>
                </a:solidFill>
                <a:effectLst/>
                <a:latin typeface="+mn-lt"/>
              </a:rPr>
              <a:t>Where a Family of Four (Two Commuters, Two Kids) That Makes </a:t>
            </a:r>
            <a:r>
              <a:rPr lang="en-US" sz="1800" b="1" dirty="0" smtClean="0">
                <a:solidFill>
                  <a:schemeClr val="tx1"/>
                </a:solidFill>
                <a:effectLst/>
                <a:latin typeface="+mn-lt"/>
              </a:rPr>
              <a:t>150% Area </a:t>
            </a:r>
            <a:r>
              <a:rPr lang="en-US" sz="1800" b="1" dirty="0">
                <a:solidFill>
                  <a:schemeClr val="tx1"/>
                </a:solidFill>
                <a:effectLst/>
                <a:latin typeface="+mn-lt"/>
              </a:rPr>
              <a:t>Median Income </a:t>
            </a:r>
            <a:r>
              <a:rPr lang="en-US" sz="1800" b="1" dirty="0" smtClean="0">
                <a:solidFill>
                  <a:schemeClr val="tx1"/>
                </a:solidFill>
                <a:effectLst/>
                <a:latin typeface="+mn-lt"/>
              </a:rPr>
              <a:t>(~$85,000</a:t>
            </a:r>
            <a:r>
              <a:rPr lang="en-US" sz="1800" b="1" dirty="0">
                <a:solidFill>
                  <a:schemeClr val="tx1"/>
                </a:solidFill>
                <a:effectLst/>
                <a:latin typeface="+mn-lt"/>
              </a:rPr>
              <a:t>) </a:t>
            </a:r>
          </a:p>
          <a:p>
            <a:r>
              <a:rPr lang="en-US" sz="1800" b="1" dirty="0">
                <a:solidFill>
                  <a:schemeClr val="tx1"/>
                </a:solidFill>
                <a:effectLst/>
                <a:latin typeface="+mn-lt"/>
              </a:rPr>
              <a:t>Can Live if they Want To Pay…</a:t>
            </a:r>
          </a:p>
        </p:txBody>
      </p:sp>
      <p:sp>
        <p:nvSpPr>
          <p:cNvPr id="15" name="Rectangle 14"/>
          <p:cNvSpPr/>
          <p:nvPr/>
        </p:nvSpPr>
        <p:spPr>
          <a:xfrm>
            <a:off x="332288" y="1485843"/>
            <a:ext cx="5271075" cy="584775"/>
          </a:xfrm>
          <a:prstGeom prst="rect">
            <a:avLst/>
          </a:prstGeom>
        </p:spPr>
        <p:txBody>
          <a:bodyPr wrap="square">
            <a:spAutoFit/>
          </a:bodyPr>
          <a:lstStyle/>
          <a:p>
            <a:pPr algn="ctr"/>
            <a:r>
              <a:rPr lang="en-US" sz="1600" b="1" i="1" dirty="0">
                <a:solidFill>
                  <a:schemeClr val="bg1">
                    <a:lumMod val="50000"/>
                  </a:schemeClr>
                </a:solidFill>
              </a:rPr>
              <a:t>… less than 50% on Housing and Transportation Costs Combined.</a:t>
            </a:r>
            <a:endParaRPr lang="en-US" sz="1600" i="1" dirty="0">
              <a:solidFill>
                <a:schemeClr val="bg1">
                  <a:lumMod val="50000"/>
                </a:schemeClr>
              </a:solidFill>
            </a:endParaRPr>
          </a:p>
        </p:txBody>
      </p:sp>
      <p:sp>
        <p:nvSpPr>
          <p:cNvPr id="16" name="Rectangle 15"/>
          <p:cNvSpPr/>
          <p:nvPr/>
        </p:nvSpPr>
        <p:spPr>
          <a:xfrm>
            <a:off x="6523720" y="1485842"/>
            <a:ext cx="5334402" cy="584775"/>
          </a:xfrm>
          <a:prstGeom prst="rect">
            <a:avLst/>
          </a:prstGeom>
        </p:spPr>
        <p:txBody>
          <a:bodyPr wrap="square">
            <a:spAutoFit/>
          </a:bodyPr>
          <a:lstStyle/>
          <a:p>
            <a:pPr algn="ctr"/>
            <a:r>
              <a:rPr lang="en-US" sz="1600" b="1" i="1" dirty="0">
                <a:solidFill>
                  <a:schemeClr val="bg1">
                    <a:lumMod val="50000"/>
                  </a:schemeClr>
                </a:solidFill>
              </a:rPr>
              <a:t>… more than 50% on Housing and Transportation Costs Combined.</a:t>
            </a:r>
            <a:endParaRPr lang="en-US" sz="1600" i="1" dirty="0">
              <a:solidFill>
                <a:schemeClr val="bg1">
                  <a:lumMod val="50000"/>
                </a:schemeClr>
              </a:solidFill>
            </a:endParaRPr>
          </a:p>
        </p:txBody>
      </p:sp>
      <p:pic>
        <p:nvPicPr>
          <p:cNvPr id="3" name="Picture 2"/>
          <p:cNvPicPr>
            <a:picLocks noChangeAspect="1"/>
          </p:cNvPicPr>
          <p:nvPr/>
        </p:nvPicPr>
        <p:blipFill rotWithShape="1">
          <a:blip r:embed="rId3"/>
          <a:srcRect l="8831"/>
          <a:stretch/>
        </p:blipFill>
        <p:spPr>
          <a:xfrm>
            <a:off x="400049" y="2070617"/>
            <a:ext cx="4905376" cy="4331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srcRect l="4822"/>
          <a:stretch/>
        </p:blipFill>
        <p:spPr>
          <a:xfrm>
            <a:off x="6886072" y="2070617"/>
            <a:ext cx="4972050" cy="4338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03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43" y="2009776"/>
            <a:ext cx="8614574" cy="1485900"/>
          </a:xfrm>
          <a:prstGeom prst="rect">
            <a:avLst/>
          </a:prstGeom>
        </p:spPr>
      </p:pic>
      <p:sp>
        <p:nvSpPr>
          <p:cNvPr id="4" name="TextBox 3"/>
          <p:cNvSpPr txBox="1"/>
          <p:nvPr/>
        </p:nvSpPr>
        <p:spPr>
          <a:xfrm>
            <a:off x="0" y="161925"/>
            <a:ext cx="12192000" cy="1200329"/>
          </a:xfrm>
          <a:prstGeom prst="rect">
            <a:avLst/>
          </a:prstGeom>
          <a:noFill/>
        </p:spPr>
        <p:txBody>
          <a:bodyPr wrap="square" rtlCol="0">
            <a:spAutoFit/>
          </a:bodyPr>
          <a:lstStyle/>
          <a:p>
            <a:pPr algn="ctr"/>
            <a:r>
              <a:rPr lang="en-US" sz="3600" b="1" u="sng" dirty="0" smtClean="0">
                <a:solidFill>
                  <a:srgbClr val="FE9D0C"/>
                </a:solidFill>
              </a:rPr>
              <a:t>Key Point: Rents Are Rising Fast Too, Everywhere, Furthering Our Affordability Crunch</a:t>
            </a:r>
            <a:endParaRPr lang="en-US" sz="3600" b="1" u="sng" dirty="0">
              <a:solidFill>
                <a:srgbClr val="FE9D0C"/>
              </a:solidFill>
            </a:endParaRPr>
          </a:p>
        </p:txBody>
      </p:sp>
      <p:pic>
        <p:nvPicPr>
          <p:cNvPr id="5" name="Picture 4"/>
          <p:cNvPicPr>
            <a:picLocks noChangeAspect="1"/>
          </p:cNvPicPr>
          <p:nvPr/>
        </p:nvPicPr>
        <p:blipFill>
          <a:blip r:embed="rId3"/>
          <a:stretch>
            <a:fillRect/>
          </a:stretch>
        </p:blipFill>
        <p:spPr>
          <a:xfrm>
            <a:off x="3990975" y="4481163"/>
            <a:ext cx="6867525" cy="1140169"/>
          </a:xfrm>
          <a:prstGeom prst="rect">
            <a:avLst/>
          </a:prstGeom>
        </p:spPr>
      </p:pic>
    </p:spTree>
    <p:extLst>
      <p:ext uri="{BB962C8B-B14F-4D97-AF65-F5344CB8AC3E}">
        <p14:creationId xmlns:p14="http://schemas.microsoft.com/office/powerpoint/2010/main" val="26415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685800"/>
          </a:xfrm>
        </p:spPr>
        <p:txBody>
          <a:bodyPr>
            <a:noAutofit/>
          </a:bodyPr>
          <a:lstStyle/>
          <a:p>
            <a:r>
              <a:rPr lang="en-US" sz="3200" b="1" kern="0" dirty="0" smtClean="0">
                <a:solidFill>
                  <a:sysClr val="windowText" lastClr="000000"/>
                </a:solidFill>
                <a:effectLst/>
                <a:latin typeface="+mn-lt"/>
              </a:rPr>
              <a:t>Significant Rent Increases in Atlanta (City)</a:t>
            </a:r>
            <a:r>
              <a:rPr lang="en-US" sz="3200" b="1" kern="0" dirty="0">
                <a:solidFill>
                  <a:sysClr val="windowText" lastClr="000000"/>
                </a:solidFill>
                <a:effectLst/>
                <a:latin typeface="+mn-lt"/>
              </a:rPr>
              <a:t/>
            </a:r>
            <a:br>
              <a:rPr lang="en-US" sz="3200" b="1" kern="0" dirty="0">
                <a:solidFill>
                  <a:sysClr val="windowText" lastClr="000000"/>
                </a:solidFill>
                <a:effectLst/>
                <a:latin typeface="+mn-lt"/>
              </a:rPr>
            </a:br>
            <a:endParaRPr lang="en-US" sz="3200" dirty="0">
              <a:effectLst/>
              <a:latin typeface="+mn-lt"/>
            </a:endParaRPr>
          </a:p>
        </p:txBody>
      </p:sp>
      <p:sp>
        <p:nvSpPr>
          <p:cNvPr id="8" name="TextBox 7"/>
          <p:cNvSpPr txBox="1"/>
          <p:nvPr/>
        </p:nvSpPr>
        <p:spPr>
          <a:xfrm>
            <a:off x="1285875" y="6506715"/>
            <a:ext cx="3129173" cy="253916"/>
          </a:xfrm>
          <a:prstGeom prst="rect">
            <a:avLst/>
          </a:prstGeom>
          <a:noFill/>
        </p:spPr>
        <p:txBody>
          <a:bodyPr wrap="square" rtlCol="0">
            <a:spAutoFit/>
          </a:bodyPr>
          <a:lstStyle/>
          <a:p>
            <a:pPr defTabSz="685800">
              <a:defRPr/>
            </a:pPr>
            <a:r>
              <a:rPr lang="en-US" sz="1050" i="1" kern="0" dirty="0">
                <a:solidFill>
                  <a:sysClr val="windowText" lastClr="000000"/>
                </a:solidFill>
              </a:rPr>
              <a:t>Source: </a:t>
            </a:r>
            <a:r>
              <a:rPr lang="en-US" sz="1050" i="1" kern="0" dirty="0" smtClean="0">
                <a:solidFill>
                  <a:sysClr val="windowText" lastClr="000000"/>
                </a:solidFill>
              </a:rPr>
              <a:t>Rainmaker Insights</a:t>
            </a:r>
            <a:endParaRPr lang="en-US" sz="1050" i="1" kern="0" dirty="0">
              <a:solidFill>
                <a:sysClr val="windowText" lastClr="000000"/>
              </a:solidFill>
            </a:endParaRPr>
          </a:p>
        </p:txBody>
      </p:sp>
      <p:graphicFrame>
        <p:nvGraphicFramePr>
          <p:cNvPr id="5" name="Chart 4"/>
          <p:cNvGraphicFramePr>
            <a:graphicFrameLocks/>
          </p:cNvGraphicFramePr>
          <p:nvPr>
            <p:extLst>
              <p:ext uri="{D42A27DB-BD31-4B8C-83A1-F6EECF244321}">
                <p14:modId xmlns:p14="http://schemas.microsoft.com/office/powerpoint/2010/main" val="795287509"/>
              </p:ext>
            </p:extLst>
          </p:nvPr>
        </p:nvGraphicFramePr>
        <p:xfrm>
          <a:off x="160867" y="790574"/>
          <a:ext cx="11878733" cy="55255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0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7" dur="50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2" dur="500"/>
                                        <p:tgtEl>
                                          <p:spTgt spid="5">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left)">
                                      <p:cBhvr>
                                        <p:cTn id="27" dur="500"/>
                                        <p:tgtEl>
                                          <p:spTgt spid="5">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left)">
                                      <p:cBhvr>
                                        <p:cTn id="32" dur="500"/>
                                        <p:tgtEl>
                                          <p:spTgt spid="5">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graphicEl>
                                              <a:chart seriesIdx="5" categoryIdx="-4" bldStep="series"/>
                                            </p:graphicEl>
                                          </p:spTgt>
                                        </p:tgtEl>
                                        <p:attrNameLst>
                                          <p:attrName>style.visibility</p:attrName>
                                        </p:attrNameLst>
                                      </p:cBhvr>
                                      <p:to>
                                        <p:strVal val="visible"/>
                                      </p:to>
                                    </p:set>
                                    <p:animEffect transition="in" filter="wipe(left)">
                                      <p:cBhvr>
                                        <p:cTn id="37" dur="500"/>
                                        <p:tgtEl>
                                          <p:spTgt spid="5">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0"/>
            <a:ext cx="4624387" cy="685800"/>
          </a:xfrm>
          <a:prstGeom prst="rect">
            <a:avLst/>
          </a:prstGeom>
        </p:spPr>
        <p:txBody>
          <a:bodyPr>
            <a:noAutofit/>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r>
              <a:rPr lang="en-US" sz="3200" b="1" kern="0" dirty="0" smtClean="0">
                <a:solidFill>
                  <a:sysClr val="windowText" lastClr="000000"/>
                </a:solidFill>
                <a:effectLst/>
                <a:latin typeface="+mn-lt"/>
              </a:rPr>
              <a:t>Most Significant Rent Increases are in the Suburbs</a:t>
            </a:r>
            <a:endParaRPr lang="en-US" sz="3200" dirty="0">
              <a:effectLst/>
              <a:latin typeface="+mn-lt"/>
            </a:endParaRPr>
          </a:p>
        </p:txBody>
      </p:sp>
      <p:sp>
        <p:nvSpPr>
          <p:cNvPr id="12" name="Rounded Rectangle 11"/>
          <p:cNvSpPr/>
          <p:nvPr/>
        </p:nvSpPr>
        <p:spPr>
          <a:xfrm>
            <a:off x="219075" y="3581398"/>
            <a:ext cx="742950" cy="352425"/>
          </a:xfrm>
          <a:prstGeom prst="roundRect">
            <a:avLst/>
          </a:prstGeom>
          <a:solidFill>
            <a:srgbClr val="0851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19075" y="5876925"/>
            <a:ext cx="742950" cy="352425"/>
          </a:xfrm>
          <a:prstGeom prst="roundRect">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76324" y="3572944"/>
            <a:ext cx="2428875" cy="369332"/>
          </a:xfrm>
          <a:prstGeom prst="rect">
            <a:avLst/>
          </a:prstGeom>
          <a:noFill/>
        </p:spPr>
        <p:txBody>
          <a:bodyPr wrap="square" rtlCol="0">
            <a:spAutoFit/>
          </a:bodyPr>
          <a:lstStyle/>
          <a:p>
            <a:r>
              <a:rPr lang="en-US" dirty="0" smtClean="0"/>
              <a:t>21.2% - 42.6% (Highest)</a:t>
            </a:r>
            <a:endParaRPr lang="en-US" dirty="0"/>
          </a:p>
        </p:txBody>
      </p:sp>
      <p:sp>
        <p:nvSpPr>
          <p:cNvPr id="27" name="TextBox 26"/>
          <p:cNvSpPr txBox="1"/>
          <p:nvPr/>
        </p:nvSpPr>
        <p:spPr>
          <a:xfrm>
            <a:off x="1095375" y="5851150"/>
            <a:ext cx="2428875" cy="369332"/>
          </a:xfrm>
          <a:prstGeom prst="rect">
            <a:avLst/>
          </a:prstGeom>
          <a:noFill/>
        </p:spPr>
        <p:txBody>
          <a:bodyPr wrap="square" rtlCol="0">
            <a:spAutoFit/>
          </a:bodyPr>
          <a:lstStyle/>
          <a:p>
            <a:r>
              <a:rPr lang="en-US" dirty="0" smtClean="0"/>
              <a:t>-7.0% - 0% (Lowest)</a:t>
            </a:r>
            <a:endParaRPr lang="en-US" dirty="0"/>
          </a:p>
        </p:txBody>
      </p:sp>
      <p:sp>
        <p:nvSpPr>
          <p:cNvPr id="28" name="TextBox 27"/>
          <p:cNvSpPr txBox="1"/>
          <p:nvPr/>
        </p:nvSpPr>
        <p:spPr>
          <a:xfrm>
            <a:off x="47624" y="2814693"/>
            <a:ext cx="3457575" cy="584775"/>
          </a:xfrm>
          <a:prstGeom prst="rect">
            <a:avLst/>
          </a:prstGeom>
          <a:noFill/>
        </p:spPr>
        <p:txBody>
          <a:bodyPr wrap="square" rtlCol="0">
            <a:spAutoFit/>
          </a:bodyPr>
          <a:lstStyle/>
          <a:p>
            <a:pPr algn="ctr"/>
            <a:r>
              <a:rPr lang="en-US" sz="1600" b="1" i="1" dirty="0" smtClean="0"/>
              <a:t>% Change in Average Monthly Rent, 2011-2016</a:t>
            </a:r>
            <a:endParaRPr lang="en-US" sz="1600" b="1" i="1" dirty="0"/>
          </a:p>
        </p:txBody>
      </p:sp>
      <p:sp>
        <p:nvSpPr>
          <p:cNvPr id="29" name="TextBox 28"/>
          <p:cNvSpPr txBox="1"/>
          <p:nvPr/>
        </p:nvSpPr>
        <p:spPr>
          <a:xfrm>
            <a:off x="1285875" y="6493099"/>
            <a:ext cx="2612994" cy="254044"/>
          </a:xfrm>
          <a:prstGeom prst="rect">
            <a:avLst/>
          </a:prstGeom>
          <a:noFill/>
        </p:spPr>
        <p:txBody>
          <a:bodyPr wrap="square" rtlCol="0">
            <a:spAutoFit/>
          </a:bodyPr>
          <a:lstStyle/>
          <a:p>
            <a:r>
              <a:rPr lang="en-US" sz="1051" i="1" dirty="0"/>
              <a:t>Source: Zillow, via Neighborhood Nexus </a:t>
            </a:r>
          </a:p>
        </p:txBody>
      </p:sp>
      <p:pic>
        <p:nvPicPr>
          <p:cNvPr id="2" name="Picture 1"/>
          <p:cNvPicPr>
            <a:picLocks noChangeAspect="1"/>
          </p:cNvPicPr>
          <p:nvPr/>
        </p:nvPicPr>
        <p:blipFill>
          <a:blip r:embed="rId2"/>
          <a:stretch>
            <a:fillRect/>
          </a:stretch>
        </p:blipFill>
        <p:spPr>
          <a:xfrm>
            <a:off x="5021792" y="342900"/>
            <a:ext cx="6991350" cy="580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Straight Connector 17"/>
          <p:cNvCxnSpPr/>
          <p:nvPr/>
        </p:nvCxnSpPr>
        <p:spPr>
          <a:xfrm>
            <a:off x="590550" y="3933823"/>
            <a:ext cx="0" cy="1943102"/>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095375" y="4214893"/>
            <a:ext cx="3735917" cy="1384995"/>
          </a:xfrm>
          <a:prstGeom prst="rect">
            <a:avLst/>
          </a:prstGeom>
        </p:spPr>
        <p:txBody>
          <a:bodyPr wrap="square">
            <a:spAutoFit/>
          </a:bodyPr>
          <a:lstStyle/>
          <a:p>
            <a:pPr algn="ctr"/>
            <a:r>
              <a:rPr lang="en-US" sz="2800" b="1" dirty="0" smtClean="0"/>
              <a:t>Median Rent for dark blue areas?</a:t>
            </a:r>
          </a:p>
          <a:p>
            <a:pPr algn="ctr"/>
            <a:r>
              <a:rPr lang="en-US" sz="2800" b="1" dirty="0" smtClean="0"/>
              <a:t>$1,675 - $4,850</a:t>
            </a:r>
            <a:endParaRPr lang="en-US" sz="2800" b="1" dirty="0"/>
          </a:p>
        </p:txBody>
      </p:sp>
    </p:spTree>
    <p:extLst>
      <p:ext uri="{BB962C8B-B14F-4D97-AF65-F5344CB8AC3E}">
        <p14:creationId xmlns:p14="http://schemas.microsoft.com/office/powerpoint/2010/main" val="366803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5B09199-7AF4-4CAA-AA49-72851FE3D392}" type="slidenum">
              <a:rPr lang="en-US" smtClean="0">
                <a:solidFill>
                  <a:srgbClr val="FFFFFF"/>
                </a:solidFill>
              </a:rPr>
              <a:pPr>
                <a:defRPr/>
              </a:pPr>
              <a:t>39</a:t>
            </a:fld>
            <a:endParaRPr lang="en-US">
              <a:solidFill>
                <a:srgbClr val="FFFFFF"/>
              </a:solidFill>
            </a:endParaRPr>
          </a:p>
        </p:txBody>
      </p:sp>
      <p:sp>
        <p:nvSpPr>
          <p:cNvPr id="7" name="TextBox 6"/>
          <p:cNvSpPr txBox="1"/>
          <p:nvPr/>
        </p:nvSpPr>
        <p:spPr>
          <a:xfrm>
            <a:off x="0" y="76200"/>
            <a:ext cx="12192000" cy="1077218"/>
          </a:xfrm>
          <a:prstGeom prst="rect">
            <a:avLst/>
          </a:prstGeom>
          <a:noFill/>
        </p:spPr>
        <p:txBody>
          <a:bodyPr wrap="square" rtlCol="0">
            <a:spAutoFit/>
          </a:bodyPr>
          <a:lstStyle/>
          <a:p>
            <a:pPr algn="ctr"/>
            <a:r>
              <a:rPr lang="en-US" sz="3200" b="1" dirty="0"/>
              <a:t>… Yet Affordable Units (Especially for Extremely Low Income) are Decreasing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graphicFrame>
        <p:nvGraphicFramePr>
          <p:cNvPr id="9" name="Chart 8">
            <a:extLst/>
          </p:cNvPr>
          <p:cNvGraphicFramePr>
            <a:graphicFrameLocks/>
          </p:cNvGraphicFramePr>
          <p:nvPr>
            <p:extLst>
              <p:ext uri="{D42A27DB-BD31-4B8C-83A1-F6EECF244321}">
                <p14:modId xmlns:p14="http://schemas.microsoft.com/office/powerpoint/2010/main" val="3995541859"/>
              </p:ext>
            </p:extLst>
          </p:nvPr>
        </p:nvGraphicFramePr>
        <p:xfrm>
          <a:off x="113016" y="1145136"/>
          <a:ext cx="12078983" cy="521121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1284355" y="6421266"/>
            <a:ext cx="4068566" cy="415498"/>
          </a:xfrm>
          <a:prstGeom prst="rect">
            <a:avLst/>
          </a:prstGeom>
          <a:noFill/>
        </p:spPr>
        <p:txBody>
          <a:bodyPr wrap="square" lIns="91440" tIns="45720" rIns="91440" bIns="45720">
            <a:spAutoFit/>
          </a:bodyPr>
          <a:lstStyle/>
          <a:p>
            <a:r>
              <a:rPr lang="en-US" sz="1050" dirty="0"/>
              <a:t>Source: Urban Institute, “Mapping America’s Rental Housing Crisis” (http://apps.urban.org/features/rental-housing-crisis-map/)</a:t>
            </a:r>
            <a:endParaRPr lang="en-US" sz="9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97621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2084221" y="1"/>
            <a:ext cx="7897979" cy="957943"/>
          </a:xfrm>
          <a:prstGeom prst="rect">
            <a:avLst/>
          </a:prstGeom>
          <a:noFill/>
          <a:ln w="9525">
            <a:noFill/>
            <a:miter lim="800000"/>
            <a:headEnd/>
            <a:tailEnd/>
          </a:ln>
        </p:spPr>
        <p:txBody>
          <a:bodyPr/>
          <a:lstStyle/>
          <a:p>
            <a:pPr algn="ctr" defTabSz="457200">
              <a:spcBef>
                <a:spcPct val="20000"/>
              </a:spcBef>
              <a:defRPr/>
            </a:pPr>
            <a:r>
              <a:rPr lang="en-US" sz="3200" b="1" i="1" dirty="0">
                <a:solidFill>
                  <a:prstClr val="black"/>
                </a:solidFill>
                <a:latin typeface="Calibri"/>
              </a:rPr>
              <a:t>4</a:t>
            </a:r>
            <a:r>
              <a:rPr lang="en-US" sz="3200" b="1" i="1" baseline="30000" dirty="0">
                <a:solidFill>
                  <a:prstClr val="black"/>
                </a:solidFill>
                <a:latin typeface="Calibri"/>
              </a:rPr>
              <a:t>th</a:t>
            </a:r>
            <a:r>
              <a:rPr lang="en-US" sz="3200" b="1" i="1" dirty="0">
                <a:solidFill>
                  <a:prstClr val="black"/>
                </a:solidFill>
                <a:latin typeface="Calibri"/>
              </a:rPr>
              <a:t> in Population Growth, 2015-2016</a:t>
            </a:r>
            <a:endParaRPr lang="en-US" sz="800" i="1" dirty="0">
              <a:solidFill>
                <a:prstClr val="black"/>
              </a:solidFill>
              <a:effectLst>
                <a:outerShdw blurRad="38100" dist="38100" dir="2700000" algn="tl">
                  <a:srgbClr val="000000">
                    <a:alpha val="43137"/>
                  </a:srgbClr>
                </a:outerShdw>
              </a:effectLst>
              <a:latin typeface="Calibri"/>
            </a:endParaRPr>
          </a:p>
        </p:txBody>
      </p:sp>
      <p:sp>
        <p:nvSpPr>
          <p:cNvPr id="7" name="TextBox 6"/>
          <p:cNvSpPr txBox="1"/>
          <p:nvPr/>
        </p:nvSpPr>
        <p:spPr>
          <a:xfrm>
            <a:off x="1353911" y="6611779"/>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US Census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graphicFrame>
        <p:nvGraphicFramePr>
          <p:cNvPr id="8" name="Chart 7">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474259899"/>
              </p:ext>
            </p:extLst>
          </p:nvPr>
        </p:nvGraphicFramePr>
        <p:xfrm>
          <a:off x="0" y="550333"/>
          <a:ext cx="12192000" cy="58590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648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5B09199-7AF4-4CAA-AA49-72851FE3D392}" type="slidenum">
              <a:rPr lang="en-US" smtClean="0">
                <a:solidFill>
                  <a:srgbClr val="FFFFFF"/>
                </a:solidFill>
              </a:rPr>
              <a:pPr>
                <a:defRPr/>
              </a:pPr>
              <a:t>40</a:t>
            </a:fld>
            <a:endParaRPr lang="en-US">
              <a:solidFill>
                <a:srgbClr val="FFFFFF"/>
              </a:solidFill>
            </a:endParaRPr>
          </a:p>
        </p:txBody>
      </p:sp>
      <p:sp>
        <p:nvSpPr>
          <p:cNvPr id="7" name="TextBox 6"/>
          <p:cNvSpPr txBox="1"/>
          <p:nvPr/>
        </p:nvSpPr>
        <p:spPr>
          <a:xfrm>
            <a:off x="0" y="76200"/>
            <a:ext cx="12192000" cy="584775"/>
          </a:xfrm>
          <a:prstGeom prst="rect">
            <a:avLst/>
          </a:prstGeom>
          <a:noFill/>
        </p:spPr>
        <p:txBody>
          <a:bodyPr wrap="square" rtlCol="0">
            <a:spAutoFit/>
          </a:bodyPr>
          <a:lstStyle/>
          <a:p>
            <a:pPr algn="ctr"/>
            <a:r>
              <a:rPr lang="en-US" sz="3200" b="1" dirty="0"/>
              <a:t>Many Units’ Affordability Set To Expire Soon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10" name="Rectangle 9"/>
          <p:cNvSpPr/>
          <p:nvPr/>
        </p:nvSpPr>
        <p:spPr>
          <a:xfrm>
            <a:off x="1284355" y="6506715"/>
            <a:ext cx="4068566" cy="253916"/>
          </a:xfrm>
          <a:prstGeom prst="rect">
            <a:avLst/>
          </a:prstGeom>
          <a:noFill/>
        </p:spPr>
        <p:txBody>
          <a:bodyPr wrap="square" lIns="91440" tIns="45720" rIns="91440" bIns="45720">
            <a:spAutoFit/>
          </a:bodyPr>
          <a:lstStyle/>
          <a:p>
            <a:r>
              <a:rPr lang="en-US" sz="1050" dirty="0"/>
              <a:t>Source: National Housing Preservation Database</a:t>
            </a:r>
            <a:endParaRPr lang="en-US" sz="105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9" name="Chart 8"/>
          <p:cNvGraphicFramePr>
            <a:graphicFrameLocks/>
          </p:cNvGraphicFramePr>
          <p:nvPr>
            <p:extLst>
              <p:ext uri="{D42A27DB-BD31-4B8C-83A1-F6EECF244321}">
                <p14:modId xmlns:p14="http://schemas.microsoft.com/office/powerpoint/2010/main" val="937122156"/>
              </p:ext>
            </p:extLst>
          </p:nvPr>
        </p:nvGraphicFramePr>
        <p:xfrm>
          <a:off x="88564" y="1096360"/>
          <a:ext cx="11972925" cy="51234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847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925"/>
            <a:ext cx="12192000" cy="1200329"/>
          </a:xfrm>
          <a:prstGeom prst="rect">
            <a:avLst/>
          </a:prstGeom>
          <a:noFill/>
        </p:spPr>
        <p:txBody>
          <a:bodyPr wrap="square" rtlCol="0">
            <a:spAutoFit/>
          </a:bodyPr>
          <a:lstStyle/>
          <a:p>
            <a:pPr algn="ctr"/>
            <a:r>
              <a:rPr lang="en-US" sz="3600" b="1" u="sng" dirty="0" smtClean="0">
                <a:solidFill>
                  <a:srgbClr val="FE9D0C"/>
                </a:solidFill>
              </a:rPr>
              <a:t>Key Point: Residential Patterns (i.e. Segregation) Are Exacerbating The Issue</a:t>
            </a:r>
            <a:endParaRPr lang="en-US" sz="3600" b="1" u="sng" dirty="0">
              <a:solidFill>
                <a:srgbClr val="FE9D0C"/>
              </a:solidFill>
            </a:endParaRPr>
          </a:p>
        </p:txBody>
      </p:sp>
      <p:pic>
        <p:nvPicPr>
          <p:cNvPr id="6" name="Picture 5"/>
          <p:cNvPicPr>
            <a:picLocks noChangeAspect="1"/>
          </p:cNvPicPr>
          <p:nvPr/>
        </p:nvPicPr>
        <p:blipFill>
          <a:blip r:embed="rId2"/>
          <a:stretch>
            <a:fillRect/>
          </a:stretch>
        </p:blipFill>
        <p:spPr>
          <a:xfrm>
            <a:off x="4216983" y="2028826"/>
            <a:ext cx="7107886" cy="1352550"/>
          </a:xfrm>
          <a:prstGeom prst="rect">
            <a:avLst/>
          </a:prstGeom>
        </p:spPr>
      </p:pic>
      <p:pic>
        <p:nvPicPr>
          <p:cNvPr id="7" name="Picture 6"/>
          <p:cNvPicPr>
            <a:picLocks noChangeAspect="1"/>
          </p:cNvPicPr>
          <p:nvPr/>
        </p:nvPicPr>
        <p:blipFill>
          <a:blip r:embed="rId3"/>
          <a:stretch>
            <a:fillRect/>
          </a:stretch>
        </p:blipFill>
        <p:spPr>
          <a:xfrm>
            <a:off x="265498" y="3866279"/>
            <a:ext cx="8257751" cy="1686796"/>
          </a:xfrm>
          <a:prstGeom prst="rect">
            <a:avLst/>
          </a:prstGeom>
        </p:spPr>
      </p:pic>
    </p:spTree>
    <p:extLst>
      <p:ext uri="{BB962C8B-B14F-4D97-AF65-F5344CB8AC3E}">
        <p14:creationId xmlns:p14="http://schemas.microsoft.com/office/powerpoint/2010/main" val="30038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83635" y="174359"/>
            <a:ext cx="7349160" cy="6079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87025" y="275959"/>
            <a:ext cx="4552950" cy="1077218"/>
          </a:xfrm>
          <a:prstGeom prst="rect">
            <a:avLst/>
          </a:prstGeom>
        </p:spPr>
        <p:txBody>
          <a:bodyPr wrap="square">
            <a:spAutoFit/>
          </a:bodyPr>
          <a:lstStyle/>
          <a:p>
            <a:pPr algn="ctr"/>
            <a:r>
              <a:rPr lang="en-US" sz="3200" b="1" dirty="0" smtClean="0"/>
              <a:t>Subsidized Units Located in Low-Opportunity Areas</a:t>
            </a:r>
            <a:endParaRPr lang="en-US" sz="3200" b="1" dirty="0"/>
          </a:p>
        </p:txBody>
      </p:sp>
      <p:sp>
        <p:nvSpPr>
          <p:cNvPr id="6" name="TextBox 5"/>
          <p:cNvSpPr txBox="1"/>
          <p:nvPr/>
        </p:nvSpPr>
        <p:spPr>
          <a:xfrm>
            <a:off x="1285875" y="6442245"/>
            <a:ext cx="3624792" cy="415755"/>
          </a:xfrm>
          <a:prstGeom prst="rect">
            <a:avLst/>
          </a:prstGeom>
          <a:noFill/>
        </p:spPr>
        <p:txBody>
          <a:bodyPr wrap="square" rtlCol="0">
            <a:spAutoFit/>
          </a:bodyPr>
          <a:lstStyle/>
          <a:p>
            <a:r>
              <a:rPr lang="en-US" sz="1051" i="1" dirty="0"/>
              <a:t>Source: </a:t>
            </a:r>
            <a:r>
              <a:rPr lang="en-US" sz="1051" i="1" dirty="0" smtClean="0"/>
              <a:t>2011-2015 ACS &amp; National Housing Preservation Database, </a:t>
            </a:r>
            <a:r>
              <a:rPr lang="en-US" sz="1051" i="1" dirty="0"/>
              <a:t>via Neighborhood Nexus</a:t>
            </a:r>
          </a:p>
        </p:txBody>
      </p:sp>
      <p:sp>
        <p:nvSpPr>
          <p:cNvPr id="7" name="Rectangle 6"/>
          <p:cNvSpPr/>
          <p:nvPr/>
        </p:nvSpPr>
        <p:spPr>
          <a:xfrm>
            <a:off x="0" y="2651664"/>
            <a:ext cx="3820976" cy="923330"/>
          </a:xfrm>
          <a:prstGeom prst="rect">
            <a:avLst/>
          </a:prstGeom>
        </p:spPr>
        <p:txBody>
          <a:bodyPr wrap="square">
            <a:spAutoFit/>
          </a:bodyPr>
          <a:lstStyle/>
          <a:p>
            <a:pPr algn="ctr"/>
            <a:r>
              <a:rPr lang="en-US" b="1" dirty="0" smtClean="0"/>
              <a:t>% in Poverty </a:t>
            </a:r>
            <a:r>
              <a:rPr lang="en-US" b="1" dirty="0"/>
              <a:t>and </a:t>
            </a:r>
          </a:p>
          <a:p>
            <a:pPr algn="ctr"/>
            <a:r>
              <a:rPr lang="en-US" b="1" dirty="0"/>
              <a:t>subsidized housing unit locations</a:t>
            </a:r>
          </a:p>
          <a:p>
            <a:pPr algn="ctr"/>
            <a:endParaRPr lang="en-US" b="1" dirty="0"/>
          </a:p>
        </p:txBody>
      </p:sp>
      <p:sp>
        <p:nvSpPr>
          <p:cNvPr id="10" name="Oval 9"/>
          <p:cNvSpPr/>
          <p:nvPr/>
        </p:nvSpPr>
        <p:spPr>
          <a:xfrm>
            <a:off x="486536" y="5802625"/>
            <a:ext cx="274320" cy="274320"/>
          </a:xfrm>
          <a:prstGeom prst="ellipse">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86536" y="3745058"/>
            <a:ext cx="274320" cy="274320"/>
          </a:xfrm>
          <a:prstGeom prst="ellipse">
            <a:avLst/>
          </a:prstGeom>
          <a:solidFill>
            <a:srgbClr val="000099"/>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04516" y="3580819"/>
            <a:ext cx="2529923" cy="2585323"/>
          </a:xfrm>
          <a:prstGeom prst="rect">
            <a:avLst/>
          </a:prstGeom>
          <a:noFill/>
        </p:spPr>
        <p:txBody>
          <a:bodyPr wrap="none" rtlCol="0">
            <a:spAutoFit/>
          </a:bodyPr>
          <a:lstStyle/>
          <a:p>
            <a:pPr>
              <a:lnSpc>
                <a:spcPct val="150000"/>
              </a:lnSpc>
            </a:pPr>
            <a:r>
              <a:rPr lang="en-US" dirty="0" smtClean="0"/>
              <a:t>20% or Above</a:t>
            </a:r>
            <a:endParaRPr lang="en-US" dirty="0"/>
          </a:p>
          <a:p>
            <a:pPr>
              <a:lnSpc>
                <a:spcPct val="150000"/>
              </a:lnSpc>
            </a:pPr>
            <a:endParaRPr lang="en-US" dirty="0"/>
          </a:p>
          <a:p>
            <a:pPr>
              <a:lnSpc>
                <a:spcPct val="150000"/>
              </a:lnSpc>
            </a:pPr>
            <a:endParaRPr lang="en-US" dirty="0" smtClean="0"/>
          </a:p>
          <a:p>
            <a:pPr>
              <a:lnSpc>
                <a:spcPct val="150000"/>
              </a:lnSpc>
            </a:pPr>
            <a:endParaRPr lang="en-US" dirty="0"/>
          </a:p>
          <a:p>
            <a:pPr>
              <a:lnSpc>
                <a:spcPct val="150000"/>
              </a:lnSpc>
            </a:pPr>
            <a:endParaRPr lang="en-US" dirty="0" smtClean="0"/>
          </a:p>
          <a:p>
            <a:pPr>
              <a:lnSpc>
                <a:spcPct val="150000"/>
              </a:lnSpc>
            </a:pPr>
            <a:r>
              <a:rPr lang="en-US" dirty="0" smtClean="0"/>
              <a:t>Subsidized </a:t>
            </a:r>
            <a:r>
              <a:rPr lang="en-US" dirty="0"/>
              <a:t>Housing Units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4"/>
          <a:stretch>
            <a:fillRect/>
          </a:stretch>
        </p:blipFill>
        <p:spPr>
          <a:xfrm>
            <a:off x="4783635" y="174359"/>
            <a:ext cx="7349160" cy="6074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816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5934"/>
            <a:ext cx="12192000" cy="584775"/>
          </a:xfrm>
          <a:prstGeom prst="rect">
            <a:avLst/>
          </a:prstGeom>
        </p:spPr>
        <p:txBody>
          <a:bodyPr wrap="square">
            <a:spAutoFit/>
          </a:bodyPr>
          <a:lstStyle/>
          <a:p>
            <a:pPr algn="ctr"/>
            <a:r>
              <a:rPr lang="en-US" sz="3200" b="1" dirty="0" smtClean="0"/>
              <a:t>Low-Opportunity Areas Continue The Poverty Cycle</a:t>
            </a:r>
            <a:endParaRPr lang="en-US" sz="3200" b="1" dirty="0"/>
          </a:p>
        </p:txBody>
      </p:sp>
      <p:sp>
        <p:nvSpPr>
          <p:cNvPr id="6" name="TextBox 5"/>
          <p:cNvSpPr txBox="1"/>
          <p:nvPr/>
        </p:nvSpPr>
        <p:spPr>
          <a:xfrm>
            <a:off x="495300" y="2312454"/>
            <a:ext cx="2612994" cy="254044"/>
          </a:xfrm>
          <a:prstGeom prst="rect">
            <a:avLst/>
          </a:prstGeom>
          <a:noFill/>
        </p:spPr>
        <p:txBody>
          <a:bodyPr wrap="square" rtlCol="0">
            <a:spAutoFit/>
          </a:bodyPr>
          <a:lstStyle/>
          <a:p>
            <a:r>
              <a:rPr lang="en-US" sz="1051" i="1" dirty="0"/>
              <a:t>Source: </a:t>
            </a:r>
            <a:r>
              <a:rPr lang="en-US" sz="1051" i="1" dirty="0" smtClean="0"/>
              <a:t>GOSA, via </a:t>
            </a:r>
            <a:r>
              <a:rPr lang="en-US" sz="1051" i="1" dirty="0"/>
              <a:t>Neighborhood Nexus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1035076146"/>
              </p:ext>
            </p:extLst>
          </p:nvPr>
        </p:nvGraphicFramePr>
        <p:xfrm>
          <a:off x="0" y="1428750"/>
          <a:ext cx="5981700" cy="49805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extLst>
              <p:ext uri="{D42A27DB-BD31-4B8C-83A1-F6EECF244321}">
                <p14:modId xmlns:p14="http://schemas.microsoft.com/office/powerpoint/2010/main" val="600646913"/>
              </p:ext>
            </p:extLst>
          </p:nvPr>
        </p:nvGraphicFramePr>
        <p:xfrm>
          <a:off x="6219825" y="1428750"/>
          <a:ext cx="5886449" cy="4980596"/>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9731405" y="2186508"/>
            <a:ext cx="2612994" cy="254044"/>
          </a:xfrm>
          <a:prstGeom prst="rect">
            <a:avLst/>
          </a:prstGeom>
          <a:noFill/>
        </p:spPr>
        <p:txBody>
          <a:bodyPr wrap="square" rtlCol="0">
            <a:spAutoFit/>
          </a:bodyPr>
          <a:lstStyle/>
          <a:p>
            <a:r>
              <a:rPr lang="en-US" sz="1051" i="1" dirty="0"/>
              <a:t>Source: </a:t>
            </a:r>
            <a:r>
              <a:rPr lang="en-US" sz="1051" i="1" dirty="0" smtClean="0"/>
              <a:t>DPH, via </a:t>
            </a:r>
            <a:r>
              <a:rPr lang="en-US" sz="1051" i="1" dirty="0"/>
              <a:t>Neighborhood Nexus</a:t>
            </a:r>
          </a:p>
        </p:txBody>
      </p:sp>
    </p:spTree>
    <p:extLst>
      <p:ext uri="{BB962C8B-B14F-4D97-AF65-F5344CB8AC3E}">
        <p14:creationId xmlns:p14="http://schemas.microsoft.com/office/powerpoint/2010/main" val="40571441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5B09199-7AF4-4CAA-AA49-72851FE3D392}" type="slidenum">
              <a:rPr lang="en-US" smtClean="0">
                <a:solidFill>
                  <a:srgbClr val="FFFFFF"/>
                </a:solidFill>
              </a:rPr>
              <a:pPr>
                <a:defRPr/>
              </a:pPr>
              <a:t>44</a:t>
            </a:fld>
            <a:endParaRPr lang="en-US">
              <a:solidFill>
                <a:srgbClr val="FFFFFF"/>
              </a:solidFill>
            </a:endParaRPr>
          </a:p>
        </p:txBody>
      </p:sp>
      <p:sp>
        <p:nvSpPr>
          <p:cNvPr id="3" name="Rectangle 2"/>
          <p:cNvSpPr/>
          <p:nvPr/>
        </p:nvSpPr>
        <p:spPr>
          <a:xfrm>
            <a:off x="0" y="0"/>
            <a:ext cx="12192000" cy="1077218"/>
          </a:xfrm>
          <a:prstGeom prst="rect">
            <a:avLst/>
          </a:prstGeom>
        </p:spPr>
        <p:txBody>
          <a:bodyPr wrap="square">
            <a:spAutoFit/>
          </a:bodyPr>
          <a:lstStyle/>
          <a:p>
            <a:pPr algn="ctr"/>
            <a:r>
              <a:rPr lang="en-US" sz="3200" b="1" dirty="0"/>
              <a:t>Residents Struggle with Housing Costs in High Poverty </a:t>
            </a:r>
            <a:r>
              <a:rPr lang="en-US" sz="3200" b="1" dirty="0" smtClean="0"/>
              <a:t>Neighborhoods…</a:t>
            </a:r>
            <a:endParaRPr lang="en-US" sz="3200" b="1" dirty="0"/>
          </a:p>
        </p:txBody>
      </p:sp>
      <p:graphicFrame>
        <p:nvGraphicFramePr>
          <p:cNvPr id="5" name="Chart 4"/>
          <p:cNvGraphicFramePr>
            <a:graphicFrameLocks/>
          </p:cNvGraphicFramePr>
          <p:nvPr>
            <p:extLst>
              <p:ext uri="{D42A27DB-BD31-4B8C-83A1-F6EECF244321}">
                <p14:modId xmlns:p14="http://schemas.microsoft.com/office/powerpoint/2010/main" val="2014321574"/>
              </p:ext>
            </p:extLst>
          </p:nvPr>
        </p:nvGraphicFramePr>
        <p:xfrm>
          <a:off x="0" y="1185127"/>
          <a:ext cx="121920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85875" y="6442245"/>
            <a:ext cx="2612994" cy="415755"/>
          </a:xfrm>
          <a:prstGeom prst="rect">
            <a:avLst/>
          </a:prstGeom>
          <a:noFill/>
        </p:spPr>
        <p:txBody>
          <a:bodyPr wrap="square" rtlCol="0">
            <a:spAutoFit/>
          </a:bodyPr>
          <a:lstStyle/>
          <a:p>
            <a:r>
              <a:rPr lang="en-US" sz="1051" i="1" dirty="0"/>
              <a:t>Source: 2010-2014 American Community Survey, via Neighborhood Nexus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1880152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46331"/>
          </a:xfrm>
          <a:prstGeom prst="rect">
            <a:avLst/>
          </a:prstGeom>
        </p:spPr>
        <p:txBody>
          <a:bodyPr wrap="square">
            <a:spAutoFit/>
          </a:bodyPr>
          <a:lstStyle/>
          <a:p>
            <a:pPr algn="ctr"/>
            <a:r>
              <a:rPr lang="en-US" sz="3600" b="1" dirty="0"/>
              <a:t>… and struggle in other ways as well…</a:t>
            </a:r>
          </a:p>
        </p:txBody>
      </p:sp>
      <p:sp>
        <p:nvSpPr>
          <p:cNvPr id="6" name="TextBox 5"/>
          <p:cNvSpPr txBox="1"/>
          <p:nvPr/>
        </p:nvSpPr>
        <p:spPr>
          <a:xfrm>
            <a:off x="1285875" y="6493099"/>
            <a:ext cx="2612994" cy="254044"/>
          </a:xfrm>
          <a:prstGeom prst="rect">
            <a:avLst/>
          </a:prstGeom>
          <a:noFill/>
        </p:spPr>
        <p:txBody>
          <a:bodyPr wrap="square" rtlCol="0">
            <a:spAutoFit/>
          </a:bodyPr>
          <a:lstStyle/>
          <a:p>
            <a:r>
              <a:rPr lang="en-US" sz="1051" i="1" dirty="0"/>
              <a:t>Source: Zillow, via Neighborhood Nexus </a:t>
            </a:r>
          </a:p>
        </p:txBody>
      </p:sp>
      <p:sp>
        <p:nvSpPr>
          <p:cNvPr id="7" name="Rectangle 6"/>
          <p:cNvSpPr/>
          <p:nvPr/>
        </p:nvSpPr>
        <p:spPr>
          <a:xfrm>
            <a:off x="74503" y="2389178"/>
            <a:ext cx="3562706" cy="984885"/>
          </a:xfrm>
          <a:prstGeom prst="rect">
            <a:avLst/>
          </a:prstGeom>
        </p:spPr>
        <p:txBody>
          <a:bodyPr wrap="none">
            <a:spAutoFit/>
          </a:bodyPr>
          <a:lstStyle/>
          <a:p>
            <a:pPr algn="ctr"/>
            <a:r>
              <a:rPr lang="en-US" b="1" dirty="0"/>
              <a:t>% of Homes with “Negative Equity”</a:t>
            </a:r>
          </a:p>
          <a:p>
            <a:pPr algn="ctr"/>
            <a:endParaRPr lang="en-US" sz="600" b="1" dirty="0"/>
          </a:p>
          <a:p>
            <a:pPr algn="ctr"/>
            <a:r>
              <a:rPr lang="en-US" sz="1600" b="1" i="1" dirty="0"/>
              <a:t>(Owe more on the house </a:t>
            </a:r>
          </a:p>
          <a:p>
            <a:pPr algn="ctr"/>
            <a:r>
              <a:rPr lang="en-US" sz="1600" b="1" i="1" dirty="0"/>
              <a:t>than what it is worth)</a:t>
            </a:r>
            <a:endParaRPr lang="en-US" sz="1600" i="1" dirty="0"/>
          </a:p>
        </p:txBody>
      </p:sp>
      <p:sp>
        <p:nvSpPr>
          <p:cNvPr id="10" name="Rounded Rectangle 9"/>
          <p:cNvSpPr/>
          <p:nvPr/>
        </p:nvSpPr>
        <p:spPr>
          <a:xfrm>
            <a:off x="219075" y="3581398"/>
            <a:ext cx="742950" cy="352425"/>
          </a:xfrm>
          <a:prstGeom prst="roundRect">
            <a:avLst/>
          </a:prstGeom>
          <a:solidFill>
            <a:srgbClr val="0851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19075" y="5876925"/>
            <a:ext cx="742950" cy="352425"/>
          </a:xfrm>
          <a:prstGeom prst="roundRect">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76324" y="3572944"/>
            <a:ext cx="2428875" cy="369332"/>
          </a:xfrm>
          <a:prstGeom prst="rect">
            <a:avLst/>
          </a:prstGeom>
          <a:noFill/>
        </p:spPr>
        <p:txBody>
          <a:bodyPr wrap="square" rtlCol="0">
            <a:spAutoFit/>
          </a:bodyPr>
          <a:lstStyle/>
          <a:p>
            <a:r>
              <a:rPr lang="en-US" dirty="0" smtClean="0"/>
              <a:t>20.9% - 49.2%</a:t>
            </a:r>
            <a:endParaRPr lang="en-US" dirty="0"/>
          </a:p>
        </p:txBody>
      </p:sp>
      <p:sp>
        <p:nvSpPr>
          <p:cNvPr id="19" name="TextBox 18"/>
          <p:cNvSpPr txBox="1"/>
          <p:nvPr/>
        </p:nvSpPr>
        <p:spPr>
          <a:xfrm>
            <a:off x="1095375" y="5851150"/>
            <a:ext cx="2428875" cy="369332"/>
          </a:xfrm>
          <a:prstGeom prst="rect">
            <a:avLst/>
          </a:prstGeom>
          <a:noFill/>
        </p:spPr>
        <p:txBody>
          <a:bodyPr wrap="square" rtlCol="0">
            <a:spAutoFit/>
          </a:bodyPr>
          <a:lstStyle/>
          <a:p>
            <a:r>
              <a:rPr lang="en-US" dirty="0" smtClean="0"/>
              <a:t>4.5% - 7.5%</a:t>
            </a:r>
            <a:endParaRPr lang="en-US" dirty="0"/>
          </a:p>
        </p:txBody>
      </p:sp>
      <p:pic>
        <p:nvPicPr>
          <p:cNvPr id="5" name="Picture 4"/>
          <p:cNvPicPr>
            <a:picLocks noChangeAspect="1"/>
          </p:cNvPicPr>
          <p:nvPr/>
        </p:nvPicPr>
        <p:blipFill>
          <a:blip r:embed="rId2"/>
          <a:stretch>
            <a:fillRect/>
          </a:stretch>
        </p:blipFill>
        <p:spPr>
          <a:xfrm>
            <a:off x="4660900" y="662892"/>
            <a:ext cx="6934200" cy="567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Connector 8"/>
          <p:cNvCxnSpPr>
            <a:stCxn id="10" idx="2"/>
            <a:endCxn id="14" idx="0"/>
          </p:cNvCxnSpPr>
          <p:nvPr/>
        </p:nvCxnSpPr>
        <p:spPr>
          <a:xfrm>
            <a:off x="590550" y="3933823"/>
            <a:ext cx="0" cy="1943102"/>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28689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5B09199-7AF4-4CAA-AA49-72851FE3D392}" type="slidenum">
              <a:rPr lang="en-US" smtClean="0">
                <a:solidFill>
                  <a:srgbClr val="FFFFFF"/>
                </a:solidFill>
              </a:rPr>
              <a:pPr>
                <a:defRPr/>
              </a:pPr>
              <a:t>46</a:t>
            </a:fld>
            <a:endParaRPr lang="en-US">
              <a:solidFill>
                <a:srgbClr val="FFFFFF"/>
              </a:solidFill>
            </a:endParaRPr>
          </a:p>
        </p:txBody>
      </p:sp>
      <p:sp>
        <p:nvSpPr>
          <p:cNvPr id="3" name="Rectangle 2"/>
          <p:cNvSpPr/>
          <p:nvPr/>
        </p:nvSpPr>
        <p:spPr>
          <a:xfrm>
            <a:off x="0" y="0"/>
            <a:ext cx="12192000" cy="646331"/>
          </a:xfrm>
          <a:prstGeom prst="rect">
            <a:avLst/>
          </a:prstGeom>
        </p:spPr>
        <p:txBody>
          <a:bodyPr wrap="square">
            <a:spAutoFit/>
          </a:bodyPr>
          <a:lstStyle/>
          <a:p>
            <a:pPr algn="ctr"/>
            <a:r>
              <a:rPr lang="en-US" sz="3600" b="1" dirty="0"/>
              <a:t>… and struggle in other ways as well…</a:t>
            </a:r>
          </a:p>
        </p:txBody>
      </p:sp>
      <p:sp>
        <p:nvSpPr>
          <p:cNvPr id="6" name="TextBox 5"/>
          <p:cNvSpPr txBox="1"/>
          <p:nvPr/>
        </p:nvSpPr>
        <p:spPr>
          <a:xfrm>
            <a:off x="1285875" y="6493099"/>
            <a:ext cx="2612994" cy="254044"/>
          </a:xfrm>
          <a:prstGeom prst="rect">
            <a:avLst/>
          </a:prstGeom>
          <a:noFill/>
        </p:spPr>
        <p:txBody>
          <a:bodyPr wrap="square" rtlCol="0">
            <a:spAutoFit/>
          </a:bodyPr>
          <a:lstStyle/>
          <a:p>
            <a:r>
              <a:rPr lang="en-US" sz="1051" i="1" dirty="0"/>
              <a:t>Source: Zillow, via Neighborhood Nexus </a:t>
            </a:r>
          </a:p>
        </p:txBody>
      </p:sp>
      <p:sp>
        <p:nvSpPr>
          <p:cNvPr id="7" name="Rectangle 6"/>
          <p:cNvSpPr/>
          <p:nvPr/>
        </p:nvSpPr>
        <p:spPr>
          <a:xfrm>
            <a:off x="74503" y="2389178"/>
            <a:ext cx="3562706" cy="984885"/>
          </a:xfrm>
          <a:prstGeom prst="rect">
            <a:avLst/>
          </a:prstGeom>
        </p:spPr>
        <p:txBody>
          <a:bodyPr wrap="none">
            <a:spAutoFit/>
          </a:bodyPr>
          <a:lstStyle/>
          <a:p>
            <a:pPr algn="ctr"/>
            <a:r>
              <a:rPr lang="en-US" b="1" dirty="0"/>
              <a:t>% of Homes with “Negative Equity”</a:t>
            </a:r>
          </a:p>
          <a:p>
            <a:pPr algn="ctr"/>
            <a:endParaRPr lang="en-US" sz="600" b="1" dirty="0"/>
          </a:p>
          <a:p>
            <a:pPr algn="ctr"/>
            <a:r>
              <a:rPr lang="en-US" sz="1600" b="1" i="1" dirty="0"/>
              <a:t>(Owe more on the house </a:t>
            </a:r>
          </a:p>
          <a:p>
            <a:pPr algn="ctr"/>
            <a:r>
              <a:rPr lang="en-US" sz="1600" b="1" i="1" dirty="0"/>
              <a:t>than what it is worth)</a:t>
            </a:r>
            <a:endParaRPr lang="en-US" sz="1600" i="1" dirty="0"/>
          </a:p>
        </p:txBody>
      </p:sp>
      <p:sp>
        <p:nvSpPr>
          <p:cNvPr id="10" name="Rounded Rectangle 9"/>
          <p:cNvSpPr/>
          <p:nvPr/>
        </p:nvSpPr>
        <p:spPr>
          <a:xfrm>
            <a:off x="219075" y="3581398"/>
            <a:ext cx="742950" cy="352425"/>
          </a:xfrm>
          <a:prstGeom prst="roundRect">
            <a:avLst/>
          </a:prstGeom>
          <a:solidFill>
            <a:srgbClr val="0851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9075" y="4157662"/>
            <a:ext cx="742950" cy="352425"/>
          </a:xfrm>
          <a:prstGeom prst="roundRect">
            <a:avLst/>
          </a:prstGeom>
          <a:solidFill>
            <a:srgbClr val="3182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19075" y="4729162"/>
            <a:ext cx="742950" cy="352425"/>
          </a:xfrm>
          <a:prstGeom prst="roundRect">
            <a:avLst/>
          </a:prstGeom>
          <a:solidFill>
            <a:srgbClr val="6BAED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19075" y="5300661"/>
            <a:ext cx="742950" cy="352425"/>
          </a:xfrm>
          <a:prstGeom prst="roundRect">
            <a:avLst/>
          </a:prstGeom>
          <a:solidFill>
            <a:srgbClr val="BDD7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19075" y="5876925"/>
            <a:ext cx="742950" cy="352425"/>
          </a:xfrm>
          <a:prstGeom prst="roundRect">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76324" y="3572944"/>
            <a:ext cx="2428875" cy="369332"/>
          </a:xfrm>
          <a:prstGeom prst="rect">
            <a:avLst/>
          </a:prstGeom>
          <a:noFill/>
        </p:spPr>
        <p:txBody>
          <a:bodyPr wrap="square" rtlCol="0">
            <a:spAutoFit/>
          </a:bodyPr>
          <a:lstStyle/>
          <a:p>
            <a:r>
              <a:rPr lang="en-US" dirty="0" smtClean="0"/>
              <a:t>27.4% - 53.4%</a:t>
            </a:r>
            <a:endParaRPr lang="en-US" dirty="0"/>
          </a:p>
        </p:txBody>
      </p:sp>
      <p:sp>
        <p:nvSpPr>
          <p:cNvPr id="16" name="TextBox 15"/>
          <p:cNvSpPr txBox="1"/>
          <p:nvPr/>
        </p:nvSpPr>
        <p:spPr>
          <a:xfrm>
            <a:off x="1095375" y="4140755"/>
            <a:ext cx="2428875" cy="369332"/>
          </a:xfrm>
          <a:prstGeom prst="rect">
            <a:avLst/>
          </a:prstGeom>
          <a:noFill/>
        </p:spPr>
        <p:txBody>
          <a:bodyPr wrap="square" rtlCol="0">
            <a:spAutoFit/>
          </a:bodyPr>
          <a:lstStyle/>
          <a:p>
            <a:r>
              <a:rPr lang="en-US" dirty="0" smtClean="0"/>
              <a:t>15.6% - 27.4%</a:t>
            </a:r>
            <a:endParaRPr lang="en-US" dirty="0"/>
          </a:p>
        </p:txBody>
      </p:sp>
      <p:sp>
        <p:nvSpPr>
          <p:cNvPr id="17" name="TextBox 16"/>
          <p:cNvSpPr txBox="1"/>
          <p:nvPr/>
        </p:nvSpPr>
        <p:spPr>
          <a:xfrm>
            <a:off x="1123492" y="4708565"/>
            <a:ext cx="2428875" cy="369332"/>
          </a:xfrm>
          <a:prstGeom prst="rect">
            <a:avLst/>
          </a:prstGeom>
          <a:noFill/>
        </p:spPr>
        <p:txBody>
          <a:bodyPr wrap="square" rtlCol="0">
            <a:spAutoFit/>
          </a:bodyPr>
          <a:lstStyle/>
          <a:p>
            <a:r>
              <a:rPr lang="en-US" dirty="0" smtClean="0"/>
              <a:t>11.8% - 15.6%</a:t>
            </a:r>
            <a:endParaRPr lang="en-US" dirty="0"/>
          </a:p>
        </p:txBody>
      </p:sp>
      <p:sp>
        <p:nvSpPr>
          <p:cNvPr id="18" name="TextBox 17"/>
          <p:cNvSpPr txBox="1"/>
          <p:nvPr/>
        </p:nvSpPr>
        <p:spPr>
          <a:xfrm>
            <a:off x="1095375" y="5283340"/>
            <a:ext cx="2428875" cy="369332"/>
          </a:xfrm>
          <a:prstGeom prst="rect">
            <a:avLst/>
          </a:prstGeom>
          <a:noFill/>
        </p:spPr>
        <p:txBody>
          <a:bodyPr wrap="square" rtlCol="0">
            <a:spAutoFit/>
          </a:bodyPr>
          <a:lstStyle/>
          <a:p>
            <a:r>
              <a:rPr lang="en-US" dirty="0" smtClean="0"/>
              <a:t>8.6% - </a:t>
            </a:r>
            <a:r>
              <a:rPr lang="en-US" dirty="0"/>
              <a:t>11.8%</a:t>
            </a:r>
          </a:p>
        </p:txBody>
      </p:sp>
      <p:sp>
        <p:nvSpPr>
          <p:cNvPr id="19" name="TextBox 18"/>
          <p:cNvSpPr txBox="1"/>
          <p:nvPr/>
        </p:nvSpPr>
        <p:spPr>
          <a:xfrm>
            <a:off x="1095375" y="5851150"/>
            <a:ext cx="2428875" cy="369332"/>
          </a:xfrm>
          <a:prstGeom prst="rect">
            <a:avLst/>
          </a:prstGeom>
          <a:noFill/>
        </p:spPr>
        <p:txBody>
          <a:bodyPr wrap="square" rtlCol="0">
            <a:spAutoFit/>
          </a:bodyPr>
          <a:lstStyle/>
          <a:p>
            <a:r>
              <a:rPr lang="en-US" dirty="0" smtClean="0"/>
              <a:t>0% - </a:t>
            </a:r>
            <a:r>
              <a:rPr lang="en-US" dirty="0"/>
              <a:t>8.6%</a:t>
            </a:r>
          </a:p>
        </p:txBody>
      </p:sp>
      <p:pic>
        <p:nvPicPr>
          <p:cNvPr id="5" name="Picture 4"/>
          <p:cNvPicPr>
            <a:picLocks noChangeAspect="1"/>
          </p:cNvPicPr>
          <p:nvPr/>
        </p:nvPicPr>
        <p:blipFill>
          <a:blip r:embed="rId2"/>
          <a:stretch>
            <a:fillRect/>
          </a:stretch>
        </p:blipFill>
        <p:spPr>
          <a:xfrm>
            <a:off x="4660900" y="646331"/>
            <a:ext cx="6934200" cy="567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863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068"/>
            <a:ext cx="12192000" cy="584775"/>
          </a:xfrm>
          <a:prstGeom prst="rect">
            <a:avLst/>
          </a:prstGeom>
        </p:spPr>
        <p:txBody>
          <a:bodyPr wrap="square">
            <a:spAutoFit/>
          </a:bodyPr>
          <a:lstStyle/>
          <a:p>
            <a:pPr algn="ctr"/>
            <a:r>
              <a:rPr lang="en-US" sz="3200" b="1" dirty="0" smtClean="0"/>
              <a:t>Summary</a:t>
            </a:r>
            <a:endParaRPr lang="en-US" sz="3200" b="1" dirty="0"/>
          </a:p>
        </p:txBody>
      </p:sp>
      <p:sp>
        <p:nvSpPr>
          <p:cNvPr id="3" name="Rectangle 2"/>
          <p:cNvSpPr/>
          <p:nvPr/>
        </p:nvSpPr>
        <p:spPr>
          <a:xfrm>
            <a:off x="431798" y="1203868"/>
            <a:ext cx="11641667" cy="5262979"/>
          </a:xfrm>
          <a:prstGeom prst="rect">
            <a:avLst/>
          </a:prstGeom>
        </p:spPr>
        <p:txBody>
          <a:bodyPr wrap="square">
            <a:spAutoFit/>
          </a:bodyPr>
          <a:lstStyle/>
          <a:p>
            <a:pPr marL="285750" indent="-285750">
              <a:buFont typeface="Arial" panose="020B0604020202020204" pitchFamily="34" charset="0"/>
              <a:buChar char="•"/>
            </a:pPr>
            <a:r>
              <a:rPr lang="en-US" sz="2400" dirty="0" smtClean="0"/>
              <a:t>Home ownership and household formation rates down dramatically, compared to historic trends</a:t>
            </a:r>
            <a:br>
              <a:rPr lang="en-US" sz="2400" dirty="0" smtClean="0"/>
            </a:br>
            <a:endParaRPr lang="en-US" sz="2400" dirty="0" smtClean="0"/>
          </a:p>
          <a:p>
            <a:pPr marL="285750" indent="-285750">
              <a:buFont typeface="Arial" panose="020B0604020202020204" pitchFamily="34" charset="0"/>
              <a:buChar char="•"/>
            </a:pPr>
            <a:r>
              <a:rPr lang="en-US" sz="2400" dirty="0" smtClean="0"/>
              <a:t>Home prices rising significantly – faster than wages – due in large part to dwindling supply</a:t>
            </a:r>
            <a:br>
              <a:rPr lang="en-US" sz="2400" dirty="0" smtClean="0"/>
            </a:br>
            <a:endParaRPr lang="en-US" sz="2400" dirty="0" smtClean="0"/>
          </a:p>
          <a:p>
            <a:pPr marL="285750" indent="-285750">
              <a:buFont typeface="Arial" panose="020B0604020202020204" pitchFamily="34" charset="0"/>
              <a:buChar char="•"/>
            </a:pPr>
            <a:r>
              <a:rPr lang="en-US" sz="2400" dirty="0" smtClean="0"/>
              <a:t>Adding in transportation costs worsens an already worsening affordability picture</a:t>
            </a:r>
            <a:br>
              <a:rPr lang="en-US" sz="2400" dirty="0" smtClean="0"/>
            </a:br>
            <a:endParaRPr lang="en-US" sz="2400" dirty="0" smtClean="0"/>
          </a:p>
          <a:p>
            <a:pPr marL="285750" indent="-285750">
              <a:buFont typeface="Arial" panose="020B0604020202020204" pitchFamily="34" charset="0"/>
              <a:buChar char="•"/>
            </a:pPr>
            <a:r>
              <a:rPr lang="en-US" sz="2400" dirty="0" smtClean="0"/>
              <a:t>Rental market offers no relief – rents are rising dramatically as well, especially in the suburbs</a:t>
            </a:r>
            <a:br>
              <a:rPr lang="en-US" sz="2400" dirty="0" smtClean="0"/>
            </a:br>
            <a:endParaRPr lang="en-US" sz="2400" dirty="0" smtClean="0"/>
          </a:p>
          <a:p>
            <a:pPr marL="285750" indent="-285750">
              <a:buFont typeface="Arial" panose="020B0604020202020204" pitchFamily="34" charset="0"/>
              <a:buChar char="•"/>
            </a:pPr>
            <a:r>
              <a:rPr lang="en-US" sz="2400" dirty="0" smtClean="0"/>
              <a:t>Majority of low-income housing located in low opportunity areas, maintaining the cycle of poverty</a:t>
            </a:r>
            <a:br>
              <a:rPr lang="en-US" sz="2400" dirty="0" smtClean="0"/>
            </a:br>
            <a:endParaRPr lang="en-US" sz="2400" dirty="0" smtClean="0"/>
          </a:p>
          <a:p>
            <a:endParaRPr lang="en-US" sz="2400" dirty="0"/>
          </a:p>
        </p:txBody>
      </p:sp>
    </p:spTree>
    <p:extLst>
      <p:ext uri="{BB962C8B-B14F-4D97-AF65-F5344CB8AC3E}">
        <p14:creationId xmlns:p14="http://schemas.microsoft.com/office/powerpoint/2010/main" val="29381229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068"/>
            <a:ext cx="12192000" cy="584775"/>
          </a:xfrm>
          <a:prstGeom prst="rect">
            <a:avLst/>
          </a:prstGeom>
        </p:spPr>
        <p:txBody>
          <a:bodyPr wrap="square">
            <a:spAutoFit/>
          </a:bodyPr>
          <a:lstStyle/>
          <a:p>
            <a:pPr algn="ctr"/>
            <a:r>
              <a:rPr lang="en-US" sz="3200" b="1" dirty="0" smtClean="0"/>
              <a:t>Discussion?</a:t>
            </a:r>
            <a:endParaRPr lang="en-US" sz="3200" b="1" dirty="0"/>
          </a:p>
        </p:txBody>
      </p:sp>
      <p:sp>
        <p:nvSpPr>
          <p:cNvPr id="3" name="Rectangle 2"/>
          <p:cNvSpPr/>
          <p:nvPr/>
        </p:nvSpPr>
        <p:spPr>
          <a:xfrm>
            <a:off x="414866" y="1060510"/>
            <a:ext cx="11362267" cy="4832092"/>
          </a:xfrm>
          <a:prstGeom prst="rect">
            <a:avLst/>
          </a:prstGeom>
        </p:spPr>
        <p:txBody>
          <a:bodyPr wrap="square">
            <a:spAutoFit/>
          </a:bodyPr>
          <a:lstStyle/>
          <a:p>
            <a:pPr marL="285750" indent="-285750">
              <a:buFont typeface="Arial" panose="020B0604020202020204" pitchFamily="34" charset="0"/>
              <a:buChar char="•"/>
            </a:pPr>
            <a:r>
              <a:rPr lang="en-US" sz="2800" dirty="0" smtClean="0"/>
              <a:t>What is the biggest issue in your jurisdiction as it relates to affordable housing?</a:t>
            </a:r>
            <a:br>
              <a:rPr lang="en-US" sz="2800" dirty="0" smtClean="0"/>
            </a:br>
            <a:endParaRPr lang="en-US" sz="2800" dirty="0" smtClean="0"/>
          </a:p>
          <a:p>
            <a:pPr marL="285750" indent="-285750">
              <a:buFont typeface="Arial" panose="020B0604020202020204" pitchFamily="34" charset="0"/>
              <a:buChar char="•"/>
            </a:pPr>
            <a:r>
              <a:rPr lang="en-US" sz="2800" dirty="0" smtClean="0"/>
              <a:t>What are the local barriers to being more proactive with some of these housing issues?</a:t>
            </a:r>
            <a:br>
              <a:rPr lang="en-US" sz="2800" dirty="0" smtClean="0"/>
            </a:br>
            <a:endParaRPr lang="en-US" sz="2800" dirty="0" smtClean="0"/>
          </a:p>
          <a:p>
            <a:pPr marL="285750" indent="-285750">
              <a:buFont typeface="Arial" panose="020B0604020202020204" pitchFamily="34" charset="0"/>
              <a:buChar char="•"/>
            </a:pPr>
            <a:r>
              <a:rPr lang="en-US" sz="2800" dirty="0" smtClean="0"/>
              <a:t>Do you see issues in older adults accessing basic services, like healthcare, groceries or senior centers?</a:t>
            </a:r>
            <a:br>
              <a:rPr lang="en-US" sz="2800" dirty="0" smtClean="0"/>
            </a:br>
            <a:endParaRPr lang="en-US" sz="2800" dirty="0" smtClean="0"/>
          </a:p>
          <a:p>
            <a:pPr marL="285750" indent="-285750">
              <a:buFont typeface="Arial" panose="020B0604020202020204" pitchFamily="34" charset="0"/>
              <a:buChar char="•"/>
            </a:pPr>
            <a:r>
              <a:rPr lang="en-US" sz="2800" dirty="0" smtClean="0"/>
              <a:t>What about workforce training – have you heard of any issues of people seeking training having a hard time getting the training they need?</a:t>
            </a:r>
            <a:endParaRPr lang="en-US" sz="2800" dirty="0"/>
          </a:p>
        </p:txBody>
      </p:sp>
    </p:spTree>
    <p:extLst>
      <p:ext uri="{BB962C8B-B14F-4D97-AF65-F5344CB8AC3E}">
        <p14:creationId xmlns:p14="http://schemas.microsoft.com/office/powerpoint/2010/main" val="8526789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0" y="15739"/>
            <a:ext cx="12192000" cy="707886"/>
          </a:xfrm>
          <a:prstGeom prst="rect">
            <a:avLst/>
          </a:prstGeom>
          <a:noFill/>
        </p:spPr>
        <p:txBody>
          <a:bodyPr wrap="square" rtlCol="0">
            <a:spAutoFit/>
          </a:bodyPr>
          <a:lstStyle/>
          <a:p>
            <a:pPr algn="ctr"/>
            <a:r>
              <a:rPr lang="en-US" sz="2000" b="1" dirty="0" smtClean="0">
                <a:solidFill>
                  <a:schemeClr val="tx1"/>
                </a:solidFill>
                <a:effectLst/>
                <a:latin typeface="+mn-lt"/>
              </a:rPr>
              <a:t>Where a Family of Four (Two Commuters, Two Kids) That Makes the Area Median Income (~$57,000) </a:t>
            </a:r>
          </a:p>
          <a:p>
            <a:pPr algn="ctr"/>
            <a:r>
              <a:rPr lang="en-US" sz="2000" b="1" dirty="0" smtClean="0">
                <a:solidFill>
                  <a:schemeClr val="tx1"/>
                </a:solidFill>
                <a:effectLst/>
                <a:latin typeface="+mn-lt"/>
              </a:rPr>
              <a:t>Can Live if they Want To Pay…</a:t>
            </a:r>
          </a:p>
        </p:txBody>
      </p:sp>
      <p:pic>
        <p:nvPicPr>
          <p:cNvPr id="11" name="Picture 10"/>
          <p:cNvPicPr>
            <a:picLocks noChangeAspect="1"/>
          </p:cNvPicPr>
          <p:nvPr/>
        </p:nvPicPr>
        <p:blipFill>
          <a:blip r:embed="rId2"/>
          <a:stretch>
            <a:fillRect/>
          </a:stretch>
        </p:blipFill>
        <p:spPr>
          <a:xfrm>
            <a:off x="7649101" y="1541313"/>
            <a:ext cx="2867637" cy="4830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0" y="801263"/>
            <a:ext cx="5271075" cy="584775"/>
          </a:xfrm>
          <a:prstGeom prst="rect">
            <a:avLst/>
          </a:prstGeom>
        </p:spPr>
        <p:txBody>
          <a:bodyPr wrap="square">
            <a:spAutoFit/>
          </a:bodyPr>
          <a:lstStyle/>
          <a:p>
            <a:pPr algn="ctr"/>
            <a:r>
              <a:rPr lang="en-US" sz="1600" b="1" i="1" dirty="0"/>
              <a:t>… less than 50% on Housing and Transportation Costs Combined.</a:t>
            </a:r>
            <a:endParaRPr lang="en-US" sz="1600" i="1" dirty="0"/>
          </a:p>
        </p:txBody>
      </p:sp>
      <p:sp>
        <p:nvSpPr>
          <p:cNvPr id="13" name="Rectangle 12"/>
          <p:cNvSpPr/>
          <p:nvPr/>
        </p:nvSpPr>
        <p:spPr>
          <a:xfrm>
            <a:off x="6191432" y="801262"/>
            <a:ext cx="5334402" cy="584775"/>
          </a:xfrm>
          <a:prstGeom prst="rect">
            <a:avLst/>
          </a:prstGeom>
        </p:spPr>
        <p:txBody>
          <a:bodyPr wrap="square">
            <a:spAutoFit/>
          </a:bodyPr>
          <a:lstStyle/>
          <a:p>
            <a:pPr algn="ctr"/>
            <a:r>
              <a:rPr lang="en-US" sz="1600" b="1" i="1" dirty="0"/>
              <a:t>… more than 50% on Housing and Transportation Costs Combined.</a:t>
            </a:r>
            <a:endParaRPr lang="en-US" sz="1600" i="1" dirty="0"/>
          </a:p>
        </p:txBody>
      </p:sp>
      <p:pic>
        <p:nvPicPr>
          <p:cNvPr id="14" name="Picture 13"/>
          <p:cNvPicPr>
            <a:picLocks noChangeAspect="1"/>
          </p:cNvPicPr>
          <p:nvPr/>
        </p:nvPicPr>
        <p:blipFill>
          <a:blip r:embed="rId3"/>
          <a:stretch>
            <a:fillRect/>
          </a:stretch>
        </p:blipFill>
        <p:spPr>
          <a:xfrm>
            <a:off x="1010056" y="1536208"/>
            <a:ext cx="3085297" cy="4835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4976309" y="3379801"/>
            <a:ext cx="1842684" cy="369332"/>
          </a:xfrm>
          <a:prstGeom prst="rect">
            <a:avLst/>
          </a:prstGeom>
        </p:spPr>
        <p:txBody>
          <a:bodyPr wrap="none">
            <a:spAutoFit/>
          </a:bodyPr>
          <a:lstStyle/>
          <a:p>
            <a:pPr algn="ctr"/>
            <a:r>
              <a:rPr lang="en-US" b="1" dirty="0"/>
              <a:t>Cherokee &amp; Cobb</a:t>
            </a:r>
          </a:p>
        </p:txBody>
      </p:sp>
    </p:spTree>
    <p:extLst>
      <p:ext uri="{BB962C8B-B14F-4D97-AF65-F5344CB8AC3E}">
        <p14:creationId xmlns:p14="http://schemas.microsoft.com/office/powerpoint/2010/main" val="89426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2084221" y="1"/>
            <a:ext cx="7897979" cy="957943"/>
          </a:xfrm>
          <a:prstGeom prst="rect">
            <a:avLst/>
          </a:prstGeom>
          <a:noFill/>
          <a:ln w="9525">
            <a:noFill/>
            <a:miter lim="800000"/>
            <a:headEnd/>
            <a:tailEnd/>
          </a:ln>
        </p:spPr>
        <p:txBody>
          <a:bodyPr/>
          <a:lstStyle/>
          <a:p>
            <a:pPr algn="ctr" defTabSz="457200">
              <a:spcBef>
                <a:spcPct val="20000"/>
              </a:spcBef>
              <a:defRPr/>
            </a:pPr>
            <a:r>
              <a:rPr lang="en-US" sz="3200" b="1" i="1" dirty="0" smtClean="0">
                <a:solidFill>
                  <a:prstClr val="black"/>
                </a:solidFill>
                <a:latin typeface="Calibri"/>
              </a:rPr>
              <a:t>Comparing Population Growth Curves</a:t>
            </a:r>
          </a:p>
          <a:p>
            <a:pPr algn="ctr" defTabSz="457200">
              <a:spcBef>
                <a:spcPct val="20000"/>
              </a:spcBef>
              <a:defRPr/>
            </a:pPr>
            <a:r>
              <a:rPr lang="en-US" sz="3200" b="1" i="1" dirty="0" smtClean="0">
                <a:solidFill>
                  <a:prstClr val="black"/>
                </a:solidFill>
                <a:effectLst>
                  <a:outerShdw blurRad="38100" dist="38100" dir="2700000" algn="tl">
                    <a:srgbClr val="000000">
                      <a:alpha val="43137"/>
                    </a:srgbClr>
                  </a:outerShdw>
                </a:effectLst>
                <a:latin typeface="Calibri"/>
              </a:rPr>
              <a:t>2000-2006 &amp; 2010-2016</a:t>
            </a:r>
            <a:endParaRPr lang="en-US" sz="800" i="1" dirty="0">
              <a:solidFill>
                <a:prstClr val="black"/>
              </a:solidFill>
              <a:effectLst>
                <a:outerShdw blurRad="38100" dist="38100" dir="2700000" algn="tl">
                  <a:srgbClr val="000000">
                    <a:alpha val="43137"/>
                  </a:srgbClr>
                </a:outerShdw>
              </a:effectLst>
              <a:latin typeface="Calibri"/>
            </a:endParaRPr>
          </a:p>
        </p:txBody>
      </p:sp>
      <p:sp>
        <p:nvSpPr>
          <p:cNvPr id="7" name="TextBox 6"/>
          <p:cNvSpPr txBox="1"/>
          <p:nvPr/>
        </p:nvSpPr>
        <p:spPr>
          <a:xfrm>
            <a:off x="1353911" y="6611779"/>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US Census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611416020"/>
              </p:ext>
            </p:extLst>
          </p:nvPr>
        </p:nvGraphicFramePr>
        <p:xfrm>
          <a:off x="161925" y="1533525"/>
          <a:ext cx="6134100" cy="4057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1287060068"/>
              </p:ext>
            </p:extLst>
          </p:nvPr>
        </p:nvGraphicFramePr>
        <p:xfrm>
          <a:off x="6296025" y="1533525"/>
          <a:ext cx="5286375" cy="40576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25100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24328"/>
            <a:ext cx="5921265" cy="4412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5921265" y="724328"/>
            <a:ext cx="6270735" cy="441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175199"/>
            <a:ext cx="59212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Cherokee </a:t>
            </a:r>
          </a:p>
        </p:txBody>
      </p:sp>
      <p:sp>
        <p:nvSpPr>
          <p:cNvPr id="5" name="TextBox 4"/>
          <p:cNvSpPr txBox="1"/>
          <p:nvPr/>
        </p:nvSpPr>
        <p:spPr>
          <a:xfrm>
            <a:off x="6113600" y="175199"/>
            <a:ext cx="60373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Cobb </a:t>
            </a:r>
          </a:p>
        </p:txBody>
      </p:sp>
      <p:sp>
        <p:nvSpPr>
          <p:cNvPr id="6" name="TextBox 5"/>
          <p:cNvSpPr txBox="1"/>
          <p:nvPr/>
        </p:nvSpPr>
        <p:spPr>
          <a:xfrm>
            <a:off x="0"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79%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Cherokee</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58%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Cherokee</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sp>
        <p:nvSpPr>
          <p:cNvPr id="7" name="TextBox 6"/>
          <p:cNvSpPr txBox="1"/>
          <p:nvPr/>
        </p:nvSpPr>
        <p:spPr>
          <a:xfrm>
            <a:off x="6229638"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61%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Cobb</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63%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Cobb</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spTree>
    <p:extLst>
      <p:ext uri="{BB962C8B-B14F-4D97-AF65-F5344CB8AC3E}">
        <p14:creationId xmlns:p14="http://schemas.microsoft.com/office/powerpoint/2010/main" val="280128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0" y="15739"/>
            <a:ext cx="12192000" cy="707886"/>
          </a:xfrm>
          <a:prstGeom prst="rect">
            <a:avLst/>
          </a:prstGeom>
          <a:noFill/>
        </p:spPr>
        <p:txBody>
          <a:bodyPr wrap="square" rtlCol="0">
            <a:spAutoFit/>
          </a:bodyPr>
          <a:lstStyle/>
          <a:p>
            <a:pPr algn="ctr"/>
            <a:r>
              <a:rPr lang="en-US" sz="2000" b="1" dirty="0" smtClean="0">
                <a:solidFill>
                  <a:schemeClr val="tx1"/>
                </a:solidFill>
                <a:effectLst/>
                <a:latin typeface="+mn-lt"/>
              </a:rPr>
              <a:t>Where a Family of Four (Two Commuters, Two Kids) That Makes the Area Median Income (~$57,000) </a:t>
            </a:r>
          </a:p>
          <a:p>
            <a:pPr algn="ctr"/>
            <a:r>
              <a:rPr lang="en-US" sz="2000" b="1" dirty="0" smtClean="0">
                <a:solidFill>
                  <a:schemeClr val="tx1"/>
                </a:solidFill>
                <a:effectLst/>
                <a:latin typeface="+mn-lt"/>
              </a:rPr>
              <a:t>Can Live if they Want To Pay…</a:t>
            </a:r>
          </a:p>
        </p:txBody>
      </p:sp>
      <p:sp>
        <p:nvSpPr>
          <p:cNvPr id="12" name="Rectangle 11"/>
          <p:cNvSpPr/>
          <p:nvPr/>
        </p:nvSpPr>
        <p:spPr>
          <a:xfrm>
            <a:off x="0" y="801263"/>
            <a:ext cx="5271075" cy="584775"/>
          </a:xfrm>
          <a:prstGeom prst="rect">
            <a:avLst/>
          </a:prstGeom>
        </p:spPr>
        <p:txBody>
          <a:bodyPr wrap="square">
            <a:spAutoFit/>
          </a:bodyPr>
          <a:lstStyle/>
          <a:p>
            <a:pPr algn="ctr"/>
            <a:r>
              <a:rPr lang="en-US" sz="1600" b="1" i="1" dirty="0"/>
              <a:t>… less than 50% on Housing and Transportation Costs Combined.</a:t>
            </a:r>
            <a:endParaRPr lang="en-US" sz="1600" i="1" dirty="0"/>
          </a:p>
        </p:txBody>
      </p:sp>
      <p:sp>
        <p:nvSpPr>
          <p:cNvPr id="13" name="Rectangle 12"/>
          <p:cNvSpPr/>
          <p:nvPr/>
        </p:nvSpPr>
        <p:spPr>
          <a:xfrm>
            <a:off x="6191432" y="801262"/>
            <a:ext cx="5334402" cy="584775"/>
          </a:xfrm>
          <a:prstGeom prst="rect">
            <a:avLst/>
          </a:prstGeom>
        </p:spPr>
        <p:txBody>
          <a:bodyPr wrap="square">
            <a:spAutoFit/>
          </a:bodyPr>
          <a:lstStyle/>
          <a:p>
            <a:pPr algn="ctr"/>
            <a:r>
              <a:rPr lang="en-US" sz="1600" b="1" i="1" dirty="0"/>
              <a:t>… more than 50% on Housing and Transportation Costs Combined.</a:t>
            </a:r>
            <a:endParaRPr lang="en-US" sz="1600" i="1" dirty="0"/>
          </a:p>
        </p:txBody>
      </p:sp>
      <p:sp>
        <p:nvSpPr>
          <p:cNvPr id="15" name="Rectangle 14"/>
          <p:cNvSpPr/>
          <p:nvPr/>
        </p:nvSpPr>
        <p:spPr>
          <a:xfrm>
            <a:off x="5119324" y="6052366"/>
            <a:ext cx="1953356" cy="369332"/>
          </a:xfrm>
          <a:prstGeom prst="rect">
            <a:avLst/>
          </a:prstGeom>
        </p:spPr>
        <p:txBody>
          <a:bodyPr wrap="none">
            <a:spAutoFit/>
          </a:bodyPr>
          <a:lstStyle/>
          <a:p>
            <a:pPr algn="ctr"/>
            <a:r>
              <a:rPr lang="en-US" b="1" dirty="0" smtClean="0"/>
              <a:t>Fulton &amp; Gwinnett</a:t>
            </a:r>
            <a:endParaRPr lang="en-US" b="1" dirty="0"/>
          </a:p>
        </p:txBody>
      </p:sp>
      <p:pic>
        <p:nvPicPr>
          <p:cNvPr id="3" name="Picture 2"/>
          <p:cNvPicPr>
            <a:picLocks noChangeAspect="1"/>
          </p:cNvPicPr>
          <p:nvPr/>
        </p:nvPicPr>
        <p:blipFill>
          <a:blip r:embed="rId2"/>
          <a:stretch>
            <a:fillRect/>
          </a:stretch>
        </p:blipFill>
        <p:spPr>
          <a:xfrm>
            <a:off x="97367" y="1463676"/>
            <a:ext cx="2376010" cy="2481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2635537" y="1463676"/>
            <a:ext cx="2720043" cy="2481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1285372" y="4023105"/>
            <a:ext cx="2539471" cy="2739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6536921" y="1541314"/>
            <a:ext cx="2400102" cy="2481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9038911" y="1541312"/>
            <a:ext cx="2739255" cy="2481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7736972" y="4101225"/>
            <a:ext cx="2603879" cy="2739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589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175199"/>
            <a:ext cx="59212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Fulton  </a:t>
            </a:r>
          </a:p>
        </p:txBody>
      </p:sp>
      <p:sp>
        <p:nvSpPr>
          <p:cNvPr id="5" name="TextBox 4"/>
          <p:cNvSpPr txBox="1"/>
          <p:nvPr/>
        </p:nvSpPr>
        <p:spPr>
          <a:xfrm>
            <a:off x="6113600" y="175199"/>
            <a:ext cx="60373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Gwinnett </a:t>
            </a:r>
          </a:p>
        </p:txBody>
      </p:sp>
      <p:sp>
        <p:nvSpPr>
          <p:cNvPr id="6" name="TextBox 5"/>
          <p:cNvSpPr txBox="1"/>
          <p:nvPr/>
        </p:nvSpPr>
        <p:spPr>
          <a:xfrm>
            <a:off x="0"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Only 47%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Fulton</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73%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Fulton</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sp>
        <p:nvSpPr>
          <p:cNvPr id="7" name="TextBox 6"/>
          <p:cNvSpPr txBox="1"/>
          <p:nvPr/>
        </p:nvSpPr>
        <p:spPr>
          <a:xfrm>
            <a:off x="6229638"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61%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Gwinnett</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59%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Gwinnett</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pic>
        <p:nvPicPr>
          <p:cNvPr id="8" name="Picture 7"/>
          <p:cNvPicPr>
            <a:picLocks noChangeAspect="1"/>
          </p:cNvPicPr>
          <p:nvPr/>
        </p:nvPicPr>
        <p:blipFill>
          <a:blip r:embed="rId2"/>
          <a:stretch>
            <a:fillRect/>
          </a:stretch>
        </p:blipFill>
        <p:spPr>
          <a:xfrm>
            <a:off x="1" y="672957"/>
            <a:ext cx="5921264" cy="4320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stretch>
            <a:fillRect/>
          </a:stretch>
        </p:blipFill>
        <p:spPr>
          <a:xfrm>
            <a:off x="5959798" y="672957"/>
            <a:ext cx="6191106" cy="4320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597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0" y="15739"/>
            <a:ext cx="12192000" cy="707886"/>
          </a:xfrm>
          <a:prstGeom prst="rect">
            <a:avLst/>
          </a:prstGeom>
          <a:noFill/>
        </p:spPr>
        <p:txBody>
          <a:bodyPr wrap="square" rtlCol="0">
            <a:spAutoFit/>
          </a:bodyPr>
          <a:lstStyle/>
          <a:p>
            <a:pPr algn="ctr"/>
            <a:r>
              <a:rPr lang="en-US" sz="2000" b="1" dirty="0" smtClean="0">
                <a:solidFill>
                  <a:schemeClr val="tx1"/>
                </a:solidFill>
                <a:effectLst/>
                <a:latin typeface="+mn-lt"/>
              </a:rPr>
              <a:t>Where a Family of Four (Two Commuters, Two Kids) That Makes the Area Median Income (~$57,000) </a:t>
            </a:r>
          </a:p>
          <a:p>
            <a:pPr algn="ctr"/>
            <a:r>
              <a:rPr lang="en-US" sz="2000" b="1" dirty="0" smtClean="0">
                <a:solidFill>
                  <a:schemeClr val="tx1"/>
                </a:solidFill>
                <a:effectLst/>
                <a:latin typeface="+mn-lt"/>
              </a:rPr>
              <a:t>Can Live if they Want To Pay…</a:t>
            </a:r>
          </a:p>
        </p:txBody>
      </p:sp>
      <p:sp>
        <p:nvSpPr>
          <p:cNvPr id="12" name="Rectangle 11"/>
          <p:cNvSpPr/>
          <p:nvPr/>
        </p:nvSpPr>
        <p:spPr>
          <a:xfrm>
            <a:off x="0" y="801263"/>
            <a:ext cx="5271075" cy="584775"/>
          </a:xfrm>
          <a:prstGeom prst="rect">
            <a:avLst/>
          </a:prstGeom>
        </p:spPr>
        <p:txBody>
          <a:bodyPr wrap="square">
            <a:spAutoFit/>
          </a:bodyPr>
          <a:lstStyle/>
          <a:p>
            <a:pPr algn="ctr"/>
            <a:r>
              <a:rPr lang="en-US" sz="1600" b="1" i="1" dirty="0"/>
              <a:t>… less than 50% on Housing and Transportation Costs Combined.</a:t>
            </a:r>
            <a:endParaRPr lang="en-US" sz="1600" i="1" dirty="0"/>
          </a:p>
        </p:txBody>
      </p:sp>
      <p:sp>
        <p:nvSpPr>
          <p:cNvPr id="13" name="Rectangle 12"/>
          <p:cNvSpPr/>
          <p:nvPr/>
        </p:nvSpPr>
        <p:spPr>
          <a:xfrm>
            <a:off x="6191432" y="801262"/>
            <a:ext cx="5334402" cy="584775"/>
          </a:xfrm>
          <a:prstGeom prst="rect">
            <a:avLst/>
          </a:prstGeom>
        </p:spPr>
        <p:txBody>
          <a:bodyPr wrap="square">
            <a:spAutoFit/>
          </a:bodyPr>
          <a:lstStyle/>
          <a:p>
            <a:pPr algn="ctr"/>
            <a:r>
              <a:rPr lang="en-US" sz="1600" b="1" i="1" dirty="0"/>
              <a:t>… more than 50% on Housing and Transportation Costs Combined.</a:t>
            </a:r>
            <a:endParaRPr lang="en-US" sz="1600" i="1" dirty="0"/>
          </a:p>
        </p:txBody>
      </p:sp>
      <p:sp>
        <p:nvSpPr>
          <p:cNvPr id="15" name="Rectangle 14"/>
          <p:cNvSpPr/>
          <p:nvPr/>
        </p:nvSpPr>
        <p:spPr>
          <a:xfrm>
            <a:off x="4942230" y="5739100"/>
            <a:ext cx="1696758" cy="646331"/>
          </a:xfrm>
          <a:prstGeom prst="rect">
            <a:avLst/>
          </a:prstGeom>
        </p:spPr>
        <p:txBody>
          <a:bodyPr wrap="square">
            <a:spAutoFit/>
          </a:bodyPr>
          <a:lstStyle/>
          <a:p>
            <a:pPr algn="ctr"/>
            <a:r>
              <a:rPr lang="en-US" b="1" dirty="0" smtClean="0"/>
              <a:t>DeKalb &amp; Rockdale</a:t>
            </a:r>
            <a:endParaRPr lang="en-US" b="1" dirty="0"/>
          </a:p>
        </p:txBody>
      </p:sp>
      <p:pic>
        <p:nvPicPr>
          <p:cNvPr id="2" name="Picture 1"/>
          <p:cNvPicPr>
            <a:picLocks noChangeAspect="1"/>
          </p:cNvPicPr>
          <p:nvPr/>
        </p:nvPicPr>
        <p:blipFill>
          <a:blip r:embed="rId2"/>
          <a:stretch>
            <a:fillRect/>
          </a:stretch>
        </p:blipFill>
        <p:spPr>
          <a:xfrm>
            <a:off x="6752484" y="1367149"/>
            <a:ext cx="4438197" cy="5450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stretch>
            <a:fillRect/>
          </a:stretch>
        </p:blipFill>
        <p:spPr>
          <a:xfrm>
            <a:off x="442339" y="1386037"/>
            <a:ext cx="4386396" cy="5409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6929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175199"/>
            <a:ext cx="59212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DeKalb  </a:t>
            </a:r>
          </a:p>
        </p:txBody>
      </p:sp>
      <p:sp>
        <p:nvSpPr>
          <p:cNvPr id="5" name="TextBox 4"/>
          <p:cNvSpPr txBox="1"/>
          <p:nvPr/>
        </p:nvSpPr>
        <p:spPr>
          <a:xfrm>
            <a:off x="6113600" y="175199"/>
            <a:ext cx="60373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Rockdale </a:t>
            </a:r>
          </a:p>
        </p:txBody>
      </p:sp>
      <p:sp>
        <p:nvSpPr>
          <p:cNvPr id="6" name="TextBox 5"/>
          <p:cNvSpPr txBox="1"/>
          <p:nvPr/>
        </p:nvSpPr>
        <p:spPr>
          <a:xfrm>
            <a:off x="0"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72%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DeKalb</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72%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DeKalb</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sp>
        <p:nvSpPr>
          <p:cNvPr id="7" name="TextBox 6"/>
          <p:cNvSpPr txBox="1"/>
          <p:nvPr/>
        </p:nvSpPr>
        <p:spPr>
          <a:xfrm>
            <a:off x="6229638"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81%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Rockdale</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80%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Rockdale</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pic>
        <p:nvPicPr>
          <p:cNvPr id="2" name="Picture 1"/>
          <p:cNvPicPr>
            <a:picLocks noChangeAspect="1"/>
          </p:cNvPicPr>
          <p:nvPr/>
        </p:nvPicPr>
        <p:blipFill>
          <a:blip r:embed="rId2"/>
          <a:stretch>
            <a:fillRect/>
          </a:stretch>
        </p:blipFill>
        <p:spPr>
          <a:xfrm>
            <a:off x="51372" y="652410"/>
            <a:ext cx="6010382" cy="441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6111210" y="652410"/>
            <a:ext cx="6060242" cy="441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510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0" y="15739"/>
            <a:ext cx="12192000" cy="707886"/>
          </a:xfrm>
          <a:prstGeom prst="rect">
            <a:avLst/>
          </a:prstGeom>
          <a:noFill/>
        </p:spPr>
        <p:txBody>
          <a:bodyPr wrap="square" rtlCol="0">
            <a:spAutoFit/>
          </a:bodyPr>
          <a:lstStyle/>
          <a:p>
            <a:pPr algn="ctr"/>
            <a:r>
              <a:rPr lang="en-US" sz="2000" b="1" dirty="0" smtClean="0">
                <a:solidFill>
                  <a:schemeClr val="tx1"/>
                </a:solidFill>
                <a:effectLst/>
                <a:latin typeface="+mn-lt"/>
              </a:rPr>
              <a:t>Where a Family of Four (Two Commuters, Two Kids) That Makes the Area Median Income (~$57,000) </a:t>
            </a:r>
          </a:p>
          <a:p>
            <a:pPr algn="ctr"/>
            <a:r>
              <a:rPr lang="en-US" sz="2000" b="1" dirty="0" smtClean="0">
                <a:solidFill>
                  <a:schemeClr val="tx1"/>
                </a:solidFill>
                <a:effectLst/>
                <a:latin typeface="+mn-lt"/>
              </a:rPr>
              <a:t>Can Live if they Want To Pay…</a:t>
            </a:r>
          </a:p>
        </p:txBody>
      </p:sp>
      <p:sp>
        <p:nvSpPr>
          <p:cNvPr id="12" name="Rectangle 11"/>
          <p:cNvSpPr/>
          <p:nvPr/>
        </p:nvSpPr>
        <p:spPr>
          <a:xfrm>
            <a:off x="0" y="917026"/>
            <a:ext cx="5741289" cy="338554"/>
          </a:xfrm>
          <a:prstGeom prst="rect">
            <a:avLst/>
          </a:prstGeom>
        </p:spPr>
        <p:txBody>
          <a:bodyPr wrap="square">
            <a:spAutoFit/>
          </a:bodyPr>
          <a:lstStyle/>
          <a:p>
            <a:pPr algn="ctr"/>
            <a:r>
              <a:rPr lang="en-US" sz="1600" b="1" i="1" dirty="0"/>
              <a:t>… less than 50% on Housing and Transportation Costs Combined.</a:t>
            </a:r>
            <a:endParaRPr lang="en-US" sz="1600" i="1" dirty="0"/>
          </a:p>
        </p:txBody>
      </p:sp>
      <p:sp>
        <p:nvSpPr>
          <p:cNvPr id="13" name="Rectangle 12"/>
          <p:cNvSpPr/>
          <p:nvPr/>
        </p:nvSpPr>
        <p:spPr>
          <a:xfrm>
            <a:off x="6191432" y="924373"/>
            <a:ext cx="5814920" cy="338554"/>
          </a:xfrm>
          <a:prstGeom prst="rect">
            <a:avLst/>
          </a:prstGeom>
        </p:spPr>
        <p:txBody>
          <a:bodyPr wrap="square">
            <a:spAutoFit/>
          </a:bodyPr>
          <a:lstStyle/>
          <a:p>
            <a:pPr algn="ctr"/>
            <a:r>
              <a:rPr lang="en-US" sz="1600" b="1" i="1" dirty="0"/>
              <a:t>… more than 50% on Housing and Transportation Costs Combined.</a:t>
            </a:r>
            <a:endParaRPr lang="en-US" sz="1600" i="1" dirty="0"/>
          </a:p>
        </p:txBody>
      </p:sp>
      <p:sp>
        <p:nvSpPr>
          <p:cNvPr id="15" name="Rectangle 14"/>
          <p:cNvSpPr/>
          <p:nvPr/>
        </p:nvSpPr>
        <p:spPr>
          <a:xfrm>
            <a:off x="4979547" y="6065712"/>
            <a:ext cx="2423770" cy="369332"/>
          </a:xfrm>
          <a:prstGeom prst="rect">
            <a:avLst/>
          </a:prstGeom>
        </p:spPr>
        <p:txBody>
          <a:bodyPr wrap="square">
            <a:spAutoFit/>
          </a:bodyPr>
          <a:lstStyle/>
          <a:p>
            <a:pPr algn="ctr"/>
            <a:r>
              <a:rPr lang="en-US" b="1" dirty="0" smtClean="0"/>
              <a:t>Clayton &amp; Henry</a:t>
            </a:r>
            <a:endParaRPr lang="en-US" b="1" dirty="0"/>
          </a:p>
        </p:txBody>
      </p:sp>
      <p:pic>
        <p:nvPicPr>
          <p:cNvPr id="3" name="Picture 2"/>
          <p:cNvPicPr>
            <a:picLocks noChangeAspect="1"/>
          </p:cNvPicPr>
          <p:nvPr/>
        </p:nvPicPr>
        <p:blipFill>
          <a:blip r:embed="rId2"/>
          <a:stretch>
            <a:fillRect/>
          </a:stretch>
        </p:blipFill>
        <p:spPr>
          <a:xfrm>
            <a:off x="67733" y="1463676"/>
            <a:ext cx="5673556" cy="452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6337384" y="1448981"/>
            <a:ext cx="5668968" cy="4539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0855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175199"/>
            <a:ext cx="59212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–Clayton  </a:t>
            </a:r>
          </a:p>
        </p:txBody>
      </p:sp>
      <p:sp>
        <p:nvSpPr>
          <p:cNvPr id="5" name="TextBox 4"/>
          <p:cNvSpPr txBox="1"/>
          <p:nvPr/>
        </p:nvSpPr>
        <p:spPr>
          <a:xfrm>
            <a:off x="6113600" y="175199"/>
            <a:ext cx="60373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Henry </a:t>
            </a:r>
          </a:p>
        </p:txBody>
      </p:sp>
      <p:sp>
        <p:nvSpPr>
          <p:cNvPr id="6" name="TextBox 5"/>
          <p:cNvSpPr txBox="1"/>
          <p:nvPr/>
        </p:nvSpPr>
        <p:spPr>
          <a:xfrm>
            <a:off x="0"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78%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Clayton</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78%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Clayton</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sp>
        <p:nvSpPr>
          <p:cNvPr id="7" name="TextBox 6"/>
          <p:cNvSpPr txBox="1"/>
          <p:nvPr/>
        </p:nvSpPr>
        <p:spPr>
          <a:xfrm>
            <a:off x="6229638"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79%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Henry</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64%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Henry</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pic>
        <p:nvPicPr>
          <p:cNvPr id="8" name="Picture 7"/>
          <p:cNvPicPr>
            <a:picLocks noChangeAspect="1"/>
          </p:cNvPicPr>
          <p:nvPr/>
        </p:nvPicPr>
        <p:blipFill>
          <a:blip r:embed="rId2"/>
          <a:stretch>
            <a:fillRect/>
          </a:stretch>
        </p:blipFill>
        <p:spPr>
          <a:xfrm>
            <a:off x="124529" y="652410"/>
            <a:ext cx="5942362" cy="441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stretch>
            <a:fillRect/>
          </a:stretch>
        </p:blipFill>
        <p:spPr>
          <a:xfrm>
            <a:off x="6113601" y="652410"/>
            <a:ext cx="6078400" cy="441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6519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70644" y="1255580"/>
            <a:ext cx="2613642" cy="3607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0" y="15739"/>
            <a:ext cx="12192000" cy="707886"/>
          </a:xfrm>
          <a:prstGeom prst="rect">
            <a:avLst/>
          </a:prstGeom>
          <a:noFill/>
        </p:spPr>
        <p:txBody>
          <a:bodyPr wrap="square" rtlCol="0">
            <a:spAutoFit/>
          </a:bodyPr>
          <a:lstStyle/>
          <a:p>
            <a:pPr algn="ctr"/>
            <a:r>
              <a:rPr lang="en-US" sz="2000" b="1" dirty="0" smtClean="0">
                <a:solidFill>
                  <a:schemeClr val="tx1"/>
                </a:solidFill>
                <a:effectLst/>
                <a:latin typeface="+mn-lt"/>
              </a:rPr>
              <a:t>Where a Family of Four (Two Commuters, Two Kids) That Makes the Area Median Income (~$57,000) </a:t>
            </a:r>
          </a:p>
          <a:p>
            <a:pPr algn="ctr"/>
            <a:r>
              <a:rPr lang="en-US" sz="2000" b="1" dirty="0" smtClean="0">
                <a:solidFill>
                  <a:schemeClr val="tx1"/>
                </a:solidFill>
                <a:effectLst/>
                <a:latin typeface="+mn-lt"/>
              </a:rPr>
              <a:t>Can Live if they Want To Pay…</a:t>
            </a:r>
          </a:p>
        </p:txBody>
      </p:sp>
      <p:sp>
        <p:nvSpPr>
          <p:cNvPr id="12" name="Rectangle 11"/>
          <p:cNvSpPr/>
          <p:nvPr/>
        </p:nvSpPr>
        <p:spPr>
          <a:xfrm>
            <a:off x="0" y="917026"/>
            <a:ext cx="5741289" cy="338554"/>
          </a:xfrm>
          <a:prstGeom prst="rect">
            <a:avLst/>
          </a:prstGeom>
        </p:spPr>
        <p:txBody>
          <a:bodyPr wrap="square">
            <a:spAutoFit/>
          </a:bodyPr>
          <a:lstStyle/>
          <a:p>
            <a:pPr algn="ctr"/>
            <a:r>
              <a:rPr lang="en-US" sz="1600" b="1" i="1" dirty="0"/>
              <a:t>… less than 50% on Housing and Transportation Costs Combined.</a:t>
            </a:r>
            <a:endParaRPr lang="en-US" sz="1600" i="1" dirty="0"/>
          </a:p>
        </p:txBody>
      </p:sp>
      <p:sp>
        <p:nvSpPr>
          <p:cNvPr id="13" name="Rectangle 12"/>
          <p:cNvSpPr/>
          <p:nvPr/>
        </p:nvSpPr>
        <p:spPr>
          <a:xfrm>
            <a:off x="6191432" y="924373"/>
            <a:ext cx="5814920" cy="338554"/>
          </a:xfrm>
          <a:prstGeom prst="rect">
            <a:avLst/>
          </a:prstGeom>
        </p:spPr>
        <p:txBody>
          <a:bodyPr wrap="square">
            <a:spAutoFit/>
          </a:bodyPr>
          <a:lstStyle/>
          <a:p>
            <a:pPr algn="ctr"/>
            <a:r>
              <a:rPr lang="en-US" sz="1600" b="1" i="1" dirty="0"/>
              <a:t>… more than 50% on Housing and Transportation Costs Combined.</a:t>
            </a:r>
            <a:endParaRPr lang="en-US" sz="1600" i="1" dirty="0"/>
          </a:p>
        </p:txBody>
      </p:sp>
      <p:sp>
        <p:nvSpPr>
          <p:cNvPr id="15" name="Rectangle 14"/>
          <p:cNvSpPr/>
          <p:nvPr/>
        </p:nvSpPr>
        <p:spPr>
          <a:xfrm>
            <a:off x="4979547" y="6065712"/>
            <a:ext cx="2423770" cy="369332"/>
          </a:xfrm>
          <a:prstGeom prst="rect">
            <a:avLst/>
          </a:prstGeom>
        </p:spPr>
        <p:txBody>
          <a:bodyPr wrap="square">
            <a:spAutoFit/>
          </a:bodyPr>
          <a:lstStyle/>
          <a:p>
            <a:pPr algn="ctr"/>
            <a:r>
              <a:rPr lang="en-US" b="1" dirty="0" smtClean="0"/>
              <a:t>Douglas &amp; Fayette</a:t>
            </a:r>
            <a:endParaRPr lang="en-US" b="1" dirty="0"/>
          </a:p>
        </p:txBody>
      </p:sp>
      <p:pic>
        <p:nvPicPr>
          <p:cNvPr id="2" name="Picture 1"/>
          <p:cNvPicPr>
            <a:picLocks noChangeAspect="1"/>
          </p:cNvPicPr>
          <p:nvPr/>
        </p:nvPicPr>
        <p:blipFill>
          <a:blip r:embed="rId3"/>
          <a:stretch>
            <a:fillRect/>
          </a:stretch>
        </p:blipFill>
        <p:spPr>
          <a:xfrm>
            <a:off x="6485250" y="1274422"/>
            <a:ext cx="2613642" cy="353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8995182" y="3649398"/>
            <a:ext cx="3196818" cy="2717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0" y="3635812"/>
            <a:ext cx="3196818" cy="2731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9168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175199"/>
            <a:ext cx="59212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–Douglas  </a:t>
            </a:r>
          </a:p>
        </p:txBody>
      </p:sp>
      <p:sp>
        <p:nvSpPr>
          <p:cNvPr id="5" name="TextBox 4"/>
          <p:cNvSpPr txBox="1"/>
          <p:nvPr/>
        </p:nvSpPr>
        <p:spPr>
          <a:xfrm>
            <a:off x="6113600" y="175199"/>
            <a:ext cx="60373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Worker Inflow/Outflow – Fayette </a:t>
            </a:r>
          </a:p>
        </p:txBody>
      </p:sp>
      <p:sp>
        <p:nvSpPr>
          <p:cNvPr id="6" name="TextBox 5"/>
          <p:cNvSpPr txBox="1"/>
          <p:nvPr/>
        </p:nvSpPr>
        <p:spPr>
          <a:xfrm>
            <a:off x="0"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81%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Douglas</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73%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Douglas</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sp>
        <p:nvSpPr>
          <p:cNvPr id="7" name="TextBox 6"/>
          <p:cNvSpPr txBox="1"/>
          <p:nvPr/>
        </p:nvSpPr>
        <p:spPr>
          <a:xfrm>
            <a:off x="6229638" y="5286098"/>
            <a:ext cx="592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Almost 76% of workers living in </a:t>
            </a:r>
            <a:r>
              <a:rPr kumimoji="0" lang="en-US" sz="2000" b="1" i="0" u="sng" strike="noStrike" kern="1200" cap="none" spc="0" normalizeH="0" baseline="0" noProof="0" dirty="0">
                <a:ln>
                  <a:noFill/>
                </a:ln>
                <a:solidFill>
                  <a:prstClr val="black"/>
                </a:solidFill>
                <a:effectLst/>
                <a:uLnTx/>
                <a:uFillTx/>
                <a:latin typeface="Calibri"/>
                <a:ea typeface="+mn-ea"/>
                <a:cs typeface="+mn-cs"/>
              </a:rPr>
              <a:t>Fayette</a:t>
            </a:r>
            <a:r>
              <a:rPr kumimoji="0" lang="en-US" sz="2000" b="1" i="0" u="none" strike="noStrike" kern="1200" cap="none" spc="0" normalizeH="0" baseline="0" noProof="0" dirty="0">
                <a:ln>
                  <a:noFill/>
                </a:ln>
                <a:solidFill>
                  <a:prstClr val="black"/>
                </a:solidFill>
                <a:effectLst/>
                <a:uLnTx/>
                <a:uFillTx/>
                <a:latin typeface="Calibri"/>
                <a:ea typeface="+mn-ea"/>
                <a:cs typeface="+mn-cs"/>
              </a:rPr>
              <a:t> leave the county for work. But 70% of jobs in </a:t>
            </a:r>
            <a:r>
              <a:rPr kumimoji="0" lang="en-US" sz="2000" b="1" i="0" u="sng" strike="noStrike" kern="1200" cap="none" spc="0" normalizeH="0" baseline="0" noProof="0" dirty="0">
                <a:ln>
                  <a:noFill/>
                </a:ln>
                <a:solidFill>
                  <a:prstClr val="black"/>
                </a:solidFill>
                <a:effectLst/>
                <a:uLnTx/>
                <a:uFillTx/>
                <a:latin typeface="Calibri"/>
                <a:ea typeface="+mn-ea"/>
                <a:cs typeface="+mn-cs"/>
              </a:rPr>
              <a:t>Fayette</a:t>
            </a:r>
            <a:r>
              <a:rPr kumimoji="0" lang="en-US" sz="2000" b="1" i="0" u="none" strike="noStrike" kern="1200" cap="none" spc="0" normalizeH="0" baseline="0" noProof="0" dirty="0">
                <a:ln>
                  <a:noFill/>
                </a:ln>
                <a:solidFill>
                  <a:prstClr val="black"/>
                </a:solidFill>
                <a:effectLst/>
                <a:uLnTx/>
                <a:uFillTx/>
                <a:latin typeface="Calibri"/>
                <a:ea typeface="+mn-ea"/>
                <a:cs typeface="+mn-cs"/>
              </a:rPr>
              <a:t> are held by non-residents.</a:t>
            </a:r>
          </a:p>
        </p:txBody>
      </p:sp>
      <p:pic>
        <p:nvPicPr>
          <p:cNvPr id="2" name="Picture 1"/>
          <p:cNvPicPr>
            <a:picLocks noChangeAspect="1"/>
          </p:cNvPicPr>
          <p:nvPr/>
        </p:nvPicPr>
        <p:blipFill>
          <a:blip r:embed="rId2"/>
          <a:stretch>
            <a:fillRect/>
          </a:stretch>
        </p:blipFill>
        <p:spPr>
          <a:xfrm>
            <a:off x="51236" y="626724"/>
            <a:ext cx="6062363" cy="4458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6136891" y="626724"/>
            <a:ext cx="6014011" cy="4458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7070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2" name="Title 1"/>
          <p:cNvSpPr>
            <a:spLocks noGrp="1"/>
          </p:cNvSpPr>
          <p:nvPr>
            <p:ph type="title"/>
          </p:nvPr>
        </p:nvSpPr>
        <p:spPr>
          <a:xfrm>
            <a:off x="0" y="0"/>
            <a:ext cx="3813058" cy="645952"/>
          </a:xfrm>
        </p:spPr>
        <p:txBody>
          <a:bodyPr/>
          <a:lstStyle/>
          <a:p>
            <a:r>
              <a:rPr lang="en-US" sz="3200" b="1" i="1" dirty="0">
                <a:solidFill>
                  <a:schemeClr val="tx1"/>
                </a:solidFill>
                <a:effectLst/>
                <a:latin typeface="+mn-lt"/>
              </a:rPr>
              <a:t>Population Growth by Decade, </a:t>
            </a:r>
            <a:br>
              <a:rPr lang="en-US" sz="3200" b="1" i="1" dirty="0">
                <a:solidFill>
                  <a:schemeClr val="tx1"/>
                </a:solidFill>
                <a:effectLst/>
                <a:latin typeface="+mn-lt"/>
              </a:rPr>
            </a:br>
            <a:r>
              <a:rPr lang="en-US" sz="3200" b="1" i="1" dirty="0">
                <a:solidFill>
                  <a:schemeClr val="tx1"/>
                </a:solidFill>
                <a:effectLst/>
                <a:latin typeface="+mn-lt"/>
              </a:rPr>
              <a:t>1980-1990</a:t>
            </a:r>
          </a:p>
        </p:txBody>
      </p:sp>
      <p:sp>
        <p:nvSpPr>
          <p:cNvPr id="3" name="Rectangle 2"/>
          <p:cNvSpPr/>
          <p:nvPr/>
        </p:nvSpPr>
        <p:spPr>
          <a:xfrm>
            <a:off x="1197497" y="6612433"/>
            <a:ext cx="3074881" cy="261610"/>
          </a:xfrm>
          <a:prstGeom prst="rect">
            <a:avLst/>
          </a:prstGeom>
        </p:spPr>
        <p:txBody>
          <a:bodyPr wrap="none">
            <a:spAutoFit/>
          </a:bodyPr>
          <a:lstStyle/>
          <a:p>
            <a:r>
              <a:rPr lang="en-US" sz="1100" i="1" dirty="0"/>
              <a:t>Source: </a:t>
            </a:r>
            <a:r>
              <a:rPr lang="en-US" sz="1100" i="1" dirty="0" err="1"/>
              <a:t>Geolytics</a:t>
            </a:r>
            <a:r>
              <a:rPr lang="en-US" sz="1100" i="1" dirty="0"/>
              <a:t>’ Neighborhood Change Database</a:t>
            </a:r>
            <a:endParaRPr lang="en-US" sz="1100" dirty="0"/>
          </a:p>
        </p:txBody>
      </p:sp>
      <p:pic>
        <p:nvPicPr>
          <p:cNvPr id="10" name="Picture 9"/>
          <p:cNvPicPr>
            <a:picLocks noChangeAspect="1"/>
          </p:cNvPicPr>
          <p:nvPr/>
        </p:nvPicPr>
        <p:blipFill>
          <a:blip r:embed="rId3"/>
          <a:stretch>
            <a:fillRect/>
          </a:stretch>
        </p:blipFill>
        <p:spPr>
          <a:xfrm>
            <a:off x="6307980" y="86132"/>
            <a:ext cx="5232754" cy="6298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Group 10"/>
          <p:cNvGrpSpPr/>
          <p:nvPr/>
        </p:nvGrpSpPr>
        <p:grpSpPr>
          <a:xfrm>
            <a:off x="323558" y="2474743"/>
            <a:ext cx="1818249" cy="2715061"/>
            <a:chOff x="-15070" y="1453050"/>
            <a:chExt cx="1818249" cy="2715061"/>
          </a:xfrm>
        </p:grpSpPr>
        <p:sp>
          <p:nvSpPr>
            <p:cNvPr id="12" name="Rounded Rectangle 11"/>
            <p:cNvSpPr/>
            <p:nvPr/>
          </p:nvSpPr>
          <p:spPr>
            <a:xfrm>
              <a:off x="1414168" y="1513344"/>
              <a:ext cx="389011" cy="313688"/>
            </a:xfrm>
            <a:prstGeom prst="roundRect">
              <a:avLst/>
            </a:prstGeom>
            <a:solidFill>
              <a:srgbClr val="503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414168" y="2056762"/>
              <a:ext cx="389011" cy="313688"/>
            </a:xfrm>
            <a:prstGeom prst="roundRect">
              <a:avLst/>
            </a:prstGeom>
            <a:solidFill>
              <a:srgbClr val="C23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414168" y="2655625"/>
              <a:ext cx="389011" cy="313688"/>
            </a:xfrm>
            <a:prstGeom prst="roundRect">
              <a:avLst/>
            </a:prstGeom>
            <a:solidFill>
              <a:srgbClr val="E0991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414168" y="3254488"/>
              <a:ext cx="389011" cy="313688"/>
            </a:xfrm>
            <a:prstGeom prst="roundRect">
              <a:avLst/>
            </a:prstGeom>
            <a:solidFill>
              <a:srgbClr val="FFF0A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1414168" y="3848114"/>
              <a:ext cx="389011" cy="313688"/>
            </a:xfrm>
            <a:prstGeom prst="roundRect">
              <a:avLst/>
            </a:prstGeom>
            <a:solidFill>
              <a:srgbClr val="6A8A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19" y="1453050"/>
              <a:ext cx="1281593" cy="430887"/>
            </a:xfrm>
            <a:prstGeom prst="rect">
              <a:avLst/>
            </a:prstGeom>
            <a:noFill/>
          </p:spPr>
          <p:txBody>
            <a:bodyPr wrap="square" rtlCol="0">
              <a:spAutoFit/>
            </a:bodyPr>
            <a:lstStyle/>
            <a:p>
              <a:pPr algn="ctr"/>
              <a:r>
                <a:rPr lang="en-US" sz="1100" dirty="0"/>
                <a:t>Strong Population Growth</a:t>
              </a:r>
            </a:p>
          </p:txBody>
        </p:sp>
        <p:sp>
          <p:nvSpPr>
            <p:cNvPr id="18" name="TextBox 17"/>
            <p:cNvSpPr txBox="1"/>
            <p:nvPr/>
          </p:nvSpPr>
          <p:spPr>
            <a:xfrm>
              <a:off x="-15070" y="3906501"/>
              <a:ext cx="1314600" cy="261610"/>
            </a:xfrm>
            <a:prstGeom prst="rect">
              <a:avLst/>
            </a:prstGeom>
            <a:noFill/>
          </p:spPr>
          <p:txBody>
            <a:bodyPr wrap="square" rtlCol="0">
              <a:spAutoFit/>
            </a:bodyPr>
            <a:lstStyle/>
            <a:p>
              <a:pPr algn="ctr"/>
              <a:r>
                <a:rPr lang="en-US" sz="1100" dirty="0"/>
                <a:t>Population Decline</a:t>
              </a:r>
            </a:p>
          </p:txBody>
        </p:sp>
        <p:cxnSp>
          <p:nvCxnSpPr>
            <p:cNvPr id="19" name="Straight Connector 18"/>
            <p:cNvCxnSpPr>
              <a:stCxn id="17" idx="2"/>
              <a:endCxn id="18" idx="0"/>
            </p:cNvCxnSpPr>
            <p:nvPr/>
          </p:nvCxnSpPr>
          <p:spPr>
            <a:xfrm>
              <a:off x="633978" y="1883937"/>
              <a:ext cx="8252" cy="20225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831903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2" name="Title 1"/>
          <p:cNvSpPr>
            <a:spLocks noGrp="1"/>
          </p:cNvSpPr>
          <p:nvPr>
            <p:ph type="title"/>
          </p:nvPr>
        </p:nvSpPr>
        <p:spPr>
          <a:xfrm>
            <a:off x="8461" y="0"/>
            <a:ext cx="3813058" cy="645952"/>
          </a:xfrm>
        </p:spPr>
        <p:txBody>
          <a:bodyPr/>
          <a:lstStyle/>
          <a:p>
            <a:r>
              <a:rPr lang="en-US" sz="3200" b="1" i="1" dirty="0">
                <a:solidFill>
                  <a:schemeClr val="tx1"/>
                </a:solidFill>
                <a:effectLst/>
                <a:latin typeface="+mn-lt"/>
              </a:rPr>
              <a:t>Population Growth by Decade, </a:t>
            </a:r>
            <a:br>
              <a:rPr lang="en-US" sz="3200" b="1" i="1" dirty="0">
                <a:solidFill>
                  <a:schemeClr val="tx1"/>
                </a:solidFill>
                <a:effectLst/>
                <a:latin typeface="+mn-lt"/>
              </a:rPr>
            </a:br>
            <a:r>
              <a:rPr lang="en-US" sz="3200" b="1" i="1" dirty="0">
                <a:solidFill>
                  <a:schemeClr val="tx1"/>
                </a:solidFill>
                <a:effectLst/>
                <a:latin typeface="+mn-lt"/>
              </a:rPr>
              <a:t>1990-2000</a:t>
            </a:r>
          </a:p>
        </p:txBody>
      </p:sp>
      <p:pic>
        <p:nvPicPr>
          <p:cNvPr id="20" name="Picture 19"/>
          <p:cNvPicPr>
            <a:picLocks noChangeAspect="1"/>
          </p:cNvPicPr>
          <p:nvPr/>
        </p:nvPicPr>
        <p:blipFill>
          <a:blip r:embed="rId3"/>
          <a:stretch>
            <a:fillRect/>
          </a:stretch>
        </p:blipFill>
        <p:spPr>
          <a:xfrm>
            <a:off x="6285801" y="-26050"/>
            <a:ext cx="5245483" cy="6376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angle 29"/>
          <p:cNvSpPr/>
          <p:nvPr/>
        </p:nvSpPr>
        <p:spPr>
          <a:xfrm>
            <a:off x="1338775" y="6596390"/>
            <a:ext cx="3074881" cy="261610"/>
          </a:xfrm>
          <a:prstGeom prst="rect">
            <a:avLst/>
          </a:prstGeom>
        </p:spPr>
        <p:txBody>
          <a:bodyPr wrap="none">
            <a:spAutoFit/>
          </a:bodyPr>
          <a:lstStyle/>
          <a:p>
            <a:r>
              <a:rPr lang="en-US" sz="1100" i="1" dirty="0"/>
              <a:t>Source: </a:t>
            </a:r>
            <a:r>
              <a:rPr lang="en-US" sz="1100" i="1" dirty="0" err="1"/>
              <a:t>Geolytics</a:t>
            </a:r>
            <a:r>
              <a:rPr lang="en-US" sz="1100" i="1" dirty="0"/>
              <a:t>’ Neighborhood Change Database</a:t>
            </a:r>
            <a:endParaRPr lang="en-US" sz="1100" dirty="0"/>
          </a:p>
        </p:txBody>
      </p:sp>
      <p:grpSp>
        <p:nvGrpSpPr>
          <p:cNvPr id="31" name="Group 30"/>
          <p:cNvGrpSpPr/>
          <p:nvPr/>
        </p:nvGrpSpPr>
        <p:grpSpPr>
          <a:xfrm>
            <a:off x="617235" y="2401634"/>
            <a:ext cx="1818249" cy="2715061"/>
            <a:chOff x="-15070" y="1453050"/>
            <a:chExt cx="1818249" cy="2715061"/>
          </a:xfrm>
        </p:grpSpPr>
        <p:sp>
          <p:nvSpPr>
            <p:cNvPr id="32" name="Rounded Rectangle 31"/>
            <p:cNvSpPr/>
            <p:nvPr/>
          </p:nvSpPr>
          <p:spPr>
            <a:xfrm>
              <a:off x="1414168" y="1513344"/>
              <a:ext cx="389011" cy="313688"/>
            </a:xfrm>
            <a:prstGeom prst="roundRect">
              <a:avLst/>
            </a:prstGeom>
            <a:solidFill>
              <a:srgbClr val="503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1414168" y="2056762"/>
              <a:ext cx="389011" cy="313688"/>
            </a:xfrm>
            <a:prstGeom prst="roundRect">
              <a:avLst/>
            </a:prstGeom>
            <a:solidFill>
              <a:srgbClr val="C23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1414168" y="2655625"/>
              <a:ext cx="389011" cy="313688"/>
            </a:xfrm>
            <a:prstGeom prst="roundRect">
              <a:avLst/>
            </a:prstGeom>
            <a:solidFill>
              <a:srgbClr val="E0991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1414168" y="3254488"/>
              <a:ext cx="389011" cy="313688"/>
            </a:xfrm>
            <a:prstGeom prst="roundRect">
              <a:avLst/>
            </a:prstGeom>
            <a:solidFill>
              <a:srgbClr val="FFF0A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1414168" y="3848114"/>
              <a:ext cx="389011" cy="313688"/>
            </a:xfrm>
            <a:prstGeom prst="roundRect">
              <a:avLst/>
            </a:prstGeom>
            <a:solidFill>
              <a:srgbClr val="6A8A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819" y="1453050"/>
              <a:ext cx="1281593" cy="430887"/>
            </a:xfrm>
            <a:prstGeom prst="rect">
              <a:avLst/>
            </a:prstGeom>
            <a:noFill/>
          </p:spPr>
          <p:txBody>
            <a:bodyPr wrap="square" rtlCol="0">
              <a:spAutoFit/>
            </a:bodyPr>
            <a:lstStyle/>
            <a:p>
              <a:pPr algn="ctr"/>
              <a:r>
                <a:rPr lang="en-US" sz="1100" dirty="0"/>
                <a:t>Strong Population Growth</a:t>
              </a:r>
            </a:p>
          </p:txBody>
        </p:sp>
        <p:sp>
          <p:nvSpPr>
            <p:cNvPr id="38" name="TextBox 37"/>
            <p:cNvSpPr txBox="1"/>
            <p:nvPr/>
          </p:nvSpPr>
          <p:spPr>
            <a:xfrm>
              <a:off x="-15070" y="3906501"/>
              <a:ext cx="1314600" cy="261610"/>
            </a:xfrm>
            <a:prstGeom prst="rect">
              <a:avLst/>
            </a:prstGeom>
            <a:noFill/>
          </p:spPr>
          <p:txBody>
            <a:bodyPr wrap="square" rtlCol="0">
              <a:spAutoFit/>
            </a:bodyPr>
            <a:lstStyle/>
            <a:p>
              <a:pPr algn="ctr"/>
              <a:r>
                <a:rPr lang="en-US" sz="1100" dirty="0"/>
                <a:t>Population Decline</a:t>
              </a:r>
            </a:p>
          </p:txBody>
        </p:sp>
        <p:cxnSp>
          <p:nvCxnSpPr>
            <p:cNvPr id="39" name="Straight Connector 38"/>
            <p:cNvCxnSpPr>
              <a:stCxn id="37" idx="2"/>
              <a:endCxn id="38" idx="0"/>
            </p:cNvCxnSpPr>
            <p:nvPr/>
          </p:nvCxnSpPr>
          <p:spPr>
            <a:xfrm>
              <a:off x="633978" y="1883937"/>
              <a:ext cx="8252" cy="20225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880369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2" name="Title 1"/>
          <p:cNvSpPr>
            <a:spLocks noGrp="1"/>
          </p:cNvSpPr>
          <p:nvPr>
            <p:ph type="title"/>
          </p:nvPr>
        </p:nvSpPr>
        <p:spPr>
          <a:xfrm>
            <a:off x="16928" y="0"/>
            <a:ext cx="3813058" cy="645952"/>
          </a:xfrm>
        </p:spPr>
        <p:txBody>
          <a:bodyPr/>
          <a:lstStyle/>
          <a:p>
            <a:r>
              <a:rPr lang="en-US" sz="3200" b="1" i="1" dirty="0">
                <a:solidFill>
                  <a:schemeClr val="tx1"/>
                </a:solidFill>
                <a:effectLst/>
                <a:latin typeface="+mn-lt"/>
              </a:rPr>
              <a:t>Population Growth by Decade, </a:t>
            </a:r>
            <a:br>
              <a:rPr lang="en-US" sz="3200" b="1" i="1" dirty="0">
                <a:solidFill>
                  <a:schemeClr val="tx1"/>
                </a:solidFill>
                <a:effectLst/>
                <a:latin typeface="+mn-lt"/>
              </a:rPr>
            </a:br>
            <a:r>
              <a:rPr lang="en-US" sz="3200" b="1" i="1" dirty="0">
                <a:solidFill>
                  <a:schemeClr val="tx1"/>
                </a:solidFill>
                <a:effectLst/>
                <a:latin typeface="+mn-lt"/>
              </a:rPr>
              <a:t>2000-2010</a:t>
            </a:r>
          </a:p>
        </p:txBody>
      </p:sp>
      <p:grpSp>
        <p:nvGrpSpPr>
          <p:cNvPr id="11" name="Group 10"/>
          <p:cNvGrpSpPr/>
          <p:nvPr/>
        </p:nvGrpSpPr>
        <p:grpSpPr>
          <a:xfrm>
            <a:off x="625702" y="2401634"/>
            <a:ext cx="1818249" cy="2715061"/>
            <a:chOff x="-15070" y="1453050"/>
            <a:chExt cx="1818249" cy="2715061"/>
          </a:xfrm>
        </p:grpSpPr>
        <p:sp>
          <p:nvSpPr>
            <p:cNvPr id="12" name="Rounded Rectangle 11"/>
            <p:cNvSpPr/>
            <p:nvPr/>
          </p:nvSpPr>
          <p:spPr>
            <a:xfrm>
              <a:off x="1414168" y="1513344"/>
              <a:ext cx="389011" cy="313688"/>
            </a:xfrm>
            <a:prstGeom prst="roundRect">
              <a:avLst/>
            </a:prstGeom>
            <a:solidFill>
              <a:srgbClr val="503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414168" y="2056762"/>
              <a:ext cx="389011" cy="313688"/>
            </a:xfrm>
            <a:prstGeom prst="roundRect">
              <a:avLst/>
            </a:prstGeom>
            <a:solidFill>
              <a:srgbClr val="C23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414168" y="2655625"/>
              <a:ext cx="389011" cy="313688"/>
            </a:xfrm>
            <a:prstGeom prst="roundRect">
              <a:avLst/>
            </a:prstGeom>
            <a:solidFill>
              <a:srgbClr val="E0991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414168" y="3254488"/>
              <a:ext cx="389011" cy="313688"/>
            </a:xfrm>
            <a:prstGeom prst="roundRect">
              <a:avLst/>
            </a:prstGeom>
            <a:solidFill>
              <a:srgbClr val="FFF0A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1414168" y="3848114"/>
              <a:ext cx="389011" cy="313688"/>
            </a:xfrm>
            <a:prstGeom prst="roundRect">
              <a:avLst/>
            </a:prstGeom>
            <a:solidFill>
              <a:srgbClr val="6A8A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19" y="1453050"/>
              <a:ext cx="1281593" cy="430887"/>
            </a:xfrm>
            <a:prstGeom prst="rect">
              <a:avLst/>
            </a:prstGeom>
            <a:noFill/>
          </p:spPr>
          <p:txBody>
            <a:bodyPr wrap="square" rtlCol="0">
              <a:spAutoFit/>
            </a:bodyPr>
            <a:lstStyle/>
            <a:p>
              <a:pPr algn="ctr"/>
              <a:r>
                <a:rPr lang="en-US" sz="1100" dirty="0"/>
                <a:t>Strong Population Growth</a:t>
              </a:r>
            </a:p>
          </p:txBody>
        </p:sp>
        <p:sp>
          <p:nvSpPr>
            <p:cNvPr id="18" name="TextBox 17"/>
            <p:cNvSpPr txBox="1"/>
            <p:nvPr/>
          </p:nvSpPr>
          <p:spPr>
            <a:xfrm>
              <a:off x="-15070" y="3906501"/>
              <a:ext cx="1314600" cy="261610"/>
            </a:xfrm>
            <a:prstGeom prst="rect">
              <a:avLst/>
            </a:prstGeom>
            <a:noFill/>
          </p:spPr>
          <p:txBody>
            <a:bodyPr wrap="square" rtlCol="0">
              <a:spAutoFit/>
            </a:bodyPr>
            <a:lstStyle/>
            <a:p>
              <a:pPr algn="ctr"/>
              <a:r>
                <a:rPr lang="en-US" sz="1100" dirty="0"/>
                <a:t>Population Decline</a:t>
              </a:r>
            </a:p>
          </p:txBody>
        </p:sp>
        <p:cxnSp>
          <p:nvCxnSpPr>
            <p:cNvPr id="19" name="Straight Connector 18"/>
            <p:cNvCxnSpPr>
              <a:stCxn id="17" idx="2"/>
              <a:endCxn id="18" idx="0"/>
            </p:cNvCxnSpPr>
            <p:nvPr/>
          </p:nvCxnSpPr>
          <p:spPr>
            <a:xfrm>
              <a:off x="633978" y="1883937"/>
              <a:ext cx="8252" cy="20225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20" name="Picture 19"/>
          <p:cNvPicPr>
            <a:picLocks noChangeAspect="1"/>
          </p:cNvPicPr>
          <p:nvPr/>
        </p:nvPicPr>
        <p:blipFill>
          <a:blip r:embed="rId3"/>
          <a:stretch>
            <a:fillRect/>
          </a:stretch>
        </p:blipFill>
        <p:spPr>
          <a:xfrm>
            <a:off x="6265331" y="0"/>
            <a:ext cx="5265953" cy="6382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p:cNvSpPr/>
          <p:nvPr/>
        </p:nvSpPr>
        <p:spPr>
          <a:xfrm>
            <a:off x="1545561" y="6427113"/>
            <a:ext cx="3145413" cy="430887"/>
          </a:xfrm>
          <a:prstGeom prst="rect">
            <a:avLst/>
          </a:prstGeom>
        </p:spPr>
        <p:txBody>
          <a:bodyPr wrap="none">
            <a:spAutoFit/>
          </a:bodyPr>
          <a:lstStyle/>
          <a:p>
            <a:r>
              <a:rPr lang="en-US" sz="1100" i="1" dirty="0"/>
              <a:t>Source: </a:t>
            </a:r>
            <a:r>
              <a:rPr lang="en-US" sz="1100" i="1" dirty="0" err="1"/>
              <a:t>Geolytics</a:t>
            </a:r>
            <a:r>
              <a:rPr lang="en-US" sz="1100" i="1" dirty="0"/>
              <a:t>’ Neighborhood Change Database; </a:t>
            </a:r>
          </a:p>
          <a:p>
            <a:r>
              <a:rPr lang="en-US" sz="1100" i="1" dirty="0"/>
              <a:t>ARC Processing</a:t>
            </a:r>
            <a:endParaRPr lang="en-US" sz="1100" dirty="0"/>
          </a:p>
        </p:txBody>
      </p:sp>
    </p:spTree>
    <p:extLst>
      <p:ext uri="{BB962C8B-B14F-4D97-AF65-F5344CB8AC3E}">
        <p14:creationId xmlns:p14="http://schemas.microsoft.com/office/powerpoint/2010/main" val="204997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2" name="Title 1"/>
          <p:cNvSpPr>
            <a:spLocks noGrp="1"/>
          </p:cNvSpPr>
          <p:nvPr>
            <p:ph type="title"/>
          </p:nvPr>
        </p:nvSpPr>
        <p:spPr>
          <a:xfrm>
            <a:off x="0" y="0"/>
            <a:ext cx="3813058" cy="645952"/>
          </a:xfrm>
        </p:spPr>
        <p:txBody>
          <a:bodyPr/>
          <a:lstStyle/>
          <a:p>
            <a:r>
              <a:rPr lang="en-US" sz="3200" b="1" i="1" dirty="0">
                <a:solidFill>
                  <a:schemeClr val="tx1"/>
                </a:solidFill>
                <a:effectLst/>
                <a:latin typeface="+mn-lt"/>
              </a:rPr>
              <a:t>Population Growth by Decade, </a:t>
            </a:r>
            <a:br>
              <a:rPr lang="en-US" sz="3200" b="1" i="1" dirty="0">
                <a:solidFill>
                  <a:schemeClr val="tx1"/>
                </a:solidFill>
                <a:effectLst/>
                <a:latin typeface="+mn-lt"/>
              </a:rPr>
            </a:br>
            <a:r>
              <a:rPr lang="en-US" sz="3200" b="1" i="1" dirty="0">
                <a:solidFill>
                  <a:schemeClr val="tx1"/>
                </a:solidFill>
                <a:effectLst/>
                <a:latin typeface="+mn-lt"/>
              </a:rPr>
              <a:t>2010-2016</a:t>
            </a:r>
          </a:p>
        </p:txBody>
      </p:sp>
      <p:grpSp>
        <p:nvGrpSpPr>
          <p:cNvPr id="11" name="Group 10"/>
          <p:cNvGrpSpPr/>
          <p:nvPr/>
        </p:nvGrpSpPr>
        <p:grpSpPr>
          <a:xfrm>
            <a:off x="608774" y="2401634"/>
            <a:ext cx="1818249" cy="2715061"/>
            <a:chOff x="-15070" y="1453050"/>
            <a:chExt cx="1818249" cy="2715061"/>
          </a:xfrm>
        </p:grpSpPr>
        <p:sp>
          <p:nvSpPr>
            <p:cNvPr id="12" name="Rounded Rectangle 11"/>
            <p:cNvSpPr/>
            <p:nvPr/>
          </p:nvSpPr>
          <p:spPr>
            <a:xfrm>
              <a:off x="1414168" y="1513344"/>
              <a:ext cx="389011" cy="313688"/>
            </a:xfrm>
            <a:prstGeom prst="roundRect">
              <a:avLst/>
            </a:prstGeom>
            <a:solidFill>
              <a:srgbClr val="503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414168" y="2056762"/>
              <a:ext cx="389011" cy="313688"/>
            </a:xfrm>
            <a:prstGeom prst="roundRect">
              <a:avLst/>
            </a:prstGeom>
            <a:solidFill>
              <a:srgbClr val="C23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414168" y="2655625"/>
              <a:ext cx="389011" cy="313688"/>
            </a:xfrm>
            <a:prstGeom prst="roundRect">
              <a:avLst/>
            </a:prstGeom>
            <a:solidFill>
              <a:srgbClr val="E0991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414168" y="3254488"/>
              <a:ext cx="389011" cy="313688"/>
            </a:xfrm>
            <a:prstGeom prst="roundRect">
              <a:avLst/>
            </a:prstGeom>
            <a:solidFill>
              <a:srgbClr val="FFF0A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1414168" y="3848114"/>
              <a:ext cx="389011" cy="313688"/>
            </a:xfrm>
            <a:prstGeom prst="roundRect">
              <a:avLst/>
            </a:prstGeom>
            <a:solidFill>
              <a:srgbClr val="6A8A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19" y="1453050"/>
              <a:ext cx="1281593" cy="430887"/>
            </a:xfrm>
            <a:prstGeom prst="rect">
              <a:avLst/>
            </a:prstGeom>
            <a:noFill/>
          </p:spPr>
          <p:txBody>
            <a:bodyPr wrap="square" rtlCol="0">
              <a:spAutoFit/>
            </a:bodyPr>
            <a:lstStyle/>
            <a:p>
              <a:pPr algn="ctr"/>
              <a:r>
                <a:rPr lang="en-US" sz="1100" dirty="0"/>
                <a:t>Strong Population Growth</a:t>
              </a:r>
            </a:p>
          </p:txBody>
        </p:sp>
        <p:sp>
          <p:nvSpPr>
            <p:cNvPr id="18" name="TextBox 17"/>
            <p:cNvSpPr txBox="1"/>
            <p:nvPr/>
          </p:nvSpPr>
          <p:spPr>
            <a:xfrm>
              <a:off x="-15070" y="3906501"/>
              <a:ext cx="1314600" cy="261610"/>
            </a:xfrm>
            <a:prstGeom prst="rect">
              <a:avLst/>
            </a:prstGeom>
            <a:noFill/>
          </p:spPr>
          <p:txBody>
            <a:bodyPr wrap="square" rtlCol="0">
              <a:spAutoFit/>
            </a:bodyPr>
            <a:lstStyle/>
            <a:p>
              <a:pPr algn="ctr"/>
              <a:r>
                <a:rPr lang="en-US" sz="1100" dirty="0"/>
                <a:t>Population Decline</a:t>
              </a:r>
            </a:p>
          </p:txBody>
        </p:sp>
        <p:cxnSp>
          <p:nvCxnSpPr>
            <p:cNvPr id="19" name="Straight Connector 18"/>
            <p:cNvCxnSpPr>
              <a:stCxn id="17" idx="2"/>
              <a:endCxn id="18" idx="0"/>
            </p:cNvCxnSpPr>
            <p:nvPr/>
          </p:nvCxnSpPr>
          <p:spPr>
            <a:xfrm>
              <a:off x="633978" y="1883937"/>
              <a:ext cx="8252" cy="20225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20" name="Picture 19"/>
          <p:cNvPicPr>
            <a:picLocks noChangeAspect="1"/>
          </p:cNvPicPr>
          <p:nvPr/>
        </p:nvPicPr>
        <p:blipFill>
          <a:blip r:embed="rId3"/>
          <a:stretch>
            <a:fillRect/>
          </a:stretch>
        </p:blipFill>
        <p:spPr>
          <a:xfrm>
            <a:off x="6383427" y="75773"/>
            <a:ext cx="5133323" cy="6308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p:cNvSpPr/>
          <p:nvPr/>
        </p:nvSpPr>
        <p:spPr>
          <a:xfrm>
            <a:off x="1689495" y="6539324"/>
            <a:ext cx="1669047" cy="261610"/>
          </a:xfrm>
          <a:prstGeom prst="rect">
            <a:avLst/>
          </a:prstGeom>
        </p:spPr>
        <p:txBody>
          <a:bodyPr wrap="none">
            <a:spAutoFit/>
          </a:bodyPr>
          <a:lstStyle/>
          <a:p>
            <a:r>
              <a:rPr lang="en-US" sz="1100" i="1" dirty="0"/>
              <a:t>Source: 2010 Census; ESRI</a:t>
            </a:r>
            <a:endParaRPr lang="en-US" sz="1100" dirty="0"/>
          </a:p>
        </p:txBody>
      </p:sp>
    </p:spTree>
    <p:extLst>
      <p:ext uri="{BB962C8B-B14F-4D97-AF65-F5344CB8AC3E}">
        <p14:creationId xmlns:p14="http://schemas.microsoft.com/office/powerpoint/2010/main" val="2613983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8050</TotalTime>
  <Words>2434</Words>
  <Application>Microsoft Office PowerPoint</Application>
  <PresentationFormat>Widescreen</PresentationFormat>
  <Paragraphs>466</Paragraphs>
  <Slides>58</Slides>
  <Notes>3</Notes>
  <HiddenSlides>15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DIN-Bold</vt:lpstr>
      <vt:lpstr>Segoe UI Semibold</vt:lpstr>
      <vt:lpstr>Segoe UI Symbol</vt:lpstr>
      <vt:lpstr>1_Office Theme</vt:lpstr>
      <vt:lpstr>PowerPoint Presentation</vt:lpstr>
      <vt:lpstr>PowerPoint Presentation</vt:lpstr>
      <vt:lpstr>PowerPoint Presentation</vt:lpstr>
      <vt:lpstr>PowerPoint Presentation</vt:lpstr>
      <vt:lpstr>PowerPoint Presentation</vt:lpstr>
      <vt:lpstr>Population Growth by Decade,  1980-1990</vt:lpstr>
      <vt:lpstr>Population Growth by Decade,  1990-2000</vt:lpstr>
      <vt:lpstr>Population Growth by Decade,  2000-2010</vt:lpstr>
      <vt:lpstr>Population Growth by Decade,  2010-2016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Housing Values Are Higher Near Major Employment Centers   </vt:lpstr>
      <vt:lpstr>PowerPoint Presentation</vt:lpstr>
      <vt:lpstr>Transportation Costs Complicate The Affordability Picture… </vt:lpstr>
      <vt:lpstr>…Especially for Moderate Income Retirees… </vt:lpstr>
      <vt:lpstr>Transportation Costs Complicate The Affordability Picture </vt:lpstr>
      <vt:lpstr>PowerPoint Presentation</vt:lpstr>
      <vt:lpstr>Significant Rent Increases in Atlanta (City)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Carnathan</dc:creator>
  <cp:lastModifiedBy>Mike Carnathan</cp:lastModifiedBy>
  <cp:revision>205</cp:revision>
  <cp:lastPrinted>2016-07-22T14:40:18Z</cp:lastPrinted>
  <dcterms:created xsi:type="dcterms:W3CDTF">2016-05-02T14:50:30Z</dcterms:created>
  <dcterms:modified xsi:type="dcterms:W3CDTF">2017-07-24T17:52:08Z</dcterms:modified>
</cp:coreProperties>
</file>