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01" r:id="rId2"/>
    <p:sldId id="303" r:id="rId3"/>
    <p:sldId id="306" r:id="rId4"/>
    <p:sldId id="326" r:id="rId5"/>
    <p:sldId id="316" r:id="rId6"/>
    <p:sldId id="312" r:id="rId7"/>
    <p:sldId id="304"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79BE9F"/>
    <a:srgbClr val="F3702B"/>
    <a:srgbClr val="E76221"/>
    <a:srgbClr val="155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88" autoAdjust="0"/>
    <p:restoredTop sz="72442" autoAdjust="0"/>
  </p:normalViewPr>
  <p:slideViewPr>
    <p:cSldViewPr snapToGrid="0" snapToObjects="1">
      <p:cViewPr varScale="1">
        <p:scale>
          <a:sx n="64" d="100"/>
          <a:sy n="64" d="100"/>
        </p:scale>
        <p:origin x="778" y="2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DA9FC-87AD-DB41-97AC-49EDF560E86C}"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93F1-A56F-4A49-BF2B-2F82B6F16283}"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a01.safelinks.protection.outlook.com/?url=https://atlantaregionalcommission.cmail20.com/t/i-i-nkjhjdd-l-a/&amp;data=02|01|rbarrett@atlantaregional.org|6f418ff528cf4fb82fc508d69c25195f|1efd81f59e5345999ec376e7b5dbdf81|0|0|636868080494366671&amp;sdata=1ql9wNe3bDUXeAppVdYqqeQ8yEQrpP8Gk8XWXUXIWAo%3D&amp;reserved=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mailto:rbarrett@atlantaregional.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1</a:t>
            </a:fld>
            <a:endParaRPr lang="en-US"/>
          </a:p>
        </p:txBody>
      </p:sp>
    </p:spTree>
    <p:extLst>
      <p:ext uri="{BB962C8B-B14F-4D97-AF65-F5344CB8AC3E}">
        <p14:creationId xmlns:p14="http://schemas.microsoft.com/office/powerpoint/2010/main" val="271062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2</a:t>
            </a:fld>
            <a:endParaRPr lang="en-US"/>
          </a:p>
        </p:txBody>
      </p:sp>
    </p:spTree>
    <p:extLst>
      <p:ext uri="{BB962C8B-B14F-4D97-AF65-F5344CB8AC3E}">
        <p14:creationId xmlns:p14="http://schemas.microsoft.com/office/powerpoint/2010/main" val="29858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Earn GISP points</a:t>
            </a:r>
            <a:r>
              <a:rPr lang="en-US" sz="1200" kern="1200" dirty="0">
                <a:solidFill>
                  <a:schemeClr val="tx1"/>
                </a:solidFill>
                <a:effectLst/>
                <a:latin typeface="+mn-lt"/>
                <a:ea typeface="+mn-ea"/>
                <a:cs typeface="+mn-cs"/>
              </a:rPr>
              <a:t> through membership, attendance, presentations and poster displays.</a:t>
            </a:r>
          </a:p>
          <a:p>
            <a:r>
              <a:rPr lang="en-US" sz="1200" u="sng" kern="1200" dirty="0">
                <a:solidFill>
                  <a:schemeClr val="tx1"/>
                </a:solidFill>
                <a:effectLst/>
                <a:latin typeface="+mn-lt"/>
                <a:ea typeface="+mn-ea"/>
                <a:cs typeface="+mn-cs"/>
                <a:hlinkClick r:id="rId4"/>
              </a:rPr>
              <a:t>Request</a:t>
            </a:r>
            <a:r>
              <a:rPr lang="en-US" sz="1200" kern="1200" dirty="0">
                <a:solidFill>
                  <a:schemeClr val="tx1"/>
                </a:solidFill>
                <a:effectLst/>
                <a:latin typeface="+mn-lt"/>
                <a:ea typeface="+mn-ea"/>
                <a:cs typeface="+mn-cs"/>
              </a:rPr>
              <a:t> your summary letter of participation to submit to GISCI.</a:t>
            </a:r>
          </a:p>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3</a:t>
            </a:fld>
            <a:endParaRPr lang="en-US"/>
          </a:p>
        </p:txBody>
      </p:sp>
    </p:spTree>
    <p:extLst>
      <p:ext uri="{BB962C8B-B14F-4D97-AF65-F5344CB8AC3E}">
        <p14:creationId xmlns:p14="http://schemas.microsoft.com/office/powerpoint/2010/main" val="364891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Newest addition is ESRI Spatial Data Science MOOC.  We want to hear from you! Help us grow our list of training opportunities by sharing your favorite free course or learning platform. Send links and details through the form.  </a:t>
            </a:r>
          </a:p>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4</a:t>
            </a:fld>
            <a:endParaRPr lang="en-US"/>
          </a:p>
        </p:txBody>
      </p:sp>
    </p:spTree>
    <p:extLst>
      <p:ext uri="{BB962C8B-B14F-4D97-AF65-F5344CB8AC3E}">
        <p14:creationId xmlns:p14="http://schemas.microsoft.com/office/powerpoint/2010/main" val="1843483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0992-6524-46CC-9B7A-56B33AF5E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69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60992-6524-46CC-9B7A-56B33AF5E739}" type="slidenum">
              <a:rPr lang="en-US" smtClean="0"/>
              <a:t>6</a:t>
            </a:fld>
            <a:endParaRPr lang="en-US"/>
          </a:p>
        </p:txBody>
      </p:sp>
    </p:spTree>
    <p:extLst>
      <p:ext uri="{BB962C8B-B14F-4D97-AF65-F5344CB8AC3E}">
        <p14:creationId xmlns:p14="http://schemas.microsoft.com/office/powerpoint/2010/main" val="250371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GAURISA next meeting: </a:t>
            </a:r>
            <a:r>
              <a:rPr lang="en-US" sz="1200" b="1" kern="1200">
                <a:solidFill>
                  <a:schemeClr val="tx1"/>
                </a:solidFill>
                <a:effectLst/>
                <a:latin typeface="+mn-lt"/>
                <a:ea typeface="+mn-ea"/>
                <a:cs typeface="+mn-cs"/>
              </a:rPr>
              <a:t>SS Census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860992-6524-46CC-9B7A-56B33AF5E739}" type="slidenum">
              <a:rPr lang="en-US" smtClean="0"/>
              <a:t>7</a:t>
            </a:fld>
            <a:endParaRPr lang="en-US"/>
          </a:p>
        </p:txBody>
      </p:sp>
    </p:spTree>
    <p:extLst>
      <p:ext uri="{BB962C8B-B14F-4D97-AF65-F5344CB8AC3E}">
        <p14:creationId xmlns:p14="http://schemas.microsoft.com/office/powerpoint/2010/main" val="177018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8</a:t>
            </a:fld>
            <a:endParaRPr lang="en-US"/>
          </a:p>
        </p:txBody>
      </p:sp>
    </p:spTree>
    <p:extLst>
      <p:ext uri="{BB962C8B-B14F-4D97-AF65-F5344CB8AC3E}">
        <p14:creationId xmlns:p14="http://schemas.microsoft.com/office/powerpoint/2010/main" val="255016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4DF00-F3D9-4E4A-B591-A3E87AA7FFE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4DF00-F3D9-4E4A-B591-A3E87AA7FFE6}"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4DF00-F3D9-4E4A-B591-A3E87AA7FFE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4DF00-F3D9-4E4A-B591-A3E87AA7FFE6}"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4DF00-F3D9-4E4A-B591-A3E87AA7FFE6}"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4DF00-F3D9-4E4A-B591-A3E87AA7FFE6}"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extLst>
              <a:ext uri="{BEBA8EAE-BF5A-486C-A8C5-ECC9F3942E4B}">
                <a14:imgProps xmlns:a14="http://schemas.microsoft.com/office/drawing/2010/main">
                  <a14:imgLayer r:embed="rId14">
                    <a14:imgEffect>
                      <a14:saturation sat="72000"/>
                    </a14:imgEffect>
                    <a14:imgEffect>
                      <a14:brightnessContrast bright="23000"/>
                    </a14:imgEffect>
                  </a14:imgLayer>
                </a14:imgProps>
              </a:ext>
              <a:ext uri="{28A0092B-C50C-407E-A947-70E740481C1C}">
                <a14:useLocalDpi xmlns:a14="http://schemas.microsoft.com/office/drawing/2010/main" val="0"/>
              </a:ext>
            </a:extLst>
          </a:blip>
          <a:stretch>
            <a:fillRect/>
          </a:stretch>
        </p:blipFill>
        <p:spPr>
          <a:xfrm>
            <a:off x="0" y="0"/>
            <a:ext cx="12192000" cy="687019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DF00-F3D9-4E4A-B591-A3E87AA7FFE6}"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8D56-56E5-9F4E-820E-A195734D961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rcopendata.com" TargetMode="External"/><Relationship Id="rId3" Type="http://schemas.openxmlformats.org/officeDocument/2006/relationships/hyperlink" Target="https://arcopendata.com/" TargetMode="External"/><Relationship Id="rId7" Type="http://schemas.openxmlformats.org/officeDocument/2006/relationships/hyperlink" Target="atlantaregional.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tlantaregional.org/argc" TargetMode="External"/><Relationship Id="rId4" Type="http://schemas.openxmlformats.org/officeDocument/2006/relationships/image" Target="../media/image2.PNG"/><Relationship Id="rId9" Type="http://schemas.openxmlformats.org/officeDocument/2006/relationships/hyperlink" Target="https://www.menti.com/kwkje8h9h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forms.monday.com/forms/c5d7966030ece8b66cb182b55e77b0d6"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na01.safelinks.protection.outlook.com/?url=https://atlantaregionalcommission.cmail20.com/t/i-i-nkjhjdd-l-a/&amp;data=02|01|rbarrett@atlantaregional.org|6f418ff528cf4fb82fc508d69c25195f|1efd81f59e5345999ec376e7b5dbdf81|0|0|636868080494366671&amp;sdata=1ql9wNe3bDUXeAppVdYqqeQ8yEQrpP8Gk8XWXUXIWAo%3D&amp;reserved=0"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hyperlink" Target="https://generalassemb.ly/free-online-learning" TargetMode="External"/><Relationship Id="rId13" Type="http://schemas.openxmlformats.org/officeDocument/2006/relationships/hyperlink" Target="https://www.futurelearn.com/" TargetMode="External"/><Relationship Id="rId18" Type="http://schemas.openxmlformats.org/officeDocument/2006/relationships/hyperlink" Target="https://www.edx.org/" TargetMode="External"/><Relationship Id="rId3" Type="http://schemas.openxmlformats.org/officeDocument/2006/relationships/hyperlink" Target="https://www.esri.com/training/" TargetMode="External"/><Relationship Id="rId21" Type="http://schemas.openxmlformats.org/officeDocument/2006/relationships/hyperlink" Target="https://www.greence.com/Free_Courses/Newest" TargetMode="External"/><Relationship Id="rId7" Type="http://schemas.openxmlformats.org/officeDocument/2006/relationships/hyperlink" Target="https://www.esri.com/training/catalog/596e584bb826875993ba4ebf/cartography./" TargetMode="External"/><Relationship Id="rId12" Type="http://schemas.openxmlformats.org/officeDocument/2006/relationships/hyperlink" Target="https://www.udacity.com/" TargetMode="External"/><Relationship Id="rId17" Type="http://schemas.openxmlformats.org/officeDocument/2006/relationships/hyperlink" Target="https://www.coursera.org/" TargetMode="External"/><Relationship Id="rId25" Type="http://schemas.openxmlformats.org/officeDocument/2006/relationships/hyperlink" Target="https://forms.monday.com/forms/1ff8370d9cb9dc3f6c7bd5eca331c6cb" TargetMode="External"/><Relationship Id="rId2" Type="http://schemas.openxmlformats.org/officeDocument/2006/relationships/notesSlide" Target="../notesSlides/notesSlide4.xml"/><Relationship Id="rId16" Type="http://schemas.openxmlformats.org/officeDocument/2006/relationships/hyperlink" Target="https://www.lynda.com/" TargetMode="External"/><Relationship Id="rId20" Type="http://schemas.openxmlformats.org/officeDocument/2006/relationships/hyperlink" Target="https://ocw.mit.edu/index.htm" TargetMode="External"/><Relationship Id="rId1" Type="http://schemas.openxmlformats.org/officeDocument/2006/relationships/slideLayout" Target="../slideLayouts/slideLayout2.xml"/><Relationship Id="rId6" Type="http://schemas.openxmlformats.org/officeDocument/2006/relationships/hyperlink" Target="https://www.esri.com/training/catalog/57660ed7bb54adb30c9454a3/do-it-yourself-geo-apps/" TargetMode="External"/><Relationship Id="rId11" Type="http://schemas.openxmlformats.org/officeDocument/2006/relationships/hyperlink" Target="https://www.codecademy.com/" TargetMode="External"/><Relationship Id="rId24" Type="http://schemas.openxmlformats.org/officeDocument/2006/relationships/hyperlink" Target="https://www.neighborhoodindicators.org/data-tech/training" TargetMode="External"/><Relationship Id="rId5" Type="http://schemas.openxmlformats.org/officeDocument/2006/relationships/hyperlink" Target="https://www.esri.com/training/catalog/5d76dcf7e9ccda09bef61294/spatial-data-science%3A-the-new-frontier-in-analytics/?adumkts=training&amp;aduc=pr&amp;adum=press_release&amp;utm_Source=pr&amp;aduca=mi_moocs&amp;adut=sds-mooc&amp;adulb=multiple&amp;adusn=multiple&amp;adupt=awareness&amp;sf_id=701f2000000iFSXAA2" TargetMode="External"/><Relationship Id="rId15" Type="http://schemas.openxmlformats.org/officeDocument/2006/relationships/hyperlink" Target="https://grow.google/" TargetMode="External"/><Relationship Id="rId23" Type="http://schemas.openxmlformats.org/officeDocument/2006/relationships/hyperlink" Target="https://www.planning.org/events/?keyword=&amp;sort=begin_time+desc,+end_time+desc&amp;cm=&amp;event_type=ONLINE&amp;state=&amp;range_after=&amp;range_before=&amp;is_apa=False" TargetMode="External"/><Relationship Id="rId10" Type="http://schemas.openxmlformats.org/officeDocument/2006/relationships/hyperlink" Target="https://www.w3schools.com/" TargetMode="External"/><Relationship Id="rId19" Type="http://schemas.openxmlformats.org/officeDocument/2006/relationships/hyperlink" Target="https://www.coursera.org/collections/popular-free-courses" TargetMode="External"/><Relationship Id="rId4" Type="http://schemas.openxmlformats.org/officeDocument/2006/relationships/hyperlink" Target="https://www.esri.com/training/catalog/search/" TargetMode="External"/><Relationship Id="rId9" Type="http://schemas.openxmlformats.org/officeDocument/2006/relationships/hyperlink" Target="https://www.freecodecamp.org/" TargetMode="External"/><Relationship Id="rId14" Type="http://schemas.openxmlformats.org/officeDocument/2006/relationships/hyperlink" Target="https://aws.amazon.com/getting-started/" TargetMode="External"/><Relationship Id="rId22" Type="http://schemas.openxmlformats.org/officeDocument/2006/relationships/hyperlink" Target="https://www.gbrionline.org/free-leed-and-aia-ce-hou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pdigirolamo@atlantaregional.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io.ga.gov/high-resolution-statewide-imagery-now-available-to-all-georgia-government-employe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gio.ga.gov/success-stories/" TargetMode="External"/><Relationship Id="rId4" Type="http://schemas.openxmlformats.org/officeDocument/2006/relationships/hyperlink" Target="http://gio.ga.gov/contractor-registration-now-available-for-the-state-imagery-progra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ocuments.atlantaregional.com/gisdocs/ARC_nexus_part-time_temp2020.pdf" TargetMode="External"/><Relationship Id="rId3" Type="http://schemas.openxmlformats.org/officeDocument/2006/relationships/hyperlink" Target="https://atlantaregional.org/connectatl" TargetMode="External"/><Relationship Id="rId7" Type="http://schemas.openxmlformats.org/officeDocument/2006/relationships/hyperlink" Target="https://atlantaga.taleo.net/careersection/coa_general_external/jobdetail.ftl?job=200137&amp;lang=en&amp;sns_id=mailto#.XjGYJhpDYtE.mailto" TargetMode="External"/><Relationship Id="rId12" Type="http://schemas.openxmlformats.org/officeDocument/2006/relationships/hyperlink" Target="https://gcc01.safelinks.protection.outlook.com/?url=https%3A%2F%2Fga.taleo.net%2Fcareersection%2Fga_external%2Fjobdetail.ftl%3Fjob%3DADM08Q8%26tz%3DGMT-05%253A00%26tzname%3DAmerica%252FNew_York&amp;data=02%7C01%7Crbarrett%40atlantaregional.org%7Ca9df01920412415c43a808d7a4d136fd%7C1efd81f59e5345999ec376e7b5dbdf81%7C0%7C1%7C637159090938705180&amp;sdata=m5qYpCMUJheOGJmNA%2B7qr%2FYquBnT%2FWz2suJg3GMRUt4%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meetup.com/geospatial" TargetMode="External"/><Relationship Id="rId11" Type="http://schemas.openxmlformats.org/officeDocument/2006/relationships/hyperlink" Target="https://gcc01.safelinks.protection.outlook.com/?url=https%3A%2F%2Fga.taleo.net%2Fcareersection%2Fga_external%2Fjobdetail.ftl%3Fjob%3DADM08U2%26tz%3DGMT-05%253A00%26tzname%3DAmerica%252FNew_York&amp;data=02%7C01%7Crbarrett%40atlantaregional.org%7Ca9df01920412415c43a808d7a4d136fd%7C1efd81f59e5345999ec376e7b5dbdf81%7C0%7C1%7C637159090938675314&amp;sdata=eHet6J2WVKWCpG5XL0OWgyCasJcOCF39VtTCNXJdBe4%3D&amp;reserved=0" TargetMode="External"/><Relationship Id="rId5" Type="http://schemas.openxmlformats.org/officeDocument/2006/relationships/hyperlink" Target="https://www.georgiaspatial.org/giscc" TargetMode="External"/><Relationship Id="rId10" Type="http://schemas.openxmlformats.org/officeDocument/2006/relationships/hyperlink" Target="https://gcc01.safelinks.protection.outlook.com/?url=https%3A%2F%2Fga.taleo.net%2Fcareersection%2Fga_external%2Fjobdetail.ftl%3Fjob%3DINF018J%26tz%3DGMT-05%253A00%26tzname%3DAmerica%252FNew_York&amp;data=02%7C01%7Crbarrett%40atlantaregional.org%7Ca9df01920412415c43a808d7a4d136fd%7C1efd81f59e5345999ec376e7b5dbdf81%7C0%7C1%7C637159090938665356&amp;sdata=yscprzn4ZFB%2BECDx%2FMw49SLnCq3up6qJ86xvslSbC4g%3D&amp;reserved=0" TargetMode="External"/><Relationship Id="rId4" Type="http://schemas.openxmlformats.org/officeDocument/2006/relationships/hyperlink" Target="http://www.gaurisa.org/lunch/" TargetMode="External"/><Relationship Id="rId9" Type="http://schemas.openxmlformats.org/officeDocument/2006/relationships/hyperlink" Target="https://neighborhoodnexu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nti.com/kwkje8h9h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B42BE3-5F49-4A7C-8C9A-FE1C97F93111}"/>
              </a:ext>
            </a:extLst>
          </p:cNvPr>
          <p:cNvSpPr txBox="1">
            <a:spLocks/>
          </p:cNvSpPr>
          <p:nvPr/>
        </p:nvSpPr>
        <p:spPr>
          <a:xfrm>
            <a:off x="652508" y="904799"/>
            <a:ext cx="63871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spcAft>
                <a:spcPts val="600"/>
              </a:spcAft>
            </a:pPr>
            <a:r>
              <a:rPr lang="en-US" sz="4100" kern="1200" dirty="0">
                <a:solidFill>
                  <a:schemeClr val="tx1"/>
                </a:solidFill>
                <a:latin typeface="+mj-lt"/>
                <a:ea typeface="+mj-ea"/>
                <a:cs typeface="+mj-cs"/>
              </a:rPr>
              <a:t>Atlanta Region</a:t>
            </a:r>
          </a:p>
          <a:p>
            <a:pPr>
              <a:spcAft>
                <a:spcPts val="600"/>
              </a:spcAft>
            </a:pPr>
            <a:r>
              <a:rPr lang="en-US" sz="4100" kern="1200" dirty="0">
                <a:solidFill>
                  <a:schemeClr val="tx1"/>
                </a:solidFill>
                <a:latin typeface="+mj-lt"/>
                <a:ea typeface="+mj-ea"/>
                <a:cs typeface="+mj-cs"/>
              </a:rPr>
              <a:t>Geospatial Community</a:t>
            </a:r>
          </a:p>
        </p:txBody>
      </p:sp>
      <p:sp>
        <p:nvSpPr>
          <p:cNvPr id="9" name="Content Placeholder 2">
            <a:extLst>
              <a:ext uri="{FF2B5EF4-FFF2-40B4-BE49-F238E27FC236}">
                <a16:creationId xmlns:a16="http://schemas.microsoft.com/office/drawing/2014/main" id="{AE6263AB-F515-481F-AD99-6B0077126CB5}"/>
              </a:ext>
            </a:extLst>
          </p:cNvPr>
          <p:cNvSpPr>
            <a:spLocks noGrp="1"/>
          </p:cNvSpPr>
          <p:nvPr>
            <p:ph idx="1"/>
          </p:nvPr>
        </p:nvSpPr>
        <p:spPr>
          <a:xfrm>
            <a:off x="716456" y="2562872"/>
            <a:ext cx="6382657" cy="3882045"/>
          </a:xfrm>
        </p:spPr>
        <p:txBody>
          <a:bodyPr vert="horz" lIns="91440" tIns="45720" rIns="91440" bIns="45720" rtlCol="0" anchor="t">
            <a:normAutofit/>
          </a:bodyPr>
          <a:lstStyle/>
          <a:p>
            <a:pPr marL="0" indent="0">
              <a:spcBef>
                <a:spcPct val="20000"/>
              </a:spcBef>
              <a:buNone/>
              <a:defRPr/>
            </a:pPr>
            <a:r>
              <a:rPr lang="en-US" sz="2000" b="1" dirty="0">
                <a:solidFill>
                  <a:schemeClr val="tx1"/>
                </a:solidFill>
                <a:latin typeface="+mn-lt"/>
                <a:ea typeface="+mn-ea"/>
                <a:cs typeface="+mn-cs"/>
              </a:rPr>
              <a:t>February 5, 2020</a:t>
            </a:r>
          </a:p>
          <a:p>
            <a:pPr marL="0" indent="0">
              <a:spcBef>
                <a:spcPct val="20000"/>
              </a:spcBef>
              <a:buNone/>
              <a:defRPr/>
            </a:pPr>
            <a:r>
              <a:rPr lang="en-US" sz="2000" b="1" dirty="0">
                <a:solidFill>
                  <a:schemeClr val="tx1"/>
                </a:solidFill>
                <a:latin typeface="+mn-lt"/>
                <a:ea typeface="+mn-ea"/>
                <a:cs typeface="+mn-cs"/>
              </a:rPr>
              <a:t>Conference Center,  Plaza Level,  Peachtree Center</a:t>
            </a:r>
          </a:p>
          <a:p>
            <a:pPr marL="0" indent="0">
              <a:spcBef>
                <a:spcPct val="20000"/>
              </a:spcBef>
              <a:buNone/>
              <a:defRPr/>
            </a:pPr>
            <a:endParaRPr lang="en-US" sz="2000" b="1" i="1" dirty="0">
              <a:solidFill>
                <a:schemeClr val="tx1"/>
              </a:solidFill>
              <a:latin typeface="+mn-lt"/>
              <a:ea typeface="+mn-ea"/>
              <a:cs typeface="+mn-cs"/>
            </a:endParaRPr>
          </a:p>
          <a:p>
            <a:pPr marL="0" indent="0">
              <a:spcBef>
                <a:spcPct val="20000"/>
              </a:spcBef>
              <a:buNone/>
              <a:defRPr/>
            </a:pPr>
            <a:endParaRPr lang="en-US" sz="2000" b="1" i="1" dirty="0">
              <a:solidFill>
                <a:schemeClr val="tx1"/>
              </a:solidFill>
              <a:latin typeface="+mn-lt"/>
              <a:ea typeface="+mn-ea"/>
              <a:cs typeface="+mn-cs"/>
            </a:endParaRPr>
          </a:p>
          <a:p>
            <a:pPr marL="0" indent="0">
              <a:spcBef>
                <a:spcPct val="20000"/>
              </a:spcBef>
              <a:buNone/>
              <a:defRPr/>
            </a:pPr>
            <a:r>
              <a:rPr lang="en-US" sz="2000" b="1" i="1" dirty="0">
                <a:solidFill>
                  <a:schemeClr val="tx1"/>
                </a:solidFill>
                <a:latin typeface="+mn-lt"/>
                <a:ea typeface="+mn-ea"/>
                <a:cs typeface="+mn-cs"/>
              </a:rPr>
              <a:t>Next Meeting Date: </a:t>
            </a:r>
            <a:r>
              <a:rPr lang="en-US" sz="2000" dirty="0">
                <a:solidFill>
                  <a:schemeClr val="tx1"/>
                </a:solidFill>
                <a:latin typeface="+mn-lt"/>
                <a:ea typeface="+mn-ea"/>
                <a:cs typeface="+mn-cs"/>
              </a:rPr>
              <a:t> Friday May 1, 2020</a:t>
            </a:r>
            <a:endParaRPr lang="en-US" sz="2000" b="1" i="1" dirty="0">
              <a:solidFill>
                <a:schemeClr val="tx1"/>
              </a:solidFill>
              <a:latin typeface="+mn-lt"/>
              <a:ea typeface="+mn-ea"/>
              <a:cs typeface="+mn-cs"/>
            </a:endParaRPr>
          </a:p>
          <a:p>
            <a:pPr marL="0">
              <a:spcBef>
                <a:spcPct val="20000"/>
              </a:spcBef>
              <a:buFont typeface="Arial" panose="020B0604020202020204" pitchFamily="34" charset="0"/>
              <a:buChar char="•"/>
              <a:defRPr/>
            </a:pPr>
            <a:endParaRPr lang="en-US" sz="2000" b="1" i="1" dirty="0">
              <a:solidFill>
                <a:schemeClr val="tx1"/>
              </a:solidFill>
              <a:latin typeface="+mn-lt"/>
              <a:ea typeface="+mn-ea"/>
              <a:cs typeface="+mn-cs"/>
            </a:endParaRPr>
          </a:p>
          <a:p>
            <a:pPr marL="0">
              <a:spcBef>
                <a:spcPct val="20000"/>
              </a:spcBef>
              <a:buFont typeface="Arial" panose="020B0604020202020204" pitchFamily="34" charset="0"/>
              <a:buChar char="•"/>
              <a:defRPr/>
            </a:pPr>
            <a:endParaRPr lang="en-US" sz="2000" b="1" i="1" dirty="0">
              <a:solidFill>
                <a:schemeClr val="tx1"/>
              </a:solidFill>
              <a:latin typeface="+mn-lt"/>
              <a:ea typeface="+mn-ea"/>
              <a:cs typeface="+mn-cs"/>
            </a:endParaRPr>
          </a:p>
          <a:p>
            <a:pPr marL="0" indent="0">
              <a:spcBef>
                <a:spcPct val="20000"/>
              </a:spcBef>
              <a:buNone/>
              <a:defRPr/>
            </a:pPr>
            <a:r>
              <a:rPr lang="en-US" sz="2000" b="1" i="1" dirty="0" err="1">
                <a:solidFill>
                  <a:schemeClr val="tx1"/>
                </a:solidFill>
                <a:latin typeface="+mn-lt"/>
                <a:ea typeface="+mn-ea"/>
                <a:cs typeface="+mn-cs"/>
              </a:rPr>
              <a:t>WiFi</a:t>
            </a:r>
            <a:r>
              <a:rPr lang="en-US" sz="2000" b="1" i="1" dirty="0">
                <a:solidFill>
                  <a:schemeClr val="tx1"/>
                </a:solidFill>
                <a:latin typeface="+mn-lt"/>
                <a:ea typeface="+mn-ea"/>
                <a:cs typeface="+mn-cs"/>
              </a:rPr>
              <a:t> credentials: </a:t>
            </a:r>
            <a:r>
              <a:rPr lang="en-US" sz="2000" b="1" i="1" dirty="0" err="1">
                <a:solidFill>
                  <a:schemeClr val="tx1"/>
                </a:solidFill>
                <a:latin typeface="+mn-lt"/>
                <a:ea typeface="+mn-ea"/>
                <a:cs typeface="+mn-cs"/>
              </a:rPr>
              <a:t>AtlRegional</a:t>
            </a:r>
            <a:r>
              <a:rPr lang="en-US" sz="2000" b="1" i="1" dirty="0">
                <a:solidFill>
                  <a:schemeClr val="tx1"/>
                </a:solidFill>
                <a:latin typeface="+mn-lt"/>
                <a:ea typeface="+mn-ea"/>
                <a:cs typeface="+mn-cs"/>
              </a:rPr>
              <a:t>-Guest  |  Community</a:t>
            </a:r>
          </a:p>
          <a:p>
            <a:pPr>
              <a:buFont typeface="Arial" panose="020B0604020202020204" pitchFamily="34" charset="0"/>
              <a:buChar char="•"/>
            </a:pPr>
            <a:endParaRPr lang="en-US" sz="1500" dirty="0">
              <a:solidFill>
                <a:schemeClr val="tx1"/>
              </a:solidFill>
              <a:latin typeface="+mn-lt"/>
              <a:ea typeface="+mn-ea"/>
              <a:cs typeface="+mn-cs"/>
            </a:endParaRPr>
          </a:p>
        </p:txBody>
      </p:sp>
      <p:sp>
        <p:nvSpPr>
          <p:cNvPr id="15" name="Freeform: Shape 14">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building&#10;&#10;Description generated with very high confidence">
            <a:hlinkClick r:id="rId3"/>
            <a:extLst>
              <a:ext uri="{FF2B5EF4-FFF2-40B4-BE49-F238E27FC236}">
                <a16:creationId xmlns:a16="http://schemas.microsoft.com/office/drawing/2014/main" id="{01E8397A-87ED-4D07-862B-F75A3E4856C8}"/>
              </a:ext>
            </a:extLst>
          </p:cNvPr>
          <p:cNvPicPr>
            <a:picLocks noChangeAspect="1"/>
          </p:cNvPicPr>
          <p:nvPr/>
        </p:nvPicPr>
        <p:blipFill rotWithShape="1">
          <a:blip r:embed="rId4"/>
          <a:srcRect l="13116" t="-1" r="13116" b="3"/>
          <a:stretch/>
        </p:blipFill>
        <p:spPr>
          <a:xfrm>
            <a:off x="7689829" y="-15074"/>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7"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hlinkClick r:id="rId5"/>
            <a:extLst>
              <a:ext uri="{FF2B5EF4-FFF2-40B4-BE49-F238E27FC236}">
                <a16:creationId xmlns:a16="http://schemas.microsoft.com/office/drawing/2014/main" id="{A0970B2E-FB05-4049-8B5A-036418A7CDDA}"/>
              </a:ext>
            </a:extLst>
          </p:cNvPr>
          <p:cNvPicPr>
            <a:picLocks noChangeAspect="1"/>
          </p:cNvPicPr>
          <p:nvPr/>
        </p:nvPicPr>
        <p:blipFill rotWithShape="1">
          <a:blip r:embed="rId6"/>
          <a:srcRect l="-3135" r="15577" b="-2"/>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extBox 1">
            <a:extLst>
              <a:ext uri="{FF2B5EF4-FFF2-40B4-BE49-F238E27FC236}">
                <a16:creationId xmlns:a16="http://schemas.microsoft.com/office/drawing/2014/main" id="{82867BFC-1391-43A8-9E4F-5B23A1D7E42A}"/>
              </a:ext>
            </a:extLst>
          </p:cNvPr>
          <p:cNvSpPr txBox="1"/>
          <p:nvPr/>
        </p:nvSpPr>
        <p:spPr>
          <a:xfrm>
            <a:off x="6599435" y="4369963"/>
            <a:ext cx="2504981" cy="646331"/>
          </a:xfrm>
          <a:prstGeom prst="rect">
            <a:avLst/>
          </a:prstGeom>
          <a:noFill/>
        </p:spPr>
        <p:txBody>
          <a:bodyPr wrap="none" rtlCol="0">
            <a:spAutoFit/>
          </a:bodyPr>
          <a:lstStyle/>
          <a:p>
            <a:r>
              <a:rPr lang="en-US" dirty="0">
                <a:hlinkClick r:id="rId7" action="ppaction://hlinkfile"/>
              </a:rPr>
              <a:t>atlantaregional.org/</a:t>
            </a:r>
            <a:r>
              <a:rPr lang="en-US" dirty="0" err="1">
                <a:hlinkClick r:id="rId7" action="ppaction://hlinkfile"/>
              </a:rPr>
              <a:t>argc</a:t>
            </a:r>
            <a:r>
              <a:rPr lang="en-US" dirty="0">
                <a:hlinkClick r:id="rId7" action="ppaction://hlinkfile"/>
              </a:rPr>
              <a:t> </a:t>
            </a:r>
            <a:endParaRPr lang="en-US" dirty="0"/>
          </a:p>
          <a:p>
            <a:endParaRPr lang="en-US" dirty="0"/>
          </a:p>
        </p:txBody>
      </p:sp>
      <p:sp>
        <p:nvSpPr>
          <p:cNvPr id="4" name="TextBox 3">
            <a:extLst>
              <a:ext uri="{FF2B5EF4-FFF2-40B4-BE49-F238E27FC236}">
                <a16:creationId xmlns:a16="http://schemas.microsoft.com/office/drawing/2014/main" id="{9FC494E0-DC23-4BE1-9864-D42666E15F72}"/>
              </a:ext>
            </a:extLst>
          </p:cNvPr>
          <p:cNvSpPr txBox="1"/>
          <p:nvPr/>
        </p:nvSpPr>
        <p:spPr>
          <a:xfrm>
            <a:off x="7280840" y="3274059"/>
            <a:ext cx="1823576" cy="646331"/>
          </a:xfrm>
          <a:prstGeom prst="rect">
            <a:avLst/>
          </a:prstGeom>
          <a:noFill/>
        </p:spPr>
        <p:txBody>
          <a:bodyPr wrap="none" rtlCol="0">
            <a:spAutoFit/>
          </a:bodyPr>
          <a:lstStyle/>
          <a:p>
            <a:r>
              <a:rPr lang="en-US" dirty="0">
                <a:hlinkClick r:id="rId8" action="ppaction://hlinkfile"/>
              </a:rPr>
              <a:t>arcopendata.com</a:t>
            </a:r>
            <a:endParaRPr lang="en-US" dirty="0"/>
          </a:p>
          <a:p>
            <a:endParaRPr lang="en-US" dirty="0"/>
          </a:p>
        </p:txBody>
      </p:sp>
      <p:sp>
        <p:nvSpPr>
          <p:cNvPr id="5" name="TextBox 4">
            <a:hlinkClick r:id="rId9"/>
            <a:extLst>
              <a:ext uri="{FF2B5EF4-FFF2-40B4-BE49-F238E27FC236}">
                <a16:creationId xmlns:a16="http://schemas.microsoft.com/office/drawing/2014/main" id="{42E8672B-0F9E-4673-BA5B-FD7F4F76E53A}"/>
              </a:ext>
            </a:extLst>
          </p:cNvPr>
          <p:cNvSpPr txBox="1"/>
          <p:nvPr/>
        </p:nvSpPr>
        <p:spPr>
          <a:xfrm>
            <a:off x="667288" y="283990"/>
            <a:ext cx="6265561" cy="369332"/>
          </a:xfrm>
          <a:prstGeom prst="rect">
            <a:avLst/>
          </a:prstGeom>
          <a:noFill/>
        </p:spPr>
        <p:txBody>
          <a:bodyPr wrap="none" rtlCol="0">
            <a:spAutoFit/>
          </a:bodyPr>
          <a:lstStyle/>
          <a:p>
            <a:r>
              <a:rPr lang="en-US" b="1" i="1" dirty="0">
                <a:solidFill>
                  <a:srgbClr val="FF0000"/>
                </a:solidFill>
              </a:rPr>
              <a:t>Interact with this presentation at menti.com with code 62 74 24</a:t>
            </a:r>
          </a:p>
        </p:txBody>
      </p:sp>
    </p:spTree>
    <p:extLst>
      <p:ext uri="{BB962C8B-B14F-4D97-AF65-F5344CB8AC3E}">
        <p14:creationId xmlns:p14="http://schemas.microsoft.com/office/powerpoint/2010/main" val="811417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BE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6" name="Content Placeholder 2">
            <a:extLst>
              <a:ext uri="{FF2B5EF4-FFF2-40B4-BE49-F238E27FC236}">
                <a16:creationId xmlns:a16="http://schemas.microsoft.com/office/drawing/2014/main" id="{1EA024A3-134F-46E0-82DC-3C2C05E9DD53}"/>
              </a:ext>
            </a:extLst>
          </p:cNvPr>
          <p:cNvSpPr>
            <a:spLocks noGrp="1"/>
          </p:cNvSpPr>
          <p:nvPr>
            <p:ph idx="1"/>
          </p:nvPr>
        </p:nvSpPr>
        <p:spPr>
          <a:xfrm>
            <a:off x="838200" y="1690806"/>
            <a:ext cx="10515600" cy="5032375"/>
          </a:xfrm>
        </p:spPr>
        <p:txBody>
          <a:bodyPr>
            <a:normAutofit fontScale="77500" lnSpcReduction="20000"/>
          </a:bodyPr>
          <a:lstStyle/>
          <a:p>
            <a:pPr lvl="0"/>
            <a:r>
              <a:rPr lang="en-US" b="1" dirty="0"/>
              <a:t>Lunch, Topic Time, poster gallery</a:t>
            </a:r>
            <a:br>
              <a:rPr lang="en-US" b="1" dirty="0"/>
            </a:br>
            <a:endParaRPr lang="en-US" dirty="0"/>
          </a:p>
          <a:p>
            <a:pPr lvl="0"/>
            <a:r>
              <a:rPr lang="en-US" b="1" dirty="0"/>
              <a:t>Introduction, updates and announcements</a:t>
            </a:r>
            <a:br>
              <a:rPr lang="en-US" b="1" dirty="0"/>
            </a:br>
            <a:endParaRPr lang="en-US" b="1" dirty="0"/>
          </a:p>
          <a:p>
            <a:pPr lvl="0"/>
            <a:r>
              <a:rPr lang="en-US" b="1" dirty="0"/>
              <a:t>Tragedy to Turning Point: The Journey of Alpharetta 911 to NG9-1-1</a:t>
            </a:r>
            <a:br>
              <a:rPr lang="en-US" b="1" dirty="0"/>
            </a:br>
            <a:r>
              <a:rPr lang="en-US" sz="2600" b="1" i="1" dirty="0"/>
              <a:t>Carl Hall, City of Alpharetta</a:t>
            </a:r>
            <a:br>
              <a:rPr lang="en-US" b="1" dirty="0"/>
            </a:br>
            <a:endParaRPr lang="en-US" dirty="0"/>
          </a:p>
          <a:p>
            <a:pPr lvl="0" fontAlgn="t"/>
            <a:r>
              <a:rPr lang="en-US" b="1" dirty="0"/>
              <a:t>Lightning Round: The Shape of Water</a:t>
            </a:r>
            <a:br>
              <a:rPr lang="en-US" b="1" dirty="0"/>
            </a:br>
            <a:r>
              <a:rPr lang="en-US" sz="2600" b="1" i="1" dirty="0"/>
              <a:t>Dominic Maldonado, City of East Point</a:t>
            </a:r>
            <a:br>
              <a:rPr lang="en-US" dirty="0"/>
            </a:br>
            <a:endParaRPr lang="en-US" dirty="0"/>
          </a:p>
          <a:p>
            <a:pPr lvl="0" fontAlgn="t"/>
            <a:r>
              <a:rPr lang="en-US" b="1" dirty="0"/>
              <a:t>Thunder Demo: DeKalb County 2018 Annual Development Report Story Map</a:t>
            </a:r>
            <a:br>
              <a:rPr lang="en-US" b="1" dirty="0"/>
            </a:br>
            <a:r>
              <a:rPr lang="en-US" sz="2600" b="1" i="1" dirty="0"/>
              <a:t>Katherine Pearson Wells, DeKalb County</a:t>
            </a:r>
            <a:br>
              <a:rPr lang="en-US" sz="2600" b="1" i="1" dirty="0"/>
            </a:br>
            <a:endParaRPr lang="en-US" sz="2600" b="1" i="1" dirty="0"/>
          </a:p>
          <a:p>
            <a:pPr lvl="0" fontAlgn="t"/>
            <a:r>
              <a:rPr lang="en-US" b="1" dirty="0"/>
              <a:t>Thunder Demo: City of Alpharetta’s Approach to Low Response Census Tracks</a:t>
            </a:r>
            <a:br>
              <a:rPr lang="en-US" b="1" dirty="0"/>
            </a:br>
            <a:r>
              <a:rPr lang="en-US" sz="2600" b="1" i="1" dirty="0"/>
              <a:t>Steven </a:t>
            </a:r>
            <a:r>
              <a:rPr lang="en-US" sz="2600" b="1" i="1" dirty="0" err="1"/>
              <a:t>Wardrup</a:t>
            </a:r>
            <a:r>
              <a:rPr lang="en-US" sz="2600" b="1" i="1" dirty="0"/>
              <a:t>, City of Alpharetta</a:t>
            </a:r>
            <a:br>
              <a:rPr lang="en-US" sz="2600" b="1" dirty="0"/>
            </a:br>
            <a:r>
              <a:rPr lang="en-US" dirty="0"/>
              <a:t> </a:t>
            </a:r>
          </a:p>
          <a:p>
            <a:pPr lvl="0"/>
            <a:r>
              <a:rPr lang="en-US" b="1" dirty="0"/>
              <a:t>Adjourn</a:t>
            </a:r>
            <a:endParaRPr lang="en-US" dirty="0"/>
          </a:p>
        </p:txBody>
      </p:sp>
    </p:spTree>
    <p:extLst>
      <p:ext uri="{BB962C8B-B14F-4D97-AF65-F5344CB8AC3E}">
        <p14:creationId xmlns:p14="http://schemas.microsoft.com/office/powerpoint/2010/main" val="55918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40" y="0"/>
            <a:ext cx="10201160" cy="1325563"/>
          </a:xfrm>
        </p:spPr>
        <p:txBody>
          <a:bodyPr>
            <a:normAutofit/>
          </a:bodyPr>
          <a:lstStyle/>
          <a:p>
            <a:r>
              <a:rPr lang="en-US" dirty="0"/>
              <a:t>ARGC Participation GISP Points</a:t>
            </a:r>
          </a:p>
        </p:txBody>
      </p:sp>
      <p:sp>
        <p:nvSpPr>
          <p:cNvPr id="5" name="Content Placeholder 2">
            <a:extLst>
              <a:ext uri="{FF2B5EF4-FFF2-40B4-BE49-F238E27FC236}">
                <a16:creationId xmlns:a16="http://schemas.microsoft.com/office/drawing/2014/main" id="{7BE834B1-6859-4A42-BBE7-DE2D8D10C4C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lumMod val="85000"/>
                </a:schemeClr>
              </a:solidFill>
            </a:endParaRPr>
          </a:p>
        </p:txBody>
      </p:sp>
      <p:graphicFrame>
        <p:nvGraphicFramePr>
          <p:cNvPr id="7" name="Object 6">
            <a:extLst>
              <a:ext uri="{FF2B5EF4-FFF2-40B4-BE49-F238E27FC236}">
                <a16:creationId xmlns:a16="http://schemas.microsoft.com/office/drawing/2014/main" id="{D5CCC3B9-4D1D-496D-B606-E156BA6D1AE3}"/>
              </a:ext>
            </a:extLst>
          </p:cNvPr>
          <p:cNvGraphicFramePr>
            <a:graphicFrameLocks noChangeAspect="1"/>
          </p:cNvGraphicFramePr>
          <p:nvPr>
            <p:extLst>
              <p:ext uri="{D42A27DB-BD31-4B8C-83A1-F6EECF244321}">
                <p14:modId xmlns:p14="http://schemas.microsoft.com/office/powerpoint/2010/main" val="3631262462"/>
              </p:ext>
            </p:extLst>
          </p:nvPr>
        </p:nvGraphicFramePr>
        <p:xfrm>
          <a:off x="1357092" y="2850565"/>
          <a:ext cx="8438672" cy="3315192"/>
        </p:xfrm>
        <a:graphic>
          <a:graphicData uri="http://schemas.openxmlformats.org/presentationml/2006/ole">
            <mc:AlternateContent xmlns:mc="http://schemas.openxmlformats.org/markup-compatibility/2006">
              <mc:Choice xmlns:v="urn:schemas-microsoft-com:vml" Requires="v">
                <p:oleObj spid="_x0000_s34988" name="Worksheet" r:id="rId4" imgW="6400800" imgH="2514498" progId="Excel.Sheet.12">
                  <p:embed/>
                </p:oleObj>
              </mc:Choice>
              <mc:Fallback>
                <p:oleObj name="Worksheet" r:id="rId4" imgW="6400800" imgH="2514498" progId="Excel.Sheet.12">
                  <p:embed/>
                  <p:pic>
                    <p:nvPicPr>
                      <p:cNvPr id="7" name="Object 6">
                        <a:extLst>
                          <a:ext uri="{FF2B5EF4-FFF2-40B4-BE49-F238E27FC236}">
                            <a16:creationId xmlns:a16="http://schemas.microsoft.com/office/drawing/2014/main" id="{D5CCC3B9-4D1D-496D-B606-E156BA6D1AE3}"/>
                          </a:ext>
                        </a:extLst>
                      </p:cNvPr>
                      <p:cNvPicPr/>
                      <p:nvPr/>
                    </p:nvPicPr>
                    <p:blipFill>
                      <a:blip r:embed="rId5"/>
                      <a:stretch>
                        <a:fillRect/>
                      </a:stretch>
                    </p:blipFill>
                    <p:spPr>
                      <a:xfrm>
                        <a:off x="1357092" y="2850565"/>
                        <a:ext cx="8438672" cy="3315192"/>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F5390E79-FE5B-4266-9D19-E783D652E8FE}"/>
              </a:ext>
            </a:extLst>
          </p:cNvPr>
          <p:cNvSpPr txBox="1">
            <a:spLocks/>
          </p:cNvSpPr>
          <p:nvPr/>
        </p:nvSpPr>
        <p:spPr>
          <a:xfrm>
            <a:off x="848460" y="1253329"/>
            <a:ext cx="115164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lumMod val="85000"/>
                </a:schemeClr>
              </a:solidFill>
            </a:endParaRPr>
          </a:p>
        </p:txBody>
      </p:sp>
      <p:sp>
        <p:nvSpPr>
          <p:cNvPr id="3" name="Rectangle 2">
            <a:extLst>
              <a:ext uri="{FF2B5EF4-FFF2-40B4-BE49-F238E27FC236}">
                <a16:creationId xmlns:a16="http://schemas.microsoft.com/office/drawing/2014/main" id="{BA8ED2A4-0B80-455D-99AA-EDC8AA37B58B}"/>
              </a:ext>
            </a:extLst>
          </p:cNvPr>
          <p:cNvSpPr/>
          <p:nvPr/>
        </p:nvSpPr>
        <p:spPr>
          <a:xfrm>
            <a:off x="1307785" y="1920477"/>
            <a:ext cx="4536142" cy="646331"/>
          </a:xfrm>
          <a:prstGeom prst="rect">
            <a:avLst/>
          </a:prstGeom>
        </p:spPr>
        <p:txBody>
          <a:bodyPr wrap="square">
            <a:spAutoFit/>
          </a:bodyPr>
          <a:lstStyle/>
          <a:p>
            <a:r>
              <a:rPr lang="en-US" u="sng" dirty="0">
                <a:hlinkClick r:id="rId6"/>
              </a:rPr>
              <a:t>Earn GISP points</a:t>
            </a:r>
            <a:r>
              <a:rPr lang="en-US" dirty="0"/>
              <a:t> through membership, attendance, presentations and poster displays.</a:t>
            </a:r>
          </a:p>
        </p:txBody>
      </p:sp>
      <p:sp>
        <p:nvSpPr>
          <p:cNvPr id="4" name="Rectangle 3">
            <a:extLst>
              <a:ext uri="{FF2B5EF4-FFF2-40B4-BE49-F238E27FC236}">
                <a16:creationId xmlns:a16="http://schemas.microsoft.com/office/drawing/2014/main" id="{A4E286ED-8798-41E4-90F7-B0AD930CDA79}"/>
              </a:ext>
            </a:extLst>
          </p:cNvPr>
          <p:cNvSpPr/>
          <p:nvPr/>
        </p:nvSpPr>
        <p:spPr>
          <a:xfrm>
            <a:off x="6100822" y="1916897"/>
            <a:ext cx="4769316" cy="646331"/>
          </a:xfrm>
          <a:prstGeom prst="rect">
            <a:avLst/>
          </a:prstGeom>
        </p:spPr>
        <p:txBody>
          <a:bodyPr wrap="square">
            <a:spAutoFit/>
          </a:bodyPr>
          <a:lstStyle/>
          <a:p>
            <a:r>
              <a:rPr lang="en-US" u="sng" dirty="0">
                <a:hlinkClick r:id="rId7"/>
              </a:rPr>
              <a:t>Request</a:t>
            </a:r>
            <a:r>
              <a:rPr lang="en-US" dirty="0"/>
              <a:t> your summary letter of participation to submit to GISCI.</a:t>
            </a:r>
          </a:p>
        </p:txBody>
      </p:sp>
      <p:sp>
        <p:nvSpPr>
          <p:cNvPr id="9" name="Title 1">
            <a:extLst>
              <a:ext uri="{FF2B5EF4-FFF2-40B4-BE49-F238E27FC236}">
                <a16:creationId xmlns:a16="http://schemas.microsoft.com/office/drawing/2014/main" id="{1DB99E69-EAB5-4115-90EE-08E1E06E901F}"/>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3216442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FABCC-097D-4C82-920F-62C507F21C69}"/>
              </a:ext>
            </a:extLst>
          </p:cNvPr>
          <p:cNvSpPr>
            <a:spLocks noGrp="1"/>
          </p:cNvSpPr>
          <p:nvPr>
            <p:ph idx="1"/>
          </p:nvPr>
        </p:nvSpPr>
        <p:spPr>
          <a:xfrm>
            <a:off x="1197424" y="506186"/>
            <a:ext cx="10994576" cy="6351813"/>
          </a:xfrm>
        </p:spPr>
        <p:txBody>
          <a:bodyPr>
            <a:normAutofit fontScale="62500" lnSpcReduction="20000"/>
          </a:bodyPr>
          <a:lstStyle/>
          <a:p>
            <a:pPr lvl="0"/>
            <a:r>
              <a:rPr lang="en-US" sz="2900" u="sng" dirty="0" err="1">
                <a:hlinkClick r:id="rId3"/>
              </a:rPr>
              <a:t>Esri’s</a:t>
            </a:r>
            <a:r>
              <a:rPr lang="en-US" sz="2900" u="sng" dirty="0">
                <a:hlinkClick r:id="rId3"/>
              </a:rPr>
              <a:t> Training Program</a:t>
            </a:r>
            <a:r>
              <a:rPr lang="en-US" sz="2900" dirty="0"/>
              <a:t> offers a variety of </a:t>
            </a:r>
            <a:r>
              <a:rPr lang="en-US" sz="2900" u="sng" dirty="0">
                <a:hlinkClick r:id="rId4"/>
              </a:rPr>
              <a:t>free, online courses</a:t>
            </a:r>
            <a:r>
              <a:rPr lang="en-US" sz="2900" u="sng" dirty="0"/>
              <a:t>:</a:t>
            </a:r>
            <a:br>
              <a:rPr lang="en-US" sz="2900" u="sng" dirty="0"/>
            </a:br>
            <a:br>
              <a:rPr lang="en-US" sz="2900" dirty="0"/>
            </a:br>
            <a:r>
              <a:rPr lang="en-US" sz="2900" dirty="0"/>
              <a:t>For instance, </a:t>
            </a:r>
            <a:r>
              <a:rPr lang="en-US" sz="2900" dirty="0" err="1"/>
              <a:t>Esri</a:t>
            </a:r>
            <a:r>
              <a:rPr lang="en-US" sz="2900" dirty="0"/>
              <a:t> now offering MOOCs (Massive Open Online Course) such as </a:t>
            </a:r>
            <a:r>
              <a:rPr lang="en-US" sz="2900" dirty="0">
                <a:hlinkClick r:id="rId5"/>
              </a:rPr>
              <a:t>Spatial Data Science</a:t>
            </a:r>
            <a:r>
              <a:rPr lang="en-US" sz="2900" dirty="0"/>
              <a:t>, </a:t>
            </a:r>
            <a:r>
              <a:rPr lang="en-US" sz="2900" u="sng" dirty="0"/>
              <a:t>Spatial Analysis</a:t>
            </a:r>
            <a:r>
              <a:rPr lang="en-US" sz="2900" dirty="0"/>
              <a:t>, </a:t>
            </a:r>
            <a:r>
              <a:rPr lang="en-US" sz="2900" u="sng" dirty="0" err="1">
                <a:hlinkClick r:id="rId6"/>
              </a:rPr>
              <a:t>GeoApps</a:t>
            </a:r>
            <a:r>
              <a:rPr lang="en-US" sz="2900" dirty="0"/>
              <a:t> and </a:t>
            </a:r>
            <a:r>
              <a:rPr lang="en-US" sz="2900" u="sng" dirty="0">
                <a:hlinkClick r:id="rId7"/>
              </a:rPr>
              <a:t>Cartography</a:t>
            </a:r>
            <a:r>
              <a:rPr lang="en-US" sz="2900" dirty="0"/>
              <a:t>. With nearly five hundred free courses available, you’re certain to find an </a:t>
            </a:r>
            <a:r>
              <a:rPr lang="en-US" sz="2900" dirty="0" err="1"/>
              <a:t>Esri</a:t>
            </a:r>
            <a:r>
              <a:rPr lang="en-US" sz="2900" dirty="0"/>
              <a:t> course that fits your work. </a:t>
            </a:r>
            <a:r>
              <a:rPr lang="en-US" sz="2900" i="1" dirty="0">
                <a:solidFill>
                  <a:schemeClr val="bg1">
                    <a:lumMod val="85000"/>
                  </a:schemeClr>
                </a:solidFill>
              </a:rPr>
              <a:t>Tip: When searching courses, select the ‘Maintenance’ and ‘Free’ checkboxes under Product. </a:t>
            </a:r>
          </a:p>
          <a:p>
            <a:pPr lvl="0"/>
            <a:r>
              <a:rPr lang="en-US" sz="2900" dirty="0"/>
              <a:t>Interested in </a:t>
            </a:r>
            <a:r>
              <a:rPr lang="en-US" sz="2900" b="1" dirty="0"/>
              <a:t>coding</a:t>
            </a:r>
            <a:r>
              <a:rPr lang="en-US" sz="2900" dirty="0"/>
              <a:t> and </a:t>
            </a:r>
            <a:r>
              <a:rPr lang="en-US" sz="2900" b="1" dirty="0"/>
              <a:t>technology</a:t>
            </a:r>
            <a:r>
              <a:rPr lang="en-US" sz="2900" dirty="0"/>
              <a:t>, explore these platforms:</a:t>
            </a:r>
            <a:br>
              <a:rPr lang="en-US" sz="2900" dirty="0"/>
            </a:br>
            <a:br>
              <a:rPr lang="en-US" sz="2900" dirty="0"/>
            </a:br>
            <a:r>
              <a:rPr lang="en-US" sz="2900" u="sng" dirty="0">
                <a:hlinkClick r:id="rId8"/>
              </a:rPr>
              <a:t>General Assembly</a:t>
            </a:r>
            <a:r>
              <a:rPr lang="en-US" sz="2900" dirty="0"/>
              <a:t>, </a:t>
            </a:r>
            <a:r>
              <a:rPr lang="en-US" sz="2900" u="sng" dirty="0">
                <a:hlinkClick r:id="rId9"/>
              </a:rPr>
              <a:t>Free Code Camp</a:t>
            </a:r>
            <a:r>
              <a:rPr lang="en-US" sz="2900" dirty="0"/>
              <a:t>, </a:t>
            </a:r>
            <a:r>
              <a:rPr lang="en-US" sz="2900" u="sng" dirty="0">
                <a:hlinkClick r:id="rId10"/>
              </a:rPr>
              <a:t>W3Schools</a:t>
            </a:r>
            <a:r>
              <a:rPr lang="en-US" sz="2900" dirty="0"/>
              <a:t>, </a:t>
            </a:r>
            <a:r>
              <a:rPr lang="en-US" sz="2900" u="sng" dirty="0" err="1">
                <a:hlinkClick r:id="rId11"/>
              </a:rPr>
              <a:t>CodeAcademy</a:t>
            </a:r>
            <a:r>
              <a:rPr lang="en-US" sz="2900" dirty="0"/>
              <a:t>, </a:t>
            </a:r>
            <a:r>
              <a:rPr lang="en-US" sz="2900" u="sng" dirty="0">
                <a:hlinkClick r:id="rId12"/>
              </a:rPr>
              <a:t>Udacity</a:t>
            </a:r>
            <a:r>
              <a:rPr lang="en-US" sz="2900" dirty="0"/>
              <a:t> and </a:t>
            </a:r>
            <a:r>
              <a:rPr lang="en-US" sz="2900" u="sng" dirty="0" err="1">
                <a:hlinkClick r:id="rId13"/>
              </a:rPr>
              <a:t>FutureLearn</a:t>
            </a:r>
            <a:r>
              <a:rPr lang="en-US" sz="2900" dirty="0"/>
              <a:t>. Additional opportunities are offered by </a:t>
            </a:r>
            <a:r>
              <a:rPr lang="en-US" sz="2900" u="sng" dirty="0">
                <a:hlinkClick r:id="rId14"/>
              </a:rPr>
              <a:t>Amazon AWS</a:t>
            </a:r>
            <a:r>
              <a:rPr lang="en-US" sz="2900" dirty="0"/>
              <a:t> and </a:t>
            </a:r>
            <a:r>
              <a:rPr lang="en-US" sz="2900" u="sng" dirty="0">
                <a:hlinkClick r:id="rId15"/>
              </a:rPr>
              <a:t>Google</a:t>
            </a:r>
            <a:r>
              <a:rPr lang="en-US" sz="2900" dirty="0"/>
              <a:t>. </a:t>
            </a:r>
            <a:r>
              <a:rPr lang="en-US" sz="2900" u="sng" dirty="0">
                <a:hlinkClick r:id="rId16"/>
              </a:rPr>
              <a:t>LinkedIn/Lynda</a:t>
            </a:r>
            <a:r>
              <a:rPr lang="en-US" sz="2900" dirty="0"/>
              <a:t> offers a free, one month trial membership. </a:t>
            </a:r>
          </a:p>
          <a:p>
            <a:pPr lvl="0"/>
            <a:r>
              <a:rPr lang="en-US" sz="2900" dirty="0"/>
              <a:t>Looking for something less technology oriented? </a:t>
            </a:r>
            <a:br>
              <a:rPr lang="en-US" sz="2900" dirty="0"/>
            </a:br>
            <a:br>
              <a:rPr lang="en-US" sz="2900" dirty="0"/>
            </a:br>
            <a:r>
              <a:rPr lang="en-US" sz="2900" u="sng" dirty="0">
                <a:hlinkClick r:id="rId17"/>
              </a:rPr>
              <a:t>Coursera</a:t>
            </a:r>
            <a:r>
              <a:rPr lang="en-US" sz="2900" dirty="0"/>
              <a:t> and </a:t>
            </a:r>
            <a:r>
              <a:rPr lang="en-US" sz="2900" u="sng" dirty="0">
                <a:hlinkClick r:id="rId18"/>
              </a:rPr>
              <a:t>EdX</a:t>
            </a:r>
            <a:r>
              <a:rPr lang="en-US" sz="2900" dirty="0"/>
              <a:t> offer thousands of courses from many </a:t>
            </a:r>
            <a:r>
              <a:rPr lang="en-US" sz="2900" b="1" dirty="0"/>
              <a:t>top universities</a:t>
            </a:r>
            <a:r>
              <a:rPr lang="en-US" sz="2900" dirty="0"/>
              <a:t> (Harvard, Stanford, </a:t>
            </a:r>
            <a:r>
              <a:rPr lang="en-US" sz="2900" dirty="0" err="1"/>
              <a:t>CalTech</a:t>
            </a:r>
            <a:r>
              <a:rPr lang="en-US" sz="2900" dirty="0"/>
              <a:t>). Here’s </a:t>
            </a:r>
            <a:r>
              <a:rPr lang="en-US" sz="2900" u="sng" dirty="0">
                <a:hlinkClick r:id="rId19"/>
              </a:rPr>
              <a:t>a list of curated Coursera courses</a:t>
            </a:r>
            <a:r>
              <a:rPr lang="en-US" sz="2900" dirty="0"/>
              <a:t>. When viewing a course description in </a:t>
            </a:r>
            <a:r>
              <a:rPr lang="en-US" sz="2900" u="sng" dirty="0">
                <a:hlinkClick r:id="rId18"/>
              </a:rPr>
              <a:t>EdX</a:t>
            </a:r>
            <a:r>
              <a:rPr lang="en-US" sz="2900" dirty="0"/>
              <a:t>, you may notice a fee associated with receiving a </a:t>
            </a:r>
            <a:r>
              <a:rPr lang="en-US" sz="2900" i="1" dirty="0"/>
              <a:t>certificate. </a:t>
            </a:r>
            <a:r>
              <a:rPr lang="en-US" sz="2900" dirty="0"/>
              <a:t>You can skip the certificate and fee by looking for the “</a:t>
            </a:r>
            <a:r>
              <a:rPr lang="en-US" sz="2900" i="1" dirty="0"/>
              <a:t>or study for free</a:t>
            </a:r>
            <a:r>
              <a:rPr lang="en-US" sz="2900" dirty="0"/>
              <a:t>” option to enjoy free enrollment.  Even </a:t>
            </a:r>
            <a:r>
              <a:rPr lang="en-US" sz="2900" u="sng" dirty="0">
                <a:hlinkClick r:id="rId20"/>
              </a:rPr>
              <a:t>MIT</a:t>
            </a:r>
            <a:r>
              <a:rPr lang="en-US" sz="2900" dirty="0"/>
              <a:t> offers free online courses!</a:t>
            </a:r>
          </a:p>
          <a:p>
            <a:pPr lvl="0"/>
            <a:r>
              <a:rPr lang="en-US" sz="2900" dirty="0"/>
              <a:t>Need credits to maintain your </a:t>
            </a:r>
            <a:r>
              <a:rPr lang="en-US" sz="2900" b="1" dirty="0"/>
              <a:t>LEED</a:t>
            </a:r>
            <a:r>
              <a:rPr lang="en-US" sz="2900" dirty="0"/>
              <a:t> certifications? </a:t>
            </a:r>
            <a:br>
              <a:rPr lang="en-US" sz="2900" dirty="0"/>
            </a:br>
            <a:br>
              <a:rPr lang="en-US" sz="2900" dirty="0"/>
            </a:br>
            <a:r>
              <a:rPr lang="en-US" sz="2900" dirty="0"/>
              <a:t>Explore </a:t>
            </a:r>
            <a:r>
              <a:rPr lang="en-US" sz="2900" u="sng" dirty="0" err="1">
                <a:hlinkClick r:id="rId21"/>
              </a:rPr>
              <a:t>GreenCE</a:t>
            </a:r>
            <a:r>
              <a:rPr lang="en-US" sz="2900" dirty="0"/>
              <a:t> and </a:t>
            </a:r>
            <a:r>
              <a:rPr lang="en-US" sz="2900" u="sng" dirty="0">
                <a:hlinkClick r:id="rId22"/>
              </a:rPr>
              <a:t>GBRI</a:t>
            </a:r>
            <a:r>
              <a:rPr lang="en-US" sz="2900" dirty="0"/>
              <a:t>. </a:t>
            </a:r>
          </a:p>
          <a:p>
            <a:pPr lvl="0"/>
            <a:r>
              <a:rPr lang="en-US" sz="2900" b="1" dirty="0"/>
              <a:t>APA</a:t>
            </a:r>
            <a:r>
              <a:rPr lang="en-US" sz="2900" dirty="0"/>
              <a:t> offers </a:t>
            </a:r>
            <a:r>
              <a:rPr lang="en-US" sz="2900" u="sng" dirty="0">
                <a:hlinkClick r:id="rId23"/>
              </a:rPr>
              <a:t>online education</a:t>
            </a:r>
            <a:r>
              <a:rPr lang="en-US" sz="2900" dirty="0"/>
              <a:t> Certification Maintenance opportunities for AICP Members and the folks at </a:t>
            </a:r>
            <a:r>
              <a:rPr lang="en-US" sz="2900" b="1" u="sng" dirty="0">
                <a:hlinkClick r:id="rId24"/>
              </a:rPr>
              <a:t>NNIP</a:t>
            </a:r>
            <a:r>
              <a:rPr lang="en-US" sz="2900" dirty="0"/>
              <a:t> offer a wide variety of interesting training links. </a:t>
            </a:r>
          </a:p>
          <a:p>
            <a:pPr marL="0" indent="0">
              <a:buNone/>
            </a:pPr>
            <a:endParaRPr lang="en-US" dirty="0"/>
          </a:p>
          <a:p>
            <a:pPr marL="0" indent="0">
              <a:buNone/>
            </a:pPr>
            <a:r>
              <a:rPr lang="en-US" dirty="0">
                <a:solidFill>
                  <a:srgbClr val="FF0000"/>
                </a:solidFill>
              </a:rPr>
              <a:t>We want to hear from you! Help us grow our list of training opportunities by sharing your favorite free or low cost course or learning platform. </a:t>
            </a:r>
            <a:r>
              <a:rPr lang="en-US" dirty="0">
                <a:solidFill>
                  <a:srgbClr val="FF0000"/>
                </a:solidFill>
                <a:hlinkClick r:id="rId25">
                  <a:extLst>
                    <a:ext uri="{A12FA001-AC4F-418D-AE19-62706E023703}">
                      <ahyp:hlinkClr xmlns:ahyp="http://schemas.microsoft.com/office/drawing/2018/hyperlinkcolor" val="tx"/>
                    </a:ext>
                  </a:extLst>
                </a:hlinkClick>
              </a:rPr>
              <a:t>Send links and details</a:t>
            </a:r>
            <a:r>
              <a:rPr lang="en-US" dirty="0">
                <a:solidFill>
                  <a:srgbClr val="FF0000"/>
                </a:solidFill>
              </a:rPr>
              <a:t>.</a:t>
            </a:r>
          </a:p>
          <a:p>
            <a:pPr marL="0" indent="0">
              <a:buNone/>
            </a:pPr>
            <a:endParaRPr lang="en-US" dirty="0"/>
          </a:p>
        </p:txBody>
      </p:sp>
      <p:sp>
        <p:nvSpPr>
          <p:cNvPr id="4" name="Title 1">
            <a:extLst>
              <a:ext uri="{FF2B5EF4-FFF2-40B4-BE49-F238E27FC236}">
                <a16:creationId xmlns:a16="http://schemas.microsoft.com/office/drawing/2014/main" id="{31234D63-F0DE-4830-A9FF-B8E42F1B4367}"/>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Online Training Resources</a:t>
            </a:r>
          </a:p>
        </p:txBody>
      </p:sp>
    </p:spTree>
    <p:extLst>
      <p:ext uri="{BB962C8B-B14F-4D97-AF65-F5344CB8AC3E}">
        <p14:creationId xmlns:p14="http://schemas.microsoft.com/office/powerpoint/2010/main" val="421208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268CA8E-10DC-400A-9EF8-2AC0EB7DC333}"/>
              </a:ext>
            </a:extLst>
          </p:cNvPr>
          <p:cNvSpPr txBox="1">
            <a:spLocks/>
          </p:cNvSpPr>
          <p:nvPr/>
        </p:nvSpPr>
        <p:spPr>
          <a:xfrm>
            <a:off x="838200" y="678626"/>
            <a:ext cx="11353800" cy="584934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Trebuchet MS" charset="0"/>
              </a:rPr>
              <a:t>Census Update</a:t>
            </a:r>
          </a:p>
          <a:p>
            <a:pPr marL="457200" marR="0" lvl="0" indent="-4572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Trebuchet MS" charset="0"/>
              </a:rPr>
              <a:t>PSAP Verification phase happening now</a:t>
            </a:r>
          </a:p>
          <a:p>
            <a:pPr marL="914400" lvl="1" indent="-457200">
              <a:spcBef>
                <a:spcPts val="1000"/>
              </a:spcBef>
              <a:defRPr/>
            </a:pPr>
            <a:r>
              <a:rPr lang="en-US" sz="2800" b="1" dirty="0">
                <a:solidFill>
                  <a:prstClr val="white">
                    <a:lumMod val="95000"/>
                  </a:prstClr>
                </a:solidFill>
              </a:rPr>
              <a:t>Last opportunity to review and modify 2020 tracts and BGs</a:t>
            </a:r>
          </a:p>
          <a:p>
            <a:pPr marL="1371600" lvl="2" indent="-457200">
              <a:spcBef>
                <a:spcPts val="1000"/>
              </a:spcBef>
              <a:defRPr/>
            </a:pPr>
            <a:r>
              <a:rPr lang="en-US" sz="2400" b="1" dirty="0">
                <a:solidFill>
                  <a:prstClr val="white">
                    <a:lumMod val="95000"/>
                  </a:prstClr>
                </a:solidFill>
              </a:rPr>
              <a:t>Deadline to report changes is 2/14/2020, submit data by 4/14/20</a:t>
            </a:r>
            <a:endParaRPr kumimoji="0" lang="en-US" sz="2400" b="1" i="0" u="none" strike="noStrike" kern="1200" cap="none" spc="0" normalizeH="0" baseline="0" noProof="0" dirty="0">
              <a:ln>
                <a:noFill/>
              </a:ln>
              <a:solidFill>
                <a:prstClr val="white">
                  <a:lumMod val="95000"/>
                </a:prstClr>
              </a:solidFill>
              <a:effectLst/>
              <a:uLnTx/>
              <a:uFillTx/>
              <a:latin typeface="Trebuchet MS" charset="0"/>
            </a:endParaRPr>
          </a:p>
          <a:p>
            <a:pPr marL="914400" lvl="1" indent="-457200">
              <a:spcBef>
                <a:spcPts val="1000"/>
              </a:spcBef>
              <a:defRPr/>
            </a:pPr>
            <a:r>
              <a:rPr lang="en-US" sz="2800" b="1" dirty="0">
                <a:solidFill>
                  <a:prstClr val="white">
                    <a:lumMod val="95000"/>
                  </a:prstClr>
                </a:solidFill>
              </a:rPr>
              <a:t>PSAP is a county-level program but cities can weigh in too</a:t>
            </a:r>
          </a:p>
          <a:p>
            <a:pPr marL="457200" marR="0" lvl="0" indent="-457200" algn="l" defTabSz="914400" rtl="0" eaLnBrk="1" fontAlgn="auto" latinLnBrk="0" hangingPunct="1">
              <a:lnSpc>
                <a:spcPct val="90000"/>
              </a:lnSpc>
              <a:spcBef>
                <a:spcPts val="1000"/>
              </a:spcBef>
              <a:spcAft>
                <a:spcPts val="0"/>
              </a:spcAft>
              <a:buClrTx/>
              <a:buSzTx/>
              <a:buFont typeface="Arial"/>
              <a:buChar char="•"/>
              <a:tabLst/>
              <a:defRPr/>
            </a:pPr>
            <a:r>
              <a:rPr lang="en-US" sz="3200" b="1" dirty="0">
                <a:solidFill>
                  <a:prstClr val="white">
                    <a:lumMod val="95000"/>
                  </a:prstClr>
                </a:solidFill>
              </a:rPr>
              <a:t>2020 Boundary and Annexation Survey (BAS)</a:t>
            </a:r>
          </a:p>
          <a:p>
            <a:pPr marL="914400" lvl="1" indent="-457200">
              <a:spcBef>
                <a:spcPts val="1000"/>
              </a:spcBef>
              <a:defRPr/>
            </a:pPr>
            <a:r>
              <a:rPr lang="en-US" sz="2800" b="1" dirty="0">
                <a:solidFill>
                  <a:prstClr val="white">
                    <a:lumMod val="95000"/>
                  </a:prstClr>
                </a:solidFill>
              </a:rPr>
              <a:t>Cities report any annexations or Census boundary corrections</a:t>
            </a:r>
          </a:p>
          <a:p>
            <a:pPr marL="914400" lvl="1" indent="-457200">
              <a:spcBef>
                <a:spcPts val="1000"/>
              </a:spcBef>
              <a:defRPr/>
            </a:pPr>
            <a:r>
              <a:rPr kumimoji="0" lang="en-US" sz="2800" b="1" i="0" u="none" strike="noStrike" kern="1200" cap="none" spc="0" normalizeH="0" baseline="0" noProof="0" dirty="0">
                <a:ln>
                  <a:noFill/>
                </a:ln>
                <a:solidFill>
                  <a:prstClr val="white">
                    <a:lumMod val="95000"/>
                  </a:prstClr>
                </a:solidFill>
                <a:effectLst/>
                <a:uLnTx/>
                <a:uFillTx/>
                <a:latin typeface="Trebuchet MS" charset="0"/>
              </a:rPr>
              <a:t>First deadline is March 1</a:t>
            </a:r>
            <a:r>
              <a:rPr kumimoji="0" lang="en-US" sz="2800" b="1" i="0" u="none" strike="noStrike" kern="1200" cap="none" spc="0" normalizeH="0" baseline="30000" noProof="0" dirty="0">
                <a:ln>
                  <a:noFill/>
                </a:ln>
                <a:solidFill>
                  <a:prstClr val="white">
                    <a:lumMod val="95000"/>
                  </a:prstClr>
                </a:solidFill>
                <a:effectLst/>
                <a:uLnTx/>
                <a:uFillTx/>
                <a:latin typeface="Trebuchet MS" charset="0"/>
              </a:rPr>
              <a:t>st</a:t>
            </a:r>
            <a:r>
              <a:rPr kumimoji="0" lang="en-US" sz="2800" b="1" i="0" u="none" strike="noStrike" kern="1200" cap="none" spc="0" normalizeH="0" baseline="0" noProof="0" dirty="0">
                <a:ln>
                  <a:noFill/>
                </a:ln>
                <a:solidFill>
                  <a:prstClr val="white">
                    <a:lumMod val="95000"/>
                  </a:prstClr>
                </a:solidFill>
                <a:effectLst/>
                <a:uLnTx/>
                <a:uFillTx/>
                <a:latin typeface="Trebuchet MS" charset="0"/>
              </a:rPr>
              <a:t> 2020, final deadline is May 31</a:t>
            </a:r>
            <a:r>
              <a:rPr kumimoji="0" lang="en-US" sz="2800" b="1" i="0" u="none" strike="noStrike" kern="1200" cap="none" spc="0" normalizeH="0" baseline="30000" noProof="0" dirty="0">
                <a:ln>
                  <a:noFill/>
                </a:ln>
                <a:solidFill>
                  <a:prstClr val="white">
                    <a:lumMod val="95000"/>
                  </a:prstClr>
                </a:solidFill>
                <a:effectLst/>
                <a:uLnTx/>
                <a:uFillTx/>
                <a:latin typeface="Trebuchet MS" charset="0"/>
              </a:rPr>
              <a:t>st</a:t>
            </a:r>
            <a:endParaRPr kumimoji="0" lang="en-US" sz="2800" b="1" i="0" u="none" strike="noStrike" kern="1200" cap="none" spc="0" normalizeH="0" baseline="0" noProof="0" dirty="0">
              <a:ln>
                <a:noFill/>
              </a:ln>
              <a:solidFill>
                <a:prstClr val="white">
                  <a:lumMod val="95000"/>
                </a:prstClr>
              </a:solidFill>
              <a:effectLst/>
              <a:uLnTx/>
              <a:uFillTx/>
              <a:latin typeface="Trebuchet MS" charset="0"/>
            </a:endParaRPr>
          </a:p>
          <a:p>
            <a:pPr marL="1371600" lvl="2" indent="-457200">
              <a:spcBef>
                <a:spcPts val="1000"/>
              </a:spcBef>
              <a:defRPr/>
            </a:pPr>
            <a:r>
              <a:rPr kumimoji="0" lang="en-US" sz="2400" b="1" i="0" u="none" strike="noStrike" kern="1200" cap="none" spc="0" normalizeH="0" baseline="0" noProof="0" dirty="0">
                <a:ln>
                  <a:noFill/>
                </a:ln>
                <a:solidFill>
                  <a:prstClr val="white">
                    <a:lumMod val="95000"/>
                  </a:prstClr>
                </a:solidFill>
                <a:effectLst/>
                <a:uLnTx/>
                <a:uFillTx/>
                <a:latin typeface="Trebuchet MS" charset="0"/>
              </a:rPr>
              <a:t>Data submitted by 3/1/2020 will be reflected in next ACS</a:t>
            </a:r>
          </a:p>
          <a:p>
            <a:pPr marL="914400" lvl="1" indent="-457200">
              <a:spcBef>
                <a:spcPts val="1000"/>
              </a:spcBef>
              <a:defRPr/>
            </a:pPr>
            <a:r>
              <a:rPr kumimoji="0" lang="en-US" sz="2800" b="1" i="0" u="none" strike="noStrike" kern="1200" cap="none" spc="0" normalizeH="0" baseline="0" noProof="0" dirty="0">
                <a:ln>
                  <a:noFill/>
                </a:ln>
                <a:solidFill>
                  <a:prstClr val="white">
                    <a:lumMod val="95000"/>
                  </a:prstClr>
                </a:solidFill>
                <a:effectLst/>
                <a:uLnTx/>
                <a:uFillTx/>
                <a:latin typeface="Trebuchet MS" charset="0"/>
              </a:rPr>
              <a:t>Important update, boundaries will be used in 2020 tabulations</a:t>
            </a:r>
          </a:p>
          <a:p>
            <a:pPr marL="914400" lvl="1" indent="-457200">
              <a:spcBef>
                <a:spcPts val="1000"/>
              </a:spcBef>
              <a:defRPr/>
            </a:pPr>
            <a:r>
              <a:rPr lang="en-US" sz="2800" b="1" dirty="0">
                <a:solidFill>
                  <a:prstClr val="white">
                    <a:lumMod val="95000"/>
                  </a:prstClr>
                </a:solidFill>
              </a:rPr>
              <a:t>Complete online response form, use script tools to process any annexations or boundary corrections</a:t>
            </a:r>
          </a:p>
          <a:p>
            <a:pPr marL="457200" indent="-457200">
              <a:defRPr/>
            </a:pPr>
            <a:r>
              <a:rPr kumimoji="0" lang="en-US" sz="3200" b="1" i="0" u="none" strike="noStrike" kern="1200" cap="none" spc="0" normalizeH="0" baseline="0" noProof="0" dirty="0">
                <a:ln>
                  <a:noFill/>
                </a:ln>
                <a:solidFill>
                  <a:prstClr val="white">
                    <a:lumMod val="95000"/>
                  </a:prstClr>
                </a:solidFill>
                <a:effectLst/>
                <a:uLnTx/>
                <a:uFillTx/>
                <a:latin typeface="Trebuchet MS" charset="0"/>
                <a:hlinkClick r:id="rId3"/>
              </a:rPr>
              <a:t>pdigirolamo@atlantaregional.org</a:t>
            </a:r>
            <a:r>
              <a:rPr kumimoji="0" lang="en-US" sz="3200" b="1" i="0" u="none" strike="noStrike" kern="1200" cap="none" spc="0" normalizeH="0" baseline="0" noProof="0" dirty="0">
                <a:ln>
                  <a:noFill/>
                </a:ln>
                <a:solidFill>
                  <a:prstClr val="white">
                    <a:lumMod val="95000"/>
                  </a:prstClr>
                </a:solidFill>
                <a:effectLst/>
                <a:uLnTx/>
                <a:uFillTx/>
                <a:latin typeface="Trebuchet MS" charset="0"/>
              </a:rPr>
              <a:t> for any questions</a:t>
            </a:r>
          </a:p>
        </p:txBody>
      </p:sp>
      <p:sp>
        <p:nvSpPr>
          <p:cNvPr id="5" name="Title 1">
            <a:extLst>
              <a:ext uri="{FF2B5EF4-FFF2-40B4-BE49-F238E27FC236}">
                <a16:creationId xmlns:a16="http://schemas.microsoft.com/office/drawing/2014/main" id="{693C6B39-69ED-46A1-9375-AC16C424EE4A}"/>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75135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ED9A9C6-D38E-459C-9538-191B6E42C174}"/>
              </a:ext>
            </a:extLst>
          </p:cNvPr>
          <p:cNvSpPr txBox="1">
            <a:spLocks/>
          </p:cNvSpPr>
          <p:nvPr/>
        </p:nvSpPr>
        <p:spPr>
          <a:xfrm>
            <a:off x="985157" y="42263"/>
            <a:ext cx="11353800" cy="6815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dirty="0"/>
          </a:p>
          <a:p>
            <a:pPr marL="0" indent="0">
              <a:buNone/>
            </a:pPr>
            <a:r>
              <a:rPr lang="en-US" sz="3600" dirty="0"/>
              <a:t>Statewide Imagery through GA GIO Imagery Program </a:t>
            </a:r>
            <a:br>
              <a:rPr lang="en-US" sz="3600" dirty="0"/>
            </a:br>
            <a:endParaRPr lang="en-US" sz="3600" dirty="0"/>
          </a:p>
          <a:p>
            <a:pPr marL="457200" indent="-457200">
              <a:buFont typeface="Arial" panose="020B0604020202020204" pitchFamily="34" charset="0"/>
              <a:buChar char="•"/>
            </a:pPr>
            <a:r>
              <a:rPr lang="en-US" sz="2400" dirty="0"/>
              <a:t>High-resolution statewide imagery (3 band) tile service available to all  government entity employees in Georgia - </a:t>
            </a:r>
            <a:r>
              <a:rPr lang="en-US" sz="2400" dirty="0">
                <a:hlinkClick r:id="rId3"/>
              </a:rPr>
              <a:t>details and FREE registration</a:t>
            </a:r>
            <a:r>
              <a:rPr lang="en-US" sz="2400" dirty="0"/>
              <a:t> </a:t>
            </a:r>
          </a:p>
          <a:p>
            <a:pPr marL="457200" indent="-457200">
              <a:buFont typeface="Arial" panose="020B0604020202020204" pitchFamily="34" charset="0"/>
              <a:buChar char="•"/>
            </a:pPr>
            <a:r>
              <a:rPr lang="en-US" sz="2400" dirty="0"/>
              <a:t>Contractor </a:t>
            </a:r>
            <a:r>
              <a:rPr lang="en-US" sz="2400" dirty="0">
                <a:hlinkClick r:id="rId4"/>
              </a:rPr>
              <a:t>registration </a:t>
            </a:r>
            <a:r>
              <a:rPr lang="en-US" sz="2400" dirty="0"/>
              <a:t>also now available</a:t>
            </a:r>
            <a:br>
              <a:rPr lang="en-US" sz="2400" dirty="0"/>
            </a:br>
            <a:endParaRPr lang="en-US" sz="2600" dirty="0"/>
          </a:p>
          <a:p>
            <a:pPr marL="0" indent="0">
              <a:buNone/>
            </a:pPr>
            <a:r>
              <a:rPr lang="en-US" sz="2400" i="1" dirty="0"/>
              <a:t>To help secure ongoing funding to maintain and update imagery beyond this pilot please share your </a:t>
            </a:r>
            <a:r>
              <a:rPr lang="en-US" sz="2400" b="1" i="1" dirty="0">
                <a:hlinkClick r:id="rId5"/>
              </a:rPr>
              <a:t>success stories</a:t>
            </a:r>
            <a:r>
              <a:rPr lang="en-US" sz="2400" i="1" dirty="0"/>
              <a:t> if your office has benefited – either by government employees or through the work of a contractor</a:t>
            </a:r>
            <a:endParaRPr lang="en-US" dirty="0">
              <a:solidFill>
                <a:schemeClr val="bg1">
                  <a:lumMod val="85000"/>
                </a:schemeClr>
              </a:solidFill>
            </a:endParaRPr>
          </a:p>
        </p:txBody>
      </p:sp>
      <p:sp>
        <p:nvSpPr>
          <p:cNvPr id="6" name="Title 1">
            <a:extLst>
              <a:ext uri="{FF2B5EF4-FFF2-40B4-BE49-F238E27FC236}">
                <a16:creationId xmlns:a16="http://schemas.microsoft.com/office/drawing/2014/main" id="{98400862-77FC-44CE-8680-E8BAB00FB190}"/>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31917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310750C-7D46-4348-A149-945A7B5DF8DF}"/>
              </a:ext>
            </a:extLst>
          </p:cNvPr>
          <p:cNvSpPr txBox="1">
            <a:spLocks/>
          </p:cNvSpPr>
          <p:nvPr/>
        </p:nvSpPr>
        <p:spPr>
          <a:xfrm>
            <a:off x="838200" y="0"/>
            <a:ext cx="11353800" cy="685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solidFill>
                  <a:schemeClr val="bg1">
                    <a:lumMod val="95000"/>
                  </a:schemeClr>
                </a:solidFill>
              </a:rPr>
              <a:t>Events</a:t>
            </a:r>
            <a:endParaRPr lang="en-US" sz="2000" dirty="0">
              <a:solidFill>
                <a:schemeClr val="bg1">
                  <a:lumMod val="95000"/>
                </a:schemeClr>
              </a:solidFill>
            </a:endParaRPr>
          </a:p>
          <a:p>
            <a:pPr lvl="1"/>
            <a:r>
              <a:rPr lang="en-US" sz="2000" dirty="0">
                <a:solidFill>
                  <a:schemeClr val="bg1">
                    <a:lumMod val="95000"/>
                  </a:schemeClr>
                </a:solidFill>
              </a:rPr>
              <a:t>Association of American Geographers Annual Meeting April 6-10 in Denver</a:t>
            </a:r>
          </a:p>
          <a:p>
            <a:pPr lvl="1"/>
            <a:r>
              <a:rPr lang="en-US" sz="2000" dirty="0" err="1">
                <a:solidFill>
                  <a:schemeClr val="bg1">
                    <a:lumMod val="95000"/>
                  </a:schemeClr>
                </a:solidFill>
                <a:hlinkClick r:id="rId3"/>
              </a:rPr>
              <a:t>ConnectATL</a:t>
            </a:r>
            <a:r>
              <a:rPr lang="en-US" sz="2000" dirty="0">
                <a:solidFill>
                  <a:schemeClr val="bg1">
                    <a:lumMod val="95000"/>
                  </a:schemeClr>
                </a:solidFill>
                <a:hlinkClick r:id="rId3"/>
              </a:rPr>
              <a:t> Summit</a:t>
            </a:r>
            <a:r>
              <a:rPr lang="en-US" sz="2000" dirty="0">
                <a:solidFill>
                  <a:schemeClr val="bg1">
                    <a:lumMod val="95000"/>
                  </a:schemeClr>
                </a:solidFill>
              </a:rPr>
              <a:t> March 31 at GA International Conf Center</a:t>
            </a:r>
          </a:p>
          <a:p>
            <a:pPr lvl="1"/>
            <a:r>
              <a:rPr lang="en-US" sz="2000" dirty="0">
                <a:solidFill>
                  <a:schemeClr val="bg1">
                    <a:lumMod val="95000"/>
                  </a:schemeClr>
                </a:solidFill>
              </a:rPr>
              <a:t>ESRI User Conference July 13-17 in San Diego</a:t>
            </a:r>
          </a:p>
          <a:p>
            <a:pPr lvl="1"/>
            <a:r>
              <a:rPr lang="en-US" sz="2000" dirty="0">
                <a:solidFill>
                  <a:schemeClr val="bg1">
                    <a:lumMod val="95000"/>
                  </a:schemeClr>
                </a:solidFill>
              </a:rPr>
              <a:t>GAURISA </a:t>
            </a:r>
            <a:r>
              <a:rPr lang="en-US" sz="2000" dirty="0">
                <a:solidFill>
                  <a:schemeClr val="bg1">
                    <a:lumMod val="95000"/>
                  </a:schemeClr>
                </a:solidFill>
                <a:hlinkClick r:id="rId4"/>
              </a:rPr>
              <a:t>luncheon</a:t>
            </a:r>
            <a:r>
              <a:rPr lang="en-US" sz="2000" dirty="0">
                <a:solidFill>
                  <a:schemeClr val="bg1">
                    <a:lumMod val="95000"/>
                  </a:schemeClr>
                </a:solidFill>
              </a:rPr>
              <a:t> Second Tuesday, rotating locations</a:t>
            </a:r>
          </a:p>
          <a:p>
            <a:pPr lvl="1"/>
            <a:r>
              <a:rPr lang="en-US" sz="2000" dirty="0">
                <a:solidFill>
                  <a:schemeClr val="bg1">
                    <a:lumMod val="95000"/>
                  </a:schemeClr>
                </a:solidFill>
              </a:rPr>
              <a:t>Georgia Geospatial Conference Oct 11-13 in Savannah</a:t>
            </a:r>
          </a:p>
          <a:p>
            <a:pPr lvl="1"/>
            <a:r>
              <a:rPr lang="en-US" sz="2000" dirty="0" err="1">
                <a:solidFill>
                  <a:schemeClr val="bg1">
                    <a:lumMod val="95000"/>
                  </a:schemeClr>
                </a:solidFill>
              </a:rPr>
              <a:t>GeoTAC</a:t>
            </a:r>
            <a:r>
              <a:rPr lang="en-US" sz="2000" dirty="0">
                <a:solidFill>
                  <a:schemeClr val="bg1">
                    <a:lumMod val="95000"/>
                  </a:schemeClr>
                </a:solidFill>
              </a:rPr>
              <a:t> (Georgia Geospatial Technical Advisory Committee, formerly GISCC) </a:t>
            </a:r>
            <a:r>
              <a:rPr lang="en-US" sz="2000" dirty="0">
                <a:solidFill>
                  <a:schemeClr val="bg1">
                    <a:lumMod val="95000"/>
                  </a:schemeClr>
                </a:solidFill>
                <a:hlinkClick r:id="rId5"/>
              </a:rPr>
              <a:t>meeting</a:t>
            </a:r>
            <a:br>
              <a:rPr lang="en-US" sz="2000" dirty="0">
                <a:solidFill>
                  <a:schemeClr val="bg1">
                    <a:lumMod val="95000"/>
                  </a:schemeClr>
                </a:solidFill>
              </a:rPr>
            </a:br>
            <a:r>
              <a:rPr lang="en-US" sz="2000" dirty="0">
                <a:solidFill>
                  <a:schemeClr val="bg1">
                    <a:lumMod val="95000"/>
                  </a:schemeClr>
                </a:solidFill>
              </a:rPr>
              <a:t>Monthly virtual sub-committee and quarterly in-person </a:t>
            </a:r>
          </a:p>
          <a:p>
            <a:pPr lvl="1"/>
            <a:r>
              <a:rPr lang="en-US" sz="2000" dirty="0">
                <a:solidFill>
                  <a:schemeClr val="bg1">
                    <a:lumMod val="95000"/>
                  </a:schemeClr>
                </a:solidFill>
              </a:rPr>
              <a:t>Metro Atlanta Geospatial </a:t>
            </a:r>
            <a:r>
              <a:rPr lang="en-US" sz="2000">
                <a:solidFill>
                  <a:schemeClr val="bg1">
                    <a:lumMod val="95000"/>
                  </a:schemeClr>
                </a:solidFill>
              </a:rPr>
              <a:t>Society </a:t>
            </a:r>
            <a:r>
              <a:rPr lang="en-US" sz="2000">
                <a:solidFill>
                  <a:schemeClr val="bg1">
                    <a:lumMod val="95000"/>
                  </a:schemeClr>
                </a:solidFill>
                <a:hlinkClick r:id="rId6"/>
              </a:rPr>
              <a:t>Meetup</a:t>
            </a:r>
            <a:endParaRPr lang="en-US" sz="2000" dirty="0">
              <a:solidFill>
                <a:schemeClr val="bg1">
                  <a:lumMod val="95000"/>
                </a:schemeClr>
              </a:solidFill>
            </a:endParaRPr>
          </a:p>
          <a:p>
            <a:pPr lvl="1"/>
            <a:r>
              <a:rPr lang="en-US" sz="2000" dirty="0">
                <a:solidFill>
                  <a:schemeClr val="bg1">
                    <a:lumMod val="95000"/>
                  </a:schemeClr>
                </a:solidFill>
              </a:rPr>
              <a:t>Announce additional events next at menti.com</a:t>
            </a:r>
          </a:p>
          <a:p>
            <a:r>
              <a:rPr lang="en-US" sz="2000" dirty="0">
                <a:solidFill>
                  <a:schemeClr val="bg1">
                    <a:lumMod val="95000"/>
                  </a:schemeClr>
                </a:solidFill>
              </a:rPr>
              <a:t>C</a:t>
            </a:r>
            <a:r>
              <a:rPr lang="en-US" sz="2400" dirty="0">
                <a:solidFill>
                  <a:schemeClr val="bg1">
                    <a:lumMod val="95000"/>
                  </a:schemeClr>
                </a:solidFill>
              </a:rPr>
              <a:t>areer Opportunities</a:t>
            </a:r>
          </a:p>
          <a:p>
            <a:pPr lvl="1"/>
            <a:r>
              <a:rPr lang="en-US" sz="1800" dirty="0"/>
              <a:t>City of Atlanta Seeks </a:t>
            </a:r>
            <a:r>
              <a:rPr lang="en-US" sz="1800" dirty="0">
                <a:hlinkClick r:id="rId7"/>
              </a:rPr>
              <a:t>GIS Coordinator</a:t>
            </a:r>
            <a:r>
              <a:rPr lang="en-US" sz="1800" dirty="0"/>
              <a:t> </a:t>
            </a:r>
            <a:r>
              <a:rPr lang="en-US" sz="1800" dirty="0">
                <a:solidFill>
                  <a:srgbClr val="FF0000"/>
                </a:solidFill>
              </a:rPr>
              <a:t>(CLOSES TODAY!)</a:t>
            </a:r>
          </a:p>
          <a:p>
            <a:pPr lvl="1"/>
            <a:r>
              <a:rPr lang="en-US" sz="1800" dirty="0"/>
              <a:t>Atlanta Regional Commission Research &amp; Analytics Group seeks </a:t>
            </a:r>
            <a:r>
              <a:rPr lang="en-US" sz="1800" u="sng" dirty="0">
                <a:hlinkClick r:id="rId8"/>
              </a:rPr>
              <a:t>part-time/internship position</a:t>
            </a:r>
            <a:r>
              <a:rPr lang="en-US" sz="1800" dirty="0"/>
              <a:t> with our </a:t>
            </a:r>
            <a:r>
              <a:rPr lang="en-US" sz="1800" u="sng" dirty="0">
                <a:hlinkClick r:id="rId9"/>
              </a:rPr>
              <a:t>Neighborhood Nexus</a:t>
            </a:r>
            <a:r>
              <a:rPr lang="en-US" sz="1800" dirty="0"/>
              <a:t> team with strong communications focus</a:t>
            </a:r>
          </a:p>
          <a:p>
            <a:pPr lvl="1"/>
            <a:r>
              <a:rPr lang="en-US" sz="1800" dirty="0"/>
              <a:t>Georgia Geospatial Information Office Seeks two full-time and one internship positions:</a:t>
            </a:r>
          </a:p>
          <a:p>
            <a:pPr lvl="2"/>
            <a:r>
              <a:rPr lang="en-US" sz="1800" u="sng" dirty="0">
                <a:hlinkClick r:id="rId10"/>
              </a:rPr>
              <a:t>Geospatial Solution Engineer</a:t>
            </a:r>
            <a:endParaRPr lang="en-US" sz="3600" dirty="0"/>
          </a:p>
          <a:p>
            <a:pPr lvl="2"/>
            <a:r>
              <a:rPr lang="en-US" sz="1800" u="sng" dirty="0">
                <a:hlinkClick r:id="rId11"/>
              </a:rPr>
              <a:t>Business Development Specialist</a:t>
            </a:r>
            <a:endParaRPr lang="en-US" sz="3600" dirty="0"/>
          </a:p>
          <a:p>
            <a:pPr lvl="2"/>
            <a:r>
              <a:rPr lang="en-US" sz="1800" u="sng" dirty="0">
                <a:hlinkClick r:id="rId12"/>
              </a:rPr>
              <a:t>Communications Intern</a:t>
            </a:r>
            <a:r>
              <a:rPr lang="en-US" sz="1800" dirty="0"/>
              <a:t>: Despite the job description saying “mapping” this is a </a:t>
            </a:r>
            <a:r>
              <a:rPr lang="en-US" sz="1800" i="1" dirty="0"/>
              <a:t>Communications</a:t>
            </a:r>
            <a:r>
              <a:rPr lang="en-US" sz="1800" dirty="0"/>
              <a:t> Internship, not a mapping internship. It will, however, be working in the </a:t>
            </a:r>
            <a:r>
              <a:rPr lang="en-US" sz="1800" i="1" dirty="0"/>
              <a:t>Geospatial Information Office</a:t>
            </a:r>
            <a:r>
              <a:rPr lang="en-US" sz="1800" dirty="0"/>
              <a:t>.</a:t>
            </a:r>
            <a:endParaRPr lang="en-US" sz="3600" dirty="0"/>
          </a:p>
          <a:p>
            <a:pPr lvl="1"/>
            <a:r>
              <a:rPr lang="en-US" sz="2000" dirty="0"/>
              <a:t>Announce additional </a:t>
            </a:r>
            <a:r>
              <a:rPr lang="en-US" sz="2000" dirty="0" err="1"/>
              <a:t>opps</a:t>
            </a:r>
            <a:r>
              <a:rPr lang="en-US" sz="2000" dirty="0"/>
              <a:t> next at menti.com</a:t>
            </a:r>
            <a:br>
              <a:rPr lang="en-US" sz="2000" dirty="0">
                <a:solidFill>
                  <a:schemeClr val="bg1">
                    <a:lumMod val="95000"/>
                  </a:schemeClr>
                </a:solidFill>
              </a:rPr>
            </a:br>
            <a:r>
              <a:rPr lang="en-US" sz="2000" dirty="0">
                <a:solidFill>
                  <a:schemeClr val="bg1">
                    <a:lumMod val="95000"/>
                  </a:schemeClr>
                </a:solidFill>
              </a:rPr>
              <a:t> </a:t>
            </a:r>
          </a:p>
        </p:txBody>
      </p:sp>
      <p:sp>
        <p:nvSpPr>
          <p:cNvPr id="4" name="Title 1">
            <a:extLst>
              <a:ext uri="{FF2B5EF4-FFF2-40B4-BE49-F238E27FC236}">
                <a16:creationId xmlns:a16="http://schemas.microsoft.com/office/drawing/2014/main" id="{A68F72DA-D2DF-4E7A-837C-CC6EDF1B62A6}"/>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853002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3132-BDE0-4AD0-B407-B223AC78D6A8}"/>
              </a:ext>
            </a:extLst>
          </p:cNvPr>
          <p:cNvSpPr>
            <a:spLocks noGrp="1"/>
          </p:cNvSpPr>
          <p:nvPr>
            <p:ph type="title"/>
          </p:nvPr>
        </p:nvSpPr>
        <p:spPr>
          <a:xfrm>
            <a:off x="1089210" y="54348"/>
            <a:ext cx="11049001" cy="1325563"/>
          </a:xfrm>
        </p:spPr>
        <p:txBody>
          <a:bodyPr/>
          <a:lstStyle/>
          <a:p>
            <a:r>
              <a:rPr lang="en-US" dirty="0"/>
              <a:t>Interact with this presentation</a:t>
            </a:r>
          </a:p>
        </p:txBody>
      </p:sp>
      <p:pic>
        <p:nvPicPr>
          <p:cNvPr id="13" name="Content Placeholder 12">
            <a:hlinkClick r:id="rId3"/>
            <a:extLst>
              <a:ext uri="{FF2B5EF4-FFF2-40B4-BE49-F238E27FC236}">
                <a16:creationId xmlns:a16="http://schemas.microsoft.com/office/drawing/2014/main" id="{84163FBB-CC4C-41BC-A790-43255DC390D9}"/>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tretch>
            <a:fillRect/>
          </a:stretch>
        </p:blipFill>
        <p:spPr>
          <a:xfrm>
            <a:off x="1636784" y="1520825"/>
            <a:ext cx="2898631" cy="4351338"/>
          </a:xfrm>
        </p:spPr>
      </p:pic>
      <p:sp>
        <p:nvSpPr>
          <p:cNvPr id="14" name="TextBox 13">
            <a:hlinkClick r:id="rId3"/>
            <a:extLst>
              <a:ext uri="{FF2B5EF4-FFF2-40B4-BE49-F238E27FC236}">
                <a16:creationId xmlns:a16="http://schemas.microsoft.com/office/drawing/2014/main" id="{31941379-A968-4356-BE2D-5E8C0F1C37B3}"/>
              </a:ext>
            </a:extLst>
          </p:cNvPr>
          <p:cNvSpPr txBox="1"/>
          <p:nvPr/>
        </p:nvSpPr>
        <p:spPr>
          <a:xfrm>
            <a:off x="5221216" y="2491740"/>
            <a:ext cx="5334000" cy="2123658"/>
          </a:xfrm>
          <a:prstGeom prst="rect">
            <a:avLst/>
          </a:prstGeom>
          <a:noFill/>
        </p:spPr>
        <p:txBody>
          <a:bodyPr wrap="square" rtlCol="0">
            <a:spAutoFit/>
          </a:bodyPr>
          <a:lstStyle/>
          <a:p>
            <a:r>
              <a:rPr lang="en-US" sz="4400" b="1" dirty="0">
                <a:solidFill>
                  <a:schemeClr val="bg1">
                    <a:lumMod val="95000"/>
                  </a:schemeClr>
                </a:solidFill>
              </a:rPr>
              <a:t>Go to menti.com</a:t>
            </a:r>
            <a:br>
              <a:rPr lang="en-US" sz="4400" b="1" dirty="0">
                <a:solidFill>
                  <a:schemeClr val="bg1">
                    <a:lumMod val="95000"/>
                  </a:schemeClr>
                </a:solidFill>
              </a:rPr>
            </a:br>
            <a:br>
              <a:rPr lang="en-US" sz="4400" b="1" dirty="0">
                <a:solidFill>
                  <a:schemeClr val="bg1">
                    <a:lumMod val="95000"/>
                  </a:schemeClr>
                </a:solidFill>
              </a:rPr>
            </a:br>
            <a:r>
              <a:rPr lang="en-US" sz="4400" b="1" dirty="0">
                <a:solidFill>
                  <a:schemeClr val="bg1">
                    <a:lumMod val="95000"/>
                  </a:schemeClr>
                </a:solidFill>
              </a:rPr>
              <a:t>Enter </a:t>
            </a:r>
            <a:r>
              <a:rPr lang="en-US" sz="4400" b="1" dirty="0">
                <a:solidFill>
                  <a:srgbClr val="FF0000"/>
                </a:solidFill>
              </a:rPr>
              <a:t>62 74 24</a:t>
            </a:r>
          </a:p>
        </p:txBody>
      </p:sp>
      <p:sp>
        <p:nvSpPr>
          <p:cNvPr id="6" name="Title 1">
            <a:extLst>
              <a:ext uri="{FF2B5EF4-FFF2-40B4-BE49-F238E27FC236}">
                <a16:creationId xmlns:a16="http://schemas.microsoft.com/office/drawing/2014/main" id="{8E126EC5-0AB5-4311-AE4E-50A9C12D8DC6}"/>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9591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5895</TotalTime>
  <Words>337</Words>
  <Application>Microsoft Office PowerPoint</Application>
  <PresentationFormat>Widescreen</PresentationFormat>
  <Paragraphs>85</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Trebuchet MS</vt:lpstr>
      <vt:lpstr>Office Theme</vt:lpstr>
      <vt:lpstr>Worksheet</vt:lpstr>
      <vt:lpstr>PowerPoint Presentation</vt:lpstr>
      <vt:lpstr>Agenda</vt:lpstr>
      <vt:lpstr>ARGC Participation GISP Points</vt:lpstr>
      <vt:lpstr>PowerPoint Presentation</vt:lpstr>
      <vt:lpstr>PowerPoint Presentation</vt:lpstr>
      <vt:lpstr>PowerPoint Presentation</vt:lpstr>
      <vt:lpstr>PowerPoint Presentation</vt:lpstr>
      <vt:lpstr>Interact with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Across Georgia, transit is provided for the general population - anyone who is able to access and afford it.</dc:title>
  <dc:creator>Barry Golivesky</dc:creator>
  <cp:lastModifiedBy>Ryan Barrett</cp:lastModifiedBy>
  <cp:revision>306</cp:revision>
  <dcterms:created xsi:type="dcterms:W3CDTF">2017-06-15T13:07:37Z</dcterms:created>
  <dcterms:modified xsi:type="dcterms:W3CDTF">2020-02-05T14:54:02Z</dcterms:modified>
</cp:coreProperties>
</file>