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889" r:id="rId4"/>
  </p:sldMasterIdLst>
  <p:notesMasterIdLst>
    <p:notesMasterId r:id="rId22"/>
  </p:notesMasterIdLst>
  <p:handoutMasterIdLst>
    <p:handoutMasterId r:id="rId23"/>
  </p:handoutMasterIdLst>
  <p:sldIdLst>
    <p:sldId id="290" r:id="rId5"/>
    <p:sldId id="307" r:id="rId6"/>
    <p:sldId id="312" r:id="rId7"/>
    <p:sldId id="301" r:id="rId8"/>
    <p:sldId id="273" r:id="rId9"/>
    <p:sldId id="370" r:id="rId10"/>
    <p:sldId id="371" r:id="rId11"/>
    <p:sldId id="372" r:id="rId12"/>
    <p:sldId id="363" r:id="rId13"/>
    <p:sldId id="369" r:id="rId14"/>
    <p:sldId id="368" r:id="rId15"/>
    <p:sldId id="362" r:id="rId16"/>
    <p:sldId id="364" r:id="rId17"/>
    <p:sldId id="365" r:id="rId18"/>
    <p:sldId id="275" r:id="rId19"/>
    <p:sldId id="260" r:id="rId20"/>
    <p:sldId id="317" r:id="rId21"/>
  </p:sldIdLst>
  <p:sldSz cx="12192000" cy="6858000"/>
  <p:notesSz cx="7010400" cy="9296400"/>
  <p:embeddedFontLst>
    <p:embeddedFont>
      <p:font typeface="Avenir Next Demi Bold" panose="020B0503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rbel" panose="020B0503020204020204" pitchFamily="34" charset="0"/>
      <p:regular r:id="rId32"/>
      <p:bold r:id="rId33"/>
      <p:italic r:id="rId34"/>
      <p:boldItalic r:id="rId35"/>
    </p:embeddedFont>
    <p:embeddedFont>
      <p:font typeface="Wingdings 2" pitchFamily="2" charset="2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140"/>
    <a:srgbClr val="FF6634"/>
    <a:srgbClr val="695D47"/>
    <a:srgbClr val="CFC194"/>
    <a:srgbClr val="A3E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852812-F2C9-4A0E-B3FA-D337AC4B3700}">
  <a:tblStyle styleId="{7C852812-F2C9-4A0E-B3FA-D337AC4B370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599632-3AA5-4BB8-902B-46A416E46A8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4"/>
    <p:restoredTop sz="74642"/>
  </p:normalViewPr>
  <p:slideViewPr>
    <p:cSldViewPr snapToGrid="0" snapToObjects="1">
      <p:cViewPr varScale="1">
        <p:scale>
          <a:sx n="79" d="100"/>
          <a:sy n="79" d="100"/>
        </p:scale>
        <p:origin x="1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9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DC1BA-7980-4245-8A61-72394D713DD7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FDB75-9697-43A1-85ED-F1FDF24A9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36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96" name="Google Shape;96;p4:notes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r>
              <a:rPr lang="en-US"/>
              <a:t>test</a:t>
            </a:r>
            <a:endParaRPr/>
          </a:p>
        </p:txBody>
      </p:sp>
      <p:sp>
        <p:nvSpPr>
          <p:cNvPr id="97" name="Google Shape;97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2731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158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29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538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955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48575984d0_3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COLIN </a:t>
            </a:r>
            <a:endParaRPr dirty="0"/>
          </a:p>
          <a:p>
            <a:pPr marL="457200" lvl="0" indent="-3175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Hyper collaboration across non profit sectors to take a holistic approach at revitalizing the community</a:t>
            </a:r>
            <a:endParaRPr dirty="0"/>
          </a:p>
        </p:txBody>
      </p:sp>
      <p:sp>
        <p:nvSpPr>
          <p:cNvPr id="500" name="Google Shape;500;g48575984d0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109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699b260f9_7_133:notes"/>
          <p:cNvSpPr txBox="1">
            <a:spLocks noGrp="1"/>
          </p:cNvSpPr>
          <p:nvPr>
            <p:ph type="body" idx="1"/>
          </p:nvPr>
        </p:nvSpPr>
        <p:spPr>
          <a:xfrm>
            <a:off x="936837" y="4423331"/>
            <a:ext cx="5152602" cy="4190524"/>
          </a:xfrm>
          <a:prstGeom prst="rect">
            <a:avLst/>
          </a:prstGeom>
        </p:spPr>
        <p:txBody>
          <a:bodyPr spcFirstLastPara="1" wrap="square" lIns="93475" tIns="93475" rIns="93475" bIns="93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217" name="Google Shape;217;g7699b260f9_7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71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061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75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0509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841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48575984d0_3_2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KETA - Problems</a:t>
            </a:r>
            <a:endParaRPr/>
          </a:p>
          <a:p>
            <a:pPr marL="457200" lvl="0" indent="-3175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Note that our current  collaboration with the city is aimed to transform our sense of false democracy to true deep deomocracy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COLIN - Solutions</a:t>
            </a:r>
            <a:endParaRPr/>
          </a:p>
          <a:p>
            <a:pPr marL="4572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48575984d0_3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8442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97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768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6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984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09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579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7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63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>
            <a:spLocks noGrp="1"/>
          </p:cNvSpPr>
          <p:nvPr>
            <p:ph type="pic" idx="2"/>
          </p:nvPr>
        </p:nvSpPr>
        <p:spPr>
          <a:xfrm>
            <a:off x="6298406" y="1821656"/>
            <a:ext cx="50007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/>
          <a:lstStyle>
            <a:lvl1pPr marR="0" lvl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50007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/>
          <a:lstStyle>
            <a:lvl1pPr marL="457200" lvl="0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"/>
              <a:buChar char="•"/>
              <a:defRPr sz="2400"/>
            </a:lvl1pPr>
            <a:lvl2pPr marL="914400" lvl="1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"/>
              <a:buChar char="•"/>
              <a:defRPr sz="2400"/>
            </a:lvl2pPr>
            <a:lvl3pPr marL="1371600" lvl="2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"/>
              <a:buChar char="•"/>
              <a:defRPr sz="2400"/>
            </a:lvl3pPr>
            <a:lvl4pPr marL="1828800" lvl="3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"/>
              <a:buChar char="•"/>
              <a:defRPr sz="2400"/>
            </a:lvl4pPr>
            <a:lvl5pPr marL="2286000" lvl="4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"/>
              <a:buChar char="•"/>
              <a:defRPr sz="2400"/>
            </a:lvl5pPr>
            <a:lvl6pPr marL="274320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254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1"/>
          </p:nvPr>
        </p:nvSpPr>
        <p:spPr>
          <a:xfrm>
            <a:off x="1828800" y="3886200"/>
            <a:ext cx="8534400" cy="1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ldNum" idx="12"/>
          </p:nvPr>
        </p:nvSpPr>
        <p:spPr>
          <a:xfrm>
            <a:off x="11230424" y="6359419"/>
            <a:ext cx="3520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8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2" y="524053"/>
            <a:ext cx="10176935" cy="127321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533" y="1655378"/>
            <a:ext cx="10176935" cy="432936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9632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3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676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3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2424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13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174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758952"/>
            <a:ext cx="585451" cy="5330952"/>
          </a:xfrm>
          <a:prstGeom prst="rect">
            <a:avLst/>
          </a:prstGeom>
          <a:solidFill>
            <a:srgbClr val="579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5788" y="136525"/>
            <a:ext cx="9498347" cy="1713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981792" y="758952"/>
            <a:ext cx="218119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5787" y="1545020"/>
            <a:ext cx="10048681" cy="4439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7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jpg"/><Relationship Id="rId18" Type="http://schemas.openxmlformats.org/officeDocument/2006/relationships/image" Target="../media/image42.jpg"/><Relationship Id="rId3" Type="http://schemas.openxmlformats.org/officeDocument/2006/relationships/image" Target="../media/image27.png"/><Relationship Id="rId21" Type="http://schemas.openxmlformats.org/officeDocument/2006/relationships/image" Target="../media/image45.jp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jp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mcbride@oaklandca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vementstrategy.org/directory/community-driven-climate-resilience-plannin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ovementstrategy.org/directory/community-driven-climate-resilience-plannin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Urban Resilience and Equitable Engagement: </a:t>
            </a:r>
            <a:br>
              <a:rPr lang="en-US" sz="4400" b="1" dirty="0"/>
            </a:br>
            <a:r>
              <a:rPr lang="en-US" sz="4400" b="1" dirty="0"/>
              <a:t>An Oakland Case Study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2700" b="1" dirty="0"/>
              <a:t>Atlanta Regional Commission</a:t>
            </a:r>
            <a:br>
              <a:rPr lang="en-US" sz="2700" b="1" dirty="0"/>
            </a:br>
            <a:r>
              <a:rPr lang="en-US" sz="2700" b="1" dirty="0"/>
              <a:t>Land Use Coordinating Committee</a:t>
            </a:r>
            <a:endParaRPr lang="en-US" sz="27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4154BE9-5862-9D49-AF94-1A8EB4C2F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4" y="4670245"/>
            <a:ext cx="7801939" cy="1222075"/>
          </a:xfrm>
        </p:spPr>
        <p:txBody>
          <a:bodyPr>
            <a:noAutofit/>
          </a:bodyPr>
          <a:lstStyle/>
          <a:p>
            <a:r>
              <a:rPr lang="en-US" dirty="0"/>
              <a:t>December 17, 2020 </a:t>
            </a:r>
          </a:p>
          <a:p>
            <a:r>
              <a:rPr lang="en-US" dirty="0"/>
              <a:t>Alexandria McBride, Chief Resilience Officer, City of Oakland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69C6C-15C3-E644-868C-719AFF929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0"/>
          <a:stretch/>
        </p:blipFill>
        <p:spPr>
          <a:xfrm>
            <a:off x="9335385" y="965679"/>
            <a:ext cx="2814083" cy="49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7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0DDF-7370-714C-8CB9-FA09DABB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95" y="232868"/>
            <a:ext cx="10176935" cy="1273215"/>
          </a:xfrm>
        </p:spPr>
        <p:txBody>
          <a:bodyPr/>
          <a:lstStyle/>
          <a:p>
            <a:r>
              <a:rPr lang="en-US" b="1" dirty="0" err="1"/>
              <a:t>EcoBlock</a:t>
            </a:r>
            <a:r>
              <a:rPr lang="en-US" dirty="0"/>
              <a:t> - Proposed Model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5C91D-0E35-844A-8D19-932D4810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800" y="1970112"/>
            <a:ext cx="4866969" cy="29177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484054-6879-124B-B0A0-A653AC8E6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/>
        </p:blipFill>
        <p:spPr bwMode="auto">
          <a:xfrm>
            <a:off x="4114801" y="1306004"/>
            <a:ext cx="8639381" cy="48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593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0DDF-7370-714C-8CB9-FA09DABB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95" y="232868"/>
            <a:ext cx="10176935" cy="1273215"/>
          </a:xfrm>
        </p:spPr>
        <p:txBody>
          <a:bodyPr/>
          <a:lstStyle/>
          <a:p>
            <a:r>
              <a:rPr lang="en-US" dirty="0"/>
              <a:t>Environmental Justice and COVID-19</a:t>
            </a:r>
            <a:br>
              <a:rPr lang="en-US" dirty="0"/>
            </a:br>
            <a:endParaRPr lang="en-US" sz="2000" dirty="0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E35630-38D8-D643-B124-C56D77BFD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6"/>
          <a:stretch/>
        </p:blipFill>
        <p:spPr>
          <a:xfrm>
            <a:off x="784964" y="151700"/>
            <a:ext cx="10978661" cy="6373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470D55-D8BC-1A4C-ADE9-31AAC5FC392E}"/>
              </a:ext>
            </a:extLst>
          </p:cNvPr>
          <p:cNvSpPr txBox="1"/>
          <p:nvPr/>
        </p:nvSpPr>
        <p:spPr>
          <a:xfrm>
            <a:off x="784964" y="6585573"/>
            <a:ext cx="70150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Dr. Alexandra von </a:t>
            </a:r>
            <a:r>
              <a:rPr lang="en-US" sz="1100" dirty="0" err="1"/>
              <a:t>Meier,:The</a:t>
            </a:r>
            <a:r>
              <a:rPr lang="en-US" sz="1100" dirty="0"/>
              <a:t> Oakland </a:t>
            </a:r>
            <a:r>
              <a:rPr lang="en-US" sz="1100" dirty="0" err="1"/>
              <a:t>EcoBlock</a:t>
            </a:r>
            <a:r>
              <a:rPr lang="en-US" sz="1100" dirty="0"/>
              <a:t>, Phase II, CPUC Equity Workstream Meeting October 6, 2020</a:t>
            </a:r>
          </a:p>
        </p:txBody>
      </p:sp>
    </p:spTree>
    <p:extLst>
      <p:ext uri="{BB962C8B-B14F-4D97-AF65-F5344CB8AC3E}">
        <p14:creationId xmlns:p14="http://schemas.microsoft.com/office/powerpoint/2010/main" val="106349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0DDF-7370-714C-8CB9-FA09DABBE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Better Neighborhoods, Same Neighbors </a:t>
            </a:r>
            <a:br>
              <a:rPr lang="en-US" dirty="0"/>
            </a:br>
            <a:r>
              <a:rPr lang="en-US" dirty="0"/>
              <a:t>An East Oakland Neighborhood Initiative</a:t>
            </a:r>
            <a:br>
              <a:rPr lang="en-US" dirty="0"/>
            </a:b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D393E-CEEA-E441-93FD-8D4F327D3791}"/>
              </a:ext>
            </a:extLst>
          </p:cNvPr>
          <p:cNvSpPr txBox="1"/>
          <p:nvPr/>
        </p:nvSpPr>
        <p:spPr>
          <a:xfrm>
            <a:off x="1007532" y="1582004"/>
            <a:ext cx="108367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Vision</a:t>
            </a:r>
            <a:r>
              <a:rPr lang="en-US" dirty="0"/>
              <a:t>: An East Oakland with healthy surroundings, safe and accessible transportation and thriving arts and culture that builds community wealth and ensures housing is a human right for existing East Oakland residents.</a:t>
            </a:r>
          </a:p>
          <a:p>
            <a:endParaRPr lang="en-US" dirty="0"/>
          </a:p>
          <a:p>
            <a:r>
              <a:rPr lang="en-US" b="1" dirty="0"/>
              <a:t>Summary</a:t>
            </a:r>
            <a:r>
              <a:rPr lang="en-US" dirty="0"/>
              <a:t>: Five projects led by the principles of community engagement, workforce development, displacement avoidance and climate resilience</a:t>
            </a:r>
          </a:p>
          <a:p>
            <a:endParaRPr lang="en-US" dirty="0"/>
          </a:p>
          <a:p>
            <a:r>
              <a:rPr lang="en-US" b="1" dirty="0"/>
              <a:t>Project Area: </a:t>
            </a:r>
            <a:r>
              <a:rPr lang="en-US" dirty="0"/>
              <a:t> A 5 square mile area in East Oakland centered in six neighborhoods: Melrose, Highland/Elmhurst, </a:t>
            </a:r>
            <a:r>
              <a:rPr lang="en-US" dirty="0" err="1"/>
              <a:t>Sobrante</a:t>
            </a:r>
            <a:r>
              <a:rPr lang="en-US" dirty="0"/>
              <a:t> Park, Brookfield Village/Columbia Gardens, </a:t>
            </a:r>
            <a:r>
              <a:rPr lang="en-US" dirty="0" err="1"/>
              <a:t>Stonehurst</a:t>
            </a:r>
            <a:r>
              <a:rPr lang="en-US" dirty="0"/>
              <a:t>, Coliseum/ </a:t>
            </a:r>
            <a:r>
              <a:rPr lang="en-US" dirty="0" err="1"/>
              <a:t>Rusdale</a:t>
            </a:r>
            <a:r>
              <a:rPr lang="en-US" dirty="0"/>
              <a:t>/ Lockwood/ </a:t>
            </a:r>
            <a:r>
              <a:rPr lang="en-US" dirty="0" err="1"/>
              <a:t>Havenscourt</a:t>
            </a:r>
            <a:r>
              <a:rPr lang="en-US" dirty="0"/>
              <a:t>.</a:t>
            </a:r>
            <a:endParaRPr lang="en-US" b="1" dirty="0"/>
          </a:p>
          <a:p>
            <a:endParaRPr lang="en-US" dirty="0"/>
          </a:p>
          <a:p>
            <a:r>
              <a:rPr lang="en-US" b="1" dirty="0"/>
              <a:t>Implementation:</a:t>
            </a:r>
            <a:r>
              <a:rPr lang="en-US" dirty="0"/>
              <a:t>$28.2 M in grant funds to be spent across a five-year period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5AE03-F0AF-8948-84A4-9A4851583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643" y="4524124"/>
            <a:ext cx="1584692" cy="158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173CB-5408-014D-9828-D385B05C7F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4186" y="4390125"/>
            <a:ext cx="2265036" cy="1277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C62923-F16E-4E4A-B5FD-8ECA3B338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88" y="4640143"/>
            <a:ext cx="1731545" cy="10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D43C01-5C00-8E43-8A23-2DE9AF63A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700" y="5911009"/>
            <a:ext cx="2086495" cy="845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9E9D26-F4CF-114D-98E7-A15B98B112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8446" y="5143327"/>
            <a:ext cx="1731544" cy="17315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24A015-CC79-6441-83EC-FB4118B06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2054" y="5533606"/>
            <a:ext cx="2493309" cy="12232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49AA7A-765E-4F46-A050-21DF00D2A7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9569" y="4691353"/>
            <a:ext cx="3000842" cy="4806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486833-94AA-6D47-8F3E-526383CA7ACD}"/>
              </a:ext>
            </a:extLst>
          </p:cNvPr>
          <p:cNvSpPr txBox="1"/>
          <p:nvPr/>
        </p:nvSpPr>
        <p:spPr>
          <a:xfrm>
            <a:off x="9274404" y="5533646"/>
            <a:ext cx="217426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ACTS Community Development Corporation</a:t>
            </a:r>
          </a:p>
        </p:txBody>
      </p:sp>
    </p:spTree>
    <p:extLst>
      <p:ext uri="{BB962C8B-B14F-4D97-AF65-F5344CB8AC3E}">
        <p14:creationId xmlns:p14="http://schemas.microsoft.com/office/powerpoint/2010/main" val="3784724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0DDF-7370-714C-8CB9-FA09DABBE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81BCD-2AE6-0B49-813D-9C92FD7B434A}"/>
              </a:ext>
            </a:extLst>
          </p:cNvPr>
          <p:cNvSpPr txBox="1"/>
          <p:nvPr/>
        </p:nvSpPr>
        <p:spPr>
          <a:xfrm>
            <a:off x="565892" y="1687014"/>
            <a:ext cx="584971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/>
              <a:t>55 units of affordable housing (</a:t>
            </a:r>
            <a:r>
              <a:rPr lang="en-US" sz="2000" dirty="0">
                <a:solidFill>
                  <a:srgbClr val="000000"/>
                </a:solidFill>
              </a:rPr>
              <a:t>20-50% AMI) and a health clinic</a:t>
            </a:r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 new 2-acre certified organic nursery in </a:t>
            </a:r>
            <a:r>
              <a:rPr lang="en-US" sz="2000" dirty="0" err="1">
                <a:solidFill>
                  <a:srgbClr val="000000"/>
                </a:solidFill>
              </a:rPr>
              <a:t>Sobrante</a:t>
            </a:r>
            <a:r>
              <a:rPr lang="en-US" sz="2000" dirty="0">
                <a:solidFill>
                  <a:srgbClr val="000000"/>
                </a:solidFill>
              </a:rPr>
              <a:t> Park creating a local food hub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1.2 mile greenway segment linking MLK Shoreline Park to Madison Park Academy along San Leandro Creek 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 permanent bike shed/lending station and Scraper Bike share to 500 youth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2,000 trees and install living walls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An estimated 100+ jobs  and training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/>
              <a:t>Reduction of 8,749 Metric tons of carbon dioxide, equivalent to taking 1,900 cars off the road for one year</a:t>
            </a:r>
          </a:p>
          <a:p>
            <a:pPr marL="914400" lvl="1" indent="-34290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Google Shape;477;p58">
            <a:extLst>
              <a:ext uri="{FF2B5EF4-FFF2-40B4-BE49-F238E27FC236}">
                <a16:creationId xmlns:a16="http://schemas.microsoft.com/office/drawing/2014/main" id="{F6B18640-9B9F-DA41-9EC7-6F4006C8E63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2892" y="1420049"/>
            <a:ext cx="5184684" cy="255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C926A6-0D6F-074A-AE68-FD7CDBB9D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067" y="4595741"/>
            <a:ext cx="2994509" cy="1684412"/>
          </a:xfrm>
          <a:prstGeom prst="rect">
            <a:avLst/>
          </a:prstGeom>
        </p:spPr>
      </p:pic>
      <p:pic>
        <p:nvPicPr>
          <p:cNvPr id="12" name="Picture 11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5A25A4F1-1FD4-DF46-B998-83896E29B1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01"/>
          <a:stretch/>
        </p:blipFill>
        <p:spPr>
          <a:xfrm>
            <a:off x="6415603" y="4050623"/>
            <a:ext cx="2457464" cy="165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87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0ED7D9-5FD0-C649-86F8-A0D327EED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000" y="-601903"/>
            <a:ext cx="10432924" cy="80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"/>
          <p:cNvSpPr txBox="1">
            <a:spLocks noGrp="1"/>
          </p:cNvSpPr>
          <p:nvPr>
            <p:ph type="title"/>
          </p:nvPr>
        </p:nvSpPr>
        <p:spPr>
          <a:xfrm>
            <a:off x="1805196" y="464041"/>
            <a:ext cx="98352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None/>
            </a:pPr>
            <a:r>
              <a:rPr lang="en-US" sz="3900" b="1" dirty="0"/>
              <a:t>Partners</a:t>
            </a:r>
            <a:endParaRPr b="1" dirty="0"/>
          </a:p>
        </p:txBody>
      </p:sp>
      <p:pic>
        <p:nvPicPr>
          <p:cNvPr id="503" name="Google Shape;503;p62" descr="Transpare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3515" y="2748162"/>
            <a:ext cx="1642384" cy="14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2" descr="east-oakland-collective-final-logo-updated-small-size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2243" y="1299797"/>
            <a:ext cx="1327725" cy="13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2" descr="Screen Shot 2018-04-23 at 10.53.37 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203" y="4642875"/>
            <a:ext cx="3753231" cy="43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62" descr="Scraper Bike Team 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9636" y="2712516"/>
            <a:ext cx="1642384" cy="136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62" descr="LCEA Log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83862" y="3199124"/>
            <a:ext cx="2967167" cy="47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62" descr="Merritt-Logo-Revised-June-2017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2462" y="2885285"/>
            <a:ext cx="1060483" cy="1152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2" descr="City of Oakland Logo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28069" y="5624004"/>
            <a:ext cx="1327725" cy="103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2" descr="hope logo 2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63729" y="1355279"/>
            <a:ext cx="1231787" cy="121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2" descr="eobhc logo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20757" y="1445738"/>
            <a:ext cx="1327725" cy="103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2" descr="Logo2014_circl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30017" y="4254426"/>
            <a:ext cx="1073866" cy="115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2" descr="anv logo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39277" y="1407923"/>
            <a:ext cx="1101119" cy="111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2" descr="Repaired Nations Logo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12783" y="5632738"/>
            <a:ext cx="1073866" cy="107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62" descr="ocac-logo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05244" y="1524650"/>
            <a:ext cx="2571752" cy="87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62" descr="Higher Ground logo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90993" y="5652681"/>
            <a:ext cx="1033973" cy="1033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2" descr="ACPHD Logo.jpe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056813" y="5652681"/>
            <a:ext cx="977379" cy="977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2" descr="urbanreleaflogo_1.jp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39506" y="2875312"/>
            <a:ext cx="1060483" cy="11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2"/>
          <p:cNvSpPr txBox="1"/>
          <p:nvPr/>
        </p:nvSpPr>
        <p:spPr>
          <a:xfrm>
            <a:off x="5978852" y="3299374"/>
            <a:ext cx="6681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"/>
              <a:buNone/>
            </a:pPr>
            <a:endParaRPr sz="21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0" name="Google Shape;520;p6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903038" y="85648"/>
            <a:ext cx="1928813" cy="1303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528024" y="4551754"/>
            <a:ext cx="2264064" cy="62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931770" y="5772581"/>
            <a:ext cx="1480399" cy="794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607078" y="4517809"/>
            <a:ext cx="1997436" cy="673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586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36" y="1632309"/>
            <a:ext cx="6434404" cy="459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9533" y="3287700"/>
            <a:ext cx="4723400" cy="349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 rotWithShape="1">
          <a:blip r:embed="rId5">
            <a:alphaModFix/>
          </a:blip>
          <a:srcRect l="15232" t="1680" b="47384"/>
          <a:stretch/>
        </p:blipFill>
        <p:spPr>
          <a:xfrm>
            <a:off x="7289533" y="1292800"/>
            <a:ext cx="4678803" cy="1848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02;p62">
            <a:extLst>
              <a:ext uri="{FF2B5EF4-FFF2-40B4-BE49-F238E27FC236}">
                <a16:creationId xmlns:a16="http://schemas.microsoft.com/office/drawing/2014/main" id="{9D030A26-CD38-B849-9F8B-B32E2371CF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5196" y="464041"/>
            <a:ext cx="98352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None/>
            </a:pPr>
            <a:r>
              <a:rPr lang="en-US" sz="3900" b="1" dirty="0"/>
              <a:t>Partners</a:t>
            </a:r>
            <a:endParaRPr b="1" dirty="0"/>
          </a:p>
        </p:txBody>
      </p:sp>
      <p:pic>
        <p:nvPicPr>
          <p:cNvPr id="7" name="Google Shape;520;p62">
            <a:extLst>
              <a:ext uri="{FF2B5EF4-FFF2-40B4-BE49-F238E27FC236}">
                <a16:creationId xmlns:a16="http://schemas.microsoft.com/office/drawing/2014/main" id="{83186270-494A-F441-8EA9-C7678BA655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3038" y="85648"/>
            <a:ext cx="1928813" cy="1303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66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0DDF-7370-714C-8CB9-FA09DABBE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451A1-9440-244E-B60C-2C6F37132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597" y="2163053"/>
            <a:ext cx="8178803" cy="346980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6600" dirty="0"/>
              <a:t>Alexandria McBride</a:t>
            </a:r>
          </a:p>
          <a:p>
            <a:pPr marL="0" indent="0" algn="ctr">
              <a:buNone/>
            </a:pPr>
            <a:r>
              <a:rPr lang="en-US" sz="6600" dirty="0">
                <a:hlinkClick r:id="rId3"/>
              </a:rPr>
              <a:t>amcbride@oaklandca.gov</a:t>
            </a: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1 Frank H. Ogawa Plaza (City Hall)</a:t>
            </a:r>
          </a:p>
          <a:p>
            <a:pPr marL="0" indent="0" algn="ctr">
              <a:buNone/>
            </a:pPr>
            <a:r>
              <a:rPr lang="en-US" sz="6600" dirty="0"/>
              <a:t>Oakland, CA 94610</a:t>
            </a:r>
          </a:p>
          <a:p>
            <a:pPr marL="0" indent="0" algn="ctr">
              <a:buNone/>
            </a:pPr>
            <a:r>
              <a:rPr lang="en-US" sz="6600" dirty="0"/>
              <a:t>510-238-6454</a:t>
            </a:r>
          </a:p>
        </p:txBody>
      </p:sp>
    </p:spTree>
    <p:extLst>
      <p:ext uri="{BB962C8B-B14F-4D97-AF65-F5344CB8AC3E}">
        <p14:creationId xmlns:p14="http://schemas.microsoft.com/office/powerpoint/2010/main" val="413500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4094D5-34FD-DB4A-9356-88F051C7FAA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62317" y="274033"/>
            <a:ext cx="10067365" cy="630993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39EABE-4AC3-F74B-B02E-278D6863319C}"/>
              </a:ext>
            </a:extLst>
          </p:cNvPr>
          <p:cNvSpPr txBox="1"/>
          <p:nvPr/>
        </p:nvSpPr>
        <p:spPr>
          <a:xfrm>
            <a:off x="0" y="6550223"/>
            <a:ext cx="4645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100 Resilient Cities. NAM Convening. February 2019.</a:t>
            </a:r>
          </a:p>
        </p:txBody>
      </p:sp>
    </p:spTree>
    <p:extLst>
      <p:ext uri="{BB962C8B-B14F-4D97-AF65-F5344CB8AC3E}">
        <p14:creationId xmlns:p14="http://schemas.microsoft.com/office/powerpoint/2010/main" val="363538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DB6A-07AF-004E-85CA-92BB6F8F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78" y="2630439"/>
            <a:ext cx="2258182" cy="1273215"/>
          </a:xfrm>
        </p:spPr>
        <p:txBody>
          <a:bodyPr>
            <a:normAutofit fontScale="90000"/>
          </a:bodyPr>
          <a:lstStyle/>
          <a:p>
            <a:r>
              <a:rPr lang="en-US" dirty="0"/>
              <a:t>Oakland’s </a:t>
            </a:r>
            <a:r>
              <a:rPr lang="en-US" b="1" dirty="0"/>
              <a:t>Shocks</a:t>
            </a:r>
            <a:r>
              <a:rPr lang="en-US" dirty="0"/>
              <a:t> and </a:t>
            </a:r>
            <a:r>
              <a:rPr lang="en-US" b="1" dirty="0"/>
              <a:t>Stresses</a:t>
            </a: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A6F0FC91-E5B8-3549-87DB-9116DD74B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5376" y="471121"/>
            <a:ext cx="4364330" cy="5906613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1826DF4-02E6-B443-ADE8-D70244ABED5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3762" y="571420"/>
            <a:ext cx="5195179" cy="60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36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DB6A-07AF-004E-85CA-92BB6F8F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88" y="2846017"/>
            <a:ext cx="2780697" cy="127321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Resilient Oakland</a:t>
            </a:r>
            <a:br>
              <a:rPr lang="en-US" b="1" dirty="0"/>
            </a:br>
            <a:r>
              <a:rPr lang="en-US" b="1" dirty="0"/>
              <a:t>Priorities</a:t>
            </a:r>
          </a:p>
        </p:txBody>
      </p:sp>
      <p:pic>
        <p:nvPicPr>
          <p:cNvPr id="4" name="Picture 3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53E2CA4-002A-B343-883A-433D88C62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565" r="71640"/>
          <a:stretch/>
        </p:blipFill>
        <p:spPr>
          <a:xfrm>
            <a:off x="4544839" y="685079"/>
            <a:ext cx="2021028" cy="2153816"/>
          </a:xfrm>
          <a:prstGeom prst="rect">
            <a:avLst/>
          </a:prstGeom>
        </p:spPr>
      </p:pic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07078C5-A5B5-C440-A2EA-21016C28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5747" b="1"/>
          <a:stretch/>
        </p:blipFill>
        <p:spPr>
          <a:xfrm>
            <a:off x="3625716" y="2696824"/>
            <a:ext cx="7263134" cy="1987822"/>
          </a:xfrm>
          <a:prstGeom prst="rect">
            <a:avLst/>
          </a:prstGeom>
        </p:spPr>
      </p:pic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DD2AD06-14E1-B347-AEEA-907BCF4BDB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96" t="44781" r="62800" b="4006"/>
          <a:stretch/>
        </p:blipFill>
        <p:spPr>
          <a:xfrm>
            <a:off x="4632823" y="4459348"/>
            <a:ext cx="1739908" cy="2034868"/>
          </a:xfrm>
          <a:prstGeom prst="rect">
            <a:avLst/>
          </a:prstGeom>
        </p:spPr>
      </p:pic>
      <p:pic>
        <p:nvPicPr>
          <p:cNvPr id="7" name="Picture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D0B04FC-C09D-ED4B-9104-848BFC55F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480" t="43565" r="23049"/>
          <a:stretch/>
        </p:blipFill>
        <p:spPr>
          <a:xfrm>
            <a:off x="8265252" y="685079"/>
            <a:ext cx="2100242" cy="2153816"/>
          </a:xfrm>
          <a:prstGeom prst="rect">
            <a:avLst/>
          </a:prstGeom>
        </p:spPr>
      </p:pic>
      <p:pic>
        <p:nvPicPr>
          <p:cNvPr id="8" name="Picture 7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7DF84CF3-B025-E740-BBF3-AA257D949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601" t="43565"/>
          <a:stretch/>
        </p:blipFill>
        <p:spPr>
          <a:xfrm>
            <a:off x="10129060" y="685079"/>
            <a:ext cx="1810021" cy="2153816"/>
          </a:xfrm>
          <a:prstGeom prst="rect">
            <a:avLst/>
          </a:prstGeom>
        </p:spPr>
      </p:pic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044DC435-6308-7848-BAA5-56BDE62F7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30" t="43565" r="50000"/>
          <a:stretch/>
        </p:blipFill>
        <p:spPr>
          <a:xfrm>
            <a:off x="6553821" y="699608"/>
            <a:ext cx="1715358" cy="2153816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57C2890D-857E-1746-A7A7-E6CC79F24910}"/>
              </a:ext>
            </a:extLst>
          </p:cNvPr>
          <p:cNvSpPr txBox="1">
            <a:spLocks/>
          </p:cNvSpPr>
          <p:nvPr/>
        </p:nvSpPr>
        <p:spPr>
          <a:xfrm>
            <a:off x="2757449" y="3002220"/>
            <a:ext cx="2021029" cy="960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en-US" sz="2000" b="1" dirty="0">
                <a:latin typeface="Avenir Next Demi Bold" panose="020B0503020202020204" pitchFamily="34" charset="0"/>
              </a:rPr>
              <a:t>Stay rooted and thrive in our town</a:t>
            </a:r>
          </a:p>
          <a:p>
            <a:pPr marL="50800" indent="0">
              <a:buFont typeface="Arial"/>
              <a:buNone/>
            </a:pPr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565F364-2817-F546-9A34-1570241C2E1F}"/>
              </a:ext>
            </a:extLst>
          </p:cNvPr>
          <p:cNvSpPr txBox="1">
            <a:spLocks/>
          </p:cNvSpPr>
          <p:nvPr/>
        </p:nvSpPr>
        <p:spPr>
          <a:xfrm>
            <a:off x="2757449" y="4546959"/>
            <a:ext cx="1905778" cy="126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en-US" sz="2000" b="1" dirty="0">
                <a:latin typeface="Avenir Next Demi Bold" panose="020B0503020202020204" pitchFamily="34" charset="0"/>
              </a:rPr>
              <a:t>Build a more vibrant and connected Oakland</a:t>
            </a:r>
          </a:p>
          <a:p>
            <a:pPr marL="50800" indent="0">
              <a:buFont typeface="Arial"/>
              <a:buNone/>
            </a:pP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445E8E1A-D5C1-F444-B571-0C22E876DCD4}"/>
              </a:ext>
            </a:extLst>
          </p:cNvPr>
          <p:cNvSpPr txBox="1">
            <a:spLocks/>
          </p:cNvSpPr>
          <p:nvPr/>
        </p:nvSpPr>
        <p:spPr>
          <a:xfrm>
            <a:off x="2757631" y="862391"/>
            <a:ext cx="1964332" cy="1757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en-US" sz="2000" dirty="0">
                <a:latin typeface="Avenir Next Demi Bold" panose="020B0503020202020204" pitchFamily="34" charset="0"/>
              </a:rPr>
              <a:t>Build a more trustworthy and responsive government</a:t>
            </a:r>
          </a:p>
          <a:p>
            <a:pPr marL="50800" indent="0">
              <a:buFont typeface="Arial"/>
              <a:buNone/>
            </a:pPr>
            <a:endParaRPr lang="en-US" dirty="0"/>
          </a:p>
        </p:txBody>
      </p:sp>
      <p:pic>
        <p:nvPicPr>
          <p:cNvPr id="16" name="Picture 1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7117F67C-F8DF-AC42-BED8-1A8160D07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275" t="44781" r="36199" b="4006"/>
          <a:stretch/>
        </p:blipFill>
        <p:spPr>
          <a:xfrm>
            <a:off x="6400722" y="4459348"/>
            <a:ext cx="1905779" cy="2034868"/>
          </a:xfrm>
          <a:prstGeom prst="rect">
            <a:avLst/>
          </a:prstGeom>
        </p:spPr>
      </p:pic>
      <p:pic>
        <p:nvPicPr>
          <p:cNvPr id="17" name="Picture 1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585CAA7-206D-3B42-BF0D-A9E3687B9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03" t="44781" r="8172" b="4006"/>
          <a:stretch/>
        </p:blipFill>
        <p:spPr>
          <a:xfrm>
            <a:off x="8455788" y="4459348"/>
            <a:ext cx="1905779" cy="20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7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60" descr="Screen Shot 2018-04-24 at 9.24.36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100" y="342425"/>
            <a:ext cx="11069673" cy="62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C5EDA9-FDF9-D946-8182-8A49537F042D}"/>
              </a:ext>
            </a:extLst>
          </p:cNvPr>
          <p:cNvSpPr txBox="1"/>
          <p:nvPr/>
        </p:nvSpPr>
        <p:spPr>
          <a:xfrm>
            <a:off x="475100" y="6550223"/>
            <a:ext cx="5056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Movement Strategy Center. </a:t>
            </a:r>
            <a:r>
              <a:rPr lang="en-US" sz="1100" dirty="0">
                <a:hlinkClick r:id="rId4"/>
              </a:rPr>
              <a:t>Community Driven Climate Resilience Planning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1613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0B50EB-EF9C-7B47-AE5D-B4F9FD7C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2" y="132167"/>
            <a:ext cx="10176935" cy="1273215"/>
          </a:xfrm>
        </p:spPr>
        <p:txBody>
          <a:bodyPr/>
          <a:lstStyle/>
          <a:p>
            <a:r>
              <a:rPr lang="en-US" b="1" dirty="0"/>
              <a:t>Oakland’s Legacy of Redlining</a:t>
            </a:r>
            <a:endParaRPr lang="en-US" sz="4000" dirty="0"/>
          </a:p>
        </p:txBody>
      </p:sp>
      <p:pic>
        <p:nvPicPr>
          <p:cNvPr id="4" name="Google Shape;302;p49">
            <a:extLst>
              <a:ext uri="{FF2B5EF4-FFF2-40B4-BE49-F238E27FC236}">
                <a16:creationId xmlns:a16="http://schemas.microsoft.com/office/drawing/2014/main" id="{F349B739-00E3-B244-99FB-E2F4E63437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32" b="13073"/>
          <a:stretch/>
        </p:blipFill>
        <p:spPr>
          <a:xfrm>
            <a:off x="1007532" y="1070383"/>
            <a:ext cx="8723586" cy="565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90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0B50EB-EF9C-7B47-AE5D-B4F9FD7C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2" y="132167"/>
            <a:ext cx="10176935" cy="1273215"/>
          </a:xfrm>
        </p:spPr>
        <p:txBody>
          <a:bodyPr/>
          <a:lstStyle/>
          <a:p>
            <a:r>
              <a:rPr lang="en-US" b="1" dirty="0"/>
              <a:t>Oakland’s Disproportionate Environmental Burdens</a:t>
            </a:r>
            <a:endParaRPr lang="en-US" sz="4000" dirty="0"/>
          </a:p>
        </p:txBody>
      </p:sp>
      <p:pic>
        <p:nvPicPr>
          <p:cNvPr id="6" name="Google Shape;295;p48">
            <a:extLst>
              <a:ext uri="{FF2B5EF4-FFF2-40B4-BE49-F238E27FC236}">
                <a16:creationId xmlns:a16="http://schemas.microsoft.com/office/drawing/2014/main" id="{C5E25074-3DDA-284C-B87A-074AF052D1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225" b="20444"/>
          <a:stretch/>
        </p:blipFill>
        <p:spPr>
          <a:xfrm>
            <a:off x="1007532" y="1033977"/>
            <a:ext cx="9197787" cy="479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6;p48">
            <a:extLst>
              <a:ext uri="{FF2B5EF4-FFF2-40B4-BE49-F238E27FC236}">
                <a16:creationId xmlns:a16="http://schemas.microsoft.com/office/drawing/2014/main" id="{8705DC2D-F9C3-F74B-A97E-8B4F9AAE49E5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1302" t="81380" r="48002" b="5104"/>
          <a:stretch/>
        </p:blipFill>
        <p:spPr>
          <a:xfrm>
            <a:off x="1133899" y="5739359"/>
            <a:ext cx="5233074" cy="986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341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EA5348D-B782-134E-A0FF-895CAD6C3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00485E"/>
              </a:clrFrom>
              <a:clrTo>
                <a:srgbClr val="00485E">
                  <a:alpha val="0"/>
                </a:srgbClr>
              </a:clrTo>
            </a:clrChange>
          </a:blip>
          <a:srcRect b="7857"/>
          <a:stretch/>
        </p:blipFill>
        <p:spPr>
          <a:xfrm>
            <a:off x="1755699" y="-133476"/>
            <a:ext cx="8680602" cy="691923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970C38-1023-6D4F-AB34-5780B1BA469E}"/>
              </a:ext>
            </a:extLst>
          </p:cNvPr>
          <p:cNvSpPr txBox="1"/>
          <p:nvPr/>
        </p:nvSpPr>
        <p:spPr>
          <a:xfrm>
            <a:off x="475100" y="6631868"/>
            <a:ext cx="5056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Movement Strategy Center. </a:t>
            </a:r>
            <a:r>
              <a:rPr lang="en-US" sz="1100" dirty="0">
                <a:hlinkClick r:id="rId4"/>
              </a:rPr>
              <a:t>Community Driven Climate Resilience Planning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5455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0B50EB-EF9C-7B47-AE5D-B4F9FD7C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EcoBlock</a:t>
            </a:r>
            <a:r>
              <a:rPr lang="en-US" dirty="0"/>
              <a:t> – A Zero Net Energy, Low Water-Use Retrofit Neighborhood</a:t>
            </a:r>
            <a:endParaRPr lang="en-US" sz="4000" dirty="0"/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C2D6327-CD18-B24E-B073-3134589A9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80"/>
          <a:stretch/>
        </p:blipFill>
        <p:spPr>
          <a:xfrm>
            <a:off x="623800" y="1779818"/>
            <a:ext cx="10944397" cy="49110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E824D5-038F-314F-8645-25718E4D61D1}"/>
              </a:ext>
            </a:extLst>
          </p:cNvPr>
          <p:cNvSpPr txBox="1"/>
          <p:nvPr/>
        </p:nvSpPr>
        <p:spPr>
          <a:xfrm>
            <a:off x="1007532" y="6582881"/>
            <a:ext cx="70150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Dr. Alexandra von </a:t>
            </a:r>
            <a:r>
              <a:rPr lang="en-US" sz="1100" dirty="0" err="1"/>
              <a:t>Meier,:The</a:t>
            </a:r>
            <a:r>
              <a:rPr lang="en-US" sz="1100" dirty="0"/>
              <a:t> Oakland </a:t>
            </a:r>
            <a:r>
              <a:rPr lang="en-US" sz="1100" dirty="0" err="1"/>
              <a:t>EcoBlock</a:t>
            </a:r>
            <a:r>
              <a:rPr lang="en-US" sz="1100" dirty="0"/>
              <a:t>, Phase II, CPUC Equity Workstream Meeting October 6, 2020</a:t>
            </a:r>
          </a:p>
        </p:txBody>
      </p:sp>
    </p:spTree>
    <p:extLst>
      <p:ext uri="{BB962C8B-B14F-4D97-AF65-F5344CB8AC3E}">
        <p14:creationId xmlns:p14="http://schemas.microsoft.com/office/powerpoint/2010/main" val="99056683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0 xmlns="f2cd952b-0ca7-4bfe-956f-e60fb5e3fd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BA0E2BBEA8B14698DB60E5CA3A6433" ma:contentTypeVersion="11" ma:contentTypeDescription="Create a new document." ma:contentTypeScope="" ma:versionID="df3b67b992bf5989950b5c07d02b2269">
  <xsd:schema xmlns:xsd="http://www.w3.org/2001/XMLSchema" xmlns:xs="http://www.w3.org/2001/XMLSchema" xmlns:p="http://schemas.microsoft.com/office/2006/metadata/properties" xmlns:ns2="f2cd952b-0ca7-4bfe-956f-e60fb5e3fd58" xmlns:ns3="462ace92-1972-45fc-8b68-a58eec03038d" targetNamespace="http://schemas.microsoft.com/office/2006/metadata/properties" ma:root="true" ma:fieldsID="098818103f33ba62e8f80834d0677dbc" ns2:_="" ns3:_="">
    <xsd:import namespace="f2cd952b-0ca7-4bfe-956f-e60fb5e3fd58"/>
    <xsd:import namespace="462ace92-1972-45fc-8b68-a58eec0303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otes0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d952b-0ca7-4bfe-956f-e60fb5e3fd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s0" ma:index="12" nillable="true" ma:displayName="Notes" ma:format="Dropdown" ma:internalName="Notes0">
      <xsd:simpleType>
        <xsd:restriction base="dms:Text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ace92-1972-45fc-8b68-a58eec0303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563A27-8AE5-4FD4-BA40-99797B882F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EC7CF5-02C8-41B2-8106-DAEC6366A63A}">
  <ds:schemaRefs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f2cd952b-0ca7-4bfe-956f-e60fb5e3fd58"/>
    <ds:schemaRef ds:uri="462ace92-1972-45fc-8b68-a58eec03038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97F73F3-096B-4C63-A013-83ACA2FBD4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cd952b-0ca7-4bfe-956f-e60fb5e3fd58"/>
    <ds:schemaRef ds:uri="462ace92-1972-45fc-8b68-a58eec0303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9608</TotalTime>
  <Words>474</Words>
  <Application>Microsoft Macintosh PowerPoint</Application>
  <PresentationFormat>Widescreen</PresentationFormat>
  <Paragraphs>62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Corbel</vt:lpstr>
      <vt:lpstr>Calibri</vt:lpstr>
      <vt:lpstr>Wingdings 2</vt:lpstr>
      <vt:lpstr>Helvetica Neue</vt:lpstr>
      <vt:lpstr>Arial</vt:lpstr>
      <vt:lpstr>Helvetica Neue Light</vt:lpstr>
      <vt:lpstr>Avenir Next Demi Bold</vt:lpstr>
      <vt:lpstr>Frame</vt:lpstr>
      <vt:lpstr>Urban Resilience and Equitable Engagement:  An Oakland Case Study  Atlanta Regional Commission Land Use Coordinating Committee</vt:lpstr>
      <vt:lpstr>PowerPoint Presentation</vt:lpstr>
      <vt:lpstr>Oakland’s Shocks and Stresses</vt:lpstr>
      <vt:lpstr>Resilient Oakland Priorities</vt:lpstr>
      <vt:lpstr>PowerPoint Presentation</vt:lpstr>
      <vt:lpstr>Oakland’s Legacy of Redlining</vt:lpstr>
      <vt:lpstr>Oakland’s Disproportionate Environmental Burdens</vt:lpstr>
      <vt:lpstr>PowerPoint Presentation</vt:lpstr>
      <vt:lpstr>EcoBlock – A Zero Net Energy, Low Water-Use Retrofit Neighborhood</vt:lpstr>
      <vt:lpstr>EcoBlock - Proposed Model</vt:lpstr>
      <vt:lpstr>Environmental Justice and COVID-19 </vt:lpstr>
      <vt:lpstr>Better Neighborhoods, Same Neighbors  An East Oakland Neighborhood Initiative </vt:lpstr>
      <vt:lpstr>Impact</vt:lpstr>
      <vt:lpstr>PowerPoint Presentation</vt:lpstr>
      <vt:lpstr>Partners</vt:lpstr>
      <vt:lpstr>Partners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McBride, Alexandria</cp:lastModifiedBy>
  <cp:revision>47</cp:revision>
  <cp:lastPrinted>2020-01-22T21:49:30Z</cp:lastPrinted>
  <dcterms:modified xsi:type="dcterms:W3CDTF">2020-12-17T05:53:30Z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0x01010024BA0E2BBEA8B14698DB60E5CA3A6433</vt:lpwstr>
  </property>
  <property fmtid="{D5CDD505-2E9C-101B-9397-08002B2CF9AE}" pid="3" name="AuthorIds_UIVersion_6144">
    <vt:lpwstr>14</vt:lpwstr>
  </property>
</Properties>
</file>