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93" r:id="rId3"/>
    <p:sldMasterId id="2147483718" r:id="rId4"/>
    <p:sldMasterId id="2147483741" r:id="rId5"/>
  </p:sldMasterIdLst>
  <p:notesMasterIdLst>
    <p:notesMasterId r:id="rId26"/>
  </p:notesMasterIdLst>
  <p:sldIdLst>
    <p:sldId id="2147472247" r:id="rId6"/>
    <p:sldId id="2147472238" r:id="rId7"/>
    <p:sldId id="2147471783" r:id="rId8"/>
    <p:sldId id="2147472263" r:id="rId9"/>
    <p:sldId id="2147472244" r:id="rId10"/>
    <p:sldId id="2147472242" r:id="rId11"/>
    <p:sldId id="2147472239" r:id="rId12"/>
    <p:sldId id="2147472249" r:id="rId13"/>
    <p:sldId id="2147472251" r:id="rId14"/>
    <p:sldId id="2147472250" r:id="rId15"/>
    <p:sldId id="2147472253" r:id="rId16"/>
    <p:sldId id="2147472254" r:id="rId17"/>
    <p:sldId id="2147472252" r:id="rId18"/>
    <p:sldId id="2147472255" r:id="rId19"/>
    <p:sldId id="2147472257" r:id="rId20"/>
    <p:sldId id="2147472258" r:id="rId21"/>
    <p:sldId id="408" r:id="rId22"/>
    <p:sldId id="2147472259" r:id="rId23"/>
    <p:sldId id="2147472260" r:id="rId24"/>
    <p:sldId id="2147472262" r:id="rId2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20" autoAdjust="0"/>
    <p:restoredTop sz="94660"/>
  </p:normalViewPr>
  <p:slideViewPr>
    <p:cSldViewPr>
      <p:cViewPr varScale="1">
        <p:scale>
          <a:sx n="83" d="100"/>
          <a:sy n="83" d="100"/>
        </p:scale>
        <p:origin x="57" y="360"/>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4C0344E-7994-4DF0-BB91-63B57DE994CD}" type="datetimeFigureOut">
              <a:rPr lang="en-US" smtClean="0"/>
              <a:t>1/12/2023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8F7DAE6-1310-42B8-A6EF-27CBC89BDD7D}" type="slidenum">
              <a:rPr lang="en-US" smtClean="0"/>
              <a:t>‹#›</a:t>
            </a:fld>
            <a:endParaRPr lang="en-US"/>
          </a:p>
        </p:txBody>
      </p:sp>
    </p:spTree>
    <p:extLst>
      <p:ext uri="{BB962C8B-B14F-4D97-AF65-F5344CB8AC3E}">
        <p14:creationId xmlns:p14="http://schemas.microsoft.com/office/powerpoint/2010/main" val="266107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43"/>
            <a:ext cx="12191999" cy="6854444"/>
          </a:xfrm>
          <a:prstGeom prst="rect">
            <a:avLst/>
          </a:prstGeom>
        </p:spPr>
      </p:pic>
      <p:sp>
        <p:nvSpPr>
          <p:cNvPr id="2" name="Holder 2"/>
          <p:cNvSpPr>
            <a:spLocks noGrp="1"/>
          </p:cNvSpPr>
          <p:nvPr>
            <p:ph type="ctrTitle"/>
          </p:nvPr>
        </p:nvSpPr>
        <p:spPr>
          <a:xfrm>
            <a:off x="449376" y="888237"/>
            <a:ext cx="7781290" cy="782319"/>
          </a:xfrm>
          <a:prstGeom prst="rect">
            <a:avLst/>
          </a:prstGeom>
        </p:spPr>
        <p:txBody>
          <a:bodyPr wrap="square" lIns="0" tIns="0" rIns="0" bIns="0">
            <a:spAutoFit/>
          </a:bodyPr>
          <a:lstStyle>
            <a:lvl1pPr>
              <a:defRPr sz="3600" b="0" i="0">
                <a:solidFill>
                  <a:schemeClr val="tx1"/>
                </a:solidFill>
                <a:latin typeface="Open Sans"/>
                <a:cs typeface="Open Sa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400" b="0" i="0">
                <a:solidFill>
                  <a:schemeClr val="tx1"/>
                </a:solidFill>
                <a:latin typeface="Open Sans"/>
                <a:cs typeface="Open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99160">
              <a:lnSpc>
                <a:spcPct val="100000"/>
              </a:lnSpc>
              <a:spcBef>
                <a:spcPts val="140"/>
              </a:spcBef>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8"/>
            <a:ext cx="4446268" cy="895983"/>
          </a:xfrm>
          <a:prstGeom prst="rect">
            <a:avLst/>
          </a:prstGeom>
        </p:spPr>
        <p:txBody>
          <a:bodyPr anchor="b" anchorCtr="0">
            <a:noAutofit/>
          </a:bodyPr>
          <a:lstStyle>
            <a:lvl1pPr algn="l">
              <a:lnSpc>
                <a:spcPts val="3200"/>
              </a:lnSpc>
              <a:defRPr sz="3200" b="0">
                <a:solidFill>
                  <a:schemeClr val="bg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8"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868210994"/>
      </p:ext>
    </p:extLst>
  </p:cSld>
  <p:clrMapOvr>
    <a:masterClrMapping/>
  </p:clrMapOvr>
  <p:transition>
    <p:fade/>
  </p:transition>
  <p:extLst>
    <p:ext uri="{DCECCB84-F9BA-43D5-87BE-67443E8EF086}">
      <p15:sldGuideLst xmlns:p15="http://schemas.microsoft.com/office/powerpoint/2012/main">
        <p15:guide id="1" orient="horz" pos="23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 - green 1">
    <p:bg bwMode="gray">
      <p:bgPr>
        <a:solidFill>
          <a:srgbClr val="43B02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7" name="Rectangle 2">
            <a:extLst>
              <a:ext uri="{FF2B5EF4-FFF2-40B4-BE49-F238E27FC236}">
                <a16:creationId xmlns:a16="http://schemas.microsoft.com/office/drawing/2014/main" id="{A1FC9381-36B0-1E4C-B871-2F5B1339F648}"/>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374533045"/>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green">
    <p:bg bwMode="gray">
      <p:bgPr>
        <a:solidFill>
          <a:srgbClr val="009A4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Click to edit Master text styles</a:t>
            </a:r>
          </a:p>
        </p:txBody>
      </p:sp>
      <p:sp>
        <p:nvSpPr>
          <p:cNvPr id="6" name="Rectangle 2">
            <a:extLst>
              <a:ext uri="{FF2B5EF4-FFF2-40B4-BE49-F238E27FC236}">
                <a16:creationId xmlns:a16="http://schemas.microsoft.com/office/drawing/2014/main" id="{C3C171E1-F702-574C-8BCD-67BD9573AF0F}"/>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654453931"/>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teal">
    <p:bg bwMode="gray">
      <p:bgPr>
        <a:solidFill>
          <a:srgbClr val="00ABA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4" name="TextBox 3">
            <a:extLst>
              <a:ext uri="{FF2B5EF4-FFF2-40B4-BE49-F238E27FC236}">
                <a16:creationId xmlns:a16="http://schemas.microsoft.com/office/drawing/2014/main" id="{1C79FFD3-C392-464C-B50B-45DFA0B91D35}"/>
              </a:ext>
            </a:extLst>
          </p:cNvPr>
          <p:cNvSpPr txBox="1"/>
          <p:nvPr userDrawn="1"/>
        </p:nvSpPr>
        <p:spPr>
          <a:xfrm>
            <a:off x="9641841" y="162560"/>
            <a:ext cx="66" cy="184666"/>
          </a:xfrm>
          <a:prstGeom prst="rect">
            <a:avLst/>
          </a:prstGeom>
          <a:solidFill>
            <a:schemeClr val="accent5"/>
          </a:solidFill>
        </p:spPr>
        <p:txBody>
          <a:bodyPr vert="horz" wrap="square" lIns="0" tIns="0" rIns="0" bIns="0" rtlCol="0">
            <a:spAutoFit/>
          </a:bodyPr>
          <a:lstStyle/>
          <a:p>
            <a:pPr>
              <a:spcBef>
                <a:spcPts val="200"/>
              </a:spcBef>
              <a:buSzPct val="100000"/>
            </a:pPr>
            <a:endParaRPr lang="en-US" sz="1200"/>
          </a:p>
        </p:txBody>
      </p:sp>
      <p:sp>
        <p:nvSpPr>
          <p:cNvPr id="8" name="Rectangle 2">
            <a:extLst>
              <a:ext uri="{FF2B5EF4-FFF2-40B4-BE49-F238E27FC236}">
                <a16:creationId xmlns:a16="http://schemas.microsoft.com/office/drawing/2014/main" id="{BCED6D00-51E8-1740-BAC0-FB4EF8D42B48}"/>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841410150"/>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 blue">
    <p:bg bwMode="gray">
      <p:bgPr>
        <a:solidFill>
          <a:srgbClr val="00A3E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8" name="Rectangle 2">
            <a:extLst>
              <a:ext uri="{FF2B5EF4-FFF2-40B4-BE49-F238E27FC236}">
                <a16:creationId xmlns:a16="http://schemas.microsoft.com/office/drawing/2014/main" id="{89C772F1-0EC8-E84F-817E-BBCFCFA65DBA}"/>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952477018"/>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 black">
    <p:bg bwMode="gray">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0A95D9-BBCA-6A4A-9B53-148371045DC0}"/>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5" name="Text Placeholder 2">
            <a:extLst>
              <a:ext uri="{FF2B5EF4-FFF2-40B4-BE49-F238E27FC236}">
                <a16:creationId xmlns:a16="http://schemas.microsoft.com/office/drawing/2014/main" id="{BD3718A7-D83C-7C43-935A-0F1BACB2133E}"/>
              </a:ext>
            </a:extLst>
          </p:cNvPr>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Click to edit Master text styles</a:t>
            </a:r>
          </a:p>
        </p:txBody>
      </p:sp>
      <p:sp>
        <p:nvSpPr>
          <p:cNvPr id="2" name="Rectangle 1">
            <a:extLst>
              <a:ext uri="{FF2B5EF4-FFF2-40B4-BE49-F238E27FC236}">
                <a16:creationId xmlns:a16="http://schemas.microsoft.com/office/drawing/2014/main" id="{0E22EC6F-5761-CA47-97ED-C213F779AABB}"/>
              </a:ext>
            </a:extLst>
          </p:cNvPr>
          <p:cNvSpPr/>
          <p:nvPr userDrawn="1"/>
        </p:nvSpPr>
        <p:spPr bwMode="gray">
          <a:xfrm>
            <a:off x="0" y="6160168"/>
            <a:ext cx="4251157" cy="69783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Rectangle 2">
            <a:extLst>
              <a:ext uri="{FF2B5EF4-FFF2-40B4-BE49-F238E27FC236}">
                <a16:creationId xmlns:a16="http://schemas.microsoft.com/office/drawing/2014/main" id="{7D54D02F-7235-2545-86B1-352B8AD44279}"/>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140234714"/>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consulting market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507" b="28662"/>
          <a:stretch/>
        </p:blipFill>
        <p:spPr>
          <a:xfrm>
            <a:off x="6253264" y="857250"/>
            <a:ext cx="5938738" cy="6000751"/>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17158329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 t="18471" r="31647"/>
          <a:stretch/>
        </p:blipFill>
        <p:spPr>
          <a:xfrm>
            <a:off x="6253264" y="0"/>
            <a:ext cx="5938738"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36829868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151" t="14594" r="-282" b="3878"/>
          <a:stretch/>
        </p:blipFill>
        <p:spPr>
          <a:xfrm rot="10800000">
            <a:off x="6804949" y="0"/>
            <a:ext cx="5387051"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3956252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7" y="684904"/>
            <a:ext cx="11390734" cy="454080"/>
          </a:xfrm>
          <a:prstGeom prst="rect">
            <a:avLst/>
          </a:prstGeom>
        </p:spPr>
        <p:txBody>
          <a:bodyPr lIns="0" tIns="0" rIns="0" bIns="0">
            <a:noAutofit/>
          </a:bodyPr>
          <a:lstStyle>
            <a:lvl1pPr marL="0" indent="0" algn="l" defTabSz="914411"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pic>
        <p:nvPicPr>
          <p:cNvPr id="6" name="Picture 5" descr="Home - ARC">
            <a:extLst>
              <a:ext uri="{FF2B5EF4-FFF2-40B4-BE49-F238E27FC236}">
                <a16:creationId xmlns:a16="http://schemas.microsoft.com/office/drawing/2014/main" id="{EBE75FF8-C8CE-473F-BE41-E6EA821BC458}"/>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106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5363" y="6291071"/>
            <a:ext cx="928116" cy="397764"/>
          </a:xfrm>
          <a:prstGeom prst="rect">
            <a:avLst/>
          </a:prstGeom>
        </p:spPr>
      </p:pic>
      <p:sp>
        <p:nvSpPr>
          <p:cNvPr id="2" name="Holder 2"/>
          <p:cNvSpPr>
            <a:spLocks noGrp="1"/>
          </p:cNvSpPr>
          <p:nvPr>
            <p:ph type="title"/>
          </p:nvPr>
        </p:nvSpPr>
        <p:spPr/>
        <p:txBody>
          <a:bodyPr lIns="0" tIns="0" rIns="0" bIns="0"/>
          <a:lstStyle>
            <a:lvl1pPr>
              <a:defRPr sz="3600" b="0" i="0">
                <a:solidFill>
                  <a:schemeClr val="tx1"/>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Open Sans"/>
                <a:cs typeface="Open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99160">
              <a:lnSpc>
                <a:spcPct val="100000"/>
              </a:lnSpc>
              <a:spcBef>
                <a:spcPts val="140"/>
              </a:spcBef>
            </a:pPr>
            <a:fld id="{81D60167-4931-47E6-BA6A-407CBD079E47}" type="slidenum">
              <a:rPr spc="-5" dirty="0"/>
              <a:t>‹#›</a:t>
            </a:fld>
            <a:endParaRPr spc="-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7" y="684904"/>
            <a:ext cx="11390734" cy="454080"/>
          </a:xfrm>
          <a:prstGeom prst="rect">
            <a:avLst/>
          </a:prstGeom>
        </p:spPr>
        <p:txBody>
          <a:bodyPr lIns="0" tIns="0" rIns="0" bIns="0">
            <a:noAutofit/>
          </a:bodyPr>
          <a:lstStyle>
            <a:lvl1pPr marL="0" indent="0" algn="l" defTabSz="914411"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pic>
        <p:nvPicPr>
          <p:cNvPr id="6" name="Picture 5" descr="Home - ARC">
            <a:extLst>
              <a:ext uri="{FF2B5EF4-FFF2-40B4-BE49-F238E27FC236}">
                <a16:creationId xmlns:a16="http://schemas.microsoft.com/office/drawing/2014/main" id="{4E3561A3-5D73-4B03-95E4-32612BACF05E}"/>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5977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7" y="684904"/>
            <a:ext cx="11390734" cy="454080"/>
          </a:xfrm>
          <a:prstGeom prst="rect">
            <a:avLst/>
          </a:prstGeom>
        </p:spPr>
        <p:txBody>
          <a:bodyPr lIns="0" tIns="0" rIns="0" bIns="0">
            <a:noAutofit/>
          </a:bodyPr>
          <a:lstStyle>
            <a:lvl1pPr marL="0" indent="0" algn="l" defTabSz="914411"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pic>
        <p:nvPicPr>
          <p:cNvPr id="6" name="Picture 5" descr="Home - ARC">
            <a:extLst>
              <a:ext uri="{FF2B5EF4-FFF2-40B4-BE49-F238E27FC236}">
                <a16:creationId xmlns:a16="http://schemas.microsoft.com/office/drawing/2014/main" id="{BEF6759D-91BF-4099-BFEE-AA5084040A2B}"/>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839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302130570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ativ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1"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5" y="1112803"/>
            <a:ext cx="11290105" cy="475488"/>
          </a:xfrm>
        </p:spPr>
        <p:txBody>
          <a:bodyPr vert="horz" lIns="0" tIns="0" rIns="0" bIns="0" rtlCol="0">
            <a:noAutofit/>
          </a:bodyPr>
          <a:lstStyle>
            <a:lvl1pPr marL="0" indent="0">
              <a:buNone/>
              <a:defRPr lang="en-US" sz="1200"/>
            </a:lvl1pPr>
          </a:lstStyle>
          <a:p>
            <a:pPr marL="228603" lvl="0" indent="-228603">
              <a:lnSpc>
                <a:spcPct val="130000"/>
              </a:lnSpc>
            </a:pPr>
            <a:r>
              <a:rPr lang="en-US"/>
              <a:t>Edit Master text styles</a:t>
            </a:r>
          </a:p>
        </p:txBody>
      </p:sp>
    </p:spTree>
    <p:extLst>
      <p:ext uri="{BB962C8B-B14F-4D97-AF65-F5344CB8AC3E}">
        <p14:creationId xmlns:p14="http://schemas.microsoft.com/office/powerpoint/2010/main" val="33342155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1"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5" y="1112803"/>
            <a:ext cx="11290105" cy="475488"/>
          </a:xfrm>
        </p:spPr>
        <p:txBody>
          <a:bodyPr vert="horz" lIns="0" tIns="0" rIns="0" bIns="0" rtlCol="0">
            <a:noAutofit/>
          </a:bodyPr>
          <a:lstStyle>
            <a:lvl1pPr marL="0" indent="0">
              <a:buNone/>
              <a:defRPr lang="en-US" sz="1200"/>
            </a:lvl1pPr>
          </a:lstStyle>
          <a:p>
            <a:pPr marL="228603" lvl="0" indent="-228603">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6"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3" lvl="0" indent="-228603"/>
            <a:r>
              <a:rPr lang="en-US"/>
              <a:t>BREADCRUMBS</a:t>
            </a:r>
          </a:p>
        </p:txBody>
      </p:sp>
      <p:pic>
        <p:nvPicPr>
          <p:cNvPr id="5" name="Picture 4" descr="Home - ARC">
            <a:extLst>
              <a:ext uri="{FF2B5EF4-FFF2-40B4-BE49-F238E27FC236}">
                <a16:creationId xmlns:a16="http://schemas.microsoft.com/office/drawing/2014/main" id="{73B8A080-242F-4582-B265-A9560C94A325}"/>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2211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1"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5" y="1112803"/>
            <a:ext cx="11290105" cy="475488"/>
          </a:xfrm>
        </p:spPr>
        <p:txBody>
          <a:bodyPr vert="horz" lIns="0" tIns="0" rIns="0" bIns="0" rtlCol="0">
            <a:noAutofit/>
          </a:bodyPr>
          <a:lstStyle>
            <a:lvl1pPr marL="0" indent="0">
              <a:buNone/>
              <a:defRPr lang="en-US" sz="1200"/>
            </a:lvl1pPr>
          </a:lstStyle>
          <a:p>
            <a:pPr marL="228603" lvl="0" indent="-228603">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6"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3" lvl="0" indent="-228603"/>
            <a:r>
              <a:rPr lang="en-US"/>
              <a:t>BREADCRUMBS</a:t>
            </a:r>
          </a:p>
        </p:txBody>
      </p:sp>
      <p:pic>
        <p:nvPicPr>
          <p:cNvPr id="5" name="Picture 4" descr="Home - ARC">
            <a:extLst>
              <a:ext uri="{FF2B5EF4-FFF2-40B4-BE49-F238E27FC236}">
                <a16:creationId xmlns:a16="http://schemas.microsoft.com/office/drawing/2014/main" id="{A4743E4A-C66A-4FC5-8A92-2D2B63278DD7}"/>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07504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5FD2B-C9AD-40CB-9B97-9705C91FFE43}"/>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36696081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3163428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1" y="669544"/>
            <a:ext cx="6137513" cy="381392"/>
          </a:xfrm>
        </p:spPr>
        <p:txBody>
          <a:bodyPr/>
          <a:lstStyle>
            <a:lvl1pPr>
              <a:defRPr sz="24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1" y="0"/>
            <a:ext cx="4806949"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1" y="1050936"/>
            <a:ext cx="6137513"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1" y="466344"/>
            <a:ext cx="3355849" cy="203200"/>
          </a:xfrm>
        </p:spPr>
        <p:txBody>
          <a:bodyPr vert="horz" lIns="0" tIns="0" rIns="0" bIns="0" rtlCol="0">
            <a:noAutofit/>
          </a:bodyPr>
          <a:lstStyle>
            <a:lvl1pPr marL="0" indent="0">
              <a:buNone/>
              <a:defRPr lang="en-US" sz="900" b="1" kern="0" cap="all" spc="250" baseline="0" dirty="0">
                <a:solidFill>
                  <a:schemeClr val="bg1">
                    <a:lumMod val="50000"/>
                  </a:schemeClr>
                </a:solidFill>
                <a:ea typeface="Nexa Black" charset="0"/>
                <a:cs typeface="Nexa Black" charset="0"/>
              </a:defRPr>
            </a:lvl1pPr>
          </a:lstStyle>
          <a:p>
            <a:pPr marL="228603" lvl="0" indent="-228603"/>
            <a:r>
              <a:rPr lang="en-US"/>
              <a:t>BREADCRUMBS</a:t>
            </a:r>
          </a:p>
        </p:txBody>
      </p:sp>
    </p:spTree>
    <p:extLst>
      <p:ext uri="{BB962C8B-B14F-4D97-AF65-F5344CB8AC3E}">
        <p14:creationId xmlns:p14="http://schemas.microsoft.com/office/powerpoint/2010/main" val="210652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AACEF-E366-48FC-A098-18E7C48702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833" y="334965"/>
            <a:ext cx="1402720" cy="348699"/>
          </a:xfrm>
          <a:prstGeom prst="rect">
            <a:avLst/>
          </a:prstGeom>
        </p:spPr>
      </p:pic>
      <p:sp>
        <p:nvSpPr>
          <p:cNvPr id="5" name="Rectangle 4">
            <a:extLst>
              <a:ext uri="{FF2B5EF4-FFF2-40B4-BE49-F238E27FC236}">
                <a16:creationId xmlns:a16="http://schemas.microsoft.com/office/drawing/2014/main" id="{0DEF096B-E893-43B2-A07F-FB1329A5B6E6}"/>
              </a:ext>
            </a:extLst>
          </p:cNvPr>
          <p:cNvSpPr/>
          <p:nvPr userDrawn="1"/>
        </p:nvSpPr>
        <p:spPr bwMode="gray">
          <a:xfrm>
            <a:off x="11517330" y="6482994"/>
            <a:ext cx="534258" cy="30822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Rectangle 3">
            <a:extLst>
              <a:ext uri="{FF2B5EF4-FFF2-40B4-BE49-F238E27FC236}">
                <a16:creationId xmlns:a16="http://schemas.microsoft.com/office/drawing/2014/main" id="{A53AC127-1A6B-E347-9184-555DB7A63C59}"/>
              </a:ext>
            </a:extLst>
          </p:cNvPr>
          <p:cNvSpPr/>
          <p:nvPr userDrawn="1"/>
        </p:nvSpPr>
        <p:spPr>
          <a:xfrm>
            <a:off x="4267200" y="4918428"/>
            <a:ext cx="7010400" cy="2245422"/>
          </a:xfrm>
          <a:prstGeom prst="rect">
            <a:avLst/>
          </a:prstGeom>
        </p:spPr>
        <p:txBody>
          <a:bodyPr wrap="square" lIns="0" rIns="0"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a:t>
            </a:r>
            <a:r>
              <a:rPr lang="en-US" sz="700" err="1">
                <a:latin typeface="Open Sans" charset="0"/>
                <a:ea typeface="Open Sans" charset="0"/>
                <a:cs typeface="Open Sans" charset="0"/>
              </a:rPr>
              <a:t>Touche</a:t>
            </a:r>
            <a:r>
              <a:rPr lang="en-US" sz="70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a:t>
            </a:r>
            <a:r>
              <a:rPr lang="en-US" sz="700" err="1">
                <a:latin typeface="Open Sans" charset="0"/>
                <a:ea typeface="Open Sans" charset="0"/>
                <a:cs typeface="Open Sans" charset="0"/>
              </a:rPr>
              <a:t>www.deloitte.com</a:t>
            </a:r>
            <a:r>
              <a:rPr lang="en-US" sz="700">
                <a:latin typeface="Open Sans" charset="0"/>
                <a:ea typeface="Open Sans" charset="0"/>
                <a:cs typeface="Open Sans" charset="0"/>
              </a:rPr>
              <a:t>/us/about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©2022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a:t>
            </a:r>
            <a:r>
              <a:rPr lang="en-US" sz="700" b="1" err="1">
                <a:latin typeface="Open Sans" charset="0"/>
                <a:ea typeface="Open Sans" charset="0"/>
                <a:cs typeface="Open Sans" charset="0"/>
              </a:rPr>
              <a:t>Touche</a:t>
            </a:r>
            <a:r>
              <a:rPr lang="en-US" sz="700" b="1">
                <a:latin typeface="Open Sans" charset="0"/>
                <a:ea typeface="Open Sans" charset="0"/>
                <a:cs typeface="Open Sans" charset="0"/>
              </a:rPr>
              <a:t> Tohmatsu Limited</a:t>
            </a:r>
          </a:p>
        </p:txBody>
      </p:sp>
      <p:sp>
        <p:nvSpPr>
          <p:cNvPr id="6" name="Text Placeholder 19">
            <a:extLst>
              <a:ext uri="{FF2B5EF4-FFF2-40B4-BE49-F238E27FC236}">
                <a16:creationId xmlns:a16="http://schemas.microsoft.com/office/drawing/2014/main" id="{969A91C6-01C4-DF45-A99D-FA99EA783003}"/>
              </a:ext>
            </a:extLst>
          </p:cNvPr>
          <p:cNvSpPr>
            <a:spLocks noGrp="1"/>
          </p:cNvSpPr>
          <p:nvPr>
            <p:ph type="body" sz="quarter" idx="10" hasCustomPrompt="1"/>
          </p:nvPr>
        </p:nvSpPr>
        <p:spPr>
          <a:xfrm>
            <a:off x="4267201" y="2489200"/>
            <a:ext cx="4040187" cy="947738"/>
          </a:xfrm>
          <a:prstGeom prst="rect">
            <a:avLst/>
          </a:prstGeom>
        </p:spPr>
        <p:txBody>
          <a:bodyPr/>
          <a:lstStyle>
            <a:lvl1pPr marL="0" indent="0">
              <a:buNone/>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Edit Master text style</a:t>
            </a:r>
          </a:p>
        </p:txBody>
      </p:sp>
      <p:sp>
        <p:nvSpPr>
          <p:cNvPr id="7" name="Text Placeholder 21">
            <a:extLst>
              <a:ext uri="{FF2B5EF4-FFF2-40B4-BE49-F238E27FC236}">
                <a16:creationId xmlns:a16="http://schemas.microsoft.com/office/drawing/2014/main" id="{B0D81BEA-D10E-D240-BD9D-6E7B8AB2F6F0}"/>
              </a:ext>
            </a:extLst>
          </p:cNvPr>
          <p:cNvSpPr>
            <a:spLocks noGrp="1"/>
          </p:cNvSpPr>
          <p:nvPr>
            <p:ph type="body" sz="quarter" idx="11" hasCustomPrompt="1"/>
          </p:nvPr>
        </p:nvSpPr>
        <p:spPr>
          <a:xfrm>
            <a:off x="4267201" y="3436938"/>
            <a:ext cx="4040187" cy="1003300"/>
          </a:xfrm>
          <a:prstGeom prst="rect">
            <a:avLst/>
          </a:prstGeom>
        </p:spPr>
        <p:txBody>
          <a:bodyPr/>
          <a:lstStyle>
            <a:lvl1pPr marL="0" inden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vl2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6267113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30"/>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37508446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5363" y="6291071"/>
            <a:ext cx="928116" cy="397764"/>
          </a:xfrm>
          <a:prstGeom prst="rect">
            <a:avLst/>
          </a:prstGeom>
        </p:spPr>
      </p:pic>
      <p:sp>
        <p:nvSpPr>
          <p:cNvPr id="2" name="Holder 2"/>
          <p:cNvSpPr>
            <a:spLocks noGrp="1"/>
          </p:cNvSpPr>
          <p:nvPr>
            <p:ph type="title"/>
          </p:nvPr>
        </p:nvSpPr>
        <p:spPr/>
        <p:txBody>
          <a:bodyPr lIns="0" tIns="0" rIns="0" bIns="0"/>
          <a:lstStyle>
            <a:lvl1pPr>
              <a:defRPr sz="3600" b="0" i="0">
                <a:solidFill>
                  <a:schemeClr val="tx1"/>
                </a:solidFill>
                <a:latin typeface="Open Sans"/>
                <a:cs typeface="Open Sans"/>
              </a:defRPr>
            </a:lvl1pPr>
          </a:lstStyle>
          <a:p>
            <a:endParaRPr/>
          </a:p>
        </p:txBody>
      </p:sp>
      <p:sp>
        <p:nvSpPr>
          <p:cNvPr id="3" name="Holder 3"/>
          <p:cNvSpPr>
            <a:spLocks noGrp="1"/>
          </p:cNvSpPr>
          <p:nvPr>
            <p:ph sz="half" idx="2"/>
          </p:nvPr>
        </p:nvSpPr>
        <p:spPr>
          <a:xfrm>
            <a:off x="527100" y="1313434"/>
            <a:ext cx="4980305" cy="4773295"/>
          </a:xfrm>
          <a:prstGeom prst="rect">
            <a:avLst/>
          </a:prstGeom>
        </p:spPr>
        <p:txBody>
          <a:bodyPr wrap="square" lIns="0" tIns="0" rIns="0" bIns="0">
            <a:spAutoFit/>
          </a:bodyPr>
          <a:lstStyle>
            <a:lvl1pPr>
              <a:defRPr sz="2400" b="1" i="0">
                <a:solidFill>
                  <a:schemeClr val="tx1"/>
                </a:solidFill>
                <a:latin typeface="Open Sans"/>
                <a:cs typeface="Open Sans"/>
              </a:defRPr>
            </a:lvl1pPr>
          </a:lstStyle>
          <a:p>
            <a:endParaRPr/>
          </a:p>
        </p:txBody>
      </p:sp>
      <p:sp>
        <p:nvSpPr>
          <p:cNvPr id="4" name="Holder 4"/>
          <p:cNvSpPr>
            <a:spLocks noGrp="1"/>
          </p:cNvSpPr>
          <p:nvPr>
            <p:ph sz="half" idx="3"/>
          </p:nvPr>
        </p:nvSpPr>
        <p:spPr>
          <a:xfrm>
            <a:off x="6503923" y="2182495"/>
            <a:ext cx="4645025" cy="3441065"/>
          </a:xfrm>
          <a:prstGeom prst="rect">
            <a:avLst/>
          </a:prstGeom>
        </p:spPr>
        <p:txBody>
          <a:bodyPr wrap="square" lIns="0" tIns="0" rIns="0" bIns="0">
            <a:spAutoFit/>
          </a:bodyPr>
          <a:lstStyle>
            <a:lvl1pPr>
              <a:defRPr sz="1400" b="0" i="0">
                <a:solidFill>
                  <a:schemeClr val="tx1"/>
                </a:solidFill>
                <a:latin typeface="Open Sans"/>
                <a:cs typeface="Open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7" name="Holder 7"/>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99160">
              <a:lnSpc>
                <a:spcPct val="100000"/>
              </a:lnSpc>
              <a:spcBef>
                <a:spcPts val="140"/>
              </a:spcBef>
            </a:pPr>
            <a:fld id="{81D60167-4931-47E6-BA6A-407CBD079E47}" type="slidenum">
              <a:rPr spc="-5" dirty="0"/>
              <a:t>‹#›</a:t>
            </a:fld>
            <a:endParaRPr spc="-5"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1" i="0" spc="-75" dirty="0">
                <a:latin typeface="Open Sans" panose="020B0606030504020204" pitchFamily="34" charset="0"/>
                <a:ea typeface="Open Sans" panose="020B0606030504020204" pitchFamily="34" charset="0"/>
                <a:cs typeface="Open Sans" panose="020B0606030504020204" pitchFamily="34" charset="0"/>
              </a:defRPr>
            </a:lvl1pPr>
          </a:lstStyle>
          <a:p>
            <a:pPr lvl="0" defTabSz="685808">
              <a:lnSpc>
                <a:spcPct val="85000"/>
              </a:lnSpc>
            </a:pPr>
            <a:r>
              <a:rPr lang="en-US"/>
              <a:t>Click to edit Master title style</a:t>
            </a:r>
          </a:p>
        </p:txBody>
      </p:sp>
    </p:spTree>
    <p:extLst>
      <p:ext uri="{BB962C8B-B14F-4D97-AF65-F5344CB8AC3E}">
        <p14:creationId xmlns:p14="http://schemas.microsoft.com/office/powerpoint/2010/main" val="3066299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7" y="684904"/>
            <a:ext cx="11390734" cy="454080"/>
          </a:xfrm>
          <a:prstGeom prst="rect">
            <a:avLst/>
          </a:prstGeom>
        </p:spPr>
        <p:txBody>
          <a:bodyPr lIns="0" tIns="0" rIns="0" bIns="0">
            <a:noAutofit/>
          </a:bodyPr>
          <a:lstStyle>
            <a:lvl1pPr marL="0" indent="0" algn="l" defTabSz="914411"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37579020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3" y="651601"/>
            <a:ext cx="11162348"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3" y="317501"/>
            <a:ext cx="11162348"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7" cy="471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79277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consulting market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85" indent="0" algn="ctr">
              <a:buNone/>
              <a:defRPr sz="2400"/>
            </a:lvl3pPr>
            <a:lvl4pPr marL="1828777" indent="0" algn="ctr">
              <a:buNone/>
              <a:defRPr sz="2133"/>
            </a:lvl4pPr>
            <a:lvl5pPr marL="2438369" indent="0" algn="ctr">
              <a:buNone/>
              <a:defRPr sz="2133"/>
            </a:lvl5pPr>
            <a:lvl6pPr marL="3047962" indent="0" algn="ctr">
              <a:buNone/>
              <a:defRPr sz="2133"/>
            </a:lvl6pPr>
            <a:lvl7pPr marL="3657555" indent="0" algn="ctr">
              <a:buNone/>
              <a:defRPr sz="2133"/>
            </a:lvl7pPr>
            <a:lvl8pPr marL="4267146" indent="0" algn="ctr">
              <a:buNone/>
              <a:defRPr sz="2133"/>
            </a:lvl8pPr>
            <a:lvl9pPr marL="4876739"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7" y="6362700"/>
            <a:ext cx="5594348"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5" name="Picture 14" descr="Home - ARC">
            <a:extLst>
              <a:ext uri="{FF2B5EF4-FFF2-40B4-BE49-F238E27FC236}">
                <a16:creationId xmlns:a16="http://schemas.microsoft.com/office/drawing/2014/main" id="{991366AC-7B8C-4CB0-B539-BDB68CC317AC}"/>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58841"/>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85" indent="0" algn="ctr">
              <a:buNone/>
              <a:defRPr sz="2400"/>
            </a:lvl3pPr>
            <a:lvl4pPr marL="1828777" indent="0" algn="ctr">
              <a:buNone/>
              <a:defRPr sz="2133"/>
            </a:lvl4pPr>
            <a:lvl5pPr marL="2438369" indent="0" algn="ctr">
              <a:buNone/>
              <a:defRPr sz="2133"/>
            </a:lvl5pPr>
            <a:lvl6pPr marL="3047962" indent="0" algn="ctr">
              <a:buNone/>
              <a:defRPr sz="2133"/>
            </a:lvl6pPr>
            <a:lvl7pPr marL="3657555" indent="0" algn="ctr">
              <a:buNone/>
              <a:defRPr sz="2133"/>
            </a:lvl7pPr>
            <a:lvl8pPr marL="4267146" indent="0" algn="ctr">
              <a:buNone/>
              <a:defRPr sz="2133"/>
            </a:lvl8pPr>
            <a:lvl9pPr marL="4876739"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7" y="6362700"/>
            <a:ext cx="5594348"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7" y="457200"/>
            <a:ext cx="1390953" cy="260647"/>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878911325"/>
      </p:ext>
    </p:extLst>
  </p:cSld>
  <p:clrMapOvr>
    <a:masterClrMapping/>
  </p:clrMapOvr>
  <p:transition>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8"/>
            <a:ext cx="4446268" cy="895983"/>
          </a:xfrm>
          <a:prstGeom prst="rect">
            <a:avLst/>
          </a:prstGeom>
        </p:spPr>
        <p:txBody>
          <a:bodyPr anchor="b" anchorCtr="0">
            <a:noAutofit/>
          </a:bodyPr>
          <a:lstStyle>
            <a:lvl1pPr algn="l">
              <a:lnSpc>
                <a:spcPts val="3200"/>
              </a:lnSpc>
              <a:defRPr sz="3200" b="0">
                <a:solidFill>
                  <a:schemeClr val="bg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8"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40827059"/>
      </p:ext>
    </p:extLst>
  </p:cSld>
  <p:clrMapOvr>
    <a:masterClrMapping/>
  </p:clrMapOvr>
  <p:transition>
    <p:fade/>
  </p:transition>
  <p:extLst>
    <p:ext uri="{DCECCB84-F9BA-43D5-87BE-67443E8EF086}">
      <p15:sldGuideLst xmlns:p15="http://schemas.microsoft.com/office/powerpoint/2012/main">
        <p15:guide id="1" orient="horz" pos="23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Divider - green 1">
    <p:bg bwMode="gray">
      <p:bgPr>
        <a:solidFill>
          <a:srgbClr val="43B02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7" name="Rectangle 2">
            <a:extLst>
              <a:ext uri="{FF2B5EF4-FFF2-40B4-BE49-F238E27FC236}">
                <a16:creationId xmlns:a16="http://schemas.microsoft.com/office/drawing/2014/main" id="{A1FC9381-36B0-1E4C-B871-2F5B1339F648}"/>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984301388"/>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vider - green">
    <p:bg bwMode="gray">
      <p:bgPr>
        <a:solidFill>
          <a:srgbClr val="009A4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Click to edit Master text styles</a:t>
            </a:r>
          </a:p>
        </p:txBody>
      </p:sp>
      <p:sp>
        <p:nvSpPr>
          <p:cNvPr id="6" name="Rectangle 2">
            <a:extLst>
              <a:ext uri="{FF2B5EF4-FFF2-40B4-BE49-F238E27FC236}">
                <a16:creationId xmlns:a16="http://schemas.microsoft.com/office/drawing/2014/main" id="{C3C171E1-F702-574C-8BCD-67BD9573AF0F}"/>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374954365"/>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 teal">
    <p:bg bwMode="gray">
      <p:bgPr>
        <a:solidFill>
          <a:srgbClr val="00ABA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4" name="TextBox 3">
            <a:extLst>
              <a:ext uri="{FF2B5EF4-FFF2-40B4-BE49-F238E27FC236}">
                <a16:creationId xmlns:a16="http://schemas.microsoft.com/office/drawing/2014/main" id="{1C79FFD3-C392-464C-B50B-45DFA0B91D35}"/>
              </a:ext>
            </a:extLst>
          </p:cNvPr>
          <p:cNvSpPr txBox="1"/>
          <p:nvPr userDrawn="1"/>
        </p:nvSpPr>
        <p:spPr>
          <a:xfrm>
            <a:off x="9641841" y="162560"/>
            <a:ext cx="66" cy="184666"/>
          </a:xfrm>
          <a:prstGeom prst="rect">
            <a:avLst/>
          </a:prstGeom>
          <a:solidFill>
            <a:schemeClr val="accent5"/>
          </a:solidFill>
        </p:spPr>
        <p:txBody>
          <a:bodyPr vert="horz" wrap="square" lIns="0" tIns="0" rIns="0" bIns="0" rtlCol="0">
            <a:spAutoFit/>
          </a:bodyPr>
          <a:lstStyle/>
          <a:p>
            <a:pPr>
              <a:spcBef>
                <a:spcPts val="200"/>
              </a:spcBef>
              <a:buSzPct val="100000"/>
            </a:pPr>
            <a:endParaRPr lang="en-US" sz="1200"/>
          </a:p>
        </p:txBody>
      </p:sp>
      <p:sp>
        <p:nvSpPr>
          <p:cNvPr id="8" name="Rectangle 2">
            <a:extLst>
              <a:ext uri="{FF2B5EF4-FFF2-40B4-BE49-F238E27FC236}">
                <a16:creationId xmlns:a16="http://schemas.microsoft.com/office/drawing/2014/main" id="{BCED6D00-51E8-1740-BAC0-FB4EF8D42B48}"/>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493630858"/>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Divider - blue">
    <p:bg bwMode="gray">
      <p:bgPr>
        <a:solidFill>
          <a:srgbClr val="00A3E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8" name="Rectangle 2">
            <a:extLst>
              <a:ext uri="{FF2B5EF4-FFF2-40B4-BE49-F238E27FC236}">
                <a16:creationId xmlns:a16="http://schemas.microsoft.com/office/drawing/2014/main" id="{89C772F1-0EC8-E84F-817E-BBCFCFA65DBA}"/>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745593346"/>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2069"/>
          </a:solidFill>
        </p:spPr>
        <p:txBody>
          <a:bodyPr wrap="square" lIns="0" tIns="0" rIns="0" bIns="0" rtlCol="0"/>
          <a:lstStyle/>
          <a:p>
            <a:endParaRPr/>
          </a:p>
        </p:txBody>
      </p:sp>
      <p:sp>
        <p:nvSpPr>
          <p:cNvPr id="17" name="bg object 17"/>
          <p:cNvSpPr/>
          <p:nvPr/>
        </p:nvSpPr>
        <p:spPr>
          <a:xfrm>
            <a:off x="11233899" y="3994848"/>
            <a:ext cx="10160" cy="42545"/>
          </a:xfrm>
          <a:custGeom>
            <a:avLst/>
            <a:gdLst/>
            <a:ahLst/>
            <a:cxnLst/>
            <a:rect l="l" t="t" r="r" b="b"/>
            <a:pathLst>
              <a:path w="10159" h="42545">
                <a:moveTo>
                  <a:pt x="203" y="876"/>
                </a:moveTo>
                <a:lnTo>
                  <a:pt x="0" y="0"/>
                </a:lnTo>
                <a:lnTo>
                  <a:pt x="0" y="2082"/>
                </a:lnTo>
                <a:lnTo>
                  <a:pt x="203" y="876"/>
                </a:lnTo>
                <a:close/>
              </a:path>
              <a:path w="10159" h="42545">
                <a:moveTo>
                  <a:pt x="2400" y="40551"/>
                </a:moveTo>
                <a:lnTo>
                  <a:pt x="1600" y="39801"/>
                </a:lnTo>
                <a:lnTo>
                  <a:pt x="1600" y="42164"/>
                </a:lnTo>
                <a:lnTo>
                  <a:pt x="2400" y="40551"/>
                </a:lnTo>
                <a:close/>
              </a:path>
              <a:path w="10159" h="42545">
                <a:moveTo>
                  <a:pt x="10045" y="6972"/>
                </a:moveTo>
                <a:lnTo>
                  <a:pt x="9906" y="6096"/>
                </a:lnTo>
                <a:lnTo>
                  <a:pt x="9906" y="7531"/>
                </a:lnTo>
                <a:lnTo>
                  <a:pt x="10045" y="6972"/>
                </a:lnTo>
                <a:close/>
              </a:path>
            </a:pathLst>
          </a:custGeom>
          <a:solidFill>
            <a:srgbClr val="6DC1B3"/>
          </a:solidFill>
        </p:spPr>
        <p:txBody>
          <a:bodyPr wrap="square" lIns="0" tIns="0" rIns="0" bIns="0" rtlCol="0"/>
          <a:lstStyle/>
          <a:p>
            <a:endParaRPr/>
          </a:p>
        </p:txBody>
      </p:sp>
      <p:sp>
        <p:nvSpPr>
          <p:cNvPr id="18" name="bg object 18"/>
          <p:cNvSpPr/>
          <p:nvPr/>
        </p:nvSpPr>
        <p:spPr>
          <a:xfrm>
            <a:off x="11084122" y="3926214"/>
            <a:ext cx="1270" cy="2540"/>
          </a:xfrm>
          <a:custGeom>
            <a:avLst/>
            <a:gdLst/>
            <a:ahLst/>
            <a:cxnLst/>
            <a:rect l="l" t="t" r="r" b="b"/>
            <a:pathLst>
              <a:path w="1270" h="2539">
                <a:moveTo>
                  <a:pt x="862" y="2371"/>
                </a:moveTo>
                <a:lnTo>
                  <a:pt x="862" y="0"/>
                </a:lnTo>
                <a:lnTo>
                  <a:pt x="0" y="1509"/>
                </a:lnTo>
                <a:lnTo>
                  <a:pt x="862" y="2371"/>
                </a:lnTo>
                <a:close/>
              </a:path>
            </a:pathLst>
          </a:custGeom>
          <a:solidFill>
            <a:srgbClr val="004F58"/>
          </a:solidFill>
        </p:spPr>
        <p:txBody>
          <a:bodyPr wrap="square" lIns="0" tIns="0" rIns="0" bIns="0" rtlCol="0"/>
          <a:lstStyle/>
          <a:p>
            <a:endParaRPr/>
          </a:p>
        </p:txBody>
      </p:sp>
      <p:sp>
        <p:nvSpPr>
          <p:cNvPr id="19" name="bg object 19"/>
          <p:cNvSpPr/>
          <p:nvPr/>
        </p:nvSpPr>
        <p:spPr>
          <a:xfrm>
            <a:off x="11238987" y="4039497"/>
            <a:ext cx="1270" cy="3175"/>
          </a:xfrm>
          <a:custGeom>
            <a:avLst/>
            <a:gdLst/>
            <a:ahLst/>
            <a:cxnLst/>
            <a:rect l="l" t="t" r="r" b="b"/>
            <a:pathLst>
              <a:path w="1270" h="3175">
                <a:moveTo>
                  <a:pt x="0" y="3055"/>
                </a:moveTo>
                <a:lnTo>
                  <a:pt x="809" y="1619"/>
                </a:lnTo>
                <a:lnTo>
                  <a:pt x="809" y="0"/>
                </a:lnTo>
                <a:lnTo>
                  <a:pt x="0" y="0"/>
                </a:lnTo>
                <a:lnTo>
                  <a:pt x="0" y="3055"/>
                </a:lnTo>
                <a:close/>
              </a:path>
              <a:path w="1270" h="3175">
                <a:moveTo>
                  <a:pt x="0" y="0"/>
                </a:moveTo>
                <a:close/>
              </a:path>
            </a:pathLst>
          </a:custGeom>
          <a:solidFill>
            <a:srgbClr val="6DC1B3"/>
          </a:solidFill>
        </p:spPr>
        <p:txBody>
          <a:bodyPr wrap="square" lIns="0" tIns="0" rIns="0" bIns="0" rtlCol="0"/>
          <a:lstStyle/>
          <a:p>
            <a:endParaRPr/>
          </a:p>
        </p:txBody>
      </p:sp>
      <p:sp>
        <p:nvSpPr>
          <p:cNvPr id="20" name="bg object 20"/>
          <p:cNvSpPr/>
          <p:nvPr/>
        </p:nvSpPr>
        <p:spPr>
          <a:xfrm>
            <a:off x="11081748" y="3913101"/>
            <a:ext cx="1270" cy="2540"/>
          </a:xfrm>
          <a:custGeom>
            <a:avLst/>
            <a:gdLst/>
            <a:ahLst/>
            <a:cxnLst/>
            <a:rect l="l" t="t" r="r" b="b"/>
            <a:pathLst>
              <a:path w="1270" h="2539">
                <a:moveTo>
                  <a:pt x="754" y="2321"/>
                </a:moveTo>
                <a:lnTo>
                  <a:pt x="754" y="0"/>
                </a:lnTo>
                <a:lnTo>
                  <a:pt x="0" y="704"/>
                </a:lnTo>
                <a:lnTo>
                  <a:pt x="754" y="2321"/>
                </a:lnTo>
                <a:close/>
              </a:path>
            </a:pathLst>
          </a:custGeom>
          <a:solidFill>
            <a:srgbClr val="004F58"/>
          </a:solidFill>
        </p:spPr>
        <p:txBody>
          <a:bodyPr wrap="square" lIns="0" tIns="0" rIns="0" bIns="0" rtlCol="0"/>
          <a:lstStyle/>
          <a:p>
            <a:endParaRPr/>
          </a:p>
        </p:txBody>
      </p:sp>
      <p:sp>
        <p:nvSpPr>
          <p:cNvPr id="21" name="bg object 21"/>
          <p:cNvSpPr/>
          <p:nvPr/>
        </p:nvSpPr>
        <p:spPr>
          <a:xfrm>
            <a:off x="11246229" y="4051797"/>
            <a:ext cx="1270" cy="1905"/>
          </a:xfrm>
          <a:custGeom>
            <a:avLst/>
            <a:gdLst/>
            <a:ahLst/>
            <a:cxnLst/>
            <a:rect l="l" t="t" r="r" b="b"/>
            <a:pathLst>
              <a:path w="1270" h="1904">
                <a:moveTo>
                  <a:pt x="0" y="1872"/>
                </a:moveTo>
                <a:lnTo>
                  <a:pt x="798" y="754"/>
                </a:lnTo>
                <a:lnTo>
                  <a:pt x="0" y="0"/>
                </a:lnTo>
                <a:lnTo>
                  <a:pt x="0" y="1872"/>
                </a:lnTo>
                <a:close/>
              </a:path>
            </a:pathLst>
          </a:custGeom>
          <a:solidFill>
            <a:srgbClr val="6DC1B3"/>
          </a:solidFill>
        </p:spPr>
        <p:txBody>
          <a:bodyPr wrap="square" lIns="0" tIns="0" rIns="0" bIns="0" rtlCol="0"/>
          <a:lstStyle/>
          <a:p>
            <a:endParaRPr/>
          </a:p>
        </p:txBody>
      </p:sp>
      <p:sp>
        <p:nvSpPr>
          <p:cNvPr id="22" name="bg object 22"/>
          <p:cNvSpPr/>
          <p:nvPr/>
        </p:nvSpPr>
        <p:spPr>
          <a:xfrm>
            <a:off x="11080884" y="3905715"/>
            <a:ext cx="1270" cy="2540"/>
          </a:xfrm>
          <a:custGeom>
            <a:avLst/>
            <a:gdLst/>
            <a:ahLst/>
            <a:cxnLst/>
            <a:rect l="l" t="t" r="r" b="b"/>
            <a:pathLst>
              <a:path w="1270" h="2539">
                <a:moveTo>
                  <a:pt x="862" y="2479"/>
                </a:moveTo>
                <a:lnTo>
                  <a:pt x="862" y="0"/>
                </a:lnTo>
                <a:lnTo>
                  <a:pt x="0" y="862"/>
                </a:lnTo>
                <a:lnTo>
                  <a:pt x="862" y="2479"/>
                </a:lnTo>
                <a:close/>
              </a:path>
            </a:pathLst>
          </a:custGeom>
          <a:solidFill>
            <a:srgbClr val="004F58"/>
          </a:solidFill>
        </p:spPr>
        <p:txBody>
          <a:bodyPr wrap="square" lIns="0" tIns="0" rIns="0" bIns="0" rtlCol="0"/>
          <a:lstStyle/>
          <a:p>
            <a:endParaRPr/>
          </a:p>
        </p:txBody>
      </p:sp>
      <p:sp>
        <p:nvSpPr>
          <p:cNvPr id="23" name="bg object 23"/>
          <p:cNvSpPr/>
          <p:nvPr/>
        </p:nvSpPr>
        <p:spPr>
          <a:xfrm>
            <a:off x="11249435" y="4057406"/>
            <a:ext cx="1270" cy="3810"/>
          </a:xfrm>
          <a:custGeom>
            <a:avLst/>
            <a:gdLst/>
            <a:ahLst/>
            <a:cxnLst/>
            <a:rect l="l" t="t" r="r" b="b"/>
            <a:pathLst>
              <a:path w="1270" h="3810">
                <a:moveTo>
                  <a:pt x="0" y="755"/>
                </a:moveTo>
                <a:lnTo>
                  <a:pt x="809" y="755"/>
                </a:lnTo>
                <a:lnTo>
                  <a:pt x="0" y="0"/>
                </a:lnTo>
                <a:lnTo>
                  <a:pt x="0" y="755"/>
                </a:lnTo>
                <a:close/>
              </a:path>
              <a:path w="1270" h="3810">
                <a:moveTo>
                  <a:pt x="0" y="3353"/>
                </a:moveTo>
                <a:lnTo>
                  <a:pt x="809" y="2374"/>
                </a:lnTo>
                <a:lnTo>
                  <a:pt x="809" y="755"/>
                </a:lnTo>
                <a:lnTo>
                  <a:pt x="0" y="755"/>
                </a:lnTo>
                <a:lnTo>
                  <a:pt x="0" y="3353"/>
                </a:lnTo>
                <a:close/>
              </a:path>
            </a:pathLst>
          </a:custGeom>
          <a:solidFill>
            <a:srgbClr val="6DC1B3"/>
          </a:solidFill>
        </p:spPr>
        <p:txBody>
          <a:bodyPr wrap="square" lIns="0" tIns="0" rIns="0" bIns="0" rtlCol="0"/>
          <a:lstStyle/>
          <a:p>
            <a:endParaRPr/>
          </a:p>
        </p:txBody>
      </p:sp>
      <p:sp>
        <p:nvSpPr>
          <p:cNvPr id="24" name="bg object 24"/>
          <p:cNvSpPr/>
          <p:nvPr/>
        </p:nvSpPr>
        <p:spPr>
          <a:xfrm>
            <a:off x="11080129" y="3897839"/>
            <a:ext cx="1270" cy="2540"/>
          </a:xfrm>
          <a:custGeom>
            <a:avLst/>
            <a:gdLst/>
            <a:ahLst/>
            <a:cxnLst/>
            <a:rect l="l" t="t" r="r" b="b"/>
            <a:pathLst>
              <a:path w="1270" h="2539">
                <a:moveTo>
                  <a:pt x="754" y="2371"/>
                </a:moveTo>
                <a:lnTo>
                  <a:pt x="754" y="0"/>
                </a:lnTo>
                <a:lnTo>
                  <a:pt x="0" y="754"/>
                </a:lnTo>
                <a:lnTo>
                  <a:pt x="754" y="2371"/>
                </a:lnTo>
                <a:close/>
              </a:path>
            </a:pathLst>
          </a:custGeom>
          <a:solidFill>
            <a:srgbClr val="004F58"/>
          </a:solidFill>
        </p:spPr>
        <p:txBody>
          <a:bodyPr wrap="square" lIns="0" tIns="0" rIns="0" bIns="0" rtlCol="0"/>
          <a:lstStyle/>
          <a:p>
            <a:endParaRPr/>
          </a:p>
        </p:txBody>
      </p:sp>
      <p:sp>
        <p:nvSpPr>
          <p:cNvPr id="25" name="bg object 25"/>
          <p:cNvSpPr/>
          <p:nvPr/>
        </p:nvSpPr>
        <p:spPr>
          <a:xfrm>
            <a:off x="11028702" y="3995696"/>
            <a:ext cx="635" cy="3810"/>
          </a:xfrm>
          <a:custGeom>
            <a:avLst/>
            <a:gdLst/>
            <a:ahLst/>
            <a:cxnLst/>
            <a:rect l="l" t="t" r="r" b="b"/>
            <a:pathLst>
              <a:path w="634" h="3810">
                <a:moveTo>
                  <a:pt x="269" y="3346"/>
                </a:moveTo>
                <a:lnTo>
                  <a:pt x="269" y="0"/>
                </a:lnTo>
                <a:lnTo>
                  <a:pt x="0" y="1616"/>
                </a:lnTo>
                <a:lnTo>
                  <a:pt x="269" y="3346"/>
                </a:lnTo>
                <a:close/>
              </a:path>
            </a:pathLst>
          </a:custGeom>
          <a:solidFill>
            <a:srgbClr val="004F58"/>
          </a:solidFill>
        </p:spPr>
        <p:txBody>
          <a:bodyPr wrap="square" lIns="0" tIns="0" rIns="0" bIns="0" rtlCol="0"/>
          <a:lstStyle/>
          <a:p>
            <a:endParaRPr/>
          </a:p>
        </p:txBody>
      </p:sp>
      <p:sp>
        <p:nvSpPr>
          <p:cNvPr id="26" name="bg object 26"/>
          <p:cNvSpPr/>
          <p:nvPr/>
        </p:nvSpPr>
        <p:spPr>
          <a:xfrm>
            <a:off x="11080129" y="3861612"/>
            <a:ext cx="1270" cy="3175"/>
          </a:xfrm>
          <a:custGeom>
            <a:avLst/>
            <a:gdLst/>
            <a:ahLst/>
            <a:cxnLst/>
            <a:rect l="l" t="t" r="r" b="b"/>
            <a:pathLst>
              <a:path w="1270" h="3175">
                <a:moveTo>
                  <a:pt x="754" y="2993"/>
                </a:moveTo>
                <a:lnTo>
                  <a:pt x="754" y="0"/>
                </a:lnTo>
                <a:lnTo>
                  <a:pt x="0" y="514"/>
                </a:lnTo>
                <a:lnTo>
                  <a:pt x="754" y="2993"/>
                </a:lnTo>
                <a:close/>
              </a:path>
            </a:pathLst>
          </a:custGeom>
          <a:solidFill>
            <a:srgbClr val="004F58"/>
          </a:solidFill>
        </p:spPr>
        <p:txBody>
          <a:bodyPr wrap="square" lIns="0" tIns="0" rIns="0" bIns="0" rtlCol="0"/>
          <a:lstStyle/>
          <a:p>
            <a:endParaRPr/>
          </a:p>
        </p:txBody>
      </p:sp>
      <p:sp>
        <p:nvSpPr>
          <p:cNvPr id="27" name="bg object 27"/>
          <p:cNvSpPr/>
          <p:nvPr/>
        </p:nvSpPr>
        <p:spPr>
          <a:xfrm>
            <a:off x="11265510" y="4098632"/>
            <a:ext cx="6985" cy="24130"/>
          </a:xfrm>
          <a:custGeom>
            <a:avLst/>
            <a:gdLst/>
            <a:ahLst/>
            <a:cxnLst/>
            <a:rect l="l" t="t" r="r" b="b"/>
            <a:pathLst>
              <a:path w="6984" h="24129">
                <a:moveTo>
                  <a:pt x="800" y="863"/>
                </a:moveTo>
                <a:lnTo>
                  <a:pt x="0" y="0"/>
                </a:lnTo>
                <a:lnTo>
                  <a:pt x="0" y="3175"/>
                </a:lnTo>
                <a:lnTo>
                  <a:pt x="800" y="2476"/>
                </a:lnTo>
                <a:lnTo>
                  <a:pt x="800" y="863"/>
                </a:lnTo>
                <a:close/>
              </a:path>
              <a:path w="6984" h="24129">
                <a:moveTo>
                  <a:pt x="6705" y="21145"/>
                </a:moveTo>
                <a:lnTo>
                  <a:pt x="5626" y="20383"/>
                </a:lnTo>
                <a:lnTo>
                  <a:pt x="5626" y="23622"/>
                </a:lnTo>
                <a:lnTo>
                  <a:pt x="6705" y="21145"/>
                </a:lnTo>
                <a:close/>
              </a:path>
            </a:pathLst>
          </a:custGeom>
          <a:solidFill>
            <a:srgbClr val="6DC1B3"/>
          </a:solidFill>
        </p:spPr>
        <p:txBody>
          <a:bodyPr wrap="square" lIns="0" tIns="0" rIns="0" bIns="0" rtlCol="0"/>
          <a:lstStyle/>
          <a:p>
            <a:endParaRPr/>
          </a:p>
        </p:txBody>
      </p:sp>
      <p:sp>
        <p:nvSpPr>
          <p:cNvPr id="28" name="bg object 28"/>
          <p:cNvSpPr/>
          <p:nvPr/>
        </p:nvSpPr>
        <p:spPr>
          <a:xfrm>
            <a:off x="11333564" y="3986289"/>
            <a:ext cx="635" cy="5080"/>
          </a:xfrm>
          <a:custGeom>
            <a:avLst/>
            <a:gdLst/>
            <a:ahLst/>
            <a:cxnLst/>
            <a:rect l="l" t="t" r="r" b="b"/>
            <a:pathLst>
              <a:path w="634" h="5079">
                <a:moveTo>
                  <a:pt x="0" y="4500"/>
                </a:moveTo>
                <a:lnTo>
                  <a:pt x="247" y="1301"/>
                </a:lnTo>
                <a:lnTo>
                  <a:pt x="0" y="0"/>
                </a:lnTo>
                <a:lnTo>
                  <a:pt x="0" y="4500"/>
                </a:lnTo>
                <a:close/>
              </a:path>
            </a:pathLst>
          </a:custGeom>
          <a:solidFill>
            <a:srgbClr val="6DC1B3"/>
          </a:solidFill>
        </p:spPr>
        <p:txBody>
          <a:bodyPr wrap="square" lIns="0" tIns="0" rIns="0" bIns="0" rtlCol="0"/>
          <a:lstStyle/>
          <a:p>
            <a:endParaRPr/>
          </a:p>
        </p:txBody>
      </p:sp>
      <p:sp>
        <p:nvSpPr>
          <p:cNvPr id="29" name="bg object 29"/>
          <p:cNvSpPr/>
          <p:nvPr/>
        </p:nvSpPr>
        <p:spPr>
          <a:xfrm>
            <a:off x="11273815" y="4130232"/>
            <a:ext cx="1270" cy="3810"/>
          </a:xfrm>
          <a:custGeom>
            <a:avLst/>
            <a:gdLst/>
            <a:ahLst/>
            <a:cxnLst/>
            <a:rect l="l" t="t" r="r" b="b"/>
            <a:pathLst>
              <a:path w="1270" h="3810">
                <a:moveTo>
                  <a:pt x="432" y="863"/>
                </a:moveTo>
                <a:lnTo>
                  <a:pt x="0" y="0"/>
                </a:lnTo>
                <a:lnTo>
                  <a:pt x="0" y="863"/>
                </a:lnTo>
                <a:lnTo>
                  <a:pt x="432" y="863"/>
                </a:lnTo>
                <a:close/>
              </a:path>
              <a:path w="1270" h="3810">
                <a:moveTo>
                  <a:pt x="0" y="3237"/>
                </a:moveTo>
                <a:lnTo>
                  <a:pt x="809" y="1617"/>
                </a:lnTo>
                <a:lnTo>
                  <a:pt x="432" y="863"/>
                </a:lnTo>
                <a:lnTo>
                  <a:pt x="0" y="863"/>
                </a:lnTo>
                <a:lnTo>
                  <a:pt x="0" y="3237"/>
                </a:lnTo>
                <a:close/>
              </a:path>
            </a:pathLst>
          </a:custGeom>
          <a:solidFill>
            <a:srgbClr val="6DC1B3"/>
          </a:solidFill>
        </p:spPr>
        <p:txBody>
          <a:bodyPr wrap="square" lIns="0" tIns="0" rIns="0" bIns="0" rtlCol="0"/>
          <a:lstStyle/>
          <a:p>
            <a:endParaRPr/>
          </a:p>
        </p:txBody>
      </p:sp>
      <p:sp>
        <p:nvSpPr>
          <p:cNvPr id="30" name="bg object 30"/>
          <p:cNvSpPr/>
          <p:nvPr/>
        </p:nvSpPr>
        <p:spPr>
          <a:xfrm>
            <a:off x="11344275" y="3986047"/>
            <a:ext cx="11430" cy="8890"/>
          </a:xfrm>
          <a:custGeom>
            <a:avLst/>
            <a:gdLst/>
            <a:ahLst/>
            <a:cxnLst/>
            <a:rect l="l" t="t" r="r" b="b"/>
            <a:pathLst>
              <a:path w="11429" h="8889">
                <a:moveTo>
                  <a:pt x="88" y="546"/>
                </a:moveTo>
                <a:lnTo>
                  <a:pt x="0" y="0"/>
                </a:lnTo>
                <a:lnTo>
                  <a:pt x="0" y="2222"/>
                </a:lnTo>
                <a:lnTo>
                  <a:pt x="88" y="546"/>
                </a:lnTo>
                <a:close/>
              </a:path>
              <a:path w="11429" h="8889">
                <a:moveTo>
                  <a:pt x="11379" y="7200"/>
                </a:moveTo>
                <a:lnTo>
                  <a:pt x="11341" y="6705"/>
                </a:lnTo>
                <a:lnTo>
                  <a:pt x="11252" y="6108"/>
                </a:lnTo>
                <a:lnTo>
                  <a:pt x="11252" y="8547"/>
                </a:lnTo>
                <a:lnTo>
                  <a:pt x="11379" y="7200"/>
                </a:lnTo>
                <a:close/>
              </a:path>
            </a:pathLst>
          </a:custGeom>
          <a:solidFill>
            <a:srgbClr val="6DC1B3"/>
          </a:solidFill>
        </p:spPr>
        <p:txBody>
          <a:bodyPr wrap="square" lIns="0" tIns="0" rIns="0" bIns="0" rtlCol="0"/>
          <a:lstStyle/>
          <a:p>
            <a:endParaRPr/>
          </a:p>
        </p:txBody>
      </p:sp>
      <p:sp>
        <p:nvSpPr>
          <p:cNvPr id="31" name="bg object 31"/>
          <p:cNvSpPr/>
          <p:nvPr/>
        </p:nvSpPr>
        <p:spPr>
          <a:xfrm>
            <a:off x="11053056" y="4078462"/>
            <a:ext cx="635" cy="6350"/>
          </a:xfrm>
          <a:custGeom>
            <a:avLst/>
            <a:gdLst/>
            <a:ahLst/>
            <a:cxnLst/>
            <a:rect l="l" t="t" r="r" b="b"/>
            <a:pathLst>
              <a:path w="634" h="6350">
                <a:moveTo>
                  <a:pt x="306" y="6336"/>
                </a:moveTo>
                <a:lnTo>
                  <a:pt x="306" y="0"/>
                </a:lnTo>
                <a:lnTo>
                  <a:pt x="0" y="2272"/>
                </a:lnTo>
                <a:lnTo>
                  <a:pt x="34" y="3017"/>
                </a:lnTo>
                <a:lnTo>
                  <a:pt x="306" y="6336"/>
                </a:lnTo>
                <a:close/>
              </a:path>
            </a:pathLst>
          </a:custGeom>
          <a:solidFill>
            <a:srgbClr val="004F58"/>
          </a:solidFill>
        </p:spPr>
        <p:txBody>
          <a:bodyPr wrap="square" lIns="0" tIns="0" rIns="0" bIns="0" rtlCol="0"/>
          <a:lstStyle/>
          <a:p>
            <a:endParaRPr/>
          </a:p>
        </p:txBody>
      </p:sp>
      <p:sp>
        <p:nvSpPr>
          <p:cNvPr id="32" name="bg object 32"/>
          <p:cNvSpPr/>
          <p:nvPr/>
        </p:nvSpPr>
        <p:spPr>
          <a:xfrm>
            <a:off x="11367592" y="3996385"/>
            <a:ext cx="13335" cy="10160"/>
          </a:xfrm>
          <a:custGeom>
            <a:avLst/>
            <a:gdLst/>
            <a:ahLst/>
            <a:cxnLst/>
            <a:rect l="l" t="t" r="r" b="b"/>
            <a:pathLst>
              <a:path w="13334" h="10160">
                <a:moveTo>
                  <a:pt x="368" y="3606"/>
                </a:moveTo>
                <a:lnTo>
                  <a:pt x="0" y="0"/>
                </a:lnTo>
                <a:lnTo>
                  <a:pt x="0" y="6616"/>
                </a:lnTo>
                <a:lnTo>
                  <a:pt x="368" y="3606"/>
                </a:lnTo>
                <a:close/>
              </a:path>
              <a:path w="13334" h="10160">
                <a:moveTo>
                  <a:pt x="12776" y="5842"/>
                </a:moveTo>
                <a:lnTo>
                  <a:pt x="12319" y="88"/>
                </a:lnTo>
                <a:lnTo>
                  <a:pt x="12319" y="9639"/>
                </a:lnTo>
                <a:lnTo>
                  <a:pt x="12776" y="5842"/>
                </a:lnTo>
                <a:close/>
              </a:path>
            </a:pathLst>
          </a:custGeom>
          <a:solidFill>
            <a:srgbClr val="6DC1B3"/>
          </a:solidFill>
        </p:spPr>
        <p:txBody>
          <a:bodyPr wrap="square" lIns="0" tIns="0" rIns="0" bIns="0" rtlCol="0"/>
          <a:lstStyle/>
          <a:p>
            <a:endParaRPr/>
          </a:p>
        </p:txBody>
      </p:sp>
      <p:sp>
        <p:nvSpPr>
          <p:cNvPr id="33" name="bg object 33"/>
          <p:cNvSpPr/>
          <p:nvPr/>
        </p:nvSpPr>
        <p:spPr>
          <a:xfrm>
            <a:off x="10909517" y="3997985"/>
            <a:ext cx="635" cy="10160"/>
          </a:xfrm>
          <a:custGeom>
            <a:avLst/>
            <a:gdLst/>
            <a:ahLst/>
            <a:cxnLst/>
            <a:rect l="l" t="t" r="r" b="b"/>
            <a:pathLst>
              <a:path w="634" h="10160">
                <a:moveTo>
                  <a:pt x="409" y="9867"/>
                </a:moveTo>
                <a:lnTo>
                  <a:pt x="409" y="0"/>
                </a:lnTo>
                <a:lnTo>
                  <a:pt x="0" y="6451"/>
                </a:lnTo>
                <a:lnTo>
                  <a:pt x="409" y="9867"/>
                </a:lnTo>
                <a:close/>
              </a:path>
            </a:pathLst>
          </a:custGeom>
          <a:solidFill>
            <a:srgbClr val="004F58"/>
          </a:solidFill>
        </p:spPr>
        <p:txBody>
          <a:bodyPr wrap="square" lIns="0" tIns="0" rIns="0" bIns="0" rtlCol="0"/>
          <a:lstStyle/>
          <a:p>
            <a:endParaRPr/>
          </a:p>
        </p:txBody>
      </p:sp>
      <p:sp>
        <p:nvSpPr>
          <p:cNvPr id="34" name="bg object 34"/>
          <p:cNvSpPr/>
          <p:nvPr/>
        </p:nvSpPr>
        <p:spPr>
          <a:xfrm>
            <a:off x="11280247" y="4215141"/>
            <a:ext cx="1270" cy="3810"/>
          </a:xfrm>
          <a:custGeom>
            <a:avLst/>
            <a:gdLst/>
            <a:ahLst/>
            <a:cxnLst/>
            <a:rect l="l" t="t" r="r" b="b"/>
            <a:pathLst>
              <a:path w="1270" h="3810">
                <a:moveTo>
                  <a:pt x="0" y="3357"/>
                </a:moveTo>
                <a:lnTo>
                  <a:pt x="809" y="1617"/>
                </a:lnTo>
                <a:lnTo>
                  <a:pt x="0" y="0"/>
                </a:lnTo>
                <a:lnTo>
                  <a:pt x="0" y="3357"/>
                </a:lnTo>
                <a:close/>
              </a:path>
            </a:pathLst>
          </a:custGeom>
          <a:solidFill>
            <a:srgbClr val="6DC1B3"/>
          </a:solidFill>
        </p:spPr>
        <p:txBody>
          <a:bodyPr wrap="square" lIns="0" tIns="0" rIns="0" bIns="0" rtlCol="0"/>
          <a:lstStyle/>
          <a:p>
            <a:endParaRPr/>
          </a:p>
        </p:txBody>
      </p:sp>
      <p:sp>
        <p:nvSpPr>
          <p:cNvPr id="35" name="bg object 35"/>
          <p:cNvSpPr/>
          <p:nvPr/>
        </p:nvSpPr>
        <p:spPr>
          <a:xfrm>
            <a:off x="11003040" y="4094691"/>
            <a:ext cx="635" cy="3810"/>
          </a:xfrm>
          <a:custGeom>
            <a:avLst/>
            <a:gdLst/>
            <a:ahLst/>
            <a:cxnLst/>
            <a:rect l="l" t="t" r="r" b="b"/>
            <a:pathLst>
              <a:path w="634" h="3810">
                <a:moveTo>
                  <a:pt x="135" y="3553"/>
                </a:moveTo>
                <a:lnTo>
                  <a:pt x="135" y="0"/>
                </a:lnTo>
                <a:lnTo>
                  <a:pt x="0" y="1592"/>
                </a:lnTo>
                <a:lnTo>
                  <a:pt x="135" y="3553"/>
                </a:lnTo>
                <a:close/>
              </a:path>
            </a:pathLst>
          </a:custGeom>
          <a:solidFill>
            <a:srgbClr val="004F58"/>
          </a:solidFill>
        </p:spPr>
        <p:txBody>
          <a:bodyPr wrap="square" lIns="0" tIns="0" rIns="0" bIns="0" rtlCol="0"/>
          <a:lstStyle/>
          <a:p>
            <a:endParaRPr/>
          </a:p>
        </p:txBody>
      </p:sp>
      <p:sp>
        <p:nvSpPr>
          <p:cNvPr id="36" name="bg object 36"/>
          <p:cNvSpPr/>
          <p:nvPr/>
        </p:nvSpPr>
        <p:spPr>
          <a:xfrm>
            <a:off x="11438059" y="3985332"/>
            <a:ext cx="0" cy="635"/>
          </a:xfrm>
          <a:custGeom>
            <a:avLst/>
            <a:gdLst/>
            <a:ahLst/>
            <a:cxnLst/>
            <a:rect l="l" t="t" r="r" b="b"/>
            <a:pathLst>
              <a:path h="635">
                <a:moveTo>
                  <a:pt x="0" y="23"/>
                </a:moveTo>
                <a:close/>
              </a:path>
            </a:pathLst>
          </a:custGeom>
          <a:solidFill>
            <a:srgbClr val="6DC1B3"/>
          </a:solidFill>
        </p:spPr>
        <p:txBody>
          <a:bodyPr wrap="square" lIns="0" tIns="0" rIns="0" bIns="0" rtlCol="0"/>
          <a:lstStyle/>
          <a:p>
            <a:endParaRPr/>
          </a:p>
        </p:txBody>
      </p:sp>
      <p:sp>
        <p:nvSpPr>
          <p:cNvPr id="37" name="bg object 37"/>
          <p:cNvSpPr/>
          <p:nvPr/>
        </p:nvSpPr>
        <p:spPr>
          <a:xfrm>
            <a:off x="11278640" y="4250745"/>
            <a:ext cx="1270" cy="4445"/>
          </a:xfrm>
          <a:custGeom>
            <a:avLst/>
            <a:gdLst/>
            <a:ahLst/>
            <a:cxnLst/>
            <a:rect l="l" t="t" r="r" b="b"/>
            <a:pathLst>
              <a:path w="1270" h="4445">
                <a:moveTo>
                  <a:pt x="0" y="3893"/>
                </a:moveTo>
                <a:lnTo>
                  <a:pt x="809" y="2695"/>
                </a:lnTo>
                <a:lnTo>
                  <a:pt x="0" y="0"/>
                </a:lnTo>
                <a:lnTo>
                  <a:pt x="0" y="3893"/>
                </a:lnTo>
                <a:close/>
              </a:path>
            </a:pathLst>
          </a:custGeom>
          <a:solidFill>
            <a:srgbClr val="6DC1B3"/>
          </a:solidFill>
        </p:spPr>
        <p:txBody>
          <a:bodyPr wrap="square" lIns="0" tIns="0" rIns="0" bIns="0" rtlCol="0"/>
          <a:lstStyle/>
          <a:p>
            <a:endParaRPr/>
          </a:p>
        </p:txBody>
      </p:sp>
      <p:sp>
        <p:nvSpPr>
          <p:cNvPr id="38" name="bg object 38"/>
          <p:cNvSpPr/>
          <p:nvPr/>
        </p:nvSpPr>
        <p:spPr>
          <a:xfrm>
            <a:off x="11455209" y="3995040"/>
            <a:ext cx="0" cy="635"/>
          </a:xfrm>
          <a:custGeom>
            <a:avLst/>
            <a:gdLst/>
            <a:ahLst/>
            <a:cxnLst/>
            <a:rect l="l" t="t" r="r" b="b"/>
            <a:pathLst>
              <a:path h="635">
                <a:moveTo>
                  <a:pt x="0" y="15"/>
                </a:moveTo>
                <a:close/>
              </a:path>
            </a:pathLst>
          </a:custGeom>
          <a:solidFill>
            <a:srgbClr val="6DC1B3"/>
          </a:solidFill>
        </p:spPr>
        <p:txBody>
          <a:bodyPr wrap="square" lIns="0" tIns="0" rIns="0" bIns="0" rtlCol="0"/>
          <a:lstStyle/>
          <a:p>
            <a:endParaRPr/>
          </a:p>
        </p:txBody>
      </p:sp>
      <p:sp>
        <p:nvSpPr>
          <p:cNvPr id="39" name="bg object 39"/>
          <p:cNvSpPr/>
          <p:nvPr/>
        </p:nvSpPr>
        <p:spPr>
          <a:xfrm>
            <a:off x="11269530" y="4311595"/>
            <a:ext cx="1270" cy="3810"/>
          </a:xfrm>
          <a:custGeom>
            <a:avLst/>
            <a:gdLst/>
            <a:ahLst/>
            <a:cxnLst/>
            <a:rect l="l" t="t" r="r" b="b"/>
            <a:pathLst>
              <a:path w="1270" h="3810">
                <a:moveTo>
                  <a:pt x="0" y="3458"/>
                </a:moveTo>
                <a:lnTo>
                  <a:pt x="809" y="2371"/>
                </a:lnTo>
                <a:lnTo>
                  <a:pt x="0" y="0"/>
                </a:lnTo>
                <a:lnTo>
                  <a:pt x="0" y="3458"/>
                </a:lnTo>
                <a:close/>
              </a:path>
            </a:pathLst>
          </a:custGeom>
          <a:solidFill>
            <a:srgbClr val="6DC1B3"/>
          </a:solidFill>
        </p:spPr>
        <p:txBody>
          <a:bodyPr wrap="square" lIns="0" tIns="0" rIns="0" bIns="0" rtlCol="0"/>
          <a:lstStyle/>
          <a:p>
            <a:endParaRPr/>
          </a:p>
        </p:txBody>
      </p:sp>
      <p:sp>
        <p:nvSpPr>
          <p:cNvPr id="40" name="bg object 40"/>
          <p:cNvSpPr/>
          <p:nvPr/>
        </p:nvSpPr>
        <p:spPr>
          <a:xfrm>
            <a:off x="11577638" y="3989654"/>
            <a:ext cx="25400" cy="19685"/>
          </a:xfrm>
          <a:custGeom>
            <a:avLst/>
            <a:gdLst/>
            <a:ahLst/>
            <a:cxnLst/>
            <a:rect l="l" t="t" r="r" b="b"/>
            <a:pathLst>
              <a:path w="25400" h="19685">
                <a:moveTo>
                  <a:pt x="76" y="1155"/>
                </a:moveTo>
                <a:lnTo>
                  <a:pt x="0" y="0"/>
                </a:lnTo>
                <a:lnTo>
                  <a:pt x="0" y="3352"/>
                </a:lnTo>
                <a:lnTo>
                  <a:pt x="76" y="1155"/>
                </a:lnTo>
                <a:close/>
              </a:path>
              <a:path w="25400" h="19685">
                <a:moveTo>
                  <a:pt x="25107" y="16598"/>
                </a:moveTo>
                <a:lnTo>
                  <a:pt x="24917" y="11328"/>
                </a:lnTo>
                <a:lnTo>
                  <a:pt x="24917" y="19177"/>
                </a:lnTo>
                <a:lnTo>
                  <a:pt x="25107" y="16598"/>
                </a:lnTo>
                <a:close/>
              </a:path>
            </a:pathLst>
          </a:custGeom>
          <a:solidFill>
            <a:srgbClr val="6DC1B3"/>
          </a:solidFill>
        </p:spPr>
        <p:txBody>
          <a:bodyPr wrap="square" lIns="0" tIns="0" rIns="0" bIns="0" rtlCol="0"/>
          <a:lstStyle/>
          <a:p>
            <a:endParaRPr/>
          </a:p>
        </p:txBody>
      </p:sp>
      <p:sp>
        <p:nvSpPr>
          <p:cNvPr id="41" name="bg object 41"/>
          <p:cNvSpPr/>
          <p:nvPr/>
        </p:nvSpPr>
        <p:spPr>
          <a:xfrm>
            <a:off x="11656148" y="3991398"/>
            <a:ext cx="635" cy="22860"/>
          </a:xfrm>
          <a:custGeom>
            <a:avLst/>
            <a:gdLst/>
            <a:ahLst/>
            <a:cxnLst/>
            <a:rect l="l" t="t" r="r" b="b"/>
            <a:pathLst>
              <a:path w="634" h="22860">
                <a:moveTo>
                  <a:pt x="0" y="22730"/>
                </a:moveTo>
                <a:lnTo>
                  <a:pt x="434" y="16251"/>
                </a:lnTo>
                <a:lnTo>
                  <a:pt x="0" y="0"/>
                </a:lnTo>
                <a:lnTo>
                  <a:pt x="0" y="22730"/>
                </a:lnTo>
                <a:close/>
              </a:path>
            </a:pathLst>
          </a:custGeom>
          <a:solidFill>
            <a:srgbClr val="6DC1B3"/>
          </a:solidFill>
        </p:spPr>
        <p:txBody>
          <a:bodyPr wrap="square" lIns="0" tIns="0" rIns="0" bIns="0" rtlCol="0"/>
          <a:lstStyle/>
          <a:p>
            <a:endParaRPr/>
          </a:p>
        </p:txBody>
      </p:sp>
      <p:sp>
        <p:nvSpPr>
          <p:cNvPr id="42" name="bg object 42"/>
          <p:cNvSpPr/>
          <p:nvPr/>
        </p:nvSpPr>
        <p:spPr>
          <a:xfrm>
            <a:off x="11493254" y="3557659"/>
            <a:ext cx="0" cy="0"/>
          </a:xfrm>
          <a:custGeom>
            <a:avLst/>
            <a:gdLst/>
            <a:ahLst/>
            <a:cxnLst/>
            <a:rect l="l" t="t" r="r" b="b"/>
            <a:pathLst>
              <a:path>
                <a:moveTo>
                  <a:pt x="0" y="4"/>
                </a:moveTo>
                <a:close/>
              </a:path>
            </a:pathLst>
          </a:custGeom>
          <a:solidFill>
            <a:srgbClr val="6DC1B3"/>
          </a:solidFill>
        </p:spPr>
        <p:txBody>
          <a:bodyPr wrap="square" lIns="0" tIns="0" rIns="0" bIns="0" rtlCol="0"/>
          <a:lstStyle/>
          <a:p>
            <a:endParaRPr/>
          </a:p>
        </p:txBody>
      </p:sp>
      <p:sp>
        <p:nvSpPr>
          <p:cNvPr id="43" name="bg object 43"/>
          <p:cNvSpPr/>
          <p:nvPr/>
        </p:nvSpPr>
        <p:spPr>
          <a:xfrm>
            <a:off x="11784216" y="3989483"/>
            <a:ext cx="635" cy="23495"/>
          </a:xfrm>
          <a:custGeom>
            <a:avLst/>
            <a:gdLst/>
            <a:ahLst/>
            <a:cxnLst/>
            <a:rect l="l" t="t" r="r" b="b"/>
            <a:pathLst>
              <a:path w="634" h="23495">
                <a:moveTo>
                  <a:pt x="0" y="23279"/>
                </a:moveTo>
                <a:lnTo>
                  <a:pt x="394" y="14113"/>
                </a:lnTo>
                <a:lnTo>
                  <a:pt x="0" y="0"/>
                </a:lnTo>
                <a:lnTo>
                  <a:pt x="0" y="23279"/>
                </a:lnTo>
                <a:close/>
              </a:path>
            </a:pathLst>
          </a:custGeom>
          <a:solidFill>
            <a:srgbClr val="6DC1B3"/>
          </a:solidFill>
        </p:spPr>
        <p:txBody>
          <a:bodyPr wrap="square" lIns="0" tIns="0" rIns="0" bIns="0" rtlCol="0"/>
          <a:lstStyle/>
          <a:p>
            <a:endParaRPr/>
          </a:p>
        </p:txBody>
      </p:sp>
      <p:sp>
        <p:nvSpPr>
          <p:cNvPr id="44" name="bg object 44"/>
          <p:cNvSpPr/>
          <p:nvPr/>
        </p:nvSpPr>
        <p:spPr>
          <a:xfrm>
            <a:off x="11528880" y="3544497"/>
            <a:ext cx="0" cy="0"/>
          </a:xfrm>
          <a:custGeom>
            <a:avLst/>
            <a:gdLst/>
            <a:ahLst/>
            <a:cxnLst/>
            <a:rect l="l" t="t" r="r" b="b"/>
            <a:pathLst>
              <a:path>
                <a:moveTo>
                  <a:pt x="0" y="4"/>
                </a:moveTo>
                <a:close/>
              </a:path>
            </a:pathLst>
          </a:custGeom>
          <a:solidFill>
            <a:srgbClr val="6DC1B3"/>
          </a:solidFill>
        </p:spPr>
        <p:txBody>
          <a:bodyPr wrap="square" lIns="0" tIns="0" rIns="0" bIns="0" rtlCol="0"/>
          <a:lstStyle/>
          <a:p>
            <a:endParaRPr/>
          </a:p>
        </p:txBody>
      </p:sp>
      <p:sp>
        <p:nvSpPr>
          <p:cNvPr id="45" name="bg object 45"/>
          <p:cNvSpPr/>
          <p:nvPr/>
        </p:nvSpPr>
        <p:spPr>
          <a:xfrm>
            <a:off x="10518337" y="3985531"/>
            <a:ext cx="635" cy="13970"/>
          </a:xfrm>
          <a:custGeom>
            <a:avLst/>
            <a:gdLst/>
            <a:ahLst/>
            <a:cxnLst/>
            <a:rect l="l" t="t" r="r" b="b"/>
            <a:pathLst>
              <a:path w="634" h="13970">
                <a:moveTo>
                  <a:pt x="243" y="13970"/>
                </a:moveTo>
                <a:lnTo>
                  <a:pt x="243" y="0"/>
                </a:lnTo>
                <a:lnTo>
                  <a:pt x="0" y="4679"/>
                </a:lnTo>
                <a:lnTo>
                  <a:pt x="243" y="13970"/>
                </a:lnTo>
                <a:close/>
              </a:path>
            </a:pathLst>
          </a:custGeom>
          <a:solidFill>
            <a:srgbClr val="004F58"/>
          </a:solidFill>
        </p:spPr>
        <p:txBody>
          <a:bodyPr wrap="square" lIns="0" tIns="0" rIns="0" bIns="0" rtlCol="0"/>
          <a:lstStyle/>
          <a:p>
            <a:endParaRPr/>
          </a:p>
        </p:txBody>
      </p:sp>
      <p:sp>
        <p:nvSpPr>
          <p:cNvPr id="46" name="bg object 46"/>
          <p:cNvSpPr/>
          <p:nvPr/>
        </p:nvSpPr>
        <p:spPr>
          <a:xfrm>
            <a:off x="11699816" y="3501654"/>
            <a:ext cx="0" cy="635"/>
          </a:xfrm>
          <a:custGeom>
            <a:avLst/>
            <a:gdLst/>
            <a:ahLst/>
            <a:cxnLst/>
            <a:rect l="l" t="t" r="r" b="b"/>
            <a:pathLst>
              <a:path h="635">
                <a:moveTo>
                  <a:pt x="0" y="14"/>
                </a:moveTo>
                <a:close/>
              </a:path>
            </a:pathLst>
          </a:custGeom>
          <a:solidFill>
            <a:srgbClr val="6DC1B3"/>
          </a:solidFill>
        </p:spPr>
        <p:txBody>
          <a:bodyPr wrap="square" lIns="0" tIns="0" rIns="0" bIns="0" rtlCol="0"/>
          <a:lstStyle/>
          <a:p>
            <a:endParaRPr/>
          </a:p>
        </p:txBody>
      </p:sp>
      <p:sp>
        <p:nvSpPr>
          <p:cNvPr id="47" name="bg object 47"/>
          <p:cNvSpPr/>
          <p:nvPr/>
        </p:nvSpPr>
        <p:spPr>
          <a:xfrm>
            <a:off x="10262530" y="3989988"/>
            <a:ext cx="635" cy="19685"/>
          </a:xfrm>
          <a:custGeom>
            <a:avLst/>
            <a:gdLst/>
            <a:ahLst/>
            <a:cxnLst/>
            <a:rect l="l" t="t" r="r" b="b"/>
            <a:pathLst>
              <a:path w="634" h="19685">
                <a:moveTo>
                  <a:pt x="154" y="19220"/>
                </a:moveTo>
                <a:lnTo>
                  <a:pt x="154" y="0"/>
                </a:lnTo>
                <a:lnTo>
                  <a:pt x="0" y="3281"/>
                </a:lnTo>
                <a:lnTo>
                  <a:pt x="154" y="19220"/>
                </a:lnTo>
                <a:close/>
              </a:path>
            </a:pathLst>
          </a:custGeom>
          <a:solidFill>
            <a:srgbClr val="004F58"/>
          </a:solidFill>
        </p:spPr>
        <p:txBody>
          <a:bodyPr wrap="square" lIns="0" tIns="0" rIns="0" bIns="0" rtlCol="0"/>
          <a:lstStyle/>
          <a:p>
            <a:endParaRPr/>
          </a:p>
        </p:txBody>
      </p:sp>
      <p:sp>
        <p:nvSpPr>
          <p:cNvPr id="48" name="bg object 48"/>
          <p:cNvSpPr/>
          <p:nvPr/>
        </p:nvSpPr>
        <p:spPr>
          <a:xfrm>
            <a:off x="12146184" y="3979986"/>
            <a:ext cx="635" cy="51435"/>
          </a:xfrm>
          <a:custGeom>
            <a:avLst/>
            <a:gdLst/>
            <a:ahLst/>
            <a:cxnLst/>
            <a:rect l="l" t="t" r="r" b="b"/>
            <a:pathLst>
              <a:path w="634" h="51435">
                <a:moveTo>
                  <a:pt x="0" y="51127"/>
                </a:moveTo>
                <a:lnTo>
                  <a:pt x="148" y="47732"/>
                </a:lnTo>
                <a:lnTo>
                  <a:pt x="344" y="9632"/>
                </a:lnTo>
                <a:lnTo>
                  <a:pt x="0" y="0"/>
                </a:lnTo>
                <a:lnTo>
                  <a:pt x="0" y="51127"/>
                </a:lnTo>
                <a:close/>
              </a:path>
            </a:pathLst>
          </a:custGeom>
          <a:solidFill>
            <a:srgbClr val="6DC1B3"/>
          </a:solidFill>
        </p:spPr>
        <p:txBody>
          <a:bodyPr wrap="square" lIns="0" tIns="0" rIns="0" bIns="0" rtlCol="0"/>
          <a:lstStyle/>
          <a:p>
            <a:endParaRPr/>
          </a:p>
        </p:txBody>
      </p:sp>
      <p:sp>
        <p:nvSpPr>
          <p:cNvPr id="49" name="bg object 49"/>
          <p:cNvSpPr/>
          <p:nvPr/>
        </p:nvSpPr>
        <p:spPr>
          <a:xfrm>
            <a:off x="11922730" y="3455049"/>
            <a:ext cx="0" cy="635"/>
          </a:xfrm>
          <a:custGeom>
            <a:avLst/>
            <a:gdLst/>
            <a:ahLst/>
            <a:cxnLst/>
            <a:rect l="l" t="t" r="r" b="b"/>
            <a:pathLst>
              <a:path h="635">
                <a:moveTo>
                  <a:pt x="0" y="111"/>
                </a:moveTo>
                <a:close/>
              </a:path>
            </a:pathLst>
          </a:custGeom>
          <a:solidFill>
            <a:srgbClr val="6DC1B3"/>
          </a:solidFill>
        </p:spPr>
        <p:txBody>
          <a:bodyPr wrap="square" lIns="0" tIns="0" rIns="0" bIns="0" rtlCol="0"/>
          <a:lstStyle/>
          <a:p>
            <a:endParaRPr/>
          </a:p>
        </p:txBody>
      </p:sp>
      <p:sp>
        <p:nvSpPr>
          <p:cNvPr id="50" name="bg object 50"/>
          <p:cNvSpPr/>
          <p:nvPr/>
        </p:nvSpPr>
        <p:spPr>
          <a:xfrm>
            <a:off x="10270969" y="4351765"/>
            <a:ext cx="635" cy="33020"/>
          </a:xfrm>
          <a:custGeom>
            <a:avLst/>
            <a:gdLst/>
            <a:ahLst/>
            <a:cxnLst/>
            <a:rect l="l" t="t" r="r" b="b"/>
            <a:pathLst>
              <a:path w="634" h="33020">
                <a:moveTo>
                  <a:pt x="565" y="32549"/>
                </a:moveTo>
                <a:lnTo>
                  <a:pt x="565" y="0"/>
                </a:lnTo>
                <a:lnTo>
                  <a:pt x="0" y="12642"/>
                </a:lnTo>
                <a:lnTo>
                  <a:pt x="565" y="32549"/>
                </a:lnTo>
                <a:close/>
              </a:path>
            </a:pathLst>
          </a:custGeom>
          <a:solidFill>
            <a:srgbClr val="004F58"/>
          </a:solidFill>
        </p:spPr>
        <p:txBody>
          <a:bodyPr wrap="square" lIns="0" tIns="0" rIns="0" bIns="0" rtlCol="0"/>
          <a:lstStyle/>
          <a:p>
            <a:endParaRPr/>
          </a:p>
        </p:txBody>
      </p:sp>
      <p:sp>
        <p:nvSpPr>
          <p:cNvPr id="51" name="bg object 51"/>
          <p:cNvSpPr/>
          <p:nvPr/>
        </p:nvSpPr>
        <p:spPr>
          <a:xfrm>
            <a:off x="10097840" y="3989782"/>
            <a:ext cx="635" cy="38100"/>
          </a:xfrm>
          <a:custGeom>
            <a:avLst/>
            <a:gdLst/>
            <a:ahLst/>
            <a:cxnLst/>
            <a:rect l="l" t="t" r="r" b="b"/>
            <a:pathLst>
              <a:path w="634" h="38100">
                <a:moveTo>
                  <a:pt x="362" y="37512"/>
                </a:moveTo>
                <a:lnTo>
                  <a:pt x="362" y="0"/>
                </a:lnTo>
                <a:lnTo>
                  <a:pt x="0" y="28873"/>
                </a:lnTo>
                <a:lnTo>
                  <a:pt x="362" y="37512"/>
                </a:lnTo>
                <a:close/>
              </a:path>
            </a:pathLst>
          </a:custGeom>
          <a:solidFill>
            <a:srgbClr val="004F58"/>
          </a:solidFill>
        </p:spPr>
        <p:txBody>
          <a:bodyPr wrap="square" lIns="0" tIns="0" rIns="0" bIns="0" rtlCol="0"/>
          <a:lstStyle/>
          <a:p>
            <a:endParaRPr/>
          </a:p>
        </p:txBody>
      </p:sp>
      <p:sp>
        <p:nvSpPr>
          <p:cNvPr id="52" name="bg object 52"/>
          <p:cNvSpPr/>
          <p:nvPr/>
        </p:nvSpPr>
        <p:spPr>
          <a:xfrm>
            <a:off x="10206301" y="4376072"/>
            <a:ext cx="635" cy="24765"/>
          </a:xfrm>
          <a:custGeom>
            <a:avLst/>
            <a:gdLst/>
            <a:ahLst/>
            <a:cxnLst/>
            <a:rect l="l" t="t" r="r" b="b"/>
            <a:pathLst>
              <a:path w="634" h="24764">
                <a:moveTo>
                  <a:pt x="368" y="24508"/>
                </a:moveTo>
                <a:lnTo>
                  <a:pt x="368" y="0"/>
                </a:lnTo>
                <a:lnTo>
                  <a:pt x="0" y="11840"/>
                </a:lnTo>
                <a:lnTo>
                  <a:pt x="368" y="24508"/>
                </a:lnTo>
                <a:close/>
              </a:path>
            </a:pathLst>
          </a:custGeom>
          <a:solidFill>
            <a:srgbClr val="004F58"/>
          </a:solidFill>
        </p:spPr>
        <p:txBody>
          <a:bodyPr wrap="square" lIns="0" tIns="0" rIns="0" bIns="0" rtlCol="0"/>
          <a:lstStyle/>
          <a:p>
            <a:endParaRPr/>
          </a:p>
        </p:txBody>
      </p:sp>
      <p:sp>
        <p:nvSpPr>
          <p:cNvPr id="53" name="bg object 53"/>
          <p:cNvSpPr/>
          <p:nvPr/>
        </p:nvSpPr>
        <p:spPr>
          <a:xfrm>
            <a:off x="10036277" y="3986718"/>
            <a:ext cx="635" cy="29845"/>
          </a:xfrm>
          <a:custGeom>
            <a:avLst/>
            <a:gdLst/>
            <a:ahLst/>
            <a:cxnLst/>
            <a:rect l="l" t="t" r="r" b="b"/>
            <a:pathLst>
              <a:path w="634" h="29845">
                <a:moveTo>
                  <a:pt x="299" y="29465"/>
                </a:moveTo>
                <a:lnTo>
                  <a:pt x="299" y="0"/>
                </a:lnTo>
                <a:lnTo>
                  <a:pt x="0" y="12348"/>
                </a:lnTo>
                <a:lnTo>
                  <a:pt x="299" y="29465"/>
                </a:lnTo>
                <a:close/>
              </a:path>
            </a:pathLst>
          </a:custGeom>
          <a:solidFill>
            <a:srgbClr val="004F58"/>
          </a:solidFill>
        </p:spPr>
        <p:txBody>
          <a:bodyPr wrap="square" lIns="0" tIns="0" rIns="0" bIns="0" rtlCol="0"/>
          <a:lstStyle/>
          <a:p>
            <a:endParaRPr/>
          </a:p>
        </p:txBody>
      </p:sp>
      <p:sp>
        <p:nvSpPr>
          <p:cNvPr id="54" name="bg object 54"/>
          <p:cNvSpPr/>
          <p:nvPr/>
        </p:nvSpPr>
        <p:spPr>
          <a:xfrm>
            <a:off x="10137368" y="4388899"/>
            <a:ext cx="635" cy="26670"/>
          </a:xfrm>
          <a:custGeom>
            <a:avLst/>
            <a:gdLst/>
            <a:ahLst/>
            <a:cxnLst/>
            <a:rect l="l" t="t" r="r" b="b"/>
            <a:pathLst>
              <a:path w="634" h="26670">
                <a:moveTo>
                  <a:pt x="444" y="26380"/>
                </a:moveTo>
                <a:lnTo>
                  <a:pt x="444" y="0"/>
                </a:lnTo>
                <a:lnTo>
                  <a:pt x="0" y="13055"/>
                </a:lnTo>
                <a:lnTo>
                  <a:pt x="444" y="26380"/>
                </a:lnTo>
                <a:close/>
              </a:path>
            </a:pathLst>
          </a:custGeom>
          <a:solidFill>
            <a:srgbClr val="004F58"/>
          </a:solidFill>
        </p:spPr>
        <p:txBody>
          <a:bodyPr wrap="square" lIns="0" tIns="0" rIns="0" bIns="0" rtlCol="0"/>
          <a:lstStyle/>
          <a:p>
            <a:endParaRPr/>
          </a:p>
        </p:txBody>
      </p:sp>
      <p:sp>
        <p:nvSpPr>
          <p:cNvPr id="55" name="bg object 55"/>
          <p:cNvSpPr/>
          <p:nvPr/>
        </p:nvSpPr>
        <p:spPr>
          <a:xfrm>
            <a:off x="10063957" y="4402816"/>
            <a:ext cx="635" cy="10795"/>
          </a:xfrm>
          <a:custGeom>
            <a:avLst/>
            <a:gdLst/>
            <a:ahLst/>
            <a:cxnLst/>
            <a:rect l="l" t="t" r="r" b="b"/>
            <a:pathLst>
              <a:path w="634" h="10795">
                <a:moveTo>
                  <a:pt x="139" y="10569"/>
                </a:moveTo>
                <a:lnTo>
                  <a:pt x="139" y="0"/>
                </a:lnTo>
                <a:lnTo>
                  <a:pt x="0" y="3716"/>
                </a:lnTo>
                <a:lnTo>
                  <a:pt x="139" y="10569"/>
                </a:lnTo>
                <a:close/>
              </a:path>
            </a:pathLst>
          </a:custGeom>
          <a:solidFill>
            <a:srgbClr val="004F58"/>
          </a:solidFill>
        </p:spPr>
        <p:txBody>
          <a:bodyPr wrap="square" lIns="0" tIns="0" rIns="0" bIns="0" rtlCol="0"/>
          <a:lstStyle/>
          <a:p>
            <a:endParaRPr/>
          </a:p>
        </p:txBody>
      </p:sp>
      <p:sp>
        <p:nvSpPr>
          <p:cNvPr id="56" name="bg object 56"/>
          <p:cNvSpPr/>
          <p:nvPr/>
        </p:nvSpPr>
        <p:spPr>
          <a:xfrm>
            <a:off x="9902616" y="4411459"/>
            <a:ext cx="635" cy="57785"/>
          </a:xfrm>
          <a:custGeom>
            <a:avLst/>
            <a:gdLst/>
            <a:ahLst/>
            <a:cxnLst/>
            <a:rect l="l" t="t" r="r" b="b"/>
            <a:pathLst>
              <a:path w="634" h="57785">
                <a:moveTo>
                  <a:pt x="237" y="57172"/>
                </a:moveTo>
                <a:lnTo>
                  <a:pt x="237" y="0"/>
                </a:lnTo>
                <a:lnTo>
                  <a:pt x="0" y="4544"/>
                </a:lnTo>
                <a:lnTo>
                  <a:pt x="64" y="30740"/>
                </a:lnTo>
                <a:lnTo>
                  <a:pt x="171" y="56140"/>
                </a:lnTo>
                <a:lnTo>
                  <a:pt x="237" y="57172"/>
                </a:lnTo>
                <a:close/>
              </a:path>
            </a:pathLst>
          </a:custGeom>
          <a:solidFill>
            <a:srgbClr val="004F58"/>
          </a:solidFill>
        </p:spPr>
        <p:txBody>
          <a:bodyPr wrap="square" lIns="0" tIns="0" rIns="0" bIns="0" rtlCol="0"/>
          <a:lstStyle/>
          <a:p>
            <a:endParaRPr/>
          </a:p>
        </p:txBody>
      </p:sp>
      <p:sp>
        <p:nvSpPr>
          <p:cNvPr id="57" name="bg object 57"/>
          <p:cNvSpPr/>
          <p:nvPr/>
        </p:nvSpPr>
        <p:spPr>
          <a:xfrm>
            <a:off x="9404245" y="4434192"/>
            <a:ext cx="635" cy="23495"/>
          </a:xfrm>
          <a:custGeom>
            <a:avLst/>
            <a:gdLst/>
            <a:ahLst/>
            <a:cxnLst/>
            <a:rect l="l" t="t" r="r" b="b"/>
            <a:pathLst>
              <a:path w="634" h="23495">
                <a:moveTo>
                  <a:pt x="306" y="23488"/>
                </a:moveTo>
                <a:lnTo>
                  <a:pt x="306" y="0"/>
                </a:lnTo>
                <a:lnTo>
                  <a:pt x="0" y="7396"/>
                </a:lnTo>
                <a:lnTo>
                  <a:pt x="306" y="23488"/>
                </a:lnTo>
                <a:close/>
              </a:path>
            </a:pathLst>
          </a:custGeom>
          <a:solidFill>
            <a:srgbClr val="004F58"/>
          </a:solidFill>
        </p:spPr>
        <p:txBody>
          <a:bodyPr wrap="square" lIns="0" tIns="0" rIns="0" bIns="0" rtlCol="0"/>
          <a:lstStyle/>
          <a:p>
            <a:endParaRPr/>
          </a:p>
        </p:txBody>
      </p:sp>
      <p:sp>
        <p:nvSpPr>
          <p:cNvPr id="58" name="bg object 58"/>
          <p:cNvSpPr/>
          <p:nvPr/>
        </p:nvSpPr>
        <p:spPr>
          <a:xfrm>
            <a:off x="8953808" y="3967424"/>
            <a:ext cx="635" cy="76835"/>
          </a:xfrm>
          <a:custGeom>
            <a:avLst/>
            <a:gdLst/>
            <a:ahLst/>
            <a:cxnLst/>
            <a:rect l="l" t="t" r="r" b="b"/>
            <a:pathLst>
              <a:path w="634" h="76835">
                <a:moveTo>
                  <a:pt x="361" y="76487"/>
                </a:moveTo>
                <a:lnTo>
                  <a:pt x="361" y="0"/>
                </a:lnTo>
                <a:lnTo>
                  <a:pt x="0" y="21014"/>
                </a:lnTo>
                <a:lnTo>
                  <a:pt x="237" y="71814"/>
                </a:lnTo>
                <a:lnTo>
                  <a:pt x="361" y="76487"/>
                </a:lnTo>
                <a:close/>
              </a:path>
            </a:pathLst>
          </a:custGeom>
          <a:solidFill>
            <a:srgbClr val="004F58"/>
          </a:solidFill>
        </p:spPr>
        <p:txBody>
          <a:bodyPr wrap="square" lIns="0" tIns="0" rIns="0" bIns="0" rtlCol="0"/>
          <a:lstStyle/>
          <a:p>
            <a:endParaRPr/>
          </a:p>
        </p:txBody>
      </p:sp>
      <p:sp>
        <p:nvSpPr>
          <p:cNvPr id="59" name="bg object 59"/>
          <p:cNvSpPr/>
          <p:nvPr/>
        </p:nvSpPr>
        <p:spPr>
          <a:xfrm>
            <a:off x="8825797" y="3986636"/>
            <a:ext cx="635" cy="55880"/>
          </a:xfrm>
          <a:custGeom>
            <a:avLst/>
            <a:gdLst/>
            <a:ahLst/>
            <a:cxnLst/>
            <a:rect l="l" t="t" r="r" b="b"/>
            <a:pathLst>
              <a:path w="634" h="55879">
                <a:moveTo>
                  <a:pt x="261" y="55319"/>
                </a:moveTo>
                <a:lnTo>
                  <a:pt x="261" y="0"/>
                </a:lnTo>
                <a:lnTo>
                  <a:pt x="0" y="19634"/>
                </a:lnTo>
                <a:lnTo>
                  <a:pt x="261" y="55319"/>
                </a:lnTo>
                <a:close/>
              </a:path>
            </a:pathLst>
          </a:custGeom>
          <a:solidFill>
            <a:srgbClr val="004F58"/>
          </a:solidFill>
        </p:spPr>
        <p:txBody>
          <a:bodyPr wrap="square" lIns="0" tIns="0" rIns="0" bIns="0" rtlCol="0"/>
          <a:lstStyle/>
          <a:p>
            <a:endParaRPr/>
          </a:p>
        </p:txBody>
      </p:sp>
      <p:sp>
        <p:nvSpPr>
          <p:cNvPr id="60" name="bg object 60"/>
          <p:cNvSpPr/>
          <p:nvPr/>
        </p:nvSpPr>
        <p:spPr>
          <a:xfrm>
            <a:off x="8234347" y="3980851"/>
            <a:ext cx="635" cy="53975"/>
          </a:xfrm>
          <a:custGeom>
            <a:avLst/>
            <a:gdLst/>
            <a:ahLst/>
            <a:cxnLst/>
            <a:rect l="l" t="t" r="r" b="b"/>
            <a:pathLst>
              <a:path w="634" h="53975">
                <a:moveTo>
                  <a:pt x="160" y="53530"/>
                </a:moveTo>
                <a:lnTo>
                  <a:pt x="160" y="0"/>
                </a:lnTo>
                <a:lnTo>
                  <a:pt x="70" y="4952"/>
                </a:lnTo>
                <a:lnTo>
                  <a:pt x="0" y="43052"/>
                </a:lnTo>
                <a:lnTo>
                  <a:pt x="160" y="53530"/>
                </a:lnTo>
                <a:close/>
              </a:path>
            </a:pathLst>
          </a:custGeom>
          <a:solidFill>
            <a:srgbClr val="004F58"/>
          </a:solidFill>
        </p:spPr>
        <p:txBody>
          <a:bodyPr wrap="square" lIns="0" tIns="0" rIns="0" bIns="0" rtlCol="0"/>
          <a:lstStyle/>
          <a:p>
            <a:endParaRPr/>
          </a:p>
        </p:txBody>
      </p:sp>
      <p:sp>
        <p:nvSpPr>
          <p:cNvPr id="61" name="bg object 61"/>
          <p:cNvSpPr/>
          <p:nvPr/>
        </p:nvSpPr>
        <p:spPr>
          <a:xfrm>
            <a:off x="8084535" y="4252889"/>
            <a:ext cx="635" cy="19050"/>
          </a:xfrm>
          <a:custGeom>
            <a:avLst/>
            <a:gdLst/>
            <a:ahLst/>
            <a:cxnLst/>
            <a:rect l="l" t="t" r="r" b="b"/>
            <a:pathLst>
              <a:path w="634" h="19050">
                <a:moveTo>
                  <a:pt x="169" y="18836"/>
                </a:moveTo>
                <a:lnTo>
                  <a:pt x="169" y="0"/>
                </a:lnTo>
                <a:lnTo>
                  <a:pt x="0" y="10236"/>
                </a:lnTo>
                <a:lnTo>
                  <a:pt x="169" y="18836"/>
                </a:lnTo>
                <a:close/>
              </a:path>
            </a:pathLst>
          </a:custGeom>
          <a:solidFill>
            <a:srgbClr val="004F58"/>
          </a:solidFill>
        </p:spPr>
        <p:txBody>
          <a:bodyPr wrap="square" lIns="0" tIns="0" rIns="0" bIns="0" rtlCol="0"/>
          <a:lstStyle/>
          <a:p>
            <a:endParaRPr/>
          </a:p>
        </p:txBody>
      </p:sp>
      <p:sp>
        <p:nvSpPr>
          <p:cNvPr id="62" name="bg object 62"/>
          <p:cNvSpPr/>
          <p:nvPr/>
        </p:nvSpPr>
        <p:spPr>
          <a:xfrm>
            <a:off x="7056844" y="3949038"/>
            <a:ext cx="635" cy="116205"/>
          </a:xfrm>
          <a:custGeom>
            <a:avLst/>
            <a:gdLst/>
            <a:ahLst/>
            <a:cxnLst/>
            <a:rect l="l" t="t" r="r" b="b"/>
            <a:pathLst>
              <a:path w="634" h="116204">
                <a:moveTo>
                  <a:pt x="389" y="116203"/>
                </a:moveTo>
                <a:lnTo>
                  <a:pt x="389" y="0"/>
                </a:lnTo>
                <a:lnTo>
                  <a:pt x="230" y="8821"/>
                </a:lnTo>
                <a:lnTo>
                  <a:pt x="0" y="34221"/>
                </a:lnTo>
                <a:lnTo>
                  <a:pt x="104" y="97721"/>
                </a:lnTo>
                <a:lnTo>
                  <a:pt x="389" y="116203"/>
                </a:lnTo>
                <a:close/>
              </a:path>
            </a:pathLst>
          </a:custGeom>
          <a:solidFill>
            <a:srgbClr val="004F5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99160">
              <a:lnSpc>
                <a:spcPct val="100000"/>
              </a:lnSpc>
              <a:spcBef>
                <a:spcPts val="140"/>
              </a:spcBef>
            </a:pPr>
            <a:fld id="{81D60167-4931-47E6-BA6A-407CBD079E47}" type="slidenum">
              <a:rPr spc="-5" dirty="0"/>
              <a:t>‹#›</a:t>
            </a:fld>
            <a:endParaRPr spc="-5"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vider - black">
    <p:bg bwMode="gray">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0A95D9-BBCA-6A4A-9B53-148371045DC0}"/>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5" name="Text Placeholder 2">
            <a:extLst>
              <a:ext uri="{FF2B5EF4-FFF2-40B4-BE49-F238E27FC236}">
                <a16:creationId xmlns:a16="http://schemas.microsoft.com/office/drawing/2014/main" id="{BD3718A7-D83C-7C43-935A-0F1BACB2133E}"/>
              </a:ext>
            </a:extLst>
          </p:cNvPr>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Click to edit Master text styles</a:t>
            </a:r>
          </a:p>
        </p:txBody>
      </p:sp>
      <p:sp>
        <p:nvSpPr>
          <p:cNvPr id="2" name="Rectangle 1">
            <a:extLst>
              <a:ext uri="{FF2B5EF4-FFF2-40B4-BE49-F238E27FC236}">
                <a16:creationId xmlns:a16="http://schemas.microsoft.com/office/drawing/2014/main" id="{0E22EC6F-5761-CA47-97ED-C213F779AABB}"/>
              </a:ext>
            </a:extLst>
          </p:cNvPr>
          <p:cNvSpPr/>
          <p:nvPr userDrawn="1"/>
        </p:nvSpPr>
        <p:spPr bwMode="gray">
          <a:xfrm>
            <a:off x="0" y="6160168"/>
            <a:ext cx="4251157" cy="69783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Rectangle 2">
            <a:extLst>
              <a:ext uri="{FF2B5EF4-FFF2-40B4-BE49-F238E27FC236}">
                <a16:creationId xmlns:a16="http://schemas.microsoft.com/office/drawing/2014/main" id="{7D54D02F-7235-2545-86B1-352B8AD44279}"/>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806100571"/>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 consulting market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507" b="28662"/>
          <a:stretch/>
        </p:blipFill>
        <p:spPr>
          <a:xfrm>
            <a:off x="6253264" y="857250"/>
            <a:ext cx="5938738" cy="6000751"/>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12223172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 t="18471" r="31647"/>
          <a:stretch/>
        </p:blipFill>
        <p:spPr>
          <a:xfrm>
            <a:off x="6253264" y="0"/>
            <a:ext cx="5938738"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773808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151" t="14594" r="-282" b="3878"/>
          <a:stretch/>
        </p:blipFill>
        <p:spPr>
          <a:xfrm rot="10800000">
            <a:off x="6804949" y="0"/>
            <a:ext cx="5387051"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40068141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7" y="684904"/>
            <a:ext cx="11390734" cy="454080"/>
          </a:xfrm>
          <a:prstGeom prst="rect">
            <a:avLst/>
          </a:prstGeom>
        </p:spPr>
        <p:txBody>
          <a:bodyPr lIns="0" tIns="0" rIns="0" bIns="0">
            <a:noAutofit/>
          </a:bodyPr>
          <a:lstStyle>
            <a:lvl1pPr marL="0" indent="0" algn="l" defTabSz="914411"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pic>
        <p:nvPicPr>
          <p:cNvPr id="6" name="Picture 5" descr="Home - ARC">
            <a:extLst>
              <a:ext uri="{FF2B5EF4-FFF2-40B4-BE49-F238E27FC236}">
                <a16:creationId xmlns:a16="http://schemas.microsoft.com/office/drawing/2014/main" id="{EBE75FF8-C8CE-473F-BE41-E6EA821BC458}"/>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7824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31224338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reativ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1"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5" y="1112803"/>
            <a:ext cx="11290105" cy="475488"/>
          </a:xfrm>
        </p:spPr>
        <p:txBody>
          <a:bodyPr vert="horz" lIns="0" tIns="0" rIns="0" bIns="0" rtlCol="0">
            <a:noAutofit/>
          </a:bodyPr>
          <a:lstStyle>
            <a:lvl1pPr marL="0" indent="0">
              <a:buNone/>
              <a:defRPr lang="en-US" sz="1200"/>
            </a:lvl1pPr>
          </a:lstStyle>
          <a:p>
            <a:pPr marL="228603" lvl="0" indent="-228603">
              <a:lnSpc>
                <a:spcPct val="130000"/>
              </a:lnSpc>
            </a:pPr>
            <a:r>
              <a:rPr lang="en-US"/>
              <a:t>Edit Master text styles</a:t>
            </a:r>
          </a:p>
        </p:txBody>
      </p:sp>
    </p:spTree>
    <p:extLst>
      <p:ext uri="{BB962C8B-B14F-4D97-AF65-F5344CB8AC3E}">
        <p14:creationId xmlns:p14="http://schemas.microsoft.com/office/powerpoint/2010/main" val="27769665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1"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5" y="1112803"/>
            <a:ext cx="11290105" cy="475488"/>
          </a:xfrm>
        </p:spPr>
        <p:txBody>
          <a:bodyPr vert="horz" lIns="0" tIns="0" rIns="0" bIns="0" rtlCol="0">
            <a:noAutofit/>
          </a:bodyPr>
          <a:lstStyle>
            <a:lvl1pPr marL="0" indent="0">
              <a:buNone/>
              <a:defRPr lang="en-US" sz="1200"/>
            </a:lvl1pPr>
          </a:lstStyle>
          <a:p>
            <a:pPr marL="228603" lvl="0" indent="-228603">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6"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3" lvl="0" indent="-228603"/>
            <a:r>
              <a:rPr lang="en-US"/>
              <a:t>BREADCRUMBS</a:t>
            </a:r>
          </a:p>
        </p:txBody>
      </p:sp>
      <p:pic>
        <p:nvPicPr>
          <p:cNvPr id="5" name="Picture 4" descr="Home - ARC">
            <a:extLst>
              <a:ext uri="{FF2B5EF4-FFF2-40B4-BE49-F238E27FC236}">
                <a16:creationId xmlns:a16="http://schemas.microsoft.com/office/drawing/2014/main" id="{73B8A080-242F-4582-B265-A9560C94A325}"/>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31376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5FD2B-C9AD-40CB-9B97-9705C91FFE43}"/>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192903413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3163428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1" y="669544"/>
            <a:ext cx="6137513" cy="381392"/>
          </a:xfrm>
        </p:spPr>
        <p:txBody>
          <a:bodyPr/>
          <a:lstStyle>
            <a:lvl1pPr>
              <a:defRPr sz="24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1" y="0"/>
            <a:ext cx="4806949"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1" y="1050936"/>
            <a:ext cx="6137513"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1" y="466344"/>
            <a:ext cx="3355849" cy="203200"/>
          </a:xfrm>
        </p:spPr>
        <p:txBody>
          <a:bodyPr vert="horz" lIns="0" tIns="0" rIns="0" bIns="0" rtlCol="0">
            <a:noAutofit/>
          </a:bodyPr>
          <a:lstStyle>
            <a:lvl1pPr marL="0" indent="0">
              <a:buNone/>
              <a:defRPr lang="en-US" sz="900" b="1" kern="0" cap="all" spc="250" baseline="0" dirty="0">
                <a:solidFill>
                  <a:schemeClr val="bg1">
                    <a:lumMod val="50000"/>
                  </a:schemeClr>
                </a:solidFill>
                <a:ea typeface="Nexa Black" charset="0"/>
                <a:cs typeface="Nexa Black" charset="0"/>
              </a:defRPr>
            </a:lvl1pPr>
          </a:lstStyle>
          <a:p>
            <a:pPr marL="228603" lvl="0" indent="-228603"/>
            <a:r>
              <a:rPr lang="en-US"/>
              <a:t>BREADCRUMBS</a:t>
            </a:r>
          </a:p>
        </p:txBody>
      </p:sp>
    </p:spTree>
    <p:extLst>
      <p:ext uri="{BB962C8B-B14F-4D97-AF65-F5344CB8AC3E}">
        <p14:creationId xmlns:p14="http://schemas.microsoft.com/office/powerpoint/2010/main" val="361225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2069"/>
          </a:solidFill>
        </p:spPr>
        <p:txBody>
          <a:bodyPr wrap="square" lIns="0" tIns="0" rIns="0" bIns="0" rtlCol="0"/>
          <a:lstStyle/>
          <a:p>
            <a:endParaRPr/>
          </a:p>
        </p:txBody>
      </p:sp>
      <p:sp>
        <p:nvSpPr>
          <p:cNvPr id="17" name="bg object 17"/>
          <p:cNvSpPr/>
          <p:nvPr/>
        </p:nvSpPr>
        <p:spPr>
          <a:xfrm>
            <a:off x="11233899" y="3994848"/>
            <a:ext cx="10160" cy="42545"/>
          </a:xfrm>
          <a:custGeom>
            <a:avLst/>
            <a:gdLst/>
            <a:ahLst/>
            <a:cxnLst/>
            <a:rect l="l" t="t" r="r" b="b"/>
            <a:pathLst>
              <a:path w="10159" h="42545">
                <a:moveTo>
                  <a:pt x="203" y="876"/>
                </a:moveTo>
                <a:lnTo>
                  <a:pt x="0" y="0"/>
                </a:lnTo>
                <a:lnTo>
                  <a:pt x="0" y="2082"/>
                </a:lnTo>
                <a:lnTo>
                  <a:pt x="203" y="876"/>
                </a:lnTo>
                <a:close/>
              </a:path>
              <a:path w="10159" h="42545">
                <a:moveTo>
                  <a:pt x="2400" y="40551"/>
                </a:moveTo>
                <a:lnTo>
                  <a:pt x="1600" y="39801"/>
                </a:lnTo>
                <a:lnTo>
                  <a:pt x="1600" y="42164"/>
                </a:lnTo>
                <a:lnTo>
                  <a:pt x="2400" y="40551"/>
                </a:lnTo>
                <a:close/>
              </a:path>
              <a:path w="10159" h="42545">
                <a:moveTo>
                  <a:pt x="10045" y="6972"/>
                </a:moveTo>
                <a:lnTo>
                  <a:pt x="9906" y="6096"/>
                </a:lnTo>
                <a:lnTo>
                  <a:pt x="9906" y="7531"/>
                </a:lnTo>
                <a:lnTo>
                  <a:pt x="10045" y="6972"/>
                </a:lnTo>
                <a:close/>
              </a:path>
            </a:pathLst>
          </a:custGeom>
          <a:solidFill>
            <a:srgbClr val="6DC1B3"/>
          </a:solidFill>
        </p:spPr>
        <p:txBody>
          <a:bodyPr wrap="square" lIns="0" tIns="0" rIns="0" bIns="0" rtlCol="0"/>
          <a:lstStyle/>
          <a:p>
            <a:endParaRPr/>
          </a:p>
        </p:txBody>
      </p:sp>
      <p:sp>
        <p:nvSpPr>
          <p:cNvPr id="18" name="bg object 18"/>
          <p:cNvSpPr/>
          <p:nvPr/>
        </p:nvSpPr>
        <p:spPr>
          <a:xfrm>
            <a:off x="11084122" y="3926214"/>
            <a:ext cx="1270" cy="2540"/>
          </a:xfrm>
          <a:custGeom>
            <a:avLst/>
            <a:gdLst/>
            <a:ahLst/>
            <a:cxnLst/>
            <a:rect l="l" t="t" r="r" b="b"/>
            <a:pathLst>
              <a:path w="1270" h="2539">
                <a:moveTo>
                  <a:pt x="862" y="2371"/>
                </a:moveTo>
                <a:lnTo>
                  <a:pt x="862" y="0"/>
                </a:lnTo>
                <a:lnTo>
                  <a:pt x="0" y="1509"/>
                </a:lnTo>
                <a:lnTo>
                  <a:pt x="862" y="2371"/>
                </a:lnTo>
                <a:close/>
              </a:path>
            </a:pathLst>
          </a:custGeom>
          <a:solidFill>
            <a:srgbClr val="004F58"/>
          </a:solidFill>
        </p:spPr>
        <p:txBody>
          <a:bodyPr wrap="square" lIns="0" tIns="0" rIns="0" bIns="0" rtlCol="0"/>
          <a:lstStyle/>
          <a:p>
            <a:endParaRPr/>
          </a:p>
        </p:txBody>
      </p:sp>
      <p:sp>
        <p:nvSpPr>
          <p:cNvPr id="19" name="bg object 19"/>
          <p:cNvSpPr/>
          <p:nvPr/>
        </p:nvSpPr>
        <p:spPr>
          <a:xfrm>
            <a:off x="11238987" y="4039497"/>
            <a:ext cx="1270" cy="3175"/>
          </a:xfrm>
          <a:custGeom>
            <a:avLst/>
            <a:gdLst/>
            <a:ahLst/>
            <a:cxnLst/>
            <a:rect l="l" t="t" r="r" b="b"/>
            <a:pathLst>
              <a:path w="1270" h="3175">
                <a:moveTo>
                  <a:pt x="0" y="3055"/>
                </a:moveTo>
                <a:lnTo>
                  <a:pt x="809" y="1619"/>
                </a:lnTo>
                <a:lnTo>
                  <a:pt x="809" y="0"/>
                </a:lnTo>
                <a:lnTo>
                  <a:pt x="0" y="0"/>
                </a:lnTo>
                <a:lnTo>
                  <a:pt x="0" y="3055"/>
                </a:lnTo>
                <a:close/>
              </a:path>
              <a:path w="1270" h="3175">
                <a:moveTo>
                  <a:pt x="0" y="0"/>
                </a:moveTo>
                <a:close/>
              </a:path>
            </a:pathLst>
          </a:custGeom>
          <a:solidFill>
            <a:srgbClr val="6DC1B3"/>
          </a:solidFill>
        </p:spPr>
        <p:txBody>
          <a:bodyPr wrap="square" lIns="0" tIns="0" rIns="0" bIns="0" rtlCol="0"/>
          <a:lstStyle/>
          <a:p>
            <a:endParaRPr/>
          </a:p>
        </p:txBody>
      </p:sp>
      <p:sp>
        <p:nvSpPr>
          <p:cNvPr id="20" name="bg object 20"/>
          <p:cNvSpPr/>
          <p:nvPr/>
        </p:nvSpPr>
        <p:spPr>
          <a:xfrm>
            <a:off x="11081748" y="3913101"/>
            <a:ext cx="1270" cy="2540"/>
          </a:xfrm>
          <a:custGeom>
            <a:avLst/>
            <a:gdLst/>
            <a:ahLst/>
            <a:cxnLst/>
            <a:rect l="l" t="t" r="r" b="b"/>
            <a:pathLst>
              <a:path w="1270" h="2539">
                <a:moveTo>
                  <a:pt x="754" y="2321"/>
                </a:moveTo>
                <a:lnTo>
                  <a:pt x="754" y="0"/>
                </a:lnTo>
                <a:lnTo>
                  <a:pt x="0" y="704"/>
                </a:lnTo>
                <a:lnTo>
                  <a:pt x="754" y="2321"/>
                </a:lnTo>
                <a:close/>
              </a:path>
            </a:pathLst>
          </a:custGeom>
          <a:solidFill>
            <a:srgbClr val="004F58"/>
          </a:solidFill>
        </p:spPr>
        <p:txBody>
          <a:bodyPr wrap="square" lIns="0" tIns="0" rIns="0" bIns="0" rtlCol="0"/>
          <a:lstStyle/>
          <a:p>
            <a:endParaRPr/>
          </a:p>
        </p:txBody>
      </p:sp>
      <p:sp>
        <p:nvSpPr>
          <p:cNvPr id="21" name="bg object 21"/>
          <p:cNvSpPr/>
          <p:nvPr/>
        </p:nvSpPr>
        <p:spPr>
          <a:xfrm>
            <a:off x="11246229" y="4051797"/>
            <a:ext cx="1270" cy="1905"/>
          </a:xfrm>
          <a:custGeom>
            <a:avLst/>
            <a:gdLst/>
            <a:ahLst/>
            <a:cxnLst/>
            <a:rect l="l" t="t" r="r" b="b"/>
            <a:pathLst>
              <a:path w="1270" h="1904">
                <a:moveTo>
                  <a:pt x="0" y="1872"/>
                </a:moveTo>
                <a:lnTo>
                  <a:pt x="798" y="754"/>
                </a:lnTo>
                <a:lnTo>
                  <a:pt x="0" y="0"/>
                </a:lnTo>
                <a:lnTo>
                  <a:pt x="0" y="1872"/>
                </a:lnTo>
                <a:close/>
              </a:path>
            </a:pathLst>
          </a:custGeom>
          <a:solidFill>
            <a:srgbClr val="6DC1B3"/>
          </a:solidFill>
        </p:spPr>
        <p:txBody>
          <a:bodyPr wrap="square" lIns="0" tIns="0" rIns="0" bIns="0" rtlCol="0"/>
          <a:lstStyle/>
          <a:p>
            <a:endParaRPr/>
          </a:p>
        </p:txBody>
      </p:sp>
      <p:sp>
        <p:nvSpPr>
          <p:cNvPr id="22" name="bg object 22"/>
          <p:cNvSpPr/>
          <p:nvPr/>
        </p:nvSpPr>
        <p:spPr>
          <a:xfrm>
            <a:off x="11080884" y="3905715"/>
            <a:ext cx="1270" cy="2540"/>
          </a:xfrm>
          <a:custGeom>
            <a:avLst/>
            <a:gdLst/>
            <a:ahLst/>
            <a:cxnLst/>
            <a:rect l="l" t="t" r="r" b="b"/>
            <a:pathLst>
              <a:path w="1270" h="2539">
                <a:moveTo>
                  <a:pt x="862" y="2479"/>
                </a:moveTo>
                <a:lnTo>
                  <a:pt x="862" y="0"/>
                </a:lnTo>
                <a:lnTo>
                  <a:pt x="0" y="862"/>
                </a:lnTo>
                <a:lnTo>
                  <a:pt x="862" y="2479"/>
                </a:lnTo>
                <a:close/>
              </a:path>
            </a:pathLst>
          </a:custGeom>
          <a:solidFill>
            <a:srgbClr val="004F58"/>
          </a:solidFill>
        </p:spPr>
        <p:txBody>
          <a:bodyPr wrap="square" lIns="0" tIns="0" rIns="0" bIns="0" rtlCol="0"/>
          <a:lstStyle/>
          <a:p>
            <a:endParaRPr/>
          </a:p>
        </p:txBody>
      </p:sp>
      <p:sp>
        <p:nvSpPr>
          <p:cNvPr id="23" name="bg object 23"/>
          <p:cNvSpPr/>
          <p:nvPr/>
        </p:nvSpPr>
        <p:spPr>
          <a:xfrm>
            <a:off x="11249435" y="4057406"/>
            <a:ext cx="1270" cy="3810"/>
          </a:xfrm>
          <a:custGeom>
            <a:avLst/>
            <a:gdLst/>
            <a:ahLst/>
            <a:cxnLst/>
            <a:rect l="l" t="t" r="r" b="b"/>
            <a:pathLst>
              <a:path w="1270" h="3810">
                <a:moveTo>
                  <a:pt x="0" y="755"/>
                </a:moveTo>
                <a:lnTo>
                  <a:pt x="809" y="755"/>
                </a:lnTo>
                <a:lnTo>
                  <a:pt x="0" y="0"/>
                </a:lnTo>
                <a:lnTo>
                  <a:pt x="0" y="755"/>
                </a:lnTo>
                <a:close/>
              </a:path>
              <a:path w="1270" h="3810">
                <a:moveTo>
                  <a:pt x="0" y="3353"/>
                </a:moveTo>
                <a:lnTo>
                  <a:pt x="809" y="2374"/>
                </a:lnTo>
                <a:lnTo>
                  <a:pt x="809" y="755"/>
                </a:lnTo>
                <a:lnTo>
                  <a:pt x="0" y="755"/>
                </a:lnTo>
                <a:lnTo>
                  <a:pt x="0" y="3353"/>
                </a:lnTo>
                <a:close/>
              </a:path>
            </a:pathLst>
          </a:custGeom>
          <a:solidFill>
            <a:srgbClr val="6DC1B3"/>
          </a:solidFill>
        </p:spPr>
        <p:txBody>
          <a:bodyPr wrap="square" lIns="0" tIns="0" rIns="0" bIns="0" rtlCol="0"/>
          <a:lstStyle/>
          <a:p>
            <a:endParaRPr/>
          </a:p>
        </p:txBody>
      </p:sp>
      <p:sp>
        <p:nvSpPr>
          <p:cNvPr id="24" name="bg object 24"/>
          <p:cNvSpPr/>
          <p:nvPr/>
        </p:nvSpPr>
        <p:spPr>
          <a:xfrm>
            <a:off x="11080129" y="3897839"/>
            <a:ext cx="1270" cy="2540"/>
          </a:xfrm>
          <a:custGeom>
            <a:avLst/>
            <a:gdLst/>
            <a:ahLst/>
            <a:cxnLst/>
            <a:rect l="l" t="t" r="r" b="b"/>
            <a:pathLst>
              <a:path w="1270" h="2539">
                <a:moveTo>
                  <a:pt x="754" y="2371"/>
                </a:moveTo>
                <a:lnTo>
                  <a:pt x="754" y="0"/>
                </a:lnTo>
                <a:lnTo>
                  <a:pt x="0" y="754"/>
                </a:lnTo>
                <a:lnTo>
                  <a:pt x="754" y="2371"/>
                </a:lnTo>
                <a:close/>
              </a:path>
            </a:pathLst>
          </a:custGeom>
          <a:solidFill>
            <a:srgbClr val="004F58"/>
          </a:solidFill>
        </p:spPr>
        <p:txBody>
          <a:bodyPr wrap="square" lIns="0" tIns="0" rIns="0" bIns="0" rtlCol="0"/>
          <a:lstStyle/>
          <a:p>
            <a:endParaRPr/>
          </a:p>
        </p:txBody>
      </p:sp>
      <p:sp>
        <p:nvSpPr>
          <p:cNvPr id="25" name="bg object 25"/>
          <p:cNvSpPr/>
          <p:nvPr/>
        </p:nvSpPr>
        <p:spPr>
          <a:xfrm>
            <a:off x="11028702" y="3995696"/>
            <a:ext cx="635" cy="3810"/>
          </a:xfrm>
          <a:custGeom>
            <a:avLst/>
            <a:gdLst/>
            <a:ahLst/>
            <a:cxnLst/>
            <a:rect l="l" t="t" r="r" b="b"/>
            <a:pathLst>
              <a:path w="634" h="3810">
                <a:moveTo>
                  <a:pt x="269" y="3346"/>
                </a:moveTo>
                <a:lnTo>
                  <a:pt x="269" y="0"/>
                </a:lnTo>
                <a:lnTo>
                  <a:pt x="0" y="1616"/>
                </a:lnTo>
                <a:lnTo>
                  <a:pt x="269" y="3346"/>
                </a:lnTo>
                <a:close/>
              </a:path>
            </a:pathLst>
          </a:custGeom>
          <a:solidFill>
            <a:srgbClr val="004F58"/>
          </a:solidFill>
        </p:spPr>
        <p:txBody>
          <a:bodyPr wrap="square" lIns="0" tIns="0" rIns="0" bIns="0" rtlCol="0"/>
          <a:lstStyle/>
          <a:p>
            <a:endParaRPr/>
          </a:p>
        </p:txBody>
      </p:sp>
      <p:sp>
        <p:nvSpPr>
          <p:cNvPr id="26" name="bg object 26"/>
          <p:cNvSpPr/>
          <p:nvPr/>
        </p:nvSpPr>
        <p:spPr>
          <a:xfrm>
            <a:off x="11080129" y="3861612"/>
            <a:ext cx="1270" cy="3175"/>
          </a:xfrm>
          <a:custGeom>
            <a:avLst/>
            <a:gdLst/>
            <a:ahLst/>
            <a:cxnLst/>
            <a:rect l="l" t="t" r="r" b="b"/>
            <a:pathLst>
              <a:path w="1270" h="3175">
                <a:moveTo>
                  <a:pt x="754" y="2993"/>
                </a:moveTo>
                <a:lnTo>
                  <a:pt x="754" y="0"/>
                </a:lnTo>
                <a:lnTo>
                  <a:pt x="0" y="514"/>
                </a:lnTo>
                <a:lnTo>
                  <a:pt x="754" y="2993"/>
                </a:lnTo>
                <a:close/>
              </a:path>
            </a:pathLst>
          </a:custGeom>
          <a:solidFill>
            <a:srgbClr val="004F58"/>
          </a:solidFill>
        </p:spPr>
        <p:txBody>
          <a:bodyPr wrap="square" lIns="0" tIns="0" rIns="0" bIns="0" rtlCol="0"/>
          <a:lstStyle/>
          <a:p>
            <a:endParaRPr/>
          </a:p>
        </p:txBody>
      </p:sp>
      <p:sp>
        <p:nvSpPr>
          <p:cNvPr id="27" name="bg object 27"/>
          <p:cNvSpPr/>
          <p:nvPr/>
        </p:nvSpPr>
        <p:spPr>
          <a:xfrm>
            <a:off x="11265510" y="4098632"/>
            <a:ext cx="6985" cy="24130"/>
          </a:xfrm>
          <a:custGeom>
            <a:avLst/>
            <a:gdLst/>
            <a:ahLst/>
            <a:cxnLst/>
            <a:rect l="l" t="t" r="r" b="b"/>
            <a:pathLst>
              <a:path w="6984" h="24129">
                <a:moveTo>
                  <a:pt x="800" y="863"/>
                </a:moveTo>
                <a:lnTo>
                  <a:pt x="0" y="0"/>
                </a:lnTo>
                <a:lnTo>
                  <a:pt x="0" y="3175"/>
                </a:lnTo>
                <a:lnTo>
                  <a:pt x="800" y="2476"/>
                </a:lnTo>
                <a:lnTo>
                  <a:pt x="800" y="863"/>
                </a:lnTo>
                <a:close/>
              </a:path>
              <a:path w="6984" h="24129">
                <a:moveTo>
                  <a:pt x="6705" y="21145"/>
                </a:moveTo>
                <a:lnTo>
                  <a:pt x="5626" y="20383"/>
                </a:lnTo>
                <a:lnTo>
                  <a:pt x="5626" y="23622"/>
                </a:lnTo>
                <a:lnTo>
                  <a:pt x="6705" y="21145"/>
                </a:lnTo>
                <a:close/>
              </a:path>
            </a:pathLst>
          </a:custGeom>
          <a:solidFill>
            <a:srgbClr val="6DC1B3"/>
          </a:solidFill>
        </p:spPr>
        <p:txBody>
          <a:bodyPr wrap="square" lIns="0" tIns="0" rIns="0" bIns="0" rtlCol="0"/>
          <a:lstStyle/>
          <a:p>
            <a:endParaRPr/>
          </a:p>
        </p:txBody>
      </p:sp>
      <p:sp>
        <p:nvSpPr>
          <p:cNvPr id="28" name="bg object 28"/>
          <p:cNvSpPr/>
          <p:nvPr/>
        </p:nvSpPr>
        <p:spPr>
          <a:xfrm>
            <a:off x="11333564" y="3986289"/>
            <a:ext cx="635" cy="5080"/>
          </a:xfrm>
          <a:custGeom>
            <a:avLst/>
            <a:gdLst/>
            <a:ahLst/>
            <a:cxnLst/>
            <a:rect l="l" t="t" r="r" b="b"/>
            <a:pathLst>
              <a:path w="634" h="5079">
                <a:moveTo>
                  <a:pt x="0" y="4500"/>
                </a:moveTo>
                <a:lnTo>
                  <a:pt x="247" y="1301"/>
                </a:lnTo>
                <a:lnTo>
                  <a:pt x="0" y="0"/>
                </a:lnTo>
                <a:lnTo>
                  <a:pt x="0" y="4500"/>
                </a:lnTo>
                <a:close/>
              </a:path>
            </a:pathLst>
          </a:custGeom>
          <a:solidFill>
            <a:srgbClr val="6DC1B3"/>
          </a:solidFill>
        </p:spPr>
        <p:txBody>
          <a:bodyPr wrap="square" lIns="0" tIns="0" rIns="0" bIns="0" rtlCol="0"/>
          <a:lstStyle/>
          <a:p>
            <a:endParaRPr/>
          </a:p>
        </p:txBody>
      </p:sp>
      <p:sp>
        <p:nvSpPr>
          <p:cNvPr id="29" name="bg object 29"/>
          <p:cNvSpPr/>
          <p:nvPr/>
        </p:nvSpPr>
        <p:spPr>
          <a:xfrm>
            <a:off x="11273815" y="4130232"/>
            <a:ext cx="1270" cy="3810"/>
          </a:xfrm>
          <a:custGeom>
            <a:avLst/>
            <a:gdLst/>
            <a:ahLst/>
            <a:cxnLst/>
            <a:rect l="l" t="t" r="r" b="b"/>
            <a:pathLst>
              <a:path w="1270" h="3810">
                <a:moveTo>
                  <a:pt x="432" y="863"/>
                </a:moveTo>
                <a:lnTo>
                  <a:pt x="0" y="0"/>
                </a:lnTo>
                <a:lnTo>
                  <a:pt x="0" y="863"/>
                </a:lnTo>
                <a:lnTo>
                  <a:pt x="432" y="863"/>
                </a:lnTo>
                <a:close/>
              </a:path>
              <a:path w="1270" h="3810">
                <a:moveTo>
                  <a:pt x="0" y="3237"/>
                </a:moveTo>
                <a:lnTo>
                  <a:pt x="809" y="1617"/>
                </a:lnTo>
                <a:lnTo>
                  <a:pt x="432" y="863"/>
                </a:lnTo>
                <a:lnTo>
                  <a:pt x="0" y="863"/>
                </a:lnTo>
                <a:lnTo>
                  <a:pt x="0" y="3237"/>
                </a:lnTo>
                <a:close/>
              </a:path>
            </a:pathLst>
          </a:custGeom>
          <a:solidFill>
            <a:srgbClr val="6DC1B3"/>
          </a:solidFill>
        </p:spPr>
        <p:txBody>
          <a:bodyPr wrap="square" lIns="0" tIns="0" rIns="0" bIns="0" rtlCol="0"/>
          <a:lstStyle/>
          <a:p>
            <a:endParaRPr/>
          </a:p>
        </p:txBody>
      </p:sp>
      <p:sp>
        <p:nvSpPr>
          <p:cNvPr id="30" name="bg object 30"/>
          <p:cNvSpPr/>
          <p:nvPr/>
        </p:nvSpPr>
        <p:spPr>
          <a:xfrm>
            <a:off x="11344275" y="3986047"/>
            <a:ext cx="11430" cy="8890"/>
          </a:xfrm>
          <a:custGeom>
            <a:avLst/>
            <a:gdLst/>
            <a:ahLst/>
            <a:cxnLst/>
            <a:rect l="l" t="t" r="r" b="b"/>
            <a:pathLst>
              <a:path w="11429" h="8889">
                <a:moveTo>
                  <a:pt x="88" y="546"/>
                </a:moveTo>
                <a:lnTo>
                  <a:pt x="0" y="0"/>
                </a:lnTo>
                <a:lnTo>
                  <a:pt x="0" y="2222"/>
                </a:lnTo>
                <a:lnTo>
                  <a:pt x="88" y="546"/>
                </a:lnTo>
                <a:close/>
              </a:path>
              <a:path w="11429" h="8889">
                <a:moveTo>
                  <a:pt x="11379" y="7200"/>
                </a:moveTo>
                <a:lnTo>
                  <a:pt x="11341" y="6705"/>
                </a:lnTo>
                <a:lnTo>
                  <a:pt x="11252" y="6108"/>
                </a:lnTo>
                <a:lnTo>
                  <a:pt x="11252" y="8547"/>
                </a:lnTo>
                <a:lnTo>
                  <a:pt x="11379" y="7200"/>
                </a:lnTo>
                <a:close/>
              </a:path>
            </a:pathLst>
          </a:custGeom>
          <a:solidFill>
            <a:srgbClr val="6DC1B3"/>
          </a:solidFill>
        </p:spPr>
        <p:txBody>
          <a:bodyPr wrap="square" lIns="0" tIns="0" rIns="0" bIns="0" rtlCol="0"/>
          <a:lstStyle/>
          <a:p>
            <a:endParaRPr/>
          </a:p>
        </p:txBody>
      </p:sp>
      <p:sp>
        <p:nvSpPr>
          <p:cNvPr id="31" name="bg object 31"/>
          <p:cNvSpPr/>
          <p:nvPr/>
        </p:nvSpPr>
        <p:spPr>
          <a:xfrm>
            <a:off x="11053056" y="4078462"/>
            <a:ext cx="635" cy="6350"/>
          </a:xfrm>
          <a:custGeom>
            <a:avLst/>
            <a:gdLst/>
            <a:ahLst/>
            <a:cxnLst/>
            <a:rect l="l" t="t" r="r" b="b"/>
            <a:pathLst>
              <a:path w="634" h="6350">
                <a:moveTo>
                  <a:pt x="306" y="6336"/>
                </a:moveTo>
                <a:lnTo>
                  <a:pt x="306" y="0"/>
                </a:lnTo>
                <a:lnTo>
                  <a:pt x="0" y="2272"/>
                </a:lnTo>
                <a:lnTo>
                  <a:pt x="34" y="3017"/>
                </a:lnTo>
                <a:lnTo>
                  <a:pt x="306" y="6336"/>
                </a:lnTo>
                <a:close/>
              </a:path>
            </a:pathLst>
          </a:custGeom>
          <a:solidFill>
            <a:srgbClr val="004F58"/>
          </a:solidFill>
        </p:spPr>
        <p:txBody>
          <a:bodyPr wrap="square" lIns="0" tIns="0" rIns="0" bIns="0" rtlCol="0"/>
          <a:lstStyle/>
          <a:p>
            <a:endParaRPr/>
          </a:p>
        </p:txBody>
      </p:sp>
      <p:sp>
        <p:nvSpPr>
          <p:cNvPr id="32" name="bg object 32"/>
          <p:cNvSpPr/>
          <p:nvPr/>
        </p:nvSpPr>
        <p:spPr>
          <a:xfrm>
            <a:off x="11367592" y="3996385"/>
            <a:ext cx="13335" cy="10160"/>
          </a:xfrm>
          <a:custGeom>
            <a:avLst/>
            <a:gdLst/>
            <a:ahLst/>
            <a:cxnLst/>
            <a:rect l="l" t="t" r="r" b="b"/>
            <a:pathLst>
              <a:path w="13334" h="10160">
                <a:moveTo>
                  <a:pt x="368" y="3606"/>
                </a:moveTo>
                <a:lnTo>
                  <a:pt x="0" y="0"/>
                </a:lnTo>
                <a:lnTo>
                  <a:pt x="0" y="6616"/>
                </a:lnTo>
                <a:lnTo>
                  <a:pt x="368" y="3606"/>
                </a:lnTo>
                <a:close/>
              </a:path>
              <a:path w="13334" h="10160">
                <a:moveTo>
                  <a:pt x="12776" y="5842"/>
                </a:moveTo>
                <a:lnTo>
                  <a:pt x="12319" y="88"/>
                </a:lnTo>
                <a:lnTo>
                  <a:pt x="12319" y="9639"/>
                </a:lnTo>
                <a:lnTo>
                  <a:pt x="12776" y="5842"/>
                </a:lnTo>
                <a:close/>
              </a:path>
            </a:pathLst>
          </a:custGeom>
          <a:solidFill>
            <a:srgbClr val="6DC1B3"/>
          </a:solidFill>
        </p:spPr>
        <p:txBody>
          <a:bodyPr wrap="square" lIns="0" tIns="0" rIns="0" bIns="0" rtlCol="0"/>
          <a:lstStyle/>
          <a:p>
            <a:endParaRPr/>
          </a:p>
        </p:txBody>
      </p:sp>
      <p:sp>
        <p:nvSpPr>
          <p:cNvPr id="33" name="bg object 33"/>
          <p:cNvSpPr/>
          <p:nvPr/>
        </p:nvSpPr>
        <p:spPr>
          <a:xfrm>
            <a:off x="10909517" y="3997985"/>
            <a:ext cx="635" cy="10160"/>
          </a:xfrm>
          <a:custGeom>
            <a:avLst/>
            <a:gdLst/>
            <a:ahLst/>
            <a:cxnLst/>
            <a:rect l="l" t="t" r="r" b="b"/>
            <a:pathLst>
              <a:path w="634" h="10160">
                <a:moveTo>
                  <a:pt x="409" y="9867"/>
                </a:moveTo>
                <a:lnTo>
                  <a:pt x="409" y="0"/>
                </a:lnTo>
                <a:lnTo>
                  <a:pt x="0" y="6451"/>
                </a:lnTo>
                <a:lnTo>
                  <a:pt x="409" y="9867"/>
                </a:lnTo>
                <a:close/>
              </a:path>
            </a:pathLst>
          </a:custGeom>
          <a:solidFill>
            <a:srgbClr val="004F58"/>
          </a:solidFill>
        </p:spPr>
        <p:txBody>
          <a:bodyPr wrap="square" lIns="0" tIns="0" rIns="0" bIns="0" rtlCol="0"/>
          <a:lstStyle/>
          <a:p>
            <a:endParaRPr/>
          </a:p>
        </p:txBody>
      </p:sp>
      <p:sp>
        <p:nvSpPr>
          <p:cNvPr id="34" name="bg object 34"/>
          <p:cNvSpPr/>
          <p:nvPr/>
        </p:nvSpPr>
        <p:spPr>
          <a:xfrm>
            <a:off x="11280247" y="4215141"/>
            <a:ext cx="1270" cy="3810"/>
          </a:xfrm>
          <a:custGeom>
            <a:avLst/>
            <a:gdLst/>
            <a:ahLst/>
            <a:cxnLst/>
            <a:rect l="l" t="t" r="r" b="b"/>
            <a:pathLst>
              <a:path w="1270" h="3810">
                <a:moveTo>
                  <a:pt x="0" y="3357"/>
                </a:moveTo>
                <a:lnTo>
                  <a:pt x="809" y="1617"/>
                </a:lnTo>
                <a:lnTo>
                  <a:pt x="0" y="0"/>
                </a:lnTo>
                <a:lnTo>
                  <a:pt x="0" y="3357"/>
                </a:lnTo>
                <a:close/>
              </a:path>
            </a:pathLst>
          </a:custGeom>
          <a:solidFill>
            <a:srgbClr val="6DC1B3"/>
          </a:solidFill>
        </p:spPr>
        <p:txBody>
          <a:bodyPr wrap="square" lIns="0" tIns="0" rIns="0" bIns="0" rtlCol="0"/>
          <a:lstStyle/>
          <a:p>
            <a:endParaRPr/>
          </a:p>
        </p:txBody>
      </p:sp>
      <p:sp>
        <p:nvSpPr>
          <p:cNvPr id="35" name="bg object 35"/>
          <p:cNvSpPr/>
          <p:nvPr/>
        </p:nvSpPr>
        <p:spPr>
          <a:xfrm>
            <a:off x="11003040" y="4094691"/>
            <a:ext cx="635" cy="3810"/>
          </a:xfrm>
          <a:custGeom>
            <a:avLst/>
            <a:gdLst/>
            <a:ahLst/>
            <a:cxnLst/>
            <a:rect l="l" t="t" r="r" b="b"/>
            <a:pathLst>
              <a:path w="634" h="3810">
                <a:moveTo>
                  <a:pt x="135" y="3553"/>
                </a:moveTo>
                <a:lnTo>
                  <a:pt x="135" y="0"/>
                </a:lnTo>
                <a:lnTo>
                  <a:pt x="0" y="1592"/>
                </a:lnTo>
                <a:lnTo>
                  <a:pt x="135" y="3553"/>
                </a:lnTo>
                <a:close/>
              </a:path>
            </a:pathLst>
          </a:custGeom>
          <a:solidFill>
            <a:srgbClr val="004F58"/>
          </a:solidFill>
        </p:spPr>
        <p:txBody>
          <a:bodyPr wrap="square" lIns="0" tIns="0" rIns="0" bIns="0" rtlCol="0"/>
          <a:lstStyle/>
          <a:p>
            <a:endParaRPr/>
          </a:p>
        </p:txBody>
      </p:sp>
      <p:sp>
        <p:nvSpPr>
          <p:cNvPr id="36" name="bg object 36"/>
          <p:cNvSpPr/>
          <p:nvPr/>
        </p:nvSpPr>
        <p:spPr>
          <a:xfrm>
            <a:off x="11438059" y="3985332"/>
            <a:ext cx="0" cy="635"/>
          </a:xfrm>
          <a:custGeom>
            <a:avLst/>
            <a:gdLst/>
            <a:ahLst/>
            <a:cxnLst/>
            <a:rect l="l" t="t" r="r" b="b"/>
            <a:pathLst>
              <a:path h="635">
                <a:moveTo>
                  <a:pt x="0" y="23"/>
                </a:moveTo>
                <a:close/>
              </a:path>
            </a:pathLst>
          </a:custGeom>
          <a:solidFill>
            <a:srgbClr val="6DC1B3"/>
          </a:solidFill>
        </p:spPr>
        <p:txBody>
          <a:bodyPr wrap="square" lIns="0" tIns="0" rIns="0" bIns="0" rtlCol="0"/>
          <a:lstStyle/>
          <a:p>
            <a:endParaRPr/>
          </a:p>
        </p:txBody>
      </p:sp>
      <p:sp>
        <p:nvSpPr>
          <p:cNvPr id="37" name="bg object 37"/>
          <p:cNvSpPr/>
          <p:nvPr/>
        </p:nvSpPr>
        <p:spPr>
          <a:xfrm>
            <a:off x="11278640" y="4250745"/>
            <a:ext cx="1270" cy="4445"/>
          </a:xfrm>
          <a:custGeom>
            <a:avLst/>
            <a:gdLst/>
            <a:ahLst/>
            <a:cxnLst/>
            <a:rect l="l" t="t" r="r" b="b"/>
            <a:pathLst>
              <a:path w="1270" h="4445">
                <a:moveTo>
                  <a:pt x="0" y="3893"/>
                </a:moveTo>
                <a:lnTo>
                  <a:pt x="809" y="2695"/>
                </a:lnTo>
                <a:lnTo>
                  <a:pt x="0" y="0"/>
                </a:lnTo>
                <a:lnTo>
                  <a:pt x="0" y="3893"/>
                </a:lnTo>
                <a:close/>
              </a:path>
            </a:pathLst>
          </a:custGeom>
          <a:solidFill>
            <a:srgbClr val="6DC1B3"/>
          </a:solidFill>
        </p:spPr>
        <p:txBody>
          <a:bodyPr wrap="square" lIns="0" tIns="0" rIns="0" bIns="0" rtlCol="0"/>
          <a:lstStyle/>
          <a:p>
            <a:endParaRPr/>
          </a:p>
        </p:txBody>
      </p:sp>
      <p:sp>
        <p:nvSpPr>
          <p:cNvPr id="38" name="bg object 38"/>
          <p:cNvSpPr/>
          <p:nvPr/>
        </p:nvSpPr>
        <p:spPr>
          <a:xfrm>
            <a:off x="11455209" y="3995040"/>
            <a:ext cx="0" cy="635"/>
          </a:xfrm>
          <a:custGeom>
            <a:avLst/>
            <a:gdLst/>
            <a:ahLst/>
            <a:cxnLst/>
            <a:rect l="l" t="t" r="r" b="b"/>
            <a:pathLst>
              <a:path h="635">
                <a:moveTo>
                  <a:pt x="0" y="15"/>
                </a:moveTo>
                <a:close/>
              </a:path>
            </a:pathLst>
          </a:custGeom>
          <a:solidFill>
            <a:srgbClr val="6DC1B3"/>
          </a:solidFill>
        </p:spPr>
        <p:txBody>
          <a:bodyPr wrap="square" lIns="0" tIns="0" rIns="0" bIns="0" rtlCol="0"/>
          <a:lstStyle/>
          <a:p>
            <a:endParaRPr/>
          </a:p>
        </p:txBody>
      </p:sp>
      <p:sp>
        <p:nvSpPr>
          <p:cNvPr id="39" name="bg object 39"/>
          <p:cNvSpPr/>
          <p:nvPr/>
        </p:nvSpPr>
        <p:spPr>
          <a:xfrm>
            <a:off x="11269530" y="4311595"/>
            <a:ext cx="1270" cy="3810"/>
          </a:xfrm>
          <a:custGeom>
            <a:avLst/>
            <a:gdLst/>
            <a:ahLst/>
            <a:cxnLst/>
            <a:rect l="l" t="t" r="r" b="b"/>
            <a:pathLst>
              <a:path w="1270" h="3810">
                <a:moveTo>
                  <a:pt x="0" y="3458"/>
                </a:moveTo>
                <a:lnTo>
                  <a:pt x="809" y="2371"/>
                </a:lnTo>
                <a:lnTo>
                  <a:pt x="0" y="0"/>
                </a:lnTo>
                <a:lnTo>
                  <a:pt x="0" y="3458"/>
                </a:lnTo>
                <a:close/>
              </a:path>
            </a:pathLst>
          </a:custGeom>
          <a:solidFill>
            <a:srgbClr val="6DC1B3"/>
          </a:solidFill>
        </p:spPr>
        <p:txBody>
          <a:bodyPr wrap="square" lIns="0" tIns="0" rIns="0" bIns="0" rtlCol="0"/>
          <a:lstStyle/>
          <a:p>
            <a:endParaRPr/>
          </a:p>
        </p:txBody>
      </p:sp>
      <p:sp>
        <p:nvSpPr>
          <p:cNvPr id="40" name="bg object 40"/>
          <p:cNvSpPr/>
          <p:nvPr/>
        </p:nvSpPr>
        <p:spPr>
          <a:xfrm>
            <a:off x="11577638" y="3989654"/>
            <a:ext cx="25400" cy="19685"/>
          </a:xfrm>
          <a:custGeom>
            <a:avLst/>
            <a:gdLst/>
            <a:ahLst/>
            <a:cxnLst/>
            <a:rect l="l" t="t" r="r" b="b"/>
            <a:pathLst>
              <a:path w="25400" h="19685">
                <a:moveTo>
                  <a:pt x="76" y="1155"/>
                </a:moveTo>
                <a:lnTo>
                  <a:pt x="0" y="0"/>
                </a:lnTo>
                <a:lnTo>
                  <a:pt x="0" y="3352"/>
                </a:lnTo>
                <a:lnTo>
                  <a:pt x="76" y="1155"/>
                </a:lnTo>
                <a:close/>
              </a:path>
              <a:path w="25400" h="19685">
                <a:moveTo>
                  <a:pt x="25107" y="16598"/>
                </a:moveTo>
                <a:lnTo>
                  <a:pt x="24917" y="11328"/>
                </a:lnTo>
                <a:lnTo>
                  <a:pt x="24917" y="19177"/>
                </a:lnTo>
                <a:lnTo>
                  <a:pt x="25107" y="16598"/>
                </a:lnTo>
                <a:close/>
              </a:path>
            </a:pathLst>
          </a:custGeom>
          <a:solidFill>
            <a:srgbClr val="6DC1B3"/>
          </a:solidFill>
        </p:spPr>
        <p:txBody>
          <a:bodyPr wrap="square" lIns="0" tIns="0" rIns="0" bIns="0" rtlCol="0"/>
          <a:lstStyle/>
          <a:p>
            <a:endParaRPr/>
          </a:p>
        </p:txBody>
      </p:sp>
      <p:sp>
        <p:nvSpPr>
          <p:cNvPr id="41" name="bg object 41"/>
          <p:cNvSpPr/>
          <p:nvPr/>
        </p:nvSpPr>
        <p:spPr>
          <a:xfrm>
            <a:off x="11656148" y="3991398"/>
            <a:ext cx="635" cy="22860"/>
          </a:xfrm>
          <a:custGeom>
            <a:avLst/>
            <a:gdLst/>
            <a:ahLst/>
            <a:cxnLst/>
            <a:rect l="l" t="t" r="r" b="b"/>
            <a:pathLst>
              <a:path w="634" h="22860">
                <a:moveTo>
                  <a:pt x="0" y="22730"/>
                </a:moveTo>
                <a:lnTo>
                  <a:pt x="434" y="16251"/>
                </a:lnTo>
                <a:lnTo>
                  <a:pt x="0" y="0"/>
                </a:lnTo>
                <a:lnTo>
                  <a:pt x="0" y="22730"/>
                </a:lnTo>
                <a:close/>
              </a:path>
            </a:pathLst>
          </a:custGeom>
          <a:solidFill>
            <a:srgbClr val="6DC1B3"/>
          </a:solidFill>
        </p:spPr>
        <p:txBody>
          <a:bodyPr wrap="square" lIns="0" tIns="0" rIns="0" bIns="0" rtlCol="0"/>
          <a:lstStyle/>
          <a:p>
            <a:endParaRPr/>
          </a:p>
        </p:txBody>
      </p:sp>
      <p:sp>
        <p:nvSpPr>
          <p:cNvPr id="42" name="bg object 42"/>
          <p:cNvSpPr/>
          <p:nvPr/>
        </p:nvSpPr>
        <p:spPr>
          <a:xfrm>
            <a:off x="11493254" y="3557659"/>
            <a:ext cx="0" cy="0"/>
          </a:xfrm>
          <a:custGeom>
            <a:avLst/>
            <a:gdLst/>
            <a:ahLst/>
            <a:cxnLst/>
            <a:rect l="l" t="t" r="r" b="b"/>
            <a:pathLst>
              <a:path>
                <a:moveTo>
                  <a:pt x="0" y="4"/>
                </a:moveTo>
                <a:close/>
              </a:path>
            </a:pathLst>
          </a:custGeom>
          <a:solidFill>
            <a:srgbClr val="6DC1B3"/>
          </a:solidFill>
        </p:spPr>
        <p:txBody>
          <a:bodyPr wrap="square" lIns="0" tIns="0" rIns="0" bIns="0" rtlCol="0"/>
          <a:lstStyle/>
          <a:p>
            <a:endParaRPr/>
          </a:p>
        </p:txBody>
      </p:sp>
      <p:sp>
        <p:nvSpPr>
          <p:cNvPr id="43" name="bg object 43"/>
          <p:cNvSpPr/>
          <p:nvPr/>
        </p:nvSpPr>
        <p:spPr>
          <a:xfrm>
            <a:off x="11784216" y="3989483"/>
            <a:ext cx="635" cy="23495"/>
          </a:xfrm>
          <a:custGeom>
            <a:avLst/>
            <a:gdLst/>
            <a:ahLst/>
            <a:cxnLst/>
            <a:rect l="l" t="t" r="r" b="b"/>
            <a:pathLst>
              <a:path w="634" h="23495">
                <a:moveTo>
                  <a:pt x="0" y="23279"/>
                </a:moveTo>
                <a:lnTo>
                  <a:pt x="394" y="14113"/>
                </a:lnTo>
                <a:lnTo>
                  <a:pt x="0" y="0"/>
                </a:lnTo>
                <a:lnTo>
                  <a:pt x="0" y="23279"/>
                </a:lnTo>
                <a:close/>
              </a:path>
            </a:pathLst>
          </a:custGeom>
          <a:solidFill>
            <a:srgbClr val="6DC1B3"/>
          </a:solidFill>
        </p:spPr>
        <p:txBody>
          <a:bodyPr wrap="square" lIns="0" tIns="0" rIns="0" bIns="0" rtlCol="0"/>
          <a:lstStyle/>
          <a:p>
            <a:endParaRPr/>
          </a:p>
        </p:txBody>
      </p:sp>
      <p:sp>
        <p:nvSpPr>
          <p:cNvPr id="44" name="bg object 44"/>
          <p:cNvSpPr/>
          <p:nvPr/>
        </p:nvSpPr>
        <p:spPr>
          <a:xfrm>
            <a:off x="11528880" y="3544497"/>
            <a:ext cx="0" cy="0"/>
          </a:xfrm>
          <a:custGeom>
            <a:avLst/>
            <a:gdLst/>
            <a:ahLst/>
            <a:cxnLst/>
            <a:rect l="l" t="t" r="r" b="b"/>
            <a:pathLst>
              <a:path>
                <a:moveTo>
                  <a:pt x="0" y="4"/>
                </a:moveTo>
                <a:close/>
              </a:path>
            </a:pathLst>
          </a:custGeom>
          <a:solidFill>
            <a:srgbClr val="6DC1B3"/>
          </a:solidFill>
        </p:spPr>
        <p:txBody>
          <a:bodyPr wrap="square" lIns="0" tIns="0" rIns="0" bIns="0" rtlCol="0"/>
          <a:lstStyle/>
          <a:p>
            <a:endParaRPr/>
          </a:p>
        </p:txBody>
      </p:sp>
      <p:sp>
        <p:nvSpPr>
          <p:cNvPr id="45" name="bg object 45"/>
          <p:cNvSpPr/>
          <p:nvPr/>
        </p:nvSpPr>
        <p:spPr>
          <a:xfrm>
            <a:off x="10518337" y="3985531"/>
            <a:ext cx="635" cy="13970"/>
          </a:xfrm>
          <a:custGeom>
            <a:avLst/>
            <a:gdLst/>
            <a:ahLst/>
            <a:cxnLst/>
            <a:rect l="l" t="t" r="r" b="b"/>
            <a:pathLst>
              <a:path w="634" h="13970">
                <a:moveTo>
                  <a:pt x="243" y="13970"/>
                </a:moveTo>
                <a:lnTo>
                  <a:pt x="243" y="0"/>
                </a:lnTo>
                <a:lnTo>
                  <a:pt x="0" y="4679"/>
                </a:lnTo>
                <a:lnTo>
                  <a:pt x="243" y="13970"/>
                </a:lnTo>
                <a:close/>
              </a:path>
            </a:pathLst>
          </a:custGeom>
          <a:solidFill>
            <a:srgbClr val="004F58"/>
          </a:solidFill>
        </p:spPr>
        <p:txBody>
          <a:bodyPr wrap="square" lIns="0" tIns="0" rIns="0" bIns="0" rtlCol="0"/>
          <a:lstStyle/>
          <a:p>
            <a:endParaRPr/>
          </a:p>
        </p:txBody>
      </p:sp>
      <p:sp>
        <p:nvSpPr>
          <p:cNvPr id="46" name="bg object 46"/>
          <p:cNvSpPr/>
          <p:nvPr/>
        </p:nvSpPr>
        <p:spPr>
          <a:xfrm>
            <a:off x="11699816" y="3501654"/>
            <a:ext cx="0" cy="635"/>
          </a:xfrm>
          <a:custGeom>
            <a:avLst/>
            <a:gdLst/>
            <a:ahLst/>
            <a:cxnLst/>
            <a:rect l="l" t="t" r="r" b="b"/>
            <a:pathLst>
              <a:path h="635">
                <a:moveTo>
                  <a:pt x="0" y="14"/>
                </a:moveTo>
                <a:close/>
              </a:path>
            </a:pathLst>
          </a:custGeom>
          <a:solidFill>
            <a:srgbClr val="6DC1B3"/>
          </a:solidFill>
        </p:spPr>
        <p:txBody>
          <a:bodyPr wrap="square" lIns="0" tIns="0" rIns="0" bIns="0" rtlCol="0"/>
          <a:lstStyle/>
          <a:p>
            <a:endParaRPr/>
          </a:p>
        </p:txBody>
      </p:sp>
      <p:sp>
        <p:nvSpPr>
          <p:cNvPr id="47" name="bg object 47"/>
          <p:cNvSpPr/>
          <p:nvPr/>
        </p:nvSpPr>
        <p:spPr>
          <a:xfrm>
            <a:off x="10262530" y="3989988"/>
            <a:ext cx="635" cy="19685"/>
          </a:xfrm>
          <a:custGeom>
            <a:avLst/>
            <a:gdLst/>
            <a:ahLst/>
            <a:cxnLst/>
            <a:rect l="l" t="t" r="r" b="b"/>
            <a:pathLst>
              <a:path w="634" h="19685">
                <a:moveTo>
                  <a:pt x="154" y="19220"/>
                </a:moveTo>
                <a:lnTo>
                  <a:pt x="154" y="0"/>
                </a:lnTo>
                <a:lnTo>
                  <a:pt x="0" y="3281"/>
                </a:lnTo>
                <a:lnTo>
                  <a:pt x="154" y="19220"/>
                </a:lnTo>
                <a:close/>
              </a:path>
            </a:pathLst>
          </a:custGeom>
          <a:solidFill>
            <a:srgbClr val="004F58"/>
          </a:solidFill>
        </p:spPr>
        <p:txBody>
          <a:bodyPr wrap="square" lIns="0" tIns="0" rIns="0" bIns="0" rtlCol="0"/>
          <a:lstStyle/>
          <a:p>
            <a:endParaRPr/>
          </a:p>
        </p:txBody>
      </p:sp>
      <p:sp>
        <p:nvSpPr>
          <p:cNvPr id="48" name="bg object 48"/>
          <p:cNvSpPr/>
          <p:nvPr/>
        </p:nvSpPr>
        <p:spPr>
          <a:xfrm>
            <a:off x="12146184" y="3979986"/>
            <a:ext cx="635" cy="51435"/>
          </a:xfrm>
          <a:custGeom>
            <a:avLst/>
            <a:gdLst/>
            <a:ahLst/>
            <a:cxnLst/>
            <a:rect l="l" t="t" r="r" b="b"/>
            <a:pathLst>
              <a:path w="634" h="51435">
                <a:moveTo>
                  <a:pt x="0" y="51127"/>
                </a:moveTo>
                <a:lnTo>
                  <a:pt x="148" y="47732"/>
                </a:lnTo>
                <a:lnTo>
                  <a:pt x="344" y="9632"/>
                </a:lnTo>
                <a:lnTo>
                  <a:pt x="0" y="0"/>
                </a:lnTo>
                <a:lnTo>
                  <a:pt x="0" y="51127"/>
                </a:lnTo>
                <a:close/>
              </a:path>
            </a:pathLst>
          </a:custGeom>
          <a:solidFill>
            <a:srgbClr val="6DC1B3"/>
          </a:solidFill>
        </p:spPr>
        <p:txBody>
          <a:bodyPr wrap="square" lIns="0" tIns="0" rIns="0" bIns="0" rtlCol="0"/>
          <a:lstStyle/>
          <a:p>
            <a:endParaRPr/>
          </a:p>
        </p:txBody>
      </p:sp>
      <p:sp>
        <p:nvSpPr>
          <p:cNvPr id="49" name="bg object 49"/>
          <p:cNvSpPr/>
          <p:nvPr/>
        </p:nvSpPr>
        <p:spPr>
          <a:xfrm>
            <a:off x="11922730" y="3455049"/>
            <a:ext cx="0" cy="635"/>
          </a:xfrm>
          <a:custGeom>
            <a:avLst/>
            <a:gdLst/>
            <a:ahLst/>
            <a:cxnLst/>
            <a:rect l="l" t="t" r="r" b="b"/>
            <a:pathLst>
              <a:path h="635">
                <a:moveTo>
                  <a:pt x="0" y="111"/>
                </a:moveTo>
                <a:close/>
              </a:path>
            </a:pathLst>
          </a:custGeom>
          <a:solidFill>
            <a:srgbClr val="6DC1B3"/>
          </a:solidFill>
        </p:spPr>
        <p:txBody>
          <a:bodyPr wrap="square" lIns="0" tIns="0" rIns="0" bIns="0" rtlCol="0"/>
          <a:lstStyle/>
          <a:p>
            <a:endParaRPr/>
          </a:p>
        </p:txBody>
      </p:sp>
      <p:sp>
        <p:nvSpPr>
          <p:cNvPr id="50" name="bg object 50"/>
          <p:cNvSpPr/>
          <p:nvPr/>
        </p:nvSpPr>
        <p:spPr>
          <a:xfrm>
            <a:off x="10270969" y="4351765"/>
            <a:ext cx="635" cy="33020"/>
          </a:xfrm>
          <a:custGeom>
            <a:avLst/>
            <a:gdLst/>
            <a:ahLst/>
            <a:cxnLst/>
            <a:rect l="l" t="t" r="r" b="b"/>
            <a:pathLst>
              <a:path w="634" h="33020">
                <a:moveTo>
                  <a:pt x="565" y="32549"/>
                </a:moveTo>
                <a:lnTo>
                  <a:pt x="565" y="0"/>
                </a:lnTo>
                <a:lnTo>
                  <a:pt x="0" y="12642"/>
                </a:lnTo>
                <a:lnTo>
                  <a:pt x="565" y="32549"/>
                </a:lnTo>
                <a:close/>
              </a:path>
            </a:pathLst>
          </a:custGeom>
          <a:solidFill>
            <a:srgbClr val="004F58"/>
          </a:solidFill>
        </p:spPr>
        <p:txBody>
          <a:bodyPr wrap="square" lIns="0" tIns="0" rIns="0" bIns="0" rtlCol="0"/>
          <a:lstStyle/>
          <a:p>
            <a:endParaRPr/>
          </a:p>
        </p:txBody>
      </p:sp>
      <p:sp>
        <p:nvSpPr>
          <p:cNvPr id="51" name="bg object 51"/>
          <p:cNvSpPr/>
          <p:nvPr/>
        </p:nvSpPr>
        <p:spPr>
          <a:xfrm>
            <a:off x="10097840" y="3989782"/>
            <a:ext cx="635" cy="38100"/>
          </a:xfrm>
          <a:custGeom>
            <a:avLst/>
            <a:gdLst/>
            <a:ahLst/>
            <a:cxnLst/>
            <a:rect l="l" t="t" r="r" b="b"/>
            <a:pathLst>
              <a:path w="634" h="38100">
                <a:moveTo>
                  <a:pt x="362" y="37512"/>
                </a:moveTo>
                <a:lnTo>
                  <a:pt x="362" y="0"/>
                </a:lnTo>
                <a:lnTo>
                  <a:pt x="0" y="28873"/>
                </a:lnTo>
                <a:lnTo>
                  <a:pt x="362" y="37512"/>
                </a:lnTo>
                <a:close/>
              </a:path>
            </a:pathLst>
          </a:custGeom>
          <a:solidFill>
            <a:srgbClr val="004F58"/>
          </a:solidFill>
        </p:spPr>
        <p:txBody>
          <a:bodyPr wrap="square" lIns="0" tIns="0" rIns="0" bIns="0" rtlCol="0"/>
          <a:lstStyle/>
          <a:p>
            <a:endParaRPr/>
          </a:p>
        </p:txBody>
      </p:sp>
      <p:sp>
        <p:nvSpPr>
          <p:cNvPr id="52" name="bg object 52"/>
          <p:cNvSpPr/>
          <p:nvPr/>
        </p:nvSpPr>
        <p:spPr>
          <a:xfrm>
            <a:off x="10206301" y="4376072"/>
            <a:ext cx="635" cy="24765"/>
          </a:xfrm>
          <a:custGeom>
            <a:avLst/>
            <a:gdLst/>
            <a:ahLst/>
            <a:cxnLst/>
            <a:rect l="l" t="t" r="r" b="b"/>
            <a:pathLst>
              <a:path w="634" h="24764">
                <a:moveTo>
                  <a:pt x="368" y="24508"/>
                </a:moveTo>
                <a:lnTo>
                  <a:pt x="368" y="0"/>
                </a:lnTo>
                <a:lnTo>
                  <a:pt x="0" y="11840"/>
                </a:lnTo>
                <a:lnTo>
                  <a:pt x="368" y="24508"/>
                </a:lnTo>
                <a:close/>
              </a:path>
            </a:pathLst>
          </a:custGeom>
          <a:solidFill>
            <a:srgbClr val="004F58"/>
          </a:solidFill>
        </p:spPr>
        <p:txBody>
          <a:bodyPr wrap="square" lIns="0" tIns="0" rIns="0" bIns="0" rtlCol="0"/>
          <a:lstStyle/>
          <a:p>
            <a:endParaRPr/>
          </a:p>
        </p:txBody>
      </p:sp>
      <p:sp>
        <p:nvSpPr>
          <p:cNvPr id="53" name="bg object 53"/>
          <p:cNvSpPr/>
          <p:nvPr/>
        </p:nvSpPr>
        <p:spPr>
          <a:xfrm>
            <a:off x="10036277" y="3986718"/>
            <a:ext cx="635" cy="29845"/>
          </a:xfrm>
          <a:custGeom>
            <a:avLst/>
            <a:gdLst/>
            <a:ahLst/>
            <a:cxnLst/>
            <a:rect l="l" t="t" r="r" b="b"/>
            <a:pathLst>
              <a:path w="634" h="29845">
                <a:moveTo>
                  <a:pt x="299" y="29465"/>
                </a:moveTo>
                <a:lnTo>
                  <a:pt x="299" y="0"/>
                </a:lnTo>
                <a:lnTo>
                  <a:pt x="0" y="12348"/>
                </a:lnTo>
                <a:lnTo>
                  <a:pt x="299" y="29465"/>
                </a:lnTo>
                <a:close/>
              </a:path>
            </a:pathLst>
          </a:custGeom>
          <a:solidFill>
            <a:srgbClr val="004F58"/>
          </a:solidFill>
        </p:spPr>
        <p:txBody>
          <a:bodyPr wrap="square" lIns="0" tIns="0" rIns="0" bIns="0" rtlCol="0"/>
          <a:lstStyle/>
          <a:p>
            <a:endParaRPr/>
          </a:p>
        </p:txBody>
      </p:sp>
      <p:sp>
        <p:nvSpPr>
          <p:cNvPr id="54" name="bg object 54"/>
          <p:cNvSpPr/>
          <p:nvPr/>
        </p:nvSpPr>
        <p:spPr>
          <a:xfrm>
            <a:off x="10137368" y="4388899"/>
            <a:ext cx="635" cy="26670"/>
          </a:xfrm>
          <a:custGeom>
            <a:avLst/>
            <a:gdLst/>
            <a:ahLst/>
            <a:cxnLst/>
            <a:rect l="l" t="t" r="r" b="b"/>
            <a:pathLst>
              <a:path w="634" h="26670">
                <a:moveTo>
                  <a:pt x="444" y="26380"/>
                </a:moveTo>
                <a:lnTo>
                  <a:pt x="444" y="0"/>
                </a:lnTo>
                <a:lnTo>
                  <a:pt x="0" y="13055"/>
                </a:lnTo>
                <a:lnTo>
                  <a:pt x="444" y="26380"/>
                </a:lnTo>
                <a:close/>
              </a:path>
            </a:pathLst>
          </a:custGeom>
          <a:solidFill>
            <a:srgbClr val="004F58"/>
          </a:solidFill>
        </p:spPr>
        <p:txBody>
          <a:bodyPr wrap="square" lIns="0" tIns="0" rIns="0" bIns="0" rtlCol="0"/>
          <a:lstStyle/>
          <a:p>
            <a:endParaRPr/>
          </a:p>
        </p:txBody>
      </p:sp>
      <p:sp>
        <p:nvSpPr>
          <p:cNvPr id="55" name="bg object 55"/>
          <p:cNvSpPr/>
          <p:nvPr/>
        </p:nvSpPr>
        <p:spPr>
          <a:xfrm>
            <a:off x="10063957" y="4402816"/>
            <a:ext cx="635" cy="10795"/>
          </a:xfrm>
          <a:custGeom>
            <a:avLst/>
            <a:gdLst/>
            <a:ahLst/>
            <a:cxnLst/>
            <a:rect l="l" t="t" r="r" b="b"/>
            <a:pathLst>
              <a:path w="634" h="10795">
                <a:moveTo>
                  <a:pt x="139" y="10569"/>
                </a:moveTo>
                <a:lnTo>
                  <a:pt x="139" y="0"/>
                </a:lnTo>
                <a:lnTo>
                  <a:pt x="0" y="3716"/>
                </a:lnTo>
                <a:lnTo>
                  <a:pt x="139" y="10569"/>
                </a:lnTo>
                <a:close/>
              </a:path>
            </a:pathLst>
          </a:custGeom>
          <a:solidFill>
            <a:srgbClr val="004F58"/>
          </a:solidFill>
        </p:spPr>
        <p:txBody>
          <a:bodyPr wrap="square" lIns="0" tIns="0" rIns="0" bIns="0" rtlCol="0"/>
          <a:lstStyle/>
          <a:p>
            <a:endParaRPr/>
          </a:p>
        </p:txBody>
      </p:sp>
      <p:sp>
        <p:nvSpPr>
          <p:cNvPr id="56" name="bg object 56"/>
          <p:cNvSpPr/>
          <p:nvPr/>
        </p:nvSpPr>
        <p:spPr>
          <a:xfrm>
            <a:off x="9902616" y="4411459"/>
            <a:ext cx="635" cy="57785"/>
          </a:xfrm>
          <a:custGeom>
            <a:avLst/>
            <a:gdLst/>
            <a:ahLst/>
            <a:cxnLst/>
            <a:rect l="l" t="t" r="r" b="b"/>
            <a:pathLst>
              <a:path w="634" h="57785">
                <a:moveTo>
                  <a:pt x="237" y="57172"/>
                </a:moveTo>
                <a:lnTo>
                  <a:pt x="237" y="0"/>
                </a:lnTo>
                <a:lnTo>
                  <a:pt x="0" y="4544"/>
                </a:lnTo>
                <a:lnTo>
                  <a:pt x="64" y="30740"/>
                </a:lnTo>
                <a:lnTo>
                  <a:pt x="171" y="56140"/>
                </a:lnTo>
                <a:lnTo>
                  <a:pt x="237" y="57172"/>
                </a:lnTo>
                <a:close/>
              </a:path>
            </a:pathLst>
          </a:custGeom>
          <a:solidFill>
            <a:srgbClr val="004F58"/>
          </a:solidFill>
        </p:spPr>
        <p:txBody>
          <a:bodyPr wrap="square" lIns="0" tIns="0" rIns="0" bIns="0" rtlCol="0"/>
          <a:lstStyle/>
          <a:p>
            <a:endParaRPr/>
          </a:p>
        </p:txBody>
      </p:sp>
      <p:sp>
        <p:nvSpPr>
          <p:cNvPr id="57" name="bg object 57"/>
          <p:cNvSpPr/>
          <p:nvPr/>
        </p:nvSpPr>
        <p:spPr>
          <a:xfrm>
            <a:off x="9404245" y="4434192"/>
            <a:ext cx="635" cy="23495"/>
          </a:xfrm>
          <a:custGeom>
            <a:avLst/>
            <a:gdLst/>
            <a:ahLst/>
            <a:cxnLst/>
            <a:rect l="l" t="t" r="r" b="b"/>
            <a:pathLst>
              <a:path w="634" h="23495">
                <a:moveTo>
                  <a:pt x="306" y="23488"/>
                </a:moveTo>
                <a:lnTo>
                  <a:pt x="306" y="0"/>
                </a:lnTo>
                <a:lnTo>
                  <a:pt x="0" y="7396"/>
                </a:lnTo>
                <a:lnTo>
                  <a:pt x="306" y="23488"/>
                </a:lnTo>
                <a:close/>
              </a:path>
            </a:pathLst>
          </a:custGeom>
          <a:solidFill>
            <a:srgbClr val="004F58"/>
          </a:solidFill>
        </p:spPr>
        <p:txBody>
          <a:bodyPr wrap="square" lIns="0" tIns="0" rIns="0" bIns="0" rtlCol="0"/>
          <a:lstStyle/>
          <a:p>
            <a:endParaRPr/>
          </a:p>
        </p:txBody>
      </p:sp>
      <p:sp>
        <p:nvSpPr>
          <p:cNvPr id="58" name="bg object 58"/>
          <p:cNvSpPr/>
          <p:nvPr/>
        </p:nvSpPr>
        <p:spPr>
          <a:xfrm>
            <a:off x="8953808" y="3967424"/>
            <a:ext cx="635" cy="76835"/>
          </a:xfrm>
          <a:custGeom>
            <a:avLst/>
            <a:gdLst/>
            <a:ahLst/>
            <a:cxnLst/>
            <a:rect l="l" t="t" r="r" b="b"/>
            <a:pathLst>
              <a:path w="634" h="76835">
                <a:moveTo>
                  <a:pt x="361" y="76487"/>
                </a:moveTo>
                <a:lnTo>
                  <a:pt x="361" y="0"/>
                </a:lnTo>
                <a:lnTo>
                  <a:pt x="0" y="21014"/>
                </a:lnTo>
                <a:lnTo>
                  <a:pt x="237" y="71814"/>
                </a:lnTo>
                <a:lnTo>
                  <a:pt x="361" y="76487"/>
                </a:lnTo>
                <a:close/>
              </a:path>
            </a:pathLst>
          </a:custGeom>
          <a:solidFill>
            <a:srgbClr val="004F58"/>
          </a:solidFill>
        </p:spPr>
        <p:txBody>
          <a:bodyPr wrap="square" lIns="0" tIns="0" rIns="0" bIns="0" rtlCol="0"/>
          <a:lstStyle/>
          <a:p>
            <a:endParaRPr/>
          </a:p>
        </p:txBody>
      </p:sp>
      <p:sp>
        <p:nvSpPr>
          <p:cNvPr id="59" name="bg object 59"/>
          <p:cNvSpPr/>
          <p:nvPr/>
        </p:nvSpPr>
        <p:spPr>
          <a:xfrm>
            <a:off x="8825797" y="3986636"/>
            <a:ext cx="635" cy="55880"/>
          </a:xfrm>
          <a:custGeom>
            <a:avLst/>
            <a:gdLst/>
            <a:ahLst/>
            <a:cxnLst/>
            <a:rect l="l" t="t" r="r" b="b"/>
            <a:pathLst>
              <a:path w="634" h="55879">
                <a:moveTo>
                  <a:pt x="261" y="55319"/>
                </a:moveTo>
                <a:lnTo>
                  <a:pt x="261" y="0"/>
                </a:lnTo>
                <a:lnTo>
                  <a:pt x="0" y="19634"/>
                </a:lnTo>
                <a:lnTo>
                  <a:pt x="261" y="55319"/>
                </a:lnTo>
                <a:close/>
              </a:path>
            </a:pathLst>
          </a:custGeom>
          <a:solidFill>
            <a:srgbClr val="004F58"/>
          </a:solidFill>
        </p:spPr>
        <p:txBody>
          <a:bodyPr wrap="square" lIns="0" tIns="0" rIns="0" bIns="0" rtlCol="0"/>
          <a:lstStyle/>
          <a:p>
            <a:endParaRPr/>
          </a:p>
        </p:txBody>
      </p:sp>
      <p:sp>
        <p:nvSpPr>
          <p:cNvPr id="60" name="bg object 60"/>
          <p:cNvSpPr/>
          <p:nvPr/>
        </p:nvSpPr>
        <p:spPr>
          <a:xfrm>
            <a:off x="8234347" y="3980851"/>
            <a:ext cx="635" cy="53975"/>
          </a:xfrm>
          <a:custGeom>
            <a:avLst/>
            <a:gdLst/>
            <a:ahLst/>
            <a:cxnLst/>
            <a:rect l="l" t="t" r="r" b="b"/>
            <a:pathLst>
              <a:path w="634" h="53975">
                <a:moveTo>
                  <a:pt x="160" y="53530"/>
                </a:moveTo>
                <a:lnTo>
                  <a:pt x="160" y="0"/>
                </a:lnTo>
                <a:lnTo>
                  <a:pt x="70" y="4952"/>
                </a:lnTo>
                <a:lnTo>
                  <a:pt x="0" y="43052"/>
                </a:lnTo>
                <a:lnTo>
                  <a:pt x="160" y="53530"/>
                </a:lnTo>
                <a:close/>
              </a:path>
            </a:pathLst>
          </a:custGeom>
          <a:solidFill>
            <a:srgbClr val="004F58"/>
          </a:solidFill>
        </p:spPr>
        <p:txBody>
          <a:bodyPr wrap="square" lIns="0" tIns="0" rIns="0" bIns="0" rtlCol="0"/>
          <a:lstStyle/>
          <a:p>
            <a:endParaRPr/>
          </a:p>
        </p:txBody>
      </p:sp>
      <p:sp>
        <p:nvSpPr>
          <p:cNvPr id="61" name="bg object 61"/>
          <p:cNvSpPr/>
          <p:nvPr/>
        </p:nvSpPr>
        <p:spPr>
          <a:xfrm>
            <a:off x="8084535" y="4252889"/>
            <a:ext cx="635" cy="19050"/>
          </a:xfrm>
          <a:custGeom>
            <a:avLst/>
            <a:gdLst/>
            <a:ahLst/>
            <a:cxnLst/>
            <a:rect l="l" t="t" r="r" b="b"/>
            <a:pathLst>
              <a:path w="634" h="19050">
                <a:moveTo>
                  <a:pt x="169" y="18836"/>
                </a:moveTo>
                <a:lnTo>
                  <a:pt x="169" y="0"/>
                </a:lnTo>
                <a:lnTo>
                  <a:pt x="0" y="10236"/>
                </a:lnTo>
                <a:lnTo>
                  <a:pt x="169" y="18836"/>
                </a:lnTo>
                <a:close/>
              </a:path>
            </a:pathLst>
          </a:custGeom>
          <a:solidFill>
            <a:srgbClr val="004F58"/>
          </a:solidFill>
        </p:spPr>
        <p:txBody>
          <a:bodyPr wrap="square" lIns="0" tIns="0" rIns="0" bIns="0" rtlCol="0"/>
          <a:lstStyle/>
          <a:p>
            <a:endParaRPr/>
          </a:p>
        </p:txBody>
      </p:sp>
      <p:sp>
        <p:nvSpPr>
          <p:cNvPr id="62" name="bg object 62"/>
          <p:cNvSpPr/>
          <p:nvPr/>
        </p:nvSpPr>
        <p:spPr>
          <a:xfrm>
            <a:off x="7056844" y="3949038"/>
            <a:ext cx="635" cy="116205"/>
          </a:xfrm>
          <a:custGeom>
            <a:avLst/>
            <a:gdLst/>
            <a:ahLst/>
            <a:cxnLst/>
            <a:rect l="l" t="t" r="r" b="b"/>
            <a:pathLst>
              <a:path w="634" h="116204">
                <a:moveTo>
                  <a:pt x="389" y="116203"/>
                </a:moveTo>
                <a:lnTo>
                  <a:pt x="389" y="0"/>
                </a:lnTo>
                <a:lnTo>
                  <a:pt x="230" y="8821"/>
                </a:lnTo>
                <a:lnTo>
                  <a:pt x="0" y="34221"/>
                </a:lnTo>
                <a:lnTo>
                  <a:pt x="104" y="97721"/>
                </a:lnTo>
                <a:lnTo>
                  <a:pt x="389" y="116203"/>
                </a:lnTo>
                <a:close/>
              </a:path>
            </a:pathLst>
          </a:custGeom>
          <a:solidFill>
            <a:srgbClr val="004F58"/>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99160">
              <a:lnSpc>
                <a:spcPct val="100000"/>
              </a:lnSpc>
              <a:spcBef>
                <a:spcPts val="140"/>
              </a:spcBef>
            </a:pPr>
            <a:fld id="{81D60167-4931-47E6-BA6A-407CBD079E47}" type="slidenum">
              <a:rPr spc="-5" dirty="0"/>
              <a:t>‹#›</a:t>
            </a:fld>
            <a:endParaRPr spc="-5"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AACEF-E366-48FC-A098-18E7C48702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833" y="334965"/>
            <a:ext cx="1402720" cy="348699"/>
          </a:xfrm>
          <a:prstGeom prst="rect">
            <a:avLst/>
          </a:prstGeom>
        </p:spPr>
      </p:pic>
      <p:sp>
        <p:nvSpPr>
          <p:cNvPr id="5" name="Rectangle 4">
            <a:extLst>
              <a:ext uri="{FF2B5EF4-FFF2-40B4-BE49-F238E27FC236}">
                <a16:creationId xmlns:a16="http://schemas.microsoft.com/office/drawing/2014/main" id="{0DEF096B-E893-43B2-A07F-FB1329A5B6E6}"/>
              </a:ext>
            </a:extLst>
          </p:cNvPr>
          <p:cNvSpPr/>
          <p:nvPr userDrawn="1"/>
        </p:nvSpPr>
        <p:spPr bwMode="gray">
          <a:xfrm>
            <a:off x="11517330" y="6482994"/>
            <a:ext cx="534258" cy="30822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Rectangle 3">
            <a:extLst>
              <a:ext uri="{FF2B5EF4-FFF2-40B4-BE49-F238E27FC236}">
                <a16:creationId xmlns:a16="http://schemas.microsoft.com/office/drawing/2014/main" id="{A53AC127-1A6B-E347-9184-555DB7A63C59}"/>
              </a:ext>
            </a:extLst>
          </p:cNvPr>
          <p:cNvSpPr/>
          <p:nvPr userDrawn="1"/>
        </p:nvSpPr>
        <p:spPr>
          <a:xfrm>
            <a:off x="4267200" y="4918428"/>
            <a:ext cx="7010400" cy="2245422"/>
          </a:xfrm>
          <a:prstGeom prst="rect">
            <a:avLst/>
          </a:prstGeom>
        </p:spPr>
        <p:txBody>
          <a:bodyPr wrap="square" lIns="0" rIns="0"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a:t>
            </a:r>
            <a:r>
              <a:rPr lang="en-US" sz="700" err="1">
                <a:latin typeface="Open Sans" charset="0"/>
                <a:ea typeface="Open Sans" charset="0"/>
                <a:cs typeface="Open Sans" charset="0"/>
              </a:rPr>
              <a:t>Touche</a:t>
            </a:r>
            <a:r>
              <a:rPr lang="en-US" sz="70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a:t>
            </a:r>
            <a:r>
              <a:rPr lang="en-US" sz="700" err="1">
                <a:latin typeface="Open Sans" charset="0"/>
                <a:ea typeface="Open Sans" charset="0"/>
                <a:cs typeface="Open Sans" charset="0"/>
              </a:rPr>
              <a:t>www.deloitte.com</a:t>
            </a:r>
            <a:r>
              <a:rPr lang="en-US" sz="700">
                <a:latin typeface="Open Sans" charset="0"/>
                <a:ea typeface="Open Sans" charset="0"/>
                <a:cs typeface="Open Sans" charset="0"/>
              </a:rPr>
              <a:t>/us/about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©2022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a:t>
            </a:r>
            <a:r>
              <a:rPr lang="en-US" sz="700" b="1" err="1">
                <a:latin typeface="Open Sans" charset="0"/>
                <a:ea typeface="Open Sans" charset="0"/>
                <a:cs typeface="Open Sans" charset="0"/>
              </a:rPr>
              <a:t>Touche</a:t>
            </a:r>
            <a:r>
              <a:rPr lang="en-US" sz="700" b="1">
                <a:latin typeface="Open Sans" charset="0"/>
                <a:ea typeface="Open Sans" charset="0"/>
                <a:cs typeface="Open Sans" charset="0"/>
              </a:rPr>
              <a:t> Tohmatsu Limited</a:t>
            </a:r>
          </a:p>
        </p:txBody>
      </p:sp>
      <p:sp>
        <p:nvSpPr>
          <p:cNvPr id="6" name="Text Placeholder 19">
            <a:extLst>
              <a:ext uri="{FF2B5EF4-FFF2-40B4-BE49-F238E27FC236}">
                <a16:creationId xmlns:a16="http://schemas.microsoft.com/office/drawing/2014/main" id="{969A91C6-01C4-DF45-A99D-FA99EA783003}"/>
              </a:ext>
            </a:extLst>
          </p:cNvPr>
          <p:cNvSpPr>
            <a:spLocks noGrp="1"/>
          </p:cNvSpPr>
          <p:nvPr>
            <p:ph type="body" sz="quarter" idx="10" hasCustomPrompt="1"/>
          </p:nvPr>
        </p:nvSpPr>
        <p:spPr>
          <a:xfrm>
            <a:off x="4267201" y="2489200"/>
            <a:ext cx="4040187" cy="947738"/>
          </a:xfrm>
          <a:prstGeom prst="rect">
            <a:avLst/>
          </a:prstGeom>
        </p:spPr>
        <p:txBody>
          <a:bodyPr/>
          <a:lstStyle>
            <a:lvl1pPr marL="0" indent="0">
              <a:buNone/>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Edit Master text style</a:t>
            </a:r>
          </a:p>
        </p:txBody>
      </p:sp>
      <p:sp>
        <p:nvSpPr>
          <p:cNvPr id="7" name="Text Placeholder 21">
            <a:extLst>
              <a:ext uri="{FF2B5EF4-FFF2-40B4-BE49-F238E27FC236}">
                <a16:creationId xmlns:a16="http://schemas.microsoft.com/office/drawing/2014/main" id="{B0D81BEA-D10E-D240-BD9D-6E7B8AB2F6F0}"/>
              </a:ext>
            </a:extLst>
          </p:cNvPr>
          <p:cNvSpPr>
            <a:spLocks noGrp="1"/>
          </p:cNvSpPr>
          <p:nvPr>
            <p:ph type="body" sz="quarter" idx="11" hasCustomPrompt="1"/>
          </p:nvPr>
        </p:nvSpPr>
        <p:spPr>
          <a:xfrm>
            <a:off x="4267201" y="3436938"/>
            <a:ext cx="4040187" cy="1003300"/>
          </a:xfrm>
          <a:prstGeom prst="rect">
            <a:avLst/>
          </a:prstGeom>
        </p:spPr>
        <p:txBody>
          <a:bodyPr/>
          <a:lstStyle>
            <a:lvl1pPr marL="0" inden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vl2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2608101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30"/>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323148536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8">
              <a:lnSpc>
                <a:spcPct val="85000"/>
              </a:lnSpc>
            </a:pPr>
            <a:r>
              <a:rPr lang="en-US"/>
              <a:t>Click to edit Master title style</a:t>
            </a:r>
          </a:p>
        </p:txBody>
      </p:sp>
      <p:sp>
        <p:nvSpPr>
          <p:cNvPr id="4" name="Text Placeholder 8"/>
          <p:cNvSpPr>
            <a:spLocks noGrp="1"/>
          </p:cNvSpPr>
          <p:nvPr>
            <p:ph type="body" sz="quarter" idx="14"/>
          </p:nvPr>
        </p:nvSpPr>
        <p:spPr>
          <a:xfrm>
            <a:off x="914722" y="1353312"/>
            <a:ext cx="10362880" cy="475488"/>
          </a:xfrm>
        </p:spPr>
        <p:txBody>
          <a:bodyPr vert="horz" lIns="0" tIns="0" rIns="0" bIns="0" rtlCol="0">
            <a:noAutofit/>
          </a:bodyPr>
          <a:lstStyle>
            <a:lvl1pPr marL="0" indent="0">
              <a:buNone/>
              <a:defRPr lang="en-US" sz="1200"/>
            </a:lvl1pPr>
          </a:lstStyle>
          <a:p>
            <a:pPr marL="228603" lvl="0" indent="-228603">
              <a:lnSpc>
                <a:spcPct val="130000"/>
              </a:lnSpc>
            </a:pPr>
            <a:r>
              <a:rPr lang="en-US"/>
              <a:t>Edit Master text styles</a:t>
            </a:r>
          </a:p>
        </p:txBody>
      </p:sp>
      <p:sp>
        <p:nvSpPr>
          <p:cNvPr id="8" name="Text Placeholder 5"/>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3" lvl="0" indent="-228603"/>
            <a:r>
              <a:rPr lang="en-US"/>
              <a:t>BREADCRUMBS</a:t>
            </a:r>
          </a:p>
        </p:txBody>
      </p:sp>
      <p:pic>
        <p:nvPicPr>
          <p:cNvPr id="5" name="Picture 4" descr="Home - ARC">
            <a:extLst>
              <a:ext uri="{FF2B5EF4-FFF2-40B4-BE49-F238E27FC236}">
                <a16:creationId xmlns:a16="http://schemas.microsoft.com/office/drawing/2014/main" id="{42617C52-E96C-4FF9-8538-DABF493DD205}"/>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C7512F-6ED8-41AB-BADF-5BC6AB2B3A9D}"/>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3405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1" i="0" spc="-75" dirty="0">
                <a:latin typeface="Open Sans" panose="020B0606030504020204" pitchFamily="34" charset="0"/>
                <a:ea typeface="Open Sans" panose="020B0606030504020204" pitchFamily="34" charset="0"/>
                <a:cs typeface="Open Sans" panose="020B0606030504020204" pitchFamily="34" charset="0"/>
              </a:defRPr>
            </a:lvl1pPr>
          </a:lstStyle>
          <a:p>
            <a:pPr lvl="0" defTabSz="685808">
              <a:lnSpc>
                <a:spcPct val="85000"/>
              </a:lnSpc>
            </a:pPr>
            <a:r>
              <a:rPr lang="en-US"/>
              <a:t>Click to edit Master title style</a:t>
            </a:r>
          </a:p>
        </p:txBody>
      </p:sp>
    </p:spTree>
    <p:extLst>
      <p:ext uri="{BB962C8B-B14F-4D97-AF65-F5344CB8AC3E}">
        <p14:creationId xmlns:p14="http://schemas.microsoft.com/office/powerpoint/2010/main" val="1160209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7" y="684904"/>
            <a:ext cx="11390734" cy="454080"/>
          </a:xfrm>
          <a:prstGeom prst="rect">
            <a:avLst/>
          </a:prstGeom>
        </p:spPr>
        <p:txBody>
          <a:bodyPr lIns="0" tIns="0" rIns="0" bIns="0">
            <a:noAutofit/>
          </a:bodyPr>
          <a:lstStyle>
            <a:lvl1pPr marL="0" indent="0" algn="l" defTabSz="914411"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95546692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4"/>
            <a:ext cx="4407673" cy="478209"/>
          </a:xfrm>
        </p:spPr>
        <p:txBody>
          <a:bodyPr vert="horz" lIns="0" tIns="0" rIns="0" bIns="0" rtlCol="0">
            <a:noAutofit/>
          </a:bodyPr>
          <a:lstStyle>
            <a:lvl1pPr marL="0" indent="0">
              <a:buNone/>
              <a:defRPr lang="en-US" sz="1200" dirty="0"/>
            </a:lvl1pPr>
          </a:lstStyle>
          <a:p>
            <a:pPr marL="228603" lvl="0" indent="-228603">
              <a:lnSpc>
                <a:spcPct val="130000"/>
              </a:lnSpc>
            </a:pPr>
            <a:r>
              <a:rPr lang="en-US"/>
              <a:t>Click to edit Subtitle</a:t>
            </a:r>
          </a:p>
        </p:txBody>
      </p:sp>
      <p:sp>
        <p:nvSpPr>
          <p:cNvPr id="7" name="Text Placeholder 9"/>
          <p:cNvSpPr>
            <a:spLocks noGrp="1"/>
          </p:cNvSpPr>
          <p:nvPr>
            <p:ph type="body" sz="quarter" idx="17" hasCustomPrompt="1"/>
          </p:nvPr>
        </p:nvSpPr>
        <p:spPr>
          <a:xfrm>
            <a:off x="914402" y="4585211"/>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3" lvl="0" indent="-228603"/>
            <a:r>
              <a:rPr lang="en-US"/>
              <a:t>Date</a:t>
            </a:r>
          </a:p>
        </p:txBody>
      </p:sp>
      <p:sp>
        <p:nvSpPr>
          <p:cNvPr id="8" name="Picture Placeholder 7"/>
          <p:cNvSpPr>
            <a:spLocks noGrp="1"/>
          </p:cNvSpPr>
          <p:nvPr>
            <p:ph type="pic" sz="quarter" idx="19" hasCustomPrompt="1"/>
          </p:nvPr>
        </p:nvSpPr>
        <p:spPr>
          <a:xfrm>
            <a:off x="5322076"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5783797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consulting marketin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5327" y="6362700"/>
            <a:ext cx="5594348"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06121906"/>
      </p:ext>
    </p:extLst>
  </p:cSld>
  <p:clrMapOvr>
    <a:masterClrMapping/>
  </p:clrMapOvr>
  <p:transition>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85" indent="0" algn="ctr">
              <a:buNone/>
              <a:defRPr sz="2400"/>
            </a:lvl3pPr>
            <a:lvl4pPr marL="1828777" indent="0" algn="ctr">
              <a:buNone/>
              <a:defRPr sz="2133"/>
            </a:lvl4pPr>
            <a:lvl5pPr marL="2438369" indent="0" algn="ctr">
              <a:buNone/>
              <a:defRPr sz="2133"/>
            </a:lvl5pPr>
            <a:lvl6pPr marL="3047962" indent="0" algn="ctr">
              <a:buNone/>
              <a:defRPr sz="2133"/>
            </a:lvl6pPr>
            <a:lvl7pPr marL="3657555" indent="0" algn="ctr">
              <a:buNone/>
              <a:defRPr sz="2133"/>
            </a:lvl7pPr>
            <a:lvl8pPr marL="4267146" indent="0" algn="ctr">
              <a:buNone/>
              <a:defRPr sz="2133"/>
            </a:lvl8pPr>
            <a:lvl9pPr marL="4876739"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7" y="6362700"/>
            <a:ext cx="5594348"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7" y="457200"/>
            <a:ext cx="1390953" cy="260647"/>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390281117"/>
      </p:ext>
    </p:extLst>
  </p:cSld>
  <p:clrMapOvr>
    <a:masterClrMapping/>
  </p:clrMapOvr>
  <p:transition>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8"/>
            <a:ext cx="4446268" cy="895983"/>
          </a:xfrm>
          <a:prstGeom prst="rect">
            <a:avLst/>
          </a:prstGeom>
        </p:spPr>
        <p:txBody>
          <a:bodyPr anchor="b" anchorCtr="0">
            <a:noAutofit/>
          </a:bodyPr>
          <a:lstStyle>
            <a:lvl1pPr algn="l">
              <a:lnSpc>
                <a:spcPts val="3200"/>
              </a:lnSpc>
              <a:defRPr sz="3200" b="0">
                <a:solidFill>
                  <a:schemeClr val="bg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8"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78595320"/>
      </p:ext>
    </p:extLst>
  </p:cSld>
  <p:clrMapOvr>
    <a:masterClrMapping/>
  </p:clrMapOvr>
  <p:transition>
    <p:fade/>
  </p:transition>
  <p:extLst>
    <p:ext uri="{DCECCB84-F9BA-43D5-87BE-67443E8EF086}">
      <p15:sldGuideLst xmlns:p15="http://schemas.microsoft.com/office/powerpoint/2012/main">
        <p15:guide id="1" orient="horz" pos="230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Divider - green 1">
    <p:bg bwMode="gray">
      <p:bgPr>
        <a:solidFill>
          <a:srgbClr val="43B02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7" name="Rectangle 2">
            <a:extLst>
              <a:ext uri="{FF2B5EF4-FFF2-40B4-BE49-F238E27FC236}">
                <a16:creationId xmlns:a16="http://schemas.microsoft.com/office/drawing/2014/main" id="{A1FC9381-36B0-1E4C-B871-2F5B1339F648}"/>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505356915"/>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B456-6153-3B14-50BF-7EFF39E4F2AF}"/>
              </a:ext>
            </a:extLst>
          </p:cNvPr>
          <p:cNvSpPr>
            <a:spLocks noGrp="1"/>
          </p:cNvSpPr>
          <p:nvPr>
            <p:ph type="ctrTitle"/>
          </p:nvPr>
        </p:nvSpPr>
        <p:spPr>
          <a:xfrm>
            <a:off x="1524000" y="1122363"/>
            <a:ext cx="9144000" cy="2387600"/>
          </a:xfrm>
        </p:spPr>
        <p:txBody>
          <a:bodyPr anchor="b">
            <a:normAutofit/>
          </a:bodyPr>
          <a:lstStyle>
            <a:lvl1pPr algn="ctr">
              <a:defRPr sz="4800">
                <a:solidFill>
                  <a:srgbClr val="54585A"/>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9984B23-9A9A-1910-4166-2928E509FA27}"/>
              </a:ext>
            </a:extLst>
          </p:cNvPr>
          <p:cNvSpPr>
            <a:spLocks noGrp="1"/>
          </p:cNvSpPr>
          <p:nvPr>
            <p:ph type="subTitle" idx="1"/>
          </p:nvPr>
        </p:nvSpPr>
        <p:spPr>
          <a:xfrm>
            <a:off x="1524000" y="3602038"/>
            <a:ext cx="9144000" cy="1655762"/>
          </a:xfrm>
        </p:spPr>
        <p:txBody>
          <a:bodyPr/>
          <a:lstStyle>
            <a:lvl1pPr marL="0" indent="0" algn="ctr">
              <a:buNone/>
              <a:defRPr sz="2400">
                <a:solidFill>
                  <a:srgbClr val="FCB03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CFF94E-501E-2065-E2F0-12AA54ADEB4A}"/>
              </a:ext>
            </a:extLst>
          </p:cNvPr>
          <p:cNvSpPr>
            <a:spLocks noGrp="1"/>
          </p:cNvSpPr>
          <p:nvPr>
            <p:ph type="dt" sz="half" idx="10"/>
          </p:nvPr>
        </p:nvSpPr>
        <p:spPr>
          <a:xfrm>
            <a:off x="9410183" y="6400295"/>
            <a:ext cx="809298" cy="260637"/>
          </a:xfrm>
          <a:prstGeom prst="rect">
            <a:avLst/>
          </a:prstGeom>
        </p:spPr>
        <p:txBody>
          <a:bodyPr/>
          <a:lstStyle/>
          <a:p>
            <a:fld id="{B17190B7-7059-4C65-ABFD-41CEAF7D300D}" type="datetime1">
              <a:rPr lang="en-US" smtClean="0"/>
              <a:t>1/12/2023</a:t>
            </a:fld>
            <a:endParaRPr lang="en-US"/>
          </a:p>
        </p:txBody>
      </p:sp>
      <p:sp>
        <p:nvSpPr>
          <p:cNvPr id="5" name="Footer Placeholder 4">
            <a:extLst>
              <a:ext uri="{FF2B5EF4-FFF2-40B4-BE49-F238E27FC236}">
                <a16:creationId xmlns:a16="http://schemas.microsoft.com/office/drawing/2014/main" id="{F72DDE6E-8A8A-DF42-EF97-679E6205042F}"/>
              </a:ext>
            </a:extLst>
          </p:cNvPr>
          <p:cNvSpPr>
            <a:spLocks noGrp="1"/>
          </p:cNvSpPr>
          <p:nvPr>
            <p:ph type="ftr" sz="quarter" idx="11"/>
          </p:nvPr>
        </p:nvSpPr>
        <p:spPr>
          <a:xfrm>
            <a:off x="709448" y="6398446"/>
            <a:ext cx="4114800" cy="262486"/>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074381-A88B-5DFF-428B-3F9E2FA166B0}"/>
              </a:ext>
            </a:extLst>
          </p:cNvPr>
          <p:cNvSpPr>
            <a:spLocks noGrp="1"/>
          </p:cNvSpPr>
          <p:nvPr>
            <p:ph type="sldNum" sz="quarter" idx="12"/>
          </p:nvPr>
        </p:nvSpPr>
        <p:spPr>
          <a:xfrm>
            <a:off x="11020094" y="6398447"/>
            <a:ext cx="809298" cy="262486"/>
          </a:xfrm>
          <a:prstGeom prst="rect">
            <a:avLst/>
          </a:prstGeom>
        </p:spPr>
        <p:txBody>
          <a:bodyPr/>
          <a:lstStyle/>
          <a:p>
            <a:fld id="{0A08CA3E-34B3-C54E-A0D9-78F364CCE6C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93397F41-5181-D5D1-C4E0-10F88DBB553B}"/>
              </a:ext>
            </a:extLst>
          </p:cNvPr>
          <p:cNvPicPr>
            <a:picLocks noChangeAspect="1"/>
          </p:cNvPicPr>
          <p:nvPr userDrawn="1"/>
        </p:nvPicPr>
        <p:blipFill>
          <a:blip r:embed="rId2"/>
          <a:stretch>
            <a:fillRect/>
          </a:stretch>
        </p:blipFill>
        <p:spPr>
          <a:xfrm>
            <a:off x="4929680" y="819661"/>
            <a:ext cx="2332640" cy="856888"/>
          </a:xfrm>
          <a:prstGeom prst="rect">
            <a:avLst/>
          </a:prstGeom>
        </p:spPr>
      </p:pic>
    </p:spTree>
    <p:extLst>
      <p:ext uri="{BB962C8B-B14F-4D97-AF65-F5344CB8AC3E}">
        <p14:creationId xmlns:p14="http://schemas.microsoft.com/office/powerpoint/2010/main" val="40071729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ivider - green">
    <p:bg bwMode="gray">
      <p:bgPr>
        <a:solidFill>
          <a:srgbClr val="009A4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Click to edit Master text styles</a:t>
            </a:r>
          </a:p>
        </p:txBody>
      </p:sp>
      <p:sp>
        <p:nvSpPr>
          <p:cNvPr id="6" name="Rectangle 2">
            <a:extLst>
              <a:ext uri="{FF2B5EF4-FFF2-40B4-BE49-F238E27FC236}">
                <a16:creationId xmlns:a16="http://schemas.microsoft.com/office/drawing/2014/main" id="{C3C171E1-F702-574C-8BCD-67BD9573AF0F}"/>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78173851"/>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 teal">
    <p:bg bwMode="gray">
      <p:bgPr>
        <a:solidFill>
          <a:srgbClr val="00ABA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4" name="TextBox 3">
            <a:extLst>
              <a:ext uri="{FF2B5EF4-FFF2-40B4-BE49-F238E27FC236}">
                <a16:creationId xmlns:a16="http://schemas.microsoft.com/office/drawing/2014/main" id="{1C79FFD3-C392-464C-B50B-45DFA0B91D35}"/>
              </a:ext>
            </a:extLst>
          </p:cNvPr>
          <p:cNvSpPr txBox="1"/>
          <p:nvPr userDrawn="1"/>
        </p:nvSpPr>
        <p:spPr>
          <a:xfrm>
            <a:off x="9641841" y="162560"/>
            <a:ext cx="66" cy="184666"/>
          </a:xfrm>
          <a:prstGeom prst="rect">
            <a:avLst/>
          </a:prstGeom>
          <a:solidFill>
            <a:schemeClr val="accent5"/>
          </a:solidFill>
        </p:spPr>
        <p:txBody>
          <a:bodyPr vert="horz" wrap="square" lIns="0" tIns="0" rIns="0" bIns="0" rtlCol="0">
            <a:spAutoFit/>
          </a:bodyPr>
          <a:lstStyle/>
          <a:p>
            <a:pPr>
              <a:spcBef>
                <a:spcPts val="200"/>
              </a:spcBef>
              <a:buSzPct val="100000"/>
            </a:pPr>
            <a:endParaRPr lang="en-US" sz="1200"/>
          </a:p>
        </p:txBody>
      </p:sp>
      <p:sp>
        <p:nvSpPr>
          <p:cNvPr id="8" name="Rectangle 2">
            <a:extLst>
              <a:ext uri="{FF2B5EF4-FFF2-40B4-BE49-F238E27FC236}">
                <a16:creationId xmlns:a16="http://schemas.microsoft.com/office/drawing/2014/main" id="{BCED6D00-51E8-1740-BAC0-FB4EF8D42B48}"/>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879231372"/>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Divider - blue">
    <p:bg bwMode="gray">
      <p:bgPr>
        <a:solidFill>
          <a:srgbClr val="00A3E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Edit Master text styles</a:t>
            </a:r>
          </a:p>
        </p:txBody>
      </p:sp>
      <p:sp>
        <p:nvSpPr>
          <p:cNvPr id="8" name="Rectangle 2">
            <a:extLst>
              <a:ext uri="{FF2B5EF4-FFF2-40B4-BE49-F238E27FC236}">
                <a16:creationId xmlns:a16="http://schemas.microsoft.com/office/drawing/2014/main" id="{89C772F1-0EC8-E84F-817E-BBCFCFA65DBA}"/>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503632276"/>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ivider - black">
    <p:bg bwMode="gray">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0A95D9-BBCA-6A4A-9B53-148371045DC0}"/>
              </a:ext>
            </a:extLst>
          </p:cNvPr>
          <p:cNvSpPr>
            <a:spLocks noGrp="1"/>
          </p:cNvSpPr>
          <p:nvPr>
            <p:ph type="title"/>
          </p:nvPr>
        </p:nvSpPr>
        <p:spPr bwMode="gray">
          <a:xfrm>
            <a:off x="478517" y="1705669"/>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5" name="Text Placeholder 2">
            <a:extLst>
              <a:ext uri="{FF2B5EF4-FFF2-40B4-BE49-F238E27FC236}">
                <a16:creationId xmlns:a16="http://schemas.microsoft.com/office/drawing/2014/main" id="{BD3718A7-D83C-7C43-935A-0F1BACB2133E}"/>
              </a:ext>
            </a:extLst>
          </p:cNvPr>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93" indent="0">
              <a:buNone/>
              <a:defRPr sz="2667">
                <a:solidFill>
                  <a:schemeClr val="tx1">
                    <a:tint val="75000"/>
                  </a:schemeClr>
                </a:solidFill>
              </a:defRPr>
            </a:lvl2pPr>
            <a:lvl3pPr marL="1219185" indent="0">
              <a:buNone/>
              <a:defRPr sz="2400">
                <a:solidFill>
                  <a:schemeClr val="tx1">
                    <a:tint val="75000"/>
                  </a:schemeClr>
                </a:solidFill>
              </a:defRPr>
            </a:lvl3pPr>
            <a:lvl4pPr marL="1828777" indent="0">
              <a:buNone/>
              <a:defRPr sz="2133">
                <a:solidFill>
                  <a:schemeClr val="tx1">
                    <a:tint val="75000"/>
                  </a:schemeClr>
                </a:solidFill>
              </a:defRPr>
            </a:lvl4pPr>
            <a:lvl5pPr marL="2438369" indent="0">
              <a:buNone/>
              <a:defRPr sz="2133">
                <a:solidFill>
                  <a:schemeClr val="tx1">
                    <a:tint val="75000"/>
                  </a:schemeClr>
                </a:solidFill>
              </a:defRPr>
            </a:lvl5pPr>
            <a:lvl6pPr marL="3047962" indent="0">
              <a:buNone/>
              <a:defRPr sz="2133">
                <a:solidFill>
                  <a:schemeClr val="tx1">
                    <a:tint val="75000"/>
                  </a:schemeClr>
                </a:solidFill>
              </a:defRPr>
            </a:lvl6pPr>
            <a:lvl7pPr marL="3657555" indent="0">
              <a:buNone/>
              <a:defRPr sz="2133">
                <a:solidFill>
                  <a:schemeClr val="tx1">
                    <a:tint val="75000"/>
                  </a:schemeClr>
                </a:solidFill>
              </a:defRPr>
            </a:lvl7pPr>
            <a:lvl8pPr marL="4267146" indent="0">
              <a:buNone/>
              <a:defRPr sz="2133">
                <a:solidFill>
                  <a:schemeClr val="tx1">
                    <a:tint val="75000"/>
                  </a:schemeClr>
                </a:solidFill>
              </a:defRPr>
            </a:lvl8pPr>
            <a:lvl9pPr marL="4876739" indent="0">
              <a:buNone/>
              <a:defRPr sz="2133">
                <a:solidFill>
                  <a:schemeClr val="tx1">
                    <a:tint val="75000"/>
                  </a:schemeClr>
                </a:solidFill>
              </a:defRPr>
            </a:lvl9pPr>
          </a:lstStyle>
          <a:p>
            <a:pPr lvl="0"/>
            <a:r>
              <a:rPr lang="en-US" noProof="0"/>
              <a:t>Click to edit Master text styles</a:t>
            </a:r>
          </a:p>
        </p:txBody>
      </p:sp>
      <p:sp>
        <p:nvSpPr>
          <p:cNvPr id="2" name="Rectangle 1">
            <a:extLst>
              <a:ext uri="{FF2B5EF4-FFF2-40B4-BE49-F238E27FC236}">
                <a16:creationId xmlns:a16="http://schemas.microsoft.com/office/drawing/2014/main" id="{0E22EC6F-5761-CA47-97ED-C213F779AABB}"/>
              </a:ext>
            </a:extLst>
          </p:cNvPr>
          <p:cNvSpPr/>
          <p:nvPr userDrawn="1"/>
        </p:nvSpPr>
        <p:spPr bwMode="gray">
          <a:xfrm>
            <a:off x="0" y="6160168"/>
            <a:ext cx="4251157" cy="69783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Rectangle 2">
            <a:extLst>
              <a:ext uri="{FF2B5EF4-FFF2-40B4-BE49-F238E27FC236}">
                <a16:creationId xmlns:a16="http://schemas.microsoft.com/office/drawing/2014/main" id="{7D54D02F-7235-2545-86B1-352B8AD44279}"/>
              </a:ext>
            </a:extLst>
          </p:cNvPr>
          <p:cNvSpPr>
            <a:spLocks/>
          </p:cNvSpPr>
          <p:nvPr userDrawn="1"/>
        </p:nvSpPr>
        <p:spPr bwMode="auto">
          <a:xfrm>
            <a:off x="501649" y="6444147"/>
            <a:ext cx="3225243"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399926547"/>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 consulting market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507" b="28662"/>
          <a:stretch/>
        </p:blipFill>
        <p:spPr>
          <a:xfrm>
            <a:off x="6253264" y="857250"/>
            <a:ext cx="5938738" cy="6000751"/>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238488234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 t="18471" r="31647"/>
          <a:stretch/>
        </p:blipFill>
        <p:spPr>
          <a:xfrm>
            <a:off x="6253264" y="0"/>
            <a:ext cx="5938738"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25599150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151" t="14594" r="-282" b="3878"/>
          <a:stretch/>
        </p:blipFill>
        <p:spPr>
          <a:xfrm rot="10800000">
            <a:off x="6804949" y="0"/>
            <a:ext cx="5387051"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90" y="1581632"/>
            <a:ext cx="3620261" cy="3276118"/>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154493791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7" y="684904"/>
            <a:ext cx="11390734" cy="454080"/>
          </a:xfrm>
          <a:prstGeom prst="rect">
            <a:avLst/>
          </a:prstGeom>
        </p:spPr>
        <p:txBody>
          <a:bodyPr lIns="0" tIns="0" rIns="0" bIns="0">
            <a:noAutofit/>
          </a:bodyPr>
          <a:lstStyle>
            <a:lvl1pPr marL="0" indent="0" algn="l" defTabSz="914411"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pic>
        <p:nvPicPr>
          <p:cNvPr id="6" name="Picture 5" descr="Home - ARC">
            <a:extLst>
              <a:ext uri="{FF2B5EF4-FFF2-40B4-BE49-F238E27FC236}">
                <a16:creationId xmlns:a16="http://schemas.microsoft.com/office/drawing/2014/main" id="{EBE75FF8-C8CE-473F-BE41-E6EA821BC458}"/>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99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383148451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reativ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1"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5" y="1112803"/>
            <a:ext cx="11290105" cy="475488"/>
          </a:xfrm>
        </p:spPr>
        <p:txBody>
          <a:bodyPr vert="horz" lIns="0" tIns="0" rIns="0" bIns="0" rtlCol="0">
            <a:noAutofit/>
          </a:bodyPr>
          <a:lstStyle>
            <a:lvl1pPr marL="0" indent="0">
              <a:buNone/>
              <a:defRPr lang="en-US" sz="1200"/>
            </a:lvl1pPr>
          </a:lstStyle>
          <a:p>
            <a:pPr marL="228603" lvl="0" indent="-228603">
              <a:lnSpc>
                <a:spcPct val="130000"/>
              </a:lnSpc>
            </a:pPr>
            <a:r>
              <a:rPr lang="en-US"/>
              <a:t>Edit Master text styles</a:t>
            </a:r>
          </a:p>
        </p:txBody>
      </p:sp>
    </p:spTree>
    <p:extLst>
      <p:ext uri="{BB962C8B-B14F-4D97-AF65-F5344CB8AC3E}">
        <p14:creationId xmlns:p14="http://schemas.microsoft.com/office/powerpoint/2010/main" val="26912828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consulting marketin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5" name="Picture 14" descr="Home - ARC">
            <a:extLst>
              <a:ext uri="{FF2B5EF4-FFF2-40B4-BE49-F238E27FC236}">
                <a16:creationId xmlns:a16="http://schemas.microsoft.com/office/drawing/2014/main" id="{991366AC-7B8C-4CB0-B539-BDB68CC317AC}"/>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89" y="6291549"/>
            <a:ext cx="927878" cy="397662"/>
          </a:xfrm>
          <a:prstGeom prst="rect">
            <a:avLst/>
          </a:prstGeom>
          <a:solidFill>
            <a:srgbClr val="FFFFFF"/>
          </a:solidFill>
        </p:spPr>
      </p:pic>
    </p:spTree>
    <p:extLst>
      <p:ext uri="{BB962C8B-B14F-4D97-AF65-F5344CB8AC3E}">
        <p14:creationId xmlns:p14="http://schemas.microsoft.com/office/powerpoint/2010/main" val="2743552722"/>
      </p:ext>
    </p:extLst>
  </p:cSld>
  <p:clrMapOvr>
    <a:masterClrMapping/>
  </p:clrMapOvr>
  <p:transition>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1"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5" y="1112803"/>
            <a:ext cx="11290105" cy="475488"/>
          </a:xfrm>
        </p:spPr>
        <p:txBody>
          <a:bodyPr vert="horz" lIns="0" tIns="0" rIns="0" bIns="0" rtlCol="0">
            <a:noAutofit/>
          </a:bodyPr>
          <a:lstStyle>
            <a:lvl1pPr marL="0" indent="0">
              <a:buNone/>
              <a:defRPr lang="en-US" sz="1200"/>
            </a:lvl1pPr>
          </a:lstStyle>
          <a:p>
            <a:pPr marL="228603" lvl="0" indent="-228603">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6"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3" lvl="0" indent="-228603"/>
            <a:r>
              <a:rPr lang="en-US"/>
              <a:t>BREADCRUMBS</a:t>
            </a:r>
          </a:p>
        </p:txBody>
      </p:sp>
      <p:pic>
        <p:nvPicPr>
          <p:cNvPr id="5" name="Picture 4" descr="Home - ARC">
            <a:extLst>
              <a:ext uri="{FF2B5EF4-FFF2-40B4-BE49-F238E27FC236}">
                <a16:creationId xmlns:a16="http://schemas.microsoft.com/office/drawing/2014/main" id="{73B8A080-242F-4582-B265-A9560C94A325}"/>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91" y="6291549"/>
            <a:ext cx="927877"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8482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5FD2B-C9AD-40CB-9B97-9705C91FFE43}"/>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84319768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3163428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1" y="669544"/>
            <a:ext cx="6137513" cy="381392"/>
          </a:xfrm>
        </p:spPr>
        <p:txBody>
          <a:bodyPr/>
          <a:lstStyle>
            <a:lvl1pPr>
              <a:defRPr sz="24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1" y="0"/>
            <a:ext cx="4806949"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1" y="1050936"/>
            <a:ext cx="6137513"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1" y="466344"/>
            <a:ext cx="3355849" cy="203200"/>
          </a:xfrm>
        </p:spPr>
        <p:txBody>
          <a:bodyPr vert="horz" lIns="0" tIns="0" rIns="0" bIns="0" rtlCol="0">
            <a:noAutofit/>
          </a:bodyPr>
          <a:lstStyle>
            <a:lvl1pPr marL="0" indent="0">
              <a:buNone/>
              <a:defRPr lang="en-US" sz="900" b="1" kern="0" cap="all" spc="250" baseline="0" dirty="0">
                <a:solidFill>
                  <a:schemeClr val="bg1">
                    <a:lumMod val="50000"/>
                  </a:schemeClr>
                </a:solidFill>
                <a:ea typeface="Nexa Black" charset="0"/>
                <a:cs typeface="Nexa Black" charset="0"/>
              </a:defRPr>
            </a:lvl1pPr>
          </a:lstStyle>
          <a:p>
            <a:pPr marL="228603" lvl="0" indent="-228603"/>
            <a:r>
              <a:rPr lang="en-US"/>
              <a:t>BREADCRUMBS</a:t>
            </a:r>
          </a:p>
        </p:txBody>
      </p:sp>
    </p:spTree>
    <p:extLst>
      <p:ext uri="{BB962C8B-B14F-4D97-AF65-F5344CB8AC3E}">
        <p14:creationId xmlns:p14="http://schemas.microsoft.com/office/powerpoint/2010/main" val="2360799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AACEF-E366-48FC-A098-18E7C48702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833" y="334965"/>
            <a:ext cx="1402720" cy="348699"/>
          </a:xfrm>
          <a:prstGeom prst="rect">
            <a:avLst/>
          </a:prstGeom>
        </p:spPr>
      </p:pic>
      <p:sp>
        <p:nvSpPr>
          <p:cNvPr id="5" name="Rectangle 4">
            <a:extLst>
              <a:ext uri="{FF2B5EF4-FFF2-40B4-BE49-F238E27FC236}">
                <a16:creationId xmlns:a16="http://schemas.microsoft.com/office/drawing/2014/main" id="{0DEF096B-E893-43B2-A07F-FB1329A5B6E6}"/>
              </a:ext>
            </a:extLst>
          </p:cNvPr>
          <p:cNvSpPr/>
          <p:nvPr userDrawn="1"/>
        </p:nvSpPr>
        <p:spPr bwMode="gray">
          <a:xfrm>
            <a:off x="11517330" y="6482994"/>
            <a:ext cx="534258" cy="30822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Rectangle 3">
            <a:extLst>
              <a:ext uri="{FF2B5EF4-FFF2-40B4-BE49-F238E27FC236}">
                <a16:creationId xmlns:a16="http://schemas.microsoft.com/office/drawing/2014/main" id="{A53AC127-1A6B-E347-9184-555DB7A63C59}"/>
              </a:ext>
            </a:extLst>
          </p:cNvPr>
          <p:cNvSpPr/>
          <p:nvPr userDrawn="1"/>
        </p:nvSpPr>
        <p:spPr>
          <a:xfrm>
            <a:off x="4267200" y="4918428"/>
            <a:ext cx="7010400" cy="2245422"/>
          </a:xfrm>
          <a:prstGeom prst="rect">
            <a:avLst/>
          </a:prstGeom>
        </p:spPr>
        <p:txBody>
          <a:bodyPr wrap="square" lIns="0" rIns="0"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a:t>
            </a:r>
            <a:r>
              <a:rPr lang="en-US" sz="700" err="1">
                <a:latin typeface="Open Sans" charset="0"/>
                <a:ea typeface="Open Sans" charset="0"/>
                <a:cs typeface="Open Sans" charset="0"/>
              </a:rPr>
              <a:t>Touche</a:t>
            </a:r>
            <a:r>
              <a:rPr lang="en-US" sz="70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a:t>
            </a:r>
            <a:r>
              <a:rPr lang="en-US" sz="700" err="1">
                <a:latin typeface="Open Sans" charset="0"/>
                <a:ea typeface="Open Sans" charset="0"/>
                <a:cs typeface="Open Sans" charset="0"/>
              </a:rPr>
              <a:t>www.deloitte.com</a:t>
            </a:r>
            <a:r>
              <a:rPr lang="en-US" sz="700">
                <a:latin typeface="Open Sans" charset="0"/>
                <a:ea typeface="Open Sans" charset="0"/>
                <a:cs typeface="Open Sans" charset="0"/>
              </a:rPr>
              <a:t>/us/about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©2022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a:t>
            </a:r>
            <a:r>
              <a:rPr lang="en-US" sz="700" b="1" err="1">
                <a:latin typeface="Open Sans" charset="0"/>
                <a:ea typeface="Open Sans" charset="0"/>
                <a:cs typeface="Open Sans" charset="0"/>
              </a:rPr>
              <a:t>Touche</a:t>
            </a:r>
            <a:r>
              <a:rPr lang="en-US" sz="700" b="1">
                <a:latin typeface="Open Sans" charset="0"/>
                <a:ea typeface="Open Sans" charset="0"/>
                <a:cs typeface="Open Sans" charset="0"/>
              </a:rPr>
              <a:t> Tohmatsu Limited</a:t>
            </a:r>
          </a:p>
        </p:txBody>
      </p:sp>
      <p:sp>
        <p:nvSpPr>
          <p:cNvPr id="6" name="Text Placeholder 19">
            <a:extLst>
              <a:ext uri="{FF2B5EF4-FFF2-40B4-BE49-F238E27FC236}">
                <a16:creationId xmlns:a16="http://schemas.microsoft.com/office/drawing/2014/main" id="{969A91C6-01C4-DF45-A99D-FA99EA783003}"/>
              </a:ext>
            </a:extLst>
          </p:cNvPr>
          <p:cNvSpPr>
            <a:spLocks noGrp="1"/>
          </p:cNvSpPr>
          <p:nvPr>
            <p:ph type="body" sz="quarter" idx="10" hasCustomPrompt="1"/>
          </p:nvPr>
        </p:nvSpPr>
        <p:spPr>
          <a:xfrm>
            <a:off x="4267201" y="2489200"/>
            <a:ext cx="4040187" cy="947738"/>
          </a:xfrm>
          <a:prstGeom prst="rect">
            <a:avLst/>
          </a:prstGeom>
        </p:spPr>
        <p:txBody>
          <a:bodyPr/>
          <a:lstStyle>
            <a:lvl1pPr marL="0" indent="0">
              <a:buNone/>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Edit Master text style</a:t>
            </a:r>
          </a:p>
        </p:txBody>
      </p:sp>
      <p:sp>
        <p:nvSpPr>
          <p:cNvPr id="7" name="Text Placeholder 21">
            <a:extLst>
              <a:ext uri="{FF2B5EF4-FFF2-40B4-BE49-F238E27FC236}">
                <a16:creationId xmlns:a16="http://schemas.microsoft.com/office/drawing/2014/main" id="{B0D81BEA-D10E-D240-BD9D-6E7B8AB2F6F0}"/>
              </a:ext>
            </a:extLst>
          </p:cNvPr>
          <p:cNvSpPr>
            <a:spLocks noGrp="1"/>
          </p:cNvSpPr>
          <p:nvPr>
            <p:ph type="body" sz="quarter" idx="11" hasCustomPrompt="1"/>
          </p:nvPr>
        </p:nvSpPr>
        <p:spPr>
          <a:xfrm>
            <a:off x="4267201" y="3436938"/>
            <a:ext cx="4040187" cy="1003300"/>
          </a:xfrm>
          <a:prstGeom prst="rect">
            <a:avLst/>
          </a:prstGeom>
        </p:spPr>
        <p:txBody>
          <a:bodyPr/>
          <a:lstStyle>
            <a:lvl1pPr marL="0" inden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vl2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89686278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30"/>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6158719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1" i="0" spc="-75" dirty="0">
                <a:latin typeface="Open Sans" panose="020B0606030504020204" pitchFamily="34" charset="0"/>
                <a:ea typeface="Open Sans" panose="020B0606030504020204" pitchFamily="34" charset="0"/>
                <a:cs typeface="Open Sans" panose="020B0606030504020204" pitchFamily="34" charset="0"/>
              </a:defRPr>
            </a:lvl1pPr>
          </a:lstStyle>
          <a:p>
            <a:pPr lvl="0" defTabSz="685808">
              <a:lnSpc>
                <a:spcPct val="85000"/>
              </a:lnSpc>
            </a:pPr>
            <a:r>
              <a:rPr lang="en-US"/>
              <a:t>Click to edit Master title style</a:t>
            </a:r>
          </a:p>
        </p:txBody>
      </p:sp>
    </p:spTree>
    <p:extLst>
      <p:ext uri="{BB962C8B-B14F-4D97-AF65-F5344CB8AC3E}">
        <p14:creationId xmlns:p14="http://schemas.microsoft.com/office/powerpoint/2010/main" val="3015206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0" y="6482994"/>
            <a:ext cx="503435"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7" y="684904"/>
            <a:ext cx="11390734" cy="454080"/>
          </a:xfrm>
          <a:prstGeom prst="rect">
            <a:avLst/>
          </a:prstGeom>
        </p:spPr>
        <p:txBody>
          <a:bodyPr lIns="0" tIns="0" rIns="0" bIns="0">
            <a:noAutofit/>
          </a:bodyPr>
          <a:lstStyle>
            <a:lvl1pPr marL="0" indent="0" algn="l" defTabSz="914411"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7" y="238607"/>
            <a:ext cx="11390734" cy="365760"/>
          </a:xfrm>
          <a:prstGeom prst="rect">
            <a:avLst/>
          </a:prstGeom>
        </p:spPr>
        <p:txBody>
          <a:bodyPr vert="horz" lIns="0" tIns="0" rIns="0" bIns="0" rtlCol="0" anchor="t" anchorCtr="0">
            <a:noAutofit/>
          </a:bodyPr>
          <a:lstStyle>
            <a:lvl1pPr marL="0" algn="l" defTabSz="1219185"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327751723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99630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consulting market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85" indent="0" algn="ctr">
              <a:buNone/>
              <a:defRPr sz="2400"/>
            </a:lvl3pPr>
            <a:lvl4pPr marL="1828777" indent="0" algn="ctr">
              <a:buNone/>
              <a:defRPr sz="2133"/>
            </a:lvl4pPr>
            <a:lvl5pPr marL="2438369" indent="0" algn="ctr">
              <a:buNone/>
              <a:defRPr sz="2133"/>
            </a:lvl5pPr>
            <a:lvl6pPr marL="3047962" indent="0" algn="ctr">
              <a:buNone/>
              <a:defRPr sz="2133"/>
            </a:lvl6pPr>
            <a:lvl7pPr marL="3657555" indent="0" algn="ctr">
              <a:buNone/>
              <a:defRPr sz="2133"/>
            </a:lvl7pPr>
            <a:lvl8pPr marL="4267146" indent="0" algn="ctr">
              <a:buNone/>
              <a:defRPr sz="2133"/>
            </a:lvl8pPr>
            <a:lvl9pPr marL="4876739"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7" y="6362700"/>
            <a:ext cx="5594348"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524939627"/>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85" indent="0" algn="ctr">
              <a:buNone/>
              <a:defRPr sz="2400"/>
            </a:lvl3pPr>
            <a:lvl4pPr marL="1828777" indent="0" algn="ctr">
              <a:buNone/>
              <a:defRPr sz="2133"/>
            </a:lvl4pPr>
            <a:lvl5pPr marL="2438369" indent="0" algn="ctr">
              <a:buNone/>
              <a:defRPr sz="2133"/>
            </a:lvl5pPr>
            <a:lvl6pPr marL="3047962" indent="0" algn="ctr">
              <a:buNone/>
              <a:defRPr sz="2133"/>
            </a:lvl6pPr>
            <a:lvl7pPr marL="3657555" indent="0" algn="ctr">
              <a:buNone/>
              <a:defRPr sz="2133"/>
            </a:lvl7pPr>
            <a:lvl8pPr marL="4267146" indent="0" algn="ctr">
              <a:buNone/>
              <a:defRPr sz="2133"/>
            </a:lvl8pPr>
            <a:lvl9pPr marL="4876739"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7" y="6362700"/>
            <a:ext cx="5594348"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7" y="457200"/>
            <a:ext cx="1390953" cy="260647"/>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399014507"/>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tags" Target="../tags/tag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theme" Target="../theme/theme2.xml"/><Relationship Id="rId30"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oleObject" Target="../embeddings/oleObject3.bin"/><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ags" Target="../tags/tag4.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heme" Target="../theme/theme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4.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oleObject" Target="../embeddings/oleObject5.bin"/><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ags" Target="../tags/tag7.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5.xml"/><Relationship Id="rId1" Type="http://schemas.openxmlformats.org/officeDocument/2006/relationships/slideLayout" Target="../slideLayouts/slideLayout7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8832" y="270982"/>
            <a:ext cx="10854334" cy="1115060"/>
          </a:xfrm>
          <a:prstGeom prst="rect">
            <a:avLst/>
          </a:prstGeom>
        </p:spPr>
        <p:txBody>
          <a:bodyPr wrap="square" lIns="0" tIns="0" rIns="0" bIns="0">
            <a:spAutoFit/>
          </a:bodyPr>
          <a:lstStyle>
            <a:lvl1pPr>
              <a:defRPr sz="3600" b="0" i="0">
                <a:solidFill>
                  <a:schemeClr val="tx1"/>
                </a:solidFill>
                <a:latin typeface="Open Sans"/>
                <a:cs typeface="Open Sans"/>
              </a:defRPr>
            </a:lvl1pPr>
          </a:lstStyle>
          <a:p>
            <a:endParaRPr/>
          </a:p>
        </p:txBody>
      </p:sp>
      <p:sp>
        <p:nvSpPr>
          <p:cNvPr id="3" name="Holder 3"/>
          <p:cNvSpPr>
            <a:spLocks noGrp="1"/>
          </p:cNvSpPr>
          <p:nvPr>
            <p:ph type="body" idx="1"/>
          </p:nvPr>
        </p:nvSpPr>
        <p:spPr>
          <a:xfrm>
            <a:off x="657555" y="2496159"/>
            <a:ext cx="5248910" cy="3583304"/>
          </a:xfrm>
          <a:prstGeom prst="rect">
            <a:avLst/>
          </a:prstGeom>
        </p:spPr>
        <p:txBody>
          <a:bodyPr wrap="square" lIns="0" tIns="0" rIns="0" bIns="0">
            <a:spAutoFit/>
          </a:bodyPr>
          <a:lstStyle>
            <a:lvl1pPr>
              <a:defRPr sz="1400" b="0" i="0">
                <a:solidFill>
                  <a:schemeClr val="tx1"/>
                </a:solidFill>
                <a:latin typeface="Open Sans"/>
                <a:cs typeface="Open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a:xfrm>
            <a:off x="10773536" y="6455586"/>
            <a:ext cx="1292859" cy="392429"/>
          </a:xfrm>
          <a:prstGeom prst="rect">
            <a:avLst/>
          </a:prstGeom>
        </p:spPr>
        <p:txBody>
          <a:bodyPr wrap="square" lIns="0" tIns="0" rIns="0" bIns="0">
            <a:spAutoFit/>
          </a:bodyPr>
          <a:lstStyle>
            <a:lvl1pPr>
              <a:defRPr sz="650" b="0" i="0">
                <a:solidFill>
                  <a:schemeClr val="tx1"/>
                </a:solidFill>
                <a:latin typeface="Open Sans"/>
                <a:cs typeface="Open Sans"/>
              </a:defRPr>
            </a:lvl1pPr>
          </a:lstStyle>
          <a:p>
            <a:pPr marL="899160">
              <a:lnSpc>
                <a:spcPct val="100000"/>
              </a:lnSpc>
              <a:spcBef>
                <a:spcPts val="14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4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8"/>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29" imgW="270" imgH="270" progId="TCLayout.ActiveDocument.1">
                  <p:embed/>
                </p:oleObj>
              </mc:Choice>
              <mc:Fallback>
                <p:oleObj name="think-cell Slide" r:id="rId29" imgW="270" imgH="270" progId="TCLayout.ActiveDocument.1">
                  <p:embed/>
                  <p:pic>
                    <p:nvPicPr>
                      <p:cNvPr id="4" name="Object 3" hidden="1"/>
                      <p:cNvPicPr/>
                      <p:nvPr/>
                    </p:nvPicPr>
                    <p:blipFill>
                      <a:blip r:embed="rId30"/>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1" y="402587"/>
            <a:ext cx="11252201"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1" y="1665290"/>
            <a:ext cx="11252201"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833213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Lst>
  <p:transition>
    <p:fade/>
  </p:transition>
  <p:hf hdr="0" ftr="0" dt="0"/>
  <p:txStyles>
    <p:titleStyle>
      <a:lvl1pPr algn="l" defTabSz="1219185" rtl="0" eaLnBrk="1" latinLnBrk="0" hangingPunct="1">
        <a:spcBef>
          <a:spcPct val="0"/>
        </a:spcBef>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0" indent="0" algn="l" defTabSz="1219185"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2" indent="-127002" algn="l" defTabSz="1219185"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3" indent="-127002" algn="l" defTabSz="1219185"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5" indent="-127002" algn="l" defTabSz="1219185"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7" indent="-127002" algn="l" defTabSz="1064670"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91" indent="-235197" algn="l" defTabSz="1219185"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69"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6" algn="l" defTabSz="1219185" rtl="0" eaLnBrk="1" latinLnBrk="0" hangingPunct="1">
        <a:defRPr sz="2400" kern="1200">
          <a:solidFill>
            <a:schemeClr val="tx1"/>
          </a:solidFill>
          <a:latin typeface="+mn-lt"/>
          <a:ea typeface="+mn-ea"/>
          <a:cs typeface="+mn-cs"/>
        </a:defRPr>
      </a:lvl8pPr>
      <a:lvl9pPr marL="4876739" algn="l" defTabSz="12191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065">
          <p15:clr>
            <a:srgbClr val="F26B43"/>
          </p15:clr>
        </p15:guide>
        <p15:guide id="2" orient="horz" pos="1215">
          <p15:clr>
            <a:srgbClr val="F26B43"/>
          </p15:clr>
        </p15:guide>
        <p15:guide id="3" orient="horz" pos="2232">
          <p15:clr>
            <a:srgbClr val="F26B43"/>
          </p15:clr>
        </p15:guide>
        <p15:guide id="4" pos="528">
          <p15:clr>
            <a:srgbClr val="F26B43"/>
          </p15:clr>
        </p15:guide>
        <p15:guide id="5" pos="13129">
          <p15:clr>
            <a:srgbClr val="F26B43"/>
          </p15:clr>
        </p15:guide>
        <p15:guide id="6" orient="horz" pos="602">
          <p15:clr>
            <a:srgbClr val="F26B43"/>
          </p15:clr>
        </p15:guide>
        <p15:guide id="7" orient="horz" pos="138">
          <p15:clr>
            <a:srgbClr val="F26B43"/>
          </p15:clr>
        </p15:guide>
        <p15:guide id="8" orient="horz" pos="2296">
          <p15:clr>
            <a:srgbClr val="F26B43"/>
          </p15:clr>
        </p15:guide>
        <p15:guide id="10" pos="8866">
          <p15:clr>
            <a:srgbClr val="F26B43"/>
          </p15:clr>
        </p15:guide>
        <p15:guide id="12" pos="2455">
          <p15:clr>
            <a:srgbClr val="F26B43"/>
          </p15:clr>
        </p15:guide>
        <p15:guide id="13" pos="2661">
          <p15:clr>
            <a:srgbClr val="F26B43"/>
          </p15:clr>
        </p15:guide>
        <p15:guide id="14" pos="4588">
          <p15:clr>
            <a:srgbClr val="F26B43"/>
          </p15:clr>
        </p15:guide>
        <p15:guide id="15" pos="4791">
          <p15:clr>
            <a:srgbClr val="F26B43"/>
          </p15:clr>
        </p15:guide>
        <p15:guide id="16" pos="10996">
          <p15:clr>
            <a:srgbClr val="F26B43"/>
          </p15:clr>
        </p15:guide>
        <p15:guide id="17" pos="6725">
          <p15:clr>
            <a:srgbClr val="F26B43"/>
          </p15:clr>
        </p15:guide>
        <p15:guide id="18" pos="6928">
          <p15:clr>
            <a:srgbClr val="F26B43"/>
          </p15:clr>
        </p15:guide>
        <p15:guide id="19" pos="6827">
          <p15:clr>
            <a:srgbClr val="F26B43"/>
          </p15:clr>
        </p15:guide>
        <p15:guide id="20" pos="11198">
          <p15:clr>
            <a:srgbClr val="F26B43"/>
          </p15:clr>
        </p15:guide>
        <p15:guide id="21" orient="horz" pos="590">
          <p15:clr>
            <a:srgbClr val="F26B43"/>
          </p15:clr>
        </p15:guide>
        <p15:guide id="22" orient="horz" pos="361">
          <p15:clr>
            <a:srgbClr val="F26B43"/>
          </p15:clr>
        </p15:guide>
        <p15:guide id="23" orient="horz" pos="1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4" name="Object 3" hidden="1"/>
                      <p:cNvPicPr/>
                      <p:nvPr/>
                    </p:nvPicPr>
                    <p:blipFill>
                      <a:blip r:embed="rId27"/>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1" y="402587"/>
            <a:ext cx="11252201"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1" y="1665290"/>
            <a:ext cx="11252201"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261898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Lst>
  <p:transition>
    <p:fade/>
  </p:transition>
  <p:hf hdr="0" ftr="0" dt="0"/>
  <p:txStyles>
    <p:titleStyle>
      <a:lvl1pPr algn="l" defTabSz="1219185" rtl="0" eaLnBrk="1" latinLnBrk="0" hangingPunct="1">
        <a:spcBef>
          <a:spcPct val="0"/>
        </a:spcBef>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0" indent="0" algn="l" defTabSz="1219185"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2" indent="-127002" algn="l" defTabSz="1219185"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3" indent="-127002" algn="l" defTabSz="1219185"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5" indent="-127002" algn="l" defTabSz="1219185"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7" indent="-127002" algn="l" defTabSz="1064670"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91" indent="-235197" algn="l" defTabSz="1219185"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69"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6" algn="l" defTabSz="1219185" rtl="0" eaLnBrk="1" latinLnBrk="0" hangingPunct="1">
        <a:defRPr sz="2400" kern="1200">
          <a:solidFill>
            <a:schemeClr val="tx1"/>
          </a:solidFill>
          <a:latin typeface="+mn-lt"/>
          <a:ea typeface="+mn-ea"/>
          <a:cs typeface="+mn-cs"/>
        </a:defRPr>
      </a:lvl8pPr>
      <a:lvl9pPr marL="4876739" algn="l" defTabSz="12191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065">
          <p15:clr>
            <a:srgbClr val="F26B43"/>
          </p15:clr>
        </p15:guide>
        <p15:guide id="2" orient="horz" pos="1215">
          <p15:clr>
            <a:srgbClr val="F26B43"/>
          </p15:clr>
        </p15:guide>
        <p15:guide id="3" orient="horz" pos="2232">
          <p15:clr>
            <a:srgbClr val="F26B43"/>
          </p15:clr>
        </p15:guide>
        <p15:guide id="4" pos="528">
          <p15:clr>
            <a:srgbClr val="F26B43"/>
          </p15:clr>
        </p15:guide>
        <p15:guide id="5" pos="13129">
          <p15:clr>
            <a:srgbClr val="F26B43"/>
          </p15:clr>
        </p15:guide>
        <p15:guide id="6" orient="horz" pos="602">
          <p15:clr>
            <a:srgbClr val="F26B43"/>
          </p15:clr>
        </p15:guide>
        <p15:guide id="7" orient="horz" pos="138">
          <p15:clr>
            <a:srgbClr val="F26B43"/>
          </p15:clr>
        </p15:guide>
        <p15:guide id="8" orient="horz" pos="2296">
          <p15:clr>
            <a:srgbClr val="F26B43"/>
          </p15:clr>
        </p15:guide>
        <p15:guide id="10" pos="8866">
          <p15:clr>
            <a:srgbClr val="F26B43"/>
          </p15:clr>
        </p15:guide>
        <p15:guide id="12" pos="2455">
          <p15:clr>
            <a:srgbClr val="F26B43"/>
          </p15:clr>
        </p15:guide>
        <p15:guide id="13" pos="2661">
          <p15:clr>
            <a:srgbClr val="F26B43"/>
          </p15:clr>
        </p15:guide>
        <p15:guide id="14" pos="4588">
          <p15:clr>
            <a:srgbClr val="F26B43"/>
          </p15:clr>
        </p15:guide>
        <p15:guide id="15" pos="4791">
          <p15:clr>
            <a:srgbClr val="F26B43"/>
          </p15:clr>
        </p15:guide>
        <p15:guide id="16" pos="10996">
          <p15:clr>
            <a:srgbClr val="F26B43"/>
          </p15:clr>
        </p15:guide>
        <p15:guide id="17" pos="6725">
          <p15:clr>
            <a:srgbClr val="F26B43"/>
          </p15:clr>
        </p15:guide>
        <p15:guide id="18" pos="6928">
          <p15:clr>
            <a:srgbClr val="F26B43"/>
          </p15:clr>
        </p15:guide>
        <p15:guide id="19" pos="6827">
          <p15:clr>
            <a:srgbClr val="F26B43"/>
          </p15:clr>
        </p15:guide>
        <p15:guide id="20" pos="11198">
          <p15:clr>
            <a:srgbClr val="F26B43"/>
          </p15:clr>
        </p15:guide>
        <p15:guide id="21" orient="horz" pos="590">
          <p15:clr>
            <a:srgbClr val="F26B43"/>
          </p15:clr>
        </p15:guide>
        <p15:guide id="22" orient="horz" pos="361">
          <p15:clr>
            <a:srgbClr val="F26B43"/>
          </p15:clr>
        </p15:guide>
        <p15:guide id="23" orient="horz" pos="1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3"/>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4" name="Object 3" hidden="1"/>
                      <p:cNvPicPr/>
                      <p:nvPr/>
                    </p:nvPicPr>
                    <p:blipFill>
                      <a:blip r:embed="rId2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1" y="402587"/>
            <a:ext cx="11252201"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1" y="1665290"/>
            <a:ext cx="11252201"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8748541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Lst>
  <p:transition>
    <p:fade/>
  </p:transition>
  <p:hf hdr="0" ftr="0" dt="0"/>
  <p:txStyles>
    <p:titleStyle>
      <a:lvl1pPr algn="l" defTabSz="1219185" rtl="0" eaLnBrk="1" latinLnBrk="0" hangingPunct="1">
        <a:spcBef>
          <a:spcPct val="0"/>
        </a:spcBef>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0" indent="0" algn="l" defTabSz="1219185"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2" indent="-127002" algn="l" defTabSz="1219185"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3" indent="-127002" algn="l" defTabSz="1219185"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5" indent="-127002" algn="l" defTabSz="1219185"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7" indent="-127002" algn="l" defTabSz="1064670"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91" indent="-235197" algn="l" defTabSz="1219185"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91" indent="-235197" algn="l" defTabSz="1219185"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69"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6" algn="l" defTabSz="1219185" rtl="0" eaLnBrk="1" latinLnBrk="0" hangingPunct="1">
        <a:defRPr sz="2400" kern="1200">
          <a:solidFill>
            <a:schemeClr val="tx1"/>
          </a:solidFill>
          <a:latin typeface="+mn-lt"/>
          <a:ea typeface="+mn-ea"/>
          <a:cs typeface="+mn-cs"/>
        </a:defRPr>
      </a:lvl8pPr>
      <a:lvl9pPr marL="4876739" algn="l" defTabSz="12191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065">
          <p15:clr>
            <a:srgbClr val="F26B43"/>
          </p15:clr>
        </p15:guide>
        <p15:guide id="2" orient="horz" pos="1215">
          <p15:clr>
            <a:srgbClr val="F26B43"/>
          </p15:clr>
        </p15:guide>
        <p15:guide id="3" orient="horz" pos="2232">
          <p15:clr>
            <a:srgbClr val="F26B43"/>
          </p15:clr>
        </p15:guide>
        <p15:guide id="4" pos="528">
          <p15:clr>
            <a:srgbClr val="F26B43"/>
          </p15:clr>
        </p15:guide>
        <p15:guide id="5" pos="13129">
          <p15:clr>
            <a:srgbClr val="F26B43"/>
          </p15:clr>
        </p15:guide>
        <p15:guide id="6" orient="horz" pos="602">
          <p15:clr>
            <a:srgbClr val="F26B43"/>
          </p15:clr>
        </p15:guide>
        <p15:guide id="7" orient="horz" pos="138">
          <p15:clr>
            <a:srgbClr val="F26B43"/>
          </p15:clr>
        </p15:guide>
        <p15:guide id="8" orient="horz" pos="2296">
          <p15:clr>
            <a:srgbClr val="F26B43"/>
          </p15:clr>
        </p15:guide>
        <p15:guide id="10" pos="8866">
          <p15:clr>
            <a:srgbClr val="F26B43"/>
          </p15:clr>
        </p15:guide>
        <p15:guide id="12" pos="2455">
          <p15:clr>
            <a:srgbClr val="F26B43"/>
          </p15:clr>
        </p15:guide>
        <p15:guide id="13" pos="2661">
          <p15:clr>
            <a:srgbClr val="F26B43"/>
          </p15:clr>
        </p15:guide>
        <p15:guide id="14" pos="4588">
          <p15:clr>
            <a:srgbClr val="F26B43"/>
          </p15:clr>
        </p15:guide>
        <p15:guide id="15" pos="4791">
          <p15:clr>
            <a:srgbClr val="F26B43"/>
          </p15:clr>
        </p15:guide>
        <p15:guide id="16" pos="10996">
          <p15:clr>
            <a:srgbClr val="F26B43"/>
          </p15:clr>
        </p15:guide>
        <p15:guide id="17" pos="6725">
          <p15:clr>
            <a:srgbClr val="F26B43"/>
          </p15:clr>
        </p15:guide>
        <p15:guide id="18" pos="6928">
          <p15:clr>
            <a:srgbClr val="F26B43"/>
          </p15:clr>
        </p15:guide>
        <p15:guide id="19" pos="6827">
          <p15:clr>
            <a:srgbClr val="F26B43"/>
          </p15:clr>
        </p15:guide>
        <p15:guide id="20" pos="11198">
          <p15:clr>
            <a:srgbClr val="F26B43"/>
          </p15:clr>
        </p15:guide>
        <p15:guide id="21" orient="horz" pos="590">
          <p15:clr>
            <a:srgbClr val="F26B43"/>
          </p15:clr>
        </p15:guide>
        <p15:guide id="22" orient="horz" pos="361">
          <p15:clr>
            <a:srgbClr val="F26B43"/>
          </p15:clr>
        </p15:guide>
        <p15:guide id="23" orient="horz" pos="1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330135653"/>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microsoft.com/office/2007/relationships/hdphoto" Target="../media/hdphoto1.wdp"/><Relationship Id="rId10" Type="http://schemas.openxmlformats.org/officeDocument/2006/relationships/image" Target="../media/image29.png"/><Relationship Id="rId4" Type="http://schemas.openxmlformats.org/officeDocument/2006/relationships/image" Target="../media/image36.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2.xml"/><Relationship Id="rId7"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200"/>
            <a:ext cx="9372600" cy="1490152"/>
          </a:xfrm>
          <a:prstGeom prst="rect">
            <a:avLst/>
          </a:prstGeom>
        </p:spPr>
        <p:txBody>
          <a:bodyPr vert="horz" wrap="square" lIns="0" tIns="12700" rIns="0" bIns="0" rtlCol="0">
            <a:spAutoFit/>
          </a:bodyPr>
          <a:lstStyle/>
          <a:p>
            <a:pPr marL="12700" marR="5080">
              <a:lnSpc>
                <a:spcPct val="100000"/>
              </a:lnSpc>
              <a:spcBef>
                <a:spcPts val="100"/>
              </a:spcBef>
            </a:pPr>
            <a:r>
              <a:rPr lang="fr-FR" sz="4800" b="0" spc="-10" dirty="0">
                <a:solidFill>
                  <a:srgbClr val="FFFFFF"/>
                </a:solidFill>
                <a:latin typeface="Open Sans Light"/>
                <a:cs typeface="Open Sans Light"/>
              </a:rPr>
              <a:t>Metropolitan  Transportation Plan (MTP) Update</a:t>
            </a:r>
          </a:p>
        </p:txBody>
      </p:sp>
      <p:sp>
        <p:nvSpPr>
          <p:cNvPr id="4" name="TextBox 3">
            <a:extLst>
              <a:ext uri="{FF2B5EF4-FFF2-40B4-BE49-F238E27FC236}">
                <a16:creationId xmlns:a16="http://schemas.microsoft.com/office/drawing/2014/main" id="{AC6EBBA2-0F56-F097-19EB-80BBE196ED83}"/>
              </a:ext>
            </a:extLst>
          </p:cNvPr>
          <p:cNvSpPr txBox="1"/>
          <p:nvPr/>
        </p:nvSpPr>
        <p:spPr>
          <a:xfrm>
            <a:off x="10371487" y="5715000"/>
            <a:ext cx="1617752" cy="677108"/>
          </a:xfrm>
          <a:prstGeom prst="rect">
            <a:avLst/>
          </a:prstGeom>
          <a:noFill/>
        </p:spPr>
        <p:txBody>
          <a:bodyPr wrap="none" rtlCol="0">
            <a:spAutoFit/>
          </a:bodyPr>
          <a:lstStyle/>
          <a:p>
            <a:pPr algn="r"/>
            <a:r>
              <a:rPr lang="en-US" sz="2400" dirty="0">
                <a:solidFill>
                  <a:schemeClr val="bg1"/>
                </a:solidFill>
                <a:latin typeface="Franklin Gothic Heavy" panose="020B0903020102020204" pitchFamily="34" charset="0"/>
              </a:rPr>
              <a:t>TCC</a:t>
            </a:r>
          </a:p>
          <a:p>
            <a:pPr algn="r"/>
            <a:r>
              <a:rPr lang="en-US" sz="1400" dirty="0">
                <a:solidFill>
                  <a:schemeClr val="bg1"/>
                </a:solidFill>
                <a:latin typeface="Franklin Gothic Heavy" panose="020B0903020102020204" pitchFamily="34" charset="0"/>
              </a:rPr>
              <a:t>January 13, 2023</a:t>
            </a:r>
            <a:endParaRPr lang="en-US" sz="1400" dirty="0">
              <a:solidFill>
                <a:schemeClr val="bg1"/>
              </a:solidFill>
            </a:endParaRPr>
          </a:p>
        </p:txBody>
      </p:sp>
    </p:spTree>
    <p:extLst>
      <p:ext uri="{BB962C8B-B14F-4D97-AF65-F5344CB8AC3E}">
        <p14:creationId xmlns:p14="http://schemas.microsoft.com/office/powerpoint/2010/main" val="124191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245363" y="6291071"/>
            <a:ext cx="928116" cy="397764"/>
          </a:xfrm>
          <a:prstGeom prst="rect">
            <a:avLst/>
          </a:prstGeom>
        </p:spPr>
      </p:pic>
      <p:sp>
        <p:nvSpPr>
          <p:cNvPr id="5" name="object 5"/>
          <p:cNvSpPr txBox="1">
            <a:spLocks noGrp="1"/>
          </p:cNvSpPr>
          <p:nvPr>
            <p:ph type="title"/>
          </p:nvPr>
        </p:nvSpPr>
        <p:spPr>
          <a:xfrm>
            <a:off x="595682" y="183232"/>
            <a:ext cx="10834318" cy="1490152"/>
          </a:xfrm>
          <a:prstGeom prst="rect">
            <a:avLst/>
          </a:prstGeom>
        </p:spPr>
        <p:txBody>
          <a:bodyPr vert="horz" wrap="square" lIns="0" tIns="12700" rIns="0" bIns="0" rtlCol="0">
            <a:spAutoFit/>
          </a:bodyPr>
          <a:lstStyle/>
          <a:p>
            <a:pPr marL="12700">
              <a:lnSpc>
                <a:spcPct val="100000"/>
              </a:lnSpc>
              <a:spcBef>
                <a:spcPts val="100"/>
              </a:spcBef>
            </a:pPr>
            <a:r>
              <a:rPr lang="en-US" sz="3200" spc="-75" dirty="0"/>
              <a:t>In order to support the long-term outcome of having “One Great Region” we need to understand where potential policy interventions are needed</a:t>
            </a:r>
          </a:p>
        </p:txBody>
      </p:sp>
      <p:sp>
        <p:nvSpPr>
          <p:cNvPr id="7" name="object 7"/>
          <p:cNvSpPr/>
          <p:nvPr/>
        </p:nvSpPr>
        <p:spPr>
          <a:xfrm flipV="1">
            <a:off x="595682" y="1685915"/>
            <a:ext cx="9105900" cy="9124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32" name="object 6">
            <a:extLst>
              <a:ext uri="{FF2B5EF4-FFF2-40B4-BE49-F238E27FC236}">
                <a16:creationId xmlns:a16="http://schemas.microsoft.com/office/drawing/2014/main" id="{80A887A8-C67F-616B-D0FE-8C1AAE59EF35}"/>
              </a:ext>
            </a:extLst>
          </p:cNvPr>
          <p:cNvSpPr txBox="1"/>
          <p:nvPr/>
        </p:nvSpPr>
        <p:spPr>
          <a:xfrm>
            <a:off x="564082" y="1926898"/>
            <a:ext cx="11353800" cy="629018"/>
          </a:xfrm>
          <a:prstGeom prst="rect">
            <a:avLst/>
          </a:prstGeom>
        </p:spPr>
        <p:txBody>
          <a:bodyPr vert="horz" wrap="square" lIns="0" tIns="13335" rIns="0" bIns="0" rtlCol="0">
            <a:spAutoFit/>
          </a:bodyPr>
          <a:lstStyle/>
          <a:p>
            <a:pPr marL="12700" marR="5080">
              <a:lnSpc>
                <a:spcPct val="100000"/>
              </a:lnSpc>
              <a:spcBef>
                <a:spcPts val="105"/>
              </a:spcBef>
            </a:pPr>
            <a:r>
              <a:rPr lang="en-US" sz="2000" dirty="0">
                <a:latin typeface="Open Sans"/>
                <a:cs typeface="Open Sans"/>
              </a:rPr>
              <a:t>Alternative scenarios helps to inform this process and provides policymakers with information on the future.</a:t>
            </a:r>
          </a:p>
        </p:txBody>
      </p:sp>
      <p:sp>
        <p:nvSpPr>
          <p:cNvPr id="39" name="Arc 38">
            <a:extLst>
              <a:ext uri="{FF2B5EF4-FFF2-40B4-BE49-F238E27FC236}">
                <a16:creationId xmlns:a16="http://schemas.microsoft.com/office/drawing/2014/main" id="{2E17BE81-B511-D8F1-BD17-2C4D03947955}"/>
              </a:ext>
            </a:extLst>
          </p:cNvPr>
          <p:cNvSpPr/>
          <p:nvPr/>
        </p:nvSpPr>
        <p:spPr>
          <a:xfrm>
            <a:off x="3748441" y="4130840"/>
            <a:ext cx="1118938" cy="1118938"/>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DBDE68BC-F19D-9561-B303-3685E6AE8C23}"/>
              </a:ext>
            </a:extLst>
          </p:cNvPr>
          <p:cNvCxnSpPr>
            <a:endCxn id="39" idx="0"/>
          </p:cNvCxnSpPr>
          <p:nvPr/>
        </p:nvCxnSpPr>
        <p:spPr>
          <a:xfrm flipV="1">
            <a:off x="3255144" y="4130840"/>
            <a:ext cx="1052767" cy="2"/>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6368932-BAD9-7C5D-FDA1-C59420942644}"/>
              </a:ext>
            </a:extLst>
          </p:cNvPr>
          <p:cNvSpPr txBox="1"/>
          <p:nvPr/>
        </p:nvSpPr>
        <p:spPr>
          <a:xfrm>
            <a:off x="3351399" y="3757861"/>
            <a:ext cx="851515" cy="369332"/>
          </a:xfrm>
          <a:prstGeom prst="rect">
            <a:avLst/>
          </a:prstGeom>
          <a:noFill/>
        </p:spPr>
        <p:txBody>
          <a:bodyPr wrap="none" rtlCol="0">
            <a:spAutoFit/>
          </a:bodyPr>
          <a:lstStyle/>
          <a:p>
            <a:r>
              <a:rPr lang="en-US" b="1" dirty="0"/>
              <a:t>Driver</a:t>
            </a:r>
          </a:p>
        </p:txBody>
      </p:sp>
      <p:sp>
        <p:nvSpPr>
          <p:cNvPr id="43" name="Rounded Rectangle 12">
            <a:extLst>
              <a:ext uri="{FF2B5EF4-FFF2-40B4-BE49-F238E27FC236}">
                <a16:creationId xmlns:a16="http://schemas.microsoft.com/office/drawing/2014/main" id="{8CDFFAE1-0748-D060-13B7-82E2D5F6CF60}"/>
              </a:ext>
            </a:extLst>
          </p:cNvPr>
          <p:cNvSpPr/>
          <p:nvPr/>
        </p:nvSpPr>
        <p:spPr>
          <a:xfrm>
            <a:off x="2088084" y="3769892"/>
            <a:ext cx="974557" cy="589548"/>
          </a:xfrm>
          <a:prstGeom prst="round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2023</a:t>
            </a:r>
          </a:p>
        </p:txBody>
      </p:sp>
      <p:cxnSp>
        <p:nvCxnSpPr>
          <p:cNvPr id="44" name="Straight Arrow Connector 43">
            <a:extLst>
              <a:ext uri="{FF2B5EF4-FFF2-40B4-BE49-F238E27FC236}">
                <a16:creationId xmlns:a16="http://schemas.microsoft.com/office/drawing/2014/main" id="{E9337B4A-A88D-E807-8C0E-FFC55DC0D618}"/>
              </a:ext>
            </a:extLst>
          </p:cNvPr>
          <p:cNvCxnSpPr>
            <a:stCxn id="39" idx="0"/>
          </p:cNvCxnSpPr>
          <p:nvPr/>
        </p:nvCxnSpPr>
        <p:spPr>
          <a:xfrm flipV="1">
            <a:off x="4307911" y="4114800"/>
            <a:ext cx="3314699" cy="16040"/>
          </a:xfrm>
          <a:prstGeom prst="straightConnector1">
            <a:avLst/>
          </a:prstGeom>
          <a:ln w="76200">
            <a:solidFill>
              <a:srgbClr val="4A852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030571C-FA23-3992-1C13-C606E12F8068}"/>
              </a:ext>
            </a:extLst>
          </p:cNvPr>
          <p:cNvSpPr txBox="1"/>
          <p:nvPr/>
        </p:nvSpPr>
        <p:spPr>
          <a:xfrm>
            <a:off x="5753701" y="3416975"/>
            <a:ext cx="1495926" cy="646331"/>
          </a:xfrm>
          <a:prstGeom prst="rect">
            <a:avLst/>
          </a:prstGeom>
          <a:noFill/>
        </p:spPr>
        <p:txBody>
          <a:bodyPr wrap="square" rtlCol="0">
            <a:spAutoFit/>
          </a:bodyPr>
          <a:lstStyle/>
          <a:p>
            <a:pPr algn="ctr"/>
            <a:r>
              <a:rPr lang="en-US" b="1" dirty="0">
                <a:solidFill>
                  <a:srgbClr val="4A8522"/>
                </a:solidFill>
              </a:rPr>
              <a:t>Positive Direction</a:t>
            </a:r>
          </a:p>
        </p:txBody>
      </p:sp>
      <p:cxnSp>
        <p:nvCxnSpPr>
          <p:cNvPr id="46" name="Straight Arrow Connector 45">
            <a:extLst>
              <a:ext uri="{FF2B5EF4-FFF2-40B4-BE49-F238E27FC236}">
                <a16:creationId xmlns:a16="http://schemas.microsoft.com/office/drawing/2014/main" id="{6154FA42-0336-08F5-9E31-55F3CF022705}"/>
              </a:ext>
            </a:extLst>
          </p:cNvPr>
          <p:cNvCxnSpPr/>
          <p:nvPr/>
        </p:nvCxnSpPr>
        <p:spPr>
          <a:xfrm>
            <a:off x="4865374" y="4684289"/>
            <a:ext cx="1" cy="12432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6CF8E5F-EF91-5B8F-56D1-A4E6655BDEC0}"/>
              </a:ext>
            </a:extLst>
          </p:cNvPr>
          <p:cNvSpPr txBox="1"/>
          <p:nvPr/>
        </p:nvSpPr>
        <p:spPr>
          <a:xfrm>
            <a:off x="3367439" y="4844714"/>
            <a:ext cx="1415717" cy="646331"/>
          </a:xfrm>
          <a:prstGeom prst="rect">
            <a:avLst/>
          </a:prstGeom>
          <a:noFill/>
        </p:spPr>
        <p:txBody>
          <a:bodyPr wrap="square" rtlCol="0">
            <a:spAutoFit/>
          </a:bodyPr>
          <a:lstStyle/>
          <a:p>
            <a:pPr algn="r"/>
            <a:r>
              <a:rPr lang="en-US" b="1" dirty="0">
                <a:solidFill>
                  <a:srgbClr val="FF0000"/>
                </a:solidFill>
              </a:rPr>
              <a:t>Negative Direction</a:t>
            </a:r>
          </a:p>
        </p:txBody>
      </p:sp>
      <p:sp>
        <p:nvSpPr>
          <p:cNvPr id="48" name="Rounded Rectangle 24">
            <a:extLst>
              <a:ext uri="{FF2B5EF4-FFF2-40B4-BE49-F238E27FC236}">
                <a16:creationId xmlns:a16="http://schemas.microsoft.com/office/drawing/2014/main" id="{D04692E1-06C6-7E25-F0DE-86538DD067E1}"/>
              </a:ext>
            </a:extLst>
          </p:cNvPr>
          <p:cNvSpPr/>
          <p:nvPr/>
        </p:nvSpPr>
        <p:spPr>
          <a:xfrm>
            <a:off x="3952978" y="5975681"/>
            <a:ext cx="1824790" cy="589548"/>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Policy Interventions</a:t>
            </a:r>
          </a:p>
        </p:txBody>
      </p:sp>
      <p:sp>
        <p:nvSpPr>
          <p:cNvPr id="49" name="Rounded Rectangle 25">
            <a:extLst>
              <a:ext uri="{FF2B5EF4-FFF2-40B4-BE49-F238E27FC236}">
                <a16:creationId xmlns:a16="http://schemas.microsoft.com/office/drawing/2014/main" id="{2AEB3984-C6E7-8BF1-12B9-ED63F2905CE0}"/>
              </a:ext>
            </a:extLst>
          </p:cNvPr>
          <p:cNvSpPr/>
          <p:nvPr/>
        </p:nvSpPr>
        <p:spPr>
          <a:xfrm>
            <a:off x="5573231" y="2747208"/>
            <a:ext cx="1824790" cy="589548"/>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Policy Support</a:t>
            </a:r>
          </a:p>
        </p:txBody>
      </p:sp>
      <p:sp>
        <p:nvSpPr>
          <p:cNvPr id="50" name="Down Arrow 15">
            <a:extLst>
              <a:ext uri="{FF2B5EF4-FFF2-40B4-BE49-F238E27FC236}">
                <a16:creationId xmlns:a16="http://schemas.microsoft.com/office/drawing/2014/main" id="{AD984EED-27C4-95C3-8024-87A6E07D1689}"/>
              </a:ext>
            </a:extLst>
          </p:cNvPr>
          <p:cNvSpPr/>
          <p:nvPr/>
        </p:nvSpPr>
        <p:spPr>
          <a:xfrm>
            <a:off x="5589272" y="3469100"/>
            <a:ext cx="409074" cy="529389"/>
          </a:xfrm>
          <a:prstGeom prst="downArrow">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27">
            <a:extLst>
              <a:ext uri="{FF2B5EF4-FFF2-40B4-BE49-F238E27FC236}">
                <a16:creationId xmlns:a16="http://schemas.microsoft.com/office/drawing/2014/main" id="{74252243-AB4A-8862-EB0C-1A4BD5D4E83F}"/>
              </a:ext>
            </a:extLst>
          </p:cNvPr>
          <p:cNvSpPr/>
          <p:nvPr/>
        </p:nvSpPr>
        <p:spPr>
          <a:xfrm>
            <a:off x="6956862" y="3453058"/>
            <a:ext cx="409074" cy="529389"/>
          </a:xfrm>
          <a:prstGeom prst="downArrow">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28">
            <a:extLst>
              <a:ext uri="{FF2B5EF4-FFF2-40B4-BE49-F238E27FC236}">
                <a16:creationId xmlns:a16="http://schemas.microsoft.com/office/drawing/2014/main" id="{27016C34-6ED1-8C1D-BD96-5A1DEC0B2FC2}"/>
              </a:ext>
            </a:extLst>
          </p:cNvPr>
          <p:cNvSpPr/>
          <p:nvPr/>
        </p:nvSpPr>
        <p:spPr>
          <a:xfrm>
            <a:off x="5629379" y="4896851"/>
            <a:ext cx="1824790" cy="589548"/>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Incentives</a:t>
            </a:r>
          </a:p>
        </p:txBody>
      </p:sp>
      <p:sp>
        <p:nvSpPr>
          <p:cNvPr id="53" name="Down Arrow 29">
            <a:extLst>
              <a:ext uri="{FF2B5EF4-FFF2-40B4-BE49-F238E27FC236}">
                <a16:creationId xmlns:a16="http://schemas.microsoft.com/office/drawing/2014/main" id="{D3F2AD23-24F7-A908-EE03-AD2B16942ED2}"/>
              </a:ext>
            </a:extLst>
          </p:cNvPr>
          <p:cNvSpPr/>
          <p:nvPr/>
        </p:nvSpPr>
        <p:spPr>
          <a:xfrm flipV="1">
            <a:off x="5597294" y="4235110"/>
            <a:ext cx="409074" cy="545432"/>
          </a:xfrm>
          <a:prstGeom prst="downArrow">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30">
            <a:extLst>
              <a:ext uri="{FF2B5EF4-FFF2-40B4-BE49-F238E27FC236}">
                <a16:creationId xmlns:a16="http://schemas.microsoft.com/office/drawing/2014/main" id="{74685854-6229-0D32-0DA3-537F41316AB2}"/>
              </a:ext>
            </a:extLst>
          </p:cNvPr>
          <p:cNvSpPr/>
          <p:nvPr/>
        </p:nvSpPr>
        <p:spPr>
          <a:xfrm flipV="1">
            <a:off x="6988946" y="4219069"/>
            <a:ext cx="409074" cy="545432"/>
          </a:xfrm>
          <a:prstGeom prst="downArrow">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19">
            <a:extLst>
              <a:ext uri="{FF2B5EF4-FFF2-40B4-BE49-F238E27FC236}">
                <a16:creationId xmlns:a16="http://schemas.microsoft.com/office/drawing/2014/main" id="{9CD5E326-7468-F4D0-E5A5-4DB2BCDFD634}"/>
              </a:ext>
            </a:extLst>
          </p:cNvPr>
          <p:cNvSpPr/>
          <p:nvPr/>
        </p:nvSpPr>
        <p:spPr>
          <a:xfrm>
            <a:off x="5878030" y="5033206"/>
            <a:ext cx="2165684" cy="1251285"/>
          </a:xfrm>
          <a:custGeom>
            <a:avLst/>
            <a:gdLst>
              <a:gd name="connsiteX0" fmla="*/ 0 w 2165684"/>
              <a:gd name="connsiteY0" fmla="*/ 1239253 h 1251285"/>
              <a:gd name="connsiteX1" fmla="*/ 733926 w 2165684"/>
              <a:gd name="connsiteY1" fmla="*/ 1251285 h 1251285"/>
              <a:gd name="connsiteX2" fmla="*/ 1371600 w 2165684"/>
              <a:gd name="connsiteY2" fmla="*/ 1251285 h 1251285"/>
              <a:gd name="connsiteX3" fmla="*/ 2165684 w 2165684"/>
              <a:gd name="connsiteY3" fmla="*/ 0 h 1251285"/>
            </a:gdLst>
            <a:ahLst/>
            <a:cxnLst>
              <a:cxn ang="0">
                <a:pos x="connsiteX0" y="connsiteY0"/>
              </a:cxn>
              <a:cxn ang="0">
                <a:pos x="connsiteX1" y="connsiteY1"/>
              </a:cxn>
              <a:cxn ang="0">
                <a:pos x="connsiteX2" y="connsiteY2"/>
              </a:cxn>
              <a:cxn ang="0">
                <a:pos x="connsiteX3" y="connsiteY3"/>
              </a:cxn>
            </a:cxnLst>
            <a:rect l="l" t="t" r="r" b="b"/>
            <a:pathLst>
              <a:path w="2165684" h="1251285">
                <a:moveTo>
                  <a:pt x="0" y="1239253"/>
                </a:moveTo>
                <a:lnTo>
                  <a:pt x="733926" y="1251285"/>
                </a:lnTo>
                <a:lnTo>
                  <a:pt x="1371600" y="1251285"/>
                </a:lnTo>
                <a:lnTo>
                  <a:pt x="2165684" y="0"/>
                </a:lnTo>
              </a:path>
            </a:pathLst>
          </a:custGeom>
          <a:noFill/>
          <a:ln w="76200">
            <a:solidFill>
              <a:srgbClr val="4A8522"/>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279F0B1-CDE3-7AB8-D684-CA27BF100F57}"/>
              </a:ext>
            </a:extLst>
          </p:cNvPr>
          <p:cNvPicPr>
            <a:picLocks noChangeAspect="1"/>
          </p:cNvPicPr>
          <p:nvPr/>
        </p:nvPicPr>
        <p:blipFill rotWithShape="1">
          <a:blip r:embed="rId3"/>
          <a:srcRect l="50741" t="73392" r="34380" b="10527"/>
          <a:stretch/>
        </p:blipFill>
        <p:spPr>
          <a:xfrm>
            <a:off x="7772400" y="3429000"/>
            <a:ext cx="2048002" cy="1475677"/>
          </a:xfrm>
          <a:prstGeom prst="rect">
            <a:avLst/>
          </a:prstGeom>
        </p:spPr>
      </p:pic>
    </p:spTree>
    <p:extLst>
      <p:ext uri="{BB962C8B-B14F-4D97-AF65-F5344CB8AC3E}">
        <p14:creationId xmlns:p14="http://schemas.microsoft.com/office/powerpoint/2010/main" val="184712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515539" y="6105421"/>
            <a:ext cx="928116" cy="397764"/>
          </a:xfrm>
          <a:prstGeom prst="rect">
            <a:avLst/>
          </a:prstGeom>
        </p:spPr>
      </p:pic>
      <p:sp>
        <p:nvSpPr>
          <p:cNvPr id="5" name="object 5"/>
          <p:cNvSpPr txBox="1">
            <a:spLocks noGrp="1"/>
          </p:cNvSpPr>
          <p:nvPr>
            <p:ph type="title"/>
          </p:nvPr>
        </p:nvSpPr>
        <p:spPr>
          <a:xfrm>
            <a:off x="348997" y="697110"/>
            <a:ext cx="11843003" cy="936154"/>
          </a:xfrm>
          <a:prstGeom prst="rect">
            <a:avLst/>
          </a:prstGeom>
        </p:spPr>
        <p:txBody>
          <a:bodyPr vert="horz" wrap="square" lIns="0" tIns="12700" rIns="0" bIns="0" rtlCol="0">
            <a:spAutoFit/>
          </a:bodyPr>
          <a:lstStyle/>
          <a:p>
            <a:pPr marL="12700">
              <a:lnSpc>
                <a:spcPct val="100000"/>
              </a:lnSpc>
              <a:spcBef>
                <a:spcPts val="100"/>
              </a:spcBef>
            </a:pPr>
            <a:r>
              <a:rPr lang="en-US" sz="2000" spc="-75" dirty="0"/>
              <a:t>The Atlanta Region was one of five regions selected by USDOT to received supplemental funding assistance to implement next generation scenario planning between 2015 and 2017.  A key outcome was identifying disruptive changes impacting the region.</a:t>
            </a:r>
          </a:p>
        </p:txBody>
      </p:sp>
      <p:sp>
        <p:nvSpPr>
          <p:cNvPr id="7" name="object 7"/>
          <p:cNvSpPr/>
          <p:nvPr/>
        </p:nvSpPr>
        <p:spPr>
          <a:xfrm flipV="1">
            <a:off x="333343" y="481629"/>
            <a:ext cx="9105900" cy="9124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2" name="Rounded Rectangle 2">
            <a:extLst>
              <a:ext uri="{FF2B5EF4-FFF2-40B4-BE49-F238E27FC236}">
                <a16:creationId xmlns:a16="http://schemas.microsoft.com/office/drawing/2014/main" id="{07A99328-BB8F-8A2D-AD88-BF2C74BD3EC7}"/>
              </a:ext>
            </a:extLst>
          </p:cNvPr>
          <p:cNvSpPr/>
          <p:nvPr/>
        </p:nvSpPr>
        <p:spPr>
          <a:xfrm>
            <a:off x="1412391" y="2035684"/>
            <a:ext cx="1984441" cy="4542516"/>
          </a:xfrm>
          <a:prstGeom prst="roundRect">
            <a:avLst/>
          </a:prstGeom>
          <a:solidFill>
            <a:schemeClr val="bg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3">
            <a:extLst>
              <a:ext uri="{FF2B5EF4-FFF2-40B4-BE49-F238E27FC236}">
                <a16:creationId xmlns:a16="http://schemas.microsoft.com/office/drawing/2014/main" id="{C0A87097-CC55-DD0A-B000-FFE7B38304F9}"/>
              </a:ext>
            </a:extLst>
          </p:cNvPr>
          <p:cNvSpPr/>
          <p:nvPr/>
        </p:nvSpPr>
        <p:spPr>
          <a:xfrm>
            <a:off x="2678866" y="1831580"/>
            <a:ext cx="3133726" cy="33144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166DA46-00D0-42C8-95B9-FE54CB4186FA}"/>
              </a:ext>
            </a:extLst>
          </p:cNvPr>
          <p:cNvSpPr/>
          <p:nvPr/>
        </p:nvSpPr>
        <p:spPr>
          <a:xfrm>
            <a:off x="3174877" y="3173744"/>
            <a:ext cx="655029" cy="6635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12DB1A-599A-A759-B1D8-786264F06C5C}"/>
              </a:ext>
            </a:extLst>
          </p:cNvPr>
          <p:cNvSpPr txBox="1"/>
          <p:nvPr/>
        </p:nvSpPr>
        <p:spPr>
          <a:xfrm>
            <a:off x="2688552" y="1817558"/>
            <a:ext cx="3133726" cy="338554"/>
          </a:xfrm>
          <a:prstGeom prst="rect">
            <a:avLst/>
          </a:prstGeom>
          <a:noFill/>
        </p:spPr>
        <p:txBody>
          <a:bodyPr wrap="square" rtlCol="0">
            <a:spAutoFit/>
          </a:bodyPr>
          <a:lstStyle/>
          <a:p>
            <a:r>
              <a:rPr lang="en-US" sz="1600" b="1" dirty="0">
                <a:cs typeface="DIN Offc Pro" panose="020B0504020101020102" pitchFamily="34" charset="0"/>
              </a:rPr>
              <a:t>Universe of Drivers of Change</a:t>
            </a:r>
          </a:p>
        </p:txBody>
      </p:sp>
      <p:sp>
        <p:nvSpPr>
          <p:cNvPr id="11" name="Oval 10">
            <a:extLst>
              <a:ext uri="{FF2B5EF4-FFF2-40B4-BE49-F238E27FC236}">
                <a16:creationId xmlns:a16="http://schemas.microsoft.com/office/drawing/2014/main" id="{4C8F6480-748B-1B27-E933-5B42C229FA25}"/>
              </a:ext>
            </a:extLst>
          </p:cNvPr>
          <p:cNvSpPr/>
          <p:nvPr/>
        </p:nvSpPr>
        <p:spPr>
          <a:xfrm>
            <a:off x="3174877" y="5559859"/>
            <a:ext cx="655029" cy="6635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614314-AC6E-11F7-DE4A-33597C8C13CF}"/>
              </a:ext>
            </a:extLst>
          </p:cNvPr>
          <p:cNvSpPr/>
          <p:nvPr/>
        </p:nvSpPr>
        <p:spPr>
          <a:xfrm>
            <a:off x="3229596" y="4746908"/>
            <a:ext cx="655029" cy="66356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ED0FB6B-8A35-CF66-36EC-D339F3666FAD}"/>
              </a:ext>
            </a:extLst>
          </p:cNvPr>
          <p:cNvSpPr txBox="1"/>
          <p:nvPr/>
        </p:nvSpPr>
        <p:spPr>
          <a:xfrm>
            <a:off x="1446160" y="2358411"/>
            <a:ext cx="1242392" cy="584775"/>
          </a:xfrm>
          <a:prstGeom prst="rect">
            <a:avLst/>
          </a:prstGeom>
          <a:noFill/>
        </p:spPr>
        <p:txBody>
          <a:bodyPr wrap="square" rtlCol="0">
            <a:spAutoFit/>
          </a:bodyPr>
          <a:lstStyle/>
          <a:p>
            <a:r>
              <a:rPr lang="en-US" sz="3200" b="1" dirty="0">
                <a:cs typeface="DIN Offc Pro" panose="020B0504020101020102" pitchFamily="34" charset="0"/>
              </a:rPr>
              <a:t>S</a:t>
            </a:r>
            <a:r>
              <a:rPr lang="en-US" sz="1400" b="1" dirty="0">
                <a:cs typeface="DIN Offc Pro" panose="020B0504020101020102" pitchFamily="34" charset="0"/>
              </a:rPr>
              <a:t>OCIAL</a:t>
            </a:r>
          </a:p>
        </p:txBody>
      </p:sp>
      <p:sp>
        <p:nvSpPr>
          <p:cNvPr id="14" name="TextBox 13">
            <a:extLst>
              <a:ext uri="{FF2B5EF4-FFF2-40B4-BE49-F238E27FC236}">
                <a16:creationId xmlns:a16="http://schemas.microsoft.com/office/drawing/2014/main" id="{93F7DB65-4091-D494-5184-6B95BC784266}"/>
              </a:ext>
            </a:extLst>
          </p:cNvPr>
          <p:cNvSpPr txBox="1"/>
          <p:nvPr/>
        </p:nvSpPr>
        <p:spPr>
          <a:xfrm>
            <a:off x="1446160" y="3150541"/>
            <a:ext cx="1583221" cy="584775"/>
          </a:xfrm>
          <a:prstGeom prst="rect">
            <a:avLst/>
          </a:prstGeom>
          <a:noFill/>
        </p:spPr>
        <p:txBody>
          <a:bodyPr wrap="square" rtlCol="0">
            <a:spAutoFit/>
          </a:bodyPr>
          <a:lstStyle/>
          <a:p>
            <a:r>
              <a:rPr lang="en-US" sz="3200" b="1" dirty="0">
                <a:cs typeface="DIN Offc Pro" panose="020B0504020101020102" pitchFamily="34" charset="0"/>
              </a:rPr>
              <a:t>T</a:t>
            </a:r>
            <a:r>
              <a:rPr lang="en-US" sz="1400" b="1" dirty="0">
                <a:cs typeface="DIN Offc Pro" panose="020B0504020101020102" pitchFamily="34" charset="0"/>
              </a:rPr>
              <a:t>ECHNOLOGY</a:t>
            </a:r>
          </a:p>
        </p:txBody>
      </p:sp>
      <p:sp>
        <p:nvSpPr>
          <p:cNvPr id="15" name="TextBox 14">
            <a:extLst>
              <a:ext uri="{FF2B5EF4-FFF2-40B4-BE49-F238E27FC236}">
                <a16:creationId xmlns:a16="http://schemas.microsoft.com/office/drawing/2014/main" id="{8B528202-B50C-C49E-EF3B-48DD786C19A0}"/>
              </a:ext>
            </a:extLst>
          </p:cNvPr>
          <p:cNvSpPr txBox="1"/>
          <p:nvPr/>
        </p:nvSpPr>
        <p:spPr>
          <a:xfrm>
            <a:off x="1446160" y="3942671"/>
            <a:ext cx="1583221" cy="584775"/>
          </a:xfrm>
          <a:prstGeom prst="rect">
            <a:avLst/>
          </a:prstGeom>
          <a:noFill/>
        </p:spPr>
        <p:txBody>
          <a:bodyPr wrap="square" rtlCol="0">
            <a:spAutoFit/>
          </a:bodyPr>
          <a:lstStyle/>
          <a:p>
            <a:r>
              <a:rPr lang="en-US" sz="3200" b="1" dirty="0">
                <a:cs typeface="DIN Offc Pro" panose="020B0504020101020102" pitchFamily="34" charset="0"/>
              </a:rPr>
              <a:t>E</a:t>
            </a:r>
            <a:r>
              <a:rPr lang="en-US" sz="1400" b="1" dirty="0">
                <a:cs typeface="DIN Offc Pro" panose="020B0504020101020102" pitchFamily="34" charset="0"/>
              </a:rPr>
              <a:t>CONOMIC</a:t>
            </a:r>
          </a:p>
        </p:txBody>
      </p:sp>
      <p:sp>
        <p:nvSpPr>
          <p:cNvPr id="16" name="TextBox 15">
            <a:extLst>
              <a:ext uri="{FF2B5EF4-FFF2-40B4-BE49-F238E27FC236}">
                <a16:creationId xmlns:a16="http://schemas.microsoft.com/office/drawing/2014/main" id="{3F14D224-6DA4-D409-897A-6E1DEA16B483}"/>
              </a:ext>
            </a:extLst>
          </p:cNvPr>
          <p:cNvSpPr txBox="1"/>
          <p:nvPr/>
        </p:nvSpPr>
        <p:spPr>
          <a:xfrm>
            <a:off x="1401127" y="4738304"/>
            <a:ext cx="1995705" cy="584775"/>
          </a:xfrm>
          <a:prstGeom prst="rect">
            <a:avLst/>
          </a:prstGeom>
          <a:noFill/>
        </p:spPr>
        <p:txBody>
          <a:bodyPr wrap="square" rtlCol="0">
            <a:spAutoFit/>
          </a:bodyPr>
          <a:lstStyle/>
          <a:p>
            <a:r>
              <a:rPr lang="en-US" sz="3200" b="1" dirty="0">
                <a:cs typeface="DIN Offc Pro" panose="020B0504020101020102" pitchFamily="34" charset="0"/>
              </a:rPr>
              <a:t>E</a:t>
            </a:r>
            <a:r>
              <a:rPr lang="en-US" sz="1400" b="1" dirty="0">
                <a:cs typeface="DIN Offc Pro" panose="020B0504020101020102" pitchFamily="34" charset="0"/>
              </a:rPr>
              <a:t>NVIRONMENTAL</a:t>
            </a:r>
          </a:p>
        </p:txBody>
      </p:sp>
      <p:sp>
        <p:nvSpPr>
          <p:cNvPr id="17" name="TextBox 16">
            <a:extLst>
              <a:ext uri="{FF2B5EF4-FFF2-40B4-BE49-F238E27FC236}">
                <a16:creationId xmlns:a16="http://schemas.microsoft.com/office/drawing/2014/main" id="{37C6E299-0223-4558-43C4-9E182F6784AD}"/>
              </a:ext>
            </a:extLst>
          </p:cNvPr>
          <p:cNvSpPr txBox="1"/>
          <p:nvPr/>
        </p:nvSpPr>
        <p:spPr>
          <a:xfrm>
            <a:off x="1446160" y="5554923"/>
            <a:ext cx="1583221" cy="584775"/>
          </a:xfrm>
          <a:prstGeom prst="rect">
            <a:avLst/>
          </a:prstGeom>
          <a:noFill/>
        </p:spPr>
        <p:txBody>
          <a:bodyPr wrap="square" rtlCol="0">
            <a:spAutoFit/>
          </a:bodyPr>
          <a:lstStyle/>
          <a:p>
            <a:r>
              <a:rPr lang="en-US" sz="3200" b="1" dirty="0">
                <a:cs typeface="DIN Offc Pro" panose="020B0504020101020102" pitchFamily="34" charset="0"/>
              </a:rPr>
              <a:t>P</a:t>
            </a:r>
            <a:r>
              <a:rPr lang="en-US" sz="1400" b="1" dirty="0">
                <a:cs typeface="DIN Offc Pro" panose="020B0504020101020102" pitchFamily="34" charset="0"/>
              </a:rPr>
              <a:t>OLITICAL</a:t>
            </a:r>
          </a:p>
        </p:txBody>
      </p:sp>
      <p:grpSp>
        <p:nvGrpSpPr>
          <p:cNvPr id="18" name="Group 17">
            <a:extLst>
              <a:ext uri="{FF2B5EF4-FFF2-40B4-BE49-F238E27FC236}">
                <a16:creationId xmlns:a16="http://schemas.microsoft.com/office/drawing/2014/main" id="{07D42F9C-4A58-959A-68FA-C01C98C3C162}"/>
              </a:ext>
            </a:extLst>
          </p:cNvPr>
          <p:cNvGrpSpPr/>
          <p:nvPr/>
        </p:nvGrpSpPr>
        <p:grpSpPr>
          <a:xfrm>
            <a:off x="3174877" y="2385935"/>
            <a:ext cx="655029" cy="663568"/>
            <a:chOff x="2446088" y="1987076"/>
            <a:chExt cx="738627" cy="738627"/>
          </a:xfrm>
        </p:grpSpPr>
        <p:sp>
          <p:nvSpPr>
            <p:cNvPr id="19" name="Oval 18">
              <a:extLst>
                <a:ext uri="{FF2B5EF4-FFF2-40B4-BE49-F238E27FC236}">
                  <a16:creationId xmlns:a16="http://schemas.microsoft.com/office/drawing/2014/main" id="{25F3649E-5017-2D92-CD24-B30B0FA3A08D}"/>
                </a:ext>
              </a:extLst>
            </p:cNvPr>
            <p:cNvSpPr/>
            <p:nvPr/>
          </p:nvSpPr>
          <p:spPr>
            <a:xfrm>
              <a:off x="2446088" y="1987076"/>
              <a:ext cx="738627" cy="73862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http://cdn.flaticon.com/png/256/1430.png">
              <a:extLst>
                <a:ext uri="{FF2B5EF4-FFF2-40B4-BE49-F238E27FC236}">
                  <a16:creationId xmlns:a16="http://schemas.microsoft.com/office/drawing/2014/main" id="{6A08C96C-E22D-C39A-C786-33BD9D328CEE}"/>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072" y="2105495"/>
              <a:ext cx="457201" cy="4572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B614FB8B-2438-2050-BA7E-6A82F1722E1B}"/>
              </a:ext>
            </a:extLst>
          </p:cNvPr>
          <p:cNvGrpSpPr/>
          <p:nvPr/>
        </p:nvGrpSpPr>
        <p:grpSpPr>
          <a:xfrm>
            <a:off x="3174877" y="3982170"/>
            <a:ext cx="655029" cy="663568"/>
            <a:chOff x="2446972" y="3797915"/>
            <a:chExt cx="738627" cy="738627"/>
          </a:xfrm>
        </p:grpSpPr>
        <p:sp>
          <p:nvSpPr>
            <p:cNvPr id="22" name="Oval 21">
              <a:extLst>
                <a:ext uri="{FF2B5EF4-FFF2-40B4-BE49-F238E27FC236}">
                  <a16:creationId xmlns:a16="http://schemas.microsoft.com/office/drawing/2014/main" id="{4DA77537-53F5-AA38-7A21-362FD85DFF1D}"/>
                </a:ext>
              </a:extLst>
            </p:cNvPr>
            <p:cNvSpPr/>
            <p:nvPr/>
          </p:nvSpPr>
          <p:spPr>
            <a:xfrm>
              <a:off x="2446972" y="3797915"/>
              <a:ext cx="738627" cy="73862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http://www.motionpub.com/wp-content/uploads/2016/01/money.png">
              <a:extLst>
                <a:ext uri="{FF2B5EF4-FFF2-40B4-BE49-F238E27FC236}">
                  <a16:creationId xmlns:a16="http://schemas.microsoft.com/office/drawing/2014/main" id="{AE654390-9533-1DEA-B8C6-0333053AD90C}"/>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59455" y="3915991"/>
              <a:ext cx="465778" cy="46577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Straight Arrow Connector 23">
            <a:extLst>
              <a:ext uri="{FF2B5EF4-FFF2-40B4-BE49-F238E27FC236}">
                <a16:creationId xmlns:a16="http://schemas.microsoft.com/office/drawing/2014/main" id="{D06B117E-13EA-DA24-BDC7-6201379E18B1}"/>
              </a:ext>
            </a:extLst>
          </p:cNvPr>
          <p:cNvCxnSpPr/>
          <p:nvPr/>
        </p:nvCxnSpPr>
        <p:spPr>
          <a:xfrm>
            <a:off x="3990146" y="2694741"/>
            <a:ext cx="1005774"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B9AA48C-1923-6B44-BA70-9689AC821262}"/>
              </a:ext>
            </a:extLst>
          </p:cNvPr>
          <p:cNvCxnSpPr/>
          <p:nvPr/>
        </p:nvCxnSpPr>
        <p:spPr>
          <a:xfrm>
            <a:off x="4003818" y="5897550"/>
            <a:ext cx="997338"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CF56A18-1179-FB33-7BC3-20CCBF572534}"/>
              </a:ext>
            </a:extLst>
          </p:cNvPr>
          <p:cNvCxnSpPr/>
          <p:nvPr/>
        </p:nvCxnSpPr>
        <p:spPr>
          <a:xfrm>
            <a:off x="3997508" y="3481222"/>
            <a:ext cx="1005774"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1FAAC1-8E92-B2B2-3244-48D8B0F7FF09}"/>
              </a:ext>
            </a:extLst>
          </p:cNvPr>
          <p:cNvCxnSpPr/>
          <p:nvPr/>
        </p:nvCxnSpPr>
        <p:spPr>
          <a:xfrm>
            <a:off x="3997508" y="4324415"/>
            <a:ext cx="1005774" cy="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5939584-D054-8925-9CA9-4CA2ACB617B1}"/>
              </a:ext>
            </a:extLst>
          </p:cNvPr>
          <p:cNvCxnSpPr/>
          <p:nvPr/>
        </p:nvCxnSpPr>
        <p:spPr>
          <a:xfrm>
            <a:off x="3997508" y="5114567"/>
            <a:ext cx="1005774"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918A5889-D6BE-DE92-BE39-73FAB89E64FD}"/>
              </a:ext>
            </a:extLst>
          </p:cNvPr>
          <p:cNvSpPr/>
          <p:nvPr/>
        </p:nvSpPr>
        <p:spPr>
          <a:xfrm>
            <a:off x="5337752" y="2382383"/>
            <a:ext cx="1554113" cy="4008843"/>
          </a:xfrm>
          <a:prstGeom prst="round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C57230-8CD5-2711-5A00-B1C3A4F473A2}"/>
              </a:ext>
            </a:extLst>
          </p:cNvPr>
          <p:cNvSpPr txBox="1"/>
          <p:nvPr/>
        </p:nvSpPr>
        <p:spPr>
          <a:xfrm>
            <a:off x="5318943" y="2905935"/>
            <a:ext cx="1554113" cy="2800767"/>
          </a:xfrm>
          <a:prstGeom prst="rect">
            <a:avLst/>
          </a:prstGeom>
          <a:noFill/>
        </p:spPr>
        <p:txBody>
          <a:bodyPr wrap="square" rtlCol="0">
            <a:spAutoFit/>
          </a:bodyPr>
          <a:lstStyle/>
          <a:p>
            <a:pPr algn="ctr"/>
            <a:r>
              <a:rPr lang="en-US" sz="1600" b="1" dirty="0">
                <a:cs typeface="DIN Offc Pro" panose="020B0504020101020102" pitchFamily="34" charset="0"/>
              </a:rPr>
              <a:t>National Expert Review Process</a:t>
            </a:r>
          </a:p>
          <a:p>
            <a:pPr algn="ctr"/>
            <a:endParaRPr lang="en-US" sz="1600" b="1" dirty="0">
              <a:cs typeface="DIN Offc Pro" panose="020B0504020101020102" pitchFamily="34" charset="0"/>
            </a:endParaRPr>
          </a:p>
          <a:p>
            <a:pPr algn="ctr"/>
            <a:r>
              <a:rPr lang="en-US" sz="1600" b="1" dirty="0">
                <a:cs typeface="DIN Offc Pro" panose="020B0504020101020102" pitchFamily="34" charset="0"/>
              </a:rPr>
              <a:t>Stakeholder Survey</a:t>
            </a:r>
          </a:p>
          <a:p>
            <a:pPr algn="ctr"/>
            <a:endParaRPr lang="en-US" sz="1600" b="1" dirty="0">
              <a:cs typeface="DIN Offc Pro" panose="020B0504020101020102" pitchFamily="34" charset="0"/>
            </a:endParaRPr>
          </a:p>
          <a:p>
            <a:pPr algn="ctr"/>
            <a:r>
              <a:rPr lang="en-US" sz="1600" b="1" dirty="0">
                <a:cs typeface="DIN Offc Pro" panose="020B0504020101020102" pitchFamily="34" charset="0"/>
              </a:rPr>
              <a:t>Policymaker Work Sessions</a:t>
            </a:r>
          </a:p>
        </p:txBody>
      </p:sp>
      <p:pic>
        <p:nvPicPr>
          <p:cNvPr id="31" name="Picture 30">
            <a:extLst>
              <a:ext uri="{FF2B5EF4-FFF2-40B4-BE49-F238E27FC236}">
                <a16:creationId xmlns:a16="http://schemas.microsoft.com/office/drawing/2014/main" id="{A41D47F2-2124-2987-C4A0-6A912B2F102D}"/>
              </a:ext>
            </a:extLst>
          </p:cNvPr>
          <p:cNvPicPr>
            <a:picLocks noChangeAspect="1"/>
          </p:cNvPicPr>
          <p:nvPr/>
        </p:nvPicPr>
        <p:blipFill>
          <a:blip r:embed="rId5">
            <a:duotone>
              <a:schemeClr val="accent2">
                <a:shade val="45000"/>
                <a:satMod val="135000"/>
              </a:schemeClr>
              <a:prstClr val="white"/>
            </a:duotone>
          </a:blip>
          <a:stretch>
            <a:fillRect/>
          </a:stretch>
        </p:blipFill>
        <p:spPr>
          <a:xfrm>
            <a:off x="3294583" y="3261375"/>
            <a:ext cx="391040" cy="396138"/>
          </a:xfrm>
          <a:prstGeom prst="rect">
            <a:avLst/>
          </a:prstGeom>
        </p:spPr>
      </p:pic>
      <p:pic>
        <p:nvPicPr>
          <p:cNvPr id="33" name="Picture 10" descr="https://image.freepik.com/free-icon/simple-earth-sketch_318-11156.jpg">
            <a:extLst>
              <a:ext uri="{FF2B5EF4-FFF2-40B4-BE49-F238E27FC236}">
                <a16:creationId xmlns:a16="http://schemas.microsoft.com/office/drawing/2014/main" id="{4EF73DCA-ACFA-1660-897A-0528EDBB266A}"/>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4629" y="4811885"/>
            <a:ext cx="548576" cy="5557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thumbs up">
            <a:extLst>
              <a:ext uri="{FF2B5EF4-FFF2-40B4-BE49-F238E27FC236}">
                <a16:creationId xmlns:a16="http://schemas.microsoft.com/office/drawing/2014/main" id="{22CE2807-5E24-1770-2221-94573ABFDA60}"/>
              </a:ext>
            </a:extLst>
          </p:cNvPr>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5088" y="5671074"/>
            <a:ext cx="404409" cy="409681"/>
          </a:xfrm>
          <a:prstGeom prst="rect">
            <a:avLst/>
          </a:prstGeom>
          <a:noFill/>
          <a:extLst>
            <a:ext uri="{909E8E84-426E-40DD-AFC4-6F175D3DCCD1}">
              <a14:hiddenFill xmlns:a14="http://schemas.microsoft.com/office/drawing/2010/main">
                <a:solidFill>
                  <a:srgbClr val="FFFFFF"/>
                </a:solidFill>
              </a14:hiddenFill>
            </a:ext>
          </a:extLst>
        </p:spPr>
      </p:pic>
      <p:sp>
        <p:nvSpPr>
          <p:cNvPr id="58" name="object 15">
            <a:extLst>
              <a:ext uri="{FF2B5EF4-FFF2-40B4-BE49-F238E27FC236}">
                <a16:creationId xmlns:a16="http://schemas.microsoft.com/office/drawing/2014/main" id="{31D399C4-81BC-E664-E0ED-BA30A1B6FA09}"/>
              </a:ext>
            </a:extLst>
          </p:cNvPr>
          <p:cNvSpPr txBox="1"/>
          <p:nvPr/>
        </p:nvSpPr>
        <p:spPr>
          <a:xfrm>
            <a:off x="8063834" y="2505800"/>
            <a:ext cx="2684145" cy="3998531"/>
          </a:xfrm>
          <a:prstGeom prst="rect">
            <a:avLst/>
          </a:prstGeom>
          <a:ln w="28575">
            <a:solidFill>
              <a:srgbClr val="0076A8"/>
            </a:solidFill>
          </a:ln>
        </p:spPr>
        <p:txBody>
          <a:bodyPr vert="horz" wrap="square" lIns="0" tIns="5080" rIns="0" bIns="0" rtlCol="0">
            <a:spAutoFit/>
          </a:bodyPr>
          <a:lstStyle/>
          <a:p>
            <a:pPr>
              <a:lnSpc>
                <a:spcPct val="100000"/>
              </a:lnSpc>
              <a:spcBef>
                <a:spcPts val="40"/>
              </a:spcBef>
            </a:pPr>
            <a:endParaRPr sz="2550" dirty="0">
              <a:latin typeface="Times New Roman"/>
              <a:cs typeface="Times New Roman"/>
            </a:endParaRPr>
          </a:p>
          <a:p>
            <a:pPr marL="523875" marR="514350" indent="-635" algn="ctr">
              <a:lnSpc>
                <a:spcPct val="100000"/>
              </a:lnSpc>
            </a:pPr>
            <a:r>
              <a:rPr lang="en-US" sz="1800" dirty="0">
                <a:latin typeface="Open Sans"/>
                <a:cs typeface="Open Sans"/>
              </a:rPr>
              <a:t>National and regional experts, as well as policy makers, recommended identifying drivers of change through a </a:t>
            </a:r>
            <a:r>
              <a:rPr lang="en-US" sz="1800" dirty="0" err="1">
                <a:latin typeface="Open Sans"/>
                <a:cs typeface="Open Sans"/>
              </a:rPr>
              <a:t>a</a:t>
            </a:r>
            <a:r>
              <a:rPr lang="en-US" sz="1800" dirty="0">
                <a:latin typeface="Open Sans"/>
                <a:cs typeface="Open Sans"/>
              </a:rPr>
              <a:t> process called “STEEP”</a:t>
            </a:r>
          </a:p>
          <a:p>
            <a:pPr marL="523875" marR="514350" indent="-635" algn="ctr">
              <a:lnSpc>
                <a:spcPct val="100000"/>
              </a:lnSpc>
            </a:pPr>
            <a:endParaRPr sz="1800" dirty="0">
              <a:latin typeface="Open Sans"/>
              <a:cs typeface="Open Sans"/>
            </a:endParaRPr>
          </a:p>
        </p:txBody>
      </p:sp>
      <p:sp>
        <p:nvSpPr>
          <p:cNvPr id="10" name="object 5">
            <a:extLst>
              <a:ext uri="{FF2B5EF4-FFF2-40B4-BE49-F238E27FC236}">
                <a16:creationId xmlns:a16="http://schemas.microsoft.com/office/drawing/2014/main" id="{EF01A38C-EF00-5D29-4295-D7E0916531D3}"/>
              </a:ext>
            </a:extLst>
          </p:cNvPr>
          <p:cNvSpPr txBox="1">
            <a:spLocks/>
          </p:cNvSpPr>
          <p:nvPr/>
        </p:nvSpPr>
        <p:spPr>
          <a:xfrm>
            <a:off x="304800" y="25019"/>
            <a:ext cx="10834318" cy="505267"/>
          </a:xfrm>
          <a:prstGeom prst="rect">
            <a:avLst/>
          </a:prstGeom>
        </p:spPr>
        <p:txBody>
          <a:bodyPr vert="horz" wrap="square" lIns="0" tIns="12700" rIns="0" bIns="0" rtlCol="0">
            <a:spAutoFit/>
          </a:bodyPr>
          <a:lstStyle>
            <a:lvl1pPr>
              <a:defRPr sz="3600" b="0" i="0">
                <a:solidFill>
                  <a:schemeClr val="tx1"/>
                </a:solidFill>
                <a:latin typeface="Open Sans"/>
                <a:ea typeface="+mj-ea"/>
                <a:cs typeface="Open Sans"/>
              </a:defRPr>
            </a:lvl1pPr>
          </a:lstStyle>
          <a:p>
            <a:pPr marL="12700">
              <a:spcBef>
                <a:spcPts val="100"/>
              </a:spcBef>
            </a:pPr>
            <a:r>
              <a:rPr lang="en-US" sz="3200" spc="-75" dirty="0"/>
              <a:t>Drivers of Change</a:t>
            </a:r>
          </a:p>
        </p:txBody>
      </p:sp>
    </p:spTree>
    <p:extLst>
      <p:ext uri="{BB962C8B-B14F-4D97-AF65-F5344CB8AC3E}">
        <p14:creationId xmlns:p14="http://schemas.microsoft.com/office/powerpoint/2010/main" val="176648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9">
            <a:extLst>
              <a:ext uri="{FF2B5EF4-FFF2-40B4-BE49-F238E27FC236}">
                <a16:creationId xmlns:a16="http://schemas.microsoft.com/office/drawing/2014/main" id="{19FE6DF0-82FE-9C40-E674-28FAFDBD1BB7}"/>
              </a:ext>
            </a:extLst>
          </p:cNvPr>
          <p:cNvSpPr/>
          <p:nvPr/>
        </p:nvSpPr>
        <p:spPr>
          <a:xfrm>
            <a:off x="8345058" y="2027155"/>
            <a:ext cx="3356233" cy="2504707"/>
          </a:xfrm>
          <a:custGeom>
            <a:avLst/>
            <a:gdLst/>
            <a:ahLst/>
            <a:cxnLst/>
            <a:rect l="l" t="t" r="r" b="b"/>
            <a:pathLst>
              <a:path w="4154804" h="3759835">
                <a:moveTo>
                  <a:pt x="4154424" y="0"/>
                </a:moveTo>
                <a:lnTo>
                  <a:pt x="0" y="0"/>
                </a:lnTo>
                <a:lnTo>
                  <a:pt x="0" y="3759708"/>
                </a:lnTo>
                <a:lnTo>
                  <a:pt x="4154424" y="3759708"/>
                </a:lnTo>
                <a:lnTo>
                  <a:pt x="4154424" y="0"/>
                </a:lnTo>
                <a:close/>
              </a:path>
            </a:pathLst>
          </a:custGeom>
          <a:solidFill>
            <a:srgbClr val="F1F1F1"/>
          </a:solidFill>
        </p:spPr>
        <p:txBody>
          <a:bodyPr wrap="square" lIns="0" tIns="0" rIns="0" bIns="0" rtlCol="0"/>
          <a:lstStyle/>
          <a:p>
            <a:endParaRPr/>
          </a:p>
        </p:txBody>
      </p:sp>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228599" y="183232"/>
            <a:ext cx="11843003" cy="874598"/>
          </a:xfrm>
          <a:prstGeom prst="rect">
            <a:avLst/>
          </a:prstGeom>
        </p:spPr>
        <p:txBody>
          <a:bodyPr vert="horz" wrap="square" lIns="0" tIns="12700" rIns="0" bIns="0" rtlCol="0">
            <a:spAutoFit/>
          </a:bodyPr>
          <a:lstStyle/>
          <a:p>
            <a:pPr marL="12700">
              <a:lnSpc>
                <a:spcPct val="100000"/>
              </a:lnSpc>
              <a:spcBef>
                <a:spcPts val="100"/>
              </a:spcBef>
            </a:pPr>
            <a:r>
              <a:rPr lang="en-US" sz="2800" spc="-75" dirty="0"/>
              <a:t>Nine Key Drivers of Change – or Disruptors – Were Identified and Scenarios were Built Around Addressing these Challenges</a:t>
            </a:r>
          </a:p>
        </p:txBody>
      </p:sp>
      <p:sp>
        <p:nvSpPr>
          <p:cNvPr id="7" name="object 7"/>
          <p:cNvSpPr/>
          <p:nvPr/>
        </p:nvSpPr>
        <p:spPr>
          <a:xfrm flipV="1">
            <a:off x="228598" y="1003584"/>
            <a:ext cx="10972801" cy="130026"/>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10" name="Rounded Rectangle 75">
            <a:extLst>
              <a:ext uri="{FF2B5EF4-FFF2-40B4-BE49-F238E27FC236}">
                <a16:creationId xmlns:a16="http://schemas.microsoft.com/office/drawing/2014/main" id="{A4948617-8F7A-3672-272C-8E3E7B86F1BF}"/>
              </a:ext>
            </a:extLst>
          </p:cNvPr>
          <p:cNvSpPr/>
          <p:nvPr/>
        </p:nvSpPr>
        <p:spPr>
          <a:xfrm>
            <a:off x="3107214" y="2936343"/>
            <a:ext cx="2565134"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76">
            <a:extLst>
              <a:ext uri="{FF2B5EF4-FFF2-40B4-BE49-F238E27FC236}">
                <a16:creationId xmlns:a16="http://schemas.microsoft.com/office/drawing/2014/main" id="{4BEEA3CB-13A7-035A-3745-55B82F5B86F4}"/>
              </a:ext>
            </a:extLst>
          </p:cNvPr>
          <p:cNvSpPr/>
          <p:nvPr/>
        </p:nvSpPr>
        <p:spPr>
          <a:xfrm>
            <a:off x="3125313" y="4495800"/>
            <a:ext cx="2565134"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77">
            <a:extLst>
              <a:ext uri="{FF2B5EF4-FFF2-40B4-BE49-F238E27FC236}">
                <a16:creationId xmlns:a16="http://schemas.microsoft.com/office/drawing/2014/main" id="{C543F659-F329-C80D-2283-6568E5CB11D8}"/>
              </a:ext>
            </a:extLst>
          </p:cNvPr>
          <p:cNvSpPr/>
          <p:nvPr/>
        </p:nvSpPr>
        <p:spPr>
          <a:xfrm>
            <a:off x="3089115" y="1376886"/>
            <a:ext cx="2571389"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78">
            <a:extLst>
              <a:ext uri="{FF2B5EF4-FFF2-40B4-BE49-F238E27FC236}">
                <a16:creationId xmlns:a16="http://schemas.microsoft.com/office/drawing/2014/main" id="{80C3EBCB-750A-BE54-668C-F41CC3245B9C}"/>
              </a:ext>
            </a:extLst>
          </p:cNvPr>
          <p:cNvSpPr/>
          <p:nvPr/>
        </p:nvSpPr>
        <p:spPr>
          <a:xfrm>
            <a:off x="5862767" y="2958225"/>
            <a:ext cx="2158626"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79">
            <a:extLst>
              <a:ext uri="{FF2B5EF4-FFF2-40B4-BE49-F238E27FC236}">
                <a16:creationId xmlns:a16="http://schemas.microsoft.com/office/drawing/2014/main" id="{39953ED5-F9B5-1C1F-B0D9-297C89915E16}"/>
              </a:ext>
            </a:extLst>
          </p:cNvPr>
          <p:cNvSpPr/>
          <p:nvPr/>
        </p:nvSpPr>
        <p:spPr>
          <a:xfrm>
            <a:off x="5880866" y="4517682"/>
            <a:ext cx="2178546"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80">
            <a:extLst>
              <a:ext uri="{FF2B5EF4-FFF2-40B4-BE49-F238E27FC236}">
                <a16:creationId xmlns:a16="http://schemas.microsoft.com/office/drawing/2014/main" id="{6DF8671A-D3FC-E798-0D83-7FF8B00103EE}"/>
              </a:ext>
            </a:extLst>
          </p:cNvPr>
          <p:cNvSpPr/>
          <p:nvPr/>
        </p:nvSpPr>
        <p:spPr>
          <a:xfrm>
            <a:off x="5844668" y="1398768"/>
            <a:ext cx="2194824"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73">
            <a:extLst>
              <a:ext uri="{FF2B5EF4-FFF2-40B4-BE49-F238E27FC236}">
                <a16:creationId xmlns:a16="http://schemas.microsoft.com/office/drawing/2014/main" id="{F914EABF-D1E3-64AB-A159-47C7296C1E87}"/>
              </a:ext>
            </a:extLst>
          </p:cNvPr>
          <p:cNvSpPr/>
          <p:nvPr/>
        </p:nvSpPr>
        <p:spPr>
          <a:xfrm>
            <a:off x="351661" y="2936343"/>
            <a:ext cx="2533157"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74">
            <a:extLst>
              <a:ext uri="{FF2B5EF4-FFF2-40B4-BE49-F238E27FC236}">
                <a16:creationId xmlns:a16="http://schemas.microsoft.com/office/drawing/2014/main" id="{B17E58C6-0E3F-E1FE-F063-0B94ED4EBA0A}"/>
              </a:ext>
            </a:extLst>
          </p:cNvPr>
          <p:cNvSpPr/>
          <p:nvPr/>
        </p:nvSpPr>
        <p:spPr>
          <a:xfrm>
            <a:off x="369760" y="4495800"/>
            <a:ext cx="2441277"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72">
            <a:extLst>
              <a:ext uri="{FF2B5EF4-FFF2-40B4-BE49-F238E27FC236}">
                <a16:creationId xmlns:a16="http://schemas.microsoft.com/office/drawing/2014/main" id="{0C50EABB-BACF-5D51-AF48-104A0D40AE6F}"/>
              </a:ext>
            </a:extLst>
          </p:cNvPr>
          <p:cNvSpPr/>
          <p:nvPr/>
        </p:nvSpPr>
        <p:spPr>
          <a:xfrm>
            <a:off x="333562" y="1376886"/>
            <a:ext cx="2571389"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F32A97F-224B-C7D0-2F76-78A5A815922F}"/>
              </a:ext>
            </a:extLst>
          </p:cNvPr>
          <p:cNvSpPr txBox="1"/>
          <p:nvPr/>
        </p:nvSpPr>
        <p:spPr>
          <a:xfrm>
            <a:off x="1053916" y="1456129"/>
            <a:ext cx="1757121" cy="646331"/>
          </a:xfrm>
          <a:prstGeom prst="rect">
            <a:avLst/>
          </a:prstGeom>
          <a:noFill/>
        </p:spPr>
        <p:txBody>
          <a:bodyPr wrap="square" rtlCol="0">
            <a:spAutoFit/>
          </a:bodyPr>
          <a:lstStyle/>
          <a:p>
            <a:r>
              <a:rPr lang="en-US" b="1" dirty="0">
                <a:cs typeface="Aharoni" panose="02010803020104030203" pitchFamily="2" charset="-79"/>
              </a:rPr>
              <a:t>Autonomous Vehicles</a:t>
            </a:r>
          </a:p>
        </p:txBody>
      </p:sp>
      <p:sp>
        <p:nvSpPr>
          <p:cNvPr id="44" name="TextBox 43">
            <a:extLst>
              <a:ext uri="{FF2B5EF4-FFF2-40B4-BE49-F238E27FC236}">
                <a16:creationId xmlns:a16="http://schemas.microsoft.com/office/drawing/2014/main" id="{8CD3B0BD-A6AD-9953-063C-FADBC2D0FC8B}"/>
              </a:ext>
            </a:extLst>
          </p:cNvPr>
          <p:cNvSpPr txBox="1"/>
          <p:nvPr/>
        </p:nvSpPr>
        <p:spPr>
          <a:xfrm>
            <a:off x="1064307" y="3016153"/>
            <a:ext cx="1602693" cy="646331"/>
          </a:xfrm>
          <a:prstGeom prst="rect">
            <a:avLst/>
          </a:prstGeom>
          <a:noFill/>
        </p:spPr>
        <p:txBody>
          <a:bodyPr wrap="square" rtlCol="0">
            <a:spAutoFit/>
          </a:bodyPr>
          <a:lstStyle/>
          <a:p>
            <a:r>
              <a:rPr lang="en-US" b="1" dirty="0">
                <a:cs typeface="Aharoni" panose="02010803020104030203" pitchFamily="2" charset="-79"/>
              </a:rPr>
              <a:t>Aging of the Population</a:t>
            </a:r>
          </a:p>
        </p:txBody>
      </p:sp>
      <p:sp>
        <p:nvSpPr>
          <p:cNvPr id="45" name="TextBox 44">
            <a:extLst>
              <a:ext uri="{FF2B5EF4-FFF2-40B4-BE49-F238E27FC236}">
                <a16:creationId xmlns:a16="http://schemas.microsoft.com/office/drawing/2014/main" id="{A7566C02-5B0F-4794-2BBE-A077A6C5B45E}"/>
              </a:ext>
            </a:extLst>
          </p:cNvPr>
          <p:cNvSpPr txBox="1"/>
          <p:nvPr/>
        </p:nvSpPr>
        <p:spPr>
          <a:xfrm>
            <a:off x="1071543" y="4546164"/>
            <a:ext cx="1670139" cy="1200329"/>
          </a:xfrm>
          <a:prstGeom prst="rect">
            <a:avLst/>
          </a:prstGeom>
          <a:noFill/>
        </p:spPr>
        <p:txBody>
          <a:bodyPr wrap="square" rtlCol="0">
            <a:spAutoFit/>
          </a:bodyPr>
          <a:lstStyle/>
          <a:p>
            <a:r>
              <a:rPr lang="en-US" b="1" dirty="0">
                <a:cs typeface="Aharoni" panose="02010803020104030203" pitchFamily="2" charset="-79"/>
              </a:rPr>
              <a:t>Intelligent Infrastructure &amp; Technology</a:t>
            </a:r>
          </a:p>
        </p:txBody>
      </p:sp>
      <p:sp>
        <p:nvSpPr>
          <p:cNvPr id="46" name="TextBox 45">
            <a:extLst>
              <a:ext uri="{FF2B5EF4-FFF2-40B4-BE49-F238E27FC236}">
                <a16:creationId xmlns:a16="http://schemas.microsoft.com/office/drawing/2014/main" id="{CE6EABD0-10DF-8EA0-857F-5FFE59BCE7BA}"/>
              </a:ext>
            </a:extLst>
          </p:cNvPr>
          <p:cNvSpPr txBox="1"/>
          <p:nvPr/>
        </p:nvSpPr>
        <p:spPr>
          <a:xfrm>
            <a:off x="3996020" y="1454892"/>
            <a:ext cx="1664484" cy="1200329"/>
          </a:xfrm>
          <a:prstGeom prst="rect">
            <a:avLst/>
          </a:prstGeom>
          <a:noFill/>
        </p:spPr>
        <p:txBody>
          <a:bodyPr wrap="square" rtlCol="0">
            <a:spAutoFit/>
          </a:bodyPr>
          <a:lstStyle/>
          <a:p>
            <a:r>
              <a:rPr lang="en-US" b="1" dirty="0">
                <a:cs typeface="Aharoni" panose="02010803020104030203" pitchFamily="2" charset="-79"/>
              </a:rPr>
              <a:t>Spatial, Racial and Economic Equity</a:t>
            </a:r>
          </a:p>
        </p:txBody>
      </p:sp>
      <p:sp>
        <p:nvSpPr>
          <p:cNvPr id="47" name="TextBox 46">
            <a:extLst>
              <a:ext uri="{FF2B5EF4-FFF2-40B4-BE49-F238E27FC236}">
                <a16:creationId xmlns:a16="http://schemas.microsoft.com/office/drawing/2014/main" id="{7CB94496-70CF-90CA-3D29-137EE0130C40}"/>
              </a:ext>
            </a:extLst>
          </p:cNvPr>
          <p:cNvSpPr txBox="1"/>
          <p:nvPr/>
        </p:nvSpPr>
        <p:spPr>
          <a:xfrm>
            <a:off x="3818643" y="2994901"/>
            <a:ext cx="1841861" cy="923330"/>
          </a:xfrm>
          <a:prstGeom prst="rect">
            <a:avLst/>
          </a:prstGeom>
          <a:noFill/>
        </p:spPr>
        <p:txBody>
          <a:bodyPr wrap="square" rtlCol="0">
            <a:spAutoFit/>
          </a:bodyPr>
          <a:lstStyle/>
          <a:p>
            <a:r>
              <a:rPr lang="en-US" b="1" dirty="0">
                <a:cs typeface="Aharoni" panose="02010803020104030203" pitchFamily="2" charset="-79"/>
              </a:rPr>
              <a:t>Transportation Finance Structure</a:t>
            </a:r>
          </a:p>
        </p:txBody>
      </p:sp>
      <p:sp>
        <p:nvSpPr>
          <p:cNvPr id="48" name="TextBox 47">
            <a:extLst>
              <a:ext uri="{FF2B5EF4-FFF2-40B4-BE49-F238E27FC236}">
                <a16:creationId xmlns:a16="http://schemas.microsoft.com/office/drawing/2014/main" id="{CAD70741-4033-0300-476D-2AB47292D5F6}"/>
              </a:ext>
            </a:extLst>
          </p:cNvPr>
          <p:cNvSpPr txBox="1"/>
          <p:nvPr/>
        </p:nvSpPr>
        <p:spPr>
          <a:xfrm>
            <a:off x="3926309" y="4616975"/>
            <a:ext cx="1581795" cy="646331"/>
          </a:xfrm>
          <a:prstGeom prst="rect">
            <a:avLst/>
          </a:prstGeom>
          <a:noFill/>
        </p:spPr>
        <p:txBody>
          <a:bodyPr wrap="square" rtlCol="0">
            <a:spAutoFit/>
          </a:bodyPr>
          <a:lstStyle/>
          <a:p>
            <a:r>
              <a:rPr lang="en-US" b="1" dirty="0" err="1">
                <a:cs typeface="Aharoni" panose="02010803020104030203" pitchFamily="2" charset="-79"/>
              </a:rPr>
              <a:t>Ridehailing</a:t>
            </a:r>
            <a:r>
              <a:rPr lang="en-US" b="1" dirty="0">
                <a:cs typeface="Aharoni" panose="02010803020104030203" pitchFamily="2" charset="-79"/>
              </a:rPr>
              <a:t> Services</a:t>
            </a:r>
          </a:p>
        </p:txBody>
      </p:sp>
      <p:sp>
        <p:nvSpPr>
          <p:cNvPr id="49" name="TextBox 48">
            <a:extLst>
              <a:ext uri="{FF2B5EF4-FFF2-40B4-BE49-F238E27FC236}">
                <a16:creationId xmlns:a16="http://schemas.microsoft.com/office/drawing/2014/main" id="{E836069B-C3AF-D9B1-2040-DCA5795CB58B}"/>
              </a:ext>
            </a:extLst>
          </p:cNvPr>
          <p:cNvSpPr txBox="1"/>
          <p:nvPr/>
        </p:nvSpPr>
        <p:spPr>
          <a:xfrm>
            <a:off x="6553684" y="1461812"/>
            <a:ext cx="1521100" cy="923330"/>
          </a:xfrm>
          <a:prstGeom prst="rect">
            <a:avLst/>
          </a:prstGeom>
          <a:noFill/>
        </p:spPr>
        <p:txBody>
          <a:bodyPr wrap="square" rtlCol="0">
            <a:spAutoFit/>
          </a:bodyPr>
          <a:lstStyle/>
          <a:p>
            <a:r>
              <a:rPr lang="en-US" b="1" dirty="0">
                <a:cs typeface="Aharoni" panose="02010803020104030203" pitchFamily="2" charset="-79"/>
              </a:rPr>
              <a:t>Climate</a:t>
            </a:r>
          </a:p>
          <a:p>
            <a:r>
              <a:rPr lang="en-US" b="1" dirty="0">
                <a:cs typeface="Aharoni" panose="02010803020104030203" pitchFamily="2" charset="-79"/>
              </a:rPr>
              <a:t>Change Regulations</a:t>
            </a:r>
          </a:p>
        </p:txBody>
      </p:sp>
      <p:sp>
        <p:nvSpPr>
          <p:cNvPr id="50" name="TextBox 49">
            <a:extLst>
              <a:ext uri="{FF2B5EF4-FFF2-40B4-BE49-F238E27FC236}">
                <a16:creationId xmlns:a16="http://schemas.microsoft.com/office/drawing/2014/main" id="{D7D47B18-DD21-0597-7BD4-FCA82DE6F813}"/>
              </a:ext>
            </a:extLst>
          </p:cNvPr>
          <p:cNvSpPr txBox="1"/>
          <p:nvPr/>
        </p:nvSpPr>
        <p:spPr>
          <a:xfrm>
            <a:off x="6731937" y="3056426"/>
            <a:ext cx="2065282" cy="646331"/>
          </a:xfrm>
          <a:prstGeom prst="rect">
            <a:avLst/>
          </a:prstGeom>
          <a:noFill/>
        </p:spPr>
        <p:txBody>
          <a:bodyPr wrap="square" rtlCol="0">
            <a:spAutoFit/>
          </a:bodyPr>
          <a:lstStyle/>
          <a:p>
            <a:r>
              <a:rPr lang="en-US" b="1" dirty="0">
                <a:cs typeface="Aharoni" panose="02010803020104030203" pitchFamily="2" charset="-79"/>
              </a:rPr>
              <a:t>Water</a:t>
            </a:r>
          </a:p>
          <a:p>
            <a:r>
              <a:rPr lang="en-US" b="1" dirty="0">
                <a:cs typeface="Aharoni" panose="02010803020104030203" pitchFamily="2" charset="-79"/>
              </a:rPr>
              <a:t>Supply</a:t>
            </a:r>
          </a:p>
        </p:txBody>
      </p:sp>
      <p:sp>
        <p:nvSpPr>
          <p:cNvPr id="51" name="TextBox 50">
            <a:extLst>
              <a:ext uri="{FF2B5EF4-FFF2-40B4-BE49-F238E27FC236}">
                <a16:creationId xmlns:a16="http://schemas.microsoft.com/office/drawing/2014/main" id="{FA0647A5-E832-2326-479A-65C480F1EB2C}"/>
              </a:ext>
            </a:extLst>
          </p:cNvPr>
          <p:cNvSpPr txBox="1"/>
          <p:nvPr/>
        </p:nvSpPr>
        <p:spPr>
          <a:xfrm>
            <a:off x="6717739" y="4641617"/>
            <a:ext cx="2065282" cy="646331"/>
          </a:xfrm>
          <a:prstGeom prst="rect">
            <a:avLst/>
          </a:prstGeom>
          <a:noFill/>
        </p:spPr>
        <p:txBody>
          <a:bodyPr wrap="square" rtlCol="0">
            <a:spAutoFit/>
          </a:bodyPr>
          <a:lstStyle/>
          <a:p>
            <a:r>
              <a:rPr lang="en-US" b="1" dirty="0">
                <a:cs typeface="Aharoni" panose="02010803020104030203" pitchFamily="2" charset="-79"/>
              </a:rPr>
              <a:t>Port</a:t>
            </a:r>
          </a:p>
          <a:p>
            <a:r>
              <a:rPr lang="en-US" b="1" dirty="0">
                <a:cs typeface="Aharoni" panose="02010803020104030203" pitchFamily="2" charset="-79"/>
              </a:rPr>
              <a:t>Traffic</a:t>
            </a:r>
          </a:p>
        </p:txBody>
      </p:sp>
      <p:pic>
        <p:nvPicPr>
          <p:cNvPr id="52" name="Picture 51">
            <a:extLst>
              <a:ext uri="{FF2B5EF4-FFF2-40B4-BE49-F238E27FC236}">
                <a16:creationId xmlns:a16="http://schemas.microsoft.com/office/drawing/2014/main" id="{8447DAC2-6BE6-92F2-25A0-A6B01B69B922}"/>
              </a:ext>
            </a:extLst>
          </p:cNvPr>
          <p:cNvPicPr>
            <a:picLocks noChangeAspect="1"/>
          </p:cNvPicPr>
          <p:nvPr/>
        </p:nvPicPr>
        <p:blipFill>
          <a:blip r:embed="rId2"/>
          <a:stretch>
            <a:fillRect/>
          </a:stretch>
        </p:blipFill>
        <p:spPr>
          <a:xfrm>
            <a:off x="383379" y="1454892"/>
            <a:ext cx="679161" cy="679161"/>
          </a:xfrm>
          <a:prstGeom prst="rect">
            <a:avLst/>
          </a:prstGeom>
        </p:spPr>
      </p:pic>
      <p:pic>
        <p:nvPicPr>
          <p:cNvPr id="53" name="Picture 52">
            <a:extLst>
              <a:ext uri="{FF2B5EF4-FFF2-40B4-BE49-F238E27FC236}">
                <a16:creationId xmlns:a16="http://schemas.microsoft.com/office/drawing/2014/main" id="{BD694C0A-45EC-BF7F-88DC-4D33611590CD}"/>
              </a:ext>
            </a:extLst>
          </p:cNvPr>
          <p:cNvPicPr>
            <a:picLocks noChangeAspect="1"/>
          </p:cNvPicPr>
          <p:nvPr/>
        </p:nvPicPr>
        <p:blipFill>
          <a:blip r:embed="rId3"/>
          <a:stretch>
            <a:fillRect/>
          </a:stretch>
        </p:blipFill>
        <p:spPr>
          <a:xfrm>
            <a:off x="383379" y="3077869"/>
            <a:ext cx="658369" cy="676657"/>
          </a:xfrm>
          <a:prstGeom prst="rect">
            <a:avLst/>
          </a:prstGeom>
        </p:spPr>
      </p:pic>
      <p:pic>
        <p:nvPicPr>
          <p:cNvPr id="54" name="Picture 53">
            <a:extLst>
              <a:ext uri="{FF2B5EF4-FFF2-40B4-BE49-F238E27FC236}">
                <a16:creationId xmlns:a16="http://schemas.microsoft.com/office/drawing/2014/main" id="{44C9A005-022C-8826-0D05-65B92FB91615}"/>
              </a:ext>
            </a:extLst>
          </p:cNvPr>
          <p:cNvPicPr>
            <a:picLocks noChangeAspect="1"/>
          </p:cNvPicPr>
          <p:nvPr/>
        </p:nvPicPr>
        <p:blipFill>
          <a:blip r:embed="rId4"/>
          <a:stretch>
            <a:fillRect/>
          </a:stretch>
        </p:blipFill>
        <p:spPr>
          <a:xfrm>
            <a:off x="5911534" y="1501060"/>
            <a:ext cx="676656" cy="676656"/>
          </a:xfrm>
          <a:prstGeom prst="rect">
            <a:avLst/>
          </a:prstGeom>
        </p:spPr>
      </p:pic>
      <p:pic>
        <p:nvPicPr>
          <p:cNvPr id="55" name="Picture 54">
            <a:extLst>
              <a:ext uri="{FF2B5EF4-FFF2-40B4-BE49-F238E27FC236}">
                <a16:creationId xmlns:a16="http://schemas.microsoft.com/office/drawing/2014/main" id="{C1575122-533B-3130-E08A-19A37563FFFC}"/>
              </a:ext>
            </a:extLst>
          </p:cNvPr>
          <p:cNvPicPr>
            <a:picLocks noChangeAspect="1"/>
          </p:cNvPicPr>
          <p:nvPr/>
        </p:nvPicPr>
        <p:blipFill>
          <a:blip r:embed="rId5"/>
          <a:stretch>
            <a:fillRect/>
          </a:stretch>
        </p:blipFill>
        <p:spPr>
          <a:xfrm>
            <a:off x="428961" y="4616975"/>
            <a:ext cx="676656" cy="676656"/>
          </a:xfrm>
          <a:prstGeom prst="rect">
            <a:avLst/>
          </a:prstGeom>
        </p:spPr>
      </p:pic>
      <p:pic>
        <p:nvPicPr>
          <p:cNvPr id="56" name="Picture 55">
            <a:extLst>
              <a:ext uri="{FF2B5EF4-FFF2-40B4-BE49-F238E27FC236}">
                <a16:creationId xmlns:a16="http://schemas.microsoft.com/office/drawing/2014/main" id="{D995297D-4191-B5AA-9DFC-75F0BCCA041A}"/>
              </a:ext>
            </a:extLst>
          </p:cNvPr>
          <p:cNvPicPr>
            <a:picLocks noChangeAspect="1"/>
          </p:cNvPicPr>
          <p:nvPr/>
        </p:nvPicPr>
        <p:blipFill>
          <a:blip r:embed="rId6"/>
          <a:stretch>
            <a:fillRect/>
          </a:stretch>
        </p:blipFill>
        <p:spPr>
          <a:xfrm>
            <a:off x="6055281" y="4645215"/>
            <a:ext cx="676656" cy="676656"/>
          </a:xfrm>
          <a:prstGeom prst="rect">
            <a:avLst/>
          </a:prstGeom>
        </p:spPr>
      </p:pic>
      <p:pic>
        <p:nvPicPr>
          <p:cNvPr id="57" name="Picture 56">
            <a:extLst>
              <a:ext uri="{FF2B5EF4-FFF2-40B4-BE49-F238E27FC236}">
                <a16:creationId xmlns:a16="http://schemas.microsoft.com/office/drawing/2014/main" id="{AA8B354E-CE0A-F3EE-2A4D-1894B91ABA4E}"/>
              </a:ext>
            </a:extLst>
          </p:cNvPr>
          <p:cNvPicPr>
            <a:picLocks noChangeAspect="1"/>
          </p:cNvPicPr>
          <p:nvPr/>
        </p:nvPicPr>
        <p:blipFill>
          <a:blip r:embed="rId7"/>
          <a:stretch>
            <a:fillRect/>
          </a:stretch>
        </p:blipFill>
        <p:spPr>
          <a:xfrm>
            <a:off x="3180867" y="4561241"/>
            <a:ext cx="676656" cy="676656"/>
          </a:xfrm>
          <a:prstGeom prst="rect">
            <a:avLst/>
          </a:prstGeom>
        </p:spPr>
      </p:pic>
      <p:pic>
        <p:nvPicPr>
          <p:cNvPr id="59" name="Picture 58">
            <a:extLst>
              <a:ext uri="{FF2B5EF4-FFF2-40B4-BE49-F238E27FC236}">
                <a16:creationId xmlns:a16="http://schemas.microsoft.com/office/drawing/2014/main" id="{56FAF13C-5CDA-060E-7391-437D658399E2}"/>
              </a:ext>
            </a:extLst>
          </p:cNvPr>
          <p:cNvPicPr>
            <a:picLocks noChangeAspect="1"/>
          </p:cNvPicPr>
          <p:nvPr/>
        </p:nvPicPr>
        <p:blipFill>
          <a:blip r:embed="rId8"/>
          <a:stretch>
            <a:fillRect/>
          </a:stretch>
        </p:blipFill>
        <p:spPr>
          <a:xfrm>
            <a:off x="3216318" y="1501060"/>
            <a:ext cx="676656" cy="676656"/>
          </a:xfrm>
          <a:prstGeom prst="rect">
            <a:avLst/>
          </a:prstGeom>
        </p:spPr>
      </p:pic>
      <p:pic>
        <p:nvPicPr>
          <p:cNvPr id="60" name="Picture 59">
            <a:extLst>
              <a:ext uri="{FF2B5EF4-FFF2-40B4-BE49-F238E27FC236}">
                <a16:creationId xmlns:a16="http://schemas.microsoft.com/office/drawing/2014/main" id="{B440FA38-454A-A360-B4F2-9030B4575497}"/>
              </a:ext>
            </a:extLst>
          </p:cNvPr>
          <p:cNvPicPr>
            <a:picLocks noChangeAspect="1"/>
          </p:cNvPicPr>
          <p:nvPr/>
        </p:nvPicPr>
        <p:blipFill>
          <a:blip r:embed="rId9"/>
          <a:stretch>
            <a:fillRect/>
          </a:stretch>
        </p:blipFill>
        <p:spPr>
          <a:xfrm>
            <a:off x="3141987" y="3070681"/>
            <a:ext cx="676656" cy="676656"/>
          </a:xfrm>
          <a:prstGeom prst="rect">
            <a:avLst/>
          </a:prstGeom>
        </p:spPr>
      </p:pic>
      <p:pic>
        <p:nvPicPr>
          <p:cNvPr id="61" name="Picture 60">
            <a:extLst>
              <a:ext uri="{FF2B5EF4-FFF2-40B4-BE49-F238E27FC236}">
                <a16:creationId xmlns:a16="http://schemas.microsoft.com/office/drawing/2014/main" id="{8048CC98-0B0A-06CD-E6B3-9AB472AC7FCF}"/>
              </a:ext>
            </a:extLst>
          </p:cNvPr>
          <p:cNvPicPr>
            <a:picLocks noChangeAspect="1"/>
          </p:cNvPicPr>
          <p:nvPr/>
        </p:nvPicPr>
        <p:blipFill>
          <a:blip r:embed="rId10"/>
          <a:stretch>
            <a:fillRect/>
          </a:stretch>
        </p:blipFill>
        <p:spPr>
          <a:xfrm>
            <a:off x="6049186" y="3092563"/>
            <a:ext cx="688849" cy="688849"/>
          </a:xfrm>
          <a:prstGeom prst="rect">
            <a:avLst/>
          </a:prstGeom>
        </p:spPr>
      </p:pic>
      <p:sp>
        <p:nvSpPr>
          <p:cNvPr id="65" name="object 10">
            <a:extLst>
              <a:ext uri="{FF2B5EF4-FFF2-40B4-BE49-F238E27FC236}">
                <a16:creationId xmlns:a16="http://schemas.microsoft.com/office/drawing/2014/main" id="{8C8D8743-0779-B9A4-1E85-DCFE4505F77D}"/>
              </a:ext>
            </a:extLst>
          </p:cNvPr>
          <p:cNvSpPr/>
          <p:nvPr/>
        </p:nvSpPr>
        <p:spPr>
          <a:xfrm>
            <a:off x="8542031" y="2842726"/>
            <a:ext cx="2803786" cy="10981"/>
          </a:xfrm>
          <a:custGeom>
            <a:avLst/>
            <a:gdLst/>
            <a:ahLst/>
            <a:cxnLst/>
            <a:rect l="l" t="t" r="r" b="b"/>
            <a:pathLst>
              <a:path w="3470909" h="12064">
                <a:moveTo>
                  <a:pt x="0" y="0"/>
                </a:moveTo>
                <a:lnTo>
                  <a:pt x="3470529" y="11811"/>
                </a:lnTo>
              </a:path>
            </a:pathLst>
          </a:custGeom>
          <a:ln w="57150">
            <a:solidFill>
              <a:srgbClr val="9FDCFF"/>
            </a:solidFill>
          </a:ln>
        </p:spPr>
        <p:txBody>
          <a:bodyPr wrap="square" lIns="0" tIns="0" rIns="0" bIns="0" rtlCol="0"/>
          <a:lstStyle/>
          <a:p>
            <a:endParaRPr/>
          </a:p>
        </p:txBody>
      </p:sp>
      <p:sp>
        <p:nvSpPr>
          <p:cNvPr id="66" name="object 11">
            <a:extLst>
              <a:ext uri="{FF2B5EF4-FFF2-40B4-BE49-F238E27FC236}">
                <a16:creationId xmlns:a16="http://schemas.microsoft.com/office/drawing/2014/main" id="{78EFE931-DAD9-B151-E82E-EA591295C814}"/>
              </a:ext>
            </a:extLst>
          </p:cNvPr>
          <p:cNvSpPr txBox="1"/>
          <p:nvPr/>
        </p:nvSpPr>
        <p:spPr>
          <a:xfrm>
            <a:off x="8363157" y="2034074"/>
            <a:ext cx="3470910" cy="2281394"/>
          </a:xfrm>
          <a:prstGeom prst="rect">
            <a:avLst/>
          </a:prstGeom>
        </p:spPr>
        <p:txBody>
          <a:bodyPr vert="horz" wrap="square" lIns="0" tIns="204470" rIns="0" bIns="0" rtlCol="0">
            <a:spAutoFit/>
          </a:bodyPr>
          <a:lstStyle/>
          <a:p>
            <a:pPr marL="491490" marR="584835" algn="ctr">
              <a:lnSpc>
                <a:spcPts val="1510"/>
              </a:lnSpc>
              <a:spcBef>
                <a:spcPts val="1610"/>
              </a:spcBef>
            </a:pPr>
            <a:r>
              <a:rPr lang="en-US" sz="1400" dirty="0">
                <a:latin typeface="Open Sans"/>
                <a:cs typeface="Open Sans"/>
              </a:rPr>
              <a:t>One key emphasis area was technology and the impact on workplaces and travel</a:t>
            </a:r>
            <a:endParaRPr sz="1400" dirty="0">
              <a:latin typeface="Open Sans"/>
              <a:cs typeface="Open Sans"/>
            </a:endParaRPr>
          </a:p>
          <a:p>
            <a:pPr>
              <a:lnSpc>
                <a:spcPct val="100000"/>
              </a:lnSpc>
              <a:spcBef>
                <a:spcPts val="55"/>
              </a:spcBef>
            </a:pPr>
            <a:endParaRPr sz="1250" dirty="0">
              <a:latin typeface="Open Sans"/>
              <a:cs typeface="Open Sans"/>
            </a:endParaRPr>
          </a:p>
          <a:p>
            <a:pPr marL="224155" marR="761365" algn="ctr">
              <a:lnSpc>
                <a:spcPct val="100000"/>
              </a:lnSpc>
              <a:tabLst>
                <a:tab pos="510540" algn="l"/>
                <a:tab pos="511175" algn="l"/>
              </a:tabLst>
            </a:pPr>
            <a:r>
              <a:rPr lang="en-US" sz="1400" dirty="0">
                <a:latin typeface="Open Sans"/>
                <a:cs typeface="Open Sans"/>
              </a:rPr>
              <a:t>Other critical drivers of change included the emergence of Georgia as a freight hub, climate change regulations, and a changing population</a:t>
            </a:r>
            <a:endParaRPr sz="1400" dirty="0">
              <a:latin typeface="Open Sans"/>
              <a:cs typeface="Open Sans"/>
            </a:endParaRPr>
          </a:p>
        </p:txBody>
      </p:sp>
    </p:spTree>
    <p:extLst>
      <p:ext uri="{BB962C8B-B14F-4D97-AF65-F5344CB8AC3E}">
        <p14:creationId xmlns:p14="http://schemas.microsoft.com/office/powerpoint/2010/main" val="203238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8986" y="1534414"/>
            <a:ext cx="5633213" cy="4444807"/>
          </a:xfrm>
          <a:prstGeom prst="rect">
            <a:avLst/>
          </a:prstGeom>
        </p:spPr>
        <p:txBody>
          <a:bodyPr vert="horz" wrap="square" lIns="0" tIns="12700" rIns="0" bIns="0" rtlCol="0">
            <a:spAutoFit/>
          </a:bodyPr>
          <a:lstStyle/>
          <a:p>
            <a:pPr marL="12700" marR="5080">
              <a:lnSpc>
                <a:spcPct val="100000"/>
              </a:lnSpc>
              <a:spcBef>
                <a:spcPts val="100"/>
              </a:spcBef>
            </a:pPr>
            <a:r>
              <a:rPr lang="en-US" sz="4800" b="0" spc="-10" dirty="0">
                <a:solidFill>
                  <a:srgbClr val="FFFFFF"/>
                </a:solidFill>
                <a:latin typeface="Open Sans Light"/>
                <a:cs typeface="Open Sans Light"/>
              </a:rPr>
              <a:t>Highlights of Prior Scenario Planning Work that Supported the Current Regional Vision</a:t>
            </a:r>
            <a:endParaRPr sz="4800" dirty="0">
              <a:latin typeface="Open Sans Light"/>
              <a:cs typeface="Open Sans Light"/>
            </a:endParaRPr>
          </a:p>
        </p:txBody>
      </p:sp>
    </p:spTree>
    <p:extLst>
      <p:ext uri="{BB962C8B-B14F-4D97-AF65-F5344CB8AC3E}">
        <p14:creationId xmlns:p14="http://schemas.microsoft.com/office/powerpoint/2010/main" val="213857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pic>
        <p:nvPicPr>
          <p:cNvPr id="4" name="Picture 3">
            <a:extLst>
              <a:ext uri="{FF2B5EF4-FFF2-40B4-BE49-F238E27FC236}">
                <a16:creationId xmlns:a16="http://schemas.microsoft.com/office/drawing/2014/main" id="{3B40C262-DA3A-FC2D-3605-CCB7FF7215CB}"/>
              </a:ext>
            </a:extLst>
          </p:cNvPr>
          <p:cNvPicPr>
            <a:picLocks noChangeAspect="1"/>
          </p:cNvPicPr>
          <p:nvPr/>
        </p:nvPicPr>
        <p:blipFill rotWithShape="1">
          <a:blip r:embed="rId2"/>
          <a:srcRect l="21111" t="21111" r="4814" b="14634"/>
          <a:stretch/>
        </p:blipFill>
        <p:spPr>
          <a:xfrm>
            <a:off x="304800" y="533400"/>
            <a:ext cx="10823276" cy="6259057"/>
          </a:xfrm>
          <a:prstGeom prst="rect">
            <a:avLst/>
          </a:prstGeom>
        </p:spPr>
      </p:pic>
      <p:sp>
        <p:nvSpPr>
          <p:cNvPr id="2" name="object 7">
            <a:extLst>
              <a:ext uri="{FF2B5EF4-FFF2-40B4-BE49-F238E27FC236}">
                <a16:creationId xmlns:a16="http://schemas.microsoft.com/office/drawing/2014/main" id="{D1BBE245-C905-47B2-22F6-4DAE80324747}"/>
              </a:ext>
            </a:extLst>
          </p:cNvPr>
          <p:cNvSpPr/>
          <p:nvPr/>
        </p:nvSpPr>
        <p:spPr>
          <a:xfrm flipV="1">
            <a:off x="333343" y="481629"/>
            <a:ext cx="9105900" cy="9124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5" name="object 5">
            <a:extLst>
              <a:ext uri="{FF2B5EF4-FFF2-40B4-BE49-F238E27FC236}">
                <a16:creationId xmlns:a16="http://schemas.microsoft.com/office/drawing/2014/main" id="{2A756A45-DC92-CF1F-AEAA-416F93A03FC8}"/>
              </a:ext>
            </a:extLst>
          </p:cNvPr>
          <p:cNvSpPr txBox="1">
            <a:spLocks/>
          </p:cNvSpPr>
          <p:nvPr/>
        </p:nvSpPr>
        <p:spPr>
          <a:xfrm>
            <a:off x="304800" y="0"/>
            <a:ext cx="10834318" cy="505267"/>
          </a:xfrm>
          <a:prstGeom prst="rect">
            <a:avLst/>
          </a:prstGeom>
        </p:spPr>
        <p:txBody>
          <a:bodyPr vert="horz" wrap="square" lIns="0" tIns="12700" rIns="0" bIns="0" rtlCol="0">
            <a:spAutoFit/>
          </a:bodyPr>
          <a:lstStyle>
            <a:lvl1pPr>
              <a:defRPr sz="3600" b="0" i="0">
                <a:solidFill>
                  <a:schemeClr val="tx1"/>
                </a:solidFill>
                <a:latin typeface="Open Sans"/>
                <a:ea typeface="+mj-ea"/>
                <a:cs typeface="Open Sans"/>
              </a:defRPr>
            </a:lvl1pPr>
          </a:lstStyle>
          <a:p>
            <a:pPr marL="12700">
              <a:spcBef>
                <a:spcPts val="100"/>
              </a:spcBef>
            </a:pPr>
            <a:r>
              <a:rPr lang="en-US" sz="3200" spc="-75" dirty="0"/>
              <a:t>Prior Scenario Planning Assessed Four Alternatives </a:t>
            </a:r>
          </a:p>
        </p:txBody>
      </p:sp>
    </p:spTree>
    <p:extLst>
      <p:ext uri="{BB962C8B-B14F-4D97-AF65-F5344CB8AC3E}">
        <p14:creationId xmlns:p14="http://schemas.microsoft.com/office/powerpoint/2010/main" val="397498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9">
            <a:extLst>
              <a:ext uri="{FF2B5EF4-FFF2-40B4-BE49-F238E27FC236}">
                <a16:creationId xmlns:a16="http://schemas.microsoft.com/office/drawing/2014/main" id="{19FE6DF0-82FE-9C40-E674-28FAFDBD1BB7}"/>
              </a:ext>
            </a:extLst>
          </p:cNvPr>
          <p:cNvSpPr/>
          <p:nvPr/>
        </p:nvSpPr>
        <p:spPr>
          <a:xfrm>
            <a:off x="8345058" y="2027155"/>
            <a:ext cx="3356233" cy="1727371"/>
          </a:xfrm>
          <a:custGeom>
            <a:avLst/>
            <a:gdLst/>
            <a:ahLst/>
            <a:cxnLst/>
            <a:rect l="l" t="t" r="r" b="b"/>
            <a:pathLst>
              <a:path w="4154804" h="3759835">
                <a:moveTo>
                  <a:pt x="4154424" y="0"/>
                </a:moveTo>
                <a:lnTo>
                  <a:pt x="0" y="0"/>
                </a:lnTo>
                <a:lnTo>
                  <a:pt x="0" y="3759708"/>
                </a:lnTo>
                <a:lnTo>
                  <a:pt x="4154424" y="3759708"/>
                </a:lnTo>
                <a:lnTo>
                  <a:pt x="4154424" y="0"/>
                </a:lnTo>
                <a:close/>
              </a:path>
            </a:pathLst>
          </a:custGeom>
          <a:solidFill>
            <a:srgbClr val="F1F1F1"/>
          </a:solidFill>
        </p:spPr>
        <p:txBody>
          <a:bodyPr wrap="square" lIns="0" tIns="0" rIns="0" bIns="0" rtlCol="0"/>
          <a:lstStyle/>
          <a:p>
            <a:endParaRPr/>
          </a:p>
        </p:txBody>
      </p:sp>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228599" y="183232"/>
            <a:ext cx="11843003" cy="443711"/>
          </a:xfrm>
          <a:prstGeom prst="rect">
            <a:avLst/>
          </a:prstGeom>
        </p:spPr>
        <p:txBody>
          <a:bodyPr vert="horz" wrap="square" lIns="0" tIns="12700" rIns="0" bIns="0" rtlCol="0">
            <a:spAutoFit/>
          </a:bodyPr>
          <a:lstStyle/>
          <a:p>
            <a:pPr marL="12700">
              <a:lnSpc>
                <a:spcPct val="100000"/>
              </a:lnSpc>
              <a:spcBef>
                <a:spcPts val="100"/>
              </a:spcBef>
            </a:pPr>
            <a:r>
              <a:rPr lang="en-US" sz="2800" spc="-75" dirty="0"/>
              <a:t>Key Challenge: The Most Significant Disruptors can be Unexpected</a:t>
            </a:r>
          </a:p>
        </p:txBody>
      </p:sp>
      <p:sp>
        <p:nvSpPr>
          <p:cNvPr id="7" name="object 7"/>
          <p:cNvSpPr/>
          <p:nvPr/>
        </p:nvSpPr>
        <p:spPr>
          <a:xfrm flipV="1">
            <a:off x="215659" y="677307"/>
            <a:ext cx="10972801" cy="130026"/>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10" name="Rounded Rectangle 75">
            <a:extLst>
              <a:ext uri="{FF2B5EF4-FFF2-40B4-BE49-F238E27FC236}">
                <a16:creationId xmlns:a16="http://schemas.microsoft.com/office/drawing/2014/main" id="{A4948617-8F7A-3672-272C-8E3E7B86F1BF}"/>
              </a:ext>
            </a:extLst>
          </p:cNvPr>
          <p:cNvSpPr/>
          <p:nvPr/>
        </p:nvSpPr>
        <p:spPr>
          <a:xfrm>
            <a:off x="3107214" y="2936343"/>
            <a:ext cx="2565134"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76">
            <a:extLst>
              <a:ext uri="{FF2B5EF4-FFF2-40B4-BE49-F238E27FC236}">
                <a16:creationId xmlns:a16="http://schemas.microsoft.com/office/drawing/2014/main" id="{4BEEA3CB-13A7-035A-3745-55B82F5B86F4}"/>
              </a:ext>
            </a:extLst>
          </p:cNvPr>
          <p:cNvSpPr/>
          <p:nvPr/>
        </p:nvSpPr>
        <p:spPr>
          <a:xfrm>
            <a:off x="3125313" y="4495800"/>
            <a:ext cx="2565134"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77">
            <a:extLst>
              <a:ext uri="{FF2B5EF4-FFF2-40B4-BE49-F238E27FC236}">
                <a16:creationId xmlns:a16="http://schemas.microsoft.com/office/drawing/2014/main" id="{C543F659-F329-C80D-2283-6568E5CB11D8}"/>
              </a:ext>
            </a:extLst>
          </p:cNvPr>
          <p:cNvSpPr/>
          <p:nvPr/>
        </p:nvSpPr>
        <p:spPr>
          <a:xfrm>
            <a:off x="3089115" y="1376886"/>
            <a:ext cx="2571389"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78">
            <a:extLst>
              <a:ext uri="{FF2B5EF4-FFF2-40B4-BE49-F238E27FC236}">
                <a16:creationId xmlns:a16="http://schemas.microsoft.com/office/drawing/2014/main" id="{80C3EBCB-750A-BE54-668C-F41CC3245B9C}"/>
              </a:ext>
            </a:extLst>
          </p:cNvPr>
          <p:cNvSpPr/>
          <p:nvPr/>
        </p:nvSpPr>
        <p:spPr>
          <a:xfrm>
            <a:off x="5862767" y="2958225"/>
            <a:ext cx="2158626"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79">
            <a:extLst>
              <a:ext uri="{FF2B5EF4-FFF2-40B4-BE49-F238E27FC236}">
                <a16:creationId xmlns:a16="http://schemas.microsoft.com/office/drawing/2014/main" id="{39953ED5-F9B5-1C1F-B0D9-297C89915E16}"/>
              </a:ext>
            </a:extLst>
          </p:cNvPr>
          <p:cNvSpPr/>
          <p:nvPr/>
        </p:nvSpPr>
        <p:spPr>
          <a:xfrm>
            <a:off x="5880866" y="4517682"/>
            <a:ext cx="2178546"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80">
            <a:extLst>
              <a:ext uri="{FF2B5EF4-FFF2-40B4-BE49-F238E27FC236}">
                <a16:creationId xmlns:a16="http://schemas.microsoft.com/office/drawing/2014/main" id="{6DF8671A-D3FC-E798-0D83-7FF8B00103EE}"/>
              </a:ext>
            </a:extLst>
          </p:cNvPr>
          <p:cNvSpPr/>
          <p:nvPr/>
        </p:nvSpPr>
        <p:spPr>
          <a:xfrm>
            <a:off x="5844668" y="1398768"/>
            <a:ext cx="2194824"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73">
            <a:extLst>
              <a:ext uri="{FF2B5EF4-FFF2-40B4-BE49-F238E27FC236}">
                <a16:creationId xmlns:a16="http://schemas.microsoft.com/office/drawing/2014/main" id="{F914EABF-D1E3-64AB-A159-47C7296C1E87}"/>
              </a:ext>
            </a:extLst>
          </p:cNvPr>
          <p:cNvSpPr/>
          <p:nvPr/>
        </p:nvSpPr>
        <p:spPr>
          <a:xfrm>
            <a:off x="351661" y="2936343"/>
            <a:ext cx="2533157"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74">
            <a:extLst>
              <a:ext uri="{FF2B5EF4-FFF2-40B4-BE49-F238E27FC236}">
                <a16:creationId xmlns:a16="http://schemas.microsoft.com/office/drawing/2014/main" id="{B17E58C6-0E3F-E1FE-F063-0B94ED4EBA0A}"/>
              </a:ext>
            </a:extLst>
          </p:cNvPr>
          <p:cNvSpPr/>
          <p:nvPr/>
        </p:nvSpPr>
        <p:spPr>
          <a:xfrm>
            <a:off x="369760" y="4495800"/>
            <a:ext cx="2441277"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72">
            <a:extLst>
              <a:ext uri="{FF2B5EF4-FFF2-40B4-BE49-F238E27FC236}">
                <a16:creationId xmlns:a16="http://schemas.microsoft.com/office/drawing/2014/main" id="{0C50EABB-BACF-5D51-AF48-104A0D40AE6F}"/>
              </a:ext>
            </a:extLst>
          </p:cNvPr>
          <p:cNvSpPr/>
          <p:nvPr/>
        </p:nvSpPr>
        <p:spPr>
          <a:xfrm>
            <a:off x="333562" y="1376886"/>
            <a:ext cx="2571389" cy="1452283"/>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F32A97F-224B-C7D0-2F76-78A5A815922F}"/>
              </a:ext>
            </a:extLst>
          </p:cNvPr>
          <p:cNvSpPr txBox="1"/>
          <p:nvPr/>
        </p:nvSpPr>
        <p:spPr>
          <a:xfrm>
            <a:off x="1053916" y="1456129"/>
            <a:ext cx="1757121" cy="646331"/>
          </a:xfrm>
          <a:prstGeom prst="rect">
            <a:avLst/>
          </a:prstGeom>
          <a:noFill/>
        </p:spPr>
        <p:txBody>
          <a:bodyPr wrap="square" rtlCol="0">
            <a:spAutoFit/>
          </a:bodyPr>
          <a:lstStyle/>
          <a:p>
            <a:r>
              <a:rPr lang="en-US" b="1" dirty="0">
                <a:cs typeface="Aharoni" panose="02010803020104030203" pitchFamily="2" charset="-79"/>
              </a:rPr>
              <a:t>Autonomous Vehicles</a:t>
            </a:r>
          </a:p>
        </p:txBody>
      </p:sp>
      <p:sp>
        <p:nvSpPr>
          <p:cNvPr id="44" name="TextBox 43">
            <a:extLst>
              <a:ext uri="{FF2B5EF4-FFF2-40B4-BE49-F238E27FC236}">
                <a16:creationId xmlns:a16="http://schemas.microsoft.com/office/drawing/2014/main" id="{8CD3B0BD-A6AD-9953-063C-FADBC2D0FC8B}"/>
              </a:ext>
            </a:extLst>
          </p:cNvPr>
          <p:cNvSpPr txBox="1"/>
          <p:nvPr/>
        </p:nvSpPr>
        <p:spPr>
          <a:xfrm>
            <a:off x="1064307" y="3016153"/>
            <a:ext cx="1602693" cy="646331"/>
          </a:xfrm>
          <a:prstGeom prst="rect">
            <a:avLst/>
          </a:prstGeom>
          <a:noFill/>
        </p:spPr>
        <p:txBody>
          <a:bodyPr wrap="square" rtlCol="0">
            <a:spAutoFit/>
          </a:bodyPr>
          <a:lstStyle/>
          <a:p>
            <a:r>
              <a:rPr lang="en-US" b="1" dirty="0">
                <a:cs typeface="Aharoni" panose="02010803020104030203" pitchFamily="2" charset="-79"/>
              </a:rPr>
              <a:t>Aging of the Population</a:t>
            </a:r>
          </a:p>
        </p:txBody>
      </p:sp>
      <p:sp>
        <p:nvSpPr>
          <p:cNvPr id="45" name="TextBox 44">
            <a:extLst>
              <a:ext uri="{FF2B5EF4-FFF2-40B4-BE49-F238E27FC236}">
                <a16:creationId xmlns:a16="http://schemas.microsoft.com/office/drawing/2014/main" id="{A7566C02-5B0F-4794-2BBE-A077A6C5B45E}"/>
              </a:ext>
            </a:extLst>
          </p:cNvPr>
          <p:cNvSpPr txBox="1"/>
          <p:nvPr/>
        </p:nvSpPr>
        <p:spPr>
          <a:xfrm>
            <a:off x="1071543" y="4546164"/>
            <a:ext cx="1670139" cy="1200329"/>
          </a:xfrm>
          <a:prstGeom prst="rect">
            <a:avLst/>
          </a:prstGeom>
          <a:noFill/>
        </p:spPr>
        <p:txBody>
          <a:bodyPr wrap="square" rtlCol="0">
            <a:spAutoFit/>
          </a:bodyPr>
          <a:lstStyle/>
          <a:p>
            <a:r>
              <a:rPr lang="en-US" b="1" dirty="0">
                <a:cs typeface="Aharoni" panose="02010803020104030203" pitchFamily="2" charset="-79"/>
              </a:rPr>
              <a:t>Intelligent Infrastructure &amp; Technology</a:t>
            </a:r>
          </a:p>
        </p:txBody>
      </p:sp>
      <p:sp>
        <p:nvSpPr>
          <p:cNvPr id="46" name="TextBox 45">
            <a:extLst>
              <a:ext uri="{FF2B5EF4-FFF2-40B4-BE49-F238E27FC236}">
                <a16:creationId xmlns:a16="http://schemas.microsoft.com/office/drawing/2014/main" id="{CE6EABD0-10DF-8EA0-857F-5FFE59BCE7BA}"/>
              </a:ext>
            </a:extLst>
          </p:cNvPr>
          <p:cNvSpPr txBox="1"/>
          <p:nvPr/>
        </p:nvSpPr>
        <p:spPr>
          <a:xfrm>
            <a:off x="3996020" y="1454892"/>
            <a:ext cx="1664484" cy="1200329"/>
          </a:xfrm>
          <a:prstGeom prst="rect">
            <a:avLst/>
          </a:prstGeom>
          <a:noFill/>
        </p:spPr>
        <p:txBody>
          <a:bodyPr wrap="square" rtlCol="0">
            <a:spAutoFit/>
          </a:bodyPr>
          <a:lstStyle/>
          <a:p>
            <a:r>
              <a:rPr lang="en-US" b="1" dirty="0">
                <a:cs typeface="Aharoni" panose="02010803020104030203" pitchFamily="2" charset="-79"/>
              </a:rPr>
              <a:t>Spatial, Racial and Economic Equity</a:t>
            </a:r>
          </a:p>
        </p:txBody>
      </p:sp>
      <p:sp>
        <p:nvSpPr>
          <p:cNvPr id="47" name="TextBox 46">
            <a:extLst>
              <a:ext uri="{FF2B5EF4-FFF2-40B4-BE49-F238E27FC236}">
                <a16:creationId xmlns:a16="http://schemas.microsoft.com/office/drawing/2014/main" id="{7CB94496-70CF-90CA-3D29-137EE0130C40}"/>
              </a:ext>
            </a:extLst>
          </p:cNvPr>
          <p:cNvSpPr txBox="1"/>
          <p:nvPr/>
        </p:nvSpPr>
        <p:spPr>
          <a:xfrm>
            <a:off x="3818643" y="2994901"/>
            <a:ext cx="1841861" cy="923330"/>
          </a:xfrm>
          <a:prstGeom prst="rect">
            <a:avLst/>
          </a:prstGeom>
          <a:noFill/>
        </p:spPr>
        <p:txBody>
          <a:bodyPr wrap="square" rtlCol="0">
            <a:spAutoFit/>
          </a:bodyPr>
          <a:lstStyle/>
          <a:p>
            <a:r>
              <a:rPr lang="en-US" b="1" dirty="0">
                <a:cs typeface="Aharoni" panose="02010803020104030203" pitchFamily="2" charset="-79"/>
              </a:rPr>
              <a:t>Transportation Finance Structure</a:t>
            </a:r>
          </a:p>
        </p:txBody>
      </p:sp>
      <p:sp>
        <p:nvSpPr>
          <p:cNvPr id="48" name="TextBox 47">
            <a:extLst>
              <a:ext uri="{FF2B5EF4-FFF2-40B4-BE49-F238E27FC236}">
                <a16:creationId xmlns:a16="http://schemas.microsoft.com/office/drawing/2014/main" id="{CAD70741-4033-0300-476D-2AB47292D5F6}"/>
              </a:ext>
            </a:extLst>
          </p:cNvPr>
          <p:cNvSpPr txBox="1"/>
          <p:nvPr/>
        </p:nvSpPr>
        <p:spPr>
          <a:xfrm>
            <a:off x="3926309" y="4616975"/>
            <a:ext cx="1581795" cy="646331"/>
          </a:xfrm>
          <a:prstGeom prst="rect">
            <a:avLst/>
          </a:prstGeom>
          <a:noFill/>
        </p:spPr>
        <p:txBody>
          <a:bodyPr wrap="square" rtlCol="0">
            <a:spAutoFit/>
          </a:bodyPr>
          <a:lstStyle/>
          <a:p>
            <a:r>
              <a:rPr lang="en-US" b="1" dirty="0" err="1">
                <a:cs typeface="Aharoni" panose="02010803020104030203" pitchFamily="2" charset="-79"/>
              </a:rPr>
              <a:t>Ridehailing</a:t>
            </a:r>
            <a:r>
              <a:rPr lang="en-US" b="1" dirty="0">
                <a:cs typeface="Aharoni" panose="02010803020104030203" pitchFamily="2" charset="-79"/>
              </a:rPr>
              <a:t> Services</a:t>
            </a:r>
          </a:p>
        </p:txBody>
      </p:sp>
      <p:sp>
        <p:nvSpPr>
          <p:cNvPr id="49" name="TextBox 48">
            <a:extLst>
              <a:ext uri="{FF2B5EF4-FFF2-40B4-BE49-F238E27FC236}">
                <a16:creationId xmlns:a16="http://schemas.microsoft.com/office/drawing/2014/main" id="{E836069B-C3AF-D9B1-2040-DCA5795CB58B}"/>
              </a:ext>
            </a:extLst>
          </p:cNvPr>
          <p:cNvSpPr txBox="1"/>
          <p:nvPr/>
        </p:nvSpPr>
        <p:spPr>
          <a:xfrm>
            <a:off x="6553684" y="1461812"/>
            <a:ext cx="1521100" cy="923330"/>
          </a:xfrm>
          <a:prstGeom prst="rect">
            <a:avLst/>
          </a:prstGeom>
          <a:noFill/>
        </p:spPr>
        <p:txBody>
          <a:bodyPr wrap="square" rtlCol="0">
            <a:spAutoFit/>
          </a:bodyPr>
          <a:lstStyle/>
          <a:p>
            <a:r>
              <a:rPr lang="en-US" b="1" dirty="0">
                <a:cs typeface="Aharoni" panose="02010803020104030203" pitchFamily="2" charset="-79"/>
              </a:rPr>
              <a:t>Climate</a:t>
            </a:r>
          </a:p>
          <a:p>
            <a:r>
              <a:rPr lang="en-US" b="1" dirty="0">
                <a:cs typeface="Aharoni" panose="02010803020104030203" pitchFamily="2" charset="-79"/>
              </a:rPr>
              <a:t>Change Regulations</a:t>
            </a:r>
          </a:p>
        </p:txBody>
      </p:sp>
      <p:sp>
        <p:nvSpPr>
          <p:cNvPr id="50" name="TextBox 49">
            <a:extLst>
              <a:ext uri="{FF2B5EF4-FFF2-40B4-BE49-F238E27FC236}">
                <a16:creationId xmlns:a16="http://schemas.microsoft.com/office/drawing/2014/main" id="{D7D47B18-DD21-0597-7BD4-FCA82DE6F813}"/>
              </a:ext>
            </a:extLst>
          </p:cNvPr>
          <p:cNvSpPr txBox="1"/>
          <p:nvPr/>
        </p:nvSpPr>
        <p:spPr>
          <a:xfrm>
            <a:off x="6731937" y="3056426"/>
            <a:ext cx="2065282" cy="646331"/>
          </a:xfrm>
          <a:prstGeom prst="rect">
            <a:avLst/>
          </a:prstGeom>
          <a:noFill/>
        </p:spPr>
        <p:txBody>
          <a:bodyPr wrap="square" rtlCol="0">
            <a:spAutoFit/>
          </a:bodyPr>
          <a:lstStyle/>
          <a:p>
            <a:r>
              <a:rPr lang="en-US" b="1" dirty="0">
                <a:cs typeface="Aharoni" panose="02010803020104030203" pitchFamily="2" charset="-79"/>
              </a:rPr>
              <a:t>Water</a:t>
            </a:r>
          </a:p>
          <a:p>
            <a:r>
              <a:rPr lang="en-US" b="1" dirty="0">
                <a:cs typeface="Aharoni" panose="02010803020104030203" pitchFamily="2" charset="-79"/>
              </a:rPr>
              <a:t>Supply</a:t>
            </a:r>
          </a:p>
        </p:txBody>
      </p:sp>
      <p:sp>
        <p:nvSpPr>
          <p:cNvPr id="51" name="TextBox 50">
            <a:extLst>
              <a:ext uri="{FF2B5EF4-FFF2-40B4-BE49-F238E27FC236}">
                <a16:creationId xmlns:a16="http://schemas.microsoft.com/office/drawing/2014/main" id="{FA0647A5-E832-2326-479A-65C480F1EB2C}"/>
              </a:ext>
            </a:extLst>
          </p:cNvPr>
          <p:cNvSpPr txBox="1"/>
          <p:nvPr/>
        </p:nvSpPr>
        <p:spPr>
          <a:xfrm>
            <a:off x="6717739" y="4641617"/>
            <a:ext cx="2065282" cy="646331"/>
          </a:xfrm>
          <a:prstGeom prst="rect">
            <a:avLst/>
          </a:prstGeom>
          <a:noFill/>
        </p:spPr>
        <p:txBody>
          <a:bodyPr wrap="square" rtlCol="0">
            <a:spAutoFit/>
          </a:bodyPr>
          <a:lstStyle/>
          <a:p>
            <a:r>
              <a:rPr lang="en-US" b="1" dirty="0">
                <a:cs typeface="Aharoni" panose="02010803020104030203" pitchFamily="2" charset="-79"/>
              </a:rPr>
              <a:t>Port</a:t>
            </a:r>
          </a:p>
          <a:p>
            <a:r>
              <a:rPr lang="en-US" b="1" dirty="0">
                <a:cs typeface="Aharoni" panose="02010803020104030203" pitchFamily="2" charset="-79"/>
              </a:rPr>
              <a:t>Traffic</a:t>
            </a:r>
          </a:p>
        </p:txBody>
      </p:sp>
      <p:pic>
        <p:nvPicPr>
          <p:cNvPr id="52" name="Picture 51">
            <a:extLst>
              <a:ext uri="{FF2B5EF4-FFF2-40B4-BE49-F238E27FC236}">
                <a16:creationId xmlns:a16="http://schemas.microsoft.com/office/drawing/2014/main" id="{8447DAC2-6BE6-92F2-25A0-A6B01B69B922}"/>
              </a:ext>
            </a:extLst>
          </p:cNvPr>
          <p:cNvPicPr>
            <a:picLocks noChangeAspect="1"/>
          </p:cNvPicPr>
          <p:nvPr/>
        </p:nvPicPr>
        <p:blipFill>
          <a:blip r:embed="rId2"/>
          <a:stretch>
            <a:fillRect/>
          </a:stretch>
        </p:blipFill>
        <p:spPr>
          <a:xfrm>
            <a:off x="383379" y="1454892"/>
            <a:ext cx="679161" cy="679161"/>
          </a:xfrm>
          <a:prstGeom prst="rect">
            <a:avLst/>
          </a:prstGeom>
        </p:spPr>
      </p:pic>
      <p:pic>
        <p:nvPicPr>
          <p:cNvPr id="53" name="Picture 52">
            <a:extLst>
              <a:ext uri="{FF2B5EF4-FFF2-40B4-BE49-F238E27FC236}">
                <a16:creationId xmlns:a16="http://schemas.microsoft.com/office/drawing/2014/main" id="{BD694C0A-45EC-BF7F-88DC-4D33611590CD}"/>
              </a:ext>
            </a:extLst>
          </p:cNvPr>
          <p:cNvPicPr>
            <a:picLocks noChangeAspect="1"/>
          </p:cNvPicPr>
          <p:nvPr/>
        </p:nvPicPr>
        <p:blipFill>
          <a:blip r:embed="rId3"/>
          <a:stretch>
            <a:fillRect/>
          </a:stretch>
        </p:blipFill>
        <p:spPr>
          <a:xfrm>
            <a:off x="383379" y="3077869"/>
            <a:ext cx="658369" cy="676657"/>
          </a:xfrm>
          <a:prstGeom prst="rect">
            <a:avLst/>
          </a:prstGeom>
        </p:spPr>
      </p:pic>
      <p:pic>
        <p:nvPicPr>
          <p:cNvPr id="54" name="Picture 53">
            <a:extLst>
              <a:ext uri="{FF2B5EF4-FFF2-40B4-BE49-F238E27FC236}">
                <a16:creationId xmlns:a16="http://schemas.microsoft.com/office/drawing/2014/main" id="{44C9A005-022C-8826-0D05-65B92FB91615}"/>
              </a:ext>
            </a:extLst>
          </p:cNvPr>
          <p:cNvPicPr>
            <a:picLocks noChangeAspect="1"/>
          </p:cNvPicPr>
          <p:nvPr/>
        </p:nvPicPr>
        <p:blipFill>
          <a:blip r:embed="rId4"/>
          <a:stretch>
            <a:fillRect/>
          </a:stretch>
        </p:blipFill>
        <p:spPr>
          <a:xfrm>
            <a:off x="5911534" y="1501060"/>
            <a:ext cx="676656" cy="676656"/>
          </a:xfrm>
          <a:prstGeom prst="rect">
            <a:avLst/>
          </a:prstGeom>
        </p:spPr>
      </p:pic>
      <p:pic>
        <p:nvPicPr>
          <p:cNvPr id="55" name="Picture 54">
            <a:extLst>
              <a:ext uri="{FF2B5EF4-FFF2-40B4-BE49-F238E27FC236}">
                <a16:creationId xmlns:a16="http://schemas.microsoft.com/office/drawing/2014/main" id="{C1575122-533B-3130-E08A-19A37563FFFC}"/>
              </a:ext>
            </a:extLst>
          </p:cNvPr>
          <p:cNvPicPr>
            <a:picLocks noChangeAspect="1"/>
          </p:cNvPicPr>
          <p:nvPr/>
        </p:nvPicPr>
        <p:blipFill>
          <a:blip r:embed="rId5"/>
          <a:stretch>
            <a:fillRect/>
          </a:stretch>
        </p:blipFill>
        <p:spPr>
          <a:xfrm>
            <a:off x="428961" y="4616975"/>
            <a:ext cx="676656" cy="676656"/>
          </a:xfrm>
          <a:prstGeom prst="rect">
            <a:avLst/>
          </a:prstGeom>
        </p:spPr>
      </p:pic>
      <p:pic>
        <p:nvPicPr>
          <p:cNvPr id="56" name="Picture 55">
            <a:extLst>
              <a:ext uri="{FF2B5EF4-FFF2-40B4-BE49-F238E27FC236}">
                <a16:creationId xmlns:a16="http://schemas.microsoft.com/office/drawing/2014/main" id="{D995297D-4191-B5AA-9DFC-75F0BCCA041A}"/>
              </a:ext>
            </a:extLst>
          </p:cNvPr>
          <p:cNvPicPr>
            <a:picLocks noChangeAspect="1"/>
          </p:cNvPicPr>
          <p:nvPr/>
        </p:nvPicPr>
        <p:blipFill>
          <a:blip r:embed="rId6"/>
          <a:stretch>
            <a:fillRect/>
          </a:stretch>
        </p:blipFill>
        <p:spPr>
          <a:xfrm>
            <a:off x="6055281" y="4645215"/>
            <a:ext cx="676656" cy="676656"/>
          </a:xfrm>
          <a:prstGeom prst="rect">
            <a:avLst/>
          </a:prstGeom>
        </p:spPr>
      </p:pic>
      <p:pic>
        <p:nvPicPr>
          <p:cNvPr id="57" name="Picture 56">
            <a:extLst>
              <a:ext uri="{FF2B5EF4-FFF2-40B4-BE49-F238E27FC236}">
                <a16:creationId xmlns:a16="http://schemas.microsoft.com/office/drawing/2014/main" id="{AA8B354E-CE0A-F3EE-2A4D-1894B91ABA4E}"/>
              </a:ext>
            </a:extLst>
          </p:cNvPr>
          <p:cNvPicPr>
            <a:picLocks noChangeAspect="1"/>
          </p:cNvPicPr>
          <p:nvPr/>
        </p:nvPicPr>
        <p:blipFill>
          <a:blip r:embed="rId7"/>
          <a:stretch>
            <a:fillRect/>
          </a:stretch>
        </p:blipFill>
        <p:spPr>
          <a:xfrm>
            <a:off x="3180867" y="4561241"/>
            <a:ext cx="676656" cy="676656"/>
          </a:xfrm>
          <a:prstGeom prst="rect">
            <a:avLst/>
          </a:prstGeom>
        </p:spPr>
      </p:pic>
      <p:pic>
        <p:nvPicPr>
          <p:cNvPr id="59" name="Picture 58">
            <a:extLst>
              <a:ext uri="{FF2B5EF4-FFF2-40B4-BE49-F238E27FC236}">
                <a16:creationId xmlns:a16="http://schemas.microsoft.com/office/drawing/2014/main" id="{56FAF13C-5CDA-060E-7391-437D658399E2}"/>
              </a:ext>
            </a:extLst>
          </p:cNvPr>
          <p:cNvPicPr>
            <a:picLocks noChangeAspect="1"/>
          </p:cNvPicPr>
          <p:nvPr/>
        </p:nvPicPr>
        <p:blipFill>
          <a:blip r:embed="rId8"/>
          <a:stretch>
            <a:fillRect/>
          </a:stretch>
        </p:blipFill>
        <p:spPr>
          <a:xfrm>
            <a:off x="3216318" y="1501060"/>
            <a:ext cx="676656" cy="676656"/>
          </a:xfrm>
          <a:prstGeom prst="rect">
            <a:avLst/>
          </a:prstGeom>
        </p:spPr>
      </p:pic>
      <p:pic>
        <p:nvPicPr>
          <p:cNvPr id="60" name="Picture 59">
            <a:extLst>
              <a:ext uri="{FF2B5EF4-FFF2-40B4-BE49-F238E27FC236}">
                <a16:creationId xmlns:a16="http://schemas.microsoft.com/office/drawing/2014/main" id="{B440FA38-454A-A360-B4F2-9030B4575497}"/>
              </a:ext>
            </a:extLst>
          </p:cNvPr>
          <p:cNvPicPr>
            <a:picLocks noChangeAspect="1"/>
          </p:cNvPicPr>
          <p:nvPr/>
        </p:nvPicPr>
        <p:blipFill>
          <a:blip r:embed="rId9"/>
          <a:stretch>
            <a:fillRect/>
          </a:stretch>
        </p:blipFill>
        <p:spPr>
          <a:xfrm>
            <a:off x="3141987" y="3070681"/>
            <a:ext cx="676656" cy="676656"/>
          </a:xfrm>
          <a:prstGeom prst="rect">
            <a:avLst/>
          </a:prstGeom>
        </p:spPr>
      </p:pic>
      <p:pic>
        <p:nvPicPr>
          <p:cNvPr id="61" name="Picture 60">
            <a:extLst>
              <a:ext uri="{FF2B5EF4-FFF2-40B4-BE49-F238E27FC236}">
                <a16:creationId xmlns:a16="http://schemas.microsoft.com/office/drawing/2014/main" id="{8048CC98-0B0A-06CD-E6B3-9AB472AC7FCF}"/>
              </a:ext>
            </a:extLst>
          </p:cNvPr>
          <p:cNvPicPr>
            <a:picLocks noChangeAspect="1"/>
          </p:cNvPicPr>
          <p:nvPr/>
        </p:nvPicPr>
        <p:blipFill>
          <a:blip r:embed="rId10"/>
          <a:stretch>
            <a:fillRect/>
          </a:stretch>
        </p:blipFill>
        <p:spPr>
          <a:xfrm>
            <a:off x="6049186" y="3092563"/>
            <a:ext cx="688849" cy="688849"/>
          </a:xfrm>
          <a:prstGeom prst="rect">
            <a:avLst/>
          </a:prstGeom>
        </p:spPr>
      </p:pic>
      <p:sp>
        <p:nvSpPr>
          <p:cNvPr id="65" name="object 10">
            <a:extLst>
              <a:ext uri="{FF2B5EF4-FFF2-40B4-BE49-F238E27FC236}">
                <a16:creationId xmlns:a16="http://schemas.microsoft.com/office/drawing/2014/main" id="{8C8D8743-0779-B9A4-1E85-DCFE4505F77D}"/>
              </a:ext>
            </a:extLst>
          </p:cNvPr>
          <p:cNvSpPr/>
          <p:nvPr/>
        </p:nvSpPr>
        <p:spPr>
          <a:xfrm>
            <a:off x="8542031" y="2842726"/>
            <a:ext cx="2803786" cy="10981"/>
          </a:xfrm>
          <a:custGeom>
            <a:avLst/>
            <a:gdLst/>
            <a:ahLst/>
            <a:cxnLst/>
            <a:rect l="l" t="t" r="r" b="b"/>
            <a:pathLst>
              <a:path w="3470909" h="12064">
                <a:moveTo>
                  <a:pt x="0" y="0"/>
                </a:moveTo>
                <a:lnTo>
                  <a:pt x="3470529" y="11811"/>
                </a:lnTo>
              </a:path>
            </a:pathLst>
          </a:custGeom>
          <a:ln w="57150">
            <a:solidFill>
              <a:srgbClr val="9FDCFF"/>
            </a:solidFill>
          </a:ln>
        </p:spPr>
        <p:txBody>
          <a:bodyPr wrap="square" lIns="0" tIns="0" rIns="0" bIns="0" rtlCol="0"/>
          <a:lstStyle/>
          <a:p>
            <a:endParaRPr/>
          </a:p>
        </p:txBody>
      </p:sp>
      <p:sp>
        <p:nvSpPr>
          <p:cNvPr id="66" name="object 11">
            <a:extLst>
              <a:ext uri="{FF2B5EF4-FFF2-40B4-BE49-F238E27FC236}">
                <a16:creationId xmlns:a16="http://schemas.microsoft.com/office/drawing/2014/main" id="{78EFE931-DAD9-B151-E82E-EA591295C814}"/>
              </a:ext>
            </a:extLst>
          </p:cNvPr>
          <p:cNvSpPr txBox="1"/>
          <p:nvPr/>
        </p:nvSpPr>
        <p:spPr>
          <a:xfrm>
            <a:off x="8398449" y="2134053"/>
            <a:ext cx="3470910" cy="1227259"/>
          </a:xfrm>
          <a:prstGeom prst="rect">
            <a:avLst/>
          </a:prstGeom>
        </p:spPr>
        <p:txBody>
          <a:bodyPr vert="horz" wrap="square" lIns="0" tIns="204470" rIns="0" bIns="0" rtlCol="0">
            <a:spAutoFit/>
          </a:bodyPr>
          <a:lstStyle/>
          <a:p>
            <a:pPr marL="491490" marR="584835" algn="ctr">
              <a:lnSpc>
                <a:spcPts val="1510"/>
              </a:lnSpc>
              <a:spcBef>
                <a:spcPts val="1610"/>
              </a:spcBef>
            </a:pPr>
            <a:r>
              <a:rPr lang="en-US" sz="1400" dirty="0">
                <a:latin typeface="Open Sans"/>
                <a:cs typeface="Open Sans"/>
              </a:rPr>
              <a:t>COVID 19 has fundamentally changed the region</a:t>
            </a:r>
            <a:endParaRPr sz="1400" dirty="0">
              <a:latin typeface="Open Sans"/>
              <a:cs typeface="Open Sans"/>
            </a:endParaRPr>
          </a:p>
          <a:p>
            <a:pPr>
              <a:lnSpc>
                <a:spcPct val="100000"/>
              </a:lnSpc>
              <a:spcBef>
                <a:spcPts val="55"/>
              </a:spcBef>
            </a:pPr>
            <a:endParaRPr sz="1250" dirty="0">
              <a:latin typeface="Open Sans"/>
              <a:cs typeface="Open Sans"/>
            </a:endParaRPr>
          </a:p>
          <a:p>
            <a:pPr marL="224155" marR="761365" algn="ctr">
              <a:lnSpc>
                <a:spcPct val="100000"/>
              </a:lnSpc>
              <a:tabLst>
                <a:tab pos="510540" algn="l"/>
                <a:tab pos="511175" algn="l"/>
              </a:tabLst>
            </a:pPr>
            <a:r>
              <a:rPr lang="en-US" sz="1400" dirty="0">
                <a:latin typeface="Open Sans"/>
                <a:cs typeface="Open Sans"/>
              </a:rPr>
              <a:t>Has impacted commutes, housing, and regional growth</a:t>
            </a:r>
            <a:endParaRPr sz="1400" dirty="0">
              <a:latin typeface="Open Sans"/>
              <a:cs typeface="Open Sans"/>
            </a:endParaRPr>
          </a:p>
        </p:txBody>
      </p:sp>
      <p:grpSp>
        <p:nvGrpSpPr>
          <p:cNvPr id="2" name="Group 1">
            <a:extLst>
              <a:ext uri="{FF2B5EF4-FFF2-40B4-BE49-F238E27FC236}">
                <a16:creationId xmlns:a16="http://schemas.microsoft.com/office/drawing/2014/main" id="{F6DD55AC-8206-8C96-216A-242467E29C6B}"/>
              </a:ext>
            </a:extLst>
          </p:cNvPr>
          <p:cNvGrpSpPr/>
          <p:nvPr/>
        </p:nvGrpSpPr>
        <p:grpSpPr>
          <a:xfrm>
            <a:off x="1053916" y="1026454"/>
            <a:ext cx="6108884" cy="5154239"/>
            <a:chOff x="1614283" y="927111"/>
            <a:chExt cx="5831546" cy="5831546"/>
          </a:xfrm>
        </p:grpSpPr>
        <p:pic>
          <p:nvPicPr>
            <p:cNvPr id="4" name="Picture 4" descr="Free Icon | Paint splash">
              <a:extLst>
                <a:ext uri="{FF2B5EF4-FFF2-40B4-BE49-F238E27FC236}">
                  <a16:creationId xmlns:a16="http://schemas.microsoft.com/office/drawing/2014/main" id="{A47B9697-C08B-1475-1CCB-B7E67C82B9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4283" y="927111"/>
              <a:ext cx="5831546" cy="583154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9892EE7-3F1F-EF05-FD59-685B141C6D42}"/>
                </a:ext>
              </a:extLst>
            </p:cNvPr>
            <p:cNvGrpSpPr/>
            <p:nvPr/>
          </p:nvGrpSpPr>
          <p:grpSpPr>
            <a:xfrm>
              <a:off x="3790048" y="3167111"/>
              <a:ext cx="1446217" cy="1743966"/>
              <a:chOff x="3875314" y="3422469"/>
              <a:chExt cx="1184366" cy="1428205"/>
            </a:xfrm>
          </p:grpSpPr>
          <p:pic>
            <p:nvPicPr>
              <p:cNvPr id="9" name="Picture 6" descr="Wear face masks symbol sign, 100mm dia. Circle">
                <a:extLst>
                  <a:ext uri="{FF2B5EF4-FFF2-40B4-BE49-F238E27FC236}">
                    <a16:creationId xmlns:a16="http://schemas.microsoft.com/office/drawing/2014/main" id="{04B5024E-1393-BC3C-58F2-9A684DC3BA1D}"/>
                  </a:ext>
                </a:extLst>
              </p:cNvPr>
              <p:cNvPicPr>
                <a:picLocks noChangeAspect="1" noChangeArrowheads="1"/>
              </p:cNvPicPr>
              <p:nvPr/>
            </p:nvPicPr>
            <p:blipFill rotWithShape="1">
              <a:blip r:embed="rId12" cstate="print">
                <a:clrChange>
                  <a:clrFrom>
                    <a:srgbClr val="0C5293"/>
                  </a:clrFrom>
                  <a:clrTo>
                    <a:srgbClr val="0C5293">
                      <a:alpha val="0"/>
                    </a:srgbClr>
                  </a:clrTo>
                </a:clrChange>
                <a:extLst>
                  <a:ext uri="{28A0092B-C50C-407E-A947-70E740481C1C}">
                    <a14:useLocalDpi xmlns:a14="http://schemas.microsoft.com/office/drawing/2010/main" val="0"/>
                  </a:ext>
                </a:extLst>
              </a:blip>
              <a:srcRect l="16107" t="8324" r="12650" b="7445"/>
              <a:stretch/>
            </p:blipFill>
            <p:spPr bwMode="auto">
              <a:xfrm>
                <a:off x="3900088" y="3489452"/>
                <a:ext cx="1128593" cy="1334344"/>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0BE3AC05-AC1E-701F-C830-45536F90F97B}"/>
                  </a:ext>
                </a:extLst>
              </p:cNvPr>
              <p:cNvSpPr/>
              <p:nvPr/>
            </p:nvSpPr>
            <p:spPr>
              <a:xfrm>
                <a:off x="4650377" y="3439886"/>
                <a:ext cx="409303" cy="1410788"/>
              </a:xfrm>
              <a:custGeom>
                <a:avLst/>
                <a:gdLst>
                  <a:gd name="connsiteX0" fmla="*/ 0 w 409303"/>
                  <a:gd name="connsiteY0" fmla="*/ 8708 h 1410788"/>
                  <a:gd name="connsiteX1" fmla="*/ 0 w 409303"/>
                  <a:gd name="connsiteY1" fmla="*/ 8708 h 1410788"/>
                  <a:gd name="connsiteX2" fmla="*/ 139337 w 409303"/>
                  <a:gd name="connsiteY2" fmla="*/ 8708 h 1410788"/>
                  <a:gd name="connsiteX3" fmla="*/ 409303 w 409303"/>
                  <a:gd name="connsiteY3" fmla="*/ 0 h 1410788"/>
                  <a:gd name="connsiteX4" fmla="*/ 409303 w 409303"/>
                  <a:gd name="connsiteY4" fmla="*/ 1410788 h 1410788"/>
                  <a:gd name="connsiteX5" fmla="*/ 296092 w 409303"/>
                  <a:gd name="connsiteY5" fmla="*/ 1410788 h 1410788"/>
                  <a:gd name="connsiteX6" fmla="*/ 0 w 409303"/>
                  <a:gd name="connsiteY6" fmla="*/ 1402080 h 1410788"/>
                  <a:gd name="connsiteX7" fmla="*/ 357052 w 409303"/>
                  <a:gd name="connsiteY7" fmla="*/ 870857 h 1410788"/>
                  <a:gd name="connsiteX8" fmla="*/ 296092 w 409303"/>
                  <a:gd name="connsiteY8" fmla="*/ 296091 h 1410788"/>
                  <a:gd name="connsiteX9" fmla="*/ 0 w 409303"/>
                  <a:gd name="connsiteY9" fmla="*/ 8708 h 141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303" h="1410788">
                    <a:moveTo>
                      <a:pt x="0" y="8708"/>
                    </a:moveTo>
                    <a:lnTo>
                      <a:pt x="0" y="8708"/>
                    </a:lnTo>
                    <a:lnTo>
                      <a:pt x="139337" y="8708"/>
                    </a:lnTo>
                    <a:lnTo>
                      <a:pt x="409303" y="0"/>
                    </a:lnTo>
                    <a:lnTo>
                      <a:pt x="409303" y="1410788"/>
                    </a:lnTo>
                    <a:lnTo>
                      <a:pt x="296092" y="1410788"/>
                    </a:lnTo>
                    <a:lnTo>
                      <a:pt x="0" y="1402080"/>
                    </a:lnTo>
                    <a:lnTo>
                      <a:pt x="357052" y="870857"/>
                    </a:lnTo>
                    <a:lnTo>
                      <a:pt x="296092" y="296091"/>
                    </a:lnTo>
                    <a:lnTo>
                      <a:pt x="0" y="8708"/>
                    </a:lnTo>
                    <a:close/>
                  </a:path>
                </a:pathLst>
              </a:cu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5DDBF9-5E9C-B6F0-79AF-CB62B7FA8CC6}"/>
                  </a:ext>
                </a:extLst>
              </p:cNvPr>
              <p:cNvSpPr/>
              <p:nvPr/>
            </p:nvSpPr>
            <p:spPr>
              <a:xfrm>
                <a:off x="3875314" y="3422469"/>
                <a:ext cx="339635" cy="1428205"/>
              </a:xfrm>
              <a:custGeom>
                <a:avLst/>
                <a:gdLst>
                  <a:gd name="connsiteX0" fmla="*/ 339635 w 339635"/>
                  <a:gd name="connsiteY0" fmla="*/ 1428205 h 1428205"/>
                  <a:gd name="connsiteX1" fmla="*/ 0 w 339635"/>
                  <a:gd name="connsiteY1" fmla="*/ 1419497 h 1428205"/>
                  <a:gd name="connsiteX2" fmla="*/ 0 w 339635"/>
                  <a:gd name="connsiteY2" fmla="*/ 0 h 1428205"/>
                  <a:gd name="connsiteX3" fmla="*/ 287383 w 339635"/>
                  <a:gd name="connsiteY3" fmla="*/ 17417 h 1428205"/>
                  <a:gd name="connsiteX4" fmla="*/ 278675 w 339635"/>
                  <a:gd name="connsiteY4" fmla="*/ 87085 h 1428205"/>
                  <a:gd name="connsiteX5" fmla="*/ 95795 w 339635"/>
                  <a:gd name="connsiteY5" fmla="*/ 278674 h 1428205"/>
                  <a:gd name="connsiteX6" fmla="*/ 60960 w 339635"/>
                  <a:gd name="connsiteY6" fmla="*/ 470262 h 1428205"/>
                  <a:gd name="connsiteX7" fmla="*/ 78377 w 339635"/>
                  <a:gd name="connsiteY7" fmla="*/ 1097280 h 1428205"/>
                  <a:gd name="connsiteX8" fmla="*/ 339635 w 339635"/>
                  <a:gd name="connsiteY8" fmla="*/ 1428205 h 142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635" h="1428205">
                    <a:moveTo>
                      <a:pt x="339635" y="1428205"/>
                    </a:moveTo>
                    <a:lnTo>
                      <a:pt x="0" y="1419497"/>
                    </a:lnTo>
                    <a:lnTo>
                      <a:pt x="0" y="0"/>
                    </a:lnTo>
                    <a:lnTo>
                      <a:pt x="287383" y="17417"/>
                    </a:lnTo>
                    <a:lnTo>
                      <a:pt x="278675" y="87085"/>
                    </a:lnTo>
                    <a:lnTo>
                      <a:pt x="95795" y="278674"/>
                    </a:lnTo>
                    <a:lnTo>
                      <a:pt x="60960" y="470262"/>
                    </a:lnTo>
                    <a:lnTo>
                      <a:pt x="78377" y="1097280"/>
                    </a:lnTo>
                    <a:lnTo>
                      <a:pt x="339635" y="1428205"/>
                    </a:lnTo>
                    <a:close/>
                  </a:path>
                </a:pathLst>
              </a:cu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B33F00A-7553-51AF-A500-E9B650A4472A}"/>
                </a:ext>
              </a:extLst>
            </p:cNvPr>
            <p:cNvSpPr txBox="1"/>
            <p:nvPr/>
          </p:nvSpPr>
          <p:spPr>
            <a:xfrm>
              <a:off x="3584468" y="4723820"/>
              <a:ext cx="1893270" cy="523220"/>
            </a:xfrm>
            <a:prstGeom prst="rect">
              <a:avLst/>
            </a:prstGeom>
            <a:noFill/>
          </p:spPr>
          <p:txBody>
            <a:bodyPr wrap="square" rtlCol="0">
              <a:spAutoFit/>
            </a:bodyPr>
            <a:lstStyle/>
            <a:p>
              <a:r>
                <a:rPr lang="en-US" sz="2800" b="1" dirty="0">
                  <a:solidFill>
                    <a:schemeClr val="bg1"/>
                  </a:solidFill>
                  <a:cs typeface="Aharoni" panose="02010803020104030203" pitchFamily="2" charset="-79"/>
                </a:rPr>
                <a:t>Pandemic</a:t>
              </a:r>
            </a:p>
          </p:txBody>
        </p:sp>
      </p:grpSp>
    </p:spTree>
    <p:extLst>
      <p:ext uri="{BB962C8B-B14F-4D97-AF65-F5344CB8AC3E}">
        <p14:creationId xmlns:p14="http://schemas.microsoft.com/office/powerpoint/2010/main" val="174271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9">
            <a:extLst>
              <a:ext uri="{FF2B5EF4-FFF2-40B4-BE49-F238E27FC236}">
                <a16:creationId xmlns:a16="http://schemas.microsoft.com/office/drawing/2014/main" id="{19FE6DF0-82FE-9C40-E674-28FAFDBD1BB7}"/>
              </a:ext>
            </a:extLst>
          </p:cNvPr>
          <p:cNvSpPr/>
          <p:nvPr/>
        </p:nvSpPr>
        <p:spPr>
          <a:xfrm>
            <a:off x="8162573" y="2163696"/>
            <a:ext cx="3243088" cy="1544726"/>
          </a:xfrm>
          <a:custGeom>
            <a:avLst/>
            <a:gdLst/>
            <a:ahLst/>
            <a:cxnLst/>
            <a:rect l="l" t="t" r="r" b="b"/>
            <a:pathLst>
              <a:path w="4154804" h="3759835">
                <a:moveTo>
                  <a:pt x="4154424" y="0"/>
                </a:moveTo>
                <a:lnTo>
                  <a:pt x="0" y="0"/>
                </a:lnTo>
                <a:lnTo>
                  <a:pt x="0" y="3759708"/>
                </a:lnTo>
                <a:lnTo>
                  <a:pt x="4154424" y="3759708"/>
                </a:lnTo>
                <a:lnTo>
                  <a:pt x="4154424" y="0"/>
                </a:lnTo>
                <a:close/>
              </a:path>
            </a:pathLst>
          </a:custGeom>
          <a:solidFill>
            <a:srgbClr val="F1F1F1"/>
          </a:solidFill>
        </p:spPr>
        <p:txBody>
          <a:bodyPr wrap="square" lIns="0" tIns="0" rIns="0" bIns="0" rtlCol="0"/>
          <a:lstStyle/>
          <a:p>
            <a:endParaRPr/>
          </a:p>
        </p:txBody>
      </p:sp>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228599" y="183232"/>
            <a:ext cx="11843003" cy="443711"/>
          </a:xfrm>
          <a:prstGeom prst="rect">
            <a:avLst/>
          </a:prstGeom>
        </p:spPr>
        <p:txBody>
          <a:bodyPr vert="horz" wrap="square" lIns="0" tIns="12700" rIns="0" bIns="0" rtlCol="0">
            <a:spAutoFit/>
          </a:bodyPr>
          <a:lstStyle/>
          <a:p>
            <a:pPr marL="12700">
              <a:lnSpc>
                <a:spcPct val="100000"/>
              </a:lnSpc>
              <a:spcBef>
                <a:spcPts val="100"/>
              </a:spcBef>
            </a:pPr>
            <a:r>
              <a:rPr lang="en-US" sz="2800" spc="-75" dirty="0"/>
              <a:t>Moving Forward it is Critical to Focus on System Shocks </a:t>
            </a:r>
          </a:p>
        </p:txBody>
      </p:sp>
      <p:sp>
        <p:nvSpPr>
          <p:cNvPr id="7" name="object 7"/>
          <p:cNvSpPr/>
          <p:nvPr/>
        </p:nvSpPr>
        <p:spPr>
          <a:xfrm flipV="1">
            <a:off x="215659" y="677307"/>
            <a:ext cx="10972801" cy="130026"/>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66" name="object 11">
            <a:extLst>
              <a:ext uri="{FF2B5EF4-FFF2-40B4-BE49-F238E27FC236}">
                <a16:creationId xmlns:a16="http://schemas.microsoft.com/office/drawing/2014/main" id="{78EFE931-DAD9-B151-E82E-EA591295C814}"/>
              </a:ext>
            </a:extLst>
          </p:cNvPr>
          <p:cNvSpPr txBox="1"/>
          <p:nvPr/>
        </p:nvSpPr>
        <p:spPr>
          <a:xfrm>
            <a:off x="8097773" y="2196411"/>
            <a:ext cx="3470910" cy="1186415"/>
          </a:xfrm>
          <a:prstGeom prst="rect">
            <a:avLst/>
          </a:prstGeom>
        </p:spPr>
        <p:txBody>
          <a:bodyPr vert="horz" wrap="square" lIns="0" tIns="204470" rIns="0" bIns="0" rtlCol="0">
            <a:spAutoFit/>
          </a:bodyPr>
          <a:lstStyle/>
          <a:p>
            <a:pPr marL="491490" marR="584835" algn="ctr">
              <a:lnSpc>
                <a:spcPts val="1510"/>
              </a:lnSpc>
              <a:spcBef>
                <a:spcPts val="1610"/>
              </a:spcBef>
            </a:pPr>
            <a:r>
              <a:rPr lang="en-US" dirty="0">
                <a:latin typeface="Open Sans"/>
                <a:cs typeface="Open Sans"/>
              </a:rPr>
              <a:t>What other unexpected system shocks could our region experience in the future?</a:t>
            </a:r>
            <a:endParaRPr dirty="0">
              <a:latin typeface="Open Sans"/>
              <a:cs typeface="Open Sans"/>
            </a:endParaRPr>
          </a:p>
        </p:txBody>
      </p:sp>
      <p:pic>
        <p:nvPicPr>
          <p:cNvPr id="13" name="Picture 12">
            <a:extLst>
              <a:ext uri="{FF2B5EF4-FFF2-40B4-BE49-F238E27FC236}">
                <a16:creationId xmlns:a16="http://schemas.microsoft.com/office/drawing/2014/main" id="{A8E44D5A-F63E-637A-0D67-AEEB93763D7D}"/>
              </a:ext>
            </a:extLst>
          </p:cNvPr>
          <p:cNvPicPr>
            <a:picLocks noChangeAspect="1"/>
          </p:cNvPicPr>
          <p:nvPr/>
        </p:nvPicPr>
        <p:blipFill>
          <a:blip r:embed="rId2"/>
          <a:stretch>
            <a:fillRect/>
          </a:stretch>
        </p:blipFill>
        <p:spPr>
          <a:xfrm>
            <a:off x="6298207" y="4203849"/>
            <a:ext cx="679161" cy="679161"/>
          </a:xfrm>
          <a:prstGeom prst="rect">
            <a:avLst/>
          </a:prstGeom>
        </p:spPr>
      </p:pic>
      <p:pic>
        <p:nvPicPr>
          <p:cNvPr id="14" name="Picture 13">
            <a:extLst>
              <a:ext uri="{FF2B5EF4-FFF2-40B4-BE49-F238E27FC236}">
                <a16:creationId xmlns:a16="http://schemas.microsoft.com/office/drawing/2014/main" id="{26DA9030-4E6F-8743-7D47-C82474CE0830}"/>
              </a:ext>
            </a:extLst>
          </p:cNvPr>
          <p:cNvPicPr>
            <a:picLocks noChangeAspect="1"/>
          </p:cNvPicPr>
          <p:nvPr/>
        </p:nvPicPr>
        <p:blipFill>
          <a:blip r:embed="rId3"/>
          <a:stretch>
            <a:fillRect/>
          </a:stretch>
        </p:blipFill>
        <p:spPr>
          <a:xfrm>
            <a:off x="6979472" y="4195948"/>
            <a:ext cx="688849" cy="688849"/>
          </a:xfrm>
          <a:prstGeom prst="rect">
            <a:avLst/>
          </a:prstGeom>
        </p:spPr>
      </p:pic>
      <p:pic>
        <p:nvPicPr>
          <p:cNvPr id="15" name="Picture 2" descr="COVID | Toledo Lucas County Health Department">
            <a:extLst>
              <a:ext uri="{FF2B5EF4-FFF2-40B4-BE49-F238E27FC236}">
                <a16:creationId xmlns:a16="http://schemas.microsoft.com/office/drawing/2014/main" id="{9253569C-B1A5-5B6D-01EF-00D6C8117A4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795" y="3737177"/>
            <a:ext cx="954157" cy="9541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5FE1F18-2DD1-C99A-6F36-3820E62AE3A3}"/>
              </a:ext>
            </a:extLst>
          </p:cNvPr>
          <p:cNvPicPr>
            <a:picLocks noChangeAspect="1"/>
          </p:cNvPicPr>
          <p:nvPr/>
        </p:nvPicPr>
        <p:blipFill>
          <a:blip r:embed="rId6"/>
          <a:stretch>
            <a:fillRect/>
          </a:stretch>
        </p:blipFill>
        <p:spPr>
          <a:xfrm>
            <a:off x="1568562" y="4214256"/>
            <a:ext cx="658369" cy="676657"/>
          </a:xfrm>
          <a:prstGeom prst="rect">
            <a:avLst/>
          </a:prstGeom>
        </p:spPr>
      </p:pic>
      <p:pic>
        <p:nvPicPr>
          <p:cNvPr id="17" name="Picture 16">
            <a:extLst>
              <a:ext uri="{FF2B5EF4-FFF2-40B4-BE49-F238E27FC236}">
                <a16:creationId xmlns:a16="http://schemas.microsoft.com/office/drawing/2014/main" id="{F437C654-DDE5-5174-A2BA-B7A89C59D81B}"/>
              </a:ext>
            </a:extLst>
          </p:cNvPr>
          <p:cNvPicPr>
            <a:picLocks noChangeAspect="1"/>
          </p:cNvPicPr>
          <p:nvPr/>
        </p:nvPicPr>
        <p:blipFill>
          <a:blip r:embed="rId7"/>
          <a:stretch>
            <a:fillRect/>
          </a:stretch>
        </p:blipFill>
        <p:spPr>
          <a:xfrm>
            <a:off x="5635686" y="4214255"/>
            <a:ext cx="676656" cy="676656"/>
          </a:xfrm>
          <a:prstGeom prst="rect">
            <a:avLst/>
          </a:prstGeom>
        </p:spPr>
      </p:pic>
      <p:pic>
        <p:nvPicPr>
          <p:cNvPr id="18" name="Picture 17">
            <a:extLst>
              <a:ext uri="{FF2B5EF4-FFF2-40B4-BE49-F238E27FC236}">
                <a16:creationId xmlns:a16="http://schemas.microsoft.com/office/drawing/2014/main" id="{F97FDFAB-F57F-95E1-673F-9868A7F34713}"/>
              </a:ext>
            </a:extLst>
          </p:cNvPr>
          <p:cNvPicPr>
            <a:picLocks noChangeAspect="1"/>
          </p:cNvPicPr>
          <p:nvPr/>
        </p:nvPicPr>
        <p:blipFill>
          <a:blip r:embed="rId8"/>
          <a:stretch>
            <a:fillRect/>
          </a:stretch>
        </p:blipFill>
        <p:spPr>
          <a:xfrm>
            <a:off x="2237615" y="4214255"/>
            <a:ext cx="676656" cy="676656"/>
          </a:xfrm>
          <a:prstGeom prst="rect">
            <a:avLst/>
          </a:prstGeom>
        </p:spPr>
      </p:pic>
      <p:pic>
        <p:nvPicPr>
          <p:cNvPr id="19" name="Picture 18">
            <a:extLst>
              <a:ext uri="{FF2B5EF4-FFF2-40B4-BE49-F238E27FC236}">
                <a16:creationId xmlns:a16="http://schemas.microsoft.com/office/drawing/2014/main" id="{0B7C39BC-32E3-1108-CBBC-07F108820255}"/>
              </a:ext>
            </a:extLst>
          </p:cNvPr>
          <p:cNvPicPr>
            <a:picLocks noChangeAspect="1"/>
          </p:cNvPicPr>
          <p:nvPr/>
        </p:nvPicPr>
        <p:blipFill>
          <a:blip r:embed="rId9"/>
          <a:stretch>
            <a:fillRect/>
          </a:stretch>
        </p:blipFill>
        <p:spPr>
          <a:xfrm>
            <a:off x="4959030" y="4214255"/>
            <a:ext cx="676656" cy="676656"/>
          </a:xfrm>
          <a:prstGeom prst="rect">
            <a:avLst/>
          </a:prstGeom>
        </p:spPr>
      </p:pic>
      <p:pic>
        <p:nvPicPr>
          <p:cNvPr id="20" name="Picture 19">
            <a:extLst>
              <a:ext uri="{FF2B5EF4-FFF2-40B4-BE49-F238E27FC236}">
                <a16:creationId xmlns:a16="http://schemas.microsoft.com/office/drawing/2014/main" id="{AFD4C516-4507-35CC-6A12-8D3A02E6AB49}"/>
              </a:ext>
            </a:extLst>
          </p:cNvPr>
          <p:cNvPicPr>
            <a:picLocks noChangeAspect="1"/>
          </p:cNvPicPr>
          <p:nvPr/>
        </p:nvPicPr>
        <p:blipFill>
          <a:blip r:embed="rId10"/>
          <a:stretch>
            <a:fillRect/>
          </a:stretch>
        </p:blipFill>
        <p:spPr>
          <a:xfrm>
            <a:off x="4282374" y="4214255"/>
            <a:ext cx="676656" cy="676656"/>
          </a:xfrm>
          <a:prstGeom prst="rect">
            <a:avLst/>
          </a:prstGeom>
        </p:spPr>
      </p:pic>
      <p:pic>
        <p:nvPicPr>
          <p:cNvPr id="21" name="Picture 20">
            <a:extLst>
              <a:ext uri="{FF2B5EF4-FFF2-40B4-BE49-F238E27FC236}">
                <a16:creationId xmlns:a16="http://schemas.microsoft.com/office/drawing/2014/main" id="{1DEF3D18-49A8-0E12-D71F-E24502F55EFB}"/>
              </a:ext>
            </a:extLst>
          </p:cNvPr>
          <p:cNvPicPr>
            <a:picLocks noChangeAspect="1"/>
          </p:cNvPicPr>
          <p:nvPr/>
        </p:nvPicPr>
        <p:blipFill>
          <a:blip r:embed="rId11"/>
          <a:stretch>
            <a:fillRect/>
          </a:stretch>
        </p:blipFill>
        <p:spPr>
          <a:xfrm>
            <a:off x="3605718" y="4214255"/>
            <a:ext cx="676656" cy="676656"/>
          </a:xfrm>
          <a:prstGeom prst="rect">
            <a:avLst/>
          </a:prstGeom>
        </p:spPr>
      </p:pic>
      <p:pic>
        <p:nvPicPr>
          <p:cNvPr id="22" name="Picture 21">
            <a:extLst>
              <a:ext uri="{FF2B5EF4-FFF2-40B4-BE49-F238E27FC236}">
                <a16:creationId xmlns:a16="http://schemas.microsoft.com/office/drawing/2014/main" id="{DF154608-A13D-E3F2-1608-9CC0EC45F1C1}"/>
              </a:ext>
            </a:extLst>
          </p:cNvPr>
          <p:cNvPicPr>
            <a:picLocks noChangeAspect="1"/>
          </p:cNvPicPr>
          <p:nvPr/>
        </p:nvPicPr>
        <p:blipFill>
          <a:blip r:embed="rId12"/>
          <a:stretch>
            <a:fillRect/>
          </a:stretch>
        </p:blipFill>
        <p:spPr>
          <a:xfrm>
            <a:off x="2914271" y="4214255"/>
            <a:ext cx="676656" cy="676656"/>
          </a:xfrm>
          <a:prstGeom prst="rect">
            <a:avLst/>
          </a:prstGeom>
        </p:spPr>
      </p:pic>
      <p:sp>
        <p:nvSpPr>
          <p:cNvPr id="23" name="Oval 22">
            <a:extLst>
              <a:ext uri="{FF2B5EF4-FFF2-40B4-BE49-F238E27FC236}">
                <a16:creationId xmlns:a16="http://schemas.microsoft.com/office/drawing/2014/main" id="{FBA68B8E-4BD3-868A-5679-9942319046AB}"/>
              </a:ext>
            </a:extLst>
          </p:cNvPr>
          <p:cNvSpPr/>
          <p:nvPr/>
        </p:nvSpPr>
        <p:spPr>
          <a:xfrm>
            <a:off x="1566196" y="4214256"/>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E4DCBB-A5F3-02A7-322B-93F230D1A31C}"/>
              </a:ext>
            </a:extLst>
          </p:cNvPr>
          <p:cNvSpPr/>
          <p:nvPr/>
        </p:nvSpPr>
        <p:spPr>
          <a:xfrm>
            <a:off x="2242852" y="4214254"/>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03C760E-BD70-C291-FA66-38046E505648}"/>
              </a:ext>
            </a:extLst>
          </p:cNvPr>
          <p:cNvSpPr/>
          <p:nvPr/>
        </p:nvSpPr>
        <p:spPr>
          <a:xfrm>
            <a:off x="2919508" y="4214252"/>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5EDE16E-AC5D-6CE8-6688-641ABE5DBBDE}"/>
              </a:ext>
            </a:extLst>
          </p:cNvPr>
          <p:cNvSpPr/>
          <p:nvPr/>
        </p:nvSpPr>
        <p:spPr>
          <a:xfrm>
            <a:off x="3596164" y="4214250"/>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A9179D5-BF61-1168-E1C6-7F33A6FDB4A8}"/>
              </a:ext>
            </a:extLst>
          </p:cNvPr>
          <p:cNvSpPr/>
          <p:nvPr/>
        </p:nvSpPr>
        <p:spPr>
          <a:xfrm>
            <a:off x="4272820" y="4214248"/>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83AFB52-A821-5B73-546C-35D6322EC601}"/>
              </a:ext>
            </a:extLst>
          </p:cNvPr>
          <p:cNvSpPr/>
          <p:nvPr/>
        </p:nvSpPr>
        <p:spPr>
          <a:xfrm>
            <a:off x="4949476" y="4214246"/>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1760631-284F-05DF-94D0-47B449534998}"/>
              </a:ext>
            </a:extLst>
          </p:cNvPr>
          <p:cNvSpPr/>
          <p:nvPr/>
        </p:nvSpPr>
        <p:spPr>
          <a:xfrm>
            <a:off x="5626132" y="4214244"/>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7A5F9B8-913D-93C5-6ECE-5A1541D3637B}"/>
              </a:ext>
            </a:extLst>
          </p:cNvPr>
          <p:cNvCxnSpPr>
            <a:stCxn id="23" idx="0"/>
          </p:cNvCxnSpPr>
          <p:nvPr/>
        </p:nvCxnSpPr>
        <p:spPr>
          <a:xfrm flipV="1">
            <a:off x="1895381" y="1760070"/>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21F52D-5966-EC6C-633F-B29856D92FE8}"/>
              </a:ext>
            </a:extLst>
          </p:cNvPr>
          <p:cNvCxnSpPr/>
          <p:nvPr/>
        </p:nvCxnSpPr>
        <p:spPr>
          <a:xfrm flipV="1">
            <a:off x="2566901" y="1760070"/>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EE5F36-957C-57B6-BE38-E011D2243BE3}"/>
              </a:ext>
            </a:extLst>
          </p:cNvPr>
          <p:cNvCxnSpPr/>
          <p:nvPr/>
        </p:nvCxnSpPr>
        <p:spPr>
          <a:xfrm flipV="1">
            <a:off x="3244397" y="1760070"/>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13C843-7FE6-962A-9E49-062C8B69A47A}"/>
              </a:ext>
            </a:extLst>
          </p:cNvPr>
          <p:cNvCxnSpPr/>
          <p:nvPr/>
        </p:nvCxnSpPr>
        <p:spPr>
          <a:xfrm flipV="1">
            <a:off x="3921893" y="1760070"/>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1704A5E-D874-9D20-488C-BEB4C60140BC}"/>
              </a:ext>
            </a:extLst>
          </p:cNvPr>
          <p:cNvCxnSpPr/>
          <p:nvPr/>
        </p:nvCxnSpPr>
        <p:spPr>
          <a:xfrm flipV="1">
            <a:off x="4599389" y="1760070"/>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054F14-6F7B-B1E1-5EC2-2648E40649C2}"/>
              </a:ext>
            </a:extLst>
          </p:cNvPr>
          <p:cNvCxnSpPr/>
          <p:nvPr/>
        </p:nvCxnSpPr>
        <p:spPr>
          <a:xfrm flipV="1">
            <a:off x="5270911" y="1760070"/>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9A1501-3658-F292-C709-D70CB298A7E3}"/>
              </a:ext>
            </a:extLst>
          </p:cNvPr>
          <p:cNvCxnSpPr/>
          <p:nvPr/>
        </p:nvCxnSpPr>
        <p:spPr>
          <a:xfrm flipV="1">
            <a:off x="5942431" y="1760070"/>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D517435-5195-C1B9-B995-48B2657EA6B8}"/>
              </a:ext>
            </a:extLst>
          </p:cNvPr>
          <p:cNvCxnSpPr>
            <a:cxnSpLocks/>
          </p:cNvCxnSpPr>
          <p:nvPr/>
        </p:nvCxnSpPr>
        <p:spPr>
          <a:xfrm flipV="1">
            <a:off x="642469" y="1774588"/>
            <a:ext cx="550676" cy="21848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41FDB52A-4B46-651C-03DE-3B9CD886E29D}"/>
              </a:ext>
            </a:extLst>
          </p:cNvPr>
          <p:cNvSpPr/>
          <p:nvPr/>
        </p:nvSpPr>
        <p:spPr>
          <a:xfrm>
            <a:off x="762000" y="1676400"/>
            <a:ext cx="6875815" cy="981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8E55C18-4C63-3D50-AC2B-0FDD337B7A0D}"/>
              </a:ext>
            </a:extLst>
          </p:cNvPr>
          <p:cNvSpPr/>
          <p:nvPr/>
        </p:nvSpPr>
        <p:spPr>
          <a:xfrm>
            <a:off x="6302788" y="4195949"/>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714AB342-69E3-2352-397A-061AC350A417}"/>
              </a:ext>
            </a:extLst>
          </p:cNvPr>
          <p:cNvSpPr/>
          <p:nvPr/>
        </p:nvSpPr>
        <p:spPr>
          <a:xfrm>
            <a:off x="6979444" y="4195947"/>
            <a:ext cx="658370" cy="6583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49581AE2-AD62-C91C-A6DC-B714D7B7CECF}"/>
              </a:ext>
            </a:extLst>
          </p:cNvPr>
          <p:cNvCxnSpPr/>
          <p:nvPr/>
        </p:nvCxnSpPr>
        <p:spPr>
          <a:xfrm flipV="1">
            <a:off x="6624223" y="1741773"/>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6E2A8C4-EA63-C398-F357-F6DCA453F810}"/>
              </a:ext>
            </a:extLst>
          </p:cNvPr>
          <p:cNvCxnSpPr/>
          <p:nvPr/>
        </p:nvCxnSpPr>
        <p:spPr>
          <a:xfrm flipV="1">
            <a:off x="7295743" y="1741773"/>
            <a:ext cx="0" cy="2454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82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C48019-104D-5C8A-EC18-625629675B9A}"/>
              </a:ext>
            </a:extLst>
          </p:cNvPr>
          <p:cNvGraphicFramePr>
            <a:graphicFrameLocks noGrp="1"/>
          </p:cNvGraphicFramePr>
          <p:nvPr>
            <p:extLst>
              <p:ext uri="{D42A27DB-BD31-4B8C-83A1-F6EECF244321}">
                <p14:modId xmlns:p14="http://schemas.microsoft.com/office/powerpoint/2010/main" val="790215807"/>
              </p:ext>
            </p:extLst>
          </p:nvPr>
        </p:nvGraphicFramePr>
        <p:xfrm>
          <a:off x="838200" y="1349230"/>
          <a:ext cx="10363201" cy="4518169"/>
        </p:xfrm>
        <a:graphic>
          <a:graphicData uri="http://schemas.openxmlformats.org/drawingml/2006/table">
            <a:tbl>
              <a:tblPr firstRow="1" bandRow="1">
                <a:tableStyleId>{5C22544A-7EE6-4342-B048-85BDC9FD1C3A}</a:tableStyleId>
              </a:tblPr>
              <a:tblGrid>
                <a:gridCol w="1777975">
                  <a:extLst>
                    <a:ext uri="{9D8B030D-6E8A-4147-A177-3AD203B41FA5}">
                      <a16:colId xmlns:a16="http://schemas.microsoft.com/office/drawing/2014/main" val="2957902210"/>
                    </a:ext>
                  </a:extLst>
                </a:gridCol>
                <a:gridCol w="1875467">
                  <a:extLst>
                    <a:ext uri="{9D8B030D-6E8A-4147-A177-3AD203B41FA5}">
                      <a16:colId xmlns:a16="http://schemas.microsoft.com/office/drawing/2014/main" val="612756316"/>
                    </a:ext>
                  </a:extLst>
                </a:gridCol>
                <a:gridCol w="2698038">
                  <a:extLst>
                    <a:ext uri="{9D8B030D-6E8A-4147-A177-3AD203B41FA5}">
                      <a16:colId xmlns:a16="http://schemas.microsoft.com/office/drawing/2014/main" val="1019003530"/>
                    </a:ext>
                  </a:extLst>
                </a:gridCol>
                <a:gridCol w="2094820">
                  <a:extLst>
                    <a:ext uri="{9D8B030D-6E8A-4147-A177-3AD203B41FA5}">
                      <a16:colId xmlns:a16="http://schemas.microsoft.com/office/drawing/2014/main" val="1441144852"/>
                    </a:ext>
                  </a:extLst>
                </a:gridCol>
                <a:gridCol w="1916901">
                  <a:extLst>
                    <a:ext uri="{9D8B030D-6E8A-4147-A177-3AD203B41FA5}">
                      <a16:colId xmlns:a16="http://schemas.microsoft.com/office/drawing/2014/main" val="94659156"/>
                    </a:ext>
                  </a:extLst>
                </a:gridCol>
              </a:tblGrid>
              <a:tr h="598330">
                <a:tc gridSpan="5">
                  <a:txBody>
                    <a:bodyPr/>
                    <a:lstStyle/>
                    <a:p>
                      <a:pPr algn="ctr"/>
                      <a:r>
                        <a:rPr lang="en-US" sz="1500" dirty="0">
                          <a:solidFill>
                            <a:srgbClr val="FFFF00"/>
                          </a:solidFill>
                        </a:rPr>
                        <a:t>INPUT</a:t>
                      </a:r>
                    </a:p>
                  </a:txBody>
                  <a:tcPr marL="68580" marR="68580" marT="34290" marB="34290" anchor="ctr">
                    <a:solidFill>
                      <a:schemeClr val="accent5"/>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18586278"/>
                  </a:ext>
                </a:extLst>
              </a:tr>
              <a:tr h="559977">
                <a:tc rowSpan="2">
                  <a:txBody>
                    <a:bodyPr/>
                    <a:lstStyle/>
                    <a:p>
                      <a:pPr algn="ctr"/>
                      <a:r>
                        <a:rPr lang="en-US" sz="1600" b="1" dirty="0">
                          <a:solidFill>
                            <a:schemeClr val="bg1"/>
                          </a:solidFill>
                        </a:rPr>
                        <a:t>Regional Context</a:t>
                      </a:r>
                    </a:p>
                  </a:txBody>
                  <a:tcPr marL="68580" marR="68580" marT="34290" marB="34290" anchor="ctr">
                    <a:solidFill>
                      <a:srgbClr val="882C2C"/>
                    </a:solidFill>
                  </a:tcPr>
                </a:tc>
                <a:tc gridSpan="2">
                  <a:txBody>
                    <a:bodyPr/>
                    <a:lstStyle/>
                    <a:p>
                      <a:pPr algn="ctr"/>
                      <a:r>
                        <a:rPr lang="en-US" sz="1600" b="1" dirty="0">
                          <a:solidFill>
                            <a:schemeClr val="bg1"/>
                          </a:solidFill>
                        </a:rPr>
                        <a:t>Local Actions</a:t>
                      </a:r>
                    </a:p>
                  </a:txBody>
                  <a:tcPr marL="68580" marR="68580" marT="34290" marB="34290" anchor="ctr">
                    <a:solidFill>
                      <a:schemeClr val="accent1">
                        <a:lumMod val="50000"/>
                      </a:schemeClr>
                    </a:solidFill>
                  </a:tcPr>
                </a:tc>
                <a:tc hMerge="1">
                  <a:txBody>
                    <a:bodyPr/>
                    <a:lstStyle/>
                    <a:p>
                      <a:endParaRPr lang="en-US" dirty="0"/>
                    </a:p>
                  </a:txBody>
                  <a:tcPr/>
                </a:tc>
                <a:tc gridSpan="2">
                  <a:txBody>
                    <a:bodyPr/>
                    <a:lstStyle/>
                    <a:p>
                      <a:pPr algn="ctr"/>
                      <a:r>
                        <a:rPr lang="en-US" sz="1600" b="1" dirty="0">
                          <a:solidFill>
                            <a:schemeClr val="bg1"/>
                          </a:solidFill>
                        </a:rPr>
                        <a:t>Collaborative Actions</a:t>
                      </a:r>
                    </a:p>
                  </a:txBody>
                  <a:tcPr marL="68580" marR="68580" marT="34290" marB="34290" anchor="ctr">
                    <a:solidFill>
                      <a:schemeClr val="accent2">
                        <a:lumMod val="75000"/>
                      </a:schemeClr>
                    </a:solidFill>
                  </a:tcPr>
                </a:tc>
                <a:tc hMerge="1">
                  <a:txBody>
                    <a:bodyPr/>
                    <a:lstStyle/>
                    <a:p>
                      <a:endParaRPr lang="en-US" dirty="0"/>
                    </a:p>
                  </a:txBody>
                  <a:tcPr/>
                </a:tc>
                <a:extLst>
                  <a:ext uri="{0D108BD9-81ED-4DB2-BD59-A6C34878D82A}">
                    <a16:rowId xmlns:a16="http://schemas.microsoft.com/office/drawing/2014/main" val="1489158975"/>
                  </a:ext>
                </a:extLst>
              </a:tr>
              <a:tr h="966535">
                <a:tc vMerge="1">
                  <a:txBody>
                    <a:bodyPr/>
                    <a:lstStyle/>
                    <a:p>
                      <a:endParaRPr lang="en-US" dirty="0"/>
                    </a:p>
                  </a:txBody>
                  <a:tcPr/>
                </a:tc>
                <a:tc>
                  <a:txBody>
                    <a:bodyPr/>
                    <a:lstStyle/>
                    <a:p>
                      <a:pPr algn="ctr"/>
                      <a:r>
                        <a:rPr lang="en-US" sz="1600" b="1" dirty="0">
                          <a:solidFill>
                            <a:schemeClr val="bg1"/>
                          </a:solidFill>
                        </a:rPr>
                        <a:t>Community Design</a:t>
                      </a:r>
                    </a:p>
                  </a:txBody>
                  <a:tcPr marL="68580" marR="68580" marT="34290" marB="34290" anchor="c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Marketing &amp; Incentives</a:t>
                      </a:r>
                    </a:p>
                  </a:txBody>
                  <a:tcPr marL="68580" marR="68580" marT="34290" marB="34290" anchor="ctr">
                    <a:solidFill>
                      <a:schemeClr val="accent1">
                        <a:lumMod val="50000"/>
                      </a:schemeClr>
                    </a:solidFill>
                  </a:tcPr>
                </a:tc>
                <a:tc>
                  <a:txBody>
                    <a:bodyPr/>
                    <a:lstStyle/>
                    <a:p>
                      <a:pPr algn="ctr"/>
                      <a:r>
                        <a:rPr lang="en-US" sz="1600" b="1" dirty="0">
                          <a:solidFill>
                            <a:schemeClr val="bg1"/>
                          </a:solidFill>
                        </a:rPr>
                        <a:t>Vehicles &amp; Fuels</a:t>
                      </a:r>
                    </a:p>
                  </a:txBody>
                  <a:tcPr marL="68580" marR="68580" marT="34290" marB="34290" anchor="ctr">
                    <a:solidFill>
                      <a:schemeClr val="accent2">
                        <a:lumMod val="75000"/>
                      </a:schemeClr>
                    </a:solidFill>
                  </a:tcPr>
                </a:tc>
                <a:tc>
                  <a:txBody>
                    <a:bodyPr/>
                    <a:lstStyle/>
                    <a:p>
                      <a:pPr algn="ctr">
                        <a:lnSpc>
                          <a:spcPct val="100000"/>
                        </a:lnSpc>
                      </a:pPr>
                      <a:r>
                        <a:rPr lang="en-US" sz="1600" b="1" dirty="0">
                          <a:solidFill>
                            <a:schemeClr val="bg1"/>
                          </a:solidFill>
                        </a:rPr>
                        <a:t>Pricing</a:t>
                      </a:r>
                    </a:p>
                  </a:txBody>
                  <a:tcPr marL="68580" marR="68580" marT="34290" marB="34290" anchor="ctr">
                    <a:solidFill>
                      <a:schemeClr val="accent2">
                        <a:lumMod val="75000"/>
                      </a:schemeClr>
                    </a:solidFill>
                  </a:tcPr>
                </a:tc>
                <a:extLst>
                  <a:ext uri="{0D108BD9-81ED-4DB2-BD59-A6C34878D82A}">
                    <a16:rowId xmlns:a16="http://schemas.microsoft.com/office/drawing/2014/main" val="2352322156"/>
                  </a:ext>
                </a:extLst>
              </a:tr>
              <a:tr h="2393327">
                <a:tc>
                  <a:txBody>
                    <a:bodyPr/>
                    <a:lstStyle/>
                    <a:p>
                      <a:pPr marL="285750" indent="-285750">
                        <a:buFont typeface="Arial" panose="020B0604020202020204" pitchFamily="34" charset="0"/>
                        <a:buChar char="•"/>
                      </a:pPr>
                      <a:r>
                        <a:rPr lang="en-US" sz="1800" dirty="0">
                          <a:solidFill>
                            <a:schemeClr val="bg2">
                              <a:lumMod val="25000"/>
                            </a:schemeClr>
                          </a:solidFill>
                        </a:rPr>
                        <a:t>Demographics</a:t>
                      </a:r>
                    </a:p>
                    <a:p>
                      <a:pPr marL="285750" indent="-285750">
                        <a:buFont typeface="Arial" panose="020B0604020202020204" pitchFamily="34" charset="0"/>
                        <a:buChar char="•"/>
                      </a:pPr>
                      <a:r>
                        <a:rPr lang="en-US" sz="1800" dirty="0">
                          <a:solidFill>
                            <a:schemeClr val="bg2">
                              <a:lumMod val="25000"/>
                            </a:schemeClr>
                          </a:solidFill>
                        </a:rPr>
                        <a:t>Income growth</a:t>
                      </a:r>
                    </a:p>
                    <a:p>
                      <a:pPr marL="285750" indent="-285750">
                        <a:buFont typeface="Arial" panose="020B0604020202020204" pitchFamily="34" charset="0"/>
                        <a:buChar char="•"/>
                      </a:pPr>
                      <a:r>
                        <a:rPr lang="en-US" sz="1800" dirty="0">
                          <a:solidFill>
                            <a:schemeClr val="bg2">
                              <a:lumMod val="25000"/>
                            </a:schemeClr>
                          </a:solidFill>
                        </a:rPr>
                        <a:t>Fuel price</a:t>
                      </a:r>
                    </a:p>
                  </a:txBody>
                  <a:tcPr marL="68580" marR="68580" marT="34290" marB="34290">
                    <a:solidFill>
                      <a:srgbClr val="E9D1D2"/>
                    </a:solidFill>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bg2">
                              <a:lumMod val="25000"/>
                            </a:schemeClr>
                          </a:solidFill>
                        </a:rPr>
                        <a:t>Transit service</a:t>
                      </a:r>
                    </a:p>
                    <a:p>
                      <a:pPr marL="285750" indent="-285750">
                        <a:buFont typeface="Arial" panose="020B0604020202020204" pitchFamily="34" charset="0"/>
                        <a:buChar char="•"/>
                      </a:pPr>
                      <a:r>
                        <a:rPr lang="en-US" sz="1800" dirty="0">
                          <a:solidFill>
                            <a:schemeClr val="bg2">
                              <a:lumMod val="25000"/>
                            </a:schemeClr>
                          </a:solidFill>
                        </a:rPr>
                        <a:t>Future housing (single and multi-family)</a:t>
                      </a:r>
                    </a:p>
                    <a:p>
                      <a:pPr marL="285750" indent="-285750">
                        <a:buFont typeface="Arial" panose="020B0604020202020204" pitchFamily="34" charset="0"/>
                        <a:buChar char="•"/>
                      </a:pPr>
                      <a:r>
                        <a:rPr lang="en-US" sz="1800" dirty="0">
                          <a:solidFill>
                            <a:schemeClr val="bg2">
                              <a:lumMod val="25000"/>
                            </a:schemeClr>
                          </a:solidFill>
                        </a:rPr>
                        <a:t>Parking fees</a:t>
                      </a:r>
                    </a:p>
                    <a:p>
                      <a:pPr marL="285750" indent="-285750">
                        <a:buFont typeface="Arial" panose="020B0604020202020204" pitchFamily="34" charset="0"/>
                        <a:buChar char="•"/>
                      </a:pPr>
                      <a:r>
                        <a:rPr lang="en-US" sz="1800" dirty="0">
                          <a:solidFill>
                            <a:schemeClr val="bg2">
                              <a:lumMod val="25000"/>
                            </a:schemeClr>
                          </a:solidFill>
                        </a:rPr>
                        <a:t>Bicycling</a:t>
                      </a:r>
                    </a:p>
                  </a:txBody>
                  <a:tcPr marL="68580" marR="68580" marT="34290" marB="34290">
                    <a:solidFill>
                      <a:schemeClr val="tx2">
                        <a:lumMod val="20000"/>
                        <a:lumOff val="80000"/>
                      </a:schemeClr>
                    </a:solidFill>
                  </a:tcPr>
                </a:tc>
                <a:tc>
                  <a:txBody>
                    <a:bodyPr/>
                    <a:lstStyle/>
                    <a:p>
                      <a:pPr marL="285750" indent="-285750">
                        <a:buFont typeface="Arial" panose="020B0604020202020204" pitchFamily="34" charset="0"/>
                        <a:buChar char="•"/>
                      </a:pPr>
                      <a:r>
                        <a:rPr lang="en-US" sz="1800" dirty="0">
                          <a:solidFill>
                            <a:schemeClr val="bg2">
                              <a:lumMod val="25000"/>
                            </a:schemeClr>
                          </a:solidFill>
                        </a:rPr>
                        <a:t>Travel demand management strategies</a:t>
                      </a:r>
                    </a:p>
                    <a:p>
                      <a:pPr marL="285750" indent="-285750">
                        <a:buFont typeface="Arial" panose="020B0604020202020204" pitchFamily="34" charset="0"/>
                        <a:buChar char="•"/>
                      </a:pPr>
                      <a:r>
                        <a:rPr lang="en-US" sz="1800" dirty="0">
                          <a:solidFill>
                            <a:schemeClr val="bg2">
                              <a:lumMod val="25000"/>
                            </a:schemeClr>
                          </a:solidFill>
                        </a:rPr>
                        <a:t>Car sharing</a:t>
                      </a:r>
                    </a:p>
                    <a:p>
                      <a:pPr marL="285750" indent="-285750">
                        <a:buFont typeface="Arial" panose="020B0604020202020204" pitchFamily="34" charset="0"/>
                        <a:buChar char="•"/>
                      </a:pPr>
                      <a:r>
                        <a:rPr lang="en-US" sz="1800" dirty="0">
                          <a:solidFill>
                            <a:schemeClr val="bg2">
                              <a:lumMod val="25000"/>
                            </a:schemeClr>
                          </a:solidFill>
                        </a:rPr>
                        <a:t>Education on driving efficiency</a:t>
                      </a:r>
                    </a:p>
                    <a:p>
                      <a:pPr marL="285750" indent="-285750">
                        <a:buFont typeface="Arial" panose="020B0604020202020204" pitchFamily="34" charset="0"/>
                        <a:buChar char="•"/>
                      </a:pPr>
                      <a:r>
                        <a:rPr lang="en-US" sz="1800" dirty="0">
                          <a:solidFill>
                            <a:schemeClr val="bg2">
                              <a:lumMod val="25000"/>
                            </a:schemeClr>
                          </a:solidFill>
                        </a:rPr>
                        <a:t>Intelligent transportation systems</a:t>
                      </a:r>
                    </a:p>
                  </a:txBody>
                  <a:tcPr marL="68580" marR="68580" marT="34290" marB="34290">
                    <a:solidFill>
                      <a:schemeClr val="tx2">
                        <a:lumMod val="20000"/>
                        <a:lumOff val="80000"/>
                      </a:schemeClr>
                    </a:solidFill>
                  </a:tcPr>
                </a:tc>
                <a:tc>
                  <a:txBody>
                    <a:bodyPr/>
                    <a:lstStyle/>
                    <a:p>
                      <a:pPr marL="285750" indent="-285750">
                        <a:buFont typeface="Arial" panose="020B0604020202020204" pitchFamily="34" charset="0"/>
                        <a:buChar char="•"/>
                      </a:pPr>
                      <a:r>
                        <a:rPr lang="en-US" sz="1800" dirty="0">
                          <a:solidFill>
                            <a:schemeClr val="bg2">
                              <a:lumMod val="25000"/>
                            </a:schemeClr>
                          </a:solidFill>
                        </a:rPr>
                        <a:t>Vehicle fuel economy (mpg)</a:t>
                      </a:r>
                    </a:p>
                    <a:p>
                      <a:pPr marL="285750" indent="-285750">
                        <a:buFont typeface="Arial" panose="020B0604020202020204" pitchFamily="34" charset="0"/>
                        <a:buChar char="•"/>
                      </a:pPr>
                      <a:r>
                        <a:rPr lang="en-US" sz="1800" dirty="0">
                          <a:solidFill>
                            <a:schemeClr val="bg2">
                              <a:lumMod val="25000"/>
                            </a:schemeClr>
                          </a:solidFill>
                        </a:rPr>
                        <a:t>Fuel types</a:t>
                      </a:r>
                    </a:p>
                    <a:p>
                      <a:pPr marL="285750" indent="-285750">
                        <a:buFont typeface="Arial" panose="020B0604020202020204" pitchFamily="34" charset="0"/>
                        <a:buChar char="•"/>
                      </a:pPr>
                      <a:r>
                        <a:rPr lang="en-US" sz="1800" dirty="0">
                          <a:solidFill>
                            <a:schemeClr val="bg2">
                              <a:lumMod val="25000"/>
                            </a:schemeClr>
                          </a:solidFill>
                        </a:rPr>
                        <a:t>Commercial fleet information</a:t>
                      </a:r>
                    </a:p>
                  </a:txBody>
                  <a:tcPr marL="68580" marR="68580" marT="34290" marB="34290">
                    <a:solidFill>
                      <a:srgbClr val="F9F8C2"/>
                    </a:solidFill>
                  </a:tcPr>
                </a:tc>
                <a:tc>
                  <a:txBody>
                    <a:bodyPr/>
                    <a:lstStyle/>
                    <a:p>
                      <a:pPr marL="285750" indent="-285750">
                        <a:buFont typeface="Arial" panose="020B0604020202020204" pitchFamily="34" charset="0"/>
                        <a:buChar char="•"/>
                      </a:pPr>
                      <a:r>
                        <a:rPr lang="en-US" sz="1800" dirty="0">
                          <a:solidFill>
                            <a:schemeClr val="bg2">
                              <a:lumMod val="25000"/>
                            </a:schemeClr>
                          </a:solidFill>
                        </a:rPr>
                        <a:t>Pay-as-you-drive insurance</a:t>
                      </a:r>
                    </a:p>
                    <a:p>
                      <a:pPr marL="285750" indent="-285750">
                        <a:buFont typeface="Arial" panose="020B0604020202020204" pitchFamily="34" charset="0"/>
                        <a:buChar char="•"/>
                      </a:pPr>
                      <a:r>
                        <a:rPr lang="en-US" sz="1800" dirty="0">
                          <a:solidFill>
                            <a:schemeClr val="bg2">
                              <a:lumMod val="25000"/>
                            </a:schemeClr>
                          </a:solidFill>
                        </a:rPr>
                        <a:t>Gas taxes</a:t>
                      </a:r>
                    </a:p>
                    <a:p>
                      <a:pPr marL="285750" indent="-285750">
                        <a:buFont typeface="Arial" panose="020B0604020202020204" pitchFamily="34" charset="0"/>
                        <a:buChar char="•"/>
                      </a:pPr>
                      <a:r>
                        <a:rPr lang="en-US" sz="1800" dirty="0">
                          <a:solidFill>
                            <a:schemeClr val="bg2">
                              <a:lumMod val="25000"/>
                            </a:schemeClr>
                          </a:solidFill>
                        </a:rPr>
                        <a:t>Road user fees</a:t>
                      </a:r>
                    </a:p>
                  </a:txBody>
                  <a:tcPr marL="68580" marR="68580" marT="34290" marB="34290">
                    <a:solidFill>
                      <a:srgbClr val="F9F8C2"/>
                    </a:solidFill>
                  </a:tcPr>
                </a:tc>
                <a:extLst>
                  <a:ext uri="{0D108BD9-81ED-4DB2-BD59-A6C34878D82A}">
                    <a16:rowId xmlns:a16="http://schemas.microsoft.com/office/drawing/2014/main" val="742020460"/>
                  </a:ext>
                </a:extLst>
              </a:tr>
            </a:tbl>
          </a:graphicData>
        </a:graphic>
      </p:graphicFrame>
      <p:sp>
        <p:nvSpPr>
          <p:cNvPr id="2" name="object 5">
            <a:extLst>
              <a:ext uri="{FF2B5EF4-FFF2-40B4-BE49-F238E27FC236}">
                <a16:creationId xmlns:a16="http://schemas.microsoft.com/office/drawing/2014/main" id="{159A07AB-A6E0-0BA6-C34A-8C3B467C0EE3}"/>
              </a:ext>
            </a:extLst>
          </p:cNvPr>
          <p:cNvSpPr txBox="1">
            <a:spLocks noGrp="1"/>
          </p:cNvSpPr>
          <p:nvPr>
            <p:ph type="title"/>
          </p:nvPr>
        </p:nvSpPr>
        <p:spPr>
          <a:xfrm>
            <a:off x="339839" y="375180"/>
            <a:ext cx="11843003" cy="443711"/>
          </a:xfrm>
          <a:prstGeom prst="rect">
            <a:avLst/>
          </a:prstGeom>
        </p:spPr>
        <p:txBody>
          <a:bodyPr vert="horz" wrap="square" lIns="0" tIns="12700" rIns="0" bIns="0" rtlCol="0">
            <a:spAutoFit/>
          </a:bodyPr>
          <a:lstStyle/>
          <a:p>
            <a:pPr marL="12700">
              <a:lnSpc>
                <a:spcPct val="100000"/>
              </a:lnSpc>
              <a:spcBef>
                <a:spcPts val="100"/>
              </a:spcBef>
            </a:pPr>
            <a:r>
              <a:rPr lang="en-US" sz="2800" spc="-75" dirty="0"/>
              <a:t>ARC will use new tools (</a:t>
            </a:r>
            <a:r>
              <a:rPr lang="en-US" sz="2800" spc="-75" dirty="0" err="1"/>
              <a:t>VisionEval</a:t>
            </a:r>
            <a:r>
              <a:rPr lang="en-US" sz="2800" spc="-75" dirty="0"/>
              <a:t>) to Assess Future Scenarios*</a:t>
            </a:r>
          </a:p>
        </p:txBody>
      </p:sp>
      <p:sp>
        <p:nvSpPr>
          <p:cNvPr id="4" name="object 7">
            <a:extLst>
              <a:ext uri="{FF2B5EF4-FFF2-40B4-BE49-F238E27FC236}">
                <a16:creationId xmlns:a16="http://schemas.microsoft.com/office/drawing/2014/main" id="{ADB85A17-DF4A-E61E-5A32-056794E73EEA}"/>
              </a:ext>
            </a:extLst>
          </p:cNvPr>
          <p:cNvSpPr/>
          <p:nvPr/>
        </p:nvSpPr>
        <p:spPr>
          <a:xfrm flipV="1">
            <a:off x="381000" y="797192"/>
            <a:ext cx="10972801" cy="130026"/>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3" name="TextBox 2">
            <a:extLst>
              <a:ext uri="{FF2B5EF4-FFF2-40B4-BE49-F238E27FC236}">
                <a16:creationId xmlns:a16="http://schemas.microsoft.com/office/drawing/2014/main" id="{44309CA9-342C-1C9D-634C-516B49B19B0D}"/>
              </a:ext>
            </a:extLst>
          </p:cNvPr>
          <p:cNvSpPr txBox="1"/>
          <p:nvPr/>
        </p:nvSpPr>
        <p:spPr>
          <a:xfrm>
            <a:off x="1524000" y="6167735"/>
            <a:ext cx="9918100" cy="369332"/>
          </a:xfrm>
          <a:prstGeom prst="rect">
            <a:avLst/>
          </a:prstGeom>
          <a:noFill/>
        </p:spPr>
        <p:txBody>
          <a:bodyPr wrap="none" rtlCol="0">
            <a:spAutoFit/>
          </a:bodyPr>
          <a:lstStyle/>
          <a:p>
            <a:r>
              <a:rPr lang="en-US" dirty="0"/>
              <a:t>*Illustrative examples of inputs that can be adjusted in model and does not include all variables.</a:t>
            </a:r>
          </a:p>
        </p:txBody>
      </p:sp>
    </p:spTree>
    <p:extLst>
      <p:ext uri="{BB962C8B-B14F-4D97-AF65-F5344CB8AC3E}">
        <p14:creationId xmlns:p14="http://schemas.microsoft.com/office/powerpoint/2010/main" val="166054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159A07AB-A6E0-0BA6-C34A-8C3B467C0EE3}"/>
              </a:ext>
            </a:extLst>
          </p:cNvPr>
          <p:cNvSpPr txBox="1">
            <a:spLocks noGrp="1"/>
          </p:cNvSpPr>
          <p:nvPr>
            <p:ph type="title"/>
          </p:nvPr>
        </p:nvSpPr>
        <p:spPr>
          <a:xfrm>
            <a:off x="339839" y="375180"/>
            <a:ext cx="11394961" cy="874598"/>
          </a:xfrm>
          <a:prstGeom prst="rect">
            <a:avLst/>
          </a:prstGeom>
        </p:spPr>
        <p:txBody>
          <a:bodyPr vert="horz" wrap="square" lIns="0" tIns="12700" rIns="0" bIns="0" rtlCol="0">
            <a:spAutoFit/>
          </a:bodyPr>
          <a:lstStyle/>
          <a:p>
            <a:pPr marL="12700">
              <a:lnSpc>
                <a:spcPct val="100000"/>
              </a:lnSpc>
              <a:spcBef>
                <a:spcPts val="100"/>
              </a:spcBef>
            </a:pPr>
            <a:r>
              <a:rPr lang="en-US" sz="2800" spc="-75" dirty="0"/>
              <a:t>Performance Metrics will Help Inform Discussions for the April Working Session</a:t>
            </a:r>
          </a:p>
        </p:txBody>
      </p:sp>
      <p:sp>
        <p:nvSpPr>
          <p:cNvPr id="4" name="object 7">
            <a:extLst>
              <a:ext uri="{FF2B5EF4-FFF2-40B4-BE49-F238E27FC236}">
                <a16:creationId xmlns:a16="http://schemas.microsoft.com/office/drawing/2014/main" id="{ADB85A17-DF4A-E61E-5A32-056794E73EEA}"/>
              </a:ext>
            </a:extLst>
          </p:cNvPr>
          <p:cNvSpPr/>
          <p:nvPr/>
        </p:nvSpPr>
        <p:spPr>
          <a:xfrm flipV="1">
            <a:off x="374345" y="1220647"/>
            <a:ext cx="10972801" cy="130026"/>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grpSp>
        <p:nvGrpSpPr>
          <p:cNvPr id="3" name="Group 2">
            <a:extLst>
              <a:ext uri="{FF2B5EF4-FFF2-40B4-BE49-F238E27FC236}">
                <a16:creationId xmlns:a16="http://schemas.microsoft.com/office/drawing/2014/main" id="{3D5EF631-2681-5F5B-713B-D0D64302C044}"/>
              </a:ext>
            </a:extLst>
          </p:cNvPr>
          <p:cNvGrpSpPr/>
          <p:nvPr/>
        </p:nvGrpSpPr>
        <p:grpSpPr>
          <a:xfrm>
            <a:off x="1726098" y="1606339"/>
            <a:ext cx="9565857" cy="4704564"/>
            <a:chOff x="1730037" y="1661131"/>
            <a:chExt cx="9565857" cy="4704564"/>
          </a:xfrm>
        </p:grpSpPr>
        <p:sp>
          <p:nvSpPr>
            <p:cNvPr id="7" name="Rounded Rectangle 9">
              <a:extLst>
                <a:ext uri="{FF2B5EF4-FFF2-40B4-BE49-F238E27FC236}">
                  <a16:creationId xmlns:a16="http://schemas.microsoft.com/office/drawing/2014/main" id="{3125D48E-BE48-6B25-3AE0-23C41D5F7B9F}"/>
                </a:ext>
              </a:extLst>
            </p:cNvPr>
            <p:cNvSpPr/>
            <p:nvPr/>
          </p:nvSpPr>
          <p:spPr>
            <a:xfrm>
              <a:off x="1730037" y="2762131"/>
              <a:ext cx="2203881" cy="1778365"/>
            </a:xfrm>
            <a:prstGeom prst="round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7E48470-9C17-C4CC-281C-BE6992066592}"/>
                </a:ext>
              </a:extLst>
            </p:cNvPr>
            <p:cNvPicPr>
              <a:picLocks noChangeAspect="1"/>
            </p:cNvPicPr>
            <p:nvPr/>
          </p:nvPicPr>
          <p:blipFill>
            <a:blip r:embed="rId2">
              <a:biLevel thresh="75000"/>
            </a:blip>
            <a:stretch>
              <a:fillRect/>
            </a:stretch>
          </p:blipFill>
          <p:spPr>
            <a:xfrm>
              <a:off x="4940404" y="2998855"/>
              <a:ext cx="2084990" cy="2084990"/>
            </a:xfrm>
            <a:prstGeom prst="rect">
              <a:avLst/>
            </a:prstGeom>
          </p:spPr>
        </p:pic>
        <p:sp>
          <p:nvSpPr>
            <p:cNvPr id="9" name="Right Arrow 11">
              <a:extLst>
                <a:ext uri="{FF2B5EF4-FFF2-40B4-BE49-F238E27FC236}">
                  <a16:creationId xmlns:a16="http://schemas.microsoft.com/office/drawing/2014/main" id="{09E8688E-2EF3-7279-48EE-0A6E2EDC3563}"/>
                </a:ext>
              </a:extLst>
            </p:cNvPr>
            <p:cNvSpPr/>
            <p:nvPr/>
          </p:nvSpPr>
          <p:spPr>
            <a:xfrm>
              <a:off x="4078676" y="3491340"/>
              <a:ext cx="697386" cy="626568"/>
            </a:xfrm>
            <a:prstGeom prst="rightArrow">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12">
              <a:extLst>
                <a:ext uri="{FF2B5EF4-FFF2-40B4-BE49-F238E27FC236}">
                  <a16:creationId xmlns:a16="http://schemas.microsoft.com/office/drawing/2014/main" id="{6D5528A0-AAAE-DF81-A932-D6AE8395E598}"/>
                </a:ext>
              </a:extLst>
            </p:cNvPr>
            <p:cNvSpPr/>
            <p:nvPr/>
          </p:nvSpPr>
          <p:spPr>
            <a:xfrm>
              <a:off x="7223831" y="3491340"/>
              <a:ext cx="697386" cy="626568"/>
            </a:xfrm>
            <a:prstGeom prst="rightArrow">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0FCA65-6254-F4F7-BED5-982BB91D07B3}"/>
                </a:ext>
              </a:extLst>
            </p:cNvPr>
            <p:cNvSpPr txBox="1"/>
            <p:nvPr/>
          </p:nvSpPr>
          <p:spPr>
            <a:xfrm>
              <a:off x="4365337" y="2089220"/>
              <a:ext cx="2928109" cy="1200329"/>
            </a:xfrm>
            <a:prstGeom prst="rect">
              <a:avLst/>
            </a:prstGeom>
            <a:noFill/>
          </p:spPr>
          <p:txBody>
            <a:bodyPr wrap="none" rtlCol="0">
              <a:spAutoFit/>
            </a:bodyPr>
            <a:lstStyle/>
            <a:p>
              <a:pPr algn="ctr"/>
              <a:r>
                <a:rPr lang="en-US" sz="2400" b="1" dirty="0">
                  <a:latin typeface="Tw Cen MT Condensed Extra Bold" panose="020B0803020202020204" pitchFamily="34" charset="0"/>
                </a:rPr>
                <a:t>Test Other Policymaker </a:t>
              </a:r>
            </a:p>
            <a:p>
              <a:pPr algn="ctr"/>
              <a:r>
                <a:rPr lang="en-US" sz="2400" b="1" dirty="0">
                  <a:latin typeface="Tw Cen MT Condensed Extra Bold" panose="020B0803020202020204" pitchFamily="34" charset="0"/>
                </a:rPr>
                <a:t>Identified Scenarios </a:t>
              </a:r>
            </a:p>
            <a:p>
              <a:pPr algn="ctr"/>
              <a:r>
                <a:rPr lang="en-US" sz="2400" b="1" dirty="0">
                  <a:latin typeface="Tw Cen MT Condensed Extra Bold" panose="020B0803020202020204" pitchFamily="34" charset="0"/>
                </a:rPr>
                <a:t>Through </a:t>
              </a:r>
              <a:r>
                <a:rPr lang="en-US" sz="2400" b="1" dirty="0" err="1">
                  <a:latin typeface="Tw Cen MT Condensed Extra Bold" panose="020B0803020202020204" pitchFamily="34" charset="0"/>
                </a:rPr>
                <a:t>VisionEval</a:t>
              </a:r>
              <a:endParaRPr lang="en-US" sz="2400" b="1" dirty="0">
                <a:latin typeface="Tw Cen MT Condensed Extra Bold" panose="020B0803020202020204" pitchFamily="34" charset="0"/>
              </a:endParaRPr>
            </a:p>
          </p:txBody>
        </p:sp>
        <p:sp>
          <p:nvSpPr>
            <p:cNvPr id="12" name="Rounded Rectangle 14">
              <a:extLst>
                <a:ext uri="{FF2B5EF4-FFF2-40B4-BE49-F238E27FC236}">
                  <a16:creationId xmlns:a16="http://schemas.microsoft.com/office/drawing/2014/main" id="{51AD3974-A5AC-FA88-B665-E8725E417C84}"/>
                </a:ext>
              </a:extLst>
            </p:cNvPr>
            <p:cNvSpPr/>
            <p:nvPr/>
          </p:nvSpPr>
          <p:spPr>
            <a:xfrm>
              <a:off x="8109297" y="1661131"/>
              <a:ext cx="2791242" cy="4704564"/>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7F09405-D84F-ABE2-AF2B-63A8BFC4B1A6}"/>
                </a:ext>
              </a:extLst>
            </p:cNvPr>
            <p:cNvSpPr txBox="1"/>
            <p:nvPr/>
          </p:nvSpPr>
          <p:spPr>
            <a:xfrm>
              <a:off x="8192113" y="1864931"/>
              <a:ext cx="3103781" cy="4401205"/>
            </a:xfrm>
            <a:prstGeom prst="rect">
              <a:avLst/>
            </a:prstGeom>
            <a:noFill/>
          </p:spPr>
          <p:txBody>
            <a:bodyPr wrap="square" rtlCol="0">
              <a:spAutoFit/>
            </a:bodyPr>
            <a:lstStyle/>
            <a:p>
              <a:r>
                <a:rPr lang="en-US" sz="1400" b="1" dirty="0"/>
                <a:t>Annual CO2 Emissions</a:t>
              </a:r>
            </a:p>
            <a:p>
              <a:r>
                <a:rPr lang="en-US" sz="1400" dirty="0"/>
                <a:t>(total and per capita)</a:t>
              </a:r>
            </a:p>
            <a:p>
              <a:endParaRPr lang="en-US" sz="1400" dirty="0"/>
            </a:p>
            <a:p>
              <a:r>
                <a:rPr lang="en-US" sz="1400" b="1" dirty="0"/>
                <a:t>Transit ridership</a:t>
              </a:r>
            </a:p>
            <a:p>
              <a:r>
                <a:rPr lang="en-US" sz="1400" dirty="0"/>
                <a:t>(total and per capita)</a:t>
              </a:r>
            </a:p>
            <a:p>
              <a:endParaRPr lang="en-US" sz="1400" dirty="0"/>
            </a:p>
            <a:p>
              <a:r>
                <a:rPr lang="en-US" sz="1400" b="1" dirty="0"/>
                <a:t>Walking/bicycling trips</a:t>
              </a:r>
            </a:p>
            <a:p>
              <a:r>
                <a:rPr lang="en-US" sz="1400" dirty="0"/>
                <a:t>(total and per capita)</a:t>
              </a:r>
            </a:p>
            <a:p>
              <a:endParaRPr lang="en-US" sz="1400" dirty="0"/>
            </a:p>
            <a:p>
              <a:r>
                <a:rPr lang="en-US" sz="1400" b="1" dirty="0"/>
                <a:t>Annual hours of delay</a:t>
              </a:r>
            </a:p>
            <a:p>
              <a:r>
                <a:rPr lang="en-US" sz="1400" dirty="0"/>
                <a:t>(per capita)</a:t>
              </a:r>
            </a:p>
            <a:p>
              <a:endParaRPr lang="en-US" sz="1400" b="1" dirty="0"/>
            </a:p>
            <a:p>
              <a:r>
                <a:rPr lang="en-US" sz="1400" b="1" dirty="0"/>
                <a:t>Vehicle miles traveled</a:t>
              </a:r>
            </a:p>
            <a:p>
              <a:r>
                <a:rPr lang="en-US" sz="1400" dirty="0"/>
                <a:t>(per capita)</a:t>
              </a:r>
            </a:p>
            <a:p>
              <a:endParaRPr lang="en-US" sz="1400" dirty="0"/>
            </a:p>
            <a:p>
              <a:r>
                <a:rPr lang="en-US" sz="1400" b="1" dirty="0"/>
                <a:t>Vehicle operating cost</a:t>
              </a:r>
            </a:p>
            <a:p>
              <a:r>
                <a:rPr lang="en-US" sz="1400" dirty="0"/>
                <a:t>(per capita)</a:t>
              </a:r>
            </a:p>
            <a:p>
              <a:endParaRPr lang="en-US" sz="1400" dirty="0"/>
            </a:p>
            <a:p>
              <a:r>
                <a:rPr lang="en-US" sz="1400" b="1" dirty="0"/>
                <a:t>Social cost of transportation</a:t>
              </a:r>
            </a:p>
            <a:p>
              <a:r>
                <a:rPr lang="en-US" sz="1400" dirty="0"/>
                <a:t>(per household) </a:t>
              </a:r>
            </a:p>
          </p:txBody>
        </p:sp>
        <p:sp>
          <p:nvSpPr>
            <p:cNvPr id="14" name="TextBox 13">
              <a:extLst>
                <a:ext uri="{FF2B5EF4-FFF2-40B4-BE49-F238E27FC236}">
                  <a16:creationId xmlns:a16="http://schemas.microsoft.com/office/drawing/2014/main" id="{D72AC8C2-6105-E188-CA09-84602C3EB4D6}"/>
                </a:ext>
              </a:extLst>
            </p:cNvPr>
            <p:cNvSpPr txBox="1">
              <a:spLocks/>
            </p:cNvSpPr>
            <p:nvPr/>
          </p:nvSpPr>
          <p:spPr>
            <a:xfrm>
              <a:off x="1750416" y="2919970"/>
              <a:ext cx="2225308" cy="1323439"/>
            </a:xfrm>
            <a:prstGeom prst="rect">
              <a:avLst/>
            </a:prstGeom>
            <a:noFill/>
          </p:spPr>
          <p:txBody>
            <a:bodyPr wrap="square" rtlCol="0">
              <a:spAutoFit/>
            </a:bodyPr>
            <a:lstStyle/>
            <a:p>
              <a:pPr algn="ctr"/>
              <a:r>
                <a:rPr lang="en-US" sz="2000" dirty="0">
                  <a:solidFill>
                    <a:srgbClr val="0070C0"/>
                  </a:solidFill>
                  <a:latin typeface="Tw Cen MT Condensed Extra Bold" panose="020B0803020202020204" pitchFamily="34" charset="0"/>
                </a:rPr>
                <a:t>512 model runs to test and evaluate alternative futures</a:t>
              </a:r>
            </a:p>
            <a:p>
              <a:pPr algn="ctr"/>
              <a:r>
                <a:rPr lang="en-US" sz="2000" dirty="0">
                  <a:solidFill>
                    <a:srgbClr val="0070C0"/>
                  </a:solidFill>
                  <a:latin typeface="Tw Cen MT Condensed Extra Bold" panose="020B0803020202020204" pitchFamily="34" charset="0"/>
                </a:rPr>
                <a:t>as a starting point</a:t>
              </a:r>
              <a:endParaRPr lang="en-US" sz="2000" dirty="0">
                <a:latin typeface="Tw Cen MT Condensed Extra Bold" panose="020B0803020202020204" pitchFamily="34" charset="0"/>
              </a:endParaRPr>
            </a:p>
          </p:txBody>
        </p:sp>
      </p:grpSp>
    </p:spTree>
    <p:extLst>
      <p:ext uri="{BB962C8B-B14F-4D97-AF65-F5344CB8AC3E}">
        <p14:creationId xmlns:p14="http://schemas.microsoft.com/office/powerpoint/2010/main" val="3535161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159A07AB-A6E0-0BA6-C34A-8C3B467C0EE3}"/>
              </a:ext>
            </a:extLst>
          </p:cNvPr>
          <p:cNvSpPr txBox="1">
            <a:spLocks noGrp="1"/>
          </p:cNvSpPr>
          <p:nvPr>
            <p:ph type="title"/>
          </p:nvPr>
        </p:nvSpPr>
        <p:spPr>
          <a:xfrm>
            <a:off x="339839" y="375180"/>
            <a:ext cx="11394961" cy="874598"/>
          </a:xfrm>
          <a:prstGeom prst="rect">
            <a:avLst/>
          </a:prstGeom>
        </p:spPr>
        <p:txBody>
          <a:bodyPr vert="horz" wrap="square" lIns="0" tIns="12700" rIns="0" bIns="0" rtlCol="0">
            <a:spAutoFit/>
          </a:bodyPr>
          <a:lstStyle/>
          <a:p>
            <a:pPr marL="12700">
              <a:lnSpc>
                <a:spcPct val="100000"/>
              </a:lnSpc>
              <a:spcBef>
                <a:spcPts val="100"/>
              </a:spcBef>
            </a:pPr>
            <a:r>
              <a:rPr lang="en-US" sz="2800" spc="-75" dirty="0"/>
              <a:t>Policymaker Feedback….What are the Key Drivers of Change Post-Pandemic? Examples</a:t>
            </a:r>
          </a:p>
        </p:txBody>
      </p:sp>
      <p:sp>
        <p:nvSpPr>
          <p:cNvPr id="4" name="object 7">
            <a:extLst>
              <a:ext uri="{FF2B5EF4-FFF2-40B4-BE49-F238E27FC236}">
                <a16:creationId xmlns:a16="http://schemas.microsoft.com/office/drawing/2014/main" id="{ADB85A17-DF4A-E61E-5A32-056794E73EEA}"/>
              </a:ext>
            </a:extLst>
          </p:cNvPr>
          <p:cNvSpPr/>
          <p:nvPr/>
        </p:nvSpPr>
        <p:spPr>
          <a:xfrm flipV="1">
            <a:off x="374345" y="1220647"/>
            <a:ext cx="10972801" cy="130026"/>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5" name="object 3">
            <a:extLst>
              <a:ext uri="{FF2B5EF4-FFF2-40B4-BE49-F238E27FC236}">
                <a16:creationId xmlns:a16="http://schemas.microsoft.com/office/drawing/2014/main" id="{779A9F43-7570-A427-850B-68D38DF863E5}"/>
              </a:ext>
            </a:extLst>
          </p:cNvPr>
          <p:cNvSpPr/>
          <p:nvPr/>
        </p:nvSpPr>
        <p:spPr>
          <a:xfrm>
            <a:off x="1221104" y="2306663"/>
            <a:ext cx="9116823" cy="3903345"/>
          </a:xfrm>
          <a:custGeom>
            <a:avLst/>
            <a:gdLst/>
            <a:ahLst/>
            <a:cxnLst/>
            <a:rect l="l" t="t" r="r" b="b"/>
            <a:pathLst>
              <a:path w="11245850" h="3903345">
                <a:moveTo>
                  <a:pt x="11245596" y="0"/>
                </a:moveTo>
                <a:lnTo>
                  <a:pt x="0" y="0"/>
                </a:lnTo>
                <a:lnTo>
                  <a:pt x="0" y="3902964"/>
                </a:lnTo>
                <a:lnTo>
                  <a:pt x="11245596" y="3902964"/>
                </a:lnTo>
                <a:lnTo>
                  <a:pt x="11245596" y="0"/>
                </a:lnTo>
                <a:close/>
              </a:path>
            </a:pathLst>
          </a:custGeom>
          <a:solidFill>
            <a:srgbClr val="F1F1F1"/>
          </a:solidFill>
        </p:spPr>
        <p:txBody>
          <a:bodyPr wrap="square" lIns="0" tIns="0" rIns="0" bIns="0" rtlCol="0"/>
          <a:lstStyle/>
          <a:p>
            <a:endParaRPr/>
          </a:p>
        </p:txBody>
      </p:sp>
      <p:sp>
        <p:nvSpPr>
          <p:cNvPr id="15" name="object 4">
            <a:extLst>
              <a:ext uri="{FF2B5EF4-FFF2-40B4-BE49-F238E27FC236}">
                <a16:creationId xmlns:a16="http://schemas.microsoft.com/office/drawing/2014/main" id="{E35B10F8-DCC8-75DD-AB7D-4E75E96F82BB}"/>
              </a:ext>
            </a:extLst>
          </p:cNvPr>
          <p:cNvSpPr txBox="1"/>
          <p:nvPr/>
        </p:nvSpPr>
        <p:spPr>
          <a:xfrm>
            <a:off x="1600200" y="3167205"/>
            <a:ext cx="2311400" cy="2875146"/>
          </a:xfrm>
          <a:prstGeom prst="rect">
            <a:avLst/>
          </a:prstGeom>
        </p:spPr>
        <p:txBody>
          <a:bodyPr vert="horz" wrap="square" lIns="0" tIns="12700" rIns="0" bIns="0" rtlCol="0">
            <a:spAutoFit/>
          </a:bodyPr>
          <a:lstStyle/>
          <a:p>
            <a:pPr marL="12700">
              <a:lnSpc>
                <a:spcPct val="100000"/>
              </a:lnSpc>
              <a:spcBef>
                <a:spcPts val="100"/>
              </a:spcBef>
            </a:pPr>
            <a:r>
              <a:rPr lang="en-US" sz="2400" b="1" cap="small" spc="-25" dirty="0">
                <a:latin typeface="Open Sans"/>
                <a:cs typeface="Open Sans"/>
              </a:rPr>
              <a:t>Housing affordability relative to national peers</a:t>
            </a:r>
            <a:endParaRPr sz="2400" dirty="0">
              <a:latin typeface="Open Sans"/>
              <a:cs typeface="Open Sans"/>
            </a:endParaRPr>
          </a:p>
          <a:p>
            <a:pPr lvl="1"/>
            <a:r>
              <a:rPr lang="en-US" dirty="0"/>
              <a:t>The ability to afford rents and mortgages has historically been one of region’s great assets </a:t>
            </a:r>
          </a:p>
        </p:txBody>
      </p:sp>
      <p:sp>
        <p:nvSpPr>
          <p:cNvPr id="16" name="object 5">
            <a:extLst>
              <a:ext uri="{FF2B5EF4-FFF2-40B4-BE49-F238E27FC236}">
                <a16:creationId xmlns:a16="http://schemas.microsoft.com/office/drawing/2014/main" id="{01BC859D-44BC-F41F-1AC9-D74AF93A2C9A}"/>
              </a:ext>
            </a:extLst>
          </p:cNvPr>
          <p:cNvSpPr txBox="1"/>
          <p:nvPr/>
        </p:nvSpPr>
        <p:spPr>
          <a:xfrm>
            <a:off x="4463580" y="3127645"/>
            <a:ext cx="2819390" cy="2487861"/>
          </a:xfrm>
          <a:prstGeom prst="rect">
            <a:avLst/>
          </a:prstGeom>
        </p:spPr>
        <p:txBody>
          <a:bodyPr vert="horz" wrap="square" lIns="0" tIns="12700" rIns="0" bIns="0" rtlCol="0">
            <a:spAutoFit/>
          </a:bodyPr>
          <a:lstStyle/>
          <a:p>
            <a:pPr marL="12700">
              <a:lnSpc>
                <a:spcPct val="100000"/>
              </a:lnSpc>
              <a:spcBef>
                <a:spcPts val="100"/>
              </a:spcBef>
            </a:pPr>
            <a:r>
              <a:rPr lang="en-US" sz="2400" b="1" cap="small" spc="-20" dirty="0">
                <a:latin typeface="Open Sans"/>
                <a:cs typeface="Open Sans"/>
              </a:rPr>
              <a:t>Impact of remote working on job centers and communities</a:t>
            </a:r>
          </a:p>
          <a:p>
            <a:pPr marL="12700">
              <a:lnSpc>
                <a:spcPct val="100000"/>
              </a:lnSpc>
              <a:spcBef>
                <a:spcPts val="100"/>
              </a:spcBef>
            </a:pPr>
            <a:r>
              <a:rPr lang="en-US" sz="1600" dirty="0">
                <a:latin typeface="Open Sans"/>
                <a:cs typeface="Open Sans"/>
              </a:rPr>
              <a:t>How will job centers and communities respond? Is this a permanent change in the way we work?</a:t>
            </a:r>
          </a:p>
        </p:txBody>
      </p:sp>
      <p:sp>
        <p:nvSpPr>
          <p:cNvPr id="17" name="object 6">
            <a:extLst>
              <a:ext uri="{FF2B5EF4-FFF2-40B4-BE49-F238E27FC236}">
                <a16:creationId xmlns:a16="http://schemas.microsoft.com/office/drawing/2014/main" id="{33D17C95-1773-2F7D-2FE6-0B964345DD3A}"/>
              </a:ext>
            </a:extLst>
          </p:cNvPr>
          <p:cNvSpPr txBox="1"/>
          <p:nvPr/>
        </p:nvSpPr>
        <p:spPr>
          <a:xfrm>
            <a:off x="3911600" y="1540220"/>
            <a:ext cx="4694081" cy="566822"/>
          </a:xfrm>
          <a:prstGeom prst="rect">
            <a:avLst/>
          </a:prstGeom>
        </p:spPr>
        <p:txBody>
          <a:bodyPr vert="horz" wrap="square" lIns="0" tIns="12700" rIns="0" bIns="0" rtlCol="0">
            <a:spAutoFit/>
          </a:bodyPr>
          <a:lstStyle/>
          <a:p>
            <a:pPr marL="12700">
              <a:lnSpc>
                <a:spcPct val="100000"/>
              </a:lnSpc>
              <a:spcBef>
                <a:spcPts val="100"/>
              </a:spcBef>
            </a:pPr>
            <a:r>
              <a:rPr lang="en-US" sz="3600" b="1" cap="small" spc="-20" dirty="0">
                <a:latin typeface="Open Sans"/>
                <a:cs typeface="Open Sans"/>
              </a:rPr>
              <a:t>What are we missing?</a:t>
            </a:r>
            <a:endParaRPr sz="3600" dirty="0">
              <a:latin typeface="Open Sans"/>
              <a:cs typeface="Open Sans"/>
            </a:endParaRPr>
          </a:p>
        </p:txBody>
      </p:sp>
      <p:sp>
        <p:nvSpPr>
          <p:cNvPr id="18" name="object 7">
            <a:extLst>
              <a:ext uri="{FF2B5EF4-FFF2-40B4-BE49-F238E27FC236}">
                <a16:creationId xmlns:a16="http://schemas.microsoft.com/office/drawing/2014/main" id="{DF88B45F-AB6A-21FC-08F3-ED41A2D5E766}"/>
              </a:ext>
            </a:extLst>
          </p:cNvPr>
          <p:cNvSpPr/>
          <p:nvPr/>
        </p:nvSpPr>
        <p:spPr>
          <a:xfrm>
            <a:off x="4236466" y="3129741"/>
            <a:ext cx="3086100" cy="2103120"/>
          </a:xfrm>
          <a:custGeom>
            <a:avLst/>
            <a:gdLst/>
            <a:ahLst/>
            <a:cxnLst/>
            <a:rect l="l" t="t" r="r" b="b"/>
            <a:pathLst>
              <a:path w="3086100" h="2103120">
                <a:moveTo>
                  <a:pt x="0" y="0"/>
                </a:moveTo>
                <a:lnTo>
                  <a:pt x="0" y="2103119"/>
                </a:lnTo>
              </a:path>
              <a:path w="3086100" h="2103120">
                <a:moveTo>
                  <a:pt x="3086100" y="0"/>
                </a:moveTo>
                <a:lnTo>
                  <a:pt x="3086100" y="2103119"/>
                </a:lnTo>
              </a:path>
            </a:pathLst>
          </a:custGeom>
          <a:ln w="19050">
            <a:solidFill>
              <a:srgbClr val="003399"/>
            </a:solidFill>
          </a:ln>
        </p:spPr>
        <p:txBody>
          <a:bodyPr wrap="square" lIns="0" tIns="0" rIns="0" bIns="0" rtlCol="0"/>
          <a:lstStyle/>
          <a:p>
            <a:endParaRPr/>
          </a:p>
        </p:txBody>
      </p:sp>
      <p:sp>
        <p:nvSpPr>
          <p:cNvPr id="19" name="object 8">
            <a:extLst>
              <a:ext uri="{FF2B5EF4-FFF2-40B4-BE49-F238E27FC236}">
                <a16:creationId xmlns:a16="http://schemas.microsoft.com/office/drawing/2014/main" id="{214B8D55-59D5-4FF6-7CFC-FC8112FA4191}"/>
              </a:ext>
            </a:extLst>
          </p:cNvPr>
          <p:cNvSpPr txBox="1"/>
          <p:nvPr/>
        </p:nvSpPr>
        <p:spPr>
          <a:xfrm>
            <a:off x="7525767" y="3167205"/>
            <a:ext cx="2299969" cy="2500685"/>
          </a:xfrm>
          <a:prstGeom prst="rect">
            <a:avLst/>
          </a:prstGeom>
        </p:spPr>
        <p:txBody>
          <a:bodyPr vert="horz" wrap="square" lIns="0" tIns="12700" rIns="0" bIns="0" rtlCol="0">
            <a:spAutoFit/>
          </a:bodyPr>
          <a:lstStyle/>
          <a:p>
            <a:pPr marL="12700">
              <a:lnSpc>
                <a:spcPct val="100000"/>
              </a:lnSpc>
              <a:spcBef>
                <a:spcPts val="100"/>
              </a:spcBef>
            </a:pPr>
            <a:r>
              <a:rPr lang="en-US" sz="2400" b="1" cap="small" spc="-25" dirty="0">
                <a:latin typeface="Open Sans"/>
                <a:cs typeface="Open Sans"/>
              </a:rPr>
              <a:t>Federal policy Changes and </a:t>
            </a:r>
            <a:r>
              <a:rPr lang="en-US" sz="2400" b="1" cap="small" spc="-25" dirty="0" err="1">
                <a:latin typeface="Open Sans"/>
                <a:cs typeface="Open Sans"/>
              </a:rPr>
              <a:t>iija</a:t>
            </a:r>
            <a:endParaRPr lang="en-US" sz="2400" b="1" cap="small" spc="-25" dirty="0">
              <a:latin typeface="Open Sans"/>
              <a:cs typeface="Open Sans"/>
            </a:endParaRPr>
          </a:p>
          <a:p>
            <a:pPr marL="12700">
              <a:lnSpc>
                <a:spcPct val="100000"/>
              </a:lnSpc>
              <a:spcBef>
                <a:spcPts val="100"/>
              </a:spcBef>
            </a:pPr>
            <a:r>
              <a:rPr lang="en-US" sz="1600" dirty="0">
                <a:latin typeface="Open Sans"/>
                <a:cs typeface="Open Sans"/>
              </a:rPr>
              <a:t>Onshoring of manufacturing for electric vehicle industry</a:t>
            </a:r>
          </a:p>
          <a:p>
            <a:pPr marL="12700">
              <a:lnSpc>
                <a:spcPct val="100000"/>
              </a:lnSpc>
              <a:spcBef>
                <a:spcPts val="100"/>
              </a:spcBef>
            </a:pPr>
            <a:r>
              <a:rPr lang="en-US" sz="1600" dirty="0">
                <a:latin typeface="Open Sans"/>
                <a:cs typeface="Open Sans"/>
              </a:rPr>
              <a:t>and the Executive order to assess net-zero greenhouse gas emissions by 2050</a:t>
            </a:r>
          </a:p>
        </p:txBody>
      </p:sp>
      <p:sp>
        <p:nvSpPr>
          <p:cNvPr id="21" name="object 10">
            <a:extLst>
              <a:ext uri="{FF2B5EF4-FFF2-40B4-BE49-F238E27FC236}">
                <a16:creationId xmlns:a16="http://schemas.microsoft.com/office/drawing/2014/main" id="{F6FA34D4-C270-5626-2794-AF5350AF8CE1}"/>
              </a:ext>
            </a:extLst>
          </p:cNvPr>
          <p:cNvSpPr/>
          <p:nvPr/>
        </p:nvSpPr>
        <p:spPr>
          <a:xfrm>
            <a:off x="9978136" y="3217370"/>
            <a:ext cx="45719" cy="2513153"/>
          </a:xfrm>
          <a:custGeom>
            <a:avLst/>
            <a:gdLst/>
            <a:ahLst/>
            <a:cxnLst/>
            <a:rect l="l" t="t" r="r" b="b"/>
            <a:pathLst>
              <a:path h="2103120">
                <a:moveTo>
                  <a:pt x="0" y="0"/>
                </a:moveTo>
                <a:lnTo>
                  <a:pt x="0" y="2103120"/>
                </a:lnTo>
              </a:path>
            </a:pathLst>
          </a:custGeom>
          <a:ln w="19050">
            <a:solidFill>
              <a:srgbClr val="003399"/>
            </a:solidFill>
          </a:ln>
        </p:spPr>
        <p:txBody>
          <a:bodyPr wrap="square" lIns="0" tIns="0" rIns="0" bIns="0" rtlCol="0"/>
          <a:lstStyle/>
          <a:p>
            <a:endParaRPr/>
          </a:p>
        </p:txBody>
      </p:sp>
      <p:sp>
        <p:nvSpPr>
          <p:cNvPr id="22" name="object 11">
            <a:extLst>
              <a:ext uri="{FF2B5EF4-FFF2-40B4-BE49-F238E27FC236}">
                <a16:creationId xmlns:a16="http://schemas.microsoft.com/office/drawing/2014/main" id="{C88A1CF6-07B3-8345-1724-1AE17F791620}"/>
              </a:ext>
            </a:extLst>
          </p:cNvPr>
          <p:cNvSpPr/>
          <p:nvPr/>
        </p:nvSpPr>
        <p:spPr>
          <a:xfrm>
            <a:off x="5224627" y="2463424"/>
            <a:ext cx="646430" cy="640080"/>
          </a:xfrm>
          <a:custGeom>
            <a:avLst/>
            <a:gdLst/>
            <a:ahLst/>
            <a:cxnLst/>
            <a:rect l="l" t="t" r="r" b="b"/>
            <a:pathLst>
              <a:path w="646429" h="640080">
                <a:moveTo>
                  <a:pt x="323087" y="0"/>
                </a:moveTo>
                <a:lnTo>
                  <a:pt x="275169" y="3472"/>
                </a:lnTo>
                <a:lnTo>
                  <a:pt x="229482" y="13561"/>
                </a:lnTo>
                <a:lnTo>
                  <a:pt x="186515" y="29771"/>
                </a:lnTo>
                <a:lnTo>
                  <a:pt x="146761" y="51609"/>
                </a:lnTo>
                <a:lnTo>
                  <a:pt x="110810" y="78485"/>
                </a:lnTo>
                <a:lnTo>
                  <a:pt x="78990" y="110026"/>
                </a:lnTo>
                <a:lnTo>
                  <a:pt x="51859" y="145686"/>
                </a:lnTo>
                <a:lnTo>
                  <a:pt x="29905" y="184965"/>
                </a:lnTo>
                <a:lnTo>
                  <a:pt x="13617" y="227365"/>
                </a:lnTo>
                <a:lnTo>
                  <a:pt x="3532" y="272178"/>
                </a:lnTo>
                <a:lnTo>
                  <a:pt x="0" y="319531"/>
                </a:lnTo>
                <a:lnTo>
                  <a:pt x="3511" y="366929"/>
                </a:lnTo>
                <a:lnTo>
                  <a:pt x="13710" y="412158"/>
                </a:lnTo>
                <a:lnTo>
                  <a:pt x="30090" y="454723"/>
                </a:lnTo>
                <a:lnTo>
                  <a:pt x="52148" y="494131"/>
                </a:lnTo>
                <a:lnTo>
                  <a:pt x="79377" y="529888"/>
                </a:lnTo>
                <a:lnTo>
                  <a:pt x="111273" y="561499"/>
                </a:lnTo>
                <a:lnTo>
                  <a:pt x="147332" y="588470"/>
                </a:lnTo>
                <a:lnTo>
                  <a:pt x="187102" y="610329"/>
                </a:lnTo>
                <a:lnTo>
                  <a:pt x="229943" y="626525"/>
                </a:lnTo>
                <a:lnTo>
                  <a:pt x="275441" y="636608"/>
                </a:lnTo>
                <a:lnTo>
                  <a:pt x="323087" y="640079"/>
                </a:lnTo>
                <a:lnTo>
                  <a:pt x="371006" y="636607"/>
                </a:lnTo>
                <a:lnTo>
                  <a:pt x="416693" y="626518"/>
                </a:lnTo>
                <a:lnTo>
                  <a:pt x="440677" y="617474"/>
                </a:lnTo>
                <a:lnTo>
                  <a:pt x="323087" y="617474"/>
                </a:lnTo>
                <a:lnTo>
                  <a:pt x="274187" y="613579"/>
                </a:lnTo>
                <a:lnTo>
                  <a:pt x="227861" y="602301"/>
                </a:lnTo>
                <a:lnTo>
                  <a:pt x="184712" y="584250"/>
                </a:lnTo>
                <a:lnTo>
                  <a:pt x="145426" y="560102"/>
                </a:lnTo>
                <a:lnTo>
                  <a:pt x="110489" y="530399"/>
                </a:lnTo>
                <a:lnTo>
                  <a:pt x="80552" y="495785"/>
                </a:lnTo>
                <a:lnTo>
                  <a:pt x="56217" y="456877"/>
                </a:lnTo>
                <a:lnTo>
                  <a:pt x="38087" y="414290"/>
                </a:lnTo>
                <a:lnTo>
                  <a:pt x="26767" y="368641"/>
                </a:lnTo>
                <a:lnTo>
                  <a:pt x="22859" y="320547"/>
                </a:lnTo>
                <a:lnTo>
                  <a:pt x="26798" y="272178"/>
                </a:lnTo>
                <a:lnTo>
                  <a:pt x="38197" y="226309"/>
                </a:lnTo>
                <a:lnTo>
                  <a:pt x="56433" y="183551"/>
                </a:lnTo>
                <a:lnTo>
                  <a:pt x="80881" y="144513"/>
                </a:lnTo>
                <a:lnTo>
                  <a:pt x="110918" y="109807"/>
                </a:lnTo>
                <a:lnTo>
                  <a:pt x="145919" y="80042"/>
                </a:lnTo>
                <a:lnTo>
                  <a:pt x="185327" y="55802"/>
                </a:lnTo>
                <a:lnTo>
                  <a:pt x="228352" y="37770"/>
                </a:lnTo>
                <a:lnTo>
                  <a:pt x="274482" y="26499"/>
                </a:lnTo>
                <a:lnTo>
                  <a:pt x="323087" y="22605"/>
                </a:lnTo>
                <a:lnTo>
                  <a:pt x="440784" y="22605"/>
                </a:lnTo>
                <a:lnTo>
                  <a:pt x="416742" y="13554"/>
                </a:lnTo>
                <a:lnTo>
                  <a:pt x="371018" y="3471"/>
                </a:lnTo>
                <a:lnTo>
                  <a:pt x="323087" y="0"/>
                </a:lnTo>
                <a:close/>
              </a:path>
              <a:path w="646429" h="640080">
                <a:moveTo>
                  <a:pt x="440784" y="22605"/>
                </a:moveTo>
                <a:lnTo>
                  <a:pt x="323087" y="22605"/>
                </a:lnTo>
                <a:lnTo>
                  <a:pt x="371988" y="26500"/>
                </a:lnTo>
                <a:lnTo>
                  <a:pt x="418314" y="37778"/>
                </a:lnTo>
                <a:lnTo>
                  <a:pt x="461463" y="55829"/>
                </a:lnTo>
                <a:lnTo>
                  <a:pt x="500749" y="79977"/>
                </a:lnTo>
                <a:lnTo>
                  <a:pt x="535686" y="109680"/>
                </a:lnTo>
                <a:lnTo>
                  <a:pt x="565623" y="144294"/>
                </a:lnTo>
                <a:lnTo>
                  <a:pt x="589958" y="183202"/>
                </a:lnTo>
                <a:lnTo>
                  <a:pt x="608088" y="225789"/>
                </a:lnTo>
                <a:lnTo>
                  <a:pt x="619408" y="271438"/>
                </a:lnTo>
                <a:lnTo>
                  <a:pt x="623315" y="319531"/>
                </a:lnTo>
                <a:lnTo>
                  <a:pt x="619686" y="367901"/>
                </a:lnTo>
                <a:lnTo>
                  <a:pt x="608527" y="413770"/>
                </a:lnTo>
                <a:lnTo>
                  <a:pt x="590462" y="456528"/>
                </a:lnTo>
                <a:lnTo>
                  <a:pt x="566117" y="495566"/>
                </a:lnTo>
                <a:lnTo>
                  <a:pt x="536114" y="530272"/>
                </a:lnTo>
                <a:lnTo>
                  <a:pt x="501079" y="560037"/>
                </a:lnTo>
                <a:lnTo>
                  <a:pt x="461568" y="584277"/>
                </a:lnTo>
                <a:lnTo>
                  <a:pt x="418371" y="602309"/>
                </a:lnTo>
                <a:lnTo>
                  <a:pt x="372002" y="613580"/>
                </a:lnTo>
                <a:lnTo>
                  <a:pt x="323087" y="617474"/>
                </a:lnTo>
                <a:lnTo>
                  <a:pt x="440677" y="617474"/>
                </a:lnTo>
                <a:lnTo>
                  <a:pt x="499414" y="588470"/>
                </a:lnTo>
                <a:lnTo>
                  <a:pt x="535365" y="561594"/>
                </a:lnTo>
                <a:lnTo>
                  <a:pt x="567185" y="530053"/>
                </a:lnTo>
                <a:lnTo>
                  <a:pt x="594316" y="494393"/>
                </a:lnTo>
                <a:lnTo>
                  <a:pt x="616270" y="455114"/>
                </a:lnTo>
                <a:lnTo>
                  <a:pt x="632558" y="412714"/>
                </a:lnTo>
                <a:lnTo>
                  <a:pt x="642643" y="367901"/>
                </a:lnTo>
                <a:lnTo>
                  <a:pt x="646176" y="320547"/>
                </a:lnTo>
                <a:lnTo>
                  <a:pt x="642947" y="273150"/>
                </a:lnTo>
                <a:lnTo>
                  <a:pt x="632975" y="227921"/>
                </a:lnTo>
                <a:lnTo>
                  <a:pt x="616765" y="185356"/>
                </a:lnTo>
                <a:lnTo>
                  <a:pt x="594821" y="145948"/>
                </a:lnTo>
                <a:lnTo>
                  <a:pt x="567648" y="110191"/>
                </a:lnTo>
                <a:lnTo>
                  <a:pt x="535752" y="78580"/>
                </a:lnTo>
                <a:lnTo>
                  <a:pt x="499637" y="51609"/>
                </a:lnTo>
                <a:lnTo>
                  <a:pt x="459753" y="29750"/>
                </a:lnTo>
                <a:lnTo>
                  <a:pt x="440784" y="22605"/>
                </a:lnTo>
                <a:close/>
              </a:path>
            </a:pathLst>
          </a:custGeom>
          <a:solidFill>
            <a:srgbClr val="61B5E4"/>
          </a:solidFill>
        </p:spPr>
        <p:txBody>
          <a:bodyPr wrap="square" lIns="0" tIns="0" rIns="0" bIns="0" rtlCol="0"/>
          <a:lstStyle/>
          <a:p>
            <a:endParaRPr/>
          </a:p>
        </p:txBody>
      </p:sp>
      <p:pic>
        <p:nvPicPr>
          <p:cNvPr id="23" name="object 12">
            <a:extLst>
              <a:ext uri="{FF2B5EF4-FFF2-40B4-BE49-F238E27FC236}">
                <a16:creationId xmlns:a16="http://schemas.microsoft.com/office/drawing/2014/main" id="{2AC74C08-7700-EE54-F703-9BD84D2865A4}"/>
              </a:ext>
            </a:extLst>
          </p:cNvPr>
          <p:cNvPicPr/>
          <p:nvPr/>
        </p:nvPicPr>
        <p:blipFill>
          <a:blip r:embed="rId2" cstate="print"/>
          <a:stretch>
            <a:fillRect/>
          </a:stretch>
        </p:blipFill>
        <p:spPr>
          <a:xfrm>
            <a:off x="5586891" y="2614567"/>
            <a:ext cx="193188" cy="231648"/>
          </a:xfrm>
          <a:prstGeom prst="rect">
            <a:avLst/>
          </a:prstGeom>
        </p:spPr>
      </p:pic>
      <p:sp>
        <p:nvSpPr>
          <p:cNvPr id="24" name="object 13">
            <a:extLst>
              <a:ext uri="{FF2B5EF4-FFF2-40B4-BE49-F238E27FC236}">
                <a16:creationId xmlns:a16="http://schemas.microsoft.com/office/drawing/2014/main" id="{9DF718CB-18AF-41B2-8FD9-067AD18FF5E8}"/>
              </a:ext>
            </a:extLst>
          </p:cNvPr>
          <p:cNvSpPr/>
          <p:nvPr/>
        </p:nvSpPr>
        <p:spPr>
          <a:xfrm>
            <a:off x="5319115" y="2595072"/>
            <a:ext cx="304800" cy="292735"/>
          </a:xfrm>
          <a:custGeom>
            <a:avLst/>
            <a:gdLst/>
            <a:ahLst/>
            <a:cxnLst/>
            <a:rect l="l" t="t" r="r" b="b"/>
            <a:pathLst>
              <a:path w="304800" h="292735">
                <a:moveTo>
                  <a:pt x="152907" y="0"/>
                </a:moveTo>
                <a:lnTo>
                  <a:pt x="115300" y="8048"/>
                </a:lnTo>
                <a:lnTo>
                  <a:pt x="84454" y="30480"/>
                </a:lnTo>
                <a:lnTo>
                  <a:pt x="67024" y="73723"/>
                </a:lnTo>
                <a:lnTo>
                  <a:pt x="66774" y="101060"/>
                </a:lnTo>
                <a:lnTo>
                  <a:pt x="71881" y="132207"/>
                </a:lnTo>
                <a:lnTo>
                  <a:pt x="77211" y="151481"/>
                </a:lnTo>
                <a:lnTo>
                  <a:pt x="84454" y="170053"/>
                </a:lnTo>
                <a:lnTo>
                  <a:pt x="93420" y="187785"/>
                </a:lnTo>
                <a:lnTo>
                  <a:pt x="103886" y="204470"/>
                </a:lnTo>
                <a:lnTo>
                  <a:pt x="104243" y="214481"/>
                </a:lnTo>
                <a:lnTo>
                  <a:pt x="85598" y="253111"/>
                </a:lnTo>
                <a:lnTo>
                  <a:pt x="69596" y="257556"/>
                </a:lnTo>
                <a:lnTo>
                  <a:pt x="61595" y="257556"/>
                </a:lnTo>
                <a:lnTo>
                  <a:pt x="47916" y="258375"/>
                </a:lnTo>
                <a:lnTo>
                  <a:pt x="9144" y="268859"/>
                </a:lnTo>
                <a:lnTo>
                  <a:pt x="0" y="278003"/>
                </a:lnTo>
                <a:lnTo>
                  <a:pt x="2286" y="283591"/>
                </a:lnTo>
                <a:lnTo>
                  <a:pt x="4572" y="289306"/>
                </a:lnTo>
                <a:lnTo>
                  <a:pt x="11429" y="292608"/>
                </a:lnTo>
                <a:lnTo>
                  <a:pt x="17018" y="290322"/>
                </a:lnTo>
                <a:lnTo>
                  <a:pt x="18161" y="290322"/>
                </a:lnTo>
                <a:lnTo>
                  <a:pt x="18161" y="289306"/>
                </a:lnTo>
                <a:lnTo>
                  <a:pt x="28662" y="285466"/>
                </a:lnTo>
                <a:lnTo>
                  <a:pt x="39592" y="282590"/>
                </a:lnTo>
                <a:lnTo>
                  <a:pt x="50950" y="280787"/>
                </a:lnTo>
                <a:lnTo>
                  <a:pt x="71471" y="279753"/>
                </a:lnTo>
                <a:lnTo>
                  <a:pt x="80311" y="278511"/>
                </a:lnTo>
                <a:lnTo>
                  <a:pt x="115173" y="254254"/>
                </a:lnTo>
                <a:lnTo>
                  <a:pt x="127704" y="214481"/>
                </a:lnTo>
                <a:lnTo>
                  <a:pt x="127827" y="209692"/>
                </a:lnTo>
                <a:lnTo>
                  <a:pt x="126567" y="200858"/>
                </a:lnTo>
                <a:lnTo>
                  <a:pt x="123317" y="192024"/>
                </a:lnTo>
                <a:lnTo>
                  <a:pt x="114272" y="176391"/>
                </a:lnTo>
                <a:lnTo>
                  <a:pt x="106457" y="160543"/>
                </a:lnTo>
                <a:lnTo>
                  <a:pt x="99849" y="143892"/>
                </a:lnTo>
                <a:lnTo>
                  <a:pt x="94742" y="126492"/>
                </a:lnTo>
                <a:lnTo>
                  <a:pt x="90044" y="100451"/>
                </a:lnTo>
                <a:lnTo>
                  <a:pt x="89741" y="78089"/>
                </a:lnTo>
                <a:lnTo>
                  <a:pt x="93938" y="59322"/>
                </a:lnTo>
                <a:lnTo>
                  <a:pt x="102743" y="44069"/>
                </a:lnTo>
                <a:lnTo>
                  <a:pt x="124493" y="28406"/>
                </a:lnTo>
                <a:lnTo>
                  <a:pt x="149971" y="22304"/>
                </a:lnTo>
                <a:lnTo>
                  <a:pt x="212422" y="22304"/>
                </a:lnTo>
                <a:lnTo>
                  <a:pt x="207236" y="17627"/>
                </a:lnTo>
                <a:lnTo>
                  <a:pt x="190626" y="8048"/>
                </a:lnTo>
                <a:lnTo>
                  <a:pt x="172303" y="2065"/>
                </a:lnTo>
                <a:lnTo>
                  <a:pt x="152907" y="0"/>
                </a:lnTo>
                <a:close/>
              </a:path>
              <a:path w="304800" h="292735">
                <a:moveTo>
                  <a:pt x="212422" y="22304"/>
                </a:moveTo>
                <a:lnTo>
                  <a:pt x="149971" y="22304"/>
                </a:lnTo>
                <a:lnTo>
                  <a:pt x="176091" y="25941"/>
                </a:lnTo>
                <a:lnTo>
                  <a:pt x="199771" y="39497"/>
                </a:lnTo>
                <a:lnTo>
                  <a:pt x="200914" y="40640"/>
                </a:lnTo>
                <a:lnTo>
                  <a:pt x="203200" y="41783"/>
                </a:lnTo>
                <a:lnTo>
                  <a:pt x="204343" y="44069"/>
                </a:lnTo>
                <a:lnTo>
                  <a:pt x="213147" y="59322"/>
                </a:lnTo>
                <a:lnTo>
                  <a:pt x="217344" y="78089"/>
                </a:lnTo>
                <a:lnTo>
                  <a:pt x="217041" y="100451"/>
                </a:lnTo>
                <a:lnTo>
                  <a:pt x="207396" y="143410"/>
                </a:lnTo>
                <a:lnTo>
                  <a:pt x="183769" y="192024"/>
                </a:lnTo>
                <a:lnTo>
                  <a:pt x="180518" y="200697"/>
                </a:lnTo>
                <a:lnTo>
                  <a:pt x="179196" y="209692"/>
                </a:lnTo>
                <a:lnTo>
                  <a:pt x="179589" y="218902"/>
                </a:lnTo>
                <a:lnTo>
                  <a:pt x="181482" y="228219"/>
                </a:lnTo>
                <a:lnTo>
                  <a:pt x="199806" y="265437"/>
                </a:lnTo>
                <a:lnTo>
                  <a:pt x="235614" y="279753"/>
                </a:lnTo>
                <a:lnTo>
                  <a:pt x="255418" y="280787"/>
                </a:lnTo>
                <a:lnTo>
                  <a:pt x="266525" y="282590"/>
                </a:lnTo>
                <a:lnTo>
                  <a:pt x="277655" y="285466"/>
                </a:lnTo>
                <a:lnTo>
                  <a:pt x="288798" y="289306"/>
                </a:lnTo>
                <a:lnTo>
                  <a:pt x="289941" y="290322"/>
                </a:lnTo>
                <a:lnTo>
                  <a:pt x="300227" y="290322"/>
                </a:lnTo>
                <a:lnTo>
                  <a:pt x="304800" y="285877"/>
                </a:lnTo>
                <a:lnTo>
                  <a:pt x="304800" y="279019"/>
                </a:lnTo>
                <a:lnTo>
                  <a:pt x="257794" y="259518"/>
                </a:lnTo>
                <a:lnTo>
                  <a:pt x="244348" y="258699"/>
                </a:lnTo>
                <a:lnTo>
                  <a:pt x="236347" y="258699"/>
                </a:lnTo>
                <a:lnTo>
                  <a:pt x="227202" y="257556"/>
                </a:lnTo>
                <a:lnTo>
                  <a:pt x="202182" y="215570"/>
                </a:lnTo>
                <a:lnTo>
                  <a:pt x="202056" y="205613"/>
                </a:lnTo>
                <a:lnTo>
                  <a:pt x="212361" y="188267"/>
                </a:lnTo>
                <a:lnTo>
                  <a:pt x="221114" y="170053"/>
                </a:lnTo>
                <a:lnTo>
                  <a:pt x="228262" y="151463"/>
                </a:lnTo>
                <a:lnTo>
                  <a:pt x="234061" y="132207"/>
                </a:lnTo>
                <a:lnTo>
                  <a:pt x="239622" y="101060"/>
                </a:lnTo>
                <a:lnTo>
                  <a:pt x="239646" y="100451"/>
                </a:lnTo>
                <a:lnTo>
                  <a:pt x="239347" y="73294"/>
                </a:lnTo>
                <a:lnTo>
                  <a:pt x="233257" y="49714"/>
                </a:lnTo>
                <a:lnTo>
                  <a:pt x="221488" y="30480"/>
                </a:lnTo>
                <a:lnTo>
                  <a:pt x="212422" y="22304"/>
                </a:lnTo>
                <a:close/>
              </a:path>
            </a:pathLst>
          </a:custGeom>
          <a:solidFill>
            <a:srgbClr val="61B5E4"/>
          </a:solidFill>
        </p:spPr>
        <p:txBody>
          <a:bodyPr wrap="square" lIns="0" tIns="0" rIns="0" bIns="0" rtlCol="0"/>
          <a:lstStyle/>
          <a:p>
            <a:endParaRPr/>
          </a:p>
        </p:txBody>
      </p:sp>
      <p:sp>
        <p:nvSpPr>
          <p:cNvPr id="25" name="object 14">
            <a:extLst>
              <a:ext uri="{FF2B5EF4-FFF2-40B4-BE49-F238E27FC236}">
                <a16:creationId xmlns:a16="http://schemas.microsoft.com/office/drawing/2014/main" id="{E344DDA2-51D0-9F2A-55C5-DE6BF77D8493}"/>
              </a:ext>
            </a:extLst>
          </p:cNvPr>
          <p:cNvSpPr/>
          <p:nvPr/>
        </p:nvSpPr>
        <p:spPr>
          <a:xfrm>
            <a:off x="8149337" y="2477798"/>
            <a:ext cx="646430" cy="640080"/>
          </a:xfrm>
          <a:custGeom>
            <a:avLst/>
            <a:gdLst/>
            <a:ahLst/>
            <a:cxnLst/>
            <a:rect l="l" t="t" r="r" b="b"/>
            <a:pathLst>
              <a:path w="646429" h="640080">
                <a:moveTo>
                  <a:pt x="192024" y="443484"/>
                </a:moveTo>
                <a:lnTo>
                  <a:pt x="186309" y="438912"/>
                </a:lnTo>
                <a:lnTo>
                  <a:pt x="180467" y="438912"/>
                </a:lnTo>
                <a:lnTo>
                  <a:pt x="144780" y="438912"/>
                </a:lnTo>
                <a:lnTo>
                  <a:pt x="140208" y="443484"/>
                </a:lnTo>
                <a:lnTo>
                  <a:pt x="140208" y="457200"/>
                </a:lnTo>
                <a:lnTo>
                  <a:pt x="144780" y="461772"/>
                </a:lnTo>
                <a:lnTo>
                  <a:pt x="187452" y="461772"/>
                </a:lnTo>
                <a:lnTo>
                  <a:pt x="192024" y="457200"/>
                </a:lnTo>
                <a:lnTo>
                  <a:pt x="192024" y="443484"/>
                </a:lnTo>
                <a:close/>
              </a:path>
              <a:path w="646429" h="640080">
                <a:moveTo>
                  <a:pt x="192024" y="356616"/>
                </a:moveTo>
                <a:lnTo>
                  <a:pt x="186309" y="352044"/>
                </a:lnTo>
                <a:lnTo>
                  <a:pt x="180467" y="352044"/>
                </a:lnTo>
                <a:lnTo>
                  <a:pt x="144780" y="352044"/>
                </a:lnTo>
                <a:lnTo>
                  <a:pt x="140208" y="356616"/>
                </a:lnTo>
                <a:lnTo>
                  <a:pt x="140208" y="370332"/>
                </a:lnTo>
                <a:lnTo>
                  <a:pt x="144780" y="374904"/>
                </a:lnTo>
                <a:lnTo>
                  <a:pt x="187452" y="374904"/>
                </a:lnTo>
                <a:lnTo>
                  <a:pt x="192024" y="370332"/>
                </a:lnTo>
                <a:lnTo>
                  <a:pt x="192024" y="356616"/>
                </a:lnTo>
                <a:close/>
              </a:path>
              <a:path w="646429" h="640080">
                <a:moveTo>
                  <a:pt x="192024" y="271272"/>
                </a:moveTo>
                <a:lnTo>
                  <a:pt x="186309" y="266700"/>
                </a:lnTo>
                <a:lnTo>
                  <a:pt x="180467" y="266700"/>
                </a:lnTo>
                <a:lnTo>
                  <a:pt x="144780" y="266700"/>
                </a:lnTo>
                <a:lnTo>
                  <a:pt x="140208" y="271272"/>
                </a:lnTo>
                <a:lnTo>
                  <a:pt x="140208" y="284988"/>
                </a:lnTo>
                <a:lnTo>
                  <a:pt x="144780" y="289560"/>
                </a:lnTo>
                <a:lnTo>
                  <a:pt x="187452" y="289560"/>
                </a:lnTo>
                <a:lnTo>
                  <a:pt x="192024" y="284988"/>
                </a:lnTo>
                <a:lnTo>
                  <a:pt x="192024" y="271272"/>
                </a:lnTo>
                <a:close/>
              </a:path>
              <a:path w="646429" h="640080">
                <a:moveTo>
                  <a:pt x="192024" y="185928"/>
                </a:moveTo>
                <a:lnTo>
                  <a:pt x="186309" y="181356"/>
                </a:lnTo>
                <a:lnTo>
                  <a:pt x="180467" y="181356"/>
                </a:lnTo>
                <a:lnTo>
                  <a:pt x="144780" y="181356"/>
                </a:lnTo>
                <a:lnTo>
                  <a:pt x="140208" y="185928"/>
                </a:lnTo>
                <a:lnTo>
                  <a:pt x="140208" y="199644"/>
                </a:lnTo>
                <a:lnTo>
                  <a:pt x="144780" y="204216"/>
                </a:lnTo>
                <a:lnTo>
                  <a:pt x="187452" y="204216"/>
                </a:lnTo>
                <a:lnTo>
                  <a:pt x="192024" y="199644"/>
                </a:lnTo>
                <a:lnTo>
                  <a:pt x="192024" y="185928"/>
                </a:lnTo>
                <a:close/>
              </a:path>
              <a:path w="646429" h="640080">
                <a:moveTo>
                  <a:pt x="509016" y="443484"/>
                </a:moveTo>
                <a:lnTo>
                  <a:pt x="504444" y="438912"/>
                </a:lnTo>
                <a:lnTo>
                  <a:pt x="498729" y="438912"/>
                </a:lnTo>
                <a:lnTo>
                  <a:pt x="245364" y="438912"/>
                </a:lnTo>
                <a:lnTo>
                  <a:pt x="240792" y="443484"/>
                </a:lnTo>
                <a:lnTo>
                  <a:pt x="240792" y="457200"/>
                </a:lnTo>
                <a:lnTo>
                  <a:pt x="245364" y="461772"/>
                </a:lnTo>
                <a:lnTo>
                  <a:pt x="504444" y="461772"/>
                </a:lnTo>
                <a:lnTo>
                  <a:pt x="509016" y="457200"/>
                </a:lnTo>
                <a:lnTo>
                  <a:pt x="509016" y="443484"/>
                </a:lnTo>
                <a:close/>
              </a:path>
              <a:path w="646429" h="640080">
                <a:moveTo>
                  <a:pt x="509016" y="356616"/>
                </a:moveTo>
                <a:lnTo>
                  <a:pt x="504444" y="352044"/>
                </a:lnTo>
                <a:lnTo>
                  <a:pt x="498729" y="352044"/>
                </a:lnTo>
                <a:lnTo>
                  <a:pt x="245364" y="352044"/>
                </a:lnTo>
                <a:lnTo>
                  <a:pt x="240792" y="356616"/>
                </a:lnTo>
                <a:lnTo>
                  <a:pt x="240792" y="370332"/>
                </a:lnTo>
                <a:lnTo>
                  <a:pt x="245364" y="374904"/>
                </a:lnTo>
                <a:lnTo>
                  <a:pt x="504444" y="374904"/>
                </a:lnTo>
                <a:lnTo>
                  <a:pt x="509016" y="370332"/>
                </a:lnTo>
                <a:lnTo>
                  <a:pt x="509016" y="356616"/>
                </a:lnTo>
                <a:close/>
              </a:path>
              <a:path w="646429" h="640080">
                <a:moveTo>
                  <a:pt x="509016" y="271272"/>
                </a:moveTo>
                <a:lnTo>
                  <a:pt x="504444" y="266700"/>
                </a:lnTo>
                <a:lnTo>
                  <a:pt x="498729" y="266700"/>
                </a:lnTo>
                <a:lnTo>
                  <a:pt x="245364" y="266700"/>
                </a:lnTo>
                <a:lnTo>
                  <a:pt x="240792" y="271272"/>
                </a:lnTo>
                <a:lnTo>
                  <a:pt x="240792" y="284988"/>
                </a:lnTo>
                <a:lnTo>
                  <a:pt x="245364" y="289560"/>
                </a:lnTo>
                <a:lnTo>
                  <a:pt x="504444" y="289560"/>
                </a:lnTo>
                <a:lnTo>
                  <a:pt x="509016" y="284988"/>
                </a:lnTo>
                <a:lnTo>
                  <a:pt x="509016" y="271272"/>
                </a:lnTo>
                <a:close/>
              </a:path>
              <a:path w="646429" h="640080">
                <a:moveTo>
                  <a:pt x="509016" y="185928"/>
                </a:moveTo>
                <a:lnTo>
                  <a:pt x="504444" y="181356"/>
                </a:lnTo>
                <a:lnTo>
                  <a:pt x="498729" y="181356"/>
                </a:lnTo>
                <a:lnTo>
                  <a:pt x="245364" y="181356"/>
                </a:lnTo>
                <a:lnTo>
                  <a:pt x="240792" y="185928"/>
                </a:lnTo>
                <a:lnTo>
                  <a:pt x="240792" y="199644"/>
                </a:lnTo>
                <a:lnTo>
                  <a:pt x="245364" y="204216"/>
                </a:lnTo>
                <a:lnTo>
                  <a:pt x="504444" y="204216"/>
                </a:lnTo>
                <a:lnTo>
                  <a:pt x="509016" y="199644"/>
                </a:lnTo>
                <a:lnTo>
                  <a:pt x="509016" y="185928"/>
                </a:lnTo>
                <a:close/>
              </a:path>
              <a:path w="646429" h="640080">
                <a:moveTo>
                  <a:pt x="646176" y="320548"/>
                </a:moveTo>
                <a:lnTo>
                  <a:pt x="642950" y="273151"/>
                </a:lnTo>
                <a:lnTo>
                  <a:pt x="632993" y="227926"/>
                </a:lnTo>
                <a:lnTo>
                  <a:pt x="623316" y="202476"/>
                </a:lnTo>
                <a:lnTo>
                  <a:pt x="623316" y="319532"/>
                </a:lnTo>
                <a:lnTo>
                  <a:pt x="619696" y="367906"/>
                </a:lnTo>
                <a:lnTo>
                  <a:pt x="608558" y="413778"/>
                </a:lnTo>
                <a:lnTo>
                  <a:pt x="590537" y="456539"/>
                </a:lnTo>
                <a:lnTo>
                  <a:pt x="566254" y="495566"/>
                </a:lnTo>
                <a:lnTo>
                  <a:pt x="536308" y="530275"/>
                </a:lnTo>
                <a:lnTo>
                  <a:pt x="501345" y="560044"/>
                </a:lnTo>
                <a:lnTo>
                  <a:pt x="461899" y="584288"/>
                </a:lnTo>
                <a:lnTo>
                  <a:pt x="418769" y="602310"/>
                </a:lnTo>
                <a:lnTo>
                  <a:pt x="372452" y="613587"/>
                </a:lnTo>
                <a:lnTo>
                  <a:pt x="323596" y="617474"/>
                </a:lnTo>
                <a:lnTo>
                  <a:pt x="274739" y="613587"/>
                </a:lnTo>
                <a:lnTo>
                  <a:pt x="228396" y="602310"/>
                </a:lnTo>
                <a:lnTo>
                  <a:pt x="185191" y="584250"/>
                </a:lnTo>
                <a:lnTo>
                  <a:pt x="145808" y="560108"/>
                </a:lnTo>
                <a:lnTo>
                  <a:pt x="110769" y="530402"/>
                </a:lnTo>
                <a:lnTo>
                  <a:pt x="80721" y="495795"/>
                </a:lnTo>
                <a:lnTo>
                  <a:pt x="56273" y="456882"/>
                </a:lnTo>
                <a:lnTo>
                  <a:pt x="38049" y="414299"/>
                </a:lnTo>
                <a:lnTo>
                  <a:pt x="26657" y="368642"/>
                </a:lnTo>
                <a:lnTo>
                  <a:pt x="22733" y="320548"/>
                </a:lnTo>
                <a:lnTo>
                  <a:pt x="26657" y="272186"/>
                </a:lnTo>
                <a:lnTo>
                  <a:pt x="38036" y="226314"/>
                </a:lnTo>
                <a:lnTo>
                  <a:pt x="56235" y="183553"/>
                </a:lnTo>
                <a:lnTo>
                  <a:pt x="80645" y="144526"/>
                </a:lnTo>
                <a:lnTo>
                  <a:pt x="110629" y="109816"/>
                </a:lnTo>
                <a:lnTo>
                  <a:pt x="145567" y="80048"/>
                </a:lnTo>
                <a:lnTo>
                  <a:pt x="184912" y="55803"/>
                </a:lnTo>
                <a:lnTo>
                  <a:pt x="227863" y="37782"/>
                </a:lnTo>
                <a:lnTo>
                  <a:pt x="273913" y="26504"/>
                </a:lnTo>
                <a:lnTo>
                  <a:pt x="322453" y="22606"/>
                </a:lnTo>
                <a:lnTo>
                  <a:pt x="371335" y="26504"/>
                </a:lnTo>
                <a:lnTo>
                  <a:pt x="417690" y="37782"/>
                </a:lnTo>
                <a:lnTo>
                  <a:pt x="460908" y="55841"/>
                </a:lnTo>
                <a:lnTo>
                  <a:pt x="500278" y="79984"/>
                </a:lnTo>
                <a:lnTo>
                  <a:pt x="535317" y="109689"/>
                </a:lnTo>
                <a:lnTo>
                  <a:pt x="565353" y="144297"/>
                </a:lnTo>
                <a:lnTo>
                  <a:pt x="589788" y="183210"/>
                </a:lnTo>
                <a:lnTo>
                  <a:pt x="607999" y="225793"/>
                </a:lnTo>
                <a:lnTo>
                  <a:pt x="619379" y="271449"/>
                </a:lnTo>
                <a:lnTo>
                  <a:pt x="623316" y="319532"/>
                </a:lnTo>
                <a:lnTo>
                  <a:pt x="623316" y="202476"/>
                </a:lnTo>
                <a:lnTo>
                  <a:pt x="594906" y="145948"/>
                </a:lnTo>
                <a:lnTo>
                  <a:pt x="567778" y="110197"/>
                </a:lnTo>
                <a:lnTo>
                  <a:pt x="535927" y="78587"/>
                </a:lnTo>
                <a:lnTo>
                  <a:pt x="499872" y="51612"/>
                </a:lnTo>
                <a:lnTo>
                  <a:pt x="460057" y="29756"/>
                </a:lnTo>
                <a:lnTo>
                  <a:pt x="417106" y="13563"/>
                </a:lnTo>
                <a:lnTo>
                  <a:pt x="371449" y="3479"/>
                </a:lnTo>
                <a:lnTo>
                  <a:pt x="323596" y="0"/>
                </a:lnTo>
                <a:lnTo>
                  <a:pt x="275742" y="3479"/>
                </a:lnTo>
                <a:lnTo>
                  <a:pt x="230073" y="13563"/>
                </a:lnTo>
                <a:lnTo>
                  <a:pt x="187083" y="29781"/>
                </a:lnTo>
                <a:lnTo>
                  <a:pt x="147281" y="51612"/>
                </a:lnTo>
                <a:lnTo>
                  <a:pt x="111252" y="78486"/>
                </a:lnTo>
                <a:lnTo>
                  <a:pt x="79336" y="110032"/>
                </a:lnTo>
                <a:lnTo>
                  <a:pt x="52108" y="145694"/>
                </a:lnTo>
                <a:lnTo>
                  <a:pt x="30048" y="184975"/>
                </a:lnTo>
                <a:lnTo>
                  <a:pt x="13690" y="227368"/>
                </a:lnTo>
                <a:lnTo>
                  <a:pt x="3543" y="272186"/>
                </a:lnTo>
                <a:lnTo>
                  <a:pt x="0" y="319532"/>
                </a:lnTo>
                <a:lnTo>
                  <a:pt x="3505" y="366941"/>
                </a:lnTo>
                <a:lnTo>
                  <a:pt x="13677" y="412165"/>
                </a:lnTo>
                <a:lnTo>
                  <a:pt x="30035" y="454736"/>
                </a:lnTo>
                <a:lnTo>
                  <a:pt x="52044" y="494144"/>
                </a:lnTo>
                <a:lnTo>
                  <a:pt x="79222" y="529894"/>
                </a:lnTo>
                <a:lnTo>
                  <a:pt x="111061" y="561505"/>
                </a:lnTo>
                <a:lnTo>
                  <a:pt x="147053" y="588479"/>
                </a:lnTo>
                <a:lnTo>
                  <a:pt x="186740" y="610336"/>
                </a:lnTo>
                <a:lnTo>
                  <a:pt x="229501" y="626529"/>
                </a:lnTo>
                <a:lnTo>
                  <a:pt x="274904" y="636612"/>
                </a:lnTo>
                <a:lnTo>
                  <a:pt x="322453" y="640080"/>
                </a:lnTo>
                <a:lnTo>
                  <a:pt x="370319" y="636612"/>
                </a:lnTo>
                <a:lnTo>
                  <a:pt x="416013" y="626529"/>
                </a:lnTo>
                <a:lnTo>
                  <a:pt x="440029" y="617474"/>
                </a:lnTo>
                <a:lnTo>
                  <a:pt x="459028" y="610311"/>
                </a:lnTo>
                <a:lnTo>
                  <a:pt x="498856" y="588479"/>
                </a:lnTo>
                <a:lnTo>
                  <a:pt x="534898" y="561606"/>
                </a:lnTo>
                <a:lnTo>
                  <a:pt x="566813" y="530059"/>
                </a:lnTo>
                <a:lnTo>
                  <a:pt x="594055" y="494398"/>
                </a:lnTo>
                <a:lnTo>
                  <a:pt x="616102" y="455117"/>
                </a:lnTo>
                <a:lnTo>
                  <a:pt x="632472" y="412724"/>
                </a:lnTo>
                <a:lnTo>
                  <a:pt x="642620" y="367906"/>
                </a:lnTo>
                <a:lnTo>
                  <a:pt x="642721" y="366941"/>
                </a:lnTo>
                <a:lnTo>
                  <a:pt x="646176" y="320548"/>
                </a:lnTo>
                <a:close/>
              </a:path>
            </a:pathLst>
          </a:custGeom>
          <a:solidFill>
            <a:srgbClr val="189CFF"/>
          </a:solidFill>
        </p:spPr>
        <p:txBody>
          <a:bodyPr wrap="square" lIns="0" tIns="0" rIns="0" bIns="0" rtlCol="0"/>
          <a:lstStyle/>
          <a:p>
            <a:endParaRPr/>
          </a:p>
        </p:txBody>
      </p:sp>
      <p:sp>
        <p:nvSpPr>
          <p:cNvPr id="27" name="object 16">
            <a:extLst>
              <a:ext uri="{FF2B5EF4-FFF2-40B4-BE49-F238E27FC236}">
                <a16:creationId xmlns:a16="http://schemas.microsoft.com/office/drawing/2014/main" id="{437A832C-B62C-DA72-6A89-37779CB74711}"/>
              </a:ext>
            </a:extLst>
          </p:cNvPr>
          <p:cNvSpPr/>
          <p:nvPr/>
        </p:nvSpPr>
        <p:spPr>
          <a:xfrm>
            <a:off x="2431162" y="2487565"/>
            <a:ext cx="647700" cy="640080"/>
          </a:xfrm>
          <a:custGeom>
            <a:avLst/>
            <a:gdLst/>
            <a:ahLst/>
            <a:cxnLst/>
            <a:rect l="l" t="t" r="r" b="b"/>
            <a:pathLst>
              <a:path w="647700" h="640080">
                <a:moveTo>
                  <a:pt x="324357" y="0"/>
                </a:moveTo>
                <a:lnTo>
                  <a:pt x="276381" y="3472"/>
                </a:lnTo>
                <a:lnTo>
                  <a:pt x="230594" y="13561"/>
                </a:lnTo>
                <a:lnTo>
                  <a:pt x="187498" y="29771"/>
                </a:lnTo>
                <a:lnTo>
                  <a:pt x="147593" y="51609"/>
                </a:lnTo>
                <a:lnTo>
                  <a:pt x="111479" y="78485"/>
                </a:lnTo>
                <a:lnTo>
                  <a:pt x="79496" y="110026"/>
                </a:lnTo>
                <a:lnTo>
                  <a:pt x="52209" y="145686"/>
                </a:lnTo>
                <a:lnTo>
                  <a:pt x="30116" y="184965"/>
                </a:lnTo>
                <a:lnTo>
                  <a:pt x="13717" y="227365"/>
                </a:lnTo>
                <a:lnTo>
                  <a:pt x="3559" y="272178"/>
                </a:lnTo>
                <a:lnTo>
                  <a:pt x="0" y="319532"/>
                </a:lnTo>
                <a:lnTo>
                  <a:pt x="3511" y="366929"/>
                </a:lnTo>
                <a:lnTo>
                  <a:pt x="13711" y="412158"/>
                </a:lnTo>
                <a:lnTo>
                  <a:pt x="30095" y="454723"/>
                </a:lnTo>
                <a:lnTo>
                  <a:pt x="52160" y="494131"/>
                </a:lnTo>
                <a:lnTo>
                  <a:pt x="79401" y="529888"/>
                </a:lnTo>
                <a:lnTo>
                  <a:pt x="111314" y="561499"/>
                </a:lnTo>
                <a:lnTo>
                  <a:pt x="147397" y="588470"/>
                </a:lnTo>
                <a:lnTo>
                  <a:pt x="187200" y="610329"/>
                </a:lnTo>
                <a:lnTo>
                  <a:pt x="230082" y="626525"/>
                </a:lnTo>
                <a:lnTo>
                  <a:pt x="275631" y="636608"/>
                </a:lnTo>
                <a:lnTo>
                  <a:pt x="323341" y="640080"/>
                </a:lnTo>
                <a:lnTo>
                  <a:pt x="371318" y="636607"/>
                </a:lnTo>
                <a:lnTo>
                  <a:pt x="417105" y="626518"/>
                </a:lnTo>
                <a:lnTo>
                  <a:pt x="441161" y="617474"/>
                </a:lnTo>
                <a:lnTo>
                  <a:pt x="324357" y="617474"/>
                </a:lnTo>
                <a:lnTo>
                  <a:pt x="275391" y="613579"/>
                </a:lnTo>
                <a:lnTo>
                  <a:pt x="228950" y="602301"/>
                </a:lnTo>
                <a:lnTo>
                  <a:pt x="185652" y="584250"/>
                </a:lnTo>
                <a:lnTo>
                  <a:pt x="146194" y="560102"/>
                </a:lnTo>
                <a:lnTo>
                  <a:pt x="111077" y="530399"/>
                </a:lnTo>
                <a:lnTo>
                  <a:pt x="80963" y="495785"/>
                </a:lnTo>
                <a:lnTo>
                  <a:pt x="56467" y="456877"/>
                </a:lnTo>
                <a:lnTo>
                  <a:pt x="38207" y="414290"/>
                </a:lnTo>
                <a:lnTo>
                  <a:pt x="26799" y="368641"/>
                </a:lnTo>
                <a:lnTo>
                  <a:pt x="22859" y="320548"/>
                </a:lnTo>
                <a:lnTo>
                  <a:pt x="26798" y="272178"/>
                </a:lnTo>
                <a:lnTo>
                  <a:pt x="38199" y="226309"/>
                </a:lnTo>
                <a:lnTo>
                  <a:pt x="56440" y="183551"/>
                </a:lnTo>
                <a:lnTo>
                  <a:pt x="80897" y="144513"/>
                </a:lnTo>
                <a:lnTo>
                  <a:pt x="110950" y="109807"/>
                </a:lnTo>
                <a:lnTo>
                  <a:pt x="145974" y="80042"/>
                </a:lnTo>
                <a:lnTo>
                  <a:pt x="185414" y="55802"/>
                </a:lnTo>
                <a:lnTo>
                  <a:pt x="228482" y="37770"/>
                </a:lnTo>
                <a:lnTo>
                  <a:pt x="274667" y="26499"/>
                </a:lnTo>
                <a:lnTo>
                  <a:pt x="323341" y="22606"/>
                </a:lnTo>
                <a:lnTo>
                  <a:pt x="441587" y="22606"/>
                </a:lnTo>
                <a:lnTo>
                  <a:pt x="417617" y="13554"/>
                </a:lnTo>
                <a:lnTo>
                  <a:pt x="372068" y="3471"/>
                </a:lnTo>
                <a:lnTo>
                  <a:pt x="324357" y="0"/>
                </a:lnTo>
                <a:close/>
              </a:path>
              <a:path w="647700" h="640080">
                <a:moveTo>
                  <a:pt x="441587" y="22606"/>
                </a:moveTo>
                <a:lnTo>
                  <a:pt x="323341" y="22606"/>
                </a:lnTo>
                <a:lnTo>
                  <a:pt x="372308" y="26500"/>
                </a:lnTo>
                <a:lnTo>
                  <a:pt x="418749" y="37778"/>
                </a:lnTo>
                <a:lnTo>
                  <a:pt x="462047" y="55829"/>
                </a:lnTo>
                <a:lnTo>
                  <a:pt x="501505" y="79977"/>
                </a:lnTo>
                <a:lnTo>
                  <a:pt x="536622" y="109680"/>
                </a:lnTo>
                <a:lnTo>
                  <a:pt x="566736" y="144294"/>
                </a:lnTo>
                <a:lnTo>
                  <a:pt x="591232" y="183202"/>
                </a:lnTo>
                <a:lnTo>
                  <a:pt x="609492" y="225789"/>
                </a:lnTo>
                <a:lnTo>
                  <a:pt x="620900" y="271438"/>
                </a:lnTo>
                <a:lnTo>
                  <a:pt x="624839" y="319532"/>
                </a:lnTo>
                <a:lnTo>
                  <a:pt x="620901" y="367901"/>
                </a:lnTo>
                <a:lnTo>
                  <a:pt x="609500" y="413770"/>
                </a:lnTo>
                <a:lnTo>
                  <a:pt x="591259" y="456528"/>
                </a:lnTo>
                <a:lnTo>
                  <a:pt x="566802" y="495566"/>
                </a:lnTo>
                <a:lnTo>
                  <a:pt x="536749" y="530272"/>
                </a:lnTo>
                <a:lnTo>
                  <a:pt x="501725" y="560037"/>
                </a:lnTo>
                <a:lnTo>
                  <a:pt x="462285" y="584277"/>
                </a:lnTo>
                <a:lnTo>
                  <a:pt x="419217" y="602309"/>
                </a:lnTo>
                <a:lnTo>
                  <a:pt x="373032" y="613580"/>
                </a:lnTo>
                <a:lnTo>
                  <a:pt x="324357" y="617474"/>
                </a:lnTo>
                <a:lnTo>
                  <a:pt x="441161" y="617474"/>
                </a:lnTo>
                <a:lnTo>
                  <a:pt x="500106" y="588470"/>
                </a:lnTo>
                <a:lnTo>
                  <a:pt x="536220" y="561594"/>
                </a:lnTo>
                <a:lnTo>
                  <a:pt x="568203" y="530053"/>
                </a:lnTo>
                <a:lnTo>
                  <a:pt x="595490" y="494393"/>
                </a:lnTo>
                <a:lnTo>
                  <a:pt x="617583" y="455114"/>
                </a:lnTo>
                <a:lnTo>
                  <a:pt x="633982" y="412714"/>
                </a:lnTo>
                <a:lnTo>
                  <a:pt x="644140" y="367901"/>
                </a:lnTo>
                <a:lnTo>
                  <a:pt x="647700" y="320548"/>
                </a:lnTo>
                <a:lnTo>
                  <a:pt x="644188" y="273150"/>
                </a:lnTo>
                <a:lnTo>
                  <a:pt x="633988" y="227921"/>
                </a:lnTo>
                <a:lnTo>
                  <a:pt x="617604" y="185356"/>
                </a:lnTo>
                <a:lnTo>
                  <a:pt x="595539" y="145948"/>
                </a:lnTo>
                <a:lnTo>
                  <a:pt x="568298" y="110191"/>
                </a:lnTo>
                <a:lnTo>
                  <a:pt x="536385" y="78580"/>
                </a:lnTo>
                <a:lnTo>
                  <a:pt x="500302" y="51609"/>
                </a:lnTo>
                <a:lnTo>
                  <a:pt x="460499" y="29750"/>
                </a:lnTo>
                <a:lnTo>
                  <a:pt x="441587" y="22606"/>
                </a:lnTo>
                <a:close/>
              </a:path>
            </a:pathLst>
          </a:custGeom>
          <a:solidFill>
            <a:srgbClr val="00619E"/>
          </a:solidFill>
        </p:spPr>
        <p:txBody>
          <a:bodyPr wrap="square" lIns="0" tIns="0" rIns="0" bIns="0" rtlCol="0"/>
          <a:lstStyle/>
          <a:p>
            <a:endParaRPr/>
          </a:p>
        </p:txBody>
      </p:sp>
      <p:sp>
        <p:nvSpPr>
          <p:cNvPr id="28" name="object 17">
            <a:extLst>
              <a:ext uri="{FF2B5EF4-FFF2-40B4-BE49-F238E27FC236}">
                <a16:creationId xmlns:a16="http://schemas.microsoft.com/office/drawing/2014/main" id="{2B97366C-9020-85AB-5DE2-3ADCB9B04BB8}"/>
              </a:ext>
            </a:extLst>
          </p:cNvPr>
          <p:cNvSpPr txBox="1"/>
          <p:nvPr/>
        </p:nvSpPr>
        <p:spPr>
          <a:xfrm>
            <a:off x="2643887" y="2514044"/>
            <a:ext cx="22225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619E"/>
                </a:solidFill>
                <a:latin typeface="Open Sans"/>
                <a:cs typeface="Open Sans"/>
              </a:rPr>
              <a:t>?</a:t>
            </a:r>
            <a:endParaRPr sz="3600">
              <a:latin typeface="Open Sans"/>
              <a:cs typeface="Open Sans"/>
            </a:endParaRPr>
          </a:p>
        </p:txBody>
      </p:sp>
    </p:spTree>
    <p:extLst>
      <p:ext uri="{BB962C8B-B14F-4D97-AF65-F5344CB8AC3E}">
        <p14:creationId xmlns:p14="http://schemas.microsoft.com/office/powerpoint/2010/main" val="317542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1" y="5444490"/>
            <a:ext cx="12192000" cy="916305"/>
          </a:xfrm>
          <a:custGeom>
            <a:avLst/>
            <a:gdLst/>
            <a:ahLst/>
            <a:cxnLst/>
            <a:rect l="l" t="t" r="r" b="b"/>
            <a:pathLst>
              <a:path w="12192000" h="916304">
                <a:moveTo>
                  <a:pt x="0" y="824484"/>
                </a:moveTo>
                <a:lnTo>
                  <a:pt x="38933" y="824484"/>
                </a:lnTo>
                <a:lnTo>
                  <a:pt x="75920" y="822210"/>
                </a:lnTo>
                <a:lnTo>
                  <a:pt x="147942" y="815416"/>
                </a:lnTo>
                <a:lnTo>
                  <a:pt x="217055" y="804837"/>
                </a:lnTo>
                <a:lnTo>
                  <a:pt x="283235" y="789724"/>
                </a:lnTo>
                <a:lnTo>
                  <a:pt x="347484" y="770077"/>
                </a:lnTo>
                <a:lnTo>
                  <a:pt x="377659" y="760247"/>
                </a:lnTo>
                <a:lnTo>
                  <a:pt x="408800" y="748906"/>
                </a:lnTo>
                <a:lnTo>
                  <a:pt x="437997" y="736815"/>
                </a:lnTo>
                <a:lnTo>
                  <a:pt x="468172" y="723214"/>
                </a:lnTo>
                <a:lnTo>
                  <a:pt x="498347" y="709612"/>
                </a:lnTo>
                <a:lnTo>
                  <a:pt x="556742" y="680897"/>
                </a:lnTo>
                <a:lnTo>
                  <a:pt x="643369" y="633285"/>
                </a:lnTo>
                <a:lnTo>
                  <a:pt x="700798" y="599274"/>
                </a:lnTo>
                <a:lnTo>
                  <a:pt x="759206" y="563765"/>
                </a:lnTo>
                <a:lnTo>
                  <a:pt x="878916" y="488950"/>
                </a:lnTo>
                <a:lnTo>
                  <a:pt x="942187" y="451154"/>
                </a:lnTo>
                <a:lnTo>
                  <a:pt x="1006424" y="411861"/>
                </a:lnTo>
                <a:lnTo>
                  <a:pt x="1072616" y="373316"/>
                </a:lnTo>
                <a:lnTo>
                  <a:pt x="1107655" y="354431"/>
                </a:lnTo>
                <a:lnTo>
                  <a:pt x="1143673" y="335534"/>
                </a:lnTo>
                <a:lnTo>
                  <a:pt x="1180655" y="315887"/>
                </a:lnTo>
                <a:lnTo>
                  <a:pt x="1217637" y="296989"/>
                </a:lnTo>
                <a:lnTo>
                  <a:pt x="1256576" y="278853"/>
                </a:lnTo>
                <a:lnTo>
                  <a:pt x="1295527" y="260718"/>
                </a:lnTo>
                <a:lnTo>
                  <a:pt x="1336421" y="242582"/>
                </a:lnTo>
                <a:lnTo>
                  <a:pt x="1377315" y="225196"/>
                </a:lnTo>
                <a:lnTo>
                  <a:pt x="1421130" y="207822"/>
                </a:lnTo>
                <a:lnTo>
                  <a:pt x="1464818" y="191198"/>
                </a:lnTo>
                <a:lnTo>
                  <a:pt x="1510665" y="174574"/>
                </a:lnTo>
                <a:lnTo>
                  <a:pt x="1557274" y="158699"/>
                </a:lnTo>
                <a:lnTo>
                  <a:pt x="1605026" y="143586"/>
                </a:lnTo>
                <a:lnTo>
                  <a:pt x="1655699" y="128524"/>
                </a:lnTo>
                <a:lnTo>
                  <a:pt x="1706245" y="114808"/>
                </a:lnTo>
                <a:lnTo>
                  <a:pt x="1758823" y="101219"/>
                </a:lnTo>
                <a:lnTo>
                  <a:pt x="1813306" y="87630"/>
                </a:lnTo>
                <a:lnTo>
                  <a:pt x="1869820" y="75565"/>
                </a:lnTo>
                <a:lnTo>
                  <a:pt x="1927225" y="64262"/>
                </a:lnTo>
                <a:lnTo>
                  <a:pt x="1987550" y="52959"/>
                </a:lnTo>
                <a:lnTo>
                  <a:pt x="2048890" y="43815"/>
                </a:lnTo>
                <a:lnTo>
                  <a:pt x="2111121" y="34798"/>
                </a:lnTo>
                <a:lnTo>
                  <a:pt x="2177288" y="27178"/>
                </a:lnTo>
                <a:lnTo>
                  <a:pt x="2244471" y="19685"/>
                </a:lnTo>
                <a:lnTo>
                  <a:pt x="2314575" y="14351"/>
                </a:lnTo>
                <a:lnTo>
                  <a:pt x="2385695" y="8255"/>
                </a:lnTo>
                <a:lnTo>
                  <a:pt x="2458593" y="4572"/>
                </a:lnTo>
                <a:lnTo>
                  <a:pt x="2534539" y="2286"/>
                </a:lnTo>
                <a:lnTo>
                  <a:pt x="2612390" y="0"/>
                </a:lnTo>
                <a:lnTo>
                  <a:pt x="2694178" y="0"/>
                </a:lnTo>
                <a:lnTo>
                  <a:pt x="2774061" y="0"/>
                </a:lnTo>
                <a:lnTo>
                  <a:pt x="2851912" y="2286"/>
                </a:lnTo>
                <a:lnTo>
                  <a:pt x="2927731" y="5334"/>
                </a:lnTo>
                <a:lnTo>
                  <a:pt x="3000756" y="9017"/>
                </a:lnTo>
                <a:lnTo>
                  <a:pt x="3071876" y="15875"/>
                </a:lnTo>
                <a:lnTo>
                  <a:pt x="3140964" y="21971"/>
                </a:lnTo>
                <a:lnTo>
                  <a:pt x="3206115" y="30226"/>
                </a:lnTo>
                <a:lnTo>
                  <a:pt x="3271392" y="38481"/>
                </a:lnTo>
                <a:lnTo>
                  <a:pt x="3334639" y="48387"/>
                </a:lnTo>
                <a:lnTo>
                  <a:pt x="3394964" y="59690"/>
                </a:lnTo>
                <a:lnTo>
                  <a:pt x="3453384" y="71755"/>
                </a:lnTo>
                <a:lnTo>
                  <a:pt x="3510788" y="84582"/>
                </a:lnTo>
                <a:lnTo>
                  <a:pt x="3567303" y="97536"/>
                </a:lnTo>
                <a:lnTo>
                  <a:pt x="3620770" y="111887"/>
                </a:lnTo>
                <a:lnTo>
                  <a:pt x="3674364" y="127000"/>
                </a:lnTo>
                <a:lnTo>
                  <a:pt x="3724910" y="142875"/>
                </a:lnTo>
                <a:lnTo>
                  <a:pt x="3774566" y="159461"/>
                </a:lnTo>
                <a:lnTo>
                  <a:pt x="3823208" y="176085"/>
                </a:lnTo>
                <a:lnTo>
                  <a:pt x="3870960" y="194221"/>
                </a:lnTo>
                <a:lnTo>
                  <a:pt x="3917696" y="211594"/>
                </a:lnTo>
                <a:lnTo>
                  <a:pt x="3963416" y="231254"/>
                </a:lnTo>
                <a:lnTo>
                  <a:pt x="4007230" y="250139"/>
                </a:lnTo>
                <a:lnTo>
                  <a:pt x="4051046" y="269786"/>
                </a:lnTo>
                <a:lnTo>
                  <a:pt x="4093845" y="290195"/>
                </a:lnTo>
                <a:lnTo>
                  <a:pt x="4136643" y="309841"/>
                </a:lnTo>
                <a:lnTo>
                  <a:pt x="4178554" y="330250"/>
                </a:lnTo>
                <a:lnTo>
                  <a:pt x="4260342" y="372567"/>
                </a:lnTo>
                <a:lnTo>
                  <a:pt x="4340098" y="414883"/>
                </a:lnTo>
                <a:lnTo>
                  <a:pt x="4419854" y="457962"/>
                </a:lnTo>
                <a:lnTo>
                  <a:pt x="4499737" y="501040"/>
                </a:lnTo>
                <a:lnTo>
                  <a:pt x="4579493" y="543356"/>
                </a:lnTo>
                <a:lnTo>
                  <a:pt x="4660392" y="585673"/>
                </a:lnTo>
                <a:lnTo>
                  <a:pt x="4701159" y="606082"/>
                </a:lnTo>
                <a:lnTo>
                  <a:pt x="4742053" y="625729"/>
                </a:lnTo>
                <a:lnTo>
                  <a:pt x="4784979" y="646137"/>
                </a:lnTo>
                <a:lnTo>
                  <a:pt x="4827778" y="665784"/>
                </a:lnTo>
                <a:lnTo>
                  <a:pt x="4871593" y="684669"/>
                </a:lnTo>
                <a:lnTo>
                  <a:pt x="4915281" y="704329"/>
                </a:lnTo>
                <a:lnTo>
                  <a:pt x="4960112" y="721702"/>
                </a:lnTo>
                <a:lnTo>
                  <a:pt x="5006848" y="739838"/>
                </a:lnTo>
                <a:lnTo>
                  <a:pt x="5053584" y="756462"/>
                </a:lnTo>
                <a:lnTo>
                  <a:pt x="5103241" y="773099"/>
                </a:lnTo>
                <a:lnTo>
                  <a:pt x="5151882" y="788962"/>
                </a:lnTo>
                <a:lnTo>
                  <a:pt x="5203444" y="804075"/>
                </a:lnTo>
                <a:lnTo>
                  <a:pt x="5256022" y="818438"/>
                </a:lnTo>
                <a:lnTo>
                  <a:pt x="5309489" y="831278"/>
                </a:lnTo>
                <a:lnTo>
                  <a:pt x="5364099" y="844130"/>
                </a:lnTo>
                <a:lnTo>
                  <a:pt x="5420487" y="856221"/>
                </a:lnTo>
                <a:lnTo>
                  <a:pt x="5480812" y="867562"/>
                </a:lnTo>
                <a:lnTo>
                  <a:pt x="5540248" y="877379"/>
                </a:lnTo>
                <a:lnTo>
                  <a:pt x="5602478" y="885698"/>
                </a:lnTo>
                <a:lnTo>
                  <a:pt x="5666740" y="894003"/>
                </a:lnTo>
                <a:lnTo>
                  <a:pt x="5732907" y="900049"/>
                </a:lnTo>
                <a:lnTo>
                  <a:pt x="5801106" y="906856"/>
                </a:lnTo>
                <a:lnTo>
                  <a:pt x="5871210" y="910628"/>
                </a:lnTo>
                <a:lnTo>
                  <a:pt x="5944108" y="913650"/>
                </a:lnTo>
                <a:lnTo>
                  <a:pt x="6018149" y="915924"/>
                </a:lnTo>
                <a:lnTo>
                  <a:pt x="6097016" y="915924"/>
                </a:lnTo>
                <a:lnTo>
                  <a:pt x="6173851" y="915924"/>
                </a:lnTo>
                <a:lnTo>
                  <a:pt x="6247892" y="913650"/>
                </a:lnTo>
                <a:lnTo>
                  <a:pt x="6320790" y="910628"/>
                </a:lnTo>
                <a:lnTo>
                  <a:pt x="6391910" y="906856"/>
                </a:lnTo>
                <a:lnTo>
                  <a:pt x="6459982" y="900049"/>
                </a:lnTo>
                <a:lnTo>
                  <a:pt x="6526276" y="894003"/>
                </a:lnTo>
                <a:lnTo>
                  <a:pt x="6590411" y="885698"/>
                </a:lnTo>
                <a:lnTo>
                  <a:pt x="6652768" y="877379"/>
                </a:lnTo>
                <a:lnTo>
                  <a:pt x="6714109" y="867562"/>
                </a:lnTo>
                <a:lnTo>
                  <a:pt x="6773418" y="856221"/>
                </a:lnTo>
                <a:lnTo>
                  <a:pt x="6830822" y="844130"/>
                </a:lnTo>
                <a:lnTo>
                  <a:pt x="6886321" y="831278"/>
                </a:lnTo>
                <a:lnTo>
                  <a:pt x="6939915" y="818438"/>
                </a:lnTo>
                <a:lnTo>
                  <a:pt x="6993382" y="804075"/>
                </a:lnTo>
                <a:lnTo>
                  <a:pt x="7044944" y="788962"/>
                </a:lnTo>
                <a:lnTo>
                  <a:pt x="7094601" y="773099"/>
                </a:lnTo>
                <a:lnTo>
                  <a:pt x="7144258" y="756462"/>
                </a:lnTo>
                <a:lnTo>
                  <a:pt x="7190994" y="739838"/>
                </a:lnTo>
                <a:lnTo>
                  <a:pt x="7238746" y="721702"/>
                </a:lnTo>
                <a:lnTo>
                  <a:pt x="7284466" y="704329"/>
                </a:lnTo>
                <a:lnTo>
                  <a:pt x="7330186" y="684669"/>
                </a:lnTo>
                <a:lnTo>
                  <a:pt x="7374001" y="665784"/>
                </a:lnTo>
                <a:lnTo>
                  <a:pt x="7416800" y="646137"/>
                </a:lnTo>
                <a:lnTo>
                  <a:pt x="7459599" y="625729"/>
                </a:lnTo>
                <a:lnTo>
                  <a:pt x="7502525" y="606082"/>
                </a:lnTo>
                <a:lnTo>
                  <a:pt x="7543292" y="585673"/>
                </a:lnTo>
                <a:lnTo>
                  <a:pt x="7625080" y="543356"/>
                </a:lnTo>
                <a:lnTo>
                  <a:pt x="7705852" y="501040"/>
                </a:lnTo>
                <a:lnTo>
                  <a:pt x="7786624" y="457962"/>
                </a:lnTo>
                <a:lnTo>
                  <a:pt x="7867523" y="414883"/>
                </a:lnTo>
                <a:lnTo>
                  <a:pt x="7948295" y="372567"/>
                </a:lnTo>
                <a:lnTo>
                  <a:pt x="8030972" y="330250"/>
                </a:lnTo>
                <a:lnTo>
                  <a:pt x="8072882" y="309841"/>
                </a:lnTo>
                <a:lnTo>
                  <a:pt x="8114665" y="290195"/>
                </a:lnTo>
                <a:lnTo>
                  <a:pt x="8158480" y="269786"/>
                </a:lnTo>
                <a:lnTo>
                  <a:pt x="8202295" y="250139"/>
                </a:lnTo>
                <a:lnTo>
                  <a:pt x="8246110" y="231254"/>
                </a:lnTo>
                <a:lnTo>
                  <a:pt x="8291830" y="211594"/>
                </a:lnTo>
                <a:lnTo>
                  <a:pt x="8338566" y="194221"/>
                </a:lnTo>
                <a:lnTo>
                  <a:pt x="8385302" y="176085"/>
                </a:lnTo>
                <a:lnTo>
                  <a:pt x="8433943" y="159461"/>
                </a:lnTo>
                <a:lnTo>
                  <a:pt x="8484616" y="142875"/>
                </a:lnTo>
                <a:lnTo>
                  <a:pt x="8534146" y="127000"/>
                </a:lnTo>
                <a:lnTo>
                  <a:pt x="8586724" y="111887"/>
                </a:lnTo>
                <a:lnTo>
                  <a:pt x="8640318" y="97536"/>
                </a:lnTo>
                <a:lnTo>
                  <a:pt x="8695817" y="84582"/>
                </a:lnTo>
                <a:lnTo>
                  <a:pt x="8752205" y="71755"/>
                </a:lnTo>
                <a:lnTo>
                  <a:pt x="8810625" y="59690"/>
                </a:lnTo>
                <a:lnTo>
                  <a:pt x="8870061" y="48387"/>
                </a:lnTo>
                <a:lnTo>
                  <a:pt x="8932291" y="38481"/>
                </a:lnTo>
                <a:lnTo>
                  <a:pt x="8995537" y="30226"/>
                </a:lnTo>
                <a:lnTo>
                  <a:pt x="9060815" y="21971"/>
                </a:lnTo>
                <a:lnTo>
                  <a:pt x="9127998" y="15875"/>
                </a:lnTo>
                <a:lnTo>
                  <a:pt x="9197975" y="9017"/>
                </a:lnTo>
                <a:lnTo>
                  <a:pt x="9269095" y="5334"/>
                </a:lnTo>
                <a:lnTo>
                  <a:pt x="9343009" y="2286"/>
                </a:lnTo>
                <a:lnTo>
                  <a:pt x="9418955" y="0"/>
                </a:lnTo>
                <a:lnTo>
                  <a:pt x="9497822" y="0"/>
                </a:lnTo>
                <a:lnTo>
                  <a:pt x="9576689" y="0"/>
                </a:lnTo>
                <a:lnTo>
                  <a:pt x="9653524" y="2286"/>
                </a:lnTo>
                <a:lnTo>
                  <a:pt x="9727565" y="4572"/>
                </a:lnTo>
                <a:lnTo>
                  <a:pt x="9800463" y="8255"/>
                </a:lnTo>
                <a:lnTo>
                  <a:pt x="9871583" y="14351"/>
                </a:lnTo>
                <a:lnTo>
                  <a:pt x="9938766" y="19685"/>
                </a:lnTo>
                <a:lnTo>
                  <a:pt x="10005949" y="27178"/>
                </a:lnTo>
                <a:lnTo>
                  <a:pt x="10070084" y="34798"/>
                </a:lnTo>
                <a:lnTo>
                  <a:pt x="10133457" y="43815"/>
                </a:lnTo>
                <a:lnTo>
                  <a:pt x="10193782" y="52959"/>
                </a:lnTo>
                <a:lnTo>
                  <a:pt x="10254107" y="64262"/>
                </a:lnTo>
                <a:lnTo>
                  <a:pt x="10312527" y="75565"/>
                </a:lnTo>
                <a:lnTo>
                  <a:pt x="10367010" y="87630"/>
                </a:lnTo>
                <a:lnTo>
                  <a:pt x="10422509" y="101219"/>
                </a:lnTo>
                <a:lnTo>
                  <a:pt x="10475087" y="114808"/>
                </a:lnTo>
                <a:lnTo>
                  <a:pt x="10527538" y="128524"/>
                </a:lnTo>
                <a:lnTo>
                  <a:pt x="10576306" y="143586"/>
                </a:lnTo>
                <a:lnTo>
                  <a:pt x="10625963" y="158699"/>
                </a:lnTo>
                <a:lnTo>
                  <a:pt x="10672572" y="174574"/>
                </a:lnTo>
                <a:lnTo>
                  <a:pt x="10719308" y="191198"/>
                </a:lnTo>
                <a:lnTo>
                  <a:pt x="10764139" y="207822"/>
                </a:lnTo>
                <a:lnTo>
                  <a:pt x="10806938" y="225196"/>
                </a:lnTo>
                <a:lnTo>
                  <a:pt x="10850753" y="242582"/>
                </a:lnTo>
                <a:lnTo>
                  <a:pt x="10891647" y="260718"/>
                </a:lnTo>
                <a:lnTo>
                  <a:pt x="10932541" y="278853"/>
                </a:lnTo>
                <a:lnTo>
                  <a:pt x="10971403" y="296989"/>
                </a:lnTo>
                <a:lnTo>
                  <a:pt x="11009376" y="315887"/>
                </a:lnTo>
                <a:lnTo>
                  <a:pt x="11047349" y="335534"/>
                </a:lnTo>
                <a:lnTo>
                  <a:pt x="11120374" y="373316"/>
                </a:lnTo>
                <a:lnTo>
                  <a:pt x="11188446" y="411861"/>
                </a:lnTo>
                <a:lnTo>
                  <a:pt x="11255629" y="451154"/>
                </a:lnTo>
                <a:lnTo>
                  <a:pt x="11319891" y="488950"/>
                </a:lnTo>
                <a:lnTo>
                  <a:pt x="11442573" y="563765"/>
                </a:lnTo>
                <a:lnTo>
                  <a:pt x="11503914" y="599274"/>
                </a:lnTo>
                <a:lnTo>
                  <a:pt x="11562207" y="633285"/>
                </a:lnTo>
                <a:lnTo>
                  <a:pt x="11620627" y="665784"/>
                </a:lnTo>
                <a:lnTo>
                  <a:pt x="11649837" y="680897"/>
                </a:lnTo>
                <a:lnTo>
                  <a:pt x="11679047" y="696010"/>
                </a:lnTo>
                <a:lnTo>
                  <a:pt x="11708257" y="709612"/>
                </a:lnTo>
                <a:lnTo>
                  <a:pt x="11738483" y="723214"/>
                </a:lnTo>
                <a:lnTo>
                  <a:pt x="11767566" y="736815"/>
                </a:lnTo>
                <a:lnTo>
                  <a:pt x="11797792" y="748906"/>
                </a:lnTo>
                <a:lnTo>
                  <a:pt x="11827002" y="760247"/>
                </a:lnTo>
                <a:lnTo>
                  <a:pt x="11858117" y="770077"/>
                </a:lnTo>
                <a:lnTo>
                  <a:pt x="11889232" y="780656"/>
                </a:lnTo>
                <a:lnTo>
                  <a:pt x="11952605" y="797280"/>
                </a:lnTo>
                <a:lnTo>
                  <a:pt x="12017756" y="810120"/>
                </a:lnTo>
                <a:lnTo>
                  <a:pt x="12085955" y="819950"/>
                </a:lnTo>
                <a:lnTo>
                  <a:pt x="12121007" y="822210"/>
                </a:lnTo>
                <a:lnTo>
                  <a:pt x="12155043" y="824484"/>
                </a:lnTo>
                <a:lnTo>
                  <a:pt x="12192000" y="824484"/>
                </a:lnTo>
              </a:path>
            </a:pathLst>
          </a:custGeom>
          <a:ln w="38100">
            <a:solidFill>
              <a:srgbClr val="9FDCFF"/>
            </a:solidFill>
          </a:ln>
        </p:spPr>
        <p:txBody>
          <a:bodyPr wrap="square" lIns="0" tIns="0" rIns="0" bIns="0" rtlCol="0"/>
          <a:lstStyle/>
          <a:p>
            <a:endParaRPr/>
          </a:p>
        </p:txBody>
      </p:sp>
      <p:sp>
        <p:nvSpPr>
          <p:cNvPr id="3" name="object 3"/>
          <p:cNvSpPr txBox="1">
            <a:spLocks noGrp="1"/>
          </p:cNvSpPr>
          <p:nvPr>
            <p:ph type="title"/>
          </p:nvPr>
        </p:nvSpPr>
        <p:spPr>
          <a:xfrm>
            <a:off x="668832" y="32412"/>
            <a:ext cx="10854334" cy="1115060"/>
          </a:xfrm>
          <a:prstGeom prst="rect">
            <a:avLst/>
          </a:prstGeom>
        </p:spPr>
        <p:txBody>
          <a:bodyPr vert="horz" wrap="square" lIns="0" tIns="247812" rIns="0" bIns="0" rtlCol="0">
            <a:spAutoFit/>
          </a:bodyPr>
          <a:lstStyle/>
          <a:p>
            <a:pPr marL="12700">
              <a:lnSpc>
                <a:spcPct val="100000"/>
              </a:lnSpc>
              <a:spcBef>
                <a:spcPts val="100"/>
              </a:spcBef>
            </a:pPr>
            <a:r>
              <a:rPr spc="-75" dirty="0"/>
              <a:t>Executive</a:t>
            </a:r>
            <a:r>
              <a:rPr spc="-160" dirty="0"/>
              <a:t> </a:t>
            </a:r>
            <a:r>
              <a:rPr spc="-60" dirty="0"/>
              <a:t>Summary</a:t>
            </a:r>
          </a:p>
        </p:txBody>
      </p:sp>
      <p:sp>
        <p:nvSpPr>
          <p:cNvPr id="4" name="object 4"/>
          <p:cNvSpPr/>
          <p:nvPr/>
        </p:nvSpPr>
        <p:spPr>
          <a:xfrm>
            <a:off x="644651" y="950149"/>
            <a:ext cx="5586730" cy="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5" name="object 5"/>
          <p:cNvSpPr txBox="1"/>
          <p:nvPr/>
        </p:nvSpPr>
        <p:spPr>
          <a:xfrm>
            <a:off x="764235" y="1183093"/>
            <a:ext cx="10542905" cy="4415696"/>
          </a:xfrm>
          <a:prstGeom prst="rect">
            <a:avLst/>
          </a:prstGeom>
        </p:spPr>
        <p:txBody>
          <a:bodyPr vert="horz" wrap="square" lIns="0" tIns="13335" rIns="0" bIns="0" rtlCol="0">
            <a:spAutoFit/>
          </a:bodyPr>
          <a:lstStyle/>
          <a:p>
            <a:pPr marL="55244" marR="69215" indent="5715" algn="ctr">
              <a:lnSpc>
                <a:spcPct val="107100"/>
              </a:lnSpc>
              <a:spcBef>
                <a:spcPts val="105"/>
              </a:spcBef>
            </a:pPr>
            <a:r>
              <a:rPr lang="en-US" sz="2000" dirty="0">
                <a:latin typeface="Open Sans"/>
                <a:cs typeface="Open Sans"/>
              </a:rPr>
              <a:t>ARC is required to update the Metropolitan Transportation Plan (MTP) every four years. Each Plan update provides an opportunity for </a:t>
            </a:r>
            <a:r>
              <a:rPr lang="en-US" sz="2000" b="1" dirty="0">
                <a:latin typeface="Open Sans"/>
                <a:cs typeface="Open Sans"/>
              </a:rPr>
              <a:t>regional policymakers to reset regional policy and priorities</a:t>
            </a:r>
            <a:r>
              <a:rPr lang="en-US" sz="2000" dirty="0">
                <a:latin typeface="Open Sans"/>
                <a:cs typeface="Open Sans"/>
              </a:rPr>
              <a:t>. An important element of this Plan update process is understanding </a:t>
            </a:r>
            <a:r>
              <a:rPr lang="en-US" sz="2000" b="1" dirty="0">
                <a:latin typeface="Open Sans"/>
                <a:cs typeface="Open Sans"/>
              </a:rPr>
              <a:t>alternative futures and scenarios</a:t>
            </a:r>
            <a:r>
              <a:rPr lang="en-US" sz="2000" dirty="0">
                <a:latin typeface="Open Sans"/>
                <a:cs typeface="Open Sans"/>
              </a:rPr>
              <a:t>. A major work session is planned for April with regional policymakers to </a:t>
            </a:r>
            <a:r>
              <a:rPr lang="en-US" sz="2000" b="1" dirty="0">
                <a:latin typeface="Open Sans"/>
                <a:cs typeface="Open Sans"/>
              </a:rPr>
              <a:t>discuss alternative futures and regional disrupters</a:t>
            </a:r>
            <a:r>
              <a:rPr lang="en-US" sz="2000" dirty="0">
                <a:latin typeface="Open Sans"/>
                <a:cs typeface="Open Sans"/>
              </a:rPr>
              <a:t>.</a:t>
            </a:r>
            <a:endParaRPr sz="2000" dirty="0">
              <a:latin typeface="Open Sans"/>
              <a:cs typeface="Open Sans"/>
            </a:endParaRPr>
          </a:p>
          <a:p>
            <a:pPr marR="8890" lvl="1" algn="ctr">
              <a:spcBef>
                <a:spcPts val="1355"/>
              </a:spcBef>
            </a:pPr>
            <a:r>
              <a:rPr lang="en-US" sz="1600" spc="-30" dirty="0">
                <a:latin typeface="Open Sans"/>
                <a:cs typeface="Open Sans"/>
              </a:rPr>
              <a:t>During 2023</a:t>
            </a:r>
            <a:r>
              <a:rPr sz="1600" spc="-10" dirty="0">
                <a:latin typeface="Open Sans"/>
                <a:cs typeface="Open Sans"/>
              </a:rPr>
              <a:t>,</a:t>
            </a:r>
            <a:r>
              <a:rPr sz="1600" spc="-60" dirty="0">
                <a:latin typeface="Open Sans"/>
                <a:cs typeface="Open Sans"/>
              </a:rPr>
              <a:t> </a:t>
            </a:r>
            <a:r>
              <a:rPr lang="en-US" sz="1600" spc="-60" dirty="0">
                <a:latin typeface="Open Sans"/>
                <a:cs typeface="Open Sans"/>
              </a:rPr>
              <a:t>ARC staff </a:t>
            </a:r>
            <a:r>
              <a:rPr lang="en-US" sz="1600" dirty="0">
                <a:latin typeface="Open Sans"/>
                <a:cs typeface="Open Sans"/>
              </a:rPr>
              <a:t>will work with the TAQC and ARC Board to</a:t>
            </a:r>
            <a:r>
              <a:rPr sz="1600" spc="-10" dirty="0">
                <a:latin typeface="Open Sans"/>
                <a:cs typeface="Open Sans"/>
              </a:rPr>
              <a:t>:</a:t>
            </a:r>
            <a:endParaRPr sz="1600" dirty="0">
              <a:latin typeface="Open Sans"/>
              <a:cs typeface="Open Sans"/>
            </a:endParaRPr>
          </a:p>
          <a:p>
            <a:pPr marL="3453765" indent="-287020">
              <a:lnSpc>
                <a:spcPct val="100000"/>
              </a:lnSpc>
              <a:spcBef>
                <a:spcPts val="1490"/>
              </a:spcBef>
              <a:buFont typeface="Wingdings"/>
              <a:buChar char=""/>
              <a:tabLst>
                <a:tab pos="3453765" algn="l"/>
                <a:tab pos="3454400" algn="l"/>
              </a:tabLst>
            </a:pPr>
            <a:r>
              <a:rPr lang="en-US" sz="1600" dirty="0">
                <a:latin typeface="Open Sans"/>
                <a:cs typeface="Open Sans"/>
              </a:rPr>
              <a:t>Revisit the regional policy framework</a:t>
            </a:r>
          </a:p>
          <a:p>
            <a:pPr marL="3453765" indent="-287020">
              <a:lnSpc>
                <a:spcPct val="100000"/>
              </a:lnSpc>
              <a:spcBef>
                <a:spcPts val="1490"/>
              </a:spcBef>
              <a:buFont typeface="Wingdings"/>
              <a:buChar char=""/>
              <a:tabLst>
                <a:tab pos="3453765" algn="l"/>
                <a:tab pos="3454400" algn="l"/>
              </a:tabLst>
            </a:pPr>
            <a:r>
              <a:rPr lang="en-US" sz="1600" dirty="0">
                <a:latin typeface="Open Sans"/>
                <a:cs typeface="Open Sans"/>
              </a:rPr>
              <a:t>Assess “disrupters” that will impact the region in the future</a:t>
            </a:r>
          </a:p>
          <a:p>
            <a:pPr marL="3453765" indent="-287020">
              <a:lnSpc>
                <a:spcPct val="100000"/>
              </a:lnSpc>
              <a:spcBef>
                <a:spcPts val="1490"/>
              </a:spcBef>
              <a:buFont typeface="Wingdings"/>
              <a:buChar char=""/>
              <a:tabLst>
                <a:tab pos="3453765" algn="l"/>
                <a:tab pos="3454400" algn="l"/>
              </a:tabLst>
            </a:pPr>
            <a:r>
              <a:rPr lang="en-US" sz="1600" dirty="0">
                <a:latin typeface="Open Sans"/>
                <a:cs typeface="Open Sans"/>
              </a:rPr>
              <a:t>Review alternative scenarios for the region</a:t>
            </a:r>
          </a:p>
          <a:p>
            <a:pPr marL="3453765" indent="-287020">
              <a:lnSpc>
                <a:spcPct val="100000"/>
              </a:lnSpc>
              <a:spcBef>
                <a:spcPts val="1490"/>
              </a:spcBef>
              <a:buFont typeface="Wingdings"/>
              <a:buChar char=""/>
              <a:tabLst>
                <a:tab pos="3453765" algn="l"/>
                <a:tab pos="3454400" algn="l"/>
              </a:tabLst>
            </a:pPr>
            <a:r>
              <a:rPr lang="en-US" sz="1600" dirty="0">
                <a:latin typeface="Open Sans"/>
                <a:cs typeface="Open Sans"/>
              </a:rPr>
              <a:t>Conduct the work necessary to adopt an updated Metropolitan Transportation Plan (MTP) in January 2024</a:t>
            </a:r>
            <a:endParaRPr sz="1600" dirty="0">
              <a:latin typeface="Open Sans"/>
              <a:cs typeface="Open Sans"/>
            </a:endParaRPr>
          </a:p>
        </p:txBody>
      </p:sp>
    </p:spTree>
    <p:extLst>
      <p:ext uri="{BB962C8B-B14F-4D97-AF65-F5344CB8AC3E}">
        <p14:creationId xmlns:p14="http://schemas.microsoft.com/office/powerpoint/2010/main" val="4232907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A1F275F-32C5-A294-AE56-FA6DE3A60A6D}"/>
              </a:ext>
            </a:extLst>
          </p:cNvPr>
          <p:cNvSpPr txBox="1">
            <a:spLocks/>
          </p:cNvSpPr>
          <p:nvPr/>
        </p:nvSpPr>
        <p:spPr>
          <a:xfrm>
            <a:off x="421893" y="609600"/>
            <a:ext cx="11348214" cy="751488"/>
          </a:xfrm>
          <a:prstGeom prst="rect">
            <a:avLst/>
          </a:prstGeom>
        </p:spPr>
        <p:txBody>
          <a:bodyPr vert="horz" wrap="square" lIns="0" tIns="12700" rIns="0" bIns="0" rtlCol="0">
            <a:spAutoFit/>
          </a:bodyPr>
          <a:lstStyle>
            <a:lvl1pPr>
              <a:defRPr>
                <a:latin typeface="+mj-lt"/>
                <a:ea typeface="+mj-ea"/>
                <a:cs typeface="+mj-cs"/>
              </a:defRPr>
            </a:lvl1pPr>
          </a:lstStyle>
          <a:p>
            <a:pPr marL="12700" marR="5080">
              <a:spcBef>
                <a:spcPts val="100"/>
              </a:spcBef>
            </a:pPr>
            <a:r>
              <a:rPr lang="en-US" sz="4800" b="1" spc="-10" dirty="0">
                <a:solidFill>
                  <a:srgbClr val="FFFFFF"/>
                </a:solidFill>
                <a:latin typeface="Open Sans Light"/>
                <a:cs typeface="Open Sans Light"/>
              </a:rPr>
              <a:t>Policymaker Feedback for Today…</a:t>
            </a:r>
            <a:endParaRPr lang="en-US" sz="4800" b="1" dirty="0">
              <a:latin typeface="Open Sans Light"/>
              <a:cs typeface="Open Sans Light"/>
            </a:endParaRPr>
          </a:p>
        </p:txBody>
      </p:sp>
      <p:sp>
        <p:nvSpPr>
          <p:cNvPr id="3" name="object 2">
            <a:extLst>
              <a:ext uri="{FF2B5EF4-FFF2-40B4-BE49-F238E27FC236}">
                <a16:creationId xmlns:a16="http://schemas.microsoft.com/office/drawing/2014/main" id="{013AF2CB-F702-440F-0814-CD0FD6B589E7}"/>
              </a:ext>
            </a:extLst>
          </p:cNvPr>
          <p:cNvSpPr txBox="1">
            <a:spLocks/>
          </p:cNvSpPr>
          <p:nvPr/>
        </p:nvSpPr>
        <p:spPr>
          <a:xfrm>
            <a:off x="609600" y="1905000"/>
            <a:ext cx="11348214" cy="4508927"/>
          </a:xfrm>
          <a:prstGeom prst="rect">
            <a:avLst/>
          </a:prstGeom>
        </p:spPr>
        <p:txBody>
          <a:bodyPr vert="horz" wrap="square" lIns="0" tIns="12700" rIns="0" bIns="0" rtlCol="0">
            <a:spAutoFit/>
          </a:bodyPr>
          <a:lstStyle>
            <a:lvl1pPr>
              <a:defRPr>
                <a:latin typeface="+mj-lt"/>
                <a:ea typeface="+mj-ea"/>
                <a:cs typeface="+mj-cs"/>
              </a:defRPr>
            </a:lvl1pPr>
          </a:lstStyle>
          <a:p>
            <a:pPr marL="12700" marR="5080">
              <a:spcBef>
                <a:spcPts val="100"/>
              </a:spcBef>
            </a:pPr>
            <a:r>
              <a:rPr lang="en-US" sz="3600" spc="-10" dirty="0">
                <a:solidFill>
                  <a:srgbClr val="FFFFFF"/>
                </a:solidFill>
                <a:latin typeface="Open Sans Light"/>
                <a:cs typeface="Open Sans Light"/>
              </a:rPr>
              <a:t>In preparation for the April Working Session please provide feedback on:</a:t>
            </a:r>
          </a:p>
          <a:p>
            <a:pPr marL="12700" marR="5080">
              <a:spcBef>
                <a:spcPts val="100"/>
              </a:spcBef>
            </a:pPr>
            <a:endParaRPr lang="en-US" sz="3600" spc="-10" dirty="0">
              <a:solidFill>
                <a:srgbClr val="FFFFFF"/>
              </a:solidFill>
              <a:latin typeface="Open Sans Light"/>
              <a:cs typeface="Open Sans Light"/>
            </a:endParaRPr>
          </a:p>
          <a:p>
            <a:pPr marL="755650" marR="5080" lvl="1" indent="-742950">
              <a:spcBef>
                <a:spcPts val="100"/>
              </a:spcBef>
              <a:buAutoNum type="arabicParenR"/>
            </a:pPr>
            <a:r>
              <a:rPr lang="en-US" sz="3600" spc="-10" dirty="0">
                <a:solidFill>
                  <a:srgbClr val="FFFFFF"/>
                </a:solidFill>
                <a:latin typeface="Open Sans Light"/>
                <a:cs typeface="Open Sans Light"/>
              </a:rPr>
              <a:t>What do you see as the primary “drivers of change” in the future? </a:t>
            </a:r>
          </a:p>
          <a:p>
            <a:pPr marL="755650" marR="5080" lvl="1" indent="-742950">
              <a:spcBef>
                <a:spcPts val="100"/>
              </a:spcBef>
              <a:buAutoNum type="arabicParenR"/>
            </a:pPr>
            <a:endParaRPr lang="en-US" sz="3600" spc="-10" dirty="0">
              <a:solidFill>
                <a:srgbClr val="FFFFFF"/>
              </a:solidFill>
              <a:latin typeface="Open Sans Light"/>
              <a:cs typeface="Open Sans Light"/>
            </a:endParaRPr>
          </a:p>
          <a:p>
            <a:pPr marL="12700" marR="5080" lvl="2">
              <a:spcBef>
                <a:spcPts val="100"/>
              </a:spcBef>
            </a:pPr>
            <a:r>
              <a:rPr lang="en-US" sz="3600" spc="-10" dirty="0">
                <a:solidFill>
                  <a:srgbClr val="FFFFFF"/>
                </a:solidFill>
                <a:latin typeface="Open Sans Light"/>
                <a:cs typeface="Open Sans Light"/>
              </a:rPr>
              <a:t>2)   Are there planning scenarios that ARC should test?</a:t>
            </a:r>
          </a:p>
          <a:p>
            <a:pPr marL="12700" marR="5080" lvl="2">
              <a:spcBef>
                <a:spcPts val="100"/>
              </a:spcBef>
            </a:pPr>
            <a:endParaRPr lang="en-US" sz="3600" dirty="0">
              <a:latin typeface="Open Sans Light"/>
              <a:cs typeface="Open Sans Light"/>
            </a:endParaRPr>
          </a:p>
        </p:txBody>
      </p:sp>
    </p:spTree>
    <p:extLst>
      <p:ext uri="{BB962C8B-B14F-4D97-AF65-F5344CB8AC3E}">
        <p14:creationId xmlns:p14="http://schemas.microsoft.com/office/powerpoint/2010/main" val="204415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45F2-E549-0D67-403A-A0AA800B2D17}"/>
              </a:ext>
            </a:extLst>
          </p:cNvPr>
          <p:cNvSpPr>
            <a:spLocks noGrp="1"/>
          </p:cNvSpPr>
          <p:nvPr>
            <p:ph type="ctrTitle"/>
          </p:nvPr>
        </p:nvSpPr>
        <p:spPr>
          <a:xfrm>
            <a:off x="353160" y="197067"/>
            <a:ext cx="11476232" cy="2091100"/>
          </a:xfrm>
        </p:spPr>
        <p:txBody>
          <a:bodyPr>
            <a:normAutofit/>
          </a:bodyPr>
          <a:lstStyle/>
          <a:p>
            <a:r>
              <a:rPr lang="en-US" sz="4000" dirty="0">
                <a:solidFill>
                  <a:schemeClr val="tx1"/>
                </a:solidFill>
              </a:rPr>
              <a:t>Metropolitan Transportation Plan Update</a:t>
            </a:r>
          </a:p>
        </p:txBody>
      </p:sp>
      <p:sp>
        <p:nvSpPr>
          <p:cNvPr id="5" name="Subtitle 4">
            <a:extLst>
              <a:ext uri="{FF2B5EF4-FFF2-40B4-BE49-F238E27FC236}">
                <a16:creationId xmlns:a16="http://schemas.microsoft.com/office/drawing/2014/main" id="{1353C701-5AB3-5B81-0DA3-6F52C6130D81}"/>
              </a:ext>
            </a:extLst>
          </p:cNvPr>
          <p:cNvSpPr>
            <a:spLocks noGrp="1"/>
          </p:cNvSpPr>
          <p:nvPr>
            <p:ph type="subTitle" idx="1"/>
          </p:nvPr>
        </p:nvSpPr>
        <p:spPr>
          <a:xfrm>
            <a:off x="1219200" y="2766763"/>
            <a:ext cx="10072956" cy="3606142"/>
          </a:xfrm>
          <a:solidFill>
            <a:schemeClr val="bg1"/>
          </a:solidFill>
          <a:effectLst>
            <a:outerShdw blurRad="50800" dist="38100" dir="2700000" algn="tl" rotWithShape="0">
              <a:prstClr val="black">
                <a:alpha val="40000"/>
              </a:prstClr>
            </a:outerShdw>
          </a:effectLst>
        </p:spPr>
        <p:txBody>
          <a:bodyPr>
            <a:normAutofit/>
          </a:bodyPr>
          <a:lstStyle/>
          <a:p>
            <a:pPr algn="l"/>
            <a:r>
              <a:rPr lang="en-US" b="1" dirty="0">
                <a:solidFill>
                  <a:schemeClr val="tx1"/>
                </a:solidFill>
                <a:latin typeface="Arial Narrow" panose="020B0606020202030204" pitchFamily="34" charset="0"/>
              </a:rPr>
              <a:t>2050 is the horizon Year for the Plan</a:t>
            </a:r>
          </a:p>
          <a:p>
            <a:pPr algn="l"/>
            <a:endParaRPr lang="en-US" b="1" dirty="0">
              <a:solidFill>
                <a:schemeClr val="tx1"/>
              </a:solidFill>
              <a:latin typeface="Arial Narrow" panose="020B0606020202030204" pitchFamily="34" charset="0"/>
            </a:endParaRPr>
          </a:p>
          <a:p>
            <a:pPr algn="l"/>
            <a:r>
              <a:rPr lang="en-US" b="1" dirty="0">
                <a:solidFill>
                  <a:srgbClr val="FF0000"/>
                </a:solidFill>
                <a:latin typeface="Arial Narrow" panose="020B0606020202030204" pitchFamily="34" charset="0"/>
              </a:rPr>
              <a:t>$173 billion </a:t>
            </a:r>
            <a:r>
              <a:rPr lang="en-US" b="1" dirty="0">
                <a:solidFill>
                  <a:schemeClr val="tx1"/>
                </a:solidFill>
                <a:latin typeface="Arial Narrow" panose="020B0606020202030204" pitchFamily="34" charset="0"/>
              </a:rPr>
              <a:t>Total value of all of the investments in the Plan</a:t>
            </a:r>
          </a:p>
          <a:p>
            <a:pPr algn="l"/>
            <a:endParaRPr lang="en-US" b="1" dirty="0">
              <a:solidFill>
                <a:schemeClr val="tx1"/>
              </a:solidFill>
              <a:latin typeface="Arial Narrow" panose="020B0606020202030204" pitchFamily="34" charset="0"/>
            </a:endParaRPr>
          </a:p>
          <a:p>
            <a:pPr algn="l"/>
            <a:r>
              <a:rPr lang="en-US" b="1" dirty="0">
                <a:solidFill>
                  <a:schemeClr val="tx1"/>
                </a:solidFill>
                <a:latin typeface="Arial Narrow" panose="020B0606020202030204" pitchFamily="34" charset="0"/>
              </a:rPr>
              <a:t>The last full update of the Plan was adopted by the Board in Feb 2020 </a:t>
            </a:r>
          </a:p>
          <a:p>
            <a:pPr algn="l"/>
            <a:endParaRPr lang="en-US" b="1" dirty="0">
              <a:solidFill>
                <a:schemeClr val="tx1"/>
              </a:solidFill>
              <a:latin typeface="Arial Narrow" panose="020B0606020202030204" pitchFamily="34" charset="0"/>
            </a:endParaRPr>
          </a:p>
          <a:p>
            <a:pPr algn="l"/>
            <a:r>
              <a:rPr lang="en-US" b="1" dirty="0">
                <a:solidFill>
                  <a:schemeClr val="tx1"/>
                </a:solidFill>
                <a:latin typeface="Arial Narrow" panose="020B0606020202030204" pitchFamily="34" charset="0"/>
              </a:rPr>
              <a:t>This update will be adopted by the TAQC and the Board in January 2024</a:t>
            </a:r>
          </a:p>
          <a:p>
            <a:pPr algn="l"/>
            <a:endParaRPr lang="en-US" b="1" dirty="0">
              <a:solidFill>
                <a:schemeClr val="tx1"/>
              </a:solidFill>
              <a:latin typeface="Arial Narrow" panose="020B0606020202030204" pitchFamily="34" charset="0"/>
            </a:endParaRPr>
          </a:p>
        </p:txBody>
      </p:sp>
      <p:sp>
        <p:nvSpPr>
          <p:cNvPr id="6" name="Slide Number Placeholder 5">
            <a:extLst>
              <a:ext uri="{FF2B5EF4-FFF2-40B4-BE49-F238E27FC236}">
                <a16:creationId xmlns:a16="http://schemas.microsoft.com/office/drawing/2014/main" id="{25E11961-7F97-0354-B257-FF0752BB5A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CA3E-34B3-C54E-A0D9-78F364CCE6CC}"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object 7">
            <a:extLst>
              <a:ext uri="{FF2B5EF4-FFF2-40B4-BE49-F238E27FC236}">
                <a16:creationId xmlns:a16="http://schemas.microsoft.com/office/drawing/2014/main" id="{244121D7-99C5-F7E0-B0CC-4B317209CCDA}"/>
              </a:ext>
            </a:extLst>
          </p:cNvPr>
          <p:cNvSpPr/>
          <p:nvPr/>
        </p:nvSpPr>
        <p:spPr>
          <a:xfrm flipV="1">
            <a:off x="1193321" y="2266820"/>
            <a:ext cx="9105900" cy="9124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Tree>
    <p:extLst>
      <p:ext uri="{BB962C8B-B14F-4D97-AF65-F5344CB8AC3E}">
        <p14:creationId xmlns:p14="http://schemas.microsoft.com/office/powerpoint/2010/main" val="237623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245363" y="6291071"/>
            <a:ext cx="928116" cy="397764"/>
          </a:xfrm>
          <a:prstGeom prst="rect">
            <a:avLst/>
          </a:prstGeom>
        </p:spPr>
      </p:pic>
      <p:sp>
        <p:nvSpPr>
          <p:cNvPr id="5" name="object 5"/>
          <p:cNvSpPr txBox="1">
            <a:spLocks noGrp="1"/>
          </p:cNvSpPr>
          <p:nvPr>
            <p:ph type="title"/>
          </p:nvPr>
        </p:nvSpPr>
        <p:spPr>
          <a:xfrm>
            <a:off x="76200" y="218013"/>
            <a:ext cx="11322200" cy="505267"/>
          </a:xfrm>
          <a:prstGeom prst="rect">
            <a:avLst/>
          </a:prstGeom>
        </p:spPr>
        <p:txBody>
          <a:bodyPr vert="horz" wrap="square" lIns="0" tIns="12700" rIns="0" bIns="0" rtlCol="0">
            <a:spAutoFit/>
          </a:bodyPr>
          <a:lstStyle/>
          <a:p>
            <a:pPr marL="12700">
              <a:lnSpc>
                <a:spcPct val="100000"/>
              </a:lnSpc>
              <a:spcBef>
                <a:spcPts val="100"/>
              </a:spcBef>
            </a:pPr>
            <a:r>
              <a:rPr lang="en-US" sz="3200" spc="-75" dirty="0"/>
              <a:t>Time for Emergence of a New Vision for Metropolitan Atlanta</a:t>
            </a:r>
          </a:p>
        </p:txBody>
      </p:sp>
      <p:sp>
        <p:nvSpPr>
          <p:cNvPr id="7" name="object 7"/>
          <p:cNvSpPr/>
          <p:nvPr/>
        </p:nvSpPr>
        <p:spPr>
          <a:xfrm flipV="1">
            <a:off x="176929" y="683962"/>
            <a:ext cx="9105900" cy="9124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32" name="object 6">
            <a:extLst>
              <a:ext uri="{FF2B5EF4-FFF2-40B4-BE49-F238E27FC236}">
                <a16:creationId xmlns:a16="http://schemas.microsoft.com/office/drawing/2014/main" id="{80A887A8-C67F-616B-D0FE-8C1AAE59EF35}"/>
              </a:ext>
            </a:extLst>
          </p:cNvPr>
          <p:cNvSpPr txBox="1"/>
          <p:nvPr/>
        </p:nvSpPr>
        <p:spPr>
          <a:xfrm>
            <a:off x="172072" y="897958"/>
            <a:ext cx="11353800" cy="321242"/>
          </a:xfrm>
          <a:prstGeom prst="rect">
            <a:avLst/>
          </a:prstGeom>
        </p:spPr>
        <p:txBody>
          <a:bodyPr vert="horz" wrap="square" lIns="0" tIns="13335" rIns="0" bIns="0" rtlCol="0">
            <a:spAutoFit/>
          </a:bodyPr>
          <a:lstStyle/>
          <a:p>
            <a:pPr marL="12700" marR="5080">
              <a:lnSpc>
                <a:spcPct val="100000"/>
              </a:lnSpc>
              <a:spcBef>
                <a:spcPts val="105"/>
              </a:spcBef>
            </a:pPr>
            <a:r>
              <a:rPr lang="en-US" sz="2000" dirty="0">
                <a:latin typeface="Open Sans"/>
                <a:cs typeface="Open Sans"/>
              </a:rPr>
              <a:t>Prior Planning Work and Opportunity to Craft an Updated MTP</a:t>
            </a:r>
          </a:p>
        </p:txBody>
      </p:sp>
      <p:sp>
        <p:nvSpPr>
          <p:cNvPr id="6" name="Line 2">
            <a:extLst>
              <a:ext uri="{FF2B5EF4-FFF2-40B4-BE49-F238E27FC236}">
                <a16:creationId xmlns:a16="http://schemas.microsoft.com/office/drawing/2014/main" id="{80122A38-8BFC-2013-1A7E-D368E78CF5EC}"/>
              </a:ext>
            </a:extLst>
          </p:cNvPr>
          <p:cNvSpPr>
            <a:spLocks noChangeShapeType="1"/>
          </p:cNvSpPr>
          <p:nvPr/>
        </p:nvSpPr>
        <p:spPr bwMode="auto">
          <a:xfrm flipV="1">
            <a:off x="149290" y="5608028"/>
            <a:ext cx="11849877" cy="56806"/>
          </a:xfrm>
          <a:prstGeom prst="line">
            <a:avLst/>
          </a:prstGeom>
          <a:noFill/>
          <a:ln w="50800" cap="flat" cmpd="sng">
            <a:solidFill>
              <a:schemeClr val="bg1">
                <a:lumMod val="8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eaLnBrk="1">
              <a:defRPr/>
            </a:pPr>
            <a:endParaRPr lang="x-none" altLang="x-none" sz="1600">
              <a:latin typeface="Helvetica Light" charset="0"/>
              <a:ea typeface="Helvetica Light" charset="0"/>
              <a:cs typeface="Helvetica Light" charset="0"/>
              <a:sym typeface="Helvetica Light" charset="0"/>
            </a:endParaRPr>
          </a:p>
        </p:txBody>
      </p:sp>
      <p:sp>
        <p:nvSpPr>
          <p:cNvPr id="8" name="Oval 3">
            <a:extLst>
              <a:ext uri="{FF2B5EF4-FFF2-40B4-BE49-F238E27FC236}">
                <a16:creationId xmlns:a16="http://schemas.microsoft.com/office/drawing/2014/main" id="{5605A144-6971-270A-D3AE-D2DB9871EF67}"/>
              </a:ext>
            </a:extLst>
          </p:cNvPr>
          <p:cNvSpPr>
            <a:spLocks/>
          </p:cNvSpPr>
          <p:nvPr/>
        </p:nvSpPr>
        <p:spPr bwMode="auto">
          <a:xfrm>
            <a:off x="508840" y="5435156"/>
            <a:ext cx="351632" cy="352425"/>
          </a:xfrm>
          <a:prstGeom prst="ellipse">
            <a:avLst/>
          </a:prstGeom>
          <a:solidFill>
            <a:schemeClr val="accent1"/>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9" name="Oval 4">
            <a:extLst>
              <a:ext uri="{FF2B5EF4-FFF2-40B4-BE49-F238E27FC236}">
                <a16:creationId xmlns:a16="http://schemas.microsoft.com/office/drawing/2014/main" id="{DE6DB5F5-3211-3E4F-E650-C4026F3BCE54}"/>
              </a:ext>
            </a:extLst>
          </p:cNvPr>
          <p:cNvSpPr>
            <a:spLocks/>
          </p:cNvSpPr>
          <p:nvPr/>
        </p:nvSpPr>
        <p:spPr bwMode="auto">
          <a:xfrm>
            <a:off x="1985862" y="5435156"/>
            <a:ext cx="351632" cy="352425"/>
          </a:xfrm>
          <a:prstGeom prst="ellipse">
            <a:avLst/>
          </a:prstGeom>
          <a:solidFill>
            <a:schemeClr val="accent2"/>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0" name="Oval 5">
            <a:extLst>
              <a:ext uri="{FF2B5EF4-FFF2-40B4-BE49-F238E27FC236}">
                <a16:creationId xmlns:a16="http://schemas.microsoft.com/office/drawing/2014/main" id="{A0301239-37FD-9186-E909-3798CFABE1FB}"/>
              </a:ext>
            </a:extLst>
          </p:cNvPr>
          <p:cNvSpPr>
            <a:spLocks/>
          </p:cNvSpPr>
          <p:nvPr/>
        </p:nvSpPr>
        <p:spPr bwMode="auto">
          <a:xfrm>
            <a:off x="3724396" y="5435156"/>
            <a:ext cx="351632" cy="352425"/>
          </a:xfrm>
          <a:prstGeom prst="ellipse">
            <a:avLst/>
          </a:prstGeom>
          <a:solidFill>
            <a:schemeClr val="accent3"/>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1" name="Oval 6">
            <a:extLst>
              <a:ext uri="{FF2B5EF4-FFF2-40B4-BE49-F238E27FC236}">
                <a16:creationId xmlns:a16="http://schemas.microsoft.com/office/drawing/2014/main" id="{37F8C29B-ABD9-5682-681A-2096BFCAE57F}"/>
              </a:ext>
            </a:extLst>
          </p:cNvPr>
          <p:cNvSpPr>
            <a:spLocks/>
          </p:cNvSpPr>
          <p:nvPr/>
        </p:nvSpPr>
        <p:spPr bwMode="auto">
          <a:xfrm>
            <a:off x="5525282" y="5435156"/>
            <a:ext cx="351632" cy="352425"/>
          </a:xfrm>
          <a:prstGeom prst="ellipse">
            <a:avLst/>
          </a:prstGeom>
          <a:solidFill>
            <a:schemeClr val="accent4"/>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2" name="Oval 7">
            <a:extLst>
              <a:ext uri="{FF2B5EF4-FFF2-40B4-BE49-F238E27FC236}">
                <a16:creationId xmlns:a16="http://schemas.microsoft.com/office/drawing/2014/main" id="{4A7164B4-EE07-F75A-5551-DAC45DC07F16}"/>
              </a:ext>
            </a:extLst>
          </p:cNvPr>
          <p:cNvSpPr>
            <a:spLocks/>
          </p:cNvSpPr>
          <p:nvPr/>
        </p:nvSpPr>
        <p:spPr bwMode="auto">
          <a:xfrm>
            <a:off x="7035159" y="5435156"/>
            <a:ext cx="351632" cy="352425"/>
          </a:xfrm>
          <a:prstGeom prst="ellipse">
            <a:avLst/>
          </a:prstGeom>
          <a:solidFill>
            <a:schemeClr val="accent5"/>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3" name="Oval 8">
            <a:extLst>
              <a:ext uri="{FF2B5EF4-FFF2-40B4-BE49-F238E27FC236}">
                <a16:creationId xmlns:a16="http://schemas.microsoft.com/office/drawing/2014/main" id="{E884BC57-F828-31B1-D403-331A22D7101C}"/>
              </a:ext>
            </a:extLst>
          </p:cNvPr>
          <p:cNvSpPr>
            <a:spLocks/>
          </p:cNvSpPr>
          <p:nvPr/>
        </p:nvSpPr>
        <p:spPr bwMode="auto">
          <a:xfrm>
            <a:off x="8485815" y="5435156"/>
            <a:ext cx="351632" cy="352425"/>
          </a:xfrm>
          <a:prstGeom prst="ellipse">
            <a:avLst/>
          </a:prstGeom>
          <a:solidFill>
            <a:schemeClr val="accent6"/>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4" name="Oval 31">
            <a:extLst>
              <a:ext uri="{FF2B5EF4-FFF2-40B4-BE49-F238E27FC236}">
                <a16:creationId xmlns:a16="http://schemas.microsoft.com/office/drawing/2014/main" id="{B47D1E56-ADC9-D7AD-2FC1-3E1CFA402CC6}"/>
              </a:ext>
            </a:extLst>
          </p:cNvPr>
          <p:cNvSpPr>
            <a:spLocks/>
          </p:cNvSpPr>
          <p:nvPr/>
        </p:nvSpPr>
        <p:spPr bwMode="auto">
          <a:xfrm>
            <a:off x="639809"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5" name="Oval 32">
            <a:extLst>
              <a:ext uri="{FF2B5EF4-FFF2-40B4-BE49-F238E27FC236}">
                <a16:creationId xmlns:a16="http://schemas.microsoft.com/office/drawing/2014/main" id="{0922F426-FCE3-B92A-1795-E689939CFD67}"/>
              </a:ext>
            </a:extLst>
          </p:cNvPr>
          <p:cNvSpPr>
            <a:spLocks/>
          </p:cNvSpPr>
          <p:nvPr/>
        </p:nvSpPr>
        <p:spPr bwMode="auto">
          <a:xfrm>
            <a:off x="2116831"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6" name="Oval 33">
            <a:extLst>
              <a:ext uri="{FF2B5EF4-FFF2-40B4-BE49-F238E27FC236}">
                <a16:creationId xmlns:a16="http://schemas.microsoft.com/office/drawing/2014/main" id="{72B20B43-F201-2394-14EE-41F02B7D20F9}"/>
              </a:ext>
            </a:extLst>
          </p:cNvPr>
          <p:cNvSpPr>
            <a:spLocks/>
          </p:cNvSpPr>
          <p:nvPr/>
        </p:nvSpPr>
        <p:spPr bwMode="auto">
          <a:xfrm>
            <a:off x="3861715"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7" name="Oval 34">
            <a:extLst>
              <a:ext uri="{FF2B5EF4-FFF2-40B4-BE49-F238E27FC236}">
                <a16:creationId xmlns:a16="http://schemas.microsoft.com/office/drawing/2014/main" id="{216F635B-9B48-7FE3-2289-3EB1FE13D78B}"/>
              </a:ext>
            </a:extLst>
          </p:cNvPr>
          <p:cNvSpPr>
            <a:spLocks/>
          </p:cNvSpPr>
          <p:nvPr/>
        </p:nvSpPr>
        <p:spPr bwMode="auto">
          <a:xfrm>
            <a:off x="5657838"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8" name="Oval 35">
            <a:extLst>
              <a:ext uri="{FF2B5EF4-FFF2-40B4-BE49-F238E27FC236}">
                <a16:creationId xmlns:a16="http://schemas.microsoft.com/office/drawing/2014/main" id="{B8321044-3D23-E648-3F30-A661EB3A4CBE}"/>
              </a:ext>
            </a:extLst>
          </p:cNvPr>
          <p:cNvSpPr>
            <a:spLocks/>
          </p:cNvSpPr>
          <p:nvPr/>
        </p:nvSpPr>
        <p:spPr bwMode="auto">
          <a:xfrm>
            <a:off x="7167716"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19" name="Oval 36">
            <a:extLst>
              <a:ext uri="{FF2B5EF4-FFF2-40B4-BE49-F238E27FC236}">
                <a16:creationId xmlns:a16="http://schemas.microsoft.com/office/drawing/2014/main" id="{34B436FE-3768-8A7B-9B90-7E4D30890C8B}"/>
              </a:ext>
            </a:extLst>
          </p:cNvPr>
          <p:cNvSpPr>
            <a:spLocks/>
          </p:cNvSpPr>
          <p:nvPr/>
        </p:nvSpPr>
        <p:spPr bwMode="auto">
          <a:xfrm>
            <a:off x="8617577"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cxnSp>
        <p:nvCxnSpPr>
          <p:cNvPr id="20" name="Straight Arrow Connector 19">
            <a:extLst>
              <a:ext uri="{FF2B5EF4-FFF2-40B4-BE49-F238E27FC236}">
                <a16:creationId xmlns:a16="http://schemas.microsoft.com/office/drawing/2014/main" id="{3DC26906-5413-1E28-45D5-AF227A60547A}"/>
              </a:ext>
            </a:extLst>
          </p:cNvPr>
          <p:cNvCxnSpPr>
            <a:cxnSpLocks/>
          </p:cNvCxnSpPr>
          <p:nvPr/>
        </p:nvCxnSpPr>
        <p:spPr>
          <a:xfrm flipV="1">
            <a:off x="702547" y="4839541"/>
            <a:ext cx="0" cy="591995"/>
          </a:xfrm>
          <a:prstGeom prst="straightConnector1">
            <a:avLst/>
          </a:prstGeom>
          <a:ln w="88900">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91618E-6BD8-6A2B-CC7E-DDC10AF62217}"/>
              </a:ext>
            </a:extLst>
          </p:cNvPr>
          <p:cNvCxnSpPr>
            <a:cxnSpLocks/>
          </p:cNvCxnSpPr>
          <p:nvPr/>
        </p:nvCxnSpPr>
        <p:spPr>
          <a:xfrm flipV="1">
            <a:off x="2161281" y="4429667"/>
            <a:ext cx="0" cy="1001869"/>
          </a:xfrm>
          <a:prstGeom prst="straightConnector1">
            <a:avLst/>
          </a:prstGeom>
          <a:ln w="889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2E3BD1-811D-1390-2B84-402A9739D74B}"/>
              </a:ext>
            </a:extLst>
          </p:cNvPr>
          <p:cNvCxnSpPr>
            <a:cxnSpLocks/>
          </p:cNvCxnSpPr>
          <p:nvPr/>
        </p:nvCxnSpPr>
        <p:spPr>
          <a:xfrm flipH="1" flipV="1">
            <a:off x="3900212" y="4103365"/>
            <a:ext cx="13112" cy="1328171"/>
          </a:xfrm>
          <a:prstGeom prst="straightConnector1">
            <a:avLst/>
          </a:prstGeom>
          <a:ln w="889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48D15-4E7E-CEFA-923C-AA7D57F587B3}"/>
              </a:ext>
            </a:extLst>
          </p:cNvPr>
          <p:cNvCxnSpPr>
            <a:cxnSpLocks/>
          </p:cNvCxnSpPr>
          <p:nvPr/>
        </p:nvCxnSpPr>
        <p:spPr>
          <a:xfrm flipV="1">
            <a:off x="5701097" y="3888720"/>
            <a:ext cx="18288" cy="1542816"/>
          </a:xfrm>
          <a:prstGeom prst="straightConnector1">
            <a:avLst/>
          </a:prstGeom>
          <a:ln w="889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031207-26D4-FABC-B137-3256D73FC3B1}"/>
              </a:ext>
            </a:extLst>
          </p:cNvPr>
          <p:cNvCxnSpPr>
            <a:cxnSpLocks/>
          </p:cNvCxnSpPr>
          <p:nvPr/>
        </p:nvCxnSpPr>
        <p:spPr>
          <a:xfrm flipV="1">
            <a:off x="7228104" y="3712464"/>
            <a:ext cx="28512" cy="1719072"/>
          </a:xfrm>
          <a:prstGeom prst="straightConnector1">
            <a:avLst/>
          </a:prstGeom>
          <a:ln w="88900">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42AB752-EC63-5183-6386-4B44AB6B146A}"/>
              </a:ext>
            </a:extLst>
          </p:cNvPr>
          <p:cNvCxnSpPr>
            <a:cxnSpLocks/>
          </p:cNvCxnSpPr>
          <p:nvPr/>
        </p:nvCxnSpPr>
        <p:spPr>
          <a:xfrm flipV="1">
            <a:off x="8638945" y="3558211"/>
            <a:ext cx="0" cy="1873325"/>
          </a:xfrm>
          <a:prstGeom prst="straightConnector1">
            <a:avLst/>
          </a:prstGeom>
          <a:ln w="88900">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2A45030-8856-11D2-C3F0-AD1C02010307}"/>
              </a:ext>
            </a:extLst>
          </p:cNvPr>
          <p:cNvGrpSpPr/>
          <p:nvPr/>
        </p:nvGrpSpPr>
        <p:grpSpPr>
          <a:xfrm>
            <a:off x="99415" y="2992027"/>
            <a:ext cx="1307862" cy="1061830"/>
            <a:chOff x="9820872" y="5944193"/>
            <a:chExt cx="3327140" cy="2123656"/>
          </a:xfrm>
        </p:grpSpPr>
        <p:sp>
          <p:nvSpPr>
            <p:cNvPr id="27" name="CuadroTexto 395">
              <a:extLst>
                <a:ext uri="{FF2B5EF4-FFF2-40B4-BE49-F238E27FC236}">
                  <a16:creationId xmlns:a16="http://schemas.microsoft.com/office/drawing/2014/main" id="{D816C719-7D1A-5D25-C59F-89A213EEF5E8}"/>
                </a:ext>
              </a:extLst>
            </p:cNvPr>
            <p:cNvSpPr txBox="1"/>
            <p:nvPr/>
          </p:nvSpPr>
          <p:spPr>
            <a:xfrm>
              <a:off x="9820872" y="5944193"/>
              <a:ext cx="3327140" cy="523219"/>
            </a:xfrm>
            <a:prstGeom prst="rect">
              <a:avLst/>
            </a:prstGeom>
            <a:noFill/>
          </p:spPr>
          <p:txBody>
            <a:bodyPr wrap="square" rtlCol="0">
              <a:spAutoFit/>
            </a:bodyPr>
            <a:lstStyle/>
            <a:p>
              <a:pPr algn="ctr"/>
              <a:r>
                <a:rPr lang="en-US" sz="1100" b="1" dirty="0">
                  <a:solidFill>
                    <a:schemeClr val="tx2"/>
                  </a:solidFill>
                  <a:latin typeface="Poppins Medium" pitchFamily="2" charset="77"/>
                  <a:ea typeface="Lato Semibold" panose="020F0502020204030203" pitchFamily="34" charset="0"/>
                  <a:cs typeface="Poppins Medium" pitchFamily="2" charset="77"/>
                </a:rPr>
                <a:t>VISION 2020</a:t>
              </a:r>
            </a:p>
          </p:txBody>
        </p:sp>
        <p:sp>
          <p:nvSpPr>
            <p:cNvPr id="28" name="Rectangle 56">
              <a:extLst>
                <a:ext uri="{FF2B5EF4-FFF2-40B4-BE49-F238E27FC236}">
                  <a16:creationId xmlns:a16="http://schemas.microsoft.com/office/drawing/2014/main" id="{033B3141-0A44-A4B1-69BB-DFD578BBF9FD}"/>
                </a:ext>
              </a:extLst>
            </p:cNvPr>
            <p:cNvSpPr/>
            <p:nvPr/>
          </p:nvSpPr>
          <p:spPr>
            <a:xfrm>
              <a:off x="9820872" y="6590524"/>
              <a:ext cx="3327140" cy="1477325"/>
            </a:xfrm>
            <a:prstGeom prst="rect">
              <a:avLst/>
            </a:prstGeom>
          </p:spPr>
          <p:txBody>
            <a:bodyPr wrap="square">
              <a:spAutoFit/>
            </a:bodyPr>
            <a:lstStyle/>
            <a:p>
              <a:pPr algn="ctr"/>
              <a:r>
                <a:rPr lang="en-US" sz="1400" dirty="0">
                  <a:latin typeface="Lato Light" panose="020F0502020204030203" pitchFamily="34" charset="0"/>
                  <a:ea typeface="Lato Light" panose="020F0502020204030203" pitchFamily="34" charset="0"/>
                  <a:cs typeface="Lato Light" panose="020F0502020204030203" pitchFamily="34" charset="0"/>
                </a:rPr>
                <a:t>Establishes vision for growth</a:t>
              </a:r>
            </a:p>
          </p:txBody>
        </p:sp>
      </p:grpSp>
      <p:grpSp>
        <p:nvGrpSpPr>
          <p:cNvPr id="29" name="Group 28">
            <a:extLst>
              <a:ext uri="{FF2B5EF4-FFF2-40B4-BE49-F238E27FC236}">
                <a16:creationId xmlns:a16="http://schemas.microsoft.com/office/drawing/2014/main" id="{BF2B1D04-360E-90C0-4500-5EFAEC26B826}"/>
              </a:ext>
            </a:extLst>
          </p:cNvPr>
          <p:cNvGrpSpPr/>
          <p:nvPr/>
        </p:nvGrpSpPr>
        <p:grpSpPr>
          <a:xfrm>
            <a:off x="1537452" y="2305141"/>
            <a:ext cx="1444468" cy="1786833"/>
            <a:chOff x="7476326" y="7375358"/>
            <a:chExt cx="3656679" cy="2172992"/>
          </a:xfrm>
        </p:grpSpPr>
        <p:sp>
          <p:nvSpPr>
            <p:cNvPr id="30" name="CuadroTexto 395">
              <a:extLst>
                <a:ext uri="{FF2B5EF4-FFF2-40B4-BE49-F238E27FC236}">
                  <a16:creationId xmlns:a16="http://schemas.microsoft.com/office/drawing/2014/main" id="{17DE9E6F-2CC7-2630-8146-DA58E3F63B02}"/>
                </a:ext>
              </a:extLst>
            </p:cNvPr>
            <p:cNvSpPr txBox="1"/>
            <p:nvPr/>
          </p:nvSpPr>
          <p:spPr>
            <a:xfrm>
              <a:off x="7493320" y="7375358"/>
              <a:ext cx="3639685" cy="786012"/>
            </a:xfrm>
            <a:prstGeom prst="rect">
              <a:avLst/>
            </a:prstGeom>
            <a:noFill/>
          </p:spPr>
          <p:txBody>
            <a:bodyPr wrap="square" rtlCol="0">
              <a:spAutoFit/>
            </a:bodyPr>
            <a:lstStyle/>
            <a:p>
              <a:pPr algn="ctr"/>
              <a:r>
                <a:rPr lang="en-US" sz="1200" b="1" dirty="0">
                  <a:solidFill>
                    <a:schemeClr val="tx2"/>
                  </a:solidFill>
                  <a:latin typeface="Poppins Medium" pitchFamily="2" charset="77"/>
                  <a:ea typeface="Lato Semibold" panose="020F0502020204030203" pitchFamily="34" charset="0"/>
                  <a:cs typeface="Poppins Medium" pitchFamily="2" charset="77"/>
                </a:rPr>
                <a:t>Transportation Solutions for a New Century </a:t>
              </a:r>
            </a:p>
          </p:txBody>
        </p:sp>
        <p:sp>
          <p:nvSpPr>
            <p:cNvPr id="31" name="Rectangle 56">
              <a:extLst>
                <a:ext uri="{FF2B5EF4-FFF2-40B4-BE49-F238E27FC236}">
                  <a16:creationId xmlns:a16="http://schemas.microsoft.com/office/drawing/2014/main" id="{8DA88B45-6E53-95A9-8D37-4146030DF28E}"/>
                </a:ext>
              </a:extLst>
            </p:cNvPr>
            <p:cNvSpPr/>
            <p:nvPr/>
          </p:nvSpPr>
          <p:spPr>
            <a:xfrm>
              <a:off x="7476326" y="8071023"/>
              <a:ext cx="3327140" cy="1477327"/>
            </a:xfrm>
            <a:prstGeom prst="rect">
              <a:avLst/>
            </a:prstGeom>
          </p:spPr>
          <p:txBody>
            <a:bodyPr wrap="square">
              <a:spAutoFit/>
            </a:bodyPr>
            <a:lstStyle/>
            <a:p>
              <a:pPr algn="ctr"/>
              <a:r>
                <a:rPr lang="en-US" sz="1400" dirty="0">
                  <a:latin typeface="Lato Light" panose="020F0502020204030203" pitchFamily="34" charset="0"/>
                  <a:ea typeface="Lato Light" panose="020F0502020204030203" pitchFamily="34" charset="0"/>
                  <a:cs typeface="Lato Light" panose="020F0502020204030203" pitchFamily="34" charset="0"/>
                </a:rPr>
                <a:t>MTP that brought region out of non-attainment.</a:t>
              </a:r>
            </a:p>
          </p:txBody>
        </p:sp>
      </p:grpSp>
      <p:grpSp>
        <p:nvGrpSpPr>
          <p:cNvPr id="33" name="Group 32">
            <a:extLst>
              <a:ext uri="{FF2B5EF4-FFF2-40B4-BE49-F238E27FC236}">
                <a16:creationId xmlns:a16="http://schemas.microsoft.com/office/drawing/2014/main" id="{3B43B131-CD63-A3B7-BDD4-E7971A647F1F}"/>
              </a:ext>
            </a:extLst>
          </p:cNvPr>
          <p:cNvGrpSpPr/>
          <p:nvPr/>
        </p:nvGrpSpPr>
        <p:grpSpPr>
          <a:xfrm>
            <a:off x="3293468" y="2360993"/>
            <a:ext cx="1314293" cy="1061830"/>
            <a:chOff x="9820872" y="5944193"/>
            <a:chExt cx="3327140" cy="2123656"/>
          </a:xfrm>
        </p:grpSpPr>
        <p:sp>
          <p:nvSpPr>
            <p:cNvPr id="34" name="CuadroTexto 395">
              <a:extLst>
                <a:ext uri="{FF2B5EF4-FFF2-40B4-BE49-F238E27FC236}">
                  <a16:creationId xmlns:a16="http://schemas.microsoft.com/office/drawing/2014/main" id="{F5811744-7D5A-5298-010E-D4CD82A2131C}"/>
                </a:ext>
              </a:extLst>
            </p:cNvPr>
            <p:cNvSpPr txBox="1"/>
            <p:nvPr/>
          </p:nvSpPr>
          <p:spPr>
            <a:xfrm>
              <a:off x="9820872" y="5944193"/>
              <a:ext cx="3327140" cy="553997"/>
            </a:xfrm>
            <a:prstGeom prst="rect">
              <a:avLst/>
            </a:prstGeom>
            <a:noFill/>
          </p:spPr>
          <p:txBody>
            <a:bodyPr wrap="square" rtlCol="0">
              <a:spAutoFit/>
            </a:bodyPr>
            <a:lstStyle/>
            <a:p>
              <a:pPr algn="ctr"/>
              <a:r>
                <a:rPr lang="en-US" sz="1200" b="1" dirty="0">
                  <a:solidFill>
                    <a:schemeClr val="tx2"/>
                  </a:solidFill>
                  <a:latin typeface="Poppins Medium" pitchFamily="2" charset="77"/>
                  <a:ea typeface="Lato Semibold" panose="020F0502020204030203" pitchFamily="34" charset="0"/>
                  <a:cs typeface="Poppins Medium" pitchFamily="2" charset="77"/>
                </a:rPr>
                <a:t>Mobility 2030</a:t>
              </a:r>
            </a:p>
          </p:txBody>
        </p:sp>
        <p:sp>
          <p:nvSpPr>
            <p:cNvPr id="35" name="Rectangle 56">
              <a:extLst>
                <a:ext uri="{FF2B5EF4-FFF2-40B4-BE49-F238E27FC236}">
                  <a16:creationId xmlns:a16="http://schemas.microsoft.com/office/drawing/2014/main" id="{87794286-A133-F7DA-B85F-C0E0229036AD}"/>
                </a:ext>
              </a:extLst>
            </p:cNvPr>
            <p:cNvSpPr/>
            <p:nvPr/>
          </p:nvSpPr>
          <p:spPr>
            <a:xfrm>
              <a:off x="9820872" y="6590524"/>
              <a:ext cx="3327140" cy="1477325"/>
            </a:xfrm>
            <a:prstGeom prst="rect">
              <a:avLst/>
            </a:prstGeom>
          </p:spPr>
          <p:txBody>
            <a:bodyPr wrap="square">
              <a:spAutoFit/>
            </a:bodyPr>
            <a:lstStyle/>
            <a:p>
              <a:pPr algn="ctr"/>
              <a:r>
                <a:rPr lang="en-US" sz="1400" dirty="0">
                  <a:latin typeface="Lato Light" panose="020F0502020204030203" pitchFamily="34" charset="0"/>
                  <a:ea typeface="Lato Light" panose="020F0502020204030203" pitchFamily="34" charset="0"/>
                  <a:cs typeface="Lato Light" panose="020F0502020204030203" pitchFamily="34" charset="0"/>
                </a:rPr>
                <a:t>Transit emphasis and Express Lanes</a:t>
              </a:r>
            </a:p>
          </p:txBody>
        </p:sp>
      </p:grpSp>
      <p:grpSp>
        <p:nvGrpSpPr>
          <p:cNvPr id="36" name="Group 35">
            <a:extLst>
              <a:ext uri="{FF2B5EF4-FFF2-40B4-BE49-F238E27FC236}">
                <a16:creationId xmlns:a16="http://schemas.microsoft.com/office/drawing/2014/main" id="{9010763A-97D9-FA05-7E89-478373B1A93F}"/>
              </a:ext>
            </a:extLst>
          </p:cNvPr>
          <p:cNvGrpSpPr/>
          <p:nvPr/>
        </p:nvGrpSpPr>
        <p:grpSpPr>
          <a:xfrm>
            <a:off x="4913560" y="2215573"/>
            <a:ext cx="1691134" cy="832724"/>
            <a:chOff x="9820872" y="5971517"/>
            <a:chExt cx="3382268" cy="1665445"/>
          </a:xfrm>
        </p:grpSpPr>
        <p:sp>
          <p:nvSpPr>
            <p:cNvPr id="37" name="CuadroTexto 395">
              <a:extLst>
                <a:ext uri="{FF2B5EF4-FFF2-40B4-BE49-F238E27FC236}">
                  <a16:creationId xmlns:a16="http://schemas.microsoft.com/office/drawing/2014/main" id="{873D9B40-7160-71DF-9667-C599DD159C27}"/>
                </a:ext>
              </a:extLst>
            </p:cNvPr>
            <p:cNvSpPr txBox="1"/>
            <p:nvPr/>
          </p:nvSpPr>
          <p:spPr>
            <a:xfrm>
              <a:off x="9876000" y="5971517"/>
              <a:ext cx="3327140" cy="553997"/>
            </a:xfrm>
            <a:prstGeom prst="rect">
              <a:avLst/>
            </a:prstGeom>
            <a:noFill/>
          </p:spPr>
          <p:txBody>
            <a:bodyPr wrap="square" rtlCol="0">
              <a:spAutoFit/>
            </a:bodyPr>
            <a:lstStyle/>
            <a:p>
              <a:pPr algn="ctr"/>
              <a:r>
                <a:rPr lang="en-US" sz="1200" b="1" dirty="0">
                  <a:solidFill>
                    <a:schemeClr val="tx2"/>
                  </a:solidFill>
                  <a:latin typeface="Poppins Medium" pitchFamily="2" charset="77"/>
                  <a:ea typeface="Lato Semibold" panose="020F0502020204030203" pitchFamily="34" charset="0"/>
                  <a:cs typeface="Poppins Medium" pitchFamily="2" charset="77"/>
                </a:rPr>
                <a:t>Envision 6</a:t>
              </a:r>
            </a:p>
          </p:txBody>
        </p:sp>
        <p:sp>
          <p:nvSpPr>
            <p:cNvPr id="56" name="Rectangle 56">
              <a:extLst>
                <a:ext uri="{FF2B5EF4-FFF2-40B4-BE49-F238E27FC236}">
                  <a16:creationId xmlns:a16="http://schemas.microsoft.com/office/drawing/2014/main" id="{8894B5D3-4DB9-D91A-45DD-878257AF461E}"/>
                </a:ext>
              </a:extLst>
            </p:cNvPr>
            <p:cNvSpPr/>
            <p:nvPr/>
          </p:nvSpPr>
          <p:spPr>
            <a:xfrm>
              <a:off x="9820872" y="6590524"/>
              <a:ext cx="3327140" cy="1046438"/>
            </a:xfrm>
            <a:prstGeom prst="rect">
              <a:avLst/>
            </a:prstGeom>
          </p:spPr>
          <p:txBody>
            <a:bodyPr wrap="square">
              <a:spAutoFit/>
            </a:bodyPr>
            <a:lstStyle/>
            <a:p>
              <a:pPr algn="ctr"/>
              <a:r>
                <a:rPr lang="en-US" sz="1400" dirty="0">
                  <a:latin typeface="Lato Light" panose="020F0502020204030203" pitchFamily="34" charset="0"/>
                  <a:ea typeface="Lato Light" panose="020F0502020204030203" pitchFamily="34" charset="0"/>
                  <a:cs typeface="Lato Light" panose="020F0502020204030203" pitchFamily="34" charset="0"/>
                </a:rPr>
                <a:t>Responded to a larger region</a:t>
              </a:r>
            </a:p>
          </p:txBody>
        </p:sp>
      </p:grpSp>
      <p:grpSp>
        <p:nvGrpSpPr>
          <p:cNvPr id="57" name="Group 56">
            <a:extLst>
              <a:ext uri="{FF2B5EF4-FFF2-40B4-BE49-F238E27FC236}">
                <a16:creationId xmlns:a16="http://schemas.microsoft.com/office/drawing/2014/main" id="{FC2B2063-C768-4D4B-DD78-81E08977F3E7}"/>
              </a:ext>
            </a:extLst>
          </p:cNvPr>
          <p:cNvGrpSpPr/>
          <p:nvPr/>
        </p:nvGrpSpPr>
        <p:grpSpPr>
          <a:xfrm>
            <a:off x="6554160" y="1983346"/>
            <a:ext cx="1443369" cy="1277273"/>
            <a:chOff x="9820872" y="5944193"/>
            <a:chExt cx="3327140" cy="2554541"/>
          </a:xfrm>
        </p:grpSpPr>
        <p:sp>
          <p:nvSpPr>
            <p:cNvPr id="58" name="CuadroTexto 395">
              <a:extLst>
                <a:ext uri="{FF2B5EF4-FFF2-40B4-BE49-F238E27FC236}">
                  <a16:creationId xmlns:a16="http://schemas.microsoft.com/office/drawing/2014/main" id="{6498767D-D4F5-BC15-DADB-2630E2881DED}"/>
                </a:ext>
              </a:extLst>
            </p:cNvPr>
            <p:cNvSpPr txBox="1"/>
            <p:nvPr/>
          </p:nvSpPr>
          <p:spPr>
            <a:xfrm>
              <a:off x="9820872" y="5944193"/>
              <a:ext cx="3327140" cy="553997"/>
            </a:xfrm>
            <a:prstGeom prst="rect">
              <a:avLst/>
            </a:prstGeom>
            <a:noFill/>
          </p:spPr>
          <p:txBody>
            <a:bodyPr wrap="square" rtlCol="0">
              <a:spAutoFit/>
            </a:bodyPr>
            <a:lstStyle/>
            <a:p>
              <a:pPr algn="ctr"/>
              <a:r>
                <a:rPr lang="en-US" sz="1200" b="1" dirty="0">
                  <a:solidFill>
                    <a:schemeClr val="tx2"/>
                  </a:solidFill>
                  <a:latin typeface="Poppins Medium" pitchFamily="2" charset="77"/>
                  <a:ea typeface="Lato Semibold" panose="020F0502020204030203" pitchFamily="34" charset="0"/>
                  <a:cs typeface="Poppins Medium" pitchFamily="2" charset="77"/>
                </a:rPr>
                <a:t>Plan 2040</a:t>
              </a:r>
            </a:p>
          </p:txBody>
        </p:sp>
        <p:sp>
          <p:nvSpPr>
            <p:cNvPr id="59" name="Rectangle 56">
              <a:extLst>
                <a:ext uri="{FF2B5EF4-FFF2-40B4-BE49-F238E27FC236}">
                  <a16:creationId xmlns:a16="http://schemas.microsoft.com/office/drawing/2014/main" id="{5A0B85A8-C0BC-DDE9-0954-4222923F59F1}"/>
                </a:ext>
              </a:extLst>
            </p:cNvPr>
            <p:cNvSpPr/>
            <p:nvPr/>
          </p:nvSpPr>
          <p:spPr>
            <a:xfrm>
              <a:off x="9820872" y="6590524"/>
              <a:ext cx="3327140" cy="1908210"/>
            </a:xfrm>
            <a:prstGeom prst="rect">
              <a:avLst/>
            </a:prstGeom>
          </p:spPr>
          <p:txBody>
            <a:bodyPr wrap="square">
              <a:spAutoFit/>
            </a:bodyPr>
            <a:lstStyle/>
            <a:p>
              <a:pPr algn="ctr"/>
              <a:r>
                <a:rPr lang="en-US" sz="1400" dirty="0">
                  <a:latin typeface="Lato Light" panose="020F0502020204030203" pitchFamily="34" charset="0"/>
                  <a:ea typeface="Lato Light" panose="020F0502020204030203" pitchFamily="34" charset="0"/>
                  <a:cs typeface="Lato Light" panose="020F0502020204030203" pitchFamily="34" charset="0"/>
                </a:rPr>
                <a:t>Addressed Issues with declining funding</a:t>
              </a:r>
            </a:p>
          </p:txBody>
        </p:sp>
      </p:grpSp>
      <p:grpSp>
        <p:nvGrpSpPr>
          <p:cNvPr id="60" name="Group 59">
            <a:extLst>
              <a:ext uri="{FF2B5EF4-FFF2-40B4-BE49-F238E27FC236}">
                <a16:creationId xmlns:a16="http://schemas.microsoft.com/office/drawing/2014/main" id="{E7B0D2BB-6E0C-9ED5-7EED-1FB5586F3550}"/>
              </a:ext>
            </a:extLst>
          </p:cNvPr>
          <p:cNvGrpSpPr/>
          <p:nvPr/>
        </p:nvGrpSpPr>
        <p:grpSpPr>
          <a:xfrm>
            <a:off x="7961401" y="1798800"/>
            <a:ext cx="1312352" cy="846386"/>
            <a:chOff x="9820872" y="5944193"/>
            <a:chExt cx="3327140" cy="1692770"/>
          </a:xfrm>
        </p:grpSpPr>
        <p:sp>
          <p:nvSpPr>
            <p:cNvPr id="61" name="CuadroTexto 395">
              <a:extLst>
                <a:ext uri="{FF2B5EF4-FFF2-40B4-BE49-F238E27FC236}">
                  <a16:creationId xmlns:a16="http://schemas.microsoft.com/office/drawing/2014/main" id="{9DD44BFC-672C-4401-53BC-DE640AECAF6F}"/>
                </a:ext>
              </a:extLst>
            </p:cNvPr>
            <p:cNvSpPr txBox="1"/>
            <p:nvPr/>
          </p:nvSpPr>
          <p:spPr>
            <a:xfrm>
              <a:off x="9820872" y="5944193"/>
              <a:ext cx="3327140" cy="923329"/>
            </a:xfrm>
            <a:prstGeom prst="rect">
              <a:avLst/>
            </a:prstGeom>
            <a:noFill/>
          </p:spPr>
          <p:txBody>
            <a:bodyPr wrap="square" rtlCol="0">
              <a:spAutoFit/>
            </a:bodyPr>
            <a:lstStyle/>
            <a:p>
              <a:pPr algn="ctr"/>
              <a:r>
                <a:rPr lang="en-US" sz="1200" dirty="0">
                  <a:solidFill>
                    <a:schemeClr val="tx2"/>
                  </a:solidFill>
                  <a:latin typeface="Poppins Medium" pitchFamily="2" charset="77"/>
                  <a:ea typeface="Lato Semibold" panose="020F0502020204030203" pitchFamily="34" charset="0"/>
                  <a:cs typeface="Poppins Medium" pitchFamily="2" charset="77"/>
                </a:rPr>
                <a:t>The Atlanta Region’s Plan</a:t>
              </a:r>
            </a:p>
          </p:txBody>
        </p:sp>
        <p:sp>
          <p:nvSpPr>
            <p:cNvPr id="62" name="Rectangle 56">
              <a:extLst>
                <a:ext uri="{FF2B5EF4-FFF2-40B4-BE49-F238E27FC236}">
                  <a16:creationId xmlns:a16="http://schemas.microsoft.com/office/drawing/2014/main" id="{F0E0A94A-2814-87E3-E027-6BC0FD74C0C8}"/>
                </a:ext>
              </a:extLst>
            </p:cNvPr>
            <p:cNvSpPr/>
            <p:nvPr/>
          </p:nvSpPr>
          <p:spPr>
            <a:xfrm>
              <a:off x="9820872" y="6590524"/>
              <a:ext cx="3327140" cy="1046439"/>
            </a:xfrm>
            <a:prstGeom prst="rect">
              <a:avLst/>
            </a:prstGeom>
          </p:spPr>
          <p:txBody>
            <a:bodyPr wrap="square">
              <a:spAutoFit/>
            </a:bodyPr>
            <a:lstStyle/>
            <a:p>
              <a:pPr algn="ctr"/>
              <a:r>
                <a:rPr lang="en-US" sz="1400" dirty="0">
                  <a:latin typeface="Lato Light" panose="020F0502020204030203" pitchFamily="34" charset="0"/>
                  <a:ea typeface="Lato Light" panose="020F0502020204030203" pitchFamily="34" charset="0"/>
                  <a:cs typeface="Lato Light" panose="020F0502020204030203" pitchFamily="34" charset="0"/>
                </a:rPr>
                <a:t>Scenario Planning Emphasis</a:t>
              </a:r>
            </a:p>
          </p:txBody>
        </p:sp>
      </p:grpSp>
      <p:sp>
        <p:nvSpPr>
          <p:cNvPr id="63" name="CuadroTexto 395">
            <a:extLst>
              <a:ext uri="{FF2B5EF4-FFF2-40B4-BE49-F238E27FC236}">
                <a16:creationId xmlns:a16="http://schemas.microsoft.com/office/drawing/2014/main" id="{BC15F085-F25C-038E-F6A4-046509E9514A}"/>
              </a:ext>
            </a:extLst>
          </p:cNvPr>
          <p:cNvSpPr txBox="1"/>
          <p:nvPr/>
        </p:nvSpPr>
        <p:spPr>
          <a:xfrm>
            <a:off x="1672698" y="5888367"/>
            <a:ext cx="977167" cy="430887"/>
          </a:xfrm>
          <a:prstGeom prst="rect">
            <a:avLst/>
          </a:prstGeom>
          <a:noFill/>
        </p:spPr>
        <p:txBody>
          <a:bodyPr wrap="square" rtlCol="0">
            <a:spAutoFit/>
          </a:bodyPr>
          <a:lstStyle/>
          <a:p>
            <a:pPr algn="ctr"/>
            <a:r>
              <a:rPr lang="en-US" sz="2200" dirty="0">
                <a:solidFill>
                  <a:schemeClr val="accent2"/>
                </a:solidFill>
                <a:latin typeface="Poppins Medium" pitchFamily="2" charset="77"/>
                <a:ea typeface="Lato Semibold" panose="020F0502020204030203" pitchFamily="34" charset="0"/>
                <a:cs typeface="Poppins Medium" pitchFamily="2" charset="77"/>
              </a:rPr>
              <a:t>2000</a:t>
            </a:r>
          </a:p>
        </p:txBody>
      </p:sp>
      <p:sp>
        <p:nvSpPr>
          <p:cNvPr id="64" name="CuadroTexto 395">
            <a:extLst>
              <a:ext uri="{FF2B5EF4-FFF2-40B4-BE49-F238E27FC236}">
                <a16:creationId xmlns:a16="http://schemas.microsoft.com/office/drawing/2014/main" id="{F7F506F5-F49E-04AA-0BC9-DAA9AF9C33DD}"/>
              </a:ext>
            </a:extLst>
          </p:cNvPr>
          <p:cNvSpPr txBox="1"/>
          <p:nvPr/>
        </p:nvSpPr>
        <p:spPr>
          <a:xfrm>
            <a:off x="3425215" y="5879787"/>
            <a:ext cx="977167" cy="430887"/>
          </a:xfrm>
          <a:prstGeom prst="rect">
            <a:avLst/>
          </a:prstGeom>
          <a:noFill/>
        </p:spPr>
        <p:txBody>
          <a:bodyPr wrap="square" rtlCol="0">
            <a:spAutoFit/>
          </a:bodyPr>
          <a:lstStyle/>
          <a:p>
            <a:pPr algn="ctr"/>
            <a:r>
              <a:rPr lang="en-US" sz="2200" dirty="0">
                <a:solidFill>
                  <a:schemeClr val="accent3"/>
                </a:solidFill>
                <a:latin typeface="Poppins Medium" pitchFamily="2" charset="77"/>
                <a:ea typeface="Lato Semibold" panose="020F0502020204030203" pitchFamily="34" charset="0"/>
                <a:cs typeface="Poppins Medium" pitchFamily="2" charset="77"/>
              </a:rPr>
              <a:t>2004</a:t>
            </a:r>
          </a:p>
        </p:txBody>
      </p:sp>
      <p:sp>
        <p:nvSpPr>
          <p:cNvPr id="65" name="CuadroTexto 395">
            <a:extLst>
              <a:ext uri="{FF2B5EF4-FFF2-40B4-BE49-F238E27FC236}">
                <a16:creationId xmlns:a16="http://schemas.microsoft.com/office/drawing/2014/main" id="{2CE35A53-B019-97FE-24EB-207B75B009CB}"/>
              </a:ext>
            </a:extLst>
          </p:cNvPr>
          <p:cNvSpPr txBox="1"/>
          <p:nvPr/>
        </p:nvSpPr>
        <p:spPr>
          <a:xfrm>
            <a:off x="5244847" y="5888367"/>
            <a:ext cx="977167" cy="430887"/>
          </a:xfrm>
          <a:prstGeom prst="rect">
            <a:avLst/>
          </a:prstGeom>
          <a:noFill/>
        </p:spPr>
        <p:txBody>
          <a:bodyPr wrap="square" rtlCol="0">
            <a:spAutoFit/>
          </a:bodyPr>
          <a:lstStyle/>
          <a:p>
            <a:pPr algn="ctr"/>
            <a:r>
              <a:rPr lang="en-US" sz="2200" dirty="0">
                <a:solidFill>
                  <a:schemeClr val="accent4"/>
                </a:solidFill>
                <a:latin typeface="Poppins Medium" pitchFamily="2" charset="77"/>
                <a:ea typeface="Lato Semibold" panose="020F0502020204030203" pitchFamily="34" charset="0"/>
                <a:cs typeface="Poppins Medium" pitchFamily="2" charset="77"/>
              </a:rPr>
              <a:t>2006</a:t>
            </a:r>
          </a:p>
        </p:txBody>
      </p:sp>
      <p:sp>
        <p:nvSpPr>
          <p:cNvPr id="66" name="CuadroTexto 395">
            <a:extLst>
              <a:ext uri="{FF2B5EF4-FFF2-40B4-BE49-F238E27FC236}">
                <a16:creationId xmlns:a16="http://schemas.microsoft.com/office/drawing/2014/main" id="{444BC3E5-73A7-7756-5592-6BD2250CF276}"/>
              </a:ext>
            </a:extLst>
          </p:cNvPr>
          <p:cNvSpPr txBox="1"/>
          <p:nvPr/>
        </p:nvSpPr>
        <p:spPr>
          <a:xfrm>
            <a:off x="6726783" y="5888367"/>
            <a:ext cx="977167" cy="430887"/>
          </a:xfrm>
          <a:prstGeom prst="rect">
            <a:avLst/>
          </a:prstGeom>
          <a:noFill/>
        </p:spPr>
        <p:txBody>
          <a:bodyPr wrap="square" rtlCol="0">
            <a:spAutoFit/>
          </a:bodyPr>
          <a:lstStyle/>
          <a:p>
            <a:pPr algn="ctr"/>
            <a:r>
              <a:rPr lang="en-US" sz="2200" dirty="0">
                <a:solidFill>
                  <a:schemeClr val="accent5"/>
                </a:solidFill>
                <a:latin typeface="Poppins Medium" pitchFamily="2" charset="77"/>
                <a:ea typeface="Lato Semibold" panose="020F0502020204030203" pitchFamily="34" charset="0"/>
                <a:cs typeface="Poppins Medium" pitchFamily="2" charset="77"/>
              </a:rPr>
              <a:t>2011</a:t>
            </a:r>
          </a:p>
        </p:txBody>
      </p:sp>
      <p:sp>
        <p:nvSpPr>
          <p:cNvPr id="67" name="CuadroTexto 395">
            <a:extLst>
              <a:ext uri="{FF2B5EF4-FFF2-40B4-BE49-F238E27FC236}">
                <a16:creationId xmlns:a16="http://schemas.microsoft.com/office/drawing/2014/main" id="{F60C58BF-6EE8-0A40-F955-C98F8BF7CEEC}"/>
              </a:ext>
            </a:extLst>
          </p:cNvPr>
          <p:cNvSpPr txBox="1"/>
          <p:nvPr/>
        </p:nvSpPr>
        <p:spPr>
          <a:xfrm>
            <a:off x="8269112" y="5888367"/>
            <a:ext cx="977167" cy="430887"/>
          </a:xfrm>
          <a:prstGeom prst="rect">
            <a:avLst/>
          </a:prstGeom>
          <a:noFill/>
        </p:spPr>
        <p:txBody>
          <a:bodyPr wrap="square" rtlCol="0">
            <a:spAutoFit/>
          </a:bodyPr>
          <a:lstStyle/>
          <a:p>
            <a:pPr algn="ctr"/>
            <a:r>
              <a:rPr lang="en-US" sz="2200" dirty="0">
                <a:solidFill>
                  <a:schemeClr val="accent6"/>
                </a:solidFill>
                <a:latin typeface="Poppins Medium" pitchFamily="2" charset="77"/>
                <a:ea typeface="Lato Semibold" panose="020F0502020204030203" pitchFamily="34" charset="0"/>
                <a:cs typeface="Poppins Medium" pitchFamily="2" charset="77"/>
              </a:rPr>
              <a:t>2016</a:t>
            </a:r>
          </a:p>
        </p:txBody>
      </p:sp>
      <p:pic>
        <p:nvPicPr>
          <p:cNvPr id="68" name="Picture 67">
            <a:extLst>
              <a:ext uri="{FF2B5EF4-FFF2-40B4-BE49-F238E27FC236}">
                <a16:creationId xmlns:a16="http://schemas.microsoft.com/office/drawing/2014/main" id="{B2E2BE44-6C20-F3C9-D3C6-C28FCE4AE5F3}"/>
              </a:ext>
            </a:extLst>
          </p:cNvPr>
          <p:cNvPicPr>
            <a:picLocks noChangeAspect="1"/>
          </p:cNvPicPr>
          <p:nvPr/>
        </p:nvPicPr>
        <p:blipFill>
          <a:blip r:embed="rId3"/>
          <a:stretch>
            <a:fillRect/>
          </a:stretch>
        </p:blipFill>
        <p:spPr>
          <a:xfrm>
            <a:off x="2405673" y="4420285"/>
            <a:ext cx="803339" cy="1048774"/>
          </a:xfrm>
          <a:prstGeom prst="rect">
            <a:avLst/>
          </a:prstGeom>
        </p:spPr>
      </p:pic>
      <p:pic>
        <p:nvPicPr>
          <p:cNvPr id="69" name="Picture 68">
            <a:extLst>
              <a:ext uri="{FF2B5EF4-FFF2-40B4-BE49-F238E27FC236}">
                <a16:creationId xmlns:a16="http://schemas.microsoft.com/office/drawing/2014/main" id="{68C5E72E-4167-EB68-32AD-81014947EB17}"/>
              </a:ext>
            </a:extLst>
          </p:cNvPr>
          <p:cNvPicPr>
            <a:picLocks noChangeAspect="1"/>
          </p:cNvPicPr>
          <p:nvPr/>
        </p:nvPicPr>
        <p:blipFill rotWithShape="1">
          <a:blip r:embed="rId4"/>
          <a:srcRect l="4590" t="3458" r="5091" b="3838"/>
          <a:stretch/>
        </p:blipFill>
        <p:spPr>
          <a:xfrm>
            <a:off x="4031516" y="4378712"/>
            <a:ext cx="744366" cy="983607"/>
          </a:xfrm>
          <a:prstGeom prst="rect">
            <a:avLst/>
          </a:prstGeom>
        </p:spPr>
      </p:pic>
      <p:sp>
        <p:nvSpPr>
          <p:cNvPr id="70" name="Oval 3">
            <a:extLst>
              <a:ext uri="{FF2B5EF4-FFF2-40B4-BE49-F238E27FC236}">
                <a16:creationId xmlns:a16="http://schemas.microsoft.com/office/drawing/2014/main" id="{97479626-DDD2-20FE-4872-F0EBCFFD9A9D}"/>
              </a:ext>
            </a:extLst>
          </p:cNvPr>
          <p:cNvSpPr>
            <a:spLocks/>
          </p:cNvSpPr>
          <p:nvPr/>
        </p:nvSpPr>
        <p:spPr bwMode="auto">
          <a:xfrm>
            <a:off x="9898544" y="5400945"/>
            <a:ext cx="351632" cy="352425"/>
          </a:xfrm>
          <a:prstGeom prst="ellipse">
            <a:avLst/>
          </a:prstGeom>
          <a:solidFill>
            <a:schemeClr val="accent1"/>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71" name="Oval 4">
            <a:extLst>
              <a:ext uri="{FF2B5EF4-FFF2-40B4-BE49-F238E27FC236}">
                <a16:creationId xmlns:a16="http://schemas.microsoft.com/office/drawing/2014/main" id="{6234F7EA-57BD-2640-135F-0FADE55F1151}"/>
              </a:ext>
            </a:extLst>
          </p:cNvPr>
          <p:cNvSpPr>
            <a:spLocks/>
          </p:cNvSpPr>
          <p:nvPr/>
        </p:nvSpPr>
        <p:spPr bwMode="auto">
          <a:xfrm>
            <a:off x="11058324" y="5400945"/>
            <a:ext cx="351632" cy="352425"/>
          </a:xfrm>
          <a:prstGeom prst="ellipse">
            <a:avLst/>
          </a:prstGeom>
          <a:solidFill>
            <a:schemeClr val="accent2"/>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72" name="Oval 31">
            <a:extLst>
              <a:ext uri="{FF2B5EF4-FFF2-40B4-BE49-F238E27FC236}">
                <a16:creationId xmlns:a16="http://schemas.microsoft.com/office/drawing/2014/main" id="{272D162F-3C9C-8CE0-9E7F-9A9039D2FDB7}"/>
              </a:ext>
            </a:extLst>
          </p:cNvPr>
          <p:cNvSpPr>
            <a:spLocks/>
          </p:cNvSpPr>
          <p:nvPr/>
        </p:nvSpPr>
        <p:spPr bwMode="auto">
          <a:xfrm>
            <a:off x="10029513" y="5532707"/>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73" name="Oval 32">
            <a:extLst>
              <a:ext uri="{FF2B5EF4-FFF2-40B4-BE49-F238E27FC236}">
                <a16:creationId xmlns:a16="http://schemas.microsoft.com/office/drawing/2014/main" id="{DA58F42C-1B6F-BDCE-38C7-350B0F8B5FFF}"/>
              </a:ext>
            </a:extLst>
          </p:cNvPr>
          <p:cNvSpPr>
            <a:spLocks/>
          </p:cNvSpPr>
          <p:nvPr/>
        </p:nvSpPr>
        <p:spPr bwMode="auto">
          <a:xfrm>
            <a:off x="11189293" y="5532707"/>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cxnSp>
        <p:nvCxnSpPr>
          <p:cNvPr id="74" name="Straight Arrow Connector 73">
            <a:extLst>
              <a:ext uri="{FF2B5EF4-FFF2-40B4-BE49-F238E27FC236}">
                <a16:creationId xmlns:a16="http://schemas.microsoft.com/office/drawing/2014/main" id="{B6A7AA8A-6D8A-A5FE-83DA-71696AADC85F}"/>
              </a:ext>
            </a:extLst>
          </p:cNvPr>
          <p:cNvCxnSpPr>
            <a:cxnSpLocks/>
          </p:cNvCxnSpPr>
          <p:nvPr/>
        </p:nvCxnSpPr>
        <p:spPr>
          <a:xfrm flipH="1" flipV="1">
            <a:off x="10065571" y="3341489"/>
            <a:ext cx="26680" cy="2055836"/>
          </a:xfrm>
          <a:prstGeom prst="straightConnector1">
            <a:avLst/>
          </a:prstGeom>
          <a:ln w="88900">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84DCAA2-AD2E-3F0C-F6A4-B3457732195B}"/>
              </a:ext>
            </a:extLst>
          </p:cNvPr>
          <p:cNvCxnSpPr>
            <a:cxnSpLocks/>
          </p:cNvCxnSpPr>
          <p:nvPr/>
        </p:nvCxnSpPr>
        <p:spPr>
          <a:xfrm flipV="1">
            <a:off x="11233743" y="3011375"/>
            <a:ext cx="3184" cy="2385950"/>
          </a:xfrm>
          <a:prstGeom prst="straightConnector1">
            <a:avLst/>
          </a:prstGeom>
          <a:ln w="889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9B464294-1E51-5D2E-3CDE-F1C04C011948}"/>
              </a:ext>
            </a:extLst>
          </p:cNvPr>
          <p:cNvGrpSpPr/>
          <p:nvPr/>
        </p:nvGrpSpPr>
        <p:grpSpPr>
          <a:xfrm>
            <a:off x="9300433" y="1267366"/>
            <a:ext cx="1260521" cy="1218943"/>
            <a:chOff x="9820872" y="5944193"/>
            <a:chExt cx="3462732" cy="1640382"/>
          </a:xfrm>
        </p:grpSpPr>
        <p:sp>
          <p:nvSpPr>
            <p:cNvPr id="77" name="CuadroTexto 395">
              <a:extLst>
                <a:ext uri="{FF2B5EF4-FFF2-40B4-BE49-F238E27FC236}">
                  <a16:creationId xmlns:a16="http://schemas.microsoft.com/office/drawing/2014/main" id="{78789DF8-849D-2A28-5807-7EF07C48C679}"/>
                </a:ext>
              </a:extLst>
            </p:cNvPr>
            <p:cNvSpPr txBox="1"/>
            <p:nvPr/>
          </p:nvSpPr>
          <p:spPr>
            <a:xfrm>
              <a:off x="9956464" y="5944193"/>
              <a:ext cx="3327140" cy="621282"/>
            </a:xfrm>
            <a:prstGeom prst="rect">
              <a:avLst/>
            </a:prstGeom>
            <a:noFill/>
          </p:spPr>
          <p:txBody>
            <a:bodyPr wrap="square" rtlCol="0">
              <a:spAutoFit/>
            </a:bodyPr>
            <a:lstStyle/>
            <a:p>
              <a:pPr algn="ctr"/>
              <a:r>
                <a:rPr lang="en-US" sz="1200" b="1" dirty="0">
                  <a:solidFill>
                    <a:schemeClr val="tx2"/>
                  </a:solidFill>
                  <a:latin typeface="Poppins Medium" pitchFamily="2" charset="77"/>
                  <a:ea typeface="Lato Semibold" panose="020F0502020204030203" pitchFamily="34" charset="0"/>
                  <a:cs typeface="Poppins Medium" pitchFamily="2" charset="77"/>
                </a:rPr>
                <a:t>The Atlanta Region’s Plan</a:t>
              </a:r>
            </a:p>
          </p:txBody>
        </p:sp>
        <p:sp>
          <p:nvSpPr>
            <p:cNvPr id="78" name="Rectangle 56">
              <a:extLst>
                <a:ext uri="{FF2B5EF4-FFF2-40B4-BE49-F238E27FC236}">
                  <a16:creationId xmlns:a16="http://schemas.microsoft.com/office/drawing/2014/main" id="{5424568A-2CD3-39C5-F655-ED29A6A0D526}"/>
                </a:ext>
              </a:extLst>
            </p:cNvPr>
            <p:cNvSpPr/>
            <p:nvPr/>
          </p:nvSpPr>
          <p:spPr>
            <a:xfrm>
              <a:off x="9820872" y="6590524"/>
              <a:ext cx="3327140" cy="994051"/>
            </a:xfrm>
            <a:prstGeom prst="rect">
              <a:avLst/>
            </a:prstGeom>
          </p:spPr>
          <p:txBody>
            <a:bodyPr wrap="square">
              <a:spAutoFit/>
            </a:bodyPr>
            <a:lstStyle/>
            <a:p>
              <a:pPr algn="ctr"/>
              <a:r>
                <a:rPr lang="en-US" sz="1400" dirty="0">
                  <a:latin typeface="Lato Light" panose="020F0502020204030203" pitchFamily="34" charset="0"/>
                  <a:ea typeface="Lato Light" panose="020F0502020204030203" pitchFamily="34" charset="0"/>
                  <a:cs typeface="Lato Light" panose="020F0502020204030203" pitchFamily="34" charset="0"/>
                </a:rPr>
                <a:t>Reflected transit referendums</a:t>
              </a:r>
            </a:p>
          </p:txBody>
        </p:sp>
      </p:grpSp>
      <p:sp>
        <p:nvSpPr>
          <p:cNvPr id="80" name="CuadroTexto 395">
            <a:extLst>
              <a:ext uri="{FF2B5EF4-FFF2-40B4-BE49-F238E27FC236}">
                <a16:creationId xmlns:a16="http://schemas.microsoft.com/office/drawing/2014/main" id="{DDE72DE1-AAEC-A17E-4698-6F711109C269}"/>
              </a:ext>
            </a:extLst>
          </p:cNvPr>
          <p:cNvSpPr txBox="1"/>
          <p:nvPr/>
        </p:nvSpPr>
        <p:spPr>
          <a:xfrm>
            <a:off x="10713697" y="838927"/>
            <a:ext cx="1106446" cy="523220"/>
          </a:xfrm>
          <a:prstGeom prst="rect">
            <a:avLst/>
          </a:prstGeom>
          <a:noFill/>
        </p:spPr>
        <p:txBody>
          <a:bodyPr wrap="square" rtlCol="0">
            <a:spAutoFit/>
          </a:bodyPr>
          <a:lstStyle/>
          <a:p>
            <a:pPr algn="ctr"/>
            <a:r>
              <a:rPr lang="en-US" sz="1400" b="1" dirty="0">
                <a:solidFill>
                  <a:srgbClr val="FF0000"/>
                </a:solidFill>
              </a:rPr>
              <a:t>One Great Region</a:t>
            </a:r>
            <a:endParaRPr lang="en-US" sz="1400" b="1" dirty="0">
              <a:solidFill>
                <a:srgbClr val="FF0000"/>
              </a:solidFill>
              <a:latin typeface="Poppins Medium" pitchFamily="2" charset="77"/>
              <a:ea typeface="Lato Semibold" panose="020F0502020204030203" pitchFamily="34" charset="0"/>
              <a:cs typeface="Poppins Medium" pitchFamily="2" charset="77"/>
            </a:endParaRPr>
          </a:p>
        </p:txBody>
      </p:sp>
      <p:sp>
        <p:nvSpPr>
          <p:cNvPr id="81" name="Rectangle 56">
            <a:extLst>
              <a:ext uri="{FF2B5EF4-FFF2-40B4-BE49-F238E27FC236}">
                <a16:creationId xmlns:a16="http://schemas.microsoft.com/office/drawing/2014/main" id="{1DD78D23-44FC-9790-167C-1BA021510F17}"/>
              </a:ext>
            </a:extLst>
          </p:cNvPr>
          <p:cNvSpPr/>
          <p:nvPr/>
        </p:nvSpPr>
        <p:spPr>
          <a:xfrm>
            <a:off x="10718575" y="1324834"/>
            <a:ext cx="1106446" cy="738664"/>
          </a:xfrm>
          <a:prstGeom prst="rect">
            <a:avLst/>
          </a:prstGeom>
        </p:spPr>
        <p:txBody>
          <a:bodyPr wrap="square">
            <a:spAutoFit/>
          </a:bodyPr>
          <a:lstStyle/>
          <a:p>
            <a:pPr algn="ctr"/>
            <a:r>
              <a:rPr lang="en-US" sz="1400" dirty="0">
                <a:latin typeface="Lato Light" panose="020F0502020204030203" pitchFamily="34" charset="0"/>
                <a:ea typeface="Lato Light" panose="020F0502020204030203" pitchFamily="34" charset="0"/>
                <a:cs typeface="Lato Light" panose="020F0502020204030203" pitchFamily="34" charset="0"/>
              </a:rPr>
              <a:t>Updated Baseline Scenarios and Policy Framework</a:t>
            </a:r>
          </a:p>
        </p:txBody>
      </p:sp>
      <p:sp>
        <p:nvSpPr>
          <p:cNvPr id="82" name="CuadroTexto 395">
            <a:extLst>
              <a:ext uri="{FF2B5EF4-FFF2-40B4-BE49-F238E27FC236}">
                <a16:creationId xmlns:a16="http://schemas.microsoft.com/office/drawing/2014/main" id="{133AE82C-BD53-BF05-7B54-53A63B7997DC}"/>
              </a:ext>
            </a:extLst>
          </p:cNvPr>
          <p:cNvSpPr txBox="1"/>
          <p:nvPr/>
        </p:nvSpPr>
        <p:spPr>
          <a:xfrm>
            <a:off x="9509229" y="5859868"/>
            <a:ext cx="977167" cy="430887"/>
          </a:xfrm>
          <a:prstGeom prst="rect">
            <a:avLst/>
          </a:prstGeom>
          <a:noFill/>
        </p:spPr>
        <p:txBody>
          <a:bodyPr wrap="square" rtlCol="0">
            <a:spAutoFit/>
          </a:bodyPr>
          <a:lstStyle/>
          <a:p>
            <a:pPr algn="ctr"/>
            <a:r>
              <a:rPr lang="en-US" sz="2200" dirty="0">
                <a:solidFill>
                  <a:schemeClr val="accent1"/>
                </a:solidFill>
                <a:latin typeface="Poppins Medium" pitchFamily="2" charset="77"/>
                <a:ea typeface="Lato Semibold" panose="020F0502020204030203" pitchFamily="34" charset="0"/>
                <a:cs typeface="Poppins Medium" pitchFamily="2" charset="77"/>
              </a:rPr>
              <a:t>2020</a:t>
            </a:r>
          </a:p>
        </p:txBody>
      </p:sp>
      <p:sp>
        <p:nvSpPr>
          <p:cNvPr id="83" name="CuadroTexto 395">
            <a:extLst>
              <a:ext uri="{FF2B5EF4-FFF2-40B4-BE49-F238E27FC236}">
                <a16:creationId xmlns:a16="http://schemas.microsoft.com/office/drawing/2014/main" id="{326B26E4-5F2A-FE7A-7B08-50A84A924F31}"/>
              </a:ext>
            </a:extLst>
          </p:cNvPr>
          <p:cNvSpPr txBox="1"/>
          <p:nvPr/>
        </p:nvSpPr>
        <p:spPr>
          <a:xfrm>
            <a:off x="10745160" y="5854156"/>
            <a:ext cx="977167" cy="430887"/>
          </a:xfrm>
          <a:prstGeom prst="rect">
            <a:avLst/>
          </a:prstGeom>
          <a:noFill/>
        </p:spPr>
        <p:txBody>
          <a:bodyPr wrap="square" rtlCol="0">
            <a:spAutoFit/>
          </a:bodyPr>
          <a:lstStyle/>
          <a:p>
            <a:pPr algn="ctr"/>
            <a:r>
              <a:rPr lang="en-US" sz="2200" dirty="0">
                <a:solidFill>
                  <a:schemeClr val="accent2"/>
                </a:solidFill>
                <a:latin typeface="Poppins Medium" pitchFamily="2" charset="77"/>
                <a:ea typeface="Lato Semibold" panose="020F0502020204030203" pitchFamily="34" charset="0"/>
                <a:cs typeface="Poppins Medium" pitchFamily="2" charset="77"/>
              </a:rPr>
              <a:t>2024</a:t>
            </a:r>
          </a:p>
        </p:txBody>
      </p:sp>
      <p:pic>
        <p:nvPicPr>
          <p:cNvPr id="84" name="Picture 83">
            <a:extLst>
              <a:ext uri="{FF2B5EF4-FFF2-40B4-BE49-F238E27FC236}">
                <a16:creationId xmlns:a16="http://schemas.microsoft.com/office/drawing/2014/main" id="{1C90ADD9-98F1-B793-CFC6-F3EF7C5C95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4444" y="4115512"/>
            <a:ext cx="810250" cy="1043922"/>
          </a:xfrm>
          <a:prstGeom prst="rect">
            <a:avLst/>
          </a:prstGeom>
        </p:spPr>
      </p:pic>
      <p:pic>
        <p:nvPicPr>
          <p:cNvPr id="85" name="Picture 84">
            <a:extLst>
              <a:ext uri="{FF2B5EF4-FFF2-40B4-BE49-F238E27FC236}">
                <a16:creationId xmlns:a16="http://schemas.microsoft.com/office/drawing/2014/main" id="{811B0CA0-12BC-8C60-8B0D-2B867BECC2E9}"/>
              </a:ext>
            </a:extLst>
          </p:cNvPr>
          <p:cNvPicPr>
            <a:picLocks noChangeAspect="1"/>
          </p:cNvPicPr>
          <p:nvPr/>
        </p:nvPicPr>
        <p:blipFill>
          <a:blip r:embed="rId6"/>
          <a:stretch>
            <a:fillRect/>
          </a:stretch>
        </p:blipFill>
        <p:spPr>
          <a:xfrm>
            <a:off x="7375668" y="3929528"/>
            <a:ext cx="763598" cy="980174"/>
          </a:xfrm>
          <a:prstGeom prst="rect">
            <a:avLst/>
          </a:prstGeom>
        </p:spPr>
      </p:pic>
      <p:pic>
        <p:nvPicPr>
          <p:cNvPr id="86" name="Picture 85">
            <a:extLst>
              <a:ext uri="{FF2B5EF4-FFF2-40B4-BE49-F238E27FC236}">
                <a16:creationId xmlns:a16="http://schemas.microsoft.com/office/drawing/2014/main" id="{F7169CA4-E754-5680-F5F4-64221D48E278}"/>
              </a:ext>
            </a:extLst>
          </p:cNvPr>
          <p:cNvPicPr>
            <a:picLocks noChangeAspect="1"/>
          </p:cNvPicPr>
          <p:nvPr/>
        </p:nvPicPr>
        <p:blipFill>
          <a:blip r:embed="rId7"/>
          <a:stretch>
            <a:fillRect/>
          </a:stretch>
        </p:blipFill>
        <p:spPr>
          <a:xfrm>
            <a:off x="8706477" y="3722041"/>
            <a:ext cx="1207584" cy="936625"/>
          </a:xfrm>
          <a:prstGeom prst="rect">
            <a:avLst/>
          </a:prstGeom>
        </p:spPr>
      </p:pic>
    </p:spTree>
    <p:extLst>
      <p:ext uri="{BB962C8B-B14F-4D97-AF65-F5344CB8AC3E}">
        <p14:creationId xmlns:p14="http://schemas.microsoft.com/office/powerpoint/2010/main" val="183340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8987" y="1534414"/>
            <a:ext cx="4095750" cy="1490152"/>
          </a:xfrm>
          <a:prstGeom prst="rect">
            <a:avLst/>
          </a:prstGeom>
        </p:spPr>
        <p:txBody>
          <a:bodyPr vert="horz" wrap="square" lIns="0" tIns="12700" rIns="0" bIns="0" rtlCol="0">
            <a:spAutoFit/>
          </a:bodyPr>
          <a:lstStyle/>
          <a:p>
            <a:pPr marL="12700" marR="5080">
              <a:lnSpc>
                <a:spcPct val="100000"/>
              </a:lnSpc>
              <a:spcBef>
                <a:spcPts val="100"/>
              </a:spcBef>
            </a:pPr>
            <a:r>
              <a:rPr lang="en-US" sz="4800" b="0" spc="-10" dirty="0">
                <a:solidFill>
                  <a:srgbClr val="FFFFFF"/>
                </a:solidFill>
                <a:latin typeface="Open Sans Light"/>
                <a:cs typeface="Open Sans Light"/>
              </a:rPr>
              <a:t>Project Management</a:t>
            </a:r>
            <a:endParaRPr sz="4800" dirty="0">
              <a:latin typeface="Open Sans Light"/>
              <a:cs typeface="Open Sans Light"/>
            </a:endParaRPr>
          </a:p>
        </p:txBody>
      </p:sp>
    </p:spTree>
    <p:extLst>
      <p:ext uri="{BB962C8B-B14F-4D97-AF65-F5344CB8AC3E}">
        <p14:creationId xmlns:p14="http://schemas.microsoft.com/office/powerpoint/2010/main" val="210817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340" y="-114702"/>
            <a:ext cx="10854334" cy="1115060"/>
          </a:xfrm>
          <a:prstGeom prst="rect">
            <a:avLst/>
          </a:prstGeom>
        </p:spPr>
        <p:txBody>
          <a:bodyPr vert="horz" wrap="square" lIns="0" tIns="281533" rIns="0" bIns="0" rtlCol="0">
            <a:spAutoFit/>
          </a:bodyPr>
          <a:lstStyle/>
          <a:p>
            <a:pPr>
              <a:lnSpc>
                <a:spcPct val="100000"/>
              </a:lnSpc>
              <a:spcBef>
                <a:spcPts val="1260"/>
              </a:spcBef>
            </a:pPr>
            <a:r>
              <a:rPr lang="en-US" spc="-65" dirty="0"/>
              <a:t>2023 MTP Work Activities</a:t>
            </a:r>
            <a:endParaRPr spc="-10" dirty="0"/>
          </a:p>
          <a:p>
            <a:pPr marL="36830">
              <a:lnSpc>
                <a:spcPct val="100000"/>
              </a:lnSpc>
              <a:spcBef>
                <a:spcPts val="459"/>
              </a:spcBef>
            </a:pPr>
            <a:r>
              <a:rPr lang="en-US" sz="1400" dirty="0"/>
              <a:t>Final Review and Approval Required: January 2024</a:t>
            </a:r>
            <a:endParaRPr sz="1400" dirty="0"/>
          </a:p>
        </p:txBody>
      </p:sp>
      <p:sp>
        <p:nvSpPr>
          <p:cNvPr id="16" name="object 16"/>
          <p:cNvSpPr/>
          <p:nvPr/>
        </p:nvSpPr>
        <p:spPr>
          <a:xfrm>
            <a:off x="203561" y="1154296"/>
            <a:ext cx="5586730" cy="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cxnSp>
        <p:nvCxnSpPr>
          <p:cNvPr id="18" name="OTLSHAPE_M_9b39fefad822441faaec2498033d8bd1_Connector1">
            <a:extLst>
              <a:ext uri="{FF2B5EF4-FFF2-40B4-BE49-F238E27FC236}">
                <a16:creationId xmlns:a16="http://schemas.microsoft.com/office/drawing/2014/main" id="{2508993E-4CBB-85EC-12C4-993683A04339}"/>
              </a:ext>
            </a:extLst>
          </p:cNvPr>
          <p:cNvCxnSpPr>
            <a:cxnSpLocks/>
          </p:cNvCxnSpPr>
          <p:nvPr>
            <p:custDataLst>
              <p:tags r:id="rId1"/>
            </p:custDataLst>
          </p:nvPr>
        </p:nvCxnSpPr>
        <p:spPr>
          <a:xfrm>
            <a:off x="8136630" y="1468384"/>
            <a:ext cx="0" cy="1108157"/>
          </a:xfrm>
          <a:prstGeom prst="line">
            <a:avLst/>
          </a:prstGeom>
          <a:ln w="952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TLSHAPE_M_9b39fefad822441faaec2498033d8bd1_Shape">
            <a:extLst>
              <a:ext uri="{FF2B5EF4-FFF2-40B4-BE49-F238E27FC236}">
                <a16:creationId xmlns:a16="http://schemas.microsoft.com/office/drawing/2014/main" id="{98B0A67D-742F-8FD8-6C9B-EE1C3C6B5BA7}"/>
              </a:ext>
            </a:extLst>
          </p:cNvPr>
          <p:cNvSpPr/>
          <p:nvPr>
            <p:custDataLst>
              <p:tags r:id="rId2"/>
            </p:custDataLst>
          </p:nvPr>
        </p:nvSpPr>
        <p:spPr>
          <a:xfrm rot="16200000" flipV="1">
            <a:off x="8150135" y="1479644"/>
            <a:ext cx="265347" cy="258805"/>
          </a:xfrm>
          <a:prstGeom prst="triangle">
            <a:avLst/>
          </a:prstGeom>
          <a:solidFill>
            <a:srgbClr val="C0504D"/>
          </a:solidFill>
          <a:ln w="12700" cap="flat" cmpd="sng" algn="ctr">
            <a:noFill/>
            <a:prstDash val="solid"/>
            <a:miter lim="800000"/>
          </a:ln>
          <a:effectLst/>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OTLSHAPE_M_9b39fefad822441faaec2498033d8bd1_Connector1">
            <a:extLst>
              <a:ext uri="{FF2B5EF4-FFF2-40B4-BE49-F238E27FC236}">
                <a16:creationId xmlns:a16="http://schemas.microsoft.com/office/drawing/2014/main" id="{2B3F321D-C542-3FF5-DBB0-E90B88FBF196}"/>
              </a:ext>
            </a:extLst>
          </p:cNvPr>
          <p:cNvCxnSpPr>
            <a:cxnSpLocks/>
          </p:cNvCxnSpPr>
          <p:nvPr>
            <p:custDataLst>
              <p:tags r:id="rId3"/>
            </p:custDataLst>
          </p:nvPr>
        </p:nvCxnSpPr>
        <p:spPr>
          <a:xfrm>
            <a:off x="5254929" y="1787999"/>
            <a:ext cx="0" cy="675911"/>
          </a:xfrm>
          <a:prstGeom prst="line">
            <a:avLst/>
          </a:prstGeom>
          <a:ln w="9525"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867C59E-9A28-9B1F-1F61-3B40D98F9E19}"/>
              </a:ext>
            </a:extLst>
          </p:cNvPr>
          <p:cNvGrpSpPr/>
          <p:nvPr/>
        </p:nvGrpSpPr>
        <p:grpSpPr>
          <a:xfrm>
            <a:off x="5225264" y="1520938"/>
            <a:ext cx="1404135" cy="1027094"/>
            <a:chOff x="7785295" y="939169"/>
            <a:chExt cx="1130052" cy="1027094"/>
          </a:xfrm>
        </p:grpSpPr>
        <p:sp>
          <p:nvSpPr>
            <p:cNvPr id="24" name="OTLSHAPE_M_9b39fefad822441faaec2498033d8bd1_Shape">
              <a:extLst>
                <a:ext uri="{FF2B5EF4-FFF2-40B4-BE49-F238E27FC236}">
                  <a16:creationId xmlns:a16="http://schemas.microsoft.com/office/drawing/2014/main" id="{D1E249B5-A2B3-D5C7-429F-9168B33B9FD6}"/>
                </a:ext>
              </a:extLst>
            </p:cNvPr>
            <p:cNvSpPr/>
            <p:nvPr>
              <p:custDataLst>
                <p:tags r:id="rId6"/>
              </p:custDataLst>
            </p:nvPr>
          </p:nvSpPr>
          <p:spPr>
            <a:xfrm rot="16200000" flipV="1">
              <a:off x="7782024" y="942440"/>
              <a:ext cx="265347" cy="258805"/>
            </a:xfrm>
            <a:prstGeom prst="triangle">
              <a:avLst/>
            </a:prstGeom>
            <a:solidFill>
              <a:schemeClr val="accent6"/>
            </a:solidFill>
            <a:ln w="12700" cap="flat" cmpd="sng" algn="ctr">
              <a:noFill/>
              <a:prstDash val="solid"/>
              <a:miter lim="800000"/>
            </a:ln>
            <a:effectLst/>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69A7272-F4D3-F607-B3E4-64FB26D29C5D}"/>
                </a:ext>
              </a:extLst>
            </p:cNvPr>
            <p:cNvSpPr txBox="1"/>
            <p:nvPr/>
          </p:nvSpPr>
          <p:spPr>
            <a:xfrm>
              <a:off x="8044100" y="950600"/>
              <a:ext cx="871247" cy="1015663"/>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4" normalizeH="0" baseline="0" noProof="0" dirty="0">
                  <a:ln>
                    <a:noFill/>
                  </a:ln>
                  <a:solidFill>
                    <a:prstClr val="black"/>
                  </a:solidFill>
                  <a:effectLst/>
                  <a:uLnTx/>
                  <a:uFillTx/>
                  <a:latin typeface="Calibri" panose="020F0502020204030204" pitchFamily="34" charset="0"/>
                  <a:ea typeface="+mn-ea"/>
                  <a:cs typeface="+mn-cs"/>
                </a:rPr>
                <a:t>Milestone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4" normalizeH="0" baseline="0" noProof="0" dirty="0">
                  <a:ln>
                    <a:noFill/>
                  </a:ln>
                  <a:solidFill>
                    <a:prstClr val="black"/>
                  </a:solidFill>
                  <a:effectLst/>
                  <a:uLnTx/>
                  <a:uFillTx/>
                  <a:latin typeface="Calibri" panose="020F0502020204030204" pitchFamily="34" charset="0"/>
                  <a:ea typeface="+mn-ea"/>
                  <a:cs typeface="+mn-cs"/>
                </a:rPr>
                <a:t>Joint ARC Board &amp; TAQC Working Session</a:t>
              </a:r>
            </a:p>
          </p:txBody>
        </p:sp>
      </p:grpSp>
      <p:cxnSp>
        <p:nvCxnSpPr>
          <p:cNvPr id="30" name="OTLSHAPE_M_9b39fefad822441faaec2498033d8bd1_Connector1">
            <a:extLst>
              <a:ext uri="{FF2B5EF4-FFF2-40B4-BE49-F238E27FC236}">
                <a16:creationId xmlns:a16="http://schemas.microsoft.com/office/drawing/2014/main" id="{31CCEC12-9E30-A069-81A2-A113A70B2C69}"/>
              </a:ext>
            </a:extLst>
          </p:cNvPr>
          <p:cNvCxnSpPr>
            <a:cxnSpLocks/>
          </p:cNvCxnSpPr>
          <p:nvPr>
            <p:custDataLst>
              <p:tags r:id="rId4"/>
            </p:custDataLst>
          </p:nvPr>
        </p:nvCxnSpPr>
        <p:spPr>
          <a:xfrm>
            <a:off x="10273458" y="2038535"/>
            <a:ext cx="0" cy="675911"/>
          </a:xfrm>
          <a:prstGeom prst="line">
            <a:avLst/>
          </a:prstGeom>
          <a:ln w="9525" cap="flat" cmpd="sng" algn="ctr">
            <a:solidFill>
              <a:srgbClr val="EB1E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990C3B3-6422-28D2-6BD2-F965F41D14B7}"/>
              </a:ext>
            </a:extLst>
          </p:cNvPr>
          <p:cNvGrpSpPr/>
          <p:nvPr/>
        </p:nvGrpSpPr>
        <p:grpSpPr>
          <a:xfrm>
            <a:off x="10273458" y="2038535"/>
            <a:ext cx="1761652" cy="265347"/>
            <a:chOff x="7785295" y="939169"/>
            <a:chExt cx="1761652" cy="265347"/>
          </a:xfrm>
        </p:grpSpPr>
        <p:sp>
          <p:nvSpPr>
            <p:cNvPr id="32" name="OTLSHAPE_M_9b39fefad822441faaec2498033d8bd1_Shape">
              <a:extLst>
                <a:ext uri="{FF2B5EF4-FFF2-40B4-BE49-F238E27FC236}">
                  <a16:creationId xmlns:a16="http://schemas.microsoft.com/office/drawing/2014/main" id="{27BDECDF-171B-F78B-0CA4-0BCB8BF782F0}"/>
                </a:ext>
              </a:extLst>
            </p:cNvPr>
            <p:cNvSpPr/>
            <p:nvPr>
              <p:custDataLst>
                <p:tags r:id="rId5"/>
              </p:custDataLst>
            </p:nvPr>
          </p:nvSpPr>
          <p:spPr>
            <a:xfrm rot="16200000" flipV="1">
              <a:off x="7782024" y="942440"/>
              <a:ext cx="265347" cy="258805"/>
            </a:xfrm>
            <a:prstGeom prst="triangle">
              <a:avLst/>
            </a:prstGeom>
            <a:solidFill>
              <a:srgbClr val="EB1E42"/>
            </a:solidFill>
            <a:ln w="12700" cap="flat" cmpd="sng" algn="ctr">
              <a:noFill/>
              <a:prstDash val="solid"/>
              <a:miter lim="800000"/>
            </a:ln>
            <a:effectLst/>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57A7658E-1887-2101-6091-B6941F4D58BA}"/>
                </a:ext>
              </a:extLst>
            </p:cNvPr>
            <p:cNvSpPr txBox="1"/>
            <p:nvPr/>
          </p:nvSpPr>
          <p:spPr>
            <a:xfrm>
              <a:off x="8044100" y="950600"/>
              <a:ext cx="1502847" cy="246221"/>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4" normalizeH="0" baseline="0" noProof="0" dirty="0">
                  <a:ln>
                    <a:noFill/>
                  </a:ln>
                  <a:solidFill>
                    <a:prstClr val="black"/>
                  </a:solidFill>
                  <a:effectLst/>
                  <a:uLnTx/>
                  <a:uFillTx/>
                  <a:latin typeface="Calibri" panose="020F0502020204030204" pitchFamily="34" charset="0"/>
                  <a:ea typeface="+mn-ea"/>
                  <a:cs typeface="+mn-cs"/>
                </a:rPr>
                <a:t>First Read of MTP Update</a:t>
              </a:r>
            </a:p>
          </p:txBody>
        </p:sp>
      </p:grpSp>
      <p:graphicFrame>
        <p:nvGraphicFramePr>
          <p:cNvPr id="34" name="Table 33">
            <a:extLst>
              <a:ext uri="{FF2B5EF4-FFF2-40B4-BE49-F238E27FC236}">
                <a16:creationId xmlns:a16="http://schemas.microsoft.com/office/drawing/2014/main" id="{0BB39B2F-D93D-BA31-09A8-9DCB51265ACB}"/>
              </a:ext>
            </a:extLst>
          </p:cNvPr>
          <p:cNvGraphicFramePr>
            <a:graphicFrameLocks noGrp="1"/>
          </p:cNvGraphicFramePr>
          <p:nvPr>
            <p:extLst>
              <p:ext uri="{D42A27DB-BD31-4B8C-83A1-F6EECF244321}">
                <p14:modId xmlns:p14="http://schemas.microsoft.com/office/powerpoint/2010/main" val="85755950"/>
              </p:ext>
            </p:extLst>
          </p:nvPr>
        </p:nvGraphicFramePr>
        <p:xfrm>
          <a:off x="3124199" y="2437761"/>
          <a:ext cx="8178840" cy="3505839"/>
        </p:xfrm>
        <a:graphic>
          <a:graphicData uri="http://schemas.openxmlformats.org/drawingml/2006/table">
            <a:tbl>
              <a:tblPr firstRow="1" bandRow="1">
                <a:tableStyleId>{5C22544A-7EE6-4342-B048-85BDC9FD1C3A}</a:tableStyleId>
              </a:tblPr>
              <a:tblGrid>
                <a:gridCol w="681570">
                  <a:extLst>
                    <a:ext uri="{9D8B030D-6E8A-4147-A177-3AD203B41FA5}">
                      <a16:colId xmlns:a16="http://schemas.microsoft.com/office/drawing/2014/main" val="4056824194"/>
                    </a:ext>
                  </a:extLst>
                </a:gridCol>
                <a:gridCol w="681570">
                  <a:extLst>
                    <a:ext uri="{9D8B030D-6E8A-4147-A177-3AD203B41FA5}">
                      <a16:colId xmlns:a16="http://schemas.microsoft.com/office/drawing/2014/main" val="1445035748"/>
                    </a:ext>
                  </a:extLst>
                </a:gridCol>
                <a:gridCol w="681570">
                  <a:extLst>
                    <a:ext uri="{9D8B030D-6E8A-4147-A177-3AD203B41FA5}">
                      <a16:colId xmlns:a16="http://schemas.microsoft.com/office/drawing/2014/main" val="145952281"/>
                    </a:ext>
                  </a:extLst>
                </a:gridCol>
                <a:gridCol w="681570">
                  <a:extLst>
                    <a:ext uri="{9D8B030D-6E8A-4147-A177-3AD203B41FA5}">
                      <a16:colId xmlns:a16="http://schemas.microsoft.com/office/drawing/2014/main" val="4165456940"/>
                    </a:ext>
                  </a:extLst>
                </a:gridCol>
                <a:gridCol w="681570">
                  <a:extLst>
                    <a:ext uri="{9D8B030D-6E8A-4147-A177-3AD203B41FA5}">
                      <a16:colId xmlns:a16="http://schemas.microsoft.com/office/drawing/2014/main" val="2916789707"/>
                    </a:ext>
                  </a:extLst>
                </a:gridCol>
                <a:gridCol w="681570">
                  <a:extLst>
                    <a:ext uri="{9D8B030D-6E8A-4147-A177-3AD203B41FA5}">
                      <a16:colId xmlns:a16="http://schemas.microsoft.com/office/drawing/2014/main" val="2181663660"/>
                    </a:ext>
                  </a:extLst>
                </a:gridCol>
                <a:gridCol w="681570">
                  <a:extLst>
                    <a:ext uri="{9D8B030D-6E8A-4147-A177-3AD203B41FA5}">
                      <a16:colId xmlns:a16="http://schemas.microsoft.com/office/drawing/2014/main" val="1469822132"/>
                    </a:ext>
                  </a:extLst>
                </a:gridCol>
                <a:gridCol w="681570">
                  <a:extLst>
                    <a:ext uri="{9D8B030D-6E8A-4147-A177-3AD203B41FA5}">
                      <a16:colId xmlns:a16="http://schemas.microsoft.com/office/drawing/2014/main" val="3965276697"/>
                    </a:ext>
                  </a:extLst>
                </a:gridCol>
                <a:gridCol w="681570">
                  <a:extLst>
                    <a:ext uri="{9D8B030D-6E8A-4147-A177-3AD203B41FA5}">
                      <a16:colId xmlns:a16="http://schemas.microsoft.com/office/drawing/2014/main" val="3851522278"/>
                    </a:ext>
                  </a:extLst>
                </a:gridCol>
                <a:gridCol w="681570">
                  <a:extLst>
                    <a:ext uri="{9D8B030D-6E8A-4147-A177-3AD203B41FA5}">
                      <a16:colId xmlns:a16="http://schemas.microsoft.com/office/drawing/2014/main" val="1809877522"/>
                    </a:ext>
                  </a:extLst>
                </a:gridCol>
                <a:gridCol w="681570">
                  <a:extLst>
                    <a:ext uri="{9D8B030D-6E8A-4147-A177-3AD203B41FA5}">
                      <a16:colId xmlns:a16="http://schemas.microsoft.com/office/drawing/2014/main" val="3268185573"/>
                    </a:ext>
                  </a:extLst>
                </a:gridCol>
                <a:gridCol w="681570">
                  <a:extLst>
                    <a:ext uri="{9D8B030D-6E8A-4147-A177-3AD203B41FA5}">
                      <a16:colId xmlns:a16="http://schemas.microsoft.com/office/drawing/2014/main" val="1708000152"/>
                    </a:ext>
                  </a:extLst>
                </a:gridCol>
              </a:tblGrid>
              <a:tr h="390514">
                <a:tc>
                  <a:txBody>
                    <a:bodyPr/>
                    <a:lstStyle/>
                    <a:p>
                      <a:pPr algn="ctr"/>
                      <a:r>
                        <a:rPr lang="en-US" sz="1400" dirty="0"/>
                        <a:t>Jan</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Feb</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Mar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Apr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May</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Jun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Jul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Aug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Sep</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Oct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Nov</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Dec</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021129157"/>
                  </a:ext>
                </a:extLst>
              </a:tr>
              <a:tr h="3115325">
                <a:tc>
                  <a:txBody>
                    <a:bodyPr/>
                    <a:lstStyle/>
                    <a:p>
                      <a:pPr algn="ctr"/>
                      <a:endParaRPr lang="en-US" sz="1400" dirty="0"/>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5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8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5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8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5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8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5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8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5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8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alpha val="50000"/>
                      </a:schemeClr>
                    </a:solidFill>
                  </a:tcPr>
                </a:tc>
                <a:tc>
                  <a:txBody>
                    <a:bodyPr/>
                    <a:lstStyle/>
                    <a:p>
                      <a:pPr algn="ctr"/>
                      <a:endParaRPr lang="en-US" sz="1400" dirty="0"/>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80000"/>
                      </a:schemeClr>
                    </a:solidFill>
                  </a:tcPr>
                </a:tc>
                <a:extLst>
                  <a:ext uri="{0D108BD9-81ED-4DB2-BD59-A6C34878D82A}">
                    <a16:rowId xmlns:a16="http://schemas.microsoft.com/office/drawing/2014/main" val="3962830215"/>
                  </a:ext>
                </a:extLst>
              </a:tr>
            </a:tbl>
          </a:graphicData>
        </a:graphic>
      </p:graphicFrame>
      <p:graphicFrame>
        <p:nvGraphicFramePr>
          <p:cNvPr id="35" name="Table 34">
            <a:extLst>
              <a:ext uri="{FF2B5EF4-FFF2-40B4-BE49-F238E27FC236}">
                <a16:creationId xmlns:a16="http://schemas.microsoft.com/office/drawing/2014/main" id="{17985975-3CE2-473C-BA0C-9FE4D5F35EE2}"/>
              </a:ext>
            </a:extLst>
          </p:cNvPr>
          <p:cNvGraphicFramePr>
            <a:graphicFrameLocks noGrp="1"/>
          </p:cNvGraphicFramePr>
          <p:nvPr>
            <p:extLst>
              <p:ext uri="{D42A27DB-BD31-4B8C-83A1-F6EECF244321}">
                <p14:modId xmlns:p14="http://schemas.microsoft.com/office/powerpoint/2010/main" val="2431290120"/>
              </p:ext>
            </p:extLst>
          </p:nvPr>
        </p:nvGraphicFramePr>
        <p:xfrm>
          <a:off x="76199" y="3053080"/>
          <a:ext cx="2971801" cy="2890520"/>
        </p:xfrm>
        <a:graphic>
          <a:graphicData uri="http://schemas.openxmlformats.org/drawingml/2006/table">
            <a:tbl>
              <a:tblPr firstRow="1" bandRow="1">
                <a:tableStyleId>{5940675A-B579-460E-94D1-54222C63F5DA}</a:tableStyleId>
              </a:tblPr>
              <a:tblGrid>
                <a:gridCol w="2971801">
                  <a:extLst>
                    <a:ext uri="{9D8B030D-6E8A-4147-A177-3AD203B41FA5}">
                      <a16:colId xmlns:a16="http://schemas.microsoft.com/office/drawing/2014/main" val="4056824194"/>
                    </a:ext>
                  </a:extLst>
                </a:gridCol>
              </a:tblGrid>
              <a:tr h="370840">
                <a:tc>
                  <a:txBody>
                    <a:bodyPr/>
                    <a:lstStyle/>
                    <a:p>
                      <a:pPr algn="l"/>
                      <a:r>
                        <a:rPr lang="en-US" sz="1400" b="1" dirty="0">
                          <a:solidFill>
                            <a:schemeClr val="bg1"/>
                          </a:solidFill>
                        </a:rPr>
                        <a:t>Policy Framework and Scenarios</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021129157"/>
                  </a:ext>
                </a:extLst>
              </a:tr>
              <a:tr h="370840">
                <a:tc>
                  <a:txBody>
                    <a:bodyPr/>
                    <a:lstStyle/>
                    <a:p>
                      <a:pPr algn="l"/>
                      <a:r>
                        <a:rPr lang="en-US" sz="1400" dirty="0"/>
                        <a:t>Demographic Forecasts</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544989746"/>
                  </a:ext>
                </a:extLst>
              </a:tr>
              <a:tr h="370840">
                <a:tc>
                  <a:txBody>
                    <a:bodyPr/>
                    <a:lstStyle/>
                    <a:p>
                      <a:pPr algn="l"/>
                      <a:r>
                        <a:rPr lang="en-US" sz="1400" dirty="0"/>
                        <a:t>Financial Forecasts</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17316053"/>
                  </a:ext>
                </a:extLst>
              </a:tr>
              <a:tr h="370840">
                <a:tc>
                  <a:txBody>
                    <a:bodyPr/>
                    <a:lstStyle/>
                    <a:p>
                      <a:pPr algn="l"/>
                      <a:r>
                        <a:rPr lang="en-US" sz="1400" dirty="0"/>
                        <a:t>Alternative Futures</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481130449"/>
                  </a:ext>
                </a:extLst>
              </a:tr>
              <a:tr h="370840">
                <a:tc>
                  <a:txBody>
                    <a:bodyPr/>
                    <a:lstStyle/>
                    <a:p>
                      <a:pPr algn="l"/>
                      <a:r>
                        <a:rPr lang="en-US" sz="1400" b="1" dirty="0"/>
                        <a:t>MTP Documentation Update and Engagement</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148838929"/>
                  </a:ext>
                </a:extLst>
              </a:tr>
              <a:tr h="370840">
                <a:tc>
                  <a:txBody>
                    <a:bodyPr/>
                    <a:lstStyle/>
                    <a:p>
                      <a:pPr algn="l"/>
                      <a:r>
                        <a:rPr lang="en-US" sz="1400" dirty="0"/>
                        <a:t>Community/Stakeholder Engagement</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349817732"/>
                  </a:ext>
                </a:extLst>
              </a:tr>
              <a:tr h="370840">
                <a:tc>
                  <a:txBody>
                    <a:bodyPr/>
                    <a:lstStyle/>
                    <a:p>
                      <a:pPr algn="l"/>
                      <a:r>
                        <a:rPr lang="en-US" sz="1400" dirty="0"/>
                        <a:t>Documentation, Projects, and Approvals</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0637292"/>
                  </a:ext>
                </a:extLst>
              </a:tr>
            </a:tbl>
          </a:graphicData>
        </a:graphic>
      </p:graphicFrame>
      <p:sp>
        <p:nvSpPr>
          <p:cNvPr id="36" name="Rectangle 35">
            <a:extLst>
              <a:ext uri="{FF2B5EF4-FFF2-40B4-BE49-F238E27FC236}">
                <a16:creationId xmlns:a16="http://schemas.microsoft.com/office/drawing/2014/main" id="{B1965D55-B62C-D41B-0092-1D781F23C285}"/>
              </a:ext>
            </a:extLst>
          </p:cNvPr>
          <p:cNvSpPr/>
          <p:nvPr/>
        </p:nvSpPr>
        <p:spPr>
          <a:xfrm>
            <a:off x="3124196" y="3126105"/>
            <a:ext cx="5410460" cy="232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13018"/>
                </a:solidFill>
                <a:effectLst/>
                <a:uLnTx/>
                <a:uFillTx/>
                <a:latin typeface="Calibri" panose="020F0502020204030204"/>
                <a:ea typeface="+mn-ea"/>
                <a:cs typeface="+mn-cs"/>
              </a:rPr>
              <a:t>95%</a:t>
            </a:r>
          </a:p>
        </p:txBody>
      </p:sp>
      <p:sp>
        <p:nvSpPr>
          <p:cNvPr id="37" name="Rectangle 36">
            <a:extLst>
              <a:ext uri="{FF2B5EF4-FFF2-40B4-BE49-F238E27FC236}">
                <a16:creationId xmlns:a16="http://schemas.microsoft.com/office/drawing/2014/main" id="{F629B3F8-F28F-8335-C816-5AE25E7683C5}"/>
              </a:ext>
            </a:extLst>
          </p:cNvPr>
          <p:cNvSpPr/>
          <p:nvPr/>
        </p:nvSpPr>
        <p:spPr>
          <a:xfrm>
            <a:off x="3124199" y="3510484"/>
            <a:ext cx="4081018" cy="219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13018"/>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EA238D4-163C-F783-8C02-34A9AD2FD95F}"/>
              </a:ext>
            </a:extLst>
          </p:cNvPr>
          <p:cNvSpPr/>
          <p:nvPr/>
        </p:nvSpPr>
        <p:spPr>
          <a:xfrm>
            <a:off x="3125635" y="3852638"/>
            <a:ext cx="4045527" cy="28074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13018"/>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8E9B011-25FB-AE85-50D1-35DC64C1755F}"/>
              </a:ext>
            </a:extLst>
          </p:cNvPr>
          <p:cNvSpPr/>
          <p:nvPr/>
        </p:nvSpPr>
        <p:spPr>
          <a:xfrm>
            <a:off x="3144365" y="4278377"/>
            <a:ext cx="4026797" cy="2315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13018"/>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37E12DB-E58D-CA2A-38CE-7BF34824D253}"/>
              </a:ext>
            </a:extLst>
          </p:cNvPr>
          <p:cNvSpPr/>
          <p:nvPr/>
        </p:nvSpPr>
        <p:spPr>
          <a:xfrm>
            <a:off x="3148678" y="4650926"/>
            <a:ext cx="8154362" cy="2863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13018"/>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1D0A920C-D286-2120-2F26-9E937347E9BE}"/>
              </a:ext>
            </a:extLst>
          </p:cNvPr>
          <p:cNvSpPr/>
          <p:nvPr/>
        </p:nvSpPr>
        <p:spPr>
          <a:xfrm>
            <a:off x="3124197" y="5096593"/>
            <a:ext cx="8178840" cy="2280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13018"/>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63EB02D-B68A-12BB-F663-72899CB24340}"/>
              </a:ext>
            </a:extLst>
          </p:cNvPr>
          <p:cNvSpPr/>
          <p:nvPr/>
        </p:nvSpPr>
        <p:spPr>
          <a:xfrm>
            <a:off x="3886200" y="5462068"/>
            <a:ext cx="7348691" cy="2750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13018"/>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10248B1F-6BD8-BCD3-C923-333CE1F18235}"/>
              </a:ext>
            </a:extLst>
          </p:cNvPr>
          <p:cNvSpPr txBox="1"/>
          <p:nvPr/>
        </p:nvSpPr>
        <p:spPr>
          <a:xfrm>
            <a:off x="888963" y="2452457"/>
            <a:ext cx="652743"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grpSp>
        <p:nvGrpSpPr>
          <p:cNvPr id="76" name="Group 75">
            <a:extLst>
              <a:ext uri="{FF2B5EF4-FFF2-40B4-BE49-F238E27FC236}">
                <a16:creationId xmlns:a16="http://schemas.microsoft.com/office/drawing/2014/main" id="{79C84898-8E6E-306C-9CA1-FFC9DE9FD960}"/>
              </a:ext>
            </a:extLst>
          </p:cNvPr>
          <p:cNvGrpSpPr/>
          <p:nvPr/>
        </p:nvGrpSpPr>
        <p:grpSpPr>
          <a:xfrm>
            <a:off x="3352798" y="3079351"/>
            <a:ext cx="326051" cy="292362"/>
            <a:chOff x="4683691" y="1971111"/>
            <a:chExt cx="389816" cy="389816"/>
          </a:xfrm>
        </p:grpSpPr>
        <p:sp>
          <p:nvSpPr>
            <p:cNvPr id="77" name="Rectangle 76">
              <a:extLst>
                <a:ext uri="{FF2B5EF4-FFF2-40B4-BE49-F238E27FC236}">
                  <a16:creationId xmlns:a16="http://schemas.microsoft.com/office/drawing/2014/main" id="{FE891D13-C3EA-6461-2576-B73EBA214453}"/>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8" name="Picture 77">
              <a:extLst>
                <a:ext uri="{FF2B5EF4-FFF2-40B4-BE49-F238E27FC236}">
                  <a16:creationId xmlns:a16="http://schemas.microsoft.com/office/drawing/2014/main" id="{7BDA8700-6557-6EA7-FBFC-6CE9ED8425D4}"/>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80" name="Group 79">
            <a:extLst>
              <a:ext uri="{FF2B5EF4-FFF2-40B4-BE49-F238E27FC236}">
                <a16:creationId xmlns:a16="http://schemas.microsoft.com/office/drawing/2014/main" id="{873B3A72-D54C-852B-083B-A779C9221511}"/>
              </a:ext>
            </a:extLst>
          </p:cNvPr>
          <p:cNvGrpSpPr/>
          <p:nvPr/>
        </p:nvGrpSpPr>
        <p:grpSpPr>
          <a:xfrm>
            <a:off x="4662135" y="3098274"/>
            <a:ext cx="326051" cy="292362"/>
            <a:chOff x="4683691" y="1971111"/>
            <a:chExt cx="389816" cy="389816"/>
          </a:xfrm>
        </p:grpSpPr>
        <p:sp>
          <p:nvSpPr>
            <p:cNvPr id="81" name="Rectangle 80">
              <a:extLst>
                <a:ext uri="{FF2B5EF4-FFF2-40B4-BE49-F238E27FC236}">
                  <a16:creationId xmlns:a16="http://schemas.microsoft.com/office/drawing/2014/main" id="{E4EB698E-01F5-D08E-4B12-B97471D71CFE}"/>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2" name="Picture 81">
              <a:extLst>
                <a:ext uri="{FF2B5EF4-FFF2-40B4-BE49-F238E27FC236}">
                  <a16:creationId xmlns:a16="http://schemas.microsoft.com/office/drawing/2014/main" id="{0B5D16C3-E22E-62ED-4620-114898C3E59D}"/>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83" name="Group 82">
            <a:extLst>
              <a:ext uri="{FF2B5EF4-FFF2-40B4-BE49-F238E27FC236}">
                <a16:creationId xmlns:a16="http://schemas.microsoft.com/office/drawing/2014/main" id="{0F4A21F8-7655-2F66-A1AA-0718A123B81E}"/>
              </a:ext>
            </a:extLst>
          </p:cNvPr>
          <p:cNvGrpSpPr/>
          <p:nvPr/>
        </p:nvGrpSpPr>
        <p:grpSpPr>
          <a:xfrm>
            <a:off x="5464240" y="3095762"/>
            <a:ext cx="326051" cy="292362"/>
            <a:chOff x="4683691" y="1971111"/>
            <a:chExt cx="389816" cy="389816"/>
          </a:xfrm>
        </p:grpSpPr>
        <p:sp>
          <p:nvSpPr>
            <p:cNvPr id="84" name="Rectangle 83">
              <a:extLst>
                <a:ext uri="{FF2B5EF4-FFF2-40B4-BE49-F238E27FC236}">
                  <a16:creationId xmlns:a16="http://schemas.microsoft.com/office/drawing/2014/main" id="{ED5C031F-495E-2B61-DA19-EA50E91DBB1F}"/>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5" name="Picture 84">
              <a:extLst>
                <a:ext uri="{FF2B5EF4-FFF2-40B4-BE49-F238E27FC236}">
                  <a16:creationId xmlns:a16="http://schemas.microsoft.com/office/drawing/2014/main" id="{188409DE-2D08-4262-9246-AA463C6B2E7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86" name="Group 85">
            <a:extLst>
              <a:ext uri="{FF2B5EF4-FFF2-40B4-BE49-F238E27FC236}">
                <a16:creationId xmlns:a16="http://schemas.microsoft.com/office/drawing/2014/main" id="{2B313180-9590-6DDB-2171-F4968E075020}"/>
              </a:ext>
            </a:extLst>
          </p:cNvPr>
          <p:cNvGrpSpPr/>
          <p:nvPr/>
        </p:nvGrpSpPr>
        <p:grpSpPr>
          <a:xfrm>
            <a:off x="5464239" y="3466391"/>
            <a:ext cx="326051" cy="292362"/>
            <a:chOff x="4683691" y="1971111"/>
            <a:chExt cx="389816" cy="389816"/>
          </a:xfrm>
        </p:grpSpPr>
        <p:sp>
          <p:nvSpPr>
            <p:cNvPr id="87" name="Rectangle 86">
              <a:extLst>
                <a:ext uri="{FF2B5EF4-FFF2-40B4-BE49-F238E27FC236}">
                  <a16:creationId xmlns:a16="http://schemas.microsoft.com/office/drawing/2014/main" id="{8C9B73AF-1A75-7BBA-9AD5-5094FCC1B8A0}"/>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8" name="Picture 87">
              <a:extLst>
                <a:ext uri="{FF2B5EF4-FFF2-40B4-BE49-F238E27FC236}">
                  <a16:creationId xmlns:a16="http://schemas.microsoft.com/office/drawing/2014/main" id="{F15071A4-3697-ECE8-7B0C-4A4EF901F480}"/>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89" name="Group 88">
            <a:extLst>
              <a:ext uri="{FF2B5EF4-FFF2-40B4-BE49-F238E27FC236}">
                <a16:creationId xmlns:a16="http://schemas.microsoft.com/office/drawing/2014/main" id="{493C9BDE-C70A-21C5-942B-8FF7F90EBE31}"/>
              </a:ext>
            </a:extLst>
          </p:cNvPr>
          <p:cNvGrpSpPr/>
          <p:nvPr/>
        </p:nvGrpSpPr>
        <p:grpSpPr>
          <a:xfrm>
            <a:off x="5476165" y="3847924"/>
            <a:ext cx="326051" cy="292362"/>
            <a:chOff x="4683691" y="1971111"/>
            <a:chExt cx="389816" cy="389816"/>
          </a:xfrm>
        </p:grpSpPr>
        <p:sp>
          <p:nvSpPr>
            <p:cNvPr id="90" name="Rectangle 89">
              <a:extLst>
                <a:ext uri="{FF2B5EF4-FFF2-40B4-BE49-F238E27FC236}">
                  <a16:creationId xmlns:a16="http://schemas.microsoft.com/office/drawing/2014/main" id="{5A88078B-DDB8-EA1D-83A6-27112EA66177}"/>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1" name="Picture 90">
              <a:extLst>
                <a:ext uri="{FF2B5EF4-FFF2-40B4-BE49-F238E27FC236}">
                  <a16:creationId xmlns:a16="http://schemas.microsoft.com/office/drawing/2014/main" id="{9C37E5DE-E742-586D-7F22-B9A4B4380326}"/>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sp>
        <p:nvSpPr>
          <p:cNvPr id="92" name="Rectangle 91">
            <a:extLst>
              <a:ext uri="{FF2B5EF4-FFF2-40B4-BE49-F238E27FC236}">
                <a16:creationId xmlns:a16="http://schemas.microsoft.com/office/drawing/2014/main" id="{1736EDBB-1198-503E-5A16-09F97F6F22EB}"/>
              </a:ext>
            </a:extLst>
          </p:cNvPr>
          <p:cNvSpPr/>
          <p:nvPr/>
        </p:nvSpPr>
        <p:spPr>
          <a:xfrm>
            <a:off x="3150451" y="4293807"/>
            <a:ext cx="5421470" cy="219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13018"/>
              </a:solidFill>
              <a:effectLst/>
              <a:uLnTx/>
              <a:uFillTx/>
              <a:latin typeface="Calibri" panose="020F0502020204030204"/>
              <a:ea typeface="+mn-ea"/>
              <a:cs typeface="+mn-cs"/>
            </a:endParaRPr>
          </a:p>
        </p:txBody>
      </p:sp>
      <p:grpSp>
        <p:nvGrpSpPr>
          <p:cNvPr id="96" name="Group 95">
            <a:extLst>
              <a:ext uri="{FF2B5EF4-FFF2-40B4-BE49-F238E27FC236}">
                <a16:creationId xmlns:a16="http://schemas.microsoft.com/office/drawing/2014/main" id="{5482CFEB-C063-002D-38D9-5FD33660922C}"/>
              </a:ext>
            </a:extLst>
          </p:cNvPr>
          <p:cNvGrpSpPr/>
          <p:nvPr/>
        </p:nvGrpSpPr>
        <p:grpSpPr>
          <a:xfrm>
            <a:off x="3362428" y="3482893"/>
            <a:ext cx="326051" cy="292362"/>
            <a:chOff x="4683691" y="1971111"/>
            <a:chExt cx="389816" cy="389816"/>
          </a:xfrm>
        </p:grpSpPr>
        <p:sp>
          <p:nvSpPr>
            <p:cNvPr id="97" name="Rectangle 96">
              <a:extLst>
                <a:ext uri="{FF2B5EF4-FFF2-40B4-BE49-F238E27FC236}">
                  <a16:creationId xmlns:a16="http://schemas.microsoft.com/office/drawing/2014/main" id="{F51081A8-5A9A-F4C2-4ED9-79B0D20CA4DF}"/>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8" name="Picture 97">
              <a:extLst>
                <a:ext uri="{FF2B5EF4-FFF2-40B4-BE49-F238E27FC236}">
                  <a16:creationId xmlns:a16="http://schemas.microsoft.com/office/drawing/2014/main" id="{3988711B-969B-D9D8-B966-90E93A8E675C}"/>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99" name="Group 98">
            <a:extLst>
              <a:ext uri="{FF2B5EF4-FFF2-40B4-BE49-F238E27FC236}">
                <a16:creationId xmlns:a16="http://schemas.microsoft.com/office/drawing/2014/main" id="{7FC541DB-223C-9A80-E6D3-9ADAE487E62F}"/>
              </a:ext>
            </a:extLst>
          </p:cNvPr>
          <p:cNvGrpSpPr/>
          <p:nvPr/>
        </p:nvGrpSpPr>
        <p:grpSpPr>
          <a:xfrm>
            <a:off x="4662462" y="3487779"/>
            <a:ext cx="326051" cy="292362"/>
            <a:chOff x="4683691" y="1971111"/>
            <a:chExt cx="389816" cy="389816"/>
          </a:xfrm>
        </p:grpSpPr>
        <p:sp>
          <p:nvSpPr>
            <p:cNvPr id="100" name="Rectangle 99">
              <a:extLst>
                <a:ext uri="{FF2B5EF4-FFF2-40B4-BE49-F238E27FC236}">
                  <a16:creationId xmlns:a16="http://schemas.microsoft.com/office/drawing/2014/main" id="{D055764B-F110-8269-D784-C6D35AC88AD5}"/>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1" name="Picture 100">
              <a:extLst>
                <a:ext uri="{FF2B5EF4-FFF2-40B4-BE49-F238E27FC236}">
                  <a16:creationId xmlns:a16="http://schemas.microsoft.com/office/drawing/2014/main" id="{3663DEE2-6FE1-6F30-A121-D77FC5496B59}"/>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02" name="Group 101">
            <a:extLst>
              <a:ext uri="{FF2B5EF4-FFF2-40B4-BE49-F238E27FC236}">
                <a16:creationId xmlns:a16="http://schemas.microsoft.com/office/drawing/2014/main" id="{E1BBB144-104D-0CD7-863A-24F6A7EE679B}"/>
              </a:ext>
            </a:extLst>
          </p:cNvPr>
          <p:cNvGrpSpPr/>
          <p:nvPr/>
        </p:nvGrpSpPr>
        <p:grpSpPr>
          <a:xfrm>
            <a:off x="3352799" y="4244983"/>
            <a:ext cx="326051" cy="292362"/>
            <a:chOff x="4683691" y="1971111"/>
            <a:chExt cx="389816" cy="389816"/>
          </a:xfrm>
        </p:grpSpPr>
        <p:sp>
          <p:nvSpPr>
            <p:cNvPr id="103" name="Rectangle 102">
              <a:extLst>
                <a:ext uri="{FF2B5EF4-FFF2-40B4-BE49-F238E27FC236}">
                  <a16:creationId xmlns:a16="http://schemas.microsoft.com/office/drawing/2014/main" id="{6017692A-0BE6-950D-BC70-1814D38C8CC5}"/>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4" name="Picture 103">
              <a:extLst>
                <a:ext uri="{FF2B5EF4-FFF2-40B4-BE49-F238E27FC236}">
                  <a16:creationId xmlns:a16="http://schemas.microsoft.com/office/drawing/2014/main" id="{9EEAA9B9-9F97-ADE0-A786-0C4D1F750714}"/>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05" name="Group 104">
            <a:extLst>
              <a:ext uri="{FF2B5EF4-FFF2-40B4-BE49-F238E27FC236}">
                <a16:creationId xmlns:a16="http://schemas.microsoft.com/office/drawing/2014/main" id="{7249344C-1011-E8E3-4CCE-4FA2F21D3FFD}"/>
              </a:ext>
            </a:extLst>
          </p:cNvPr>
          <p:cNvGrpSpPr/>
          <p:nvPr/>
        </p:nvGrpSpPr>
        <p:grpSpPr>
          <a:xfrm>
            <a:off x="5456911" y="4248759"/>
            <a:ext cx="326051" cy="292362"/>
            <a:chOff x="4683691" y="1971111"/>
            <a:chExt cx="389816" cy="389816"/>
          </a:xfrm>
        </p:grpSpPr>
        <p:sp>
          <p:nvSpPr>
            <p:cNvPr id="106" name="Rectangle 105">
              <a:extLst>
                <a:ext uri="{FF2B5EF4-FFF2-40B4-BE49-F238E27FC236}">
                  <a16:creationId xmlns:a16="http://schemas.microsoft.com/office/drawing/2014/main" id="{509048EC-5AC2-8CD7-884E-9502B07F7DDF}"/>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7" name="Picture 106">
              <a:extLst>
                <a:ext uri="{FF2B5EF4-FFF2-40B4-BE49-F238E27FC236}">
                  <a16:creationId xmlns:a16="http://schemas.microsoft.com/office/drawing/2014/main" id="{50C9B79C-A22F-2E53-C260-188939D6BE2F}"/>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08" name="Group 107">
            <a:extLst>
              <a:ext uri="{FF2B5EF4-FFF2-40B4-BE49-F238E27FC236}">
                <a16:creationId xmlns:a16="http://schemas.microsoft.com/office/drawing/2014/main" id="{F5255D8E-3E96-A836-8558-29563C611AE9}"/>
              </a:ext>
            </a:extLst>
          </p:cNvPr>
          <p:cNvGrpSpPr/>
          <p:nvPr/>
        </p:nvGrpSpPr>
        <p:grpSpPr>
          <a:xfrm>
            <a:off x="4660734" y="3866167"/>
            <a:ext cx="326051" cy="292362"/>
            <a:chOff x="4683691" y="1971111"/>
            <a:chExt cx="389816" cy="389816"/>
          </a:xfrm>
        </p:grpSpPr>
        <p:sp>
          <p:nvSpPr>
            <p:cNvPr id="109" name="Rectangle 108">
              <a:extLst>
                <a:ext uri="{FF2B5EF4-FFF2-40B4-BE49-F238E27FC236}">
                  <a16:creationId xmlns:a16="http://schemas.microsoft.com/office/drawing/2014/main" id="{4C401B91-890E-5CCA-1062-5AB2248562B7}"/>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0" name="Picture 109">
              <a:extLst>
                <a:ext uri="{FF2B5EF4-FFF2-40B4-BE49-F238E27FC236}">
                  <a16:creationId xmlns:a16="http://schemas.microsoft.com/office/drawing/2014/main" id="{DDA6E78F-B395-2B5A-B1D1-A4AF8390669F}"/>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11" name="Group 110">
            <a:extLst>
              <a:ext uri="{FF2B5EF4-FFF2-40B4-BE49-F238E27FC236}">
                <a16:creationId xmlns:a16="http://schemas.microsoft.com/office/drawing/2014/main" id="{D2CEC5DC-F40D-C355-E411-FE45D0FD7255}"/>
              </a:ext>
            </a:extLst>
          </p:cNvPr>
          <p:cNvGrpSpPr/>
          <p:nvPr/>
        </p:nvGrpSpPr>
        <p:grpSpPr>
          <a:xfrm>
            <a:off x="4662135" y="4257209"/>
            <a:ext cx="326051" cy="292362"/>
            <a:chOff x="4683691" y="1971111"/>
            <a:chExt cx="389816" cy="389816"/>
          </a:xfrm>
        </p:grpSpPr>
        <p:sp>
          <p:nvSpPr>
            <p:cNvPr id="112" name="Rectangle 111">
              <a:extLst>
                <a:ext uri="{FF2B5EF4-FFF2-40B4-BE49-F238E27FC236}">
                  <a16:creationId xmlns:a16="http://schemas.microsoft.com/office/drawing/2014/main" id="{EE6BD7C3-57FF-E541-C583-A2042EFA5DA2}"/>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3" name="Picture 112">
              <a:extLst>
                <a:ext uri="{FF2B5EF4-FFF2-40B4-BE49-F238E27FC236}">
                  <a16:creationId xmlns:a16="http://schemas.microsoft.com/office/drawing/2014/main" id="{D6558A99-D7FA-DAF0-A48E-DB1D002E0D7E}"/>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14" name="Group 113">
            <a:extLst>
              <a:ext uri="{FF2B5EF4-FFF2-40B4-BE49-F238E27FC236}">
                <a16:creationId xmlns:a16="http://schemas.microsoft.com/office/drawing/2014/main" id="{434F1BD5-0B8A-3564-522D-B9A660BA09DC}"/>
              </a:ext>
            </a:extLst>
          </p:cNvPr>
          <p:cNvGrpSpPr/>
          <p:nvPr/>
        </p:nvGrpSpPr>
        <p:grpSpPr>
          <a:xfrm>
            <a:off x="8045580" y="3083159"/>
            <a:ext cx="326051" cy="292362"/>
            <a:chOff x="4683691" y="1971111"/>
            <a:chExt cx="389816" cy="389816"/>
          </a:xfrm>
        </p:grpSpPr>
        <p:sp>
          <p:nvSpPr>
            <p:cNvPr id="115" name="Rectangle 114">
              <a:extLst>
                <a:ext uri="{FF2B5EF4-FFF2-40B4-BE49-F238E27FC236}">
                  <a16:creationId xmlns:a16="http://schemas.microsoft.com/office/drawing/2014/main" id="{A65713BC-4BC7-1D1E-FDB5-DD526124ED10}"/>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6" name="Picture 115">
              <a:extLst>
                <a:ext uri="{FF2B5EF4-FFF2-40B4-BE49-F238E27FC236}">
                  <a16:creationId xmlns:a16="http://schemas.microsoft.com/office/drawing/2014/main" id="{DFE13FF6-9324-A184-1E66-D3B4AAD1A11A}"/>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17" name="Group 116">
            <a:extLst>
              <a:ext uri="{FF2B5EF4-FFF2-40B4-BE49-F238E27FC236}">
                <a16:creationId xmlns:a16="http://schemas.microsoft.com/office/drawing/2014/main" id="{F870013A-F3F1-3DC6-AFC4-56D0834C42F6}"/>
              </a:ext>
            </a:extLst>
          </p:cNvPr>
          <p:cNvGrpSpPr/>
          <p:nvPr/>
        </p:nvGrpSpPr>
        <p:grpSpPr>
          <a:xfrm>
            <a:off x="8053924" y="4253259"/>
            <a:ext cx="326051" cy="292362"/>
            <a:chOff x="4683691" y="1971111"/>
            <a:chExt cx="389816" cy="389816"/>
          </a:xfrm>
        </p:grpSpPr>
        <p:sp>
          <p:nvSpPr>
            <p:cNvPr id="118" name="Rectangle 117">
              <a:extLst>
                <a:ext uri="{FF2B5EF4-FFF2-40B4-BE49-F238E27FC236}">
                  <a16:creationId xmlns:a16="http://schemas.microsoft.com/office/drawing/2014/main" id="{0F129E5B-4A1D-7305-833D-0D67353B34A8}"/>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9" name="Picture 118">
              <a:extLst>
                <a:ext uri="{FF2B5EF4-FFF2-40B4-BE49-F238E27FC236}">
                  <a16:creationId xmlns:a16="http://schemas.microsoft.com/office/drawing/2014/main" id="{A3D6148B-DB75-A0D3-1D0F-98FC8F6F57F4}"/>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20" name="Group 119">
            <a:extLst>
              <a:ext uri="{FF2B5EF4-FFF2-40B4-BE49-F238E27FC236}">
                <a16:creationId xmlns:a16="http://schemas.microsoft.com/office/drawing/2014/main" id="{37E02ACA-FC03-DEFB-E46E-176F18CA0ED2}"/>
              </a:ext>
            </a:extLst>
          </p:cNvPr>
          <p:cNvGrpSpPr/>
          <p:nvPr/>
        </p:nvGrpSpPr>
        <p:grpSpPr>
          <a:xfrm>
            <a:off x="5478937" y="5035406"/>
            <a:ext cx="326051" cy="292362"/>
            <a:chOff x="4683691" y="1971111"/>
            <a:chExt cx="389816" cy="389816"/>
          </a:xfrm>
        </p:grpSpPr>
        <p:sp>
          <p:nvSpPr>
            <p:cNvPr id="121" name="Rectangle 120">
              <a:extLst>
                <a:ext uri="{FF2B5EF4-FFF2-40B4-BE49-F238E27FC236}">
                  <a16:creationId xmlns:a16="http://schemas.microsoft.com/office/drawing/2014/main" id="{AFD728A6-A8BF-D842-67C7-40937CBDDE07}"/>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2" name="Picture 121">
              <a:extLst>
                <a:ext uri="{FF2B5EF4-FFF2-40B4-BE49-F238E27FC236}">
                  <a16:creationId xmlns:a16="http://schemas.microsoft.com/office/drawing/2014/main" id="{7ADD85BF-3749-3DED-09A1-0B83A5EB73E5}"/>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23" name="Group 122">
            <a:extLst>
              <a:ext uri="{FF2B5EF4-FFF2-40B4-BE49-F238E27FC236}">
                <a16:creationId xmlns:a16="http://schemas.microsoft.com/office/drawing/2014/main" id="{8D44F490-D9E2-C9AD-03F2-C57EA902E2EB}"/>
              </a:ext>
            </a:extLst>
          </p:cNvPr>
          <p:cNvGrpSpPr/>
          <p:nvPr/>
        </p:nvGrpSpPr>
        <p:grpSpPr>
          <a:xfrm>
            <a:off x="5476165" y="5447290"/>
            <a:ext cx="326051" cy="292362"/>
            <a:chOff x="4683691" y="1971111"/>
            <a:chExt cx="389816" cy="389816"/>
          </a:xfrm>
        </p:grpSpPr>
        <p:sp>
          <p:nvSpPr>
            <p:cNvPr id="124" name="Rectangle 123">
              <a:extLst>
                <a:ext uri="{FF2B5EF4-FFF2-40B4-BE49-F238E27FC236}">
                  <a16:creationId xmlns:a16="http://schemas.microsoft.com/office/drawing/2014/main" id="{A0B20DD6-8511-833F-B90B-9739A2FDA05E}"/>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5" name="Picture 124">
              <a:extLst>
                <a:ext uri="{FF2B5EF4-FFF2-40B4-BE49-F238E27FC236}">
                  <a16:creationId xmlns:a16="http://schemas.microsoft.com/office/drawing/2014/main" id="{6E5C6F98-2CFC-2282-D58B-066A10707B0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26" name="Group 125">
            <a:extLst>
              <a:ext uri="{FF2B5EF4-FFF2-40B4-BE49-F238E27FC236}">
                <a16:creationId xmlns:a16="http://schemas.microsoft.com/office/drawing/2014/main" id="{BACF87E1-9E0C-6564-3867-015CD99EBD3C}"/>
              </a:ext>
            </a:extLst>
          </p:cNvPr>
          <p:cNvGrpSpPr/>
          <p:nvPr/>
        </p:nvGrpSpPr>
        <p:grpSpPr>
          <a:xfrm>
            <a:off x="8074254" y="5042623"/>
            <a:ext cx="326051" cy="292362"/>
            <a:chOff x="4683691" y="1971111"/>
            <a:chExt cx="389816" cy="389816"/>
          </a:xfrm>
        </p:grpSpPr>
        <p:sp>
          <p:nvSpPr>
            <p:cNvPr id="127" name="Rectangle 126">
              <a:extLst>
                <a:ext uri="{FF2B5EF4-FFF2-40B4-BE49-F238E27FC236}">
                  <a16:creationId xmlns:a16="http://schemas.microsoft.com/office/drawing/2014/main" id="{BF12BB7F-55FB-5226-9294-9F42F8EC1E64}"/>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8" name="Picture 127">
              <a:extLst>
                <a:ext uri="{FF2B5EF4-FFF2-40B4-BE49-F238E27FC236}">
                  <a16:creationId xmlns:a16="http://schemas.microsoft.com/office/drawing/2014/main" id="{2B8EAEAC-9DC3-FAE0-B055-7EAFAE5FC944}"/>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29" name="Group 128">
            <a:extLst>
              <a:ext uri="{FF2B5EF4-FFF2-40B4-BE49-F238E27FC236}">
                <a16:creationId xmlns:a16="http://schemas.microsoft.com/office/drawing/2014/main" id="{7C3242D9-3CF0-A2EE-4BDA-D1C1E6DD33AF}"/>
              </a:ext>
            </a:extLst>
          </p:cNvPr>
          <p:cNvGrpSpPr/>
          <p:nvPr/>
        </p:nvGrpSpPr>
        <p:grpSpPr>
          <a:xfrm>
            <a:off x="8088608" y="5446422"/>
            <a:ext cx="326051" cy="292362"/>
            <a:chOff x="4683691" y="1971111"/>
            <a:chExt cx="389816" cy="389816"/>
          </a:xfrm>
        </p:grpSpPr>
        <p:sp>
          <p:nvSpPr>
            <p:cNvPr id="130" name="Rectangle 129">
              <a:extLst>
                <a:ext uri="{FF2B5EF4-FFF2-40B4-BE49-F238E27FC236}">
                  <a16:creationId xmlns:a16="http://schemas.microsoft.com/office/drawing/2014/main" id="{BD383326-955F-0560-09D6-6188D025A4D6}"/>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1" name="Picture 130">
              <a:extLst>
                <a:ext uri="{FF2B5EF4-FFF2-40B4-BE49-F238E27FC236}">
                  <a16:creationId xmlns:a16="http://schemas.microsoft.com/office/drawing/2014/main" id="{BC724151-C581-736A-013F-EF1FAD99873B}"/>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32" name="Group 131">
            <a:extLst>
              <a:ext uri="{FF2B5EF4-FFF2-40B4-BE49-F238E27FC236}">
                <a16:creationId xmlns:a16="http://schemas.microsoft.com/office/drawing/2014/main" id="{D328A723-5D75-1C4F-1876-2F56F1695518}"/>
              </a:ext>
            </a:extLst>
          </p:cNvPr>
          <p:cNvGrpSpPr/>
          <p:nvPr/>
        </p:nvGrpSpPr>
        <p:grpSpPr>
          <a:xfrm>
            <a:off x="10153852" y="5451153"/>
            <a:ext cx="326051" cy="292362"/>
            <a:chOff x="4683691" y="1971111"/>
            <a:chExt cx="389816" cy="389816"/>
          </a:xfrm>
        </p:grpSpPr>
        <p:sp>
          <p:nvSpPr>
            <p:cNvPr id="133" name="Rectangle 132">
              <a:extLst>
                <a:ext uri="{FF2B5EF4-FFF2-40B4-BE49-F238E27FC236}">
                  <a16:creationId xmlns:a16="http://schemas.microsoft.com/office/drawing/2014/main" id="{5699941F-7BBB-BCBB-BF02-F42856B53DB2}"/>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4" name="Picture 133">
              <a:extLst>
                <a:ext uri="{FF2B5EF4-FFF2-40B4-BE49-F238E27FC236}">
                  <a16:creationId xmlns:a16="http://schemas.microsoft.com/office/drawing/2014/main" id="{379A352D-CD81-02A3-BFA7-B3395FED889F}"/>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35" name="Group 134">
            <a:extLst>
              <a:ext uri="{FF2B5EF4-FFF2-40B4-BE49-F238E27FC236}">
                <a16:creationId xmlns:a16="http://schemas.microsoft.com/office/drawing/2014/main" id="{5A75AC61-7669-E216-633A-B8D8A9C6F33D}"/>
              </a:ext>
            </a:extLst>
          </p:cNvPr>
          <p:cNvGrpSpPr/>
          <p:nvPr/>
        </p:nvGrpSpPr>
        <p:grpSpPr>
          <a:xfrm>
            <a:off x="10153107" y="5075269"/>
            <a:ext cx="326051" cy="292362"/>
            <a:chOff x="4683691" y="1971111"/>
            <a:chExt cx="389816" cy="389816"/>
          </a:xfrm>
        </p:grpSpPr>
        <p:sp>
          <p:nvSpPr>
            <p:cNvPr id="136" name="Rectangle 135">
              <a:extLst>
                <a:ext uri="{FF2B5EF4-FFF2-40B4-BE49-F238E27FC236}">
                  <a16:creationId xmlns:a16="http://schemas.microsoft.com/office/drawing/2014/main" id="{AC512B0A-4C0F-F1DD-E7E6-D3CAC1DE9604}"/>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7" name="Picture 136">
              <a:extLst>
                <a:ext uri="{FF2B5EF4-FFF2-40B4-BE49-F238E27FC236}">
                  <a16:creationId xmlns:a16="http://schemas.microsoft.com/office/drawing/2014/main" id="{FDD5E501-DA26-6CC2-090C-C5EB81CC248E}"/>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sp>
        <p:nvSpPr>
          <p:cNvPr id="144" name="TextBox 143">
            <a:extLst>
              <a:ext uri="{FF2B5EF4-FFF2-40B4-BE49-F238E27FC236}">
                <a16:creationId xmlns:a16="http://schemas.microsoft.com/office/drawing/2014/main" id="{884D5C04-D8FF-79DF-B1D5-09D6D405B9CB}"/>
              </a:ext>
            </a:extLst>
          </p:cNvPr>
          <p:cNvSpPr txBox="1"/>
          <p:nvPr/>
        </p:nvSpPr>
        <p:spPr>
          <a:xfrm>
            <a:off x="8430422" y="1491446"/>
            <a:ext cx="1082559" cy="55399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4" normalizeH="0" baseline="0" noProof="0" dirty="0">
                <a:ln>
                  <a:noFill/>
                </a:ln>
                <a:solidFill>
                  <a:prstClr val="black"/>
                </a:solidFill>
                <a:effectLst/>
                <a:uLnTx/>
                <a:uFillTx/>
                <a:latin typeface="Calibri" panose="020F0502020204030204" pitchFamily="34" charset="0"/>
                <a:ea typeface="+mn-ea"/>
                <a:cs typeface="+mn-cs"/>
              </a:rPr>
              <a:t>Milestone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4" normalizeH="0" baseline="0" noProof="0" dirty="0">
                <a:ln>
                  <a:noFill/>
                </a:ln>
                <a:solidFill>
                  <a:prstClr val="black"/>
                </a:solidFill>
                <a:effectLst/>
                <a:uLnTx/>
                <a:uFillTx/>
                <a:latin typeface="Calibri" panose="020F0502020204030204" pitchFamily="34" charset="0"/>
                <a:ea typeface="+mn-ea"/>
                <a:cs typeface="+mn-cs"/>
              </a:rPr>
              <a:t>Joint ARC Board &amp; TAQC Meeting</a:t>
            </a:r>
          </a:p>
        </p:txBody>
      </p:sp>
      <p:grpSp>
        <p:nvGrpSpPr>
          <p:cNvPr id="145" name="Group 144">
            <a:extLst>
              <a:ext uri="{FF2B5EF4-FFF2-40B4-BE49-F238E27FC236}">
                <a16:creationId xmlns:a16="http://schemas.microsoft.com/office/drawing/2014/main" id="{F02A167C-14DD-BACA-7D40-D0731906D9BF}"/>
              </a:ext>
            </a:extLst>
          </p:cNvPr>
          <p:cNvGrpSpPr/>
          <p:nvPr/>
        </p:nvGrpSpPr>
        <p:grpSpPr>
          <a:xfrm>
            <a:off x="2884974" y="6275983"/>
            <a:ext cx="512138" cy="398986"/>
            <a:chOff x="4683691" y="1971111"/>
            <a:chExt cx="389816" cy="389816"/>
          </a:xfrm>
        </p:grpSpPr>
        <p:sp>
          <p:nvSpPr>
            <p:cNvPr id="146" name="Rectangle 145">
              <a:extLst>
                <a:ext uri="{FF2B5EF4-FFF2-40B4-BE49-F238E27FC236}">
                  <a16:creationId xmlns:a16="http://schemas.microsoft.com/office/drawing/2014/main" id="{524D8440-60CB-6AD5-4E2A-333728816809}"/>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7" name="Picture 146">
              <a:extLst>
                <a:ext uri="{FF2B5EF4-FFF2-40B4-BE49-F238E27FC236}">
                  <a16:creationId xmlns:a16="http://schemas.microsoft.com/office/drawing/2014/main" id="{22294D51-FF70-63AF-ED9B-ED5782FA28E9}"/>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sp>
        <p:nvSpPr>
          <p:cNvPr id="148" name="TextBox 147">
            <a:extLst>
              <a:ext uri="{FF2B5EF4-FFF2-40B4-BE49-F238E27FC236}">
                <a16:creationId xmlns:a16="http://schemas.microsoft.com/office/drawing/2014/main" id="{8F9E6CA6-5B4F-40E7-99BD-0B60CF306FB0}"/>
              </a:ext>
            </a:extLst>
          </p:cNvPr>
          <p:cNvSpPr txBox="1"/>
          <p:nvPr/>
        </p:nvSpPr>
        <p:spPr>
          <a:xfrm>
            <a:off x="3473154" y="6320972"/>
            <a:ext cx="3411511" cy="276999"/>
          </a:xfrm>
          <a:prstGeom prst="rect">
            <a:avLst/>
          </a:prstGeom>
          <a:noFill/>
        </p:spPr>
        <p:txBody>
          <a:bodyPr wrap="none" rtlCol="0">
            <a:spAutoFit/>
          </a:bodyPr>
          <a:lstStyle/>
          <a:p>
            <a:r>
              <a:rPr lang="en-US" sz="1200" b="1" dirty="0"/>
              <a:t>Key ARC Board / TAQC Coordination Points</a:t>
            </a:r>
          </a:p>
        </p:txBody>
      </p:sp>
      <p:sp>
        <p:nvSpPr>
          <p:cNvPr id="149" name="Star: 5 Points 148">
            <a:extLst>
              <a:ext uri="{FF2B5EF4-FFF2-40B4-BE49-F238E27FC236}">
                <a16:creationId xmlns:a16="http://schemas.microsoft.com/office/drawing/2014/main" id="{70CF6E03-F78D-B7A8-EF03-09C9D66422DE}"/>
              </a:ext>
            </a:extLst>
          </p:cNvPr>
          <p:cNvSpPr/>
          <p:nvPr/>
        </p:nvSpPr>
        <p:spPr>
          <a:xfrm>
            <a:off x="11392178" y="5436105"/>
            <a:ext cx="304800" cy="3258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Star: 5 Points 149">
            <a:extLst>
              <a:ext uri="{FF2B5EF4-FFF2-40B4-BE49-F238E27FC236}">
                <a16:creationId xmlns:a16="http://schemas.microsoft.com/office/drawing/2014/main" id="{16D89974-48F7-AD10-4AFB-85B75911E01A}"/>
              </a:ext>
            </a:extLst>
          </p:cNvPr>
          <p:cNvSpPr/>
          <p:nvPr/>
        </p:nvSpPr>
        <p:spPr>
          <a:xfrm>
            <a:off x="7298797" y="6266808"/>
            <a:ext cx="304800" cy="32582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C93F00EA-50D6-C45C-1EB2-8B2C98E0F76D}"/>
              </a:ext>
            </a:extLst>
          </p:cNvPr>
          <p:cNvSpPr txBox="1"/>
          <p:nvPr/>
        </p:nvSpPr>
        <p:spPr>
          <a:xfrm>
            <a:off x="7588149" y="6314147"/>
            <a:ext cx="2767104" cy="276999"/>
          </a:xfrm>
          <a:prstGeom prst="rect">
            <a:avLst/>
          </a:prstGeom>
          <a:noFill/>
        </p:spPr>
        <p:txBody>
          <a:bodyPr wrap="none" rtlCol="0">
            <a:spAutoFit/>
          </a:bodyPr>
          <a:lstStyle/>
          <a:p>
            <a:r>
              <a:rPr lang="en-US" sz="1200" b="1" dirty="0"/>
              <a:t>Final Review &amp; Approval: Jan. 2024</a:t>
            </a:r>
          </a:p>
        </p:txBody>
      </p:sp>
      <p:grpSp>
        <p:nvGrpSpPr>
          <p:cNvPr id="152" name="Group 151">
            <a:extLst>
              <a:ext uri="{FF2B5EF4-FFF2-40B4-BE49-F238E27FC236}">
                <a16:creationId xmlns:a16="http://schemas.microsoft.com/office/drawing/2014/main" id="{FDEFA2C4-68A2-D945-F0B6-2731C4C421BE}"/>
              </a:ext>
            </a:extLst>
          </p:cNvPr>
          <p:cNvGrpSpPr/>
          <p:nvPr/>
        </p:nvGrpSpPr>
        <p:grpSpPr>
          <a:xfrm>
            <a:off x="5477462" y="4651611"/>
            <a:ext cx="326051" cy="292362"/>
            <a:chOff x="4683691" y="1971111"/>
            <a:chExt cx="389816" cy="389816"/>
          </a:xfrm>
        </p:grpSpPr>
        <p:sp>
          <p:nvSpPr>
            <p:cNvPr id="153" name="Rectangle 152">
              <a:extLst>
                <a:ext uri="{FF2B5EF4-FFF2-40B4-BE49-F238E27FC236}">
                  <a16:creationId xmlns:a16="http://schemas.microsoft.com/office/drawing/2014/main" id="{C6124820-CB6A-C7E8-F727-CCD40CC22E55}"/>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4" name="Picture 153">
              <a:extLst>
                <a:ext uri="{FF2B5EF4-FFF2-40B4-BE49-F238E27FC236}">
                  <a16:creationId xmlns:a16="http://schemas.microsoft.com/office/drawing/2014/main" id="{68DAE12E-72B8-2A03-373C-5121ECF7B866}"/>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55" name="Group 154">
            <a:extLst>
              <a:ext uri="{FF2B5EF4-FFF2-40B4-BE49-F238E27FC236}">
                <a16:creationId xmlns:a16="http://schemas.microsoft.com/office/drawing/2014/main" id="{9098B56B-E35F-6268-F05D-B284F1296695}"/>
              </a:ext>
            </a:extLst>
          </p:cNvPr>
          <p:cNvGrpSpPr/>
          <p:nvPr/>
        </p:nvGrpSpPr>
        <p:grpSpPr>
          <a:xfrm>
            <a:off x="8079519" y="4628443"/>
            <a:ext cx="326051" cy="292362"/>
            <a:chOff x="4683691" y="1971111"/>
            <a:chExt cx="389816" cy="389816"/>
          </a:xfrm>
        </p:grpSpPr>
        <p:sp>
          <p:nvSpPr>
            <p:cNvPr id="156" name="Rectangle 155">
              <a:extLst>
                <a:ext uri="{FF2B5EF4-FFF2-40B4-BE49-F238E27FC236}">
                  <a16:creationId xmlns:a16="http://schemas.microsoft.com/office/drawing/2014/main" id="{B92FDF0D-25EC-EA26-6E6D-F7BFE442C060}"/>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7" name="Picture 156">
              <a:extLst>
                <a:ext uri="{FF2B5EF4-FFF2-40B4-BE49-F238E27FC236}">
                  <a16:creationId xmlns:a16="http://schemas.microsoft.com/office/drawing/2014/main" id="{CDE4FBBE-6A99-916E-BEA4-C463CFD7AD83}"/>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grpSp>
        <p:nvGrpSpPr>
          <p:cNvPr id="158" name="Group 157">
            <a:extLst>
              <a:ext uri="{FF2B5EF4-FFF2-40B4-BE49-F238E27FC236}">
                <a16:creationId xmlns:a16="http://schemas.microsoft.com/office/drawing/2014/main" id="{3750961C-6ADF-958A-DA3A-2894FEB1C98A}"/>
              </a:ext>
            </a:extLst>
          </p:cNvPr>
          <p:cNvGrpSpPr/>
          <p:nvPr/>
        </p:nvGrpSpPr>
        <p:grpSpPr>
          <a:xfrm>
            <a:off x="10153107" y="4658532"/>
            <a:ext cx="326051" cy="292362"/>
            <a:chOff x="4683691" y="1971111"/>
            <a:chExt cx="389816" cy="389816"/>
          </a:xfrm>
        </p:grpSpPr>
        <p:sp>
          <p:nvSpPr>
            <p:cNvPr id="159" name="Rectangle 158">
              <a:extLst>
                <a:ext uri="{FF2B5EF4-FFF2-40B4-BE49-F238E27FC236}">
                  <a16:creationId xmlns:a16="http://schemas.microsoft.com/office/drawing/2014/main" id="{F74D3F7E-2A69-88DE-34DC-AAF3DB471D93}"/>
                </a:ext>
              </a:extLst>
            </p:cNvPr>
            <p:cNvSpPr/>
            <p:nvPr/>
          </p:nvSpPr>
          <p:spPr>
            <a:xfrm>
              <a:off x="4725158" y="2029992"/>
              <a:ext cx="315354" cy="30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0" name="Picture 159">
              <a:extLst>
                <a:ext uri="{FF2B5EF4-FFF2-40B4-BE49-F238E27FC236}">
                  <a16:creationId xmlns:a16="http://schemas.microsoft.com/office/drawing/2014/main" id="{1D1796A9-5BBE-4055-955F-9F1B0359D940}"/>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83691" y="1971111"/>
              <a:ext cx="389816" cy="389816"/>
            </a:xfrm>
            <a:prstGeom prst="rect">
              <a:avLst/>
            </a:prstGeom>
          </p:spPr>
        </p:pic>
      </p:grpSp>
    </p:spTree>
    <p:extLst>
      <p:ext uri="{BB962C8B-B14F-4D97-AF65-F5344CB8AC3E}">
        <p14:creationId xmlns:p14="http://schemas.microsoft.com/office/powerpoint/2010/main" val="100530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73205" y="6468286"/>
            <a:ext cx="47625" cy="112395"/>
          </a:xfrm>
          <a:prstGeom prst="rect">
            <a:avLst/>
          </a:prstGeom>
        </p:spPr>
        <p:txBody>
          <a:bodyPr vert="horz" wrap="square" lIns="0" tIns="5080" rIns="0" bIns="0" rtlCol="0">
            <a:spAutoFit/>
          </a:bodyPr>
          <a:lstStyle/>
          <a:p>
            <a:pPr>
              <a:lnSpc>
                <a:spcPct val="100000"/>
              </a:lnSpc>
              <a:spcBef>
                <a:spcPts val="40"/>
              </a:spcBef>
            </a:pPr>
            <a:r>
              <a:rPr sz="650" spc="-5" dirty="0">
                <a:latin typeface="Open Sans"/>
                <a:cs typeface="Open Sans"/>
              </a:rPr>
              <a:t>5</a:t>
            </a:r>
            <a:endParaRPr sz="650">
              <a:latin typeface="Open Sans"/>
              <a:cs typeface="Open Sans"/>
            </a:endParaRPr>
          </a:p>
        </p:txBody>
      </p:sp>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245363" y="6291071"/>
            <a:ext cx="928116" cy="397764"/>
          </a:xfrm>
          <a:prstGeom prst="rect">
            <a:avLst/>
          </a:prstGeom>
        </p:spPr>
      </p:pic>
      <p:sp>
        <p:nvSpPr>
          <p:cNvPr id="5" name="object 5"/>
          <p:cNvSpPr txBox="1">
            <a:spLocks noGrp="1"/>
          </p:cNvSpPr>
          <p:nvPr>
            <p:ph type="title"/>
          </p:nvPr>
        </p:nvSpPr>
        <p:spPr>
          <a:xfrm>
            <a:off x="595682" y="183232"/>
            <a:ext cx="9310318" cy="566822"/>
          </a:xfrm>
          <a:prstGeom prst="rect">
            <a:avLst/>
          </a:prstGeom>
        </p:spPr>
        <p:txBody>
          <a:bodyPr vert="horz" wrap="square" lIns="0" tIns="12700" rIns="0" bIns="0" rtlCol="0">
            <a:spAutoFit/>
          </a:bodyPr>
          <a:lstStyle/>
          <a:p>
            <a:pPr marL="12700">
              <a:lnSpc>
                <a:spcPct val="100000"/>
              </a:lnSpc>
              <a:spcBef>
                <a:spcPts val="100"/>
              </a:spcBef>
            </a:pPr>
            <a:r>
              <a:rPr lang="en-US" spc="-75" dirty="0"/>
              <a:t>Critical Success Factors</a:t>
            </a:r>
            <a:endParaRPr spc="-50" dirty="0"/>
          </a:p>
        </p:txBody>
      </p:sp>
      <p:sp>
        <p:nvSpPr>
          <p:cNvPr id="6" name="object 6"/>
          <p:cNvSpPr txBox="1"/>
          <p:nvPr/>
        </p:nvSpPr>
        <p:spPr>
          <a:xfrm>
            <a:off x="609599" y="990604"/>
            <a:ext cx="10820399" cy="936795"/>
          </a:xfrm>
          <a:prstGeom prst="rect">
            <a:avLst/>
          </a:prstGeom>
        </p:spPr>
        <p:txBody>
          <a:bodyPr vert="horz" wrap="square" lIns="0" tIns="13335" rIns="0" bIns="0" rtlCol="0">
            <a:spAutoFit/>
          </a:bodyPr>
          <a:lstStyle/>
          <a:p>
            <a:pPr marL="12700" marR="5080">
              <a:lnSpc>
                <a:spcPct val="100000"/>
              </a:lnSpc>
              <a:spcBef>
                <a:spcPts val="105"/>
              </a:spcBef>
            </a:pPr>
            <a:r>
              <a:rPr lang="en-US" sz="2000" dirty="0">
                <a:latin typeface="Open Sans"/>
                <a:cs typeface="Open Sans"/>
              </a:rPr>
              <a:t>1) Take stock of existing conditions and establish a new baseline for transportation planning and decision-making and 2) Develop strategic forecasts, scenarios and policy to guide future investment decisions.</a:t>
            </a:r>
          </a:p>
        </p:txBody>
      </p:sp>
      <p:sp>
        <p:nvSpPr>
          <p:cNvPr id="7" name="object 7"/>
          <p:cNvSpPr/>
          <p:nvPr/>
        </p:nvSpPr>
        <p:spPr>
          <a:xfrm flipV="1">
            <a:off x="571500" y="770120"/>
            <a:ext cx="9105900" cy="9124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8" name="object 8"/>
          <p:cNvSpPr/>
          <p:nvPr/>
        </p:nvSpPr>
        <p:spPr>
          <a:xfrm>
            <a:off x="762000" y="2354274"/>
            <a:ext cx="4927600" cy="1729790"/>
          </a:xfrm>
          <a:custGeom>
            <a:avLst/>
            <a:gdLst/>
            <a:ahLst/>
            <a:cxnLst/>
            <a:rect l="l" t="t" r="r" b="b"/>
            <a:pathLst>
              <a:path w="4927600" h="1271270">
                <a:moveTo>
                  <a:pt x="0" y="1271016"/>
                </a:moveTo>
                <a:lnTo>
                  <a:pt x="4927092" y="1271016"/>
                </a:lnTo>
                <a:lnTo>
                  <a:pt x="4927092" y="0"/>
                </a:lnTo>
                <a:lnTo>
                  <a:pt x="0" y="0"/>
                </a:lnTo>
                <a:lnTo>
                  <a:pt x="0" y="1271016"/>
                </a:lnTo>
                <a:close/>
              </a:path>
            </a:pathLst>
          </a:custGeom>
          <a:ln w="19050">
            <a:solidFill>
              <a:srgbClr val="9FDCFF"/>
            </a:solidFill>
          </a:ln>
        </p:spPr>
        <p:txBody>
          <a:bodyPr wrap="square" lIns="0" tIns="0" rIns="0" bIns="0" rtlCol="0"/>
          <a:lstStyle/>
          <a:p>
            <a:endParaRPr/>
          </a:p>
        </p:txBody>
      </p:sp>
      <p:sp>
        <p:nvSpPr>
          <p:cNvPr id="9" name="object 9"/>
          <p:cNvSpPr txBox="1"/>
          <p:nvPr/>
        </p:nvSpPr>
        <p:spPr>
          <a:xfrm>
            <a:off x="901762" y="2578459"/>
            <a:ext cx="4782185" cy="1397819"/>
          </a:xfrm>
          <a:prstGeom prst="rect">
            <a:avLst/>
          </a:prstGeom>
        </p:spPr>
        <p:txBody>
          <a:bodyPr vert="horz" wrap="square" lIns="0" tIns="12700" rIns="0" bIns="0" rtlCol="0">
            <a:spAutoFit/>
          </a:bodyPr>
          <a:lstStyle/>
          <a:p>
            <a:pPr marL="12700" marR="5080" algn="ctr">
              <a:spcBef>
                <a:spcPts val="100"/>
              </a:spcBef>
            </a:pPr>
            <a:r>
              <a:rPr lang="en-US" sz="1800" b="1" dirty="0">
                <a:latin typeface="Open Sans"/>
                <a:cs typeface="Open Sans"/>
              </a:rPr>
              <a:t>Public </a:t>
            </a:r>
            <a:r>
              <a:rPr lang="en-US" b="1" dirty="0">
                <a:latin typeface="Open Sans"/>
                <a:cs typeface="Open Sans"/>
              </a:rPr>
              <a:t>participation strategy </a:t>
            </a:r>
            <a:r>
              <a:rPr lang="en-US" dirty="0">
                <a:latin typeface="Open Sans"/>
                <a:cs typeface="Open Sans"/>
              </a:rPr>
              <a:t>that includes l</a:t>
            </a:r>
            <a:r>
              <a:rPr lang="en-US" sz="1800" dirty="0">
                <a:latin typeface="Open Sans"/>
                <a:cs typeface="Open Sans"/>
              </a:rPr>
              <a:t>ocal government coordination; Speaker’s bureau and public meetings; Focus groups and small group discussions; </a:t>
            </a:r>
            <a:r>
              <a:rPr lang="en-US" sz="1800" dirty="0"/>
              <a:t>Virtual public involvement; ConnectATL</a:t>
            </a:r>
            <a:endParaRPr sz="1800" dirty="0">
              <a:latin typeface="Open Sans"/>
              <a:cs typeface="Open Sans"/>
            </a:endParaRPr>
          </a:p>
        </p:txBody>
      </p:sp>
      <p:sp>
        <p:nvSpPr>
          <p:cNvPr id="10" name="object 10"/>
          <p:cNvSpPr/>
          <p:nvPr/>
        </p:nvSpPr>
        <p:spPr>
          <a:xfrm>
            <a:off x="6194808" y="2312590"/>
            <a:ext cx="5235191" cy="1771474"/>
          </a:xfrm>
          <a:custGeom>
            <a:avLst/>
            <a:gdLst/>
            <a:ahLst/>
            <a:cxnLst/>
            <a:rect l="l" t="t" r="r" b="b"/>
            <a:pathLst>
              <a:path w="4927600" h="1271270">
                <a:moveTo>
                  <a:pt x="0" y="1271016"/>
                </a:moveTo>
                <a:lnTo>
                  <a:pt x="4927092" y="1271016"/>
                </a:lnTo>
                <a:lnTo>
                  <a:pt x="4927092" y="0"/>
                </a:lnTo>
                <a:lnTo>
                  <a:pt x="0" y="0"/>
                </a:lnTo>
                <a:lnTo>
                  <a:pt x="0" y="1271016"/>
                </a:lnTo>
                <a:close/>
              </a:path>
            </a:pathLst>
          </a:custGeom>
          <a:ln w="19050">
            <a:solidFill>
              <a:srgbClr val="61B5E4"/>
            </a:solidFill>
          </a:ln>
        </p:spPr>
        <p:txBody>
          <a:bodyPr wrap="square" lIns="0" tIns="0" rIns="0" bIns="0" rtlCol="0"/>
          <a:lstStyle/>
          <a:p>
            <a:endParaRPr/>
          </a:p>
        </p:txBody>
      </p:sp>
      <p:sp>
        <p:nvSpPr>
          <p:cNvPr id="11" name="object 11"/>
          <p:cNvSpPr txBox="1"/>
          <p:nvPr/>
        </p:nvSpPr>
        <p:spPr>
          <a:xfrm>
            <a:off x="6259703" y="2632675"/>
            <a:ext cx="5105400" cy="1146468"/>
          </a:xfrm>
          <a:prstGeom prst="rect">
            <a:avLst/>
          </a:prstGeom>
        </p:spPr>
        <p:txBody>
          <a:bodyPr vert="horz" wrap="square" lIns="0" tIns="38100" rIns="0" bIns="0" rtlCol="0">
            <a:spAutoFit/>
          </a:bodyPr>
          <a:lstStyle/>
          <a:p>
            <a:pPr algn="ctr">
              <a:lnSpc>
                <a:spcPct val="100000"/>
              </a:lnSpc>
              <a:spcBef>
                <a:spcPts val="300"/>
              </a:spcBef>
            </a:pPr>
            <a:r>
              <a:rPr lang="en-US" sz="1800" dirty="0">
                <a:latin typeface="Open Sans"/>
                <a:cs typeface="Open Sans"/>
              </a:rPr>
              <a:t>Meeting </a:t>
            </a:r>
            <a:r>
              <a:rPr lang="en-US" sz="1800" b="1" dirty="0">
                <a:latin typeface="Open Sans"/>
                <a:cs typeface="Open Sans"/>
              </a:rPr>
              <a:t>evolving federal planning emphasis areas</a:t>
            </a:r>
            <a:r>
              <a:rPr lang="en-US" sz="1800" dirty="0">
                <a:latin typeface="Open Sans"/>
                <a:cs typeface="Open Sans"/>
              </a:rPr>
              <a:t>, including Climate, Electrification, Equity / Justic</a:t>
            </a:r>
            <a:r>
              <a:rPr lang="en-US" dirty="0">
                <a:latin typeface="Open Sans"/>
                <a:cs typeface="Open Sans"/>
              </a:rPr>
              <a:t>e40, and other items in the IIJA and Executive Orders</a:t>
            </a:r>
            <a:endParaRPr sz="1800" dirty="0">
              <a:latin typeface="Open Sans"/>
              <a:cs typeface="Open Sans"/>
            </a:endParaRPr>
          </a:p>
        </p:txBody>
      </p:sp>
      <p:sp>
        <p:nvSpPr>
          <p:cNvPr id="12" name="object 12"/>
          <p:cNvSpPr/>
          <p:nvPr/>
        </p:nvSpPr>
        <p:spPr>
          <a:xfrm>
            <a:off x="787400" y="4648961"/>
            <a:ext cx="4927600" cy="1526308"/>
          </a:xfrm>
          <a:custGeom>
            <a:avLst/>
            <a:gdLst/>
            <a:ahLst/>
            <a:cxnLst/>
            <a:rect l="l" t="t" r="r" b="b"/>
            <a:pathLst>
              <a:path w="4927600" h="1270000">
                <a:moveTo>
                  <a:pt x="0" y="1269492"/>
                </a:moveTo>
                <a:lnTo>
                  <a:pt x="4927092" y="1269492"/>
                </a:lnTo>
                <a:lnTo>
                  <a:pt x="4927092" y="0"/>
                </a:lnTo>
                <a:lnTo>
                  <a:pt x="0" y="0"/>
                </a:lnTo>
                <a:lnTo>
                  <a:pt x="0" y="1269492"/>
                </a:lnTo>
                <a:close/>
              </a:path>
            </a:pathLst>
          </a:custGeom>
          <a:ln w="19050">
            <a:solidFill>
              <a:srgbClr val="00A2DF"/>
            </a:solidFill>
          </a:ln>
        </p:spPr>
        <p:txBody>
          <a:bodyPr wrap="square" lIns="0" tIns="0" rIns="0" bIns="0" rtlCol="0"/>
          <a:lstStyle/>
          <a:p>
            <a:endParaRPr/>
          </a:p>
        </p:txBody>
      </p:sp>
      <p:sp>
        <p:nvSpPr>
          <p:cNvPr id="13" name="object 13"/>
          <p:cNvSpPr txBox="1"/>
          <p:nvPr/>
        </p:nvSpPr>
        <p:spPr>
          <a:xfrm>
            <a:off x="785368" y="4985766"/>
            <a:ext cx="4908550" cy="1120820"/>
          </a:xfrm>
          <a:prstGeom prst="rect">
            <a:avLst/>
          </a:prstGeom>
        </p:spPr>
        <p:txBody>
          <a:bodyPr vert="horz" wrap="square" lIns="0" tIns="12700" rIns="0" bIns="0" rtlCol="0">
            <a:spAutoFit/>
          </a:bodyPr>
          <a:lstStyle/>
          <a:p>
            <a:pPr marL="12700" marR="5080" indent="-1905" algn="ctr">
              <a:lnSpc>
                <a:spcPct val="100000"/>
              </a:lnSpc>
              <a:spcBef>
                <a:spcPts val="100"/>
              </a:spcBef>
            </a:pPr>
            <a:r>
              <a:rPr lang="en-US" sz="1800" dirty="0">
                <a:latin typeface="Open Sans"/>
                <a:cs typeface="Open Sans"/>
              </a:rPr>
              <a:t>Coordinate with </a:t>
            </a:r>
            <a:r>
              <a:rPr lang="en-US" sz="1800" b="1" dirty="0">
                <a:latin typeface="Open Sans"/>
                <a:cs typeface="Open Sans"/>
              </a:rPr>
              <a:t>State-level planning </a:t>
            </a:r>
            <a:r>
              <a:rPr lang="en-US" sz="1800" dirty="0">
                <a:latin typeface="Open Sans"/>
                <a:cs typeface="Open Sans"/>
              </a:rPr>
              <a:t>directions associated with mobility, </a:t>
            </a:r>
            <a:r>
              <a:rPr lang="en-US" sz="1800" b="1" dirty="0">
                <a:latin typeface="Open Sans"/>
                <a:cs typeface="Open Sans"/>
              </a:rPr>
              <a:t>including the STIP update, MMIP, freight and electrification</a:t>
            </a:r>
            <a:endParaRPr sz="1800" b="1" dirty="0">
              <a:latin typeface="Open Sans"/>
              <a:cs typeface="Open Sans"/>
            </a:endParaRPr>
          </a:p>
        </p:txBody>
      </p:sp>
      <p:sp>
        <p:nvSpPr>
          <p:cNvPr id="14" name="object 14"/>
          <p:cNvSpPr/>
          <p:nvPr/>
        </p:nvSpPr>
        <p:spPr>
          <a:xfrm>
            <a:off x="6194808" y="4648961"/>
            <a:ext cx="5311392" cy="1545690"/>
          </a:xfrm>
          <a:custGeom>
            <a:avLst/>
            <a:gdLst/>
            <a:ahLst/>
            <a:cxnLst/>
            <a:rect l="l" t="t" r="r" b="b"/>
            <a:pathLst>
              <a:path w="4927600" h="1270000">
                <a:moveTo>
                  <a:pt x="0" y="1269492"/>
                </a:moveTo>
                <a:lnTo>
                  <a:pt x="4927092" y="1269492"/>
                </a:lnTo>
                <a:lnTo>
                  <a:pt x="4927092" y="0"/>
                </a:lnTo>
                <a:lnTo>
                  <a:pt x="0" y="0"/>
                </a:lnTo>
                <a:lnTo>
                  <a:pt x="0" y="1269492"/>
                </a:lnTo>
                <a:close/>
              </a:path>
            </a:pathLst>
          </a:custGeom>
          <a:ln w="19050">
            <a:solidFill>
              <a:srgbClr val="0076A8"/>
            </a:solidFill>
          </a:ln>
        </p:spPr>
        <p:txBody>
          <a:bodyPr wrap="square" lIns="0" tIns="0" rIns="0" bIns="0" rtlCol="0"/>
          <a:lstStyle/>
          <a:p>
            <a:endParaRPr/>
          </a:p>
        </p:txBody>
      </p:sp>
      <p:sp>
        <p:nvSpPr>
          <p:cNvPr id="15" name="object 15"/>
          <p:cNvSpPr txBox="1"/>
          <p:nvPr/>
        </p:nvSpPr>
        <p:spPr>
          <a:xfrm>
            <a:off x="6265356" y="4957371"/>
            <a:ext cx="5170296" cy="1120820"/>
          </a:xfrm>
          <a:prstGeom prst="rect">
            <a:avLst/>
          </a:prstGeom>
        </p:spPr>
        <p:txBody>
          <a:bodyPr vert="horz" wrap="square" lIns="0" tIns="12700" rIns="0" bIns="0" rtlCol="0">
            <a:spAutoFit/>
          </a:bodyPr>
          <a:lstStyle/>
          <a:p>
            <a:pPr algn="ctr">
              <a:lnSpc>
                <a:spcPct val="100000"/>
              </a:lnSpc>
              <a:spcBef>
                <a:spcPts val="100"/>
              </a:spcBef>
            </a:pPr>
            <a:r>
              <a:rPr lang="en-US" sz="1800" dirty="0">
                <a:latin typeface="Open Sans"/>
                <a:cs typeface="Open Sans"/>
              </a:rPr>
              <a:t>Respond to updated </a:t>
            </a:r>
            <a:r>
              <a:rPr lang="en-US" sz="1800" b="1" dirty="0">
                <a:latin typeface="Open Sans"/>
                <a:cs typeface="Open Sans"/>
              </a:rPr>
              <a:t>local and regional program adjustments</a:t>
            </a:r>
            <a:r>
              <a:rPr lang="en-US" sz="1800" dirty="0">
                <a:latin typeface="Open Sans"/>
                <a:cs typeface="Open Sans"/>
              </a:rPr>
              <a:t>, including MARTA’s program and ARC’s emphasis on land use, </a:t>
            </a:r>
            <a:r>
              <a:rPr lang="en-US" sz="1800" b="1" dirty="0">
                <a:latin typeface="Open Sans"/>
                <a:cs typeface="Open Sans"/>
              </a:rPr>
              <a:t>housing</a:t>
            </a:r>
            <a:r>
              <a:rPr lang="en-US" sz="1800" dirty="0">
                <a:latin typeface="Open Sans"/>
                <a:cs typeface="Open Sans"/>
              </a:rPr>
              <a:t> and the Unified Growth Policy Map</a:t>
            </a:r>
            <a:endParaRPr sz="1800" dirty="0">
              <a:latin typeface="Open Sans"/>
              <a:cs typeface="Open Sans"/>
            </a:endParaRPr>
          </a:p>
        </p:txBody>
      </p:sp>
      <p:grpSp>
        <p:nvGrpSpPr>
          <p:cNvPr id="16" name="object 16"/>
          <p:cNvGrpSpPr/>
          <p:nvPr/>
        </p:nvGrpSpPr>
        <p:grpSpPr>
          <a:xfrm>
            <a:off x="2901568" y="1910168"/>
            <a:ext cx="641350" cy="641350"/>
            <a:chOff x="3103245" y="2261997"/>
            <a:chExt cx="641350" cy="641350"/>
          </a:xfrm>
        </p:grpSpPr>
        <p:sp>
          <p:nvSpPr>
            <p:cNvPr id="17" name="object 17"/>
            <p:cNvSpPr/>
            <p:nvPr/>
          </p:nvSpPr>
          <p:spPr>
            <a:xfrm>
              <a:off x="3112770" y="2271522"/>
              <a:ext cx="622300" cy="622300"/>
            </a:xfrm>
            <a:custGeom>
              <a:avLst/>
              <a:gdLst/>
              <a:ahLst/>
              <a:cxnLst/>
              <a:rect l="l" t="t" r="r" b="b"/>
              <a:pathLst>
                <a:path w="622300" h="622300">
                  <a:moveTo>
                    <a:pt x="310895" y="0"/>
                  </a:moveTo>
                  <a:lnTo>
                    <a:pt x="264953" y="3370"/>
                  </a:lnTo>
                  <a:lnTo>
                    <a:pt x="221104" y="13162"/>
                  </a:lnTo>
                  <a:lnTo>
                    <a:pt x="179829" y="28895"/>
                  </a:lnTo>
                  <a:lnTo>
                    <a:pt x="141609" y="50087"/>
                  </a:lnTo>
                  <a:lnTo>
                    <a:pt x="106925" y="76257"/>
                  </a:lnTo>
                  <a:lnTo>
                    <a:pt x="76257" y="106925"/>
                  </a:lnTo>
                  <a:lnTo>
                    <a:pt x="50087" y="141609"/>
                  </a:lnTo>
                  <a:lnTo>
                    <a:pt x="28895" y="179829"/>
                  </a:lnTo>
                  <a:lnTo>
                    <a:pt x="13162" y="221104"/>
                  </a:lnTo>
                  <a:lnTo>
                    <a:pt x="3370" y="264953"/>
                  </a:lnTo>
                  <a:lnTo>
                    <a:pt x="0" y="310895"/>
                  </a:lnTo>
                  <a:lnTo>
                    <a:pt x="3370" y="356838"/>
                  </a:lnTo>
                  <a:lnTo>
                    <a:pt x="13162" y="400687"/>
                  </a:lnTo>
                  <a:lnTo>
                    <a:pt x="28895" y="441962"/>
                  </a:lnTo>
                  <a:lnTo>
                    <a:pt x="50087" y="480182"/>
                  </a:lnTo>
                  <a:lnTo>
                    <a:pt x="76257" y="514866"/>
                  </a:lnTo>
                  <a:lnTo>
                    <a:pt x="106925" y="545534"/>
                  </a:lnTo>
                  <a:lnTo>
                    <a:pt x="141609" y="571704"/>
                  </a:lnTo>
                  <a:lnTo>
                    <a:pt x="179829" y="592896"/>
                  </a:lnTo>
                  <a:lnTo>
                    <a:pt x="221104" y="608629"/>
                  </a:lnTo>
                  <a:lnTo>
                    <a:pt x="264953" y="618421"/>
                  </a:lnTo>
                  <a:lnTo>
                    <a:pt x="310895" y="621791"/>
                  </a:lnTo>
                  <a:lnTo>
                    <a:pt x="356838" y="618421"/>
                  </a:lnTo>
                  <a:lnTo>
                    <a:pt x="400687" y="608629"/>
                  </a:lnTo>
                  <a:lnTo>
                    <a:pt x="441962" y="592896"/>
                  </a:lnTo>
                  <a:lnTo>
                    <a:pt x="480182" y="571704"/>
                  </a:lnTo>
                  <a:lnTo>
                    <a:pt x="514866" y="545534"/>
                  </a:lnTo>
                  <a:lnTo>
                    <a:pt x="545534" y="514866"/>
                  </a:lnTo>
                  <a:lnTo>
                    <a:pt x="571704" y="480182"/>
                  </a:lnTo>
                  <a:lnTo>
                    <a:pt x="592896" y="441962"/>
                  </a:lnTo>
                  <a:lnTo>
                    <a:pt x="608629" y="400687"/>
                  </a:lnTo>
                  <a:lnTo>
                    <a:pt x="618421" y="356838"/>
                  </a:lnTo>
                  <a:lnTo>
                    <a:pt x="621792" y="310895"/>
                  </a:lnTo>
                  <a:lnTo>
                    <a:pt x="618421" y="264953"/>
                  </a:lnTo>
                  <a:lnTo>
                    <a:pt x="608629" y="221104"/>
                  </a:lnTo>
                  <a:lnTo>
                    <a:pt x="592896" y="179829"/>
                  </a:lnTo>
                  <a:lnTo>
                    <a:pt x="571704" y="141609"/>
                  </a:lnTo>
                  <a:lnTo>
                    <a:pt x="545534" y="106925"/>
                  </a:lnTo>
                  <a:lnTo>
                    <a:pt x="514866" y="76257"/>
                  </a:lnTo>
                  <a:lnTo>
                    <a:pt x="480182" y="50087"/>
                  </a:lnTo>
                  <a:lnTo>
                    <a:pt x="441962" y="28895"/>
                  </a:lnTo>
                  <a:lnTo>
                    <a:pt x="400687" y="13162"/>
                  </a:lnTo>
                  <a:lnTo>
                    <a:pt x="356838" y="3370"/>
                  </a:lnTo>
                  <a:lnTo>
                    <a:pt x="310895" y="0"/>
                  </a:lnTo>
                  <a:close/>
                </a:path>
              </a:pathLst>
            </a:custGeom>
            <a:solidFill>
              <a:srgbClr val="FFFFFF"/>
            </a:solidFill>
          </p:spPr>
          <p:txBody>
            <a:bodyPr wrap="square" lIns="0" tIns="0" rIns="0" bIns="0" rtlCol="0"/>
            <a:lstStyle/>
            <a:p>
              <a:endParaRPr/>
            </a:p>
          </p:txBody>
        </p:sp>
        <p:sp>
          <p:nvSpPr>
            <p:cNvPr id="18" name="object 18"/>
            <p:cNvSpPr/>
            <p:nvPr/>
          </p:nvSpPr>
          <p:spPr>
            <a:xfrm>
              <a:off x="3112770" y="2271522"/>
              <a:ext cx="622300" cy="622300"/>
            </a:xfrm>
            <a:custGeom>
              <a:avLst/>
              <a:gdLst/>
              <a:ahLst/>
              <a:cxnLst/>
              <a:rect l="l" t="t" r="r" b="b"/>
              <a:pathLst>
                <a:path w="622300" h="622300">
                  <a:moveTo>
                    <a:pt x="0" y="310895"/>
                  </a:moveTo>
                  <a:lnTo>
                    <a:pt x="3370" y="264953"/>
                  </a:lnTo>
                  <a:lnTo>
                    <a:pt x="13162" y="221104"/>
                  </a:lnTo>
                  <a:lnTo>
                    <a:pt x="28895" y="179829"/>
                  </a:lnTo>
                  <a:lnTo>
                    <a:pt x="50087" y="141609"/>
                  </a:lnTo>
                  <a:lnTo>
                    <a:pt x="76257" y="106925"/>
                  </a:lnTo>
                  <a:lnTo>
                    <a:pt x="106925" y="76257"/>
                  </a:lnTo>
                  <a:lnTo>
                    <a:pt x="141609" y="50087"/>
                  </a:lnTo>
                  <a:lnTo>
                    <a:pt x="179829" y="28895"/>
                  </a:lnTo>
                  <a:lnTo>
                    <a:pt x="221104" y="13162"/>
                  </a:lnTo>
                  <a:lnTo>
                    <a:pt x="264953" y="3370"/>
                  </a:lnTo>
                  <a:lnTo>
                    <a:pt x="310895" y="0"/>
                  </a:lnTo>
                  <a:lnTo>
                    <a:pt x="356838" y="3370"/>
                  </a:lnTo>
                  <a:lnTo>
                    <a:pt x="400687" y="13162"/>
                  </a:lnTo>
                  <a:lnTo>
                    <a:pt x="441962" y="28895"/>
                  </a:lnTo>
                  <a:lnTo>
                    <a:pt x="480182" y="50087"/>
                  </a:lnTo>
                  <a:lnTo>
                    <a:pt x="514866" y="76257"/>
                  </a:lnTo>
                  <a:lnTo>
                    <a:pt x="545534" y="106925"/>
                  </a:lnTo>
                  <a:lnTo>
                    <a:pt x="571704" y="141609"/>
                  </a:lnTo>
                  <a:lnTo>
                    <a:pt x="592896" y="179829"/>
                  </a:lnTo>
                  <a:lnTo>
                    <a:pt x="608629" y="221104"/>
                  </a:lnTo>
                  <a:lnTo>
                    <a:pt x="618421" y="264953"/>
                  </a:lnTo>
                  <a:lnTo>
                    <a:pt x="621792" y="310895"/>
                  </a:lnTo>
                  <a:lnTo>
                    <a:pt x="618421" y="356838"/>
                  </a:lnTo>
                  <a:lnTo>
                    <a:pt x="608629" y="400687"/>
                  </a:lnTo>
                  <a:lnTo>
                    <a:pt x="592896" y="441962"/>
                  </a:lnTo>
                  <a:lnTo>
                    <a:pt x="571704" y="480182"/>
                  </a:lnTo>
                  <a:lnTo>
                    <a:pt x="545534" y="514866"/>
                  </a:lnTo>
                  <a:lnTo>
                    <a:pt x="514866" y="545534"/>
                  </a:lnTo>
                  <a:lnTo>
                    <a:pt x="480182" y="571704"/>
                  </a:lnTo>
                  <a:lnTo>
                    <a:pt x="441962" y="592896"/>
                  </a:lnTo>
                  <a:lnTo>
                    <a:pt x="400687" y="608629"/>
                  </a:lnTo>
                  <a:lnTo>
                    <a:pt x="356838" y="618421"/>
                  </a:lnTo>
                  <a:lnTo>
                    <a:pt x="310895" y="621791"/>
                  </a:lnTo>
                  <a:lnTo>
                    <a:pt x="264953" y="618421"/>
                  </a:lnTo>
                  <a:lnTo>
                    <a:pt x="221104" y="608629"/>
                  </a:lnTo>
                  <a:lnTo>
                    <a:pt x="179829" y="592896"/>
                  </a:lnTo>
                  <a:lnTo>
                    <a:pt x="141609" y="571704"/>
                  </a:lnTo>
                  <a:lnTo>
                    <a:pt x="106925" y="545534"/>
                  </a:lnTo>
                  <a:lnTo>
                    <a:pt x="76257" y="514866"/>
                  </a:lnTo>
                  <a:lnTo>
                    <a:pt x="50087" y="480182"/>
                  </a:lnTo>
                  <a:lnTo>
                    <a:pt x="28895" y="441962"/>
                  </a:lnTo>
                  <a:lnTo>
                    <a:pt x="13162" y="400687"/>
                  </a:lnTo>
                  <a:lnTo>
                    <a:pt x="3370" y="356838"/>
                  </a:lnTo>
                  <a:lnTo>
                    <a:pt x="0" y="310895"/>
                  </a:lnTo>
                  <a:close/>
                </a:path>
              </a:pathLst>
            </a:custGeom>
            <a:ln w="19050">
              <a:solidFill>
                <a:srgbClr val="9FDCFF"/>
              </a:solidFill>
            </a:ln>
          </p:spPr>
          <p:txBody>
            <a:bodyPr wrap="square" lIns="0" tIns="0" rIns="0" bIns="0" rtlCol="0"/>
            <a:lstStyle/>
            <a:p>
              <a:endParaRPr/>
            </a:p>
          </p:txBody>
        </p:sp>
      </p:grpSp>
      <p:grpSp>
        <p:nvGrpSpPr>
          <p:cNvPr id="19" name="object 19"/>
          <p:cNvGrpSpPr/>
          <p:nvPr/>
        </p:nvGrpSpPr>
        <p:grpSpPr>
          <a:xfrm>
            <a:off x="2950845" y="4214240"/>
            <a:ext cx="641350" cy="641350"/>
            <a:chOff x="3103245" y="4214240"/>
            <a:chExt cx="641350" cy="641350"/>
          </a:xfrm>
        </p:grpSpPr>
        <p:sp>
          <p:nvSpPr>
            <p:cNvPr id="20" name="object 20"/>
            <p:cNvSpPr/>
            <p:nvPr/>
          </p:nvSpPr>
          <p:spPr>
            <a:xfrm>
              <a:off x="3112770" y="4223765"/>
              <a:ext cx="622300" cy="622300"/>
            </a:xfrm>
            <a:custGeom>
              <a:avLst/>
              <a:gdLst/>
              <a:ahLst/>
              <a:cxnLst/>
              <a:rect l="l" t="t" r="r" b="b"/>
              <a:pathLst>
                <a:path w="622300" h="622300">
                  <a:moveTo>
                    <a:pt x="310895" y="0"/>
                  </a:moveTo>
                  <a:lnTo>
                    <a:pt x="264953" y="3370"/>
                  </a:lnTo>
                  <a:lnTo>
                    <a:pt x="221104" y="13162"/>
                  </a:lnTo>
                  <a:lnTo>
                    <a:pt x="179829" y="28895"/>
                  </a:lnTo>
                  <a:lnTo>
                    <a:pt x="141609" y="50087"/>
                  </a:lnTo>
                  <a:lnTo>
                    <a:pt x="106925" y="76257"/>
                  </a:lnTo>
                  <a:lnTo>
                    <a:pt x="76257" y="106925"/>
                  </a:lnTo>
                  <a:lnTo>
                    <a:pt x="50087" y="141609"/>
                  </a:lnTo>
                  <a:lnTo>
                    <a:pt x="28895" y="179829"/>
                  </a:lnTo>
                  <a:lnTo>
                    <a:pt x="13162" y="221104"/>
                  </a:lnTo>
                  <a:lnTo>
                    <a:pt x="3370" y="264953"/>
                  </a:lnTo>
                  <a:lnTo>
                    <a:pt x="0" y="310895"/>
                  </a:lnTo>
                  <a:lnTo>
                    <a:pt x="3370" y="356838"/>
                  </a:lnTo>
                  <a:lnTo>
                    <a:pt x="13162" y="400687"/>
                  </a:lnTo>
                  <a:lnTo>
                    <a:pt x="28895" y="441962"/>
                  </a:lnTo>
                  <a:lnTo>
                    <a:pt x="50087" y="480182"/>
                  </a:lnTo>
                  <a:lnTo>
                    <a:pt x="76257" y="514866"/>
                  </a:lnTo>
                  <a:lnTo>
                    <a:pt x="106925" y="545534"/>
                  </a:lnTo>
                  <a:lnTo>
                    <a:pt x="141609" y="571704"/>
                  </a:lnTo>
                  <a:lnTo>
                    <a:pt x="179829" y="592896"/>
                  </a:lnTo>
                  <a:lnTo>
                    <a:pt x="221104" y="608629"/>
                  </a:lnTo>
                  <a:lnTo>
                    <a:pt x="264953" y="618421"/>
                  </a:lnTo>
                  <a:lnTo>
                    <a:pt x="310895" y="621791"/>
                  </a:lnTo>
                  <a:lnTo>
                    <a:pt x="356838" y="618421"/>
                  </a:lnTo>
                  <a:lnTo>
                    <a:pt x="400687" y="608629"/>
                  </a:lnTo>
                  <a:lnTo>
                    <a:pt x="441962" y="592896"/>
                  </a:lnTo>
                  <a:lnTo>
                    <a:pt x="480182" y="571704"/>
                  </a:lnTo>
                  <a:lnTo>
                    <a:pt x="514866" y="545534"/>
                  </a:lnTo>
                  <a:lnTo>
                    <a:pt x="545534" y="514866"/>
                  </a:lnTo>
                  <a:lnTo>
                    <a:pt x="571704" y="480182"/>
                  </a:lnTo>
                  <a:lnTo>
                    <a:pt x="592896" y="441962"/>
                  </a:lnTo>
                  <a:lnTo>
                    <a:pt x="608629" y="400687"/>
                  </a:lnTo>
                  <a:lnTo>
                    <a:pt x="618421" y="356838"/>
                  </a:lnTo>
                  <a:lnTo>
                    <a:pt x="621792" y="310895"/>
                  </a:lnTo>
                  <a:lnTo>
                    <a:pt x="618421" y="264953"/>
                  </a:lnTo>
                  <a:lnTo>
                    <a:pt x="608629" y="221104"/>
                  </a:lnTo>
                  <a:lnTo>
                    <a:pt x="592896" y="179829"/>
                  </a:lnTo>
                  <a:lnTo>
                    <a:pt x="571704" y="141609"/>
                  </a:lnTo>
                  <a:lnTo>
                    <a:pt x="545534" y="106925"/>
                  </a:lnTo>
                  <a:lnTo>
                    <a:pt x="514866" y="76257"/>
                  </a:lnTo>
                  <a:lnTo>
                    <a:pt x="480182" y="50087"/>
                  </a:lnTo>
                  <a:lnTo>
                    <a:pt x="441962" y="28895"/>
                  </a:lnTo>
                  <a:lnTo>
                    <a:pt x="400687" y="13162"/>
                  </a:lnTo>
                  <a:lnTo>
                    <a:pt x="356838" y="3370"/>
                  </a:lnTo>
                  <a:lnTo>
                    <a:pt x="310895" y="0"/>
                  </a:lnTo>
                  <a:close/>
                </a:path>
              </a:pathLst>
            </a:custGeom>
            <a:solidFill>
              <a:srgbClr val="FFFFFF"/>
            </a:solidFill>
          </p:spPr>
          <p:txBody>
            <a:bodyPr wrap="square" lIns="0" tIns="0" rIns="0" bIns="0" rtlCol="0"/>
            <a:lstStyle/>
            <a:p>
              <a:endParaRPr/>
            </a:p>
          </p:txBody>
        </p:sp>
        <p:sp>
          <p:nvSpPr>
            <p:cNvPr id="21" name="object 21"/>
            <p:cNvSpPr/>
            <p:nvPr/>
          </p:nvSpPr>
          <p:spPr>
            <a:xfrm>
              <a:off x="3112770" y="4223765"/>
              <a:ext cx="622300" cy="622300"/>
            </a:xfrm>
            <a:custGeom>
              <a:avLst/>
              <a:gdLst/>
              <a:ahLst/>
              <a:cxnLst/>
              <a:rect l="l" t="t" r="r" b="b"/>
              <a:pathLst>
                <a:path w="622300" h="622300">
                  <a:moveTo>
                    <a:pt x="0" y="310895"/>
                  </a:moveTo>
                  <a:lnTo>
                    <a:pt x="3370" y="264953"/>
                  </a:lnTo>
                  <a:lnTo>
                    <a:pt x="13162" y="221104"/>
                  </a:lnTo>
                  <a:lnTo>
                    <a:pt x="28895" y="179829"/>
                  </a:lnTo>
                  <a:lnTo>
                    <a:pt x="50087" y="141609"/>
                  </a:lnTo>
                  <a:lnTo>
                    <a:pt x="76257" y="106925"/>
                  </a:lnTo>
                  <a:lnTo>
                    <a:pt x="106925" y="76257"/>
                  </a:lnTo>
                  <a:lnTo>
                    <a:pt x="141609" y="50087"/>
                  </a:lnTo>
                  <a:lnTo>
                    <a:pt x="179829" y="28895"/>
                  </a:lnTo>
                  <a:lnTo>
                    <a:pt x="221104" y="13162"/>
                  </a:lnTo>
                  <a:lnTo>
                    <a:pt x="264953" y="3370"/>
                  </a:lnTo>
                  <a:lnTo>
                    <a:pt x="310895" y="0"/>
                  </a:lnTo>
                  <a:lnTo>
                    <a:pt x="356838" y="3370"/>
                  </a:lnTo>
                  <a:lnTo>
                    <a:pt x="400687" y="13162"/>
                  </a:lnTo>
                  <a:lnTo>
                    <a:pt x="441962" y="28895"/>
                  </a:lnTo>
                  <a:lnTo>
                    <a:pt x="480182" y="50087"/>
                  </a:lnTo>
                  <a:lnTo>
                    <a:pt x="514866" y="76257"/>
                  </a:lnTo>
                  <a:lnTo>
                    <a:pt x="545534" y="106925"/>
                  </a:lnTo>
                  <a:lnTo>
                    <a:pt x="571704" y="141609"/>
                  </a:lnTo>
                  <a:lnTo>
                    <a:pt x="592896" y="179829"/>
                  </a:lnTo>
                  <a:lnTo>
                    <a:pt x="608629" y="221104"/>
                  </a:lnTo>
                  <a:lnTo>
                    <a:pt x="618421" y="264953"/>
                  </a:lnTo>
                  <a:lnTo>
                    <a:pt x="621792" y="310895"/>
                  </a:lnTo>
                  <a:lnTo>
                    <a:pt x="618421" y="356838"/>
                  </a:lnTo>
                  <a:lnTo>
                    <a:pt x="608629" y="400687"/>
                  </a:lnTo>
                  <a:lnTo>
                    <a:pt x="592896" y="441962"/>
                  </a:lnTo>
                  <a:lnTo>
                    <a:pt x="571704" y="480182"/>
                  </a:lnTo>
                  <a:lnTo>
                    <a:pt x="545534" y="514866"/>
                  </a:lnTo>
                  <a:lnTo>
                    <a:pt x="514866" y="545534"/>
                  </a:lnTo>
                  <a:lnTo>
                    <a:pt x="480182" y="571704"/>
                  </a:lnTo>
                  <a:lnTo>
                    <a:pt x="441962" y="592896"/>
                  </a:lnTo>
                  <a:lnTo>
                    <a:pt x="400687" y="608629"/>
                  </a:lnTo>
                  <a:lnTo>
                    <a:pt x="356838" y="618421"/>
                  </a:lnTo>
                  <a:lnTo>
                    <a:pt x="310895" y="621791"/>
                  </a:lnTo>
                  <a:lnTo>
                    <a:pt x="264953" y="618421"/>
                  </a:lnTo>
                  <a:lnTo>
                    <a:pt x="221104" y="608629"/>
                  </a:lnTo>
                  <a:lnTo>
                    <a:pt x="179829" y="592896"/>
                  </a:lnTo>
                  <a:lnTo>
                    <a:pt x="141609" y="571704"/>
                  </a:lnTo>
                  <a:lnTo>
                    <a:pt x="106925" y="545534"/>
                  </a:lnTo>
                  <a:lnTo>
                    <a:pt x="76257" y="514866"/>
                  </a:lnTo>
                  <a:lnTo>
                    <a:pt x="50087" y="480182"/>
                  </a:lnTo>
                  <a:lnTo>
                    <a:pt x="28895" y="441962"/>
                  </a:lnTo>
                  <a:lnTo>
                    <a:pt x="13162" y="400687"/>
                  </a:lnTo>
                  <a:lnTo>
                    <a:pt x="3370" y="356838"/>
                  </a:lnTo>
                  <a:lnTo>
                    <a:pt x="0" y="310895"/>
                  </a:lnTo>
                  <a:close/>
                </a:path>
              </a:pathLst>
            </a:custGeom>
            <a:ln w="19050">
              <a:solidFill>
                <a:srgbClr val="00A2DF"/>
              </a:solidFill>
            </a:ln>
          </p:spPr>
          <p:txBody>
            <a:bodyPr wrap="square" lIns="0" tIns="0" rIns="0" bIns="0" rtlCol="0"/>
            <a:lstStyle/>
            <a:p>
              <a:endParaRPr/>
            </a:p>
          </p:txBody>
        </p:sp>
      </p:grpSp>
      <p:grpSp>
        <p:nvGrpSpPr>
          <p:cNvPr id="22" name="object 22"/>
          <p:cNvGrpSpPr/>
          <p:nvPr/>
        </p:nvGrpSpPr>
        <p:grpSpPr>
          <a:xfrm>
            <a:off x="8353936" y="1894634"/>
            <a:ext cx="641350" cy="641350"/>
            <a:chOff x="8449436" y="2261997"/>
            <a:chExt cx="641350" cy="641350"/>
          </a:xfrm>
        </p:grpSpPr>
        <p:sp>
          <p:nvSpPr>
            <p:cNvPr id="23" name="object 23"/>
            <p:cNvSpPr/>
            <p:nvPr/>
          </p:nvSpPr>
          <p:spPr>
            <a:xfrm>
              <a:off x="8458961" y="2271522"/>
              <a:ext cx="622300" cy="622300"/>
            </a:xfrm>
            <a:custGeom>
              <a:avLst/>
              <a:gdLst/>
              <a:ahLst/>
              <a:cxnLst/>
              <a:rect l="l" t="t" r="r" b="b"/>
              <a:pathLst>
                <a:path w="622300" h="622300">
                  <a:moveTo>
                    <a:pt x="310896" y="0"/>
                  </a:moveTo>
                  <a:lnTo>
                    <a:pt x="264953" y="3370"/>
                  </a:lnTo>
                  <a:lnTo>
                    <a:pt x="221104" y="13162"/>
                  </a:lnTo>
                  <a:lnTo>
                    <a:pt x="179829" y="28895"/>
                  </a:lnTo>
                  <a:lnTo>
                    <a:pt x="141609" y="50087"/>
                  </a:lnTo>
                  <a:lnTo>
                    <a:pt x="106925" y="76257"/>
                  </a:lnTo>
                  <a:lnTo>
                    <a:pt x="76257" y="106925"/>
                  </a:lnTo>
                  <a:lnTo>
                    <a:pt x="50087" y="141609"/>
                  </a:lnTo>
                  <a:lnTo>
                    <a:pt x="28895" y="179829"/>
                  </a:lnTo>
                  <a:lnTo>
                    <a:pt x="13162" y="221104"/>
                  </a:lnTo>
                  <a:lnTo>
                    <a:pt x="3370" y="264953"/>
                  </a:lnTo>
                  <a:lnTo>
                    <a:pt x="0" y="310895"/>
                  </a:lnTo>
                  <a:lnTo>
                    <a:pt x="3370" y="356838"/>
                  </a:lnTo>
                  <a:lnTo>
                    <a:pt x="13162" y="400687"/>
                  </a:lnTo>
                  <a:lnTo>
                    <a:pt x="28895" y="441962"/>
                  </a:lnTo>
                  <a:lnTo>
                    <a:pt x="50087" y="480182"/>
                  </a:lnTo>
                  <a:lnTo>
                    <a:pt x="76257" y="514866"/>
                  </a:lnTo>
                  <a:lnTo>
                    <a:pt x="106925" y="545534"/>
                  </a:lnTo>
                  <a:lnTo>
                    <a:pt x="141609" y="571704"/>
                  </a:lnTo>
                  <a:lnTo>
                    <a:pt x="179829" y="592896"/>
                  </a:lnTo>
                  <a:lnTo>
                    <a:pt x="221104" y="608629"/>
                  </a:lnTo>
                  <a:lnTo>
                    <a:pt x="264953" y="618421"/>
                  </a:lnTo>
                  <a:lnTo>
                    <a:pt x="310896" y="621791"/>
                  </a:lnTo>
                  <a:lnTo>
                    <a:pt x="356838" y="618421"/>
                  </a:lnTo>
                  <a:lnTo>
                    <a:pt x="400687" y="608629"/>
                  </a:lnTo>
                  <a:lnTo>
                    <a:pt x="441962" y="592896"/>
                  </a:lnTo>
                  <a:lnTo>
                    <a:pt x="480182" y="571704"/>
                  </a:lnTo>
                  <a:lnTo>
                    <a:pt x="514866" y="545534"/>
                  </a:lnTo>
                  <a:lnTo>
                    <a:pt x="545534" y="514866"/>
                  </a:lnTo>
                  <a:lnTo>
                    <a:pt x="571704" y="480182"/>
                  </a:lnTo>
                  <a:lnTo>
                    <a:pt x="592896" y="441962"/>
                  </a:lnTo>
                  <a:lnTo>
                    <a:pt x="608629" y="400687"/>
                  </a:lnTo>
                  <a:lnTo>
                    <a:pt x="618421" y="356838"/>
                  </a:lnTo>
                  <a:lnTo>
                    <a:pt x="621792" y="310895"/>
                  </a:lnTo>
                  <a:lnTo>
                    <a:pt x="618421" y="264953"/>
                  </a:lnTo>
                  <a:lnTo>
                    <a:pt x="608629" y="221104"/>
                  </a:lnTo>
                  <a:lnTo>
                    <a:pt x="592896" y="179829"/>
                  </a:lnTo>
                  <a:lnTo>
                    <a:pt x="571704" y="141609"/>
                  </a:lnTo>
                  <a:lnTo>
                    <a:pt x="545534" y="106925"/>
                  </a:lnTo>
                  <a:lnTo>
                    <a:pt x="514866" y="76257"/>
                  </a:lnTo>
                  <a:lnTo>
                    <a:pt x="480182" y="50087"/>
                  </a:lnTo>
                  <a:lnTo>
                    <a:pt x="441962" y="28895"/>
                  </a:lnTo>
                  <a:lnTo>
                    <a:pt x="400687" y="13162"/>
                  </a:lnTo>
                  <a:lnTo>
                    <a:pt x="356838" y="3370"/>
                  </a:lnTo>
                  <a:lnTo>
                    <a:pt x="310896" y="0"/>
                  </a:lnTo>
                  <a:close/>
                </a:path>
              </a:pathLst>
            </a:custGeom>
            <a:solidFill>
              <a:srgbClr val="FFFFFF"/>
            </a:solidFill>
          </p:spPr>
          <p:txBody>
            <a:bodyPr wrap="square" lIns="0" tIns="0" rIns="0" bIns="0" rtlCol="0"/>
            <a:lstStyle/>
            <a:p>
              <a:endParaRPr/>
            </a:p>
          </p:txBody>
        </p:sp>
        <p:sp>
          <p:nvSpPr>
            <p:cNvPr id="24" name="object 24"/>
            <p:cNvSpPr/>
            <p:nvPr/>
          </p:nvSpPr>
          <p:spPr>
            <a:xfrm>
              <a:off x="8458961" y="2271522"/>
              <a:ext cx="622300" cy="622300"/>
            </a:xfrm>
            <a:custGeom>
              <a:avLst/>
              <a:gdLst/>
              <a:ahLst/>
              <a:cxnLst/>
              <a:rect l="l" t="t" r="r" b="b"/>
              <a:pathLst>
                <a:path w="622300" h="622300">
                  <a:moveTo>
                    <a:pt x="0" y="310895"/>
                  </a:moveTo>
                  <a:lnTo>
                    <a:pt x="3370" y="264953"/>
                  </a:lnTo>
                  <a:lnTo>
                    <a:pt x="13162" y="221104"/>
                  </a:lnTo>
                  <a:lnTo>
                    <a:pt x="28895" y="179829"/>
                  </a:lnTo>
                  <a:lnTo>
                    <a:pt x="50087" y="141609"/>
                  </a:lnTo>
                  <a:lnTo>
                    <a:pt x="76257" y="106925"/>
                  </a:lnTo>
                  <a:lnTo>
                    <a:pt x="106925" y="76257"/>
                  </a:lnTo>
                  <a:lnTo>
                    <a:pt x="141609" y="50087"/>
                  </a:lnTo>
                  <a:lnTo>
                    <a:pt x="179829" y="28895"/>
                  </a:lnTo>
                  <a:lnTo>
                    <a:pt x="221104" y="13162"/>
                  </a:lnTo>
                  <a:lnTo>
                    <a:pt x="264953" y="3370"/>
                  </a:lnTo>
                  <a:lnTo>
                    <a:pt x="310896" y="0"/>
                  </a:lnTo>
                  <a:lnTo>
                    <a:pt x="356838" y="3370"/>
                  </a:lnTo>
                  <a:lnTo>
                    <a:pt x="400687" y="13162"/>
                  </a:lnTo>
                  <a:lnTo>
                    <a:pt x="441962" y="28895"/>
                  </a:lnTo>
                  <a:lnTo>
                    <a:pt x="480182" y="50087"/>
                  </a:lnTo>
                  <a:lnTo>
                    <a:pt x="514866" y="76257"/>
                  </a:lnTo>
                  <a:lnTo>
                    <a:pt x="545534" y="106925"/>
                  </a:lnTo>
                  <a:lnTo>
                    <a:pt x="571704" y="141609"/>
                  </a:lnTo>
                  <a:lnTo>
                    <a:pt x="592896" y="179829"/>
                  </a:lnTo>
                  <a:lnTo>
                    <a:pt x="608629" y="221104"/>
                  </a:lnTo>
                  <a:lnTo>
                    <a:pt x="618421" y="264953"/>
                  </a:lnTo>
                  <a:lnTo>
                    <a:pt x="621792" y="310895"/>
                  </a:lnTo>
                  <a:lnTo>
                    <a:pt x="618421" y="356838"/>
                  </a:lnTo>
                  <a:lnTo>
                    <a:pt x="608629" y="400687"/>
                  </a:lnTo>
                  <a:lnTo>
                    <a:pt x="592896" y="441962"/>
                  </a:lnTo>
                  <a:lnTo>
                    <a:pt x="571704" y="480182"/>
                  </a:lnTo>
                  <a:lnTo>
                    <a:pt x="545534" y="514866"/>
                  </a:lnTo>
                  <a:lnTo>
                    <a:pt x="514866" y="545534"/>
                  </a:lnTo>
                  <a:lnTo>
                    <a:pt x="480182" y="571704"/>
                  </a:lnTo>
                  <a:lnTo>
                    <a:pt x="441962" y="592896"/>
                  </a:lnTo>
                  <a:lnTo>
                    <a:pt x="400687" y="608629"/>
                  </a:lnTo>
                  <a:lnTo>
                    <a:pt x="356838" y="618421"/>
                  </a:lnTo>
                  <a:lnTo>
                    <a:pt x="310896" y="621791"/>
                  </a:lnTo>
                  <a:lnTo>
                    <a:pt x="264953" y="618421"/>
                  </a:lnTo>
                  <a:lnTo>
                    <a:pt x="221104" y="608629"/>
                  </a:lnTo>
                  <a:lnTo>
                    <a:pt x="179829" y="592896"/>
                  </a:lnTo>
                  <a:lnTo>
                    <a:pt x="141609" y="571704"/>
                  </a:lnTo>
                  <a:lnTo>
                    <a:pt x="106925" y="545534"/>
                  </a:lnTo>
                  <a:lnTo>
                    <a:pt x="76257" y="514866"/>
                  </a:lnTo>
                  <a:lnTo>
                    <a:pt x="50087" y="480182"/>
                  </a:lnTo>
                  <a:lnTo>
                    <a:pt x="28895" y="441962"/>
                  </a:lnTo>
                  <a:lnTo>
                    <a:pt x="13162" y="400687"/>
                  </a:lnTo>
                  <a:lnTo>
                    <a:pt x="3370" y="356838"/>
                  </a:lnTo>
                  <a:lnTo>
                    <a:pt x="0" y="310895"/>
                  </a:lnTo>
                  <a:close/>
                </a:path>
              </a:pathLst>
            </a:custGeom>
            <a:ln w="19050">
              <a:solidFill>
                <a:srgbClr val="61B5E4"/>
              </a:solidFill>
            </a:ln>
          </p:spPr>
          <p:txBody>
            <a:bodyPr wrap="square" lIns="0" tIns="0" rIns="0" bIns="0" rtlCol="0"/>
            <a:lstStyle/>
            <a:p>
              <a:endParaRPr/>
            </a:p>
          </p:txBody>
        </p:sp>
      </p:grpSp>
      <p:grpSp>
        <p:nvGrpSpPr>
          <p:cNvPr id="25" name="object 25"/>
          <p:cNvGrpSpPr/>
          <p:nvPr/>
        </p:nvGrpSpPr>
        <p:grpSpPr>
          <a:xfrm>
            <a:off x="8449436" y="4214240"/>
            <a:ext cx="641350" cy="641350"/>
            <a:chOff x="8449436" y="4214240"/>
            <a:chExt cx="641350" cy="641350"/>
          </a:xfrm>
        </p:grpSpPr>
        <p:sp>
          <p:nvSpPr>
            <p:cNvPr id="26" name="object 26"/>
            <p:cNvSpPr/>
            <p:nvPr/>
          </p:nvSpPr>
          <p:spPr>
            <a:xfrm>
              <a:off x="8458961" y="4223765"/>
              <a:ext cx="622300" cy="622300"/>
            </a:xfrm>
            <a:custGeom>
              <a:avLst/>
              <a:gdLst/>
              <a:ahLst/>
              <a:cxnLst/>
              <a:rect l="l" t="t" r="r" b="b"/>
              <a:pathLst>
                <a:path w="622300" h="622300">
                  <a:moveTo>
                    <a:pt x="310896" y="0"/>
                  </a:moveTo>
                  <a:lnTo>
                    <a:pt x="264953" y="3370"/>
                  </a:lnTo>
                  <a:lnTo>
                    <a:pt x="221104" y="13162"/>
                  </a:lnTo>
                  <a:lnTo>
                    <a:pt x="179829" y="28895"/>
                  </a:lnTo>
                  <a:lnTo>
                    <a:pt x="141609" y="50087"/>
                  </a:lnTo>
                  <a:lnTo>
                    <a:pt x="106925" y="76257"/>
                  </a:lnTo>
                  <a:lnTo>
                    <a:pt x="76257" y="106925"/>
                  </a:lnTo>
                  <a:lnTo>
                    <a:pt x="50087" y="141609"/>
                  </a:lnTo>
                  <a:lnTo>
                    <a:pt x="28895" y="179829"/>
                  </a:lnTo>
                  <a:lnTo>
                    <a:pt x="13162" y="221104"/>
                  </a:lnTo>
                  <a:lnTo>
                    <a:pt x="3370" y="264953"/>
                  </a:lnTo>
                  <a:lnTo>
                    <a:pt x="0" y="310895"/>
                  </a:lnTo>
                  <a:lnTo>
                    <a:pt x="3370" y="356838"/>
                  </a:lnTo>
                  <a:lnTo>
                    <a:pt x="13162" y="400687"/>
                  </a:lnTo>
                  <a:lnTo>
                    <a:pt x="28895" y="441962"/>
                  </a:lnTo>
                  <a:lnTo>
                    <a:pt x="50087" y="480182"/>
                  </a:lnTo>
                  <a:lnTo>
                    <a:pt x="76257" y="514866"/>
                  </a:lnTo>
                  <a:lnTo>
                    <a:pt x="106925" y="545534"/>
                  </a:lnTo>
                  <a:lnTo>
                    <a:pt x="141609" y="571704"/>
                  </a:lnTo>
                  <a:lnTo>
                    <a:pt x="179829" y="592896"/>
                  </a:lnTo>
                  <a:lnTo>
                    <a:pt x="221104" y="608629"/>
                  </a:lnTo>
                  <a:lnTo>
                    <a:pt x="264953" y="618421"/>
                  </a:lnTo>
                  <a:lnTo>
                    <a:pt x="310896" y="621791"/>
                  </a:lnTo>
                  <a:lnTo>
                    <a:pt x="356838" y="618421"/>
                  </a:lnTo>
                  <a:lnTo>
                    <a:pt x="400687" y="608629"/>
                  </a:lnTo>
                  <a:lnTo>
                    <a:pt x="441962" y="592896"/>
                  </a:lnTo>
                  <a:lnTo>
                    <a:pt x="480182" y="571704"/>
                  </a:lnTo>
                  <a:lnTo>
                    <a:pt x="514866" y="545534"/>
                  </a:lnTo>
                  <a:lnTo>
                    <a:pt x="545534" y="514866"/>
                  </a:lnTo>
                  <a:lnTo>
                    <a:pt x="571704" y="480182"/>
                  </a:lnTo>
                  <a:lnTo>
                    <a:pt x="592896" y="441962"/>
                  </a:lnTo>
                  <a:lnTo>
                    <a:pt x="608629" y="400687"/>
                  </a:lnTo>
                  <a:lnTo>
                    <a:pt x="618421" y="356838"/>
                  </a:lnTo>
                  <a:lnTo>
                    <a:pt x="621792" y="310895"/>
                  </a:lnTo>
                  <a:lnTo>
                    <a:pt x="618421" y="264953"/>
                  </a:lnTo>
                  <a:lnTo>
                    <a:pt x="608629" y="221104"/>
                  </a:lnTo>
                  <a:lnTo>
                    <a:pt x="592896" y="179829"/>
                  </a:lnTo>
                  <a:lnTo>
                    <a:pt x="571704" y="141609"/>
                  </a:lnTo>
                  <a:lnTo>
                    <a:pt x="545534" y="106925"/>
                  </a:lnTo>
                  <a:lnTo>
                    <a:pt x="514866" y="76257"/>
                  </a:lnTo>
                  <a:lnTo>
                    <a:pt x="480182" y="50087"/>
                  </a:lnTo>
                  <a:lnTo>
                    <a:pt x="441962" y="28895"/>
                  </a:lnTo>
                  <a:lnTo>
                    <a:pt x="400687" y="13162"/>
                  </a:lnTo>
                  <a:lnTo>
                    <a:pt x="356838" y="3370"/>
                  </a:lnTo>
                  <a:lnTo>
                    <a:pt x="310896" y="0"/>
                  </a:lnTo>
                  <a:close/>
                </a:path>
              </a:pathLst>
            </a:custGeom>
            <a:solidFill>
              <a:srgbClr val="FFFFFF"/>
            </a:solidFill>
          </p:spPr>
          <p:txBody>
            <a:bodyPr wrap="square" lIns="0" tIns="0" rIns="0" bIns="0" rtlCol="0"/>
            <a:lstStyle/>
            <a:p>
              <a:endParaRPr/>
            </a:p>
          </p:txBody>
        </p:sp>
        <p:sp>
          <p:nvSpPr>
            <p:cNvPr id="27" name="object 27"/>
            <p:cNvSpPr/>
            <p:nvPr/>
          </p:nvSpPr>
          <p:spPr>
            <a:xfrm>
              <a:off x="8458961" y="4223765"/>
              <a:ext cx="622300" cy="622300"/>
            </a:xfrm>
            <a:custGeom>
              <a:avLst/>
              <a:gdLst/>
              <a:ahLst/>
              <a:cxnLst/>
              <a:rect l="l" t="t" r="r" b="b"/>
              <a:pathLst>
                <a:path w="622300" h="622300">
                  <a:moveTo>
                    <a:pt x="0" y="310895"/>
                  </a:moveTo>
                  <a:lnTo>
                    <a:pt x="3370" y="264953"/>
                  </a:lnTo>
                  <a:lnTo>
                    <a:pt x="13162" y="221104"/>
                  </a:lnTo>
                  <a:lnTo>
                    <a:pt x="28895" y="179829"/>
                  </a:lnTo>
                  <a:lnTo>
                    <a:pt x="50087" y="141609"/>
                  </a:lnTo>
                  <a:lnTo>
                    <a:pt x="76257" y="106925"/>
                  </a:lnTo>
                  <a:lnTo>
                    <a:pt x="106925" y="76257"/>
                  </a:lnTo>
                  <a:lnTo>
                    <a:pt x="141609" y="50087"/>
                  </a:lnTo>
                  <a:lnTo>
                    <a:pt x="179829" y="28895"/>
                  </a:lnTo>
                  <a:lnTo>
                    <a:pt x="221104" y="13162"/>
                  </a:lnTo>
                  <a:lnTo>
                    <a:pt x="264953" y="3370"/>
                  </a:lnTo>
                  <a:lnTo>
                    <a:pt x="310896" y="0"/>
                  </a:lnTo>
                  <a:lnTo>
                    <a:pt x="356838" y="3370"/>
                  </a:lnTo>
                  <a:lnTo>
                    <a:pt x="400687" y="13162"/>
                  </a:lnTo>
                  <a:lnTo>
                    <a:pt x="441962" y="28895"/>
                  </a:lnTo>
                  <a:lnTo>
                    <a:pt x="480182" y="50087"/>
                  </a:lnTo>
                  <a:lnTo>
                    <a:pt x="514866" y="76257"/>
                  </a:lnTo>
                  <a:lnTo>
                    <a:pt x="545534" y="106925"/>
                  </a:lnTo>
                  <a:lnTo>
                    <a:pt x="571704" y="141609"/>
                  </a:lnTo>
                  <a:lnTo>
                    <a:pt x="592896" y="179829"/>
                  </a:lnTo>
                  <a:lnTo>
                    <a:pt x="608629" y="221104"/>
                  </a:lnTo>
                  <a:lnTo>
                    <a:pt x="618421" y="264953"/>
                  </a:lnTo>
                  <a:lnTo>
                    <a:pt x="621792" y="310895"/>
                  </a:lnTo>
                  <a:lnTo>
                    <a:pt x="618421" y="356838"/>
                  </a:lnTo>
                  <a:lnTo>
                    <a:pt x="608629" y="400687"/>
                  </a:lnTo>
                  <a:lnTo>
                    <a:pt x="592896" y="441962"/>
                  </a:lnTo>
                  <a:lnTo>
                    <a:pt x="571704" y="480182"/>
                  </a:lnTo>
                  <a:lnTo>
                    <a:pt x="545534" y="514866"/>
                  </a:lnTo>
                  <a:lnTo>
                    <a:pt x="514866" y="545534"/>
                  </a:lnTo>
                  <a:lnTo>
                    <a:pt x="480182" y="571704"/>
                  </a:lnTo>
                  <a:lnTo>
                    <a:pt x="441962" y="592896"/>
                  </a:lnTo>
                  <a:lnTo>
                    <a:pt x="400687" y="608629"/>
                  </a:lnTo>
                  <a:lnTo>
                    <a:pt x="356838" y="618421"/>
                  </a:lnTo>
                  <a:lnTo>
                    <a:pt x="310896" y="621791"/>
                  </a:lnTo>
                  <a:lnTo>
                    <a:pt x="264953" y="618421"/>
                  </a:lnTo>
                  <a:lnTo>
                    <a:pt x="221104" y="608629"/>
                  </a:lnTo>
                  <a:lnTo>
                    <a:pt x="179829" y="592896"/>
                  </a:lnTo>
                  <a:lnTo>
                    <a:pt x="141609" y="571704"/>
                  </a:lnTo>
                  <a:lnTo>
                    <a:pt x="106925" y="545534"/>
                  </a:lnTo>
                  <a:lnTo>
                    <a:pt x="76257" y="514866"/>
                  </a:lnTo>
                  <a:lnTo>
                    <a:pt x="50087" y="480182"/>
                  </a:lnTo>
                  <a:lnTo>
                    <a:pt x="28895" y="441962"/>
                  </a:lnTo>
                  <a:lnTo>
                    <a:pt x="13162" y="400687"/>
                  </a:lnTo>
                  <a:lnTo>
                    <a:pt x="3370" y="356838"/>
                  </a:lnTo>
                  <a:lnTo>
                    <a:pt x="0" y="310895"/>
                  </a:lnTo>
                  <a:close/>
                </a:path>
              </a:pathLst>
            </a:custGeom>
            <a:ln w="19050">
              <a:solidFill>
                <a:srgbClr val="0076A8"/>
              </a:solidFill>
            </a:ln>
          </p:spPr>
          <p:txBody>
            <a:bodyPr wrap="square" lIns="0" tIns="0" rIns="0" bIns="0" rtlCol="0"/>
            <a:lstStyle/>
            <a:p>
              <a:endParaRPr/>
            </a:p>
          </p:txBody>
        </p:sp>
      </p:grpSp>
      <p:sp>
        <p:nvSpPr>
          <p:cNvPr id="28" name="object 28"/>
          <p:cNvSpPr txBox="1"/>
          <p:nvPr/>
        </p:nvSpPr>
        <p:spPr>
          <a:xfrm>
            <a:off x="3065906" y="1965909"/>
            <a:ext cx="28702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Open Sans"/>
                <a:cs typeface="Open Sans"/>
              </a:rPr>
              <a:t>1</a:t>
            </a:r>
            <a:endParaRPr sz="3600">
              <a:latin typeface="Open Sans"/>
              <a:cs typeface="Open Sans"/>
            </a:endParaRPr>
          </a:p>
        </p:txBody>
      </p:sp>
      <p:sp>
        <p:nvSpPr>
          <p:cNvPr id="29" name="object 29"/>
          <p:cNvSpPr txBox="1"/>
          <p:nvPr/>
        </p:nvSpPr>
        <p:spPr>
          <a:xfrm>
            <a:off x="8528307" y="1911093"/>
            <a:ext cx="287020" cy="574675"/>
          </a:xfrm>
          <a:prstGeom prst="rect">
            <a:avLst/>
          </a:prstGeom>
        </p:spPr>
        <p:txBody>
          <a:bodyPr vert="horz" wrap="square" lIns="0" tIns="12700" rIns="0" bIns="0" rtlCol="0">
            <a:spAutoFit/>
          </a:bodyPr>
          <a:lstStyle/>
          <a:p>
            <a:pPr marL="12700">
              <a:lnSpc>
                <a:spcPct val="100000"/>
              </a:lnSpc>
              <a:spcBef>
                <a:spcPts val="100"/>
              </a:spcBef>
            </a:pPr>
            <a:r>
              <a:rPr sz="3600" dirty="0">
                <a:latin typeface="Open Sans"/>
                <a:cs typeface="Open Sans"/>
              </a:rPr>
              <a:t>2</a:t>
            </a:r>
          </a:p>
        </p:txBody>
      </p:sp>
      <p:sp>
        <p:nvSpPr>
          <p:cNvPr id="30" name="object 30"/>
          <p:cNvSpPr txBox="1"/>
          <p:nvPr/>
        </p:nvSpPr>
        <p:spPr>
          <a:xfrm>
            <a:off x="3140455" y="4232275"/>
            <a:ext cx="28702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Open Sans"/>
                <a:cs typeface="Open Sans"/>
              </a:rPr>
              <a:t>3</a:t>
            </a:r>
            <a:endParaRPr sz="3600">
              <a:latin typeface="Open Sans"/>
              <a:cs typeface="Open Sans"/>
            </a:endParaRPr>
          </a:p>
        </p:txBody>
      </p:sp>
      <p:sp>
        <p:nvSpPr>
          <p:cNvPr id="31" name="object 31"/>
          <p:cNvSpPr txBox="1"/>
          <p:nvPr/>
        </p:nvSpPr>
        <p:spPr>
          <a:xfrm>
            <a:off x="8596121" y="4233164"/>
            <a:ext cx="28702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Open Sans"/>
                <a:cs typeface="Open Sans"/>
              </a:rPr>
              <a:t>4</a:t>
            </a:r>
            <a:endParaRPr sz="3600">
              <a:latin typeface="Open Sans"/>
              <a:cs typeface="Open Sans"/>
            </a:endParaRPr>
          </a:p>
        </p:txBody>
      </p:sp>
    </p:spTree>
    <p:extLst>
      <p:ext uri="{BB962C8B-B14F-4D97-AF65-F5344CB8AC3E}">
        <p14:creationId xmlns:p14="http://schemas.microsoft.com/office/powerpoint/2010/main" val="228750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A8F3178-961C-B5FA-4DCB-559825D7FE1F}"/>
              </a:ext>
            </a:extLst>
          </p:cNvPr>
          <p:cNvSpPr txBox="1">
            <a:spLocks noGrp="1"/>
          </p:cNvSpPr>
          <p:nvPr>
            <p:ph type="title"/>
          </p:nvPr>
        </p:nvSpPr>
        <p:spPr>
          <a:xfrm>
            <a:off x="538987" y="1534414"/>
            <a:ext cx="4095750" cy="2967479"/>
          </a:xfrm>
          <a:prstGeom prst="rect">
            <a:avLst/>
          </a:prstGeom>
        </p:spPr>
        <p:txBody>
          <a:bodyPr vert="horz" wrap="square" lIns="0" tIns="12700" rIns="0" bIns="0" rtlCol="0">
            <a:spAutoFit/>
          </a:bodyPr>
          <a:lstStyle/>
          <a:p>
            <a:pPr marL="12700" marR="5080">
              <a:lnSpc>
                <a:spcPct val="100000"/>
              </a:lnSpc>
              <a:spcBef>
                <a:spcPts val="100"/>
              </a:spcBef>
            </a:pPr>
            <a:r>
              <a:rPr lang="en-US" sz="4800" b="0" spc="-10" dirty="0">
                <a:solidFill>
                  <a:srgbClr val="FFFFFF"/>
                </a:solidFill>
                <a:latin typeface="Open Sans Light"/>
                <a:cs typeface="Open Sans Light"/>
              </a:rPr>
              <a:t>Scenario Planning Process at a Glance</a:t>
            </a:r>
            <a:endParaRPr sz="4800" dirty="0">
              <a:latin typeface="Open Sans Light"/>
              <a:cs typeface="Open Sans Light"/>
            </a:endParaRPr>
          </a:p>
        </p:txBody>
      </p:sp>
    </p:spTree>
    <p:extLst>
      <p:ext uri="{BB962C8B-B14F-4D97-AF65-F5344CB8AC3E}">
        <p14:creationId xmlns:p14="http://schemas.microsoft.com/office/powerpoint/2010/main" val="236460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568683" y="6483096"/>
            <a:ext cx="502920" cy="375285"/>
          </a:xfrm>
          <a:custGeom>
            <a:avLst/>
            <a:gdLst/>
            <a:ahLst/>
            <a:cxnLst/>
            <a:rect l="l" t="t" r="r" b="b"/>
            <a:pathLst>
              <a:path w="502920" h="375284">
                <a:moveTo>
                  <a:pt x="502920" y="0"/>
                </a:moveTo>
                <a:lnTo>
                  <a:pt x="0" y="0"/>
                </a:lnTo>
                <a:lnTo>
                  <a:pt x="0" y="374903"/>
                </a:lnTo>
                <a:lnTo>
                  <a:pt x="502920" y="374903"/>
                </a:lnTo>
                <a:lnTo>
                  <a:pt x="50292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245363" y="6291071"/>
            <a:ext cx="928116" cy="397764"/>
          </a:xfrm>
          <a:prstGeom prst="rect">
            <a:avLst/>
          </a:prstGeom>
        </p:spPr>
      </p:pic>
      <p:sp>
        <p:nvSpPr>
          <p:cNvPr id="5" name="object 5"/>
          <p:cNvSpPr txBox="1">
            <a:spLocks noGrp="1"/>
          </p:cNvSpPr>
          <p:nvPr>
            <p:ph type="title"/>
          </p:nvPr>
        </p:nvSpPr>
        <p:spPr>
          <a:xfrm>
            <a:off x="595682" y="183232"/>
            <a:ext cx="10834318" cy="997709"/>
          </a:xfrm>
          <a:prstGeom prst="rect">
            <a:avLst/>
          </a:prstGeom>
        </p:spPr>
        <p:txBody>
          <a:bodyPr vert="horz" wrap="square" lIns="0" tIns="12700" rIns="0" bIns="0" rtlCol="0">
            <a:spAutoFit/>
          </a:bodyPr>
          <a:lstStyle/>
          <a:p>
            <a:pPr marL="12700">
              <a:lnSpc>
                <a:spcPct val="100000"/>
              </a:lnSpc>
              <a:spcBef>
                <a:spcPts val="100"/>
              </a:spcBef>
            </a:pPr>
            <a:r>
              <a:rPr lang="en-US" sz="3200" spc="-75" dirty="0"/>
              <a:t>Scenario Planning helps Policymakers Understand the Future and what Paths can Lead to Success</a:t>
            </a:r>
            <a:endParaRPr sz="3200" spc="-50" dirty="0"/>
          </a:p>
        </p:txBody>
      </p:sp>
      <p:sp>
        <p:nvSpPr>
          <p:cNvPr id="7" name="object 7"/>
          <p:cNvSpPr/>
          <p:nvPr/>
        </p:nvSpPr>
        <p:spPr>
          <a:xfrm flipV="1">
            <a:off x="601433" y="1204160"/>
            <a:ext cx="9105900" cy="91240"/>
          </a:xfrm>
          <a:custGeom>
            <a:avLst/>
            <a:gdLst/>
            <a:ahLst/>
            <a:cxnLst/>
            <a:rect l="l" t="t" r="r" b="b"/>
            <a:pathLst>
              <a:path w="5586730">
                <a:moveTo>
                  <a:pt x="0" y="0"/>
                </a:moveTo>
                <a:lnTo>
                  <a:pt x="5586476" y="0"/>
                </a:lnTo>
              </a:path>
            </a:pathLst>
          </a:custGeom>
          <a:ln w="57150">
            <a:solidFill>
              <a:srgbClr val="051E97"/>
            </a:solidFill>
          </a:ln>
        </p:spPr>
        <p:txBody>
          <a:bodyPr wrap="square" lIns="0" tIns="0" rIns="0" bIns="0" rtlCol="0"/>
          <a:lstStyle/>
          <a:p>
            <a:endParaRPr/>
          </a:p>
        </p:txBody>
      </p:sp>
      <p:sp>
        <p:nvSpPr>
          <p:cNvPr id="32" name="object 6">
            <a:extLst>
              <a:ext uri="{FF2B5EF4-FFF2-40B4-BE49-F238E27FC236}">
                <a16:creationId xmlns:a16="http://schemas.microsoft.com/office/drawing/2014/main" id="{80A887A8-C67F-616B-D0FE-8C1AAE59EF35}"/>
              </a:ext>
            </a:extLst>
          </p:cNvPr>
          <p:cNvSpPr txBox="1"/>
          <p:nvPr/>
        </p:nvSpPr>
        <p:spPr>
          <a:xfrm>
            <a:off x="558331" y="1422429"/>
            <a:ext cx="11353800" cy="1244571"/>
          </a:xfrm>
          <a:prstGeom prst="rect">
            <a:avLst/>
          </a:prstGeom>
        </p:spPr>
        <p:txBody>
          <a:bodyPr vert="horz" wrap="square" lIns="0" tIns="13335" rIns="0" bIns="0" rtlCol="0">
            <a:spAutoFit/>
          </a:bodyPr>
          <a:lstStyle/>
          <a:p>
            <a:pPr marL="12700" marR="5080">
              <a:lnSpc>
                <a:spcPct val="100000"/>
              </a:lnSpc>
              <a:spcBef>
                <a:spcPts val="105"/>
              </a:spcBef>
            </a:pPr>
            <a:r>
              <a:rPr lang="en-US" sz="2000" dirty="0">
                <a:latin typeface="Open Sans"/>
                <a:cs typeface="Open Sans"/>
              </a:rPr>
              <a:t>To best understand and plan for the future, it is critical to identify the primary drivers of change. Extensive work was previously done on identifying these drivers of change. The time has come to update and revise the drivers of change and discussion on drivers of change and scenarios will be the focus of discussion at our April work session.</a:t>
            </a:r>
          </a:p>
        </p:txBody>
      </p:sp>
      <p:pic>
        <p:nvPicPr>
          <p:cNvPr id="34" name="Picture 33">
            <a:extLst>
              <a:ext uri="{FF2B5EF4-FFF2-40B4-BE49-F238E27FC236}">
                <a16:creationId xmlns:a16="http://schemas.microsoft.com/office/drawing/2014/main" id="{CF09D323-B063-9B49-CDD6-D60D259729EE}"/>
              </a:ext>
            </a:extLst>
          </p:cNvPr>
          <p:cNvPicPr>
            <a:picLocks noChangeAspect="1"/>
          </p:cNvPicPr>
          <p:nvPr/>
        </p:nvPicPr>
        <p:blipFill>
          <a:blip r:embed="rId3"/>
          <a:stretch>
            <a:fillRect/>
          </a:stretch>
        </p:blipFill>
        <p:spPr>
          <a:xfrm>
            <a:off x="1905000" y="2776789"/>
            <a:ext cx="8287982" cy="3736499"/>
          </a:xfrm>
          <a:prstGeom prst="roundRect">
            <a:avLst/>
          </a:prstGeom>
          <a:ln w="19050">
            <a:solidFill>
              <a:schemeClr val="tx1"/>
            </a:solidFill>
          </a:ln>
        </p:spPr>
      </p:pic>
      <p:sp>
        <p:nvSpPr>
          <p:cNvPr id="35" name="Title 1">
            <a:extLst>
              <a:ext uri="{FF2B5EF4-FFF2-40B4-BE49-F238E27FC236}">
                <a16:creationId xmlns:a16="http://schemas.microsoft.com/office/drawing/2014/main" id="{76D5EC58-5CF6-9F7C-6D99-7762A7AD0523}"/>
              </a:ext>
            </a:extLst>
          </p:cNvPr>
          <p:cNvSpPr txBox="1">
            <a:spLocks/>
          </p:cNvSpPr>
          <p:nvPr/>
        </p:nvSpPr>
        <p:spPr>
          <a:xfrm>
            <a:off x="6453029" y="2952960"/>
            <a:ext cx="3475235" cy="63557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sz="2800" dirty="0">
                <a:latin typeface="Franklin Gothic Heavy" panose="020B0903020102020204" pitchFamily="34" charset="0"/>
              </a:rPr>
              <a:t>One Great Region</a:t>
            </a:r>
          </a:p>
        </p:txBody>
      </p:sp>
      <p:sp>
        <p:nvSpPr>
          <p:cNvPr id="36" name="Title 1">
            <a:extLst>
              <a:ext uri="{FF2B5EF4-FFF2-40B4-BE49-F238E27FC236}">
                <a16:creationId xmlns:a16="http://schemas.microsoft.com/office/drawing/2014/main" id="{50315AF3-4AFD-315C-3F96-6F9E052D78BC}"/>
              </a:ext>
            </a:extLst>
          </p:cNvPr>
          <p:cNvSpPr txBox="1">
            <a:spLocks/>
          </p:cNvSpPr>
          <p:nvPr/>
        </p:nvSpPr>
        <p:spPr>
          <a:xfrm>
            <a:off x="4675029" y="4473634"/>
            <a:ext cx="2794300" cy="412032"/>
          </a:xfrm>
          <a:prstGeom prst="rect">
            <a:avLst/>
          </a:prstGeom>
          <a:solidFill>
            <a:schemeClr val="bg2"/>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sz="2400" dirty="0">
                <a:latin typeface="Franklin Gothic Heavy" panose="020B0903020102020204" pitchFamily="34" charset="0"/>
              </a:rPr>
              <a:t>Drivers of Change</a:t>
            </a:r>
          </a:p>
        </p:txBody>
      </p:sp>
      <p:sp>
        <p:nvSpPr>
          <p:cNvPr id="37" name="Title 1">
            <a:extLst>
              <a:ext uri="{FF2B5EF4-FFF2-40B4-BE49-F238E27FC236}">
                <a16:creationId xmlns:a16="http://schemas.microsoft.com/office/drawing/2014/main" id="{4C839E22-9225-8BB6-1AAB-E374A023E56F}"/>
              </a:ext>
            </a:extLst>
          </p:cNvPr>
          <p:cNvSpPr txBox="1">
            <a:spLocks/>
          </p:cNvSpPr>
          <p:nvPr/>
        </p:nvSpPr>
        <p:spPr>
          <a:xfrm>
            <a:off x="3229538" y="4885666"/>
            <a:ext cx="1445491" cy="50396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sz="2800" dirty="0">
                <a:latin typeface="Franklin Gothic Heavy" panose="020B0903020102020204" pitchFamily="34" charset="0"/>
              </a:rPr>
              <a:t>Today</a:t>
            </a:r>
          </a:p>
        </p:txBody>
      </p:sp>
    </p:spTree>
    <p:extLst>
      <p:ext uri="{BB962C8B-B14F-4D97-AF65-F5344CB8AC3E}">
        <p14:creationId xmlns:p14="http://schemas.microsoft.com/office/powerpoint/2010/main" val="3195391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 Consulting Scrapbook">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_CommercialOrg_template_2020" id="{D32F86C5-6E97-174B-AF1F-49E790DA0834}" vid="{A6D12DED-5EF3-5249-A518-6826C0E517DB}"/>
    </a:ext>
  </a:extLst>
</a:theme>
</file>

<file path=ppt/theme/theme3.xml><?xml version="1.0" encoding="utf-8"?>
<a:theme xmlns:a="http://schemas.openxmlformats.org/drawingml/2006/main" name="3_Deloitte Consulting Scrapbook">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_CommercialOrg_template_2020" id="{D32F86C5-6E97-174B-AF1F-49E790DA0834}" vid="{A6D12DED-5EF3-5249-A518-6826C0E517DB}"/>
    </a:ext>
  </a:extLst>
</a:theme>
</file>

<file path=ppt/theme/theme4.xml><?xml version="1.0" encoding="utf-8"?>
<a:theme xmlns:a="http://schemas.openxmlformats.org/drawingml/2006/main" name="4_Deloitte Consulting Scrapbook">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_CommercialOrg_template_2020" id="{D32F86C5-6E97-174B-AF1F-49E790DA0834}" vid="{A6D12DED-5EF3-5249-A518-6826C0E517DB}"/>
    </a:ext>
  </a:extLst>
</a:theme>
</file>

<file path=ppt/theme/theme5.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TotalTime>
  <Words>1232</Words>
  <Application>Microsoft Office PowerPoint</Application>
  <PresentationFormat>Widescreen</PresentationFormat>
  <Paragraphs>222</Paragraphs>
  <Slides>20</Slides>
  <Notes>0</Notes>
  <HiddenSlides>0</HiddenSlides>
  <MMClips>0</MMClips>
  <ScaleCrop>false</ScaleCrop>
  <HeadingPairs>
    <vt:vector size="8" baseType="variant">
      <vt:variant>
        <vt:lpstr>Fonts Used</vt:lpstr>
      </vt:variant>
      <vt:variant>
        <vt:i4>20</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46" baseType="lpstr">
      <vt:lpstr>Aharoni</vt:lpstr>
      <vt:lpstr>Arial</vt:lpstr>
      <vt:lpstr>Arial Narrow</vt:lpstr>
      <vt:lpstr>Calibri</vt:lpstr>
      <vt:lpstr>Calibri Light</vt:lpstr>
      <vt:lpstr>Chronicle Display Black</vt:lpstr>
      <vt:lpstr>DIN Offc Pro</vt:lpstr>
      <vt:lpstr>Franklin Gothic Heavy</vt:lpstr>
      <vt:lpstr>Helvetica</vt:lpstr>
      <vt:lpstr>Helvetica Light</vt:lpstr>
      <vt:lpstr>Lato Light</vt:lpstr>
      <vt:lpstr>Open Sans</vt:lpstr>
      <vt:lpstr>Open Sans Light</vt:lpstr>
      <vt:lpstr>Open Sans Semibold</vt:lpstr>
      <vt:lpstr>Poppins Medium</vt:lpstr>
      <vt:lpstr>Times New Roman</vt:lpstr>
      <vt:lpstr>Tw Cen MT Condensed Extra Bold</vt:lpstr>
      <vt:lpstr>Verdana</vt:lpstr>
      <vt:lpstr>Wingdings</vt:lpstr>
      <vt:lpstr>Wingdings 2</vt:lpstr>
      <vt:lpstr>Office Theme</vt:lpstr>
      <vt:lpstr>Deloitte Consulting Scrapbook</vt:lpstr>
      <vt:lpstr>3_Deloitte Consulting Scrapbook</vt:lpstr>
      <vt:lpstr>4_Deloitte Consulting Scrapbook</vt:lpstr>
      <vt:lpstr>Template PresentationGo</vt:lpstr>
      <vt:lpstr>think-cell Slide</vt:lpstr>
      <vt:lpstr>Metropolitan  Transportation Plan (MTP) Update</vt:lpstr>
      <vt:lpstr>Executive Summary</vt:lpstr>
      <vt:lpstr>Metropolitan Transportation Plan Update</vt:lpstr>
      <vt:lpstr>Time for Emergence of a New Vision for Metropolitan Atlanta</vt:lpstr>
      <vt:lpstr>Project Management</vt:lpstr>
      <vt:lpstr>2023 MTP Work Activities Final Review and Approval Required: January 2024</vt:lpstr>
      <vt:lpstr>Critical Success Factors</vt:lpstr>
      <vt:lpstr>Scenario Planning Process at a Glance</vt:lpstr>
      <vt:lpstr>Scenario Planning helps Policymakers Understand the Future and what Paths can Lead to Success</vt:lpstr>
      <vt:lpstr>In order to support the long-term outcome of having “One Great Region” we need to understand where potential policy interventions are needed</vt:lpstr>
      <vt:lpstr>The Atlanta Region was one of five regions selected by USDOT to received supplemental funding assistance to implement next generation scenario planning between 2015 and 2017.  A key outcome was identifying disruptive changes impacting the region.</vt:lpstr>
      <vt:lpstr>Nine Key Drivers of Change – or Disruptors – Were Identified and Scenarios were Built Around Addressing these Challenges</vt:lpstr>
      <vt:lpstr>Highlights of Prior Scenario Planning Work that Supported the Current Regional Vision</vt:lpstr>
      <vt:lpstr>PowerPoint Presentation</vt:lpstr>
      <vt:lpstr>Key Challenge: The Most Significant Disruptors can be Unexpected</vt:lpstr>
      <vt:lpstr>Moving Forward it is Critical to Focus on System Shocks </vt:lpstr>
      <vt:lpstr>ARC will use new tools (VisionEval) to Assess Future Scenarios*</vt:lpstr>
      <vt:lpstr>Performance Metrics will Help Inform Discussions for the April Working Session</vt:lpstr>
      <vt:lpstr>Policymaker Feedback….What are the Key Drivers of Change Post-Pandemic? 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Deven</dc:creator>
  <cp:lastModifiedBy>John Orr</cp:lastModifiedBy>
  <cp:revision>10</cp:revision>
  <dcterms:created xsi:type="dcterms:W3CDTF">2022-12-19T20:42:11Z</dcterms:created>
  <dcterms:modified xsi:type="dcterms:W3CDTF">2023-01-13T00:38:09Z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2022-12-10T00:00:00Z</vt:filetime>
  </property>
  <property fmtid="{D5CDD505-2E9C-101B-9397-08002B2CF9AE}" pid="3" name="Creator">
    <vt:lpwstr>Microsoft® PowerPoint® for Microsoft 365</vt:lpwstr>
  </property>
  <property fmtid="{D5CDD505-2E9C-101B-9397-08002B2CF9AE}" pid="4" name="LastSaved">
    <vt:filetime>2022-12-19T00:00:00Z</vt:filetime>
  </property>
  <property fmtid="{D5CDD505-2E9C-101B-9397-08002B2CF9AE}" pid="5" name="Producer">
    <vt:lpwstr>Microsoft® PowerPoint® for Microsoft 365</vt:lpwstr>
  </property>
  <property fmtid="{D5CDD505-2E9C-101B-9397-08002B2CF9AE}" pid="6" name="MSIP_Label_ea60d57e-af5b-4752-ac57-3e4f28ca11dc_Enabled">
    <vt:lpwstr>true</vt:lpwstr>
  </property>
  <property fmtid="{D5CDD505-2E9C-101B-9397-08002B2CF9AE}" pid="7" name="MSIP_Label_ea60d57e-af5b-4752-ac57-3e4f28ca11dc_SetDate">
    <vt:lpwstr>2022-12-19T20:42:27Z</vt:lpwstr>
  </property>
  <property fmtid="{D5CDD505-2E9C-101B-9397-08002B2CF9AE}" pid="8" name="MSIP_Label_ea60d57e-af5b-4752-ac57-3e4f28ca11dc_Method">
    <vt:lpwstr>Standard</vt:lpwstr>
  </property>
  <property fmtid="{D5CDD505-2E9C-101B-9397-08002B2CF9AE}" pid="9" name="MSIP_Label_ea60d57e-af5b-4752-ac57-3e4f28ca11dc_Name">
    <vt:lpwstr>ea60d57e-af5b-4752-ac57-3e4f28ca11dc</vt:lpwstr>
  </property>
  <property fmtid="{D5CDD505-2E9C-101B-9397-08002B2CF9AE}" pid="10" name="MSIP_Label_ea60d57e-af5b-4752-ac57-3e4f28ca11dc_SiteId">
    <vt:lpwstr>36da45f1-dd2c-4d1f-af13-5abe46b99921</vt:lpwstr>
  </property>
  <property fmtid="{D5CDD505-2E9C-101B-9397-08002B2CF9AE}" pid="11" name="MSIP_Label_ea60d57e-af5b-4752-ac57-3e4f28ca11dc_ActionId">
    <vt:lpwstr>e16e1648-ccce-4a5e-a2af-bea31b66536e</vt:lpwstr>
  </property>
  <property fmtid="{D5CDD505-2E9C-101B-9397-08002B2CF9AE}" pid="12" name="MSIP_Label_ea60d57e-af5b-4752-ac57-3e4f28ca11dc_ContentBits">
    <vt:lpwstr>0</vt:lpwstr>
  </property>
</Properties>
</file>