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heme/theme5.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709" r:id="rId5"/>
    <p:sldMasterId id="2147483732" r:id="rId6"/>
    <p:sldMasterId id="2147483741" r:id="rId7"/>
  </p:sldMasterIdLst>
  <p:notesMasterIdLst>
    <p:notesMasterId r:id="rId31"/>
  </p:notesMasterIdLst>
  <p:sldIdLst>
    <p:sldId id="2147375521" r:id="rId8"/>
    <p:sldId id="2147376476" r:id="rId9"/>
    <p:sldId id="2147374522" r:id="rId10"/>
    <p:sldId id="2147375602" r:id="rId11"/>
    <p:sldId id="400" r:id="rId12"/>
    <p:sldId id="2147376485" r:id="rId13"/>
    <p:sldId id="2147376484" r:id="rId14"/>
    <p:sldId id="2147472223" r:id="rId15"/>
    <p:sldId id="2147376486" r:id="rId16"/>
    <p:sldId id="2147472221" r:id="rId17"/>
    <p:sldId id="2147472222" r:id="rId18"/>
    <p:sldId id="2147377096" r:id="rId19"/>
    <p:sldId id="2147472210" r:id="rId20"/>
    <p:sldId id="2147472216" r:id="rId21"/>
    <p:sldId id="2147472217" r:id="rId22"/>
    <p:sldId id="2147472218" r:id="rId23"/>
    <p:sldId id="2147376487" r:id="rId24"/>
    <p:sldId id="2147472219" r:id="rId25"/>
    <p:sldId id="2147472225" r:id="rId26"/>
    <p:sldId id="2147472229" r:id="rId27"/>
    <p:sldId id="2147472226" r:id="rId28"/>
    <p:sldId id="2147472227" r:id="rId29"/>
    <p:sldId id="214747222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7514B7-2264-40C0-8A88-80C00345871B}">
          <p14:sldIdLst>
            <p14:sldId id="2147375521"/>
            <p14:sldId id="2147376476"/>
            <p14:sldId id="2147374522"/>
            <p14:sldId id="2147375602"/>
            <p14:sldId id="400"/>
            <p14:sldId id="2147376485"/>
            <p14:sldId id="2147376484"/>
            <p14:sldId id="2147472223"/>
            <p14:sldId id="2147376486"/>
            <p14:sldId id="2147472221"/>
            <p14:sldId id="2147472222"/>
            <p14:sldId id="2147377096"/>
            <p14:sldId id="2147472210"/>
            <p14:sldId id="2147472216"/>
            <p14:sldId id="2147472217"/>
            <p14:sldId id="2147472218"/>
            <p14:sldId id="2147376487"/>
            <p14:sldId id="2147472219"/>
            <p14:sldId id="2147472225"/>
            <p14:sldId id="2147472229"/>
            <p14:sldId id="2147472226"/>
            <p14:sldId id="2147472227"/>
            <p14:sldId id="214747222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el, Deven" initials="PD" lastIdx="54" clrIdx="0">
    <p:extLst>
      <p:ext uri="{19B8F6BF-5375-455C-9EA6-DF929625EA0E}">
        <p15:presenceInfo xmlns:p15="http://schemas.microsoft.com/office/powerpoint/2012/main" userId="S::devenpatel@deloitte.com::8e5ac01c-4bac-4fba-b27f-58f1fadeb2c0" providerId="AD"/>
      </p:ext>
    </p:extLst>
  </p:cmAuthor>
  <p:cmAuthor id="2" name="Bartleet, Matthew" initials="BM" lastIdx="29" clrIdx="1">
    <p:extLst>
      <p:ext uri="{19B8F6BF-5375-455C-9EA6-DF929625EA0E}">
        <p15:presenceInfo xmlns:p15="http://schemas.microsoft.com/office/powerpoint/2012/main" userId="S::mbartleet@deloitte.com::0609201e-2702-4788-94b1-68aa308527da" providerId="AD"/>
      </p:ext>
    </p:extLst>
  </p:cmAuthor>
  <p:cmAuthor id="3" name="Armeni, Damon" initials="AD" lastIdx="2" clrIdx="2">
    <p:extLst>
      <p:ext uri="{19B8F6BF-5375-455C-9EA6-DF929625EA0E}">
        <p15:presenceInfo xmlns:p15="http://schemas.microsoft.com/office/powerpoint/2012/main" userId="S::darmeni@deloitte.com::84ffb97e-be2d-4a5d-9c7a-b69963a64596" providerId="AD"/>
      </p:ext>
    </p:extLst>
  </p:cmAuthor>
  <p:cmAuthor id="4" name="O'Reilly, Bridget" initials="BO" lastIdx="1" clrIdx="3">
    <p:extLst>
      <p:ext uri="{19B8F6BF-5375-455C-9EA6-DF929625EA0E}">
        <p15:presenceInfo xmlns:p15="http://schemas.microsoft.com/office/powerpoint/2012/main" userId="O'Reilly, Bridget" providerId="None"/>
      </p:ext>
    </p:extLst>
  </p:cmAuthor>
  <p:cmAuthor id="5" name="Worth, Deidre" initials="WD" lastIdx="5" clrIdx="4">
    <p:extLst>
      <p:ext uri="{19B8F6BF-5375-455C-9EA6-DF929625EA0E}">
        <p15:presenceInfo xmlns:p15="http://schemas.microsoft.com/office/powerpoint/2012/main" userId="S::deworth@deloitte.com::d91f9ace-1631-4d4a-91c7-80ec886a75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E98"/>
    <a:srgbClr val="004B6C"/>
    <a:srgbClr val="0076A8"/>
    <a:srgbClr val="199CFF"/>
    <a:srgbClr val="62B5E5"/>
    <a:srgbClr val="A0DCFF"/>
    <a:srgbClr val="003399"/>
    <a:srgbClr val="AAD3EB"/>
    <a:srgbClr val="383838"/>
    <a:srgbClr val="2A30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1" d="100"/>
          <a:sy n="81" d="100"/>
        </p:scale>
        <p:origin x="1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9745002807574"/>
          <c:y val="0.17730340490117888"/>
          <c:w val="0.62255869709710998"/>
          <c:h val="0.49970244984615814"/>
        </c:manualLayout>
      </c:layout>
      <c:pieChart>
        <c:varyColors val="1"/>
        <c:ser>
          <c:idx val="0"/>
          <c:order val="0"/>
          <c:tx>
            <c:strRef>
              <c:f>Sheet1!$B$1</c:f>
              <c:strCache>
                <c:ptCount val="1"/>
                <c:pt idx="0">
                  <c:v>Grants</c:v>
                </c:pt>
              </c:strCache>
            </c:strRef>
          </c:tx>
          <c:dPt>
            <c:idx val="0"/>
            <c:bubble3D val="0"/>
            <c:spPr>
              <a:solidFill>
                <a:srgbClr val="005587"/>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EFBB-4031-A654-017ED6910FBD}"/>
              </c:ext>
            </c:extLst>
          </c:dPt>
          <c:dPt>
            <c:idx val="1"/>
            <c:bubble3D val="0"/>
            <c:spPr>
              <a:solidFill>
                <a:srgbClr val="A0DCFF"/>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EFBB-4031-A654-017ED6910FBD}"/>
              </c:ext>
            </c:extLst>
          </c:dPt>
          <c:dLbls>
            <c:dLbl>
              <c:idx val="0"/>
              <c:tx>
                <c:rich>
                  <a:bodyPr/>
                  <a:lstStyle/>
                  <a:p>
                    <a:r>
                      <a:rPr lang="en-US"/>
                      <a:t>127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FBB-4031-A654-017ED6910FBD}"/>
                </c:ext>
              </c:extLst>
            </c:dLbl>
            <c:dLbl>
              <c:idx val="1"/>
              <c:tx>
                <c:rich>
                  <a:bodyPr/>
                  <a:lstStyle/>
                  <a:p>
                    <a:r>
                      <a:rPr lang="en-US"/>
                      <a:t>250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EFBB-4031-A654-017ED6910FB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Directed/Formula</c:v>
                </c:pt>
                <c:pt idx="1">
                  <c:v>Competitive</c:v>
                </c:pt>
              </c:strCache>
            </c:strRef>
          </c:cat>
          <c:val>
            <c:numRef>
              <c:f>Sheet1!$B$2:$B$3</c:f>
              <c:numCache>
                <c:formatCode>General</c:formatCode>
                <c:ptCount val="2"/>
                <c:pt idx="0">
                  <c:v>121</c:v>
                </c:pt>
                <c:pt idx="1">
                  <c:v>255</c:v>
                </c:pt>
              </c:numCache>
            </c:numRef>
          </c:val>
          <c:extLst>
            <c:ext xmlns:c16="http://schemas.microsoft.com/office/drawing/2014/chart" uri="{C3380CC4-5D6E-409C-BE32-E72D297353CC}">
              <c16:uniqueId val="{00000004-EFBB-4031-A654-017ED6910FB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6592436456294006E-2"/>
          <c:y val="0.71140163497939746"/>
          <c:w val="0.9"/>
          <c:h val="8.980822805250512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99495-CF47-4172-9F88-F51DF272453E}" type="datetimeFigureOut">
              <a:rPr lang="en-US" smtClean="0"/>
              <a:t>10/6/2022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8937A-E0CA-4C9B-9D2E-DB61579D635A}" type="slidenum">
              <a:rPr lang="en-US" smtClean="0"/>
              <a:t>‹#›</a:t>
            </a:fld>
            <a:endParaRPr lang="en-US"/>
          </a:p>
        </p:txBody>
      </p:sp>
    </p:spTree>
    <p:extLst>
      <p:ext uri="{BB962C8B-B14F-4D97-AF65-F5344CB8AC3E}">
        <p14:creationId xmlns:p14="http://schemas.microsoft.com/office/powerpoint/2010/main" val="187309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600"/>
              </a:spcBef>
              <a:spcAft>
                <a:spcPts val="300"/>
              </a:spcAft>
              <a:buClrTx/>
              <a:buSzPct val="100000"/>
              <a:buFontTx/>
              <a:buNone/>
              <a:tabLst/>
              <a:defRPr/>
            </a:pPr>
            <a:endParaRPr lang="en-US" sz="1200">
              <a:solidFill>
                <a:srgbClr val="00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516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F8937A-E0CA-4C9B-9D2E-DB61579D635A}" type="slidenum">
              <a:rPr lang="en-US" smtClean="0"/>
              <a:t>18</a:t>
            </a:fld>
            <a:endParaRPr lang="en-US"/>
          </a:p>
        </p:txBody>
      </p:sp>
    </p:spTree>
    <p:extLst>
      <p:ext uri="{BB962C8B-B14F-4D97-AF65-F5344CB8AC3E}">
        <p14:creationId xmlns:p14="http://schemas.microsoft.com/office/powerpoint/2010/main" val="2001527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F8937A-E0CA-4C9B-9D2E-DB61579D635A}" type="slidenum">
              <a:rPr lang="en-US" smtClean="0"/>
              <a:t>19</a:t>
            </a:fld>
            <a:endParaRPr lang="en-US"/>
          </a:p>
        </p:txBody>
      </p:sp>
    </p:spTree>
    <p:extLst>
      <p:ext uri="{BB962C8B-B14F-4D97-AF65-F5344CB8AC3E}">
        <p14:creationId xmlns:p14="http://schemas.microsoft.com/office/powerpoint/2010/main" val="58946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497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F8937A-E0CA-4C9B-9D2E-DB61579D635A}" type="slidenum">
              <a:rPr lang="en-US" smtClean="0"/>
              <a:t>10</a:t>
            </a:fld>
            <a:endParaRPr lang="en-US"/>
          </a:p>
        </p:txBody>
      </p:sp>
    </p:spTree>
    <p:extLst>
      <p:ext uri="{BB962C8B-B14F-4D97-AF65-F5344CB8AC3E}">
        <p14:creationId xmlns:p14="http://schemas.microsoft.com/office/powerpoint/2010/main" val="351401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F8937A-E0CA-4C9B-9D2E-DB61579D635A}" type="slidenum">
              <a:rPr lang="en-US" smtClean="0"/>
              <a:t>11</a:t>
            </a:fld>
            <a:endParaRPr lang="en-US"/>
          </a:p>
        </p:txBody>
      </p:sp>
    </p:spTree>
    <p:extLst>
      <p:ext uri="{BB962C8B-B14F-4D97-AF65-F5344CB8AC3E}">
        <p14:creationId xmlns:p14="http://schemas.microsoft.com/office/powerpoint/2010/main" val="2922103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426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Tx/>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983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0"/>
              </a:spcBef>
              <a:spcAft>
                <a:spcPts val="800"/>
              </a:spcAft>
              <a:buFontTx/>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33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048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9E7E8-36E4-467C-8300-85BCF6933F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362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consulting market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64817" y="5845180"/>
            <a:ext cx="5594348" cy="505645"/>
          </a:xfrm>
          <a:prstGeom prst="rect">
            <a:avLst/>
          </a:prstGeom>
        </p:spPr>
        <p:txBody>
          <a:bodyPr lIns="0" tIns="0" rIns="0" bIns="0" anchor="b" anchorCtr="0">
            <a:noAutofit/>
          </a:bodyPr>
          <a:lstStyle>
            <a:lvl1pPr marL="0" indent="0" algn="l">
              <a:lnSpc>
                <a:spcPct val="100000"/>
              </a:lnSpc>
              <a:spcAft>
                <a:spcPts val="0"/>
              </a:spcAft>
              <a:buNone/>
              <a:defRPr sz="24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5" y="457200"/>
            <a:ext cx="1998000" cy="3744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328189340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0558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 t="18471" r="31647"/>
          <a:stretch/>
        </p:blipFill>
        <p:spPr>
          <a:xfrm>
            <a:off x="6253263" y="0"/>
            <a:ext cx="5938738" cy="6858000"/>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88" y="1581632"/>
            <a:ext cx="3620262" cy="3276118"/>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290148063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8151" t="14594" r="-282" b="3878"/>
          <a:stretch/>
        </p:blipFill>
        <p:spPr>
          <a:xfrm rot="10800000">
            <a:off x="6804950" y="0"/>
            <a:ext cx="5387050" cy="6858000"/>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88" y="1581632"/>
            <a:ext cx="3620262" cy="3276118"/>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396622385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headlin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8" y="684903"/>
            <a:ext cx="11390734" cy="454080"/>
          </a:xfrm>
          <a:prstGeom prst="rect">
            <a:avLst/>
          </a:prstGeom>
        </p:spPr>
        <p:txBody>
          <a:bodyPr lIns="0" tIns="0" rIns="0" bIns="0">
            <a:noAutofit/>
          </a:bodyPr>
          <a:lstStyle>
            <a:lvl1pPr marL="0" indent="0" algn="l" defTabSz="914400"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pic>
        <p:nvPicPr>
          <p:cNvPr id="6" name="Picture 5" descr="Home - ARC">
            <a:extLst>
              <a:ext uri="{FF2B5EF4-FFF2-40B4-BE49-F238E27FC236}">
                <a16:creationId xmlns:a16="http://schemas.microsoft.com/office/drawing/2014/main" id="{F1E16FE0-A226-470F-8F90-E8EED348438F}"/>
              </a:ext>
            </a:extLst>
          </p:cNvPr>
          <p:cNvPicPr>
            <a:picLocks noChangeAspect="1" noChangeArrowheads="1"/>
          </p:cNvPicPr>
          <p:nvPr userDrawn="1"/>
        </p:nvPicPr>
        <p:blipFill>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a:fillRect/>
          </a:stretch>
        </p:blipFill>
        <p:spPr bwMode="auto">
          <a:xfrm>
            <a:off x="245089" y="6291549"/>
            <a:ext cx="927878" cy="39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52364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andard headlin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5912720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reative headlin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D0DC-3853-5040-A3D4-605F29FFE521}"/>
              </a:ext>
            </a:extLst>
          </p:cNvPr>
          <p:cNvSpPr>
            <a:spLocks noGrp="1"/>
          </p:cNvSpPr>
          <p:nvPr>
            <p:ph type="title"/>
          </p:nvPr>
        </p:nvSpPr>
        <p:spPr>
          <a:xfrm>
            <a:off x="536136" y="558800"/>
            <a:ext cx="11252200" cy="505290"/>
          </a:xfrm>
        </p:spPr>
        <p:txBody>
          <a:bodyPr anchor="b"/>
          <a:lstStyle>
            <a:lvl1pPr>
              <a:lnSpc>
                <a:spcPct val="80000"/>
              </a:lnSpc>
              <a:defRPr sz="36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8">
            <a:extLst>
              <a:ext uri="{FF2B5EF4-FFF2-40B4-BE49-F238E27FC236}">
                <a16:creationId xmlns:a16="http://schemas.microsoft.com/office/drawing/2014/main" id="{F7C0DFF2-D65B-2C49-93EB-7FBEAF72196E}"/>
              </a:ext>
            </a:extLst>
          </p:cNvPr>
          <p:cNvSpPr>
            <a:spLocks noGrp="1"/>
          </p:cNvSpPr>
          <p:nvPr>
            <p:ph type="body" sz="quarter" idx="14"/>
          </p:nvPr>
        </p:nvSpPr>
        <p:spPr>
          <a:xfrm>
            <a:off x="546296" y="1112803"/>
            <a:ext cx="11290104"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Tree>
    <p:extLst>
      <p:ext uri="{BB962C8B-B14F-4D97-AF65-F5344CB8AC3E}">
        <p14:creationId xmlns:p14="http://schemas.microsoft.com/office/powerpoint/2010/main" val="276178376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reative headlin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D0DC-3853-5040-A3D4-605F29FFE521}"/>
              </a:ext>
            </a:extLst>
          </p:cNvPr>
          <p:cNvSpPr>
            <a:spLocks noGrp="1"/>
          </p:cNvSpPr>
          <p:nvPr>
            <p:ph type="title"/>
          </p:nvPr>
        </p:nvSpPr>
        <p:spPr>
          <a:xfrm>
            <a:off x="536136" y="558800"/>
            <a:ext cx="11252200" cy="505290"/>
          </a:xfrm>
        </p:spPr>
        <p:txBody>
          <a:bodyPr anchor="b"/>
          <a:lstStyle>
            <a:lvl1pPr>
              <a:lnSpc>
                <a:spcPct val="80000"/>
              </a:lnSpc>
              <a:defRPr sz="36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8">
            <a:extLst>
              <a:ext uri="{FF2B5EF4-FFF2-40B4-BE49-F238E27FC236}">
                <a16:creationId xmlns:a16="http://schemas.microsoft.com/office/drawing/2014/main" id="{F7C0DFF2-D65B-2C49-93EB-7FBEAF72196E}"/>
              </a:ext>
            </a:extLst>
          </p:cNvPr>
          <p:cNvSpPr>
            <a:spLocks noGrp="1"/>
          </p:cNvSpPr>
          <p:nvPr>
            <p:ph type="body" sz="quarter" idx="14"/>
          </p:nvPr>
        </p:nvSpPr>
        <p:spPr>
          <a:xfrm>
            <a:off x="546296" y="1112803"/>
            <a:ext cx="11290104"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4" name="Text Placeholder 5">
            <a:extLst>
              <a:ext uri="{FF2B5EF4-FFF2-40B4-BE49-F238E27FC236}">
                <a16:creationId xmlns:a16="http://schemas.microsoft.com/office/drawing/2014/main" id="{BC53FB50-D1D6-AF42-954E-A60FFED3BCF9}"/>
              </a:ext>
            </a:extLst>
          </p:cNvPr>
          <p:cNvSpPr>
            <a:spLocks noGrp="1"/>
          </p:cNvSpPr>
          <p:nvPr>
            <p:ph type="body" sz="quarter" idx="15" hasCustomPrompt="1"/>
          </p:nvPr>
        </p:nvSpPr>
        <p:spPr>
          <a:xfrm>
            <a:off x="536135" y="344424"/>
            <a:ext cx="4703575" cy="176869"/>
          </a:xfrm>
        </p:spPr>
        <p:txBody>
          <a:bodyPr vert="horz" lIns="0" tIns="0" rIns="0" bIns="0" rtlCol="0">
            <a:noAutofit/>
          </a:bodyPr>
          <a:lstStyle>
            <a:lvl1pPr marL="0" indent="0">
              <a:buNone/>
              <a:defRPr lang="en-US" sz="900" b="1" kern="0" cap="all" spc="250" baseline="0" dirty="0">
                <a:solidFill>
                  <a:schemeClr val="tx1">
                    <a:lumMod val="50000"/>
                    <a:lumOff val="5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251433012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35FD2B-C9AD-40CB-9B97-9705C91FFE43}"/>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Tree>
    <p:extLst>
      <p:ext uri="{BB962C8B-B14F-4D97-AF65-F5344CB8AC3E}">
        <p14:creationId xmlns:p14="http://schemas.microsoft.com/office/powerpoint/2010/main" val="128919192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ase Stud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1"/>
            </p:custDataLst>
            <p:extLst>
              <p:ext uri="{D42A27DB-BD31-4B8C-83A1-F6EECF244321}">
                <p14:modId xmlns:p14="http://schemas.microsoft.com/office/powerpoint/2010/main" val="3163428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240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5397500" y="669544"/>
            <a:ext cx="6137512" cy="381392"/>
          </a:xfrm>
        </p:spPr>
        <p:txBody>
          <a:bodyPr/>
          <a:lstStyle>
            <a:lvl1pPr>
              <a:defRPr sz="24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0" y="0"/>
            <a:ext cx="4806950" cy="6858000"/>
          </a:xfr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5397500" y="1050936"/>
            <a:ext cx="6137512" cy="381392"/>
          </a:xfrm>
        </p:spPr>
        <p:txBody>
          <a:bodyPr/>
          <a:lstStyle>
            <a:lvl1pPr marL="0" indent="0">
              <a:buNone/>
              <a:defRPr sz="1200"/>
            </a:lvl1pPr>
          </a:lstStyle>
          <a:p>
            <a:pPr lvl="0"/>
            <a:r>
              <a:rPr lang="en-US" sz="1400"/>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5397500" y="466344"/>
            <a:ext cx="3355848" cy="203200"/>
          </a:xfrm>
        </p:spPr>
        <p:txBody>
          <a:bodyPr vert="horz" lIns="0" tIns="0" rIns="0" bIns="0" rtlCol="0">
            <a:noAutofit/>
          </a:bodyPr>
          <a:lstStyle>
            <a:lvl1pPr marL="0" indent="0">
              <a:buNone/>
              <a:defRPr lang="en-US" sz="900" b="1" kern="0" cap="all" spc="250" baseline="0" dirty="0">
                <a:solidFill>
                  <a:schemeClr val="bg1">
                    <a:lumMod val="5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4219079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7AACEF-E366-48FC-A098-18E7C487023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41832" y="334964"/>
            <a:ext cx="1402720" cy="348699"/>
          </a:xfrm>
          <a:prstGeom prst="rect">
            <a:avLst/>
          </a:prstGeom>
        </p:spPr>
      </p:pic>
      <p:sp>
        <p:nvSpPr>
          <p:cNvPr id="5" name="Rectangle 4">
            <a:extLst>
              <a:ext uri="{FF2B5EF4-FFF2-40B4-BE49-F238E27FC236}">
                <a16:creationId xmlns:a16="http://schemas.microsoft.com/office/drawing/2014/main" id="{0DEF096B-E893-43B2-A07F-FB1329A5B6E6}"/>
              </a:ext>
            </a:extLst>
          </p:cNvPr>
          <p:cNvSpPr/>
          <p:nvPr userDrawn="1"/>
        </p:nvSpPr>
        <p:spPr bwMode="gray">
          <a:xfrm>
            <a:off x="11517330" y="6482993"/>
            <a:ext cx="534257" cy="308225"/>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4" name="Rectangle 3">
            <a:extLst>
              <a:ext uri="{FF2B5EF4-FFF2-40B4-BE49-F238E27FC236}">
                <a16:creationId xmlns:a16="http://schemas.microsoft.com/office/drawing/2014/main" id="{A53AC127-1A6B-E347-9184-555DB7A63C59}"/>
              </a:ext>
            </a:extLst>
          </p:cNvPr>
          <p:cNvSpPr/>
          <p:nvPr userDrawn="1"/>
        </p:nvSpPr>
        <p:spPr>
          <a:xfrm>
            <a:off x="4267200" y="4918427"/>
            <a:ext cx="7010400" cy="1421928"/>
          </a:xfrm>
          <a:prstGeom prst="rect">
            <a:avLst/>
          </a:prstGeom>
        </p:spPr>
        <p:txBody>
          <a:bodyPr wrap="square" lIns="0" rIns="0" numCol="2" spcCol="182880">
            <a:spAutoFit/>
          </a:bodyPr>
          <a:lstStyle/>
          <a:p>
            <a:pPr>
              <a:lnSpc>
                <a:spcPct val="120000"/>
              </a:lnSpc>
            </a:pPr>
            <a:r>
              <a:rPr lang="en-US" sz="700">
                <a:latin typeface="Open Sans" charset="0"/>
                <a:ea typeface="Open Sans" charset="0"/>
                <a:cs typeface="Open Sans" charset="0"/>
              </a:rPr>
              <a:t>This publication contains general information only, and none of the member firms of Deloitte </a:t>
            </a:r>
            <a:r>
              <a:rPr lang="en-US" sz="700" err="1">
                <a:latin typeface="Open Sans" charset="0"/>
                <a:ea typeface="Open Sans" charset="0"/>
                <a:cs typeface="Open Sans" charset="0"/>
              </a:rPr>
              <a:t>Touche</a:t>
            </a:r>
            <a:r>
              <a:rPr lang="en-US" sz="700">
                <a:latin typeface="Open Sans" charset="0"/>
                <a:ea typeface="Open Sans" charset="0"/>
                <a:cs typeface="Open Sans" charset="0"/>
              </a:rPr>
              <a:t>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700">
                <a:latin typeface="Open Sans" charset="0"/>
                <a:ea typeface="Open Sans" charset="0"/>
                <a:cs typeface="Open Sans" charset="0"/>
              </a:rPr>
            </a:br>
            <a:br>
              <a:rPr lang="en-US" sz="700">
                <a:latin typeface="Open Sans" charset="0"/>
                <a:ea typeface="Open Sans" charset="0"/>
                <a:cs typeface="Open Sans" charset="0"/>
              </a:rPr>
            </a:br>
            <a:endParaRPr lang="en-US" sz="700">
              <a:latin typeface="Open Sans" charset="0"/>
              <a:ea typeface="Open Sans" charset="0"/>
              <a:cs typeface="Open Sans" charset="0"/>
            </a:endParaRPr>
          </a:p>
          <a:p>
            <a:pPr>
              <a:lnSpc>
                <a:spcPct val="120000"/>
              </a:lnSpc>
            </a:pPr>
            <a:r>
              <a:rPr lang="en-US" sz="700">
                <a:latin typeface="Open Sans" charset="0"/>
                <a:ea typeface="Open Sans" charset="0"/>
                <a:cs typeface="Open Sans" charset="0"/>
              </a:rPr>
              <a:t>As used in this document, “Deloitte” means Deloitte Consulting LLP, a subsidiary of Deloitte LLP. Please see </a:t>
            </a:r>
            <a:r>
              <a:rPr lang="en-US" sz="700" err="1">
                <a:latin typeface="Open Sans" charset="0"/>
                <a:ea typeface="Open Sans" charset="0"/>
                <a:cs typeface="Open Sans" charset="0"/>
              </a:rPr>
              <a:t>www.deloitte.com</a:t>
            </a:r>
            <a:r>
              <a:rPr lang="en-US" sz="700">
                <a:latin typeface="Open Sans" charset="0"/>
                <a:ea typeface="Open Sans" charset="0"/>
                <a:cs typeface="Open Sans" charset="0"/>
              </a:rPr>
              <a:t>/us/about for a detailed description of the legal structure of Deloitte USA LLP, Deloitte LLP and their respective subsidiaries. Certain services may not be available to attest clients under </a:t>
            </a:r>
            <a:br>
              <a:rPr lang="en-US" sz="700">
                <a:latin typeface="Open Sans" charset="0"/>
                <a:ea typeface="Open Sans" charset="0"/>
                <a:cs typeface="Open Sans" charset="0"/>
              </a:rPr>
            </a:br>
            <a:r>
              <a:rPr lang="en-US" sz="700">
                <a:latin typeface="Open Sans" charset="0"/>
                <a:ea typeface="Open Sans" charset="0"/>
                <a:cs typeface="Open Sans" charset="0"/>
              </a:rPr>
              <a:t>the rules and regulations of public accounting.</a:t>
            </a:r>
          </a:p>
          <a:p>
            <a:endParaRPr lang="en-US" sz="700">
              <a:latin typeface="Open Sans" charset="0"/>
              <a:ea typeface="Open Sans" charset="0"/>
              <a:cs typeface="Open Sans" charset="0"/>
              <a:sym typeface="Frutiger Next Pro Light" charset="0"/>
            </a:endParaRPr>
          </a:p>
          <a:p>
            <a:r>
              <a:rPr lang="en-US" sz="700" b="1">
                <a:latin typeface="Open Sans" charset="0"/>
                <a:ea typeface="Open Sans" charset="0"/>
                <a:cs typeface="Open Sans" charset="0"/>
                <a:sym typeface="Frutiger Next Pro Light" charset="0"/>
              </a:rPr>
              <a:t>Copyright ©2022 Deloitte Development LLC. </a:t>
            </a:r>
            <a:br>
              <a:rPr lang="en-US" sz="700">
                <a:latin typeface="Open Sans" charset="0"/>
                <a:ea typeface="Open Sans" charset="0"/>
                <a:cs typeface="Open Sans" charset="0"/>
                <a:sym typeface="Frutiger Next Pro Light" charset="0"/>
              </a:rPr>
            </a:br>
            <a:r>
              <a:rPr lang="en-US" sz="700" b="1">
                <a:latin typeface="Open Sans" charset="0"/>
                <a:ea typeface="Open Sans" charset="0"/>
                <a:cs typeface="Open Sans" charset="0"/>
                <a:sym typeface="Frutiger Next Pro Light" charset="0"/>
              </a:rPr>
              <a:t>All rights reserved. </a:t>
            </a:r>
            <a:r>
              <a:rPr lang="en-US" sz="700" b="1">
                <a:latin typeface="Open Sans" charset="0"/>
                <a:ea typeface="Open Sans" charset="0"/>
                <a:cs typeface="Open Sans" charset="0"/>
              </a:rPr>
              <a:t>Member of Deloitte </a:t>
            </a:r>
            <a:r>
              <a:rPr lang="en-US" sz="700" b="1" err="1">
                <a:latin typeface="Open Sans" charset="0"/>
                <a:ea typeface="Open Sans" charset="0"/>
                <a:cs typeface="Open Sans" charset="0"/>
              </a:rPr>
              <a:t>Touche</a:t>
            </a:r>
            <a:r>
              <a:rPr lang="en-US" sz="700" b="1">
                <a:latin typeface="Open Sans" charset="0"/>
                <a:ea typeface="Open Sans" charset="0"/>
                <a:cs typeface="Open Sans" charset="0"/>
              </a:rPr>
              <a:t> Tohmatsu Limited</a:t>
            </a:r>
          </a:p>
        </p:txBody>
      </p:sp>
      <p:sp>
        <p:nvSpPr>
          <p:cNvPr id="6" name="Text Placeholder 19">
            <a:extLst>
              <a:ext uri="{FF2B5EF4-FFF2-40B4-BE49-F238E27FC236}">
                <a16:creationId xmlns:a16="http://schemas.microsoft.com/office/drawing/2014/main" id="{969A91C6-01C4-DF45-A99D-FA99EA783003}"/>
              </a:ext>
            </a:extLst>
          </p:cNvPr>
          <p:cNvSpPr>
            <a:spLocks noGrp="1"/>
          </p:cNvSpPr>
          <p:nvPr>
            <p:ph type="body" sz="quarter" idx="10" hasCustomPrompt="1"/>
          </p:nvPr>
        </p:nvSpPr>
        <p:spPr>
          <a:xfrm>
            <a:off x="4267200" y="2489200"/>
            <a:ext cx="4040187" cy="947738"/>
          </a:xfrm>
          <a:prstGeom prst="rect">
            <a:avLst/>
          </a:prstGeom>
        </p:spPr>
        <p:txBody>
          <a:bodyPr/>
          <a:lstStyle>
            <a:lvl1pPr marL="0" indent="0">
              <a:buNone/>
              <a:defRPr sz="28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pPr lvl="0"/>
            <a:r>
              <a:rPr lang="en-US"/>
              <a:t>Edit Master text style</a:t>
            </a:r>
          </a:p>
        </p:txBody>
      </p:sp>
      <p:sp>
        <p:nvSpPr>
          <p:cNvPr id="7" name="Text Placeholder 21">
            <a:extLst>
              <a:ext uri="{FF2B5EF4-FFF2-40B4-BE49-F238E27FC236}">
                <a16:creationId xmlns:a16="http://schemas.microsoft.com/office/drawing/2014/main" id="{B0D81BEA-D10E-D240-BD9D-6E7B8AB2F6F0}"/>
              </a:ext>
            </a:extLst>
          </p:cNvPr>
          <p:cNvSpPr>
            <a:spLocks noGrp="1"/>
          </p:cNvSpPr>
          <p:nvPr>
            <p:ph type="body" sz="quarter" idx="11" hasCustomPrompt="1"/>
          </p:nvPr>
        </p:nvSpPr>
        <p:spPr>
          <a:xfrm>
            <a:off x="4267200" y="3436938"/>
            <a:ext cx="4040187" cy="1003300"/>
          </a:xfrm>
          <a:prstGeom prst="rect">
            <a:avLst/>
          </a:prstGeom>
        </p:spPr>
        <p:txBody>
          <a:bodyPr/>
          <a:lstStyle>
            <a:lvl1pPr marL="0" indent="0">
              <a:buNone/>
              <a:defRPr sz="1800" b="0" i="0">
                <a:latin typeface="Open Sans Light" panose="020B0306030504020204" pitchFamily="34" charset="0"/>
                <a:ea typeface="Open Sans Light" panose="020B0306030504020204" pitchFamily="34" charset="0"/>
                <a:cs typeface="Open Sans Light" panose="020B0306030504020204" pitchFamily="34" charset="0"/>
              </a:defRPr>
            </a:lvl1pPr>
            <a:lvl2pPr marL="0"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89825125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914400" y="1217629"/>
            <a:ext cx="10363200" cy="4616648"/>
          </a:xfrm>
          <a:prstGeom prst="rect">
            <a:avLst/>
          </a:prstGeom>
          <a:noFill/>
        </p:spPr>
        <p:txBody>
          <a:bodyPr wrap="square" rtlCol="0">
            <a:spAutoFit/>
          </a:bodyPr>
          <a:lstStyle/>
          <a:p>
            <a:pPr algn="ctr"/>
            <a:r>
              <a:rPr lang="en-US" sz="11500" b="1">
                <a:solidFill>
                  <a:schemeClr val="bg1"/>
                </a:solidFill>
              </a:rPr>
              <a:t>Do not use this</a:t>
            </a:r>
            <a:r>
              <a:rPr lang="en-US" sz="11500" b="1" baseline="0">
                <a:solidFill>
                  <a:schemeClr val="bg1"/>
                </a:solidFill>
              </a:rPr>
              <a:t> layout</a:t>
            </a:r>
          </a:p>
          <a:p>
            <a:pPr algn="ctr"/>
            <a:endParaRPr lang="en-US" sz="3200" b="1" baseline="0"/>
          </a:p>
          <a:p>
            <a:pPr algn="ctr"/>
            <a:r>
              <a:rPr lang="en-US" sz="3200" b="0" baseline="0"/>
              <a:t>Delete any master slides that occur after this layout</a:t>
            </a:r>
            <a:endParaRPr lang="en-US" sz="3200" b="0"/>
          </a:p>
        </p:txBody>
      </p:sp>
    </p:spTree>
    <p:extLst>
      <p:ext uri="{BB962C8B-B14F-4D97-AF65-F5344CB8AC3E}">
        <p14:creationId xmlns:p14="http://schemas.microsoft.com/office/powerpoint/2010/main" val="27661313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64817" y="5845180"/>
            <a:ext cx="5594348" cy="505645"/>
          </a:xfrm>
          <a:prstGeom prst="rect">
            <a:avLst/>
          </a:prstGeom>
        </p:spPr>
        <p:txBody>
          <a:bodyPr lIns="0" tIns="0" rIns="0" bIns="0" anchor="b" anchorCtr="0">
            <a:noAutofit/>
          </a:bodyPr>
          <a:lstStyle>
            <a:lvl1pPr marL="0" indent="0" algn="l">
              <a:lnSpc>
                <a:spcPct val="100000"/>
              </a:lnSpc>
              <a:spcAft>
                <a:spcPts val="0"/>
              </a:spcAft>
              <a:buNone/>
              <a:defRPr sz="2400" b="1">
                <a:solidFill>
                  <a:schemeClr val="tx1"/>
                </a:solidFill>
              </a:defRPr>
            </a:lvl1pPr>
            <a:lvl2pPr marL="0" indent="0" algn="l">
              <a:buNone/>
              <a:defRPr sz="1600" b="0"/>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noProof="0"/>
              <a:t>Click to edit Master title style</a:t>
            </a:r>
          </a:p>
        </p:txBody>
      </p:sp>
      <p:sp>
        <p:nvSpPr>
          <p:cNvPr id="5" name="Text Placeholder 4"/>
          <p:cNvSpPr>
            <a:spLocks noGrp="1"/>
          </p:cNvSpPr>
          <p:nvPr>
            <p:ph type="body" sz="quarter" idx="10"/>
          </p:nvPr>
        </p:nvSpPr>
        <p:spPr>
          <a:xfrm>
            <a:off x="475325" y="6362699"/>
            <a:ext cx="5594349" cy="298451"/>
          </a:xfrm>
          <a:prstGeom prst="rect">
            <a:avLst/>
          </a:prstGeom>
        </p:spPr>
        <p:txBody>
          <a:bodyPr>
            <a:noAutofit/>
          </a:bodyPr>
          <a:lstStyle>
            <a:lvl1pPr>
              <a:spcAft>
                <a:spcPts val="0"/>
              </a:spcAft>
              <a:defRPr sz="1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475325" y="457200"/>
            <a:ext cx="1390953" cy="260647"/>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3075023246"/>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tx1">
                    <a:lumMod val="50000"/>
                    <a:lumOff val="5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6849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1" i="0" spc="-75" dirty="0">
                <a:latin typeface="Open Sans" panose="020B0606030504020204" pitchFamily="34" charset="0"/>
                <a:ea typeface="Open Sans" panose="020B0606030504020204" pitchFamily="34" charset="0"/>
                <a:cs typeface="Open Sans" panose="020B0606030504020204" pitchFamily="34" charset="0"/>
              </a:defRPr>
            </a:lvl1pPr>
          </a:lstStyle>
          <a:p>
            <a:pPr lvl="0" defTabSz="685800">
              <a:lnSpc>
                <a:spcPct val="85000"/>
              </a:lnSpc>
            </a:pPr>
            <a:r>
              <a:rPr lang="en-US"/>
              <a:t>Click to edit Master title style</a:t>
            </a:r>
          </a:p>
        </p:txBody>
      </p:sp>
    </p:spTree>
    <p:extLst>
      <p:ext uri="{BB962C8B-B14F-4D97-AF65-F5344CB8AC3E}">
        <p14:creationId xmlns:p14="http://schemas.microsoft.com/office/powerpoint/2010/main" val="2756312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8" y="684903"/>
            <a:ext cx="11390734" cy="454080"/>
          </a:xfrm>
          <a:prstGeom prst="rect">
            <a:avLst/>
          </a:prstGeom>
        </p:spPr>
        <p:txBody>
          <a:bodyPr lIns="0" tIns="0" rIns="0" bIns="0">
            <a:noAutofit/>
          </a:bodyPr>
          <a:lstStyle>
            <a:lvl1pPr marL="0" indent="0" algn="l" defTabSz="914400"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spTree>
    <p:extLst>
      <p:ext uri="{BB962C8B-B14F-4D97-AF65-F5344CB8AC3E}">
        <p14:creationId xmlns:p14="http://schemas.microsoft.com/office/powerpoint/2010/main" val="164253918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reative headline-3">
    <p:spTree>
      <p:nvGrpSpPr>
        <p:cNvPr id="1" name=""/>
        <p:cNvGrpSpPr/>
        <p:nvPr/>
      </p:nvGrpSpPr>
      <p:grpSpPr>
        <a:xfrm>
          <a:off x="0" y="0"/>
          <a:ext cx="0" cy="0"/>
          <a:chOff x="0" y="0"/>
          <a:chExt cx="0" cy="0"/>
        </a:xfrm>
      </p:grpSpPr>
      <p:sp>
        <p:nvSpPr>
          <p:cNvPr id="2" name="Title 1"/>
          <p:cNvSpPr>
            <a:spLocks noGrp="1"/>
          </p:cNvSpPr>
          <p:nvPr>
            <p:ph type="title"/>
          </p:nvPr>
        </p:nvSpPr>
        <p:spPr>
          <a:xfrm>
            <a:off x="530978" y="548298"/>
            <a:ext cx="3347390" cy="1995802"/>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4"/>
          <p:cNvSpPr>
            <a:spLocks noGrp="1"/>
          </p:cNvSpPr>
          <p:nvPr>
            <p:ph type="body" sz="quarter" idx="16" hasCustomPrompt="1"/>
          </p:nvPr>
        </p:nvSpPr>
        <p:spPr>
          <a:xfrm>
            <a:off x="530978" y="2392822"/>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1333441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2" y="4965303"/>
            <a:ext cx="4407673" cy="897983"/>
          </a:xfrm>
        </p:spPr>
        <p:txBody>
          <a:bodyPr anchor="b" anchorCtr="0"/>
          <a:lstStyle>
            <a:lvl1pPr>
              <a:lnSpc>
                <a:spcPct val="85000"/>
              </a:lnSpc>
              <a:defRPr sz="28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914402" y="5940663"/>
            <a:ext cx="4407673" cy="478209"/>
          </a:xfrm>
        </p:spPr>
        <p:txBody>
          <a:bodyPr vert="horz" lIns="0" tIns="0" rIns="0" bIns="0" rtlCol="0">
            <a:noAutofit/>
          </a:bodyPr>
          <a:lstStyle>
            <a:lvl1pPr marL="0" indent="0">
              <a:buNone/>
              <a:defRPr lang="en-US" sz="1200" dirty="0"/>
            </a:lvl1pPr>
          </a:lstStyle>
          <a:p>
            <a:pPr marL="228600" lvl="0" indent="-228600">
              <a:lnSpc>
                <a:spcPct val="130000"/>
              </a:lnSpc>
            </a:pPr>
            <a:r>
              <a:rPr lang="en-US"/>
              <a:t>Click to edit Subtitle</a:t>
            </a:r>
          </a:p>
        </p:txBody>
      </p:sp>
      <p:sp>
        <p:nvSpPr>
          <p:cNvPr id="7" name="Text Placeholder 9"/>
          <p:cNvSpPr>
            <a:spLocks noGrp="1"/>
          </p:cNvSpPr>
          <p:nvPr>
            <p:ph type="body" sz="quarter" idx="17" hasCustomPrompt="1"/>
          </p:nvPr>
        </p:nvSpPr>
        <p:spPr>
          <a:xfrm>
            <a:off x="914402" y="4585210"/>
            <a:ext cx="4407673" cy="348286"/>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Date</a:t>
            </a:r>
          </a:p>
        </p:txBody>
      </p:sp>
      <p:sp>
        <p:nvSpPr>
          <p:cNvPr id="8" name="Picture Placeholder 7"/>
          <p:cNvSpPr>
            <a:spLocks noGrp="1"/>
          </p:cNvSpPr>
          <p:nvPr>
            <p:ph type="pic" sz="quarter" idx="19" hasCustomPrompt="1"/>
          </p:nvPr>
        </p:nvSpPr>
        <p:spPr>
          <a:xfrm>
            <a:off x="5322074" y="0"/>
            <a:ext cx="6869925" cy="68580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254181815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Tree>
    <p:extLst>
      <p:ext uri="{BB962C8B-B14F-4D97-AF65-F5344CB8AC3E}">
        <p14:creationId xmlns:p14="http://schemas.microsoft.com/office/powerpoint/2010/main" val="3391539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3297708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47390" cy="1995802"/>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2740749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
        <p:nvSpPr>
          <p:cNvPr id="5"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2451310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0078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slide - Black">
    <p:bg bwMode="gray">
      <p:bgPr>
        <a:solidFill>
          <a:schemeClr val="tx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475325" y="457200"/>
            <a:ext cx="1998000" cy="374400"/>
            <a:chOff x="398463" y="404813"/>
            <a:chExt cx="1627187" cy="307976"/>
          </a:xfrm>
          <a:solidFill>
            <a:schemeClr val="bg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accent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1" y="5186207"/>
            <a:ext cx="4446269" cy="895983"/>
          </a:xfrm>
          <a:prstGeom prst="rect">
            <a:avLst/>
          </a:prstGeom>
        </p:spPr>
        <p:txBody>
          <a:bodyPr anchor="b" anchorCtr="0">
            <a:noAutofit/>
          </a:bodyPr>
          <a:lstStyle>
            <a:lvl1pPr algn="l">
              <a:lnSpc>
                <a:spcPts val="3200"/>
              </a:lnSpc>
              <a:defRPr sz="3200" b="0">
                <a:solidFill>
                  <a:schemeClr val="bg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1"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220343784"/>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1" y="1961812"/>
            <a:ext cx="8001000" cy="2921731"/>
          </a:xfrm>
        </p:spPr>
        <p:txBody>
          <a:bodyPr anchor="b" anchorCtr="0"/>
          <a:lstStyle>
            <a:lvl1pPr>
              <a:lnSpc>
                <a:spcPct val="85000"/>
              </a:lnSpc>
              <a:defRPr sz="5400" b="1" baseline="0">
                <a:latin typeface="+mn-lt"/>
              </a:defRPr>
            </a:lvl1pPr>
          </a:lstStyle>
          <a:p>
            <a:r>
              <a:rPr lang="en-US"/>
              <a:t>Thank You </a:t>
            </a:r>
            <a:br>
              <a:rPr lang="en-US"/>
            </a:br>
            <a:r>
              <a:rPr lang="en-US"/>
              <a:t>Goes Here.</a:t>
            </a:r>
          </a:p>
        </p:txBody>
      </p:sp>
      <p:sp>
        <p:nvSpPr>
          <p:cNvPr id="9" name="Rectangle 8"/>
          <p:cNvSpPr/>
          <p:nvPr/>
        </p:nvSpPr>
        <p:spPr>
          <a:xfrm>
            <a:off x="4134012" y="5436072"/>
            <a:ext cx="7143588" cy="1421928"/>
          </a:xfrm>
          <a:prstGeom prst="rect">
            <a:avLst/>
          </a:prstGeom>
        </p:spPr>
        <p:txBody>
          <a:bodyPr wrap="square" numCol="2" spcCol="182880">
            <a:spAutoFit/>
          </a:bodyPr>
          <a:lstStyle/>
          <a:p>
            <a:pPr>
              <a:lnSpc>
                <a:spcPct val="120000"/>
              </a:lnSpc>
            </a:pPr>
            <a:r>
              <a:rPr lang="en-US" sz="700">
                <a:latin typeface="Open Sans" charset="0"/>
                <a:ea typeface="Open Sans" charset="0"/>
                <a:cs typeface="Open Sans" charset="0"/>
              </a:rPr>
              <a:t>This publication contains general information only, and none of the member firms of Deloitte </a:t>
            </a:r>
            <a:r>
              <a:rPr lang="en-US" sz="700" err="1">
                <a:latin typeface="Open Sans" charset="0"/>
                <a:ea typeface="Open Sans" charset="0"/>
                <a:cs typeface="Open Sans" charset="0"/>
              </a:rPr>
              <a:t>Touche</a:t>
            </a:r>
            <a:r>
              <a:rPr lang="en-US" sz="700">
                <a:latin typeface="Open Sans" charset="0"/>
                <a:ea typeface="Open Sans" charset="0"/>
                <a:cs typeface="Open Sans" charset="0"/>
              </a:rPr>
              <a:t>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700">
                <a:latin typeface="Open Sans" charset="0"/>
                <a:ea typeface="Open Sans" charset="0"/>
                <a:cs typeface="Open Sans" charset="0"/>
              </a:rPr>
            </a:br>
            <a:br>
              <a:rPr lang="en-US" sz="700">
                <a:latin typeface="Open Sans" charset="0"/>
                <a:ea typeface="Open Sans" charset="0"/>
                <a:cs typeface="Open Sans" charset="0"/>
              </a:rPr>
            </a:br>
            <a:endParaRPr lang="en-US" sz="700">
              <a:latin typeface="Open Sans" charset="0"/>
              <a:ea typeface="Open Sans" charset="0"/>
              <a:cs typeface="Open Sans" charset="0"/>
            </a:endParaRPr>
          </a:p>
          <a:p>
            <a:pPr>
              <a:lnSpc>
                <a:spcPct val="120000"/>
              </a:lnSpc>
            </a:pPr>
            <a:r>
              <a:rPr lang="en-US" sz="70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700">
                <a:latin typeface="Open Sans" charset="0"/>
                <a:ea typeface="Open Sans" charset="0"/>
                <a:cs typeface="Open Sans" charset="0"/>
              </a:rPr>
            </a:br>
            <a:r>
              <a:rPr lang="en-US" sz="700">
                <a:latin typeface="Open Sans" charset="0"/>
                <a:ea typeface="Open Sans" charset="0"/>
                <a:cs typeface="Open Sans" charset="0"/>
              </a:rPr>
              <a:t>the rules and regulations of public accounting.</a:t>
            </a:r>
          </a:p>
          <a:p>
            <a:endParaRPr lang="en-US" sz="700">
              <a:latin typeface="Open Sans" charset="0"/>
              <a:ea typeface="Open Sans" charset="0"/>
              <a:cs typeface="Open Sans" charset="0"/>
              <a:sym typeface="Frutiger Next Pro Light" charset="0"/>
            </a:endParaRPr>
          </a:p>
          <a:p>
            <a:r>
              <a:rPr lang="en-US" sz="700" b="1">
                <a:latin typeface="Open Sans" charset="0"/>
                <a:ea typeface="Open Sans" charset="0"/>
                <a:cs typeface="Open Sans" charset="0"/>
                <a:sym typeface="Frutiger Next Pro Light" charset="0"/>
              </a:rPr>
              <a:t>Copyright © 2017 Deloitte Development LLC. </a:t>
            </a:r>
            <a:br>
              <a:rPr lang="en-US" sz="700">
                <a:latin typeface="Open Sans" charset="0"/>
                <a:ea typeface="Open Sans" charset="0"/>
                <a:cs typeface="Open Sans" charset="0"/>
                <a:sym typeface="Frutiger Next Pro Light" charset="0"/>
              </a:rPr>
            </a:br>
            <a:r>
              <a:rPr lang="en-US" sz="700" b="1">
                <a:latin typeface="Open Sans" charset="0"/>
                <a:ea typeface="Open Sans" charset="0"/>
                <a:cs typeface="Open Sans" charset="0"/>
                <a:sym typeface="Frutiger Next Pro Light" charset="0"/>
              </a:rPr>
              <a:t>All rights reserved. </a:t>
            </a:r>
            <a:r>
              <a:rPr lang="en-US" sz="700" b="1">
                <a:latin typeface="Open Sans" charset="0"/>
                <a:ea typeface="Open Sans" charset="0"/>
                <a:cs typeface="Open Sans" charset="0"/>
              </a:rPr>
              <a:t>Member of Deloitte </a:t>
            </a:r>
            <a:r>
              <a:rPr lang="en-US" sz="700" b="1" err="1">
                <a:latin typeface="Open Sans" charset="0"/>
                <a:ea typeface="Open Sans" charset="0"/>
                <a:cs typeface="Open Sans" charset="0"/>
              </a:rPr>
              <a:t>Touche</a:t>
            </a:r>
            <a:r>
              <a:rPr lang="en-US" sz="700" b="1">
                <a:latin typeface="Open Sans" charset="0"/>
                <a:ea typeface="Open Sans" charset="0"/>
                <a:cs typeface="Open Sans" charset="0"/>
              </a:rPr>
              <a:t> Tohmatsu Limited</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762001"/>
            <a:ext cx="1788289" cy="828260"/>
          </a:xfrm>
          <a:prstGeom prst="rect">
            <a:avLst/>
          </a:prstGeom>
        </p:spPr>
      </p:pic>
    </p:spTree>
    <p:extLst>
      <p:ext uri="{BB962C8B-B14F-4D97-AF65-F5344CB8AC3E}">
        <p14:creationId xmlns:p14="http://schemas.microsoft.com/office/powerpoint/2010/main" val="323769633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914400" y="1217629"/>
            <a:ext cx="10363200" cy="4616648"/>
          </a:xfrm>
          <a:prstGeom prst="rect">
            <a:avLst/>
          </a:prstGeom>
          <a:noFill/>
        </p:spPr>
        <p:txBody>
          <a:bodyPr wrap="square" rtlCol="0">
            <a:spAutoFit/>
          </a:bodyPr>
          <a:lstStyle/>
          <a:p>
            <a:pPr algn="ctr"/>
            <a:r>
              <a:rPr lang="en-US" sz="11500" b="1"/>
              <a:t>Do not use this</a:t>
            </a:r>
            <a:r>
              <a:rPr lang="en-US" sz="11500" b="1" baseline="0"/>
              <a:t> layout</a:t>
            </a:r>
          </a:p>
          <a:p>
            <a:pPr algn="ctr"/>
            <a:endParaRPr lang="en-US" sz="3200" b="1" baseline="0"/>
          </a:p>
          <a:p>
            <a:pPr algn="ctr"/>
            <a:r>
              <a:rPr lang="en-US" sz="3200" b="0" baseline="0"/>
              <a:t>Delete any master slides that occur after this layout</a:t>
            </a:r>
            <a:endParaRPr lang="en-US" sz="3200" b="0"/>
          </a:p>
        </p:txBody>
      </p:sp>
    </p:spTree>
    <p:extLst>
      <p:ext uri="{BB962C8B-B14F-4D97-AF65-F5344CB8AC3E}">
        <p14:creationId xmlns:p14="http://schemas.microsoft.com/office/powerpoint/2010/main" val="40977839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12192000" cy="68579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914402" y="4725108"/>
            <a:ext cx="4389120" cy="2132892"/>
          </a:xfrm>
          <a:solidFill>
            <a:schemeClr val="bg1"/>
          </a:solidFill>
        </p:spPr>
        <p:txBody>
          <a:bodyPr vert="horz" lIns="365760" tIns="365760" rIns="365760" bIns="1280160" rtlCol="0" anchor="b" anchorCtr="0">
            <a:spAutoFit/>
          </a:bodyPr>
          <a:lstStyle>
            <a:lvl1pPr>
              <a:lnSpc>
                <a:spcPct val="90000"/>
              </a:lnSpc>
              <a:defRPr lang="en-US" sz="36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914402" y="5694829"/>
            <a:ext cx="4389120" cy="1163171"/>
          </a:xfrm>
        </p:spPr>
        <p:txBody>
          <a:bodyPr vert="horz" lIns="365760" tIns="0" rIns="365760" bIns="0" rtlCol="0">
            <a:noAutofit/>
          </a:bodyPr>
          <a:lstStyle>
            <a:lvl1pPr marL="0" indent="0">
              <a:buNone/>
              <a:defRPr lang="en-US" sz="1400" baseline="0" dirty="0"/>
            </a:lvl1pPr>
          </a:lstStyle>
          <a:p>
            <a:pPr marL="228600" lvl="0" indent="-228600">
              <a:lnSpc>
                <a:spcPct val="130000"/>
              </a:lnSpc>
            </a:pPr>
            <a:r>
              <a:rPr lang="en-US"/>
              <a:t>Click to edit subtitle</a:t>
            </a:r>
          </a:p>
        </p:txBody>
      </p:sp>
    </p:spTree>
    <p:extLst>
      <p:ext uri="{BB962C8B-B14F-4D97-AF65-F5344CB8AC3E}">
        <p14:creationId xmlns:p14="http://schemas.microsoft.com/office/powerpoint/2010/main" val="2433217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804672"/>
            <a:ext cx="3352800" cy="1993390"/>
          </a:xfrm>
        </p:spPr>
        <p:txBody>
          <a:bodyPr vert="horz" lIns="0" tIns="45720" rIns="0" bIns="0" rtlCol="0" anchor="t" anchorCtr="0">
            <a:noAutofit/>
          </a:bodyPr>
          <a:lstStyle>
            <a:lvl1pPr>
              <a:defRPr lang="en-US" sz="3600" spc="-75" dirty="0">
                <a:latin typeface="+mn-lt"/>
              </a:defRPr>
            </a:lvl1pPr>
          </a:lstStyle>
          <a:p>
            <a:pPr lvl="0" defTabSz="685800">
              <a:lnSpc>
                <a:spcPct val="85000"/>
              </a:lnSpc>
            </a:pPr>
            <a:r>
              <a:rPr lang="en-US"/>
              <a:t>Click to edit Master title style</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
        <p:nvSpPr>
          <p:cNvPr id="5" name="Text Placeholder 4"/>
          <p:cNvSpPr>
            <a:spLocks noGrp="1"/>
          </p:cNvSpPr>
          <p:nvPr>
            <p:ph type="body" sz="quarter" idx="16" hasCustomPrompt="1"/>
          </p:nvPr>
        </p:nvSpPr>
        <p:spPr>
          <a:xfrm>
            <a:off x="914400" y="2743200"/>
            <a:ext cx="3355975" cy="1169988"/>
          </a:xfrm>
        </p:spPr>
        <p:txBody>
          <a:bodyPr/>
          <a:lstStyle>
            <a:lvl1pPr marL="0" indent="0">
              <a:lnSpc>
                <a:spcPct val="130000"/>
              </a:lnSpc>
              <a:buNone/>
              <a:defRPr sz="1200" baseline="0"/>
            </a:lvl1pPr>
          </a:lstStyle>
          <a:p>
            <a:pPr lvl="0"/>
            <a:r>
              <a:rPr lang="en-US"/>
              <a:t>Click to edit Master text styles</a:t>
            </a:r>
          </a:p>
        </p:txBody>
      </p:sp>
    </p:spTree>
    <p:extLst>
      <p:ext uri="{BB962C8B-B14F-4D97-AF65-F5344CB8AC3E}">
        <p14:creationId xmlns:p14="http://schemas.microsoft.com/office/powerpoint/2010/main" val="1316283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2159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91001" y="1961812"/>
            <a:ext cx="8001000" cy="2921731"/>
          </a:xfrm>
        </p:spPr>
        <p:txBody>
          <a:bodyPr anchor="b" anchorCtr="0"/>
          <a:lstStyle>
            <a:lvl1pPr>
              <a:lnSpc>
                <a:spcPct val="85000"/>
              </a:lnSpc>
              <a:defRPr sz="5400" b="1" baseline="0">
                <a:latin typeface="+mn-lt"/>
              </a:defRPr>
            </a:lvl1pPr>
          </a:lstStyle>
          <a:p>
            <a:r>
              <a:rPr lang="en-US"/>
              <a:t>Thank You </a:t>
            </a:r>
            <a:br>
              <a:rPr lang="en-US"/>
            </a:br>
            <a:r>
              <a:rPr lang="en-US"/>
              <a:t>Goes Here.</a:t>
            </a:r>
          </a:p>
        </p:txBody>
      </p:sp>
      <p:sp>
        <p:nvSpPr>
          <p:cNvPr id="9" name="Rectangle 8"/>
          <p:cNvSpPr/>
          <p:nvPr/>
        </p:nvSpPr>
        <p:spPr>
          <a:xfrm>
            <a:off x="4134012" y="5436072"/>
            <a:ext cx="7143588" cy="1421928"/>
          </a:xfrm>
          <a:prstGeom prst="rect">
            <a:avLst/>
          </a:prstGeom>
        </p:spPr>
        <p:txBody>
          <a:bodyPr wrap="square" numCol="2" spcCol="182880">
            <a:spAutoFit/>
          </a:bodyPr>
          <a:lstStyle/>
          <a:p>
            <a:pPr>
              <a:lnSpc>
                <a:spcPct val="120000"/>
              </a:lnSpc>
            </a:pPr>
            <a:r>
              <a:rPr lang="en-US" sz="700">
                <a:latin typeface="Open Sans" charset="0"/>
                <a:ea typeface="Open Sans" charset="0"/>
                <a:cs typeface="Open Sans" charset="0"/>
              </a:rPr>
              <a:t>This publication contains general information only, and none of the member firms of Deloitte </a:t>
            </a:r>
            <a:r>
              <a:rPr lang="en-US" sz="700" err="1">
                <a:latin typeface="Open Sans" charset="0"/>
                <a:ea typeface="Open Sans" charset="0"/>
                <a:cs typeface="Open Sans" charset="0"/>
              </a:rPr>
              <a:t>Touche</a:t>
            </a:r>
            <a:r>
              <a:rPr lang="en-US" sz="700">
                <a:latin typeface="Open Sans" charset="0"/>
                <a:ea typeface="Open Sans" charset="0"/>
                <a:cs typeface="Open Sans" charset="0"/>
              </a:rPr>
              <a:t>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700">
                <a:latin typeface="Open Sans" charset="0"/>
                <a:ea typeface="Open Sans" charset="0"/>
                <a:cs typeface="Open Sans" charset="0"/>
              </a:rPr>
            </a:br>
            <a:br>
              <a:rPr lang="en-US" sz="700">
                <a:latin typeface="Open Sans" charset="0"/>
                <a:ea typeface="Open Sans" charset="0"/>
                <a:cs typeface="Open Sans" charset="0"/>
              </a:rPr>
            </a:br>
            <a:endParaRPr lang="en-US" sz="700">
              <a:latin typeface="Open Sans" charset="0"/>
              <a:ea typeface="Open Sans" charset="0"/>
              <a:cs typeface="Open Sans" charset="0"/>
            </a:endParaRPr>
          </a:p>
          <a:p>
            <a:pPr>
              <a:lnSpc>
                <a:spcPct val="120000"/>
              </a:lnSpc>
            </a:pPr>
            <a:r>
              <a:rPr lang="en-US" sz="700">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700">
                <a:latin typeface="Open Sans" charset="0"/>
                <a:ea typeface="Open Sans" charset="0"/>
                <a:cs typeface="Open Sans" charset="0"/>
              </a:rPr>
            </a:br>
            <a:r>
              <a:rPr lang="en-US" sz="700">
                <a:latin typeface="Open Sans" charset="0"/>
                <a:ea typeface="Open Sans" charset="0"/>
                <a:cs typeface="Open Sans" charset="0"/>
              </a:rPr>
              <a:t>the rules and regulations of public accounting.</a:t>
            </a:r>
          </a:p>
          <a:p>
            <a:endParaRPr lang="en-US" sz="700">
              <a:latin typeface="Open Sans" charset="0"/>
              <a:ea typeface="Open Sans" charset="0"/>
              <a:cs typeface="Open Sans" charset="0"/>
              <a:sym typeface="Frutiger Next Pro Light" charset="0"/>
            </a:endParaRPr>
          </a:p>
          <a:p>
            <a:r>
              <a:rPr lang="en-US" sz="700" b="1">
                <a:latin typeface="Open Sans" charset="0"/>
                <a:ea typeface="Open Sans" charset="0"/>
                <a:cs typeface="Open Sans" charset="0"/>
                <a:sym typeface="Frutiger Next Pro Light" charset="0"/>
              </a:rPr>
              <a:t>Copyright © 2022 Deloitte Development LLC. </a:t>
            </a:r>
            <a:br>
              <a:rPr lang="en-US" sz="700">
                <a:latin typeface="Open Sans" charset="0"/>
                <a:ea typeface="Open Sans" charset="0"/>
                <a:cs typeface="Open Sans" charset="0"/>
                <a:sym typeface="Frutiger Next Pro Light" charset="0"/>
              </a:rPr>
            </a:br>
            <a:r>
              <a:rPr lang="en-US" sz="700" b="1">
                <a:latin typeface="Open Sans" charset="0"/>
                <a:ea typeface="Open Sans" charset="0"/>
                <a:cs typeface="Open Sans" charset="0"/>
                <a:sym typeface="Frutiger Next Pro Light" charset="0"/>
              </a:rPr>
              <a:t>All rights reserved. </a:t>
            </a:r>
            <a:r>
              <a:rPr lang="en-US" sz="700" b="1">
                <a:latin typeface="Open Sans" charset="0"/>
                <a:ea typeface="Open Sans" charset="0"/>
                <a:cs typeface="Open Sans" charset="0"/>
              </a:rPr>
              <a:t>Member of Deloitte </a:t>
            </a:r>
            <a:r>
              <a:rPr lang="en-US" sz="700" b="1" err="1">
                <a:latin typeface="Open Sans" charset="0"/>
                <a:ea typeface="Open Sans" charset="0"/>
                <a:cs typeface="Open Sans" charset="0"/>
              </a:rPr>
              <a:t>Touche</a:t>
            </a:r>
            <a:r>
              <a:rPr lang="en-US" sz="700" b="1">
                <a:latin typeface="Open Sans" charset="0"/>
                <a:ea typeface="Open Sans" charset="0"/>
                <a:cs typeface="Open Sans" charset="0"/>
              </a:rPr>
              <a:t> Tohmatsu Limited</a:t>
            </a:r>
          </a:p>
        </p:txBody>
      </p:sp>
      <p:pic>
        <p:nvPicPr>
          <p:cNvPr id="5" name="Picture 4">
            <a:extLst>
              <a:ext uri="{FF2B5EF4-FFF2-40B4-BE49-F238E27FC236}">
                <a16:creationId xmlns:a16="http://schemas.microsoft.com/office/drawing/2014/main" id="{F646B888-907D-4473-8D27-1058F127555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9194" b="-12133"/>
          <a:stretch/>
        </p:blipFill>
        <p:spPr>
          <a:xfrm>
            <a:off x="694361" y="508145"/>
            <a:ext cx="1607063" cy="909689"/>
          </a:xfrm>
          <a:prstGeom prst="rect">
            <a:avLst/>
          </a:prstGeom>
        </p:spPr>
      </p:pic>
    </p:spTree>
    <p:extLst>
      <p:ext uri="{BB962C8B-B14F-4D97-AF65-F5344CB8AC3E}">
        <p14:creationId xmlns:p14="http://schemas.microsoft.com/office/powerpoint/2010/main" val="50272528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pic>
        <p:nvPicPr>
          <p:cNvPr id="7" name="Picture 6" descr="Home - ARC">
            <a:extLst>
              <a:ext uri="{FF2B5EF4-FFF2-40B4-BE49-F238E27FC236}">
                <a16:creationId xmlns:a16="http://schemas.microsoft.com/office/drawing/2014/main" id="{382740E1-FB99-4DE3-BDD3-E16F7AB9D695}"/>
              </a:ext>
            </a:extLst>
          </p:cNvPr>
          <p:cNvPicPr>
            <a:picLocks noChangeAspect="1" noChangeArrowheads="1"/>
          </p:cNvPicPr>
          <p:nvPr userDrawn="1"/>
        </p:nvPicPr>
        <p:blipFill>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a:fillRect/>
          </a:stretch>
        </p:blipFill>
        <p:spPr bwMode="auto">
          <a:xfrm>
            <a:off x="245089" y="6291549"/>
            <a:ext cx="927878" cy="39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802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200" b="0" spc="-75" dirty="0">
                <a:latin typeface="+mn-lt"/>
              </a:defRPr>
            </a:lvl1pPr>
          </a:lstStyle>
          <a:p>
            <a:pPr lvl="0" defTabSz="685800">
              <a:lnSpc>
                <a:spcPct val="85000"/>
              </a:lnSpc>
            </a:pPr>
            <a:r>
              <a:rPr lang="en-US"/>
              <a:t>Click to edit Master title style</a:t>
            </a:r>
          </a:p>
        </p:txBody>
      </p:sp>
    </p:spTree>
    <p:extLst>
      <p:ext uri="{BB962C8B-B14F-4D97-AF65-F5344CB8AC3E}">
        <p14:creationId xmlns:p14="http://schemas.microsoft.com/office/powerpoint/2010/main" val="419388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Right, Subhead &amp; Breadcrumb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B912B5A-4EFE-4F10-9322-C971DDF230EF}"/>
              </a:ext>
            </a:extLst>
          </p:cNvPr>
          <p:cNvGraphicFramePr>
            <a:graphicFrameLocks noChangeAspect="1"/>
          </p:cNvGraphicFramePr>
          <p:nvPr userDrawn="1">
            <p:custDataLst>
              <p:tags r:id="rId1"/>
            </p:custDataLst>
            <p:extLst>
              <p:ext uri="{D42A27DB-BD31-4B8C-83A1-F6EECF244321}">
                <p14:modId xmlns:p14="http://schemas.microsoft.com/office/powerpoint/2010/main" val="1141775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5" name="Object 4" hidden="1">
                        <a:extLst>
                          <a:ext uri="{FF2B5EF4-FFF2-40B4-BE49-F238E27FC236}">
                            <a16:creationId xmlns:a16="http://schemas.microsoft.com/office/drawing/2014/main" id="{CB912B5A-4EFE-4F10-9322-C971DDF230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CF43516-C935-4785-8727-EA48BADEDCC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80000"/>
              </a:lnSpc>
              <a:spcBef>
                <a:spcPct val="0"/>
              </a:spcBef>
              <a:spcAft>
                <a:spcPct val="0"/>
              </a:spcAft>
            </a:pPr>
            <a:endParaRPr lang="en-US" sz="2400" b="0" i="0" baseline="0">
              <a:latin typeface="Chronicle Display Black" pitchFamily="50" charset="0"/>
              <a:sym typeface="Chronicle Display Black" pitchFamily="50" charset="0"/>
            </a:endParaRPr>
          </a:p>
        </p:txBody>
      </p:sp>
      <p:sp>
        <p:nvSpPr>
          <p:cNvPr id="2" name="Title 1">
            <a:extLst>
              <a:ext uri="{FF2B5EF4-FFF2-40B4-BE49-F238E27FC236}">
                <a16:creationId xmlns:a16="http://schemas.microsoft.com/office/drawing/2014/main" id="{BDFAB292-D9D0-4411-8456-90C02DB4019C}"/>
              </a:ext>
            </a:extLst>
          </p:cNvPr>
          <p:cNvSpPr>
            <a:spLocks noGrp="1"/>
          </p:cNvSpPr>
          <p:nvPr>
            <p:ph type="title"/>
          </p:nvPr>
        </p:nvSpPr>
        <p:spPr>
          <a:xfrm>
            <a:off x="5397500" y="669544"/>
            <a:ext cx="6137512" cy="381392"/>
          </a:xfrm>
        </p:spPr>
        <p:txBody>
          <a:bodyPr/>
          <a:lstStyle>
            <a:lvl1pPr>
              <a:defRPr sz="2400"/>
            </a:lvl1pPr>
          </a:lstStyle>
          <a:p>
            <a:r>
              <a:rPr lang="en-US"/>
              <a:t>Click to edit Master title style</a:t>
            </a:r>
          </a:p>
        </p:txBody>
      </p:sp>
      <p:sp>
        <p:nvSpPr>
          <p:cNvPr id="8" name="Picture Placeholder 7">
            <a:extLst>
              <a:ext uri="{FF2B5EF4-FFF2-40B4-BE49-F238E27FC236}">
                <a16:creationId xmlns:a16="http://schemas.microsoft.com/office/drawing/2014/main" id="{838CA61B-8DBB-4395-9E9F-405E5CBF79FA}"/>
              </a:ext>
            </a:extLst>
          </p:cNvPr>
          <p:cNvSpPr>
            <a:spLocks noGrp="1"/>
          </p:cNvSpPr>
          <p:nvPr>
            <p:ph type="pic" sz="quarter" idx="10" hasCustomPrompt="1"/>
          </p:nvPr>
        </p:nvSpPr>
        <p:spPr>
          <a:xfrm>
            <a:off x="0" y="0"/>
            <a:ext cx="4806950" cy="6858000"/>
          </a:xfrm>
        </p:spPr>
        <p:txBody>
          <a:bodyPr anchor="ctr"/>
          <a:lstStyle>
            <a:lvl1pPr marL="0" indent="0" algn="ctr">
              <a:buNone/>
              <a:defRPr>
                <a:solidFill>
                  <a:schemeClr val="accent6"/>
                </a:solidFill>
              </a:defRPr>
            </a:lvl1pPr>
          </a:lstStyle>
          <a:p>
            <a:r>
              <a:rPr lang="en-US"/>
              <a:t>Click to insert picture</a:t>
            </a:r>
          </a:p>
        </p:txBody>
      </p:sp>
      <p:sp>
        <p:nvSpPr>
          <p:cNvPr id="11" name="Text Placeholder 10">
            <a:extLst>
              <a:ext uri="{FF2B5EF4-FFF2-40B4-BE49-F238E27FC236}">
                <a16:creationId xmlns:a16="http://schemas.microsoft.com/office/drawing/2014/main" id="{6650516E-641C-4EFA-8CA7-4E0C60B42CEB}"/>
              </a:ext>
            </a:extLst>
          </p:cNvPr>
          <p:cNvSpPr>
            <a:spLocks noGrp="1"/>
          </p:cNvSpPr>
          <p:nvPr>
            <p:ph type="body" sz="quarter" idx="11" hasCustomPrompt="1"/>
          </p:nvPr>
        </p:nvSpPr>
        <p:spPr>
          <a:xfrm>
            <a:off x="5397500" y="1050936"/>
            <a:ext cx="6137512" cy="381392"/>
          </a:xfrm>
        </p:spPr>
        <p:txBody>
          <a:bodyPr/>
          <a:lstStyle>
            <a:lvl1pPr marL="0" indent="0">
              <a:buNone/>
              <a:defRPr sz="1200"/>
            </a:lvl1pPr>
          </a:lstStyle>
          <a:p>
            <a:pPr lvl="0"/>
            <a:r>
              <a:rPr lang="en-US" sz="1400"/>
              <a:t>Click to edit Master text styles</a:t>
            </a:r>
            <a:endParaRPr lang="en-US"/>
          </a:p>
        </p:txBody>
      </p:sp>
      <p:sp>
        <p:nvSpPr>
          <p:cNvPr id="12" name="Text Placeholder 5">
            <a:extLst>
              <a:ext uri="{FF2B5EF4-FFF2-40B4-BE49-F238E27FC236}">
                <a16:creationId xmlns:a16="http://schemas.microsoft.com/office/drawing/2014/main" id="{E0280C66-47F5-4458-AA31-95CF3025E372}"/>
              </a:ext>
            </a:extLst>
          </p:cNvPr>
          <p:cNvSpPr>
            <a:spLocks noGrp="1"/>
          </p:cNvSpPr>
          <p:nvPr>
            <p:ph type="body" sz="quarter" idx="15" hasCustomPrompt="1"/>
          </p:nvPr>
        </p:nvSpPr>
        <p:spPr>
          <a:xfrm>
            <a:off x="5397500"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1958580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1216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8151" t="14594" r="-282" b="3878"/>
          <a:stretch/>
        </p:blipFill>
        <p:spPr>
          <a:xfrm rot="10800000">
            <a:off x="6804950" y="0"/>
            <a:ext cx="5387050" cy="6858000"/>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88" y="1581632"/>
            <a:ext cx="3620262" cy="3276118"/>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176715199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Divider - green 1">
    <p:bg bwMode="gray">
      <p:bgPr>
        <a:solidFill>
          <a:srgbClr val="43B02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73E56B-D0C2-FB48-BC2E-100F6C6F40AE}"/>
              </a:ext>
            </a:extLst>
          </p:cNvPr>
          <p:cNvSpPr>
            <a:spLocks noGrp="1"/>
          </p:cNvSpPr>
          <p:nvPr>
            <p:ph type="title"/>
          </p:nvPr>
        </p:nvSpPr>
        <p:spPr bwMode="gray">
          <a:xfrm>
            <a:off x="478517" y="1705668"/>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B667CF09-9B0E-CC47-BB92-7C878843F029}"/>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7" name="Rectangle 2">
            <a:extLst>
              <a:ext uri="{FF2B5EF4-FFF2-40B4-BE49-F238E27FC236}">
                <a16:creationId xmlns:a16="http://schemas.microsoft.com/office/drawing/2014/main" id="{A1FC9381-36B0-1E4C-B871-2F5B1339F648}"/>
              </a:ext>
            </a:extLst>
          </p:cNvPr>
          <p:cNvSpPr>
            <a:spLocks/>
          </p:cNvSpPr>
          <p:nvPr userDrawn="1"/>
        </p:nvSpPr>
        <p:spPr bwMode="auto">
          <a:xfrm>
            <a:off x="501648" y="6444147"/>
            <a:ext cx="322524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382617499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475325" y="457200"/>
            <a:ext cx="1998000" cy="374400"/>
            <a:chOff x="398463" y="404813"/>
            <a:chExt cx="1627187" cy="307976"/>
          </a:xfrm>
          <a:solidFill>
            <a:schemeClr val="tx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8"/>
            <a:ext cx="4446269" cy="895983"/>
          </a:xfrm>
          <a:prstGeom prst="rect">
            <a:avLst/>
          </a:prstGeom>
        </p:spPr>
        <p:txBody>
          <a:bodyPr anchor="b" anchorCtr="0">
            <a:noAutofit/>
          </a:bodyPr>
          <a:lstStyle>
            <a:lvl1pPr algn="l">
              <a:lnSpc>
                <a:spcPts val="3200"/>
              </a:lnSpc>
              <a:defRPr sz="3200" b="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400" b="1">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1366003403"/>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solidFill>
          <a:schemeClr val="tx1"/>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9ED29CA-6A60-490D-9D54-EA7CC7AF832C}"/>
              </a:ext>
            </a:extLst>
          </p:cNvPr>
          <p:cNvGrpSpPr>
            <a:grpSpLocks noChangeAspect="1"/>
          </p:cNvGrpSpPr>
          <p:nvPr/>
        </p:nvGrpSpPr>
        <p:grpSpPr>
          <a:xfrm>
            <a:off x="475325" y="457200"/>
            <a:ext cx="1998000" cy="374400"/>
            <a:chOff x="398463" y="404813"/>
            <a:chExt cx="1627187" cy="307976"/>
          </a:xfrm>
          <a:solidFill>
            <a:schemeClr val="bg1"/>
          </a:solidFill>
        </p:grpSpPr>
        <p:sp>
          <p:nvSpPr>
            <p:cNvPr id="31" name="Oval 5">
              <a:extLst>
                <a:ext uri="{FF2B5EF4-FFF2-40B4-BE49-F238E27FC236}">
                  <a16:creationId xmlns:a16="http://schemas.microsoft.com/office/drawing/2014/main" id="{119E2360-A688-44DF-A6BB-76D18177CCFF}"/>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accent1"/>
                </a:solidFill>
              </a:endParaRPr>
            </a:p>
          </p:txBody>
        </p:sp>
        <p:sp>
          <p:nvSpPr>
            <p:cNvPr id="32" name="Freeform 6">
              <a:extLst>
                <a:ext uri="{FF2B5EF4-FFF2-40B4-BE49-F238E27FC236}">
                  <a16:creationId xmlns:a16="http://schemas.microsoft.com/office/drawing/2014/main" id="{4265C3C7-34A9-47F1-AB5F-2771E187891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A9400861-EDC5-4A80-9569-C20320CE006A}"/>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64DC9296-DBBC-4C4E-ACB4-7DA2607D524B}"/>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3E26591B-8E9F-4856-8284-BF3F8DB6ABC1}"/>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43F42271-5510-4D15-B07B-133237928BB4}"/>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00E9FD99-54D9-422B-9717-D0DD3442A0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BAF30821-90D3-436A-8DDF-D130E66447E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5C1A565D-B22B-4EE2-ACC9-C993D581F00C}"/>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0" name="Freeform 14">
              <a:extLst>
                <a:ext uri="{FF2B5EF4-FFF2-40B4-BE49-F238E27FC236}">
                  <a16:creationId xmlns:a16="http://schemas.microsoft.com/office/drawing/2014/main" id="{666738FD-9737-43F5-8E36-896FD725FE08}"/>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
        <p:nvSpPr>
          <p:cNvPr id="41" name="Picture Placeholder 8">
            <a:extLst>
              <a:ext uri="{FF2B5EF4-FFF2-40B4-BE49-F238E27FC236}">
                <a16:creationId xmlns:a16="http://schemas.microsoft.com/office/drawing/2014/main" id="{AC175F74-77C8-4969-BBF5-920619ED7628}"/>
              </a:ext>
            </a:extLst>
          </p:cNvPr>
          <p:cNvSpPr>
            <a:spLocks noGrp="1"/>
          </p:cNvSpPr>
          <p:nvPr>
            <p:ph type="pic" sz="quarter" idx="11"/>
          </p:nvPr>
        </p:nvSpPr>
        <p:spPr>
          <a:xfrm>
            <a:off x="3393716" y="727595"/>
            <a:ext cx="5400000" cy="5400000"/>
          </a:xfrm>
          <a:prstGeom prst="rect">
            <a:avLst/>
          </a:prstGeom>
        </p:spPr>
        <p:txBody>
          <a:bodyPr/>
          <a:lstStyle/>
          <a:p>
            <a:r>
              <a:rPr lang="en-US" noProof="0"/>
              <a:t>Click icon to add picture</a:t>
            </a:r>
          </a:p>
        </p:txBody>
      </p:sp>
      <p:sp>
        <p:nvSpPr>
          <p:cNvPr id="42" name="Title 1">
            <a:extLst>
              <a:ext uri="{FF2B5EF4-FFF2-40B4-BE49-F238E27FC236}">
                <a16:creationId xmlns:a16="http://schemas.microsoft.com/office/drawing/2014/main" id="{B345DB50-CB94-4421-9E14-33DABF973475}"/>
              </a:ext>
            </a:extLst>
          </p:cNvPr>
          <p:cNvSpPr>
            <a:spLocks noGrp="1"/>
          </p:cNvSpPr>
          <p:nvPr>
            <p:ph type="ctrTitle"/>
          </p:nvPr>
        </p:nvSpPr>
        <p:spPr bwMode="gray">
          <a:xfrm>
            <a:off x="501652" y="5186208"/>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sp>
        <p:nvSpPr>
          <p:cNvPr id="43" name="Text Placeholder 4">
            <a:extLst>
              <a:ext uri="{FF2B5EF4-FFF2-40B4-BE49-F238E27FC236}">
                <a16:creationId xmlns:a16="http://schemas.microsoft.com/office/drawing/2014/main" id="{470C5F18-5824-4737-AA04-AA61C1FBBF1A}"/>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357686026"/>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itle Slide - Black Page Image">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2" y="6381750"/>
            <a:ext cx="4446269" cy="273050"/>
          </a:xfrm>
          <a:prstGeom prst="rect">
            <a:avLst/>
          </a:prstGeom>
        </p:spPr>
        <p:txBody>
          <a:bodyPr anchor="b">
            <a:noAutofit/>
          </a:bodyPr>
          <a:lstStyle>
            <a:lvl1pPr>
              <a:spcAft>
                <a:spcPts val="0"/>
              </a:spcAft>
              <a:defRPr sz="14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5" name="Title 1">
            <a:extLst>
              <a:ext uri="{FF2B5EF4-FFF2-40B4-BE49-F238E27FC236}">
                <a16:creationId xmlns:a16="http://schemas.microsoft.com/office/drawing/2014/main" id="{37C1D43B-9933-4650-9DD5-73494BECAE5A}"/>
              </a:ext>
            </a:extLst>
          </p:cNvPr>
          <p:cNvSpPr>
            <a:spLocks noGrp="1"/>
          </p:cNvSpPr>
          <p:nvPr>
            <p:ph type="ctrTitle"/>
          </p:nvPr>
        </p:nvSpPr>
        <p:spPr bwMode="gray">
          <a:xfrm>
            <a:off x="501652" y="5186208"/>
            <a:ext cx="4446269" cy="895983"/>
          </a:xfrm>
          <a:prstGeom prst="rect">
            <a:avLst/>
          </a:prstGeom>
        </p:spPr>
        <p:txBody>
          <a:bodyPr anchor="b" anchorCtr="0">
            <a:noAutofit/>
          </a:bodyPr>
          <a:lstStyle>
            <a:lvl1pPr algn="l">
              <a:lnSpc>
                <a:spcPts val="3200"/>
              </a:lnSpc>
              <a:defRPr sz="3200" b="0">
                <a:solidFill>
                  <a:schemeClr val="accent1"/>
                </a:solidFill>
                <a:latin typeface="Calibri Light" panose="020F0302020204030204" pitchFamily="34" charset="0"/>
                <a:ea typeface="Open Sans" panose="020B0606030504020204" pitchFamily="34" charset="0"/>
                <a:cs typeface="Calibri Light" panose="020F0302020204030204" pitchFamily="34" charset="0"/>
              </a:defRPr>
            </a:lvl1pPr>
          </a:lstStyle>
          <a:p>
            <a:r>
              <a:rPr lang="en-US" noProof="0"/>
              <a:t>Click to edit Master title style</a:t>
            </a:r>
          </a:p>
        </p:txBody>
      </p:sp>
      <p:grpSp>
        <p:nvGrpSpPr>
          <p:cNvPr id="30" name="Group 29">
            <a:extLst>
              <a:ext uri="{FF2B5EF4-FFF2-40B4-BE49-F238E27FC236}">
                <a16:creationId xmlns:a16="http://schemas.microsoft.com/office/drawing/2014/main" id="{55EEA3F2-C909-4275-956A-5518D341D424}"/>
              </a:ext>
            </a:extLst>
          </p:cNvPr>
          <p:cNvGrpSpPr>
            <a:grpSpLocks noChangeAspect="1"/>
          </p:cNvGrpSpPr>
          <p:nvPr/>
        </p:nvGrpSpPr>
        <p:grpSpPr>
          <a:xfrm>
            <a:off x="475325" y="457200"/>
            <a:ext cx="1998000" cy="374400"/>
            <a:chOff x="398463" y="404813"/>
            <a:chExt cx="1627187" cy="307976"/>
          </a:xfrm>
          <a:solidFill>
            <a:schemeClr val="tx1"/>
          </a:solidFill>
        </p:grpSpPr>
        <p:sp>
          <p:nvSpPr>
            <p:cNvPr id="31" name="Oval 5">
              <a:extLst>
                <a:ext uri="{FF2B5EF4-FFF2-40B4-BE49-F238E27FC236}">
                  <a16:creationId xmlns:a16="http://schemas.microsoft.com/office/drawing/2014/main" id="{619F8D2D-E0FF-4267-BB4C-23E0F19AA0F4}"/>
                </a:ext>
              </a:extLst>
            </p:cNvPr>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2" name="Freeform 6">
              <a:extLst>
                <a:ext uri="{FF2B5EF4-FFF2-40B4-BE49-F238E27FC236}">
                  <a16:creationId xmlns:a16="http://schemas.microsoft.com/office/drawing/2014/main" id="{40BDA8F6-D1EC-4590-8515-7F2E0D9EE11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3" name="Rectangle 7">
              <a:extLst>
                <a:ext uri="{FF2B5EF4-FFF2-40B4-BE49-F238E27FC236}">
                  <a16:creationId xmlns:a16="http://schemas.microsoft.com/office/drawing/2014/main" id="{8E570DBD-3EC7-4EE8-886A-A6498BEC37F4}"/>
                </a:ext>
              </a:extLst>
            </p:cNvPr>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4" name="Freeform 8">
              <a:extLst>
                <a:ext uri="{FF2B5EF4-FFF2-40B4-BE49-F238E27FC236}">
                  <a16:creationId xmlns:a16="http://schemas.microsoft.com/office/drawing/2014/main" id="{B1656288-29CD-4B95-A46B-7B8DA786095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5" name="Rectangle 9">
              <a:extLst>
                <a:ext uri="{FF2B5EF4-FFF2-40B4-BE49-F238E27FC236}">
                  <a16:creationId xmlns:a16="http://schemas.microsoft.com/office/drawing/2014/main" id="{C3894AF9-2B03-4231-9AEA-EC49F5E194E0}"/>
                </a:ext>
              </a:extLst>
            </p:cNvPr>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6" name="Rectangle 10">
              <a:extLst>
                <a:ext uri="{FF2B5EF4-FFF2-40B4-BE49-F238E27FC236}">
                  <a16:creationId xmlns:a16="http://schemas.microsoft.com/office/drawing/2014/main" id="{F1C43784-6F73-4D9F-8497-B40FDBB854E4}"/>
                </a:ext>
              </a:extLst>
            </p:cNvPr>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7" name="Freeform 11">
              <a:extLst>
                <a:ext uri="{FF2B5EF4-FFF2-40B4-BE49-F238E27FC236}">
                  <a16:creationId xmlns:a16="http://schemas.microsoft.com/office/drawing/2014/main" id="{E031C0BD-B701-4255-B53D-1A0FB806633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8" name="Freeform 12">
              <a:extLst>
                <a:ext uri="{FF2B5EF4-FFF2-40B4-BE49-F238E27FC236}">
                  <a16:creationId xmlns:a16="http://schemas.microsoft.com/office/drawing/2014/main" id="{1F07466D-8C2C-4286-9984-9193301353E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9" name="Freeform 13">
              <a:extLst>
                <a:ext uri="{FF2B5EF4-FFF2-40B4-BE49-F238E27FC236}">
                  <a16:creationId xmlns:a16="http://schemas.microsoft.com/office/drawing/2014/main" id="{F2700776-9B5A-4A2C-BA8E-E8C5B03A090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42" name="Freeform 14">
              <a:extLst>
                <a:ext uri="{FF2B5EF4-FFF2-40B4-BE49-F238E27FC236}">
                  <a16:creationId xmlns:a16="http://schemas.microsoft.com/office/drawing/2014/main" id="{1D768AB6-AEBA-4689-BCE3-70447F634D0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3443504720"/>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4935" y="1705671"/>
            <a:ext cx="10517717"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2"/>
          <p:cNvSpPr>
            <a:spLocks noGrp="1"/>
          </p:cNvSpPr>
          <p:nvPr>
            <p:ph type="body" idx="1"/>
          </p:nvPr>
        </p:nvSpPr>
        <p:spPr bwMode="gray">
          <a:xfrm>
            <a:off x="524935" y="3429000"/>
            <a:ext cx="10517717" cy="1566532"/>
          </a:xfrm>
        </p:spPr>
        <p:txBody>
          <a:bodyPr lIns="0" tIns="0" rIns="0" bIns="0">
            <a:noAutofit/>
          </a:bodyPr>
          <a:lstStyle>
            <a:lvl1pPr marL="0" indent="0">
              <a:lnSpc>
                <a:spcPct val="95000"/>
              </a:lnSpc>
              <a:spcAft>
                <a:spcPts val="0"/>
              </a:spcAft>
              <a:buNone/>
              <a:defRPr sz="3600">
                <a:solidFill>
                  <a:schemeClr val="bg1"/>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7274293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4">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8001" y="1705671"/>
            <a:ext cx="10514651" cy="1592403"/>
          </a:xfrm>
        </p:spPr>
        <p:txBody>
          <a:bodyPr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2"/>
          <p:cNvSpPr>
            <a:spLocks noGrp="1"/>
          </p:cNvSpPr>
          <p:nvPr>
            <p:ph type="body" idx="1"/>
          </p:nvPr>
        </p:nvSpPr>
        <p:spPr bwMode="gray">
          <a:xfrm>
            <a:off x="528001" y="3429000"/>
            <a:ext cx="10517717" cy="1566532"/>
          </a:xfrm>
        </p:spPr>
        <p:txBody>
          <a:bodyPr lIns="0" tIns="0" rIns="0" bIns="0">
            <a:noAutofit/>
          </a:bodyPr>
          <a:lstStyle>
            <a:lvl1pPr marL="0" indent="0">
              <a:lnSpc>
                <a:spcPct val="95000"/>
              </a:lnSpc>
              <a:spcAft>
                <a:spcPts val="0"/>
              </a:spcAft>
              <a:buNone/>
              <a:defRPr sz="3600">
                <a:solidFill>
                  <a:schemeClr val="bg1"/>
                </a:solidFill>
              </a:defRPr>
            </a:lvl1pPr>
            <a:lvl2pPr marL="457182" indent="0">
              <a:buNone/>
              <a:defRPr sz="2000">
                <a:solidFill>
                  <a:schemeClr val="tx1">
                    <a:tint val="75000"/>
                  </a:schemeClr>
                </a:solidFill>
              </a:defRPr>
            </a:lvl2pPr>
            <a:lvl3pPr marL="914363" indent="0">
              <a:buNone/>
              <a:defRPr sz="1800">
                <a:solidFill>
                  <a:schemeClr val="tx1">
                    <a:tint val="75000"/>
                  </a:schemeClr>
                </a:solidFill>
              </a:defRPr>
            </a:lvl3pPr>
            <a:lvl4pPr marL="1371545" indent="0">
              <a:buNone/>
              <a:defRPr sz="1600">
                <a:solidFill>
                  <a:schemeClr val="tx1">
                    <a:tint val="75000"/>
                  </a:schemeClr>
                </a:solidFill>
              </a:defRPr>
            </a:lvl4pPr>
            <a:lvl5pPr marL="1828727" indent="0">
              <a:buNone/>
              <a:defRPr sz="1600">
                <a:solidFill>
                  <a:schemeClr val="tx1">
                    <a:tint val="75000"/>
                  </a:schemeClr>
                </a:solidFill>
              </a:defRPr>
            </a:lvl5pPr>
            <a:lvl6pPr marL="2285909" indent="0">
              <a:buNone/>
              <a:defRPr sz="1600">
                <a:solidFill>
                  <a:schemeClr val="tx1">
                    <a:tint val="75000"/>
                  </a:schemeClr>
                </a:solidFill>
              </a:defRPr>
            </a:lvl6pPr>
            <a:lvl7pPr marL="2743090" indent="0">
              <a:buNone/>
              <a:defRPr sz="1600">
                <a:solidFill>
                  <a:schemeClr val="tx1">
                    <a:tint val="75000"/>
                  </a:schemeClr>
                </a:solidFill>
              </a:defRPr>
            </a:lvl7pPr>
            <a:lvl8pPr marL="3200272" indent="0">
              <a:buNone/>
              <a:defRPr sz="1600">
                <a:solidFill>
                  <a:schemeClr val="tx1">
                    <a:tint val="75000"/>
                  </a:schemeClr>
                </a:solidFill>
              </a:defRPr>
            </a:lvl8pPr>
            <a:lvl9pPr marL="3657454"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5041355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1"/>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7" name="Chart Placeholder 3"/>
          <p:cNvSpPr>
            <a:spLocks noGrp="1"/>
          </p:cNvSpPr>
          <p:nvPr>
            <p:ph type="chart" sz="quarter" idx="15"/>
          </p:nvPr>
        </p:nvSpPr>
        <p:spPr>
          <a:xfrm>
            <a:off x="501653" y="2052001"/>
            <a:ext cx="11188699" cy="4069013"/>
          </a:xfrm>
          <a:prstGeom prst="rect">
            <a:avLst/>
          </a:prstGeom>
        </p:spPr>
        <p:txBody>
          <a:bodyPr>
            <a:noAutofit/>
          </a:bodyPr>
          <a:lstStyle/>
          <a:p>
            <a:r>
              <a:rPr lang="en-US"/>
              <a:t>Click icon to add chart</a:t>
            </a:r>
            <a:endParaRPr lang="en-GB"/>
          </a:p>
        </p:txBody>
      </p:sp>
      <p:sp>
        <p:nvSpPr>
          <p:cNvPr id="18" name="Text Placeholder 8"/>
          <p:cNvSpPr>
            <a:spLocks noGrp="1"/>
          </p:cNvSpPr>
          <p:nvPr>
            <p:ph type="body" sz="quarter" idx="18"/>
          </p:nvPr>
        </p:nvSpPr>
        <p:spPr>
          <a:xfrm>
            <a:off x="501653" y="1674088"/>
            <a:ext cx="11188699" cy="357187"/>
          </a:xfrm>
        </p:spPr>
        <p:txBody>
          <a:bodyPr>
            <a:noAutofit/>
          </a:bodyPr>
          <a:lstStyle/>
          <a:p>
            <a:pPr lvl="0"/>
            <a:r>
              <a:rPr lang="en-US" noProof="0"/>
              <a:t>Click to edit Master text styles</a:t>
            </a:r>
          </a:p>
        </p:txBody>
      </p:sp>
      <p:sp>
        <p:nvSpPr>
          <p:cNvPr id="19" name="Text Placeholder 7"/>
          <p:cNvSpPr>
            <a:spLocks noGrp="1"/>
          </p:cNvSpPr>
          <p:nvPr>
            <p:ph type="body" sz="quarter" idx="23"/>
          </p:nvPr>
        </p:nvSpPr>
        <p:spPr>
          <a:xfrm>
            <a:off x="501651" y="6121015"/>
            <a:ext cx="11188700" cy="260737"/>
          </a:xfrm>
        </p:spPr>
        <p:txBody>
          <a:bodyPr>
            <a:noAutofit/>
          </a:bodyPr>
          <a:lstStyle>
            <a:lvl1pPr>
              <a:spcAft>
                <a:spcPts val="0"/>
              </a:spcAft>
              <a:defRPr sz="900"/>
            </a:lvl1pPr>
          </a:lstStyle>
          <a:p>
            <a:pPr lvl="0"/>
            <a:r>
              <a:rPr lang="en-US"/>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0" y="317501"/>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90530910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2" y="1665290"/>
            <a:ext cx="5305579" cy="4716461"/>
          </a:xfrm>
          <a:prstGeom prst="rect">
            <a:avLst/>
          </a:prstGeom>
        </p:spPr>
        <p:txBody>
          <a:bodyPr>
            <a:noAutofit/>
          </a:bodyPr>
          <a:lstStyle>
            <a:lvl1pPr marL="0" indent="0" algn="l">
              <a:buFontTx/>
              <a:buNone/>
              <a:tabLst>
                <a:tab pos="5028999" algn="r"/>
              </a:tabLst>
              <a:defRPr/>
            </a:lvl1pPr>
            <a:lvl2pPr marL="139694" indent="-139694" algn="l">
              <a:buClrTx/>
              <a:buSzPct val="100000"/>
              <a:buFont typeface="Arial" panose="020B0604020202020204" pitchFamily="34" charset="0"/>
              <a:buChar char="•"/>
              <a:tabLst>
                <a:tab pos="5028999" algn="r"/>
              </a:tabLst>
              <a:defRPr/>
            </a:lvl2pPr>
            <a:lvl3pPr marL="304788" indent="-139694" algn="l">
              <a:buClrTx/>
              <a:buSzPct val="100000"/>
              <a:buFont typeface="Arial" panose="020B0604020202020204" pitchFamily="34" charset="0"/>
              <a:buChar char="−"/>
              <a:tabLst>
                <a:tab pos="5028999" algn="r"/>
              </a:tabLst>
              <a:defRPr/>
            </a:lvl3pPr>
            <a:lvl4pPr marL="469881" indent="-139694" algn="l">
              <a:buClrTx/>
              <a:buSzPct val="100000"/>
              <a:buFont typeface="Arial" panose="020B0604020202020204" pitchFamily="34" charset="0"/>
              <a:buChar char="◦"/>
              <a:tabLst>
                <a:tab pos="5028999" algn="r"/>
              </a:tabLst>
              <a:defRPr/>
            </a:lvl4pPr>
            <a:lvl5pPr marL="634975" indent="-139694" algn="l">
              <a:buClrTx/>
              <a:buSzPct val="100000"/>
              <a:buFont typeface="Arial" panose="020B0604020202020204" pitchFamily="34" charset="0"/>
              <a:buChar char="−"/>
              <a:tabLst>
                <a:tab pos="5028999"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81540" y="1665290"/>
            <a:ext cx="5322781" cy="4716461"/>
          </a:xfrm>
          <a:prstGeom prst="rect">
            <a:avLst/>
          </a:prstGeom>
        </p:spPr>
        <p:txBody>
          <a:bodyPr>
            <a:noAutofit/>
          </a:bodyPr>
          <a:lstStyle>
            <a:lvl1pPr marL="0" indent="0" algn="l">
              <a:buFontTx/>
              <a:buNone/>
              <a:tabLst>
                <a:tab pos="5028999" algn="r"/>
              </a:tabLst>
              <a:defRPr/>
            </a:lvl1pPr>
            <a:lvl2pPr marL="139694" indent="-139694" algn="l">
              <a:buClrTx/>
              <a:buSzPct val="100000"/>
              <a:buFont typeface="Arial" panose="020B0604020202020204" pitchFamily="34" charset="0"/>
              <a:buChar char="•"/>
              <a:tabLst>
                <a:tab pos="5028999" algn="r"/>
              </a:tabLst>
              <a:defRPr/>
            </a:lvl2pPr>
            <a:lvl3pPr marL="304788" indent="-139694" algn="l">
              <a:buClrTx/>
              <a:buSzPct val="100000"/>
              <a:buFont typeface="Arial" panose="020B0604020202020204" pitchFamily="34" charset="0"/>
              <a:buChar char="−"/>
              <a:tabLst>
                <a:tab pos="5028999" algn="r"/>
              </a:tabLst>
              <a:defRPr/>
            </a:lvl3pPr>
            <a:lvl4pPr marL="469881" indent="-139694" algn="l">
              <a:buClrTx/>
              <a:buSzPct val="100000"/>
              <a:buFont typeface="Arial" panose="020B0604020202020204" pitchFamily="34" charset="0"/>
              <a:buChar char="◦"/>
              <a:tabLst>
                <a:tab pos="5028999" algn="r"/>
              </a:tabLst>
              <a:defRPr/>
            </a:lvl4pPr>
            <a:lvl5pPr marL="634975" indent="-139694" algn="l">
              <a:buClrTx/>
              <a:buSzPct val="100000"/>
              <a:buFont typeface="Arial" panose="020B0604020202020204" pitchFamily="34" charset="0"/>
              <a:buChar char="−"/>
              <a:tabLst>
                <a:tab pos="5028999"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501650" y="651601"/>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501650" y="317501"/>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357815326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3" y="1665290"/>
            <a:ext cx="5355165" cy="4455725"/>
          </a:xfrm>
          <a:prstGeom prst="rect">
            <a:avLst/>
          </a:prstGeom>
        </p:spPr>
        <p:txBody>
          <a:bodyPr>
            <a:noAutofit/>
          </a:bodyPr>
          <a:lstStyle>
            <a:lvl1pPr marL="0" indent="0" algn="l">
              <a:buFontTx/>
              <a:buNone/>
              <a:tabLst>
                <a:tab pos="5028999" algn="r"/>
              </a:tabLst>
              <a:defRPr/>
            </a:lvl1pPr>
            <a:lvl2pPr marL="139694" indent="-139694" algn="l">
              <a:buClrTx/>
              <a:buSzPct val="100000"/>
              <a:buFont typeface="Arial" panose="020B0604020202020204" pitchFamily="34" charset="0"/>
              <a:buChar char="•"/>
              <a:tabLst>
                <a:tab pos="5028999" algn="r"/>
              </a:tabLst>
              <a:defRPr/>
            </a:lvl2pPr>
            <a:lvl3pPr marL="304788" indent="-139694" algn="l">
              <a:buClrTx/>
              <a:buSzPct val="100000"/>
              <a:buFont typeface="Arial" panose="020B0604020202020204" pitchFamily="34" charset="0"/>
              <a:buChar char="−"/>
              <a:tabLst>
                <a:tab pos="5028999" algn="r"/>
              </a:tabLst>
              <a:defRPr/>
            </a:lvl3pPr>
            <a:lvl4pPr marL="469881" indent="-139694" algn="l">
              <a:buClrTx/>
              <a:buSzPct val="100000"/>
              <a:buFont typeface="Arial" panose="020B0604020202020204" pitchFamily="34" charset="0"/>
              <a:buChar char="◦"/>
              <a:tabLst>
                <a:tab pos="5028999" algn="r"/>
              </a:tabLst>
              <a:defRPr/>
            </a:lvl4pPr>
            <a:lvl5pPr marL="634975" indent="-139694" algn="l">
              <a:buClrTx/>
              <a:buSzPct val="100000"/>
              <a:buFont typeface="Arial" panose="020B0604020202020204" pitchFamily="34" charset="0"/>
              <a:buChar char="−"/>
              <a:tabLst>
                <a:tab pos="5028999"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6341223" y="2125013"/>
            <a:ext cx="5349128" cy="3996000"/>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6341223" y="1665288"/>
            <a:ext cx="5349128"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50" y="6121015"/>
            <a:ext cx="11188700" cy="260737"/>
          </a:xfrm>
        </p:spPr>
        <p:txBody>
          <a:bodyPr>
            <a:noAutofit/>
          </a:bodyPr>
          <a:lstStyle>
            <a:lvl1pPr>
              <a:spcAft>
                <a:spcPts val="0"/>
              </a:spcAft>
              <a:defRPr sz="900"/>
            </a:lvl1pPr>
          </a:lstStyle>
          <a:p>
            <a:pPr lvl="0"/>
            <a:r>
              <a:rPr lang="en-US"/>
              <a:t>Click to edit Master text styles</a:t>
            </a:r>
          </a:p>
        </p:txBody>
      </p:sp>
      <p:sp>
        <p:nvSpPr>
          <p:cNvPr id="8" name="Text Placeholder 8">
            <a:extLst>
              <a:ext uri="{FF2B5EF4-FFF2-40B4-BE49-F238E27FC236}">
                <a16:creationId xmlns:a16="http://schemas.microsoft.com/office/drawing/2014/main" id="{E911C489-B226-49BC-B069-119CF8BC96EF}"/>
              </a:ext>
            </a:extLst>
          </p:cNvPr>
          <p:cNvSpPr>
            <a:spLocks noGrp="1"/>
          </p:cNvSpPr>
          <p:nvPr>
            <p:ph type="body" sz="quarter" idx="13" hasCustomPrompt="1"/>
          </p:nvPr>
        </p:nvSpPr>
        <p:spPr>
          <a:xfrm>
            <a:off x="501650" y="651601"/>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9" name="Title Placeholder 1">
            <a:extLst>
              <a:ext uri="{FF2B5EF4-FFF2-40B4-BE49-F238E27FC236}">
                <a16:creationId xmlns:a16="http://schemas.microsoft.com/office/drawing/2014/main" id="{F47218A4-44FE-4E96-A903-7AD44AF4E8DB}"/>
              </a:ext>
            </a:extLst>
          </p:cNvPr>
          <p:cNvSpPr>
            <a:spLocks noGrp="1"/>
          </p:cNvSpPr>
          <p:nvPr>
            <p:ph type="title" hasCustomPrompt="1"/>
          </p:nvPr>
        </p:nvSpPr>
        <p:spPr>
          <a:xfrm>
            <a:off x="501650" y="317501"/>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14502657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2" y="2125013"/>
            <a:ext cx="5349129" cy="3996000"/>
          </a:xfrm>
        </p:spPr>
        <p:txBody>
          <a:bodyPr>
            <a:noAutofit/>
          </a:bodyPr>
          <a:lstStyle/>
          <a:p>
            <a:r>
              <a:rPr lang="en-US"/>
              <a:t>Click icon to add chart</a:t>
            </a:r>
            <a:endParaRPr lang="en-GB"/>
          </a:p>
        </p:txBody>
      </p:sp>
      <p:sp>
        <p:nvSpPr>
          <p:cNvPr id="6" name="Text Placeholder 5"/>
          <p:cNvSpPr>
            <a:spLocks noGrp="1"/>
          </p:cNvSpPr>
          <p:nvPr>
            <p:ph type="body" sz="quarter" idx="22"/>
          </p:nvPr>
        </p:nvSpPr>
        <p:spPr>
          <a:xfrm>
            <a:off x="6341223" y="1665288"/>
            <a:ext cx="5349129" cy="420687"/>
          </a:xfrm>
        </p:spPr>
        <p:txBody>
          <a:bodyPr>
            <a:noAutofit/>
          </a:bodyPr>
          <a:lstStyle/>
          <a:p>
            <a:pPr lvl="0"/>
            <a:r>
              <a:rPr lang="en-US" noProof="0"/>
              <a:t>Click to edit Master text styles</a:t>
            </a:r>
          </a:p>
        </p:txBody>
      </p:sp>
      <p:sp>
        <p:nvSpPr>
          <p:cNvPr id="15" name="Text Placeholder 7"/>
          <p:cNvSpPr>
            <a:spLocks noGrp="1"/>
          </p:cNvSpPr>
          <p:nvPr>
            <p:ph type="body" sz="quarter" idx="23"/>
          </p:nvPr>
        </p:nvSpPr>
        <p:spPr>
          <a:xfrm>
            <a:off x="501650" y="6121015"/>
            <a:ext cx="11165419" cy="260737"/>
          </a:xfrm>
        </p:spPr>
        <p:txBody>
          <a:bodyPr>
            <a:noAutofit/>
          </a:bodyPr>
          <a:lstStyle>
            <a:lvl1pPr>
              <a:spcAft>
                <a:spcPts val="0"/>
              </a:spcAft>
              <a:defRPr sz="900"/>
            </a:lvl1pPr>
          </a:lstStyle>
          <a:p>
            <a:pPr lvl="0"/>
            <a:r>
              <a:rPr lang="en-US"/>
              <a:t>Click to edit Master text styles</a:t>
            </a:r>
          </a:p>
        </p:txBody>
      </p:sp>
      <p:sp>
        <p:nvSpPr>
          <p:cNvPr id="9" name="Chart Placeholder 2"/>
          <p:cNvSpPr>
            <a:spLocks noGrp="1"/>
          </p:cNvSpPr>
          <p:nvPr>
            <p:ph type="chart" sz="quarter" idx="24"/>
          </p:nvPr>
        </p:nvSpPr>
        <p:spPr>
          <a:xfrm>
            <a:off x="501650" y="2125013"/>
            <a:ext cx="5349240" cy="3996000"/>
          </a:xfrm>
        </p:spPr>
        <p:txBody>
          <a:bodyPr>
            <a:noAutofit/>
          </a:bodyPr>
          <a:lstStyle/>
          <a:p>
            <a:r>
              <a:rPr lang="en-US"/>
              <a:t>Click icon to add chart</a:t>
            </a:r>
            <a:endParaRPr lang="en-GB"/>
          </a:p>
        </p:txBody>
      </p:sp>
      <p:sp>
        <p:nvSpPr>
          <p:cNvPr id="12" name="Text Placeholder 5"/>
          <p:cNvSpPr>
            <a:spLocks noGrp="1"/>
          </p:cNvSpPr>
          <p:nvPr>
            <p:ph type="body" sz="quarter" idx="25"/>
          </p:nvPr>
        </p:nvSpPr>
        <p:spPr>
          <a:xfrm>
            <a:off x="501649" y="1665288"/>
            <a:ext cx="5349240" cy="420687"/>
          </a:xfrm>
        </p:spPr>
        <p:txBody>
          <a:bodyPr>
            <a:noAutofit/>
          </a:bodyPr>
          <a:lstStyle/>
          <a:p>
            <a:pPr lvl="0"/>
            <a:r>
              <a:rPr lang="en-US" noProof="0"/>
              <a:t>Click to edit Master text styles</a:t>
            </a:r>
          </a:p>
        </p:txBody>
      </p:sp>
      <p:sp>
        <p:nvSpPr>
          <p:cNvPr id="10" name="Text Placeholder 8">
            <a:extLst>
              <a:ext uri="{FF2B5EF4-FFF2-40B4-BE49-F238E27FC236}">
                <a16:creationId xmlns:a16="http://schemas.microsoft.com/office/drawing/2014/main" id="{5D528E1B-5BDF-48B1-B9CD-A31A99631297}"/>
              </a:ext>
            </a:extLst>
          </p:cNvPr>
          <p:cNvSpPr>
            <a:spLocks noGrp="1"/>
          </p:cNvSpPr>
          <p:nvPr>
            <p:ph type="body" sz="quarter" idx="13" hasCustomPrompt="1"/>
          </p:nvPr>
        </p:nvSpPr>
        <p:spPr>
          <a:xfrm>
            <a:off x="501650" y="651601"/>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4" name="Title Placeholder 1">
            <a:extLst>
              <a:ext uri="{FF2B5EF4-FFF2-40B4-BE49-F238E27FC236}">
                <a16:creationId xmlns:a16="http://schemas.microsoft.com/office/drawing/2014/main" id="{56A696DA-71F5-44D5-B231-17F470D2F6A5}"/>
              </a:ext>
            </a:extLst>
          </p:cNvPr>
          <p:cNvSpPr>
            <a:spLocks noGrp="1"/>
          </p:cNvSpPr>
          <p:nvPr>
            <p:ph type="title" hasCustomPrompt="1"/>
          </p:nvPr>
        </p:nvSpPr>
        <p:spPr>
          <a:xfrm>
            <a:off x="501650" y="317501"/>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4104245776"/>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4001" y="2051999"/>
            <a:ext cx="3549549" cy="4069014"/>
          </a:xfrm>
          <a:prstGeom prst="rect">
            <a:avLst/>
          </a:prstGeom>
        </p:spPr>
        <p:txBody>
          <a:bodyPr>
            <a:noAutofit/>
          </a:bodyPr>
          <a:lstStyle/>
          <a:p>
            <a:r>
              <a:rPr lang="en-US" noProof="0"/>
              <a:t>Click icon to add chart</a:t>
            </a:r>
          </a:p>
        </p:txBody>
      </p:sp>
      <p:sp>
        <p:nvSpPr>
          <p:cNvPr id="18" name="Text Placeholder 8"/>
          <p:cNvSpPr>
            <a:spLocks noGrp="1"/>
          </p:cNvSpPr>
          <p:nvPr>
            <p:ph type="body" sz="quarter" idx="18"/>
          </p:nvPr>
        </p:nvSpPr>
        <p:spPr>
          <a:xfrm>
            <a:off x="501651" y="1659145"/>
            <a:ext cx="3549549" cy="392112"/>
          </a:xfrm>
        </p:spPr>
        <p:txBody>
          <a:bodyPr>
            <a:noAutofit/>
          </a:bodyPr>
          <a:lstStyle/>
          <a:p>
            <a:pPr lvl="0"/>
            <a:r>
              <a:rPr lang="en-US" noProof="0"/>
              <a:t>Click to edit Master text styles</a:t>
            </a:r>
          </a:p>
        </p:txBody>
      </p:sp>
      <p:sp>
        <p:nvSpPr>
          <p:cNvPr id="7" name="Chart Placeholder 3"/>
          <p:cNvSpPr>
            <a:spLocks noGrp="1"/>
          </p:cNvSpPr>
          <p:nvPr>
            <p:ph type="chart" sz="quarter" idx="19"/>
          </p:nvPr>
        </p:nvSpPr>
        <p:spPr>
          <a:xfrm>
            <a:off x="4322402" y="2051999"/>
            <a:ext cx="3549549" cy="4069014"/>
          </a:xfrm>
          <a:prstGeom prst="rect">
            <a:avLst/>
          </a:prstGeom>
        </p:spPr>
        <p:txBody>
          <a:bodyPr>
            <a:noAutofit/>
          </a:bodyPr>
          <a:lstStyle/>
          <a:p>
            <a:r>
              <a:rPr lang="en-US" noProof="0"/>
              <a:t>Click icon to add chart</a:t>
            </a:r>
          </a:p>
        </p:txBody>
      </p:sp>
      <p:sp>
        <p:nvSpPr>
          <p:cNvPr id="8" name="Text Placeholder 8"/>
          <p:cNvSpPr>
            <a:spLocks noGrp="1"/>
          </p:cNvSpPr>
          <p:nvPr>
            <p:ph type="body" sz="quarter" idx="20"/>
          </p:nvPr>
        </p:nvSpPr>
        <p:spPr>
          <a:xfrm>
            <a:off x="4321227" y="1659145"/>
            <a:ext cx="3549549" cy="392112"/>
          </a:xfrm>
        </p:spPr>
        <p:txBody>
          <a:bodyPr>
            <a:noAutofit/>
          </a:bodyPr>
          <a:lstStyle/>
          <a:p>
            <a:pPr lvl="0"/>
            <a:r>
              <a:rPr lang="en-US" noProof="0"/>
              <a:t>Click to edit Master text styles</a:t>
            </a:r>
          </a:p>
        </p:txBody>
      </p:sp>
      <p:sp>
        <p:nvSpPr>
          <p:cNvPr id="9" name="Chart Placeholder 3"/>
          <p:cNvSpPr>
            <a:spLocks noGrp="1"/>
          </p:cNvSpPr>
          <p:nvPr>
            <p:ph type="chart" sz="quarter" idx="21"/>
          </p:nvPr>
        </p:nvSpPr>
        <p:spPr>
          <a:xfrm>
            <a:off x="8140802" y="2051999"/>
            <a:ext cx="3549549" cy="4069014"/>
          </a:xfrm>
          <a:prstGeom prst="rect">
            <a:avLst/>
          </a:prstGeom>
        </p:spPr>
        <p:txBody>
          <a:bodyPr>
            <a:noAutofit/>
          </a:bodyPr>
          <a:lstStyle/>
          <a:p>
            <a:r>
              <a:rPr lang="en-US" noProof="0"/>
              <a:t>Click icon to add chart</a:t>
            </a:r>
          </a:p>
        </p:txBody>
      </p:sp>
      <p:sp>
        <p:nvSpPr>
          <p:cNvPr id="10" name="Text Placeholder 8"/>
          <p:cNvSpPr>
            <a:spLocks noGrp="1"/>
          </p:cNvSpPr>
          <p:nvPr>
            <p:ph type="body" sz="quarter" idx="22"/>
          </p:nvPr>
        </p:nvSpPr>
        <p:spPr>
          <a:xfrm>
            <a:off x="8140802" y="1659145"/>
            <a:ext cx="3549549" cy="398256"/>
          </a:xfrm>
        </p:spPr>
        <p:txBody>
          <a:bodyPr>
            <a:noAutofit/>
          </a:bodyPr>
          <a:lstStyle/>
          <a:p>
            <a:pPr lvl="0"/>
            <a:r>
              <a:rPr lang="en-US" noProof="0"/>
              <a:t>Click to edit Master text styles</a:t>
            </a:r>
          </a:p>
        </p:txBody>
      </p:sp>
      <p:sp>
        <p:nvSpPr>
          <p:cNvPr id="12" name="Text Placeholder 7"/>
          <p:cNvSpPr>
            <a:spLocks noGrp="1"/>
          </p:cNvSpPr>
          <p:nvPr>
            <p:ph type="body" sz="quarter" idx="23"/>
          </p:nvPr>
        </p:nvSpPr>
        <p:spPr>
          <a:xfrm>
            <a:off x="501650" y="6121015"/>
            <a:ext cx="11165419" cy="260737"/>
          </a:xfrm>
        </p:spPr>
        <p:txBody>
          <a:bodyPr>
            <a:noAutofit/>
          </a:bodyPr>
          <a:lstStyle>
            <a:lvl1pPr>
              <a:spcAft>
                <a:spcPts val="0"/>
              </a:spcAft>
              <a:defRPr sz="900"/>
            </a:lvl1pPr>
          </a:lstStyle>
          <a:p>
            <a:pPr lvl="0"/>
            <a:r>
              <a:rPr lang="en-US" noProof="0"/>
              <a:t>Click to edit Master text styles</a:t>
            </a:r>
          </a:p>
        </p:txBody>
      </p:sp>
      <p:sp>
        <p:nvSpPr>
          <p:cNvPr id="11" name="Text Placeholder 8">
            <a:extLst>
              <a:ext uri="{FF2B5EF4-FFF2-40B4-BE49-F238E27FC236}">
                <a16:creationId xmlns:a16="http://schemas.microsoft.com/office/drawing/2014/main" id="{F3BAE7D4-2DCE-493F-8804-6735FFDC6D71}"/>
              </a:ext>
            </a:extLst>
          </p:cNvPr>
          <p:cNvSpPr>
            <a:spLocks noGrp="1"/>
          </p:cNvSpPr>
          <p:nvPr>
            <p:ph type="body" sz="quarter" idx="13" hasCustomPrompt="1"/>
          </p:nvPr>
        </p:nvSpPr>
        <p:spPr>
          <a:xfrm>
            <a:off x="501650" y="651601"/>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13" name="Title Placeholder 1">
            <a:extLst>
              <a:ext uri="{FF2B5EF4-FFF2-40B4-BE49-F238E27FC236}">
                <a16:creationId xmlns:a16="http://schemas.microsoft.com/office/drawing/2014/main" id="{0AA8666D-884E-4CE4-A16C-E06A6E0BAE3D}"/>
              </a:ext>
            </a:extLst>
          </p:cNvPr>
          <p:cNvSpPr>
            <a:spLocks noGrp="1"/>
          </p:cNvSpPr>
          <p:nvPr>
            <p:ph type="title" hasCustomPrompt="1"/>
          </p:nvPr>
        </p:nvSpPr>
        <p:spPr>
          <a:xfrm>
            <a:off x="501650" y="317501"/>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245589755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Divider - green">
    <p:bg bwMode="gray">
      <p:bgPr>
        <a:solidFill>
          <a:srgbClr val="009A4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78517" y="1705668"/>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6" name="Rectangle 2">
            <a:extLst>
              <a:ext uri="{FF2B5EF4-FFF2-40B4-BE49-F238E27FC236}">
                <a16:creationId xmlns:a16="http://schemas.microsoft.com/office/drawing/2014/main" id="{C3C171E1-F702-574C-8BCD-67BD9573AF0F}"/>
              </a:ext>
            </a:extLst>
          </p:cNvPr>
          <p:cNvSpPr>
            <a:spLocks/>
          </p:cNvSpPr>
          <p:nvPr userDrawn="1"/>
        </p:nvSpPr>
        <p:spPr bwMode="auto">
          <a:xfrm>
            <a:off x="501648" y="6444147"/>
            <a:ext cx="322524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109190770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501651" y="1665290"/>
            <a:ext cx="5594351" cy="47164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a:extLst>
              <a:ext uri="{FF2B5EF4-FFF2-40B4-BE49-F238E27FC236}">
                <a16:creationId xmlns:a16="http://schemas.microsoft.com/office/drawing/2014/main" id="{9939BF43-6ABE-4327-81AC-7892A0477322}"/>
              </a:ext>
            </a:extLst>
          </p:cNvPr>
          <p:cNvSpPr>
            <a:spLocks noGrp="1"/>
          </p:cNvSpPr>
          <p:nvPr>
            <p:ph type="body" sz="quarter" idx="13" hasCustomPrompt="1"/>
          </p:nvPr>
        </p:nvSpPr>
        <p:spPr>
          <a:xfrm>
            <a:off x="501650" y="651601"/>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6" name="Title Placeholder 1">
            <a:extLst>
              <a:ext uri="{FF2B5EF4-FFF2-40B4-BE49-F238E27FC236}">
                <a16:creationId xmlns:a16="http://schemas.microsoft.com/office/drawing/2014/main" id="{E4133C46-CE37-4404-B4D0-9DFA124106B1}"/>
              </a:ext>
            </a:extLst>
          </p:cNvPr>
          <p:cNvSpPr>
            <a:spLocks noGrp="1"/>
          </p:cNvSpPr>
          <p:nvPr>
            <p:ph type="title" hasCustomPrompt="1"/>
          </p:nvPr>
        </p:nvSpPr>
        <p:spPr>
          <a:xfrm>
            <a:off x="501650" y="317501"/>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161384049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0" y="651601"/>
            <a:ext cx="11188700" cy="757255"/>
          </a:xfrm>
          <a:prstGeom prst="rect">
            <a:avLst/>
          </a:prstGeom>
        </p:spPr>
        <p:txBody>
          <a:bodyPr lIns="0" tIns="0" rIns="0" bIns="0">
            <a:noAutofit/>
          </a:bodyPr>
          <a:lstStyle>
            <a:lvl1pPr marL="0" indent="0">
              <a:buNone/>
              <a:defRPr sz="1800" b="0">
                <a:solidFill>
                  <a:srgbClr val="575757"/>
                </a:solidFill>
              </a:defRPr>
            </a:lvl1pPr>
          </a:lstStyle>
          <a:p>
            <a:pPr lvl="0"/>
            <a:r>
              <a:rPr lang="en-US"/>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0" y="317501"/>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Tree>
    <p:extLst>
      <p:ext uri="{BB962C8B-B14F-4D97-AF65-F5344CB8AC3E}">
        <p14:creationId xmlns:p14="http://schemas.microsoft.com/office/powerpoint/2010/main" val="278678021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1"/>
            <a:ext cx="11188700" cy="334099"/>
          </a:xfrm>
          <a:prstGeom prst="rect">
            <a:avLst/>
          </a:prstGeom>
        </p:spPr>
        <p:txBody>
          <a:bodyPr vert="horz" lIns="0" tIns="0" rIns="0" bIns="0" rtlCol="0" anchor="t" anchorCtr="0">
            <a:noAutofit/>
          </a:bodyPr>
          <a:lstStyle>
            <a:lvl1pPr>
              <a:defRPr>
                <a:latin typeface="+mj-lt"/>
              </a:defRPr>
            </a:lvl1pPr>
          </a:lstStyle>
          <a:p>
            <a:r>
              <a:rPr lang="en-US"/>
              <a:t>Click to add title</a:t>
            </a:r>
          </a:p>
        </p:txBody>
      </p:sp>
      <p:sp>
        <p:nvSpPr>
          <p:cNvPr id="3" name="object 10">
            <a:extLst>
              <a:ext uri="{FF2B5EF4-FFF2-40B4-BE49-F238E27FC236}">
                <a16:creationId xmlns:a16="http://schemas.microsoft.com/office/drawing/2014/main" id="{181A133B-C431-4869-BA28-F4C4E079B6F7}"/>
              </a:ext>
            </a:extLst>
          </p:cNvPr>
          <p:cNvSpPr txBox="1">
            <a:spLocks/>
          </p:cNvSpPr>
          <p:nvPr userDrawn="1"/>
        </p:nvSpPr>
        <p:spPr bwMode="gray">
          <a:xfrm rot="16200000">
            <a:off x="-3406140" y="3406142"/>
            <a:ext cx="6858000" cy="45719"/>
          </a:xfrm>
          <a:prstGeom prst="rect">
            <a:avLst/>
          </a:prstGeom>
          <a:gradFill>
            <a:gsLst>
              <a:gs pos="98000">
                <a:srgbClr val="0076A8"/>
              </a:gs>
              <a:gs pos="75000">
                <a:srgbClr val="0097A9">
                  <a:alpha val="70000"/>
                </a:srgbClr>
              </a:gs>
              <a:gs pos="23000">
                <a:srgbClr val="86BC25">
                  <a:alpha val="59000"/>
                </a:srgbClr>
              </a:gs>
              <a:gs pos="0">
                <a:srgbClr val="C4D600"/>
              </a:gs>
              <a:gs pos="52000">
                <a:srgbClr val="00A3E0">
                  <a:alpha val="57000"/>
                </a:srgbClr>
              </a:gs>
            </a:gsLst>
            <a:lin ang="6600000" scaled="0"/>
          </a:gradFill>
          <a:ln w="28575">
            <a:noFill/>
          </a:ln>
        </p:spPr>
        <p:txBody>
          <a:bodyPr vert="horz" wrap="square" lIns="182880" tIns="0" rIns="0" bIns="0" rtlCol="0" anchor="ctr" anchorCtr="0">
            <a:noAutofit/>
          </a:bodyPr>
          <a:lstStyle>
            <a:lvl1pPr algn="l" defTabSz="1219170" rtl="0" eaLnBrk="1" latinLnBrk="0" hangingPunct="1">
              <a:spcBef>
                <a:spcPct val="0"/>
              </a:spcBef>
              <a:buNone/>
              <a:defRPr sz="2000" b="0" i="0" kern="1200">
                <a:solidFill>
                  <a:schemeClr val="tx1"/>
                </a:solidFill>
                <a:latin typeface="Verdana"/>
                <a:ea typeface="+mj-ea"/>
                <a:cs typeface="Verdana"/>
              </a:defRPr>
            </a:lvl1pPr>
          </a:lstStyle>
          <a:p>
            <a:pPr marL="17144" marR="0" lvl="0" indent="0" algn="l" defTabSz="1219121"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238450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Only - Black">
    <p:bg>
      <p:bgPr>
        <a:solidFill>
          <a:schemeClr val="tx1"/>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0" y="317501"/>
            <a:ext cx="11188700" cy="334099"/>
          </a:xfrm>
          <a:prstGeom prst="rect">
            <a:avLst/>
          </a:prstGeom>
        </p:spPr>
        <p:txBody>
          <a:bodyPr vert="horz" lIns="0" tIns="0" rIns="0" bIns="0" rtlCol="0" anchor="t" anchorCtr="0">
            <a:noAutofit/>
          </a:bodyPr>
          <a:lstStyle>
            <a:lvl1pPr>
              <a:defRPr>
                <a:solidFill>
                  <a:schemeClr val="bg1"/>
                </a:solidFill>
                <a:latin typeface="+mj-lt"/>
              </a:defRPr>
            </a:lvl1pPr>
          </a:lstStyle>
          <a:p>
            <a:r>
              <a:rPr lang="en-US"/>
              <a:t>Click to add title</a:t>
            </a:r>
          </a:p>
        </p:txBody>
      </p:sp>
      <p:sp>
        <p:nvSpPr>
          <p:cNvPr id="3" name="CaseCode">
            <a:extLst>
              <a:ext uri="{FF2B5EF4-FFF2-40B4-BE49-F238E27FC236}">
                <a16:creationId xmlns:a16="http://schemas.microsoft.com/office/drawing/2014/main" id="{4D067F15-7090-4FD4-8B55-76CB78DD9BD0}"/>
              </a:ext>
            </a:extLst>
          </p:cNvPr>
          <p:cNvSpPr txBox="1"/>
          <p:nvPr userDrawn="1"/>
        </p:nvSpPr>
        <p:spPr>
          <a:xfrm>
            <a:off x="6335184" y="6477001"/>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Presentation title</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5" name="Copyright">
            <a:extLst>
              <a:ext uri="{FF2B5EF4-FFF2-40B4-BE49-F238E27FC236}">
                <a16:creationId xmlns:a16="http://schemas.microsoft.com/office/drawing/2014/main" id="{A13EFA35-A937-47F7-93E5-9465F8876AC6}"/>
              </a:ext>
            </a:extLst>
          </p:cNvPr>
          <p:cNvSpPr txBox="1"/>
          <p:nvPr userDrawn="1"/>
        </p:nvSpPr>
        <p:spPr>
          <a:xfrm>
            <a:off x="501649" y="6477002"/>
            <a:ext cx="5355168" cy="2769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Member firms and DTTL: Insert appropriate copyright</a:t>
            </a:r>
            <a:br>
              <a:rPr lang="en-US" sz="900" noProof="0">
                <a:solidFill>
                  <a:schemeClr val="bg1"/>
                </a:solidFill>
                <a:latin typeface="Calibri" panose="020F0502020204030204" pitchFamily="34" charset="0"/>
                <a:cs typeface="Calibri" panose="020F0502020204030204" pitchFamily="34" charset="0"/>
              </a:rPr>
            </a:br>
            <a:r>
              <a:rPr lang="en-US" sz="900" noProof="0">
                <a:solidFill>
                  <a:schemeClr val="bg1"/>
                </a:solidFill>
                <a:latin typeface="Calibri" panose="020F0502020204030204" pitchFamily="34" charset="0"/>
                <a:cs typeface="Calibri" panose="020F0502020204030204" pitchFamily="34" charset="0"/>
              </a:rPr>
              <a:t>[To edit, click View &gt; Slide Master &gt; Slide Master]</a:t>
            </a:r>
          </a:p>
        </p:txBody>
      </p:sp>
      <p:sp>
        <p:nvSpPr>
          <p:cNvPr id="6" name="TextBox 5">
            <a:extLst>
              <a:ext uri="{FF2B5EF4-FFF2-40B4-BE49-F238E27FC236}">
                <a16:creationId xmlns:a16="http://schemas.microsoft.com/office/drawing/2014/main" id="{D39B4359-4F20-4FAE-B7A0-C54983A639ED}"/>
              </a:ext>
            </a:extLst>
          </p:cNvPr>
          <p:cNvSpPr txBox="1"/>
          <p:nvPr userDrawn="1"/>
        </p:nvSpPr>
        <p:spPr>
          <a:xfrm>
            <a:off x="11382378" y="6477002"/>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2406513"/>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End slide Black">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3" y="4211955"/>
            <a:ext cx="8528936" cy="2169796"/>
          </a:xfrm>
        </p:spPr>
        <p:txBody>
          <a:bodyPr anchor="b" anchorCtr="0">
            <a:noAutofit/>
          </a:bodyPr>
          <a:lstStyle>
            <a:lvl1pPr>
              <a:lnSpc>
                <a:spcPct val="100000"/>
              </a:lnSpc>
              <a:spcAft>
                <a:spcPts val="600"/>
              </a:spcAft>
              <a:defRPr sz="900">
                <a:solidFill>
                  <a:schemeClr val="bg1"/>
                </a:solidFill>
              </a:defRPr>
            </a:lvl1pPr>
          </a:lstStyle>
          <a:p>
            <a:pPr lvl="0"/>
            <a:r>
              <a:rPr lang="en-US"/>
              <a:t>Click to edit Master text styles</a:t>
            </a:r>
          </a:p>
        </p:txBody>
      </p:sp>
      <p:sp>
        <p:nvSpPr>
          <p:cNvPr id="3" name="Picture Placeholder 2"/>
          <p:cNvSpPr>
            <a:spLocks noGrp="1"/>
          </p:cNvSpPr>
          <p:nvPr>
            <p:ph type="pic" sz="quarter" idx="14" hasCustomPrompt="1"/>
          </p:nvPr>
        </p:nvSpPr>
        <p:spPr>
          <a:xfrm>
            <a:off x="9370848" y="4211955"/>
            <a:ext cx="2319503" cy="1725448"/>
          </a:xfrm>
        </p:spPr>
        <p:txBody>
          <a:bodyPr anchor="ctr" anchorCtr="0"/>
          <a:lstStyle>
            <a:lvl1pPr algn="ctr">
              <a:defRPr sz="900">
                <a:solidFill>
                  <a:schemeClr val="bg1"/>
                </a:solidFill>
              </a:defRPr>
            </a:lvl1pPr>
          </a:lstStyle>
          <a:p>
            <a:r>
              <a:rPr lang="en-GB" sz="900"/>
              <a:t>Insert sponsorship mark here</a:t>
            </a:r>
            <a:endParaRPr lang="en-GB"/>
          </a:p>
        </p:txBody>
      </p:sp>
      <p:sp>
        <p:nvSpPr>
          <p:cNvPr id="8" name="Text Placeholder 7"/>
          <p:cNvSpPr>
            <a:spLocks noGrp="1"/>
          </p:cNvSpPr>
          <p:nvPr>
            <p:ph type="body" sz="quarter" idx="15"/>
          </p:nvPr>
        </p:nvSpPr>
        <p:spPr>
          <a:xfrm>
            <a:off x="9370851" y="6018028"/>
            <a:ext cx="2319501" cy="363722"/>
          </a:xfrm>
        </p:spPr>
        <p:txBody>
          <a:bodyPr anchor="b" anchorCtr="0">
            <a:noAutofit/>
          </a:bodyPr>
          <a:lstStyle>
            <a:lvl1pPr>
              <a:lnSpc>
                <a:spcPct val="100000"/>
              </a:lnSpc>
              <a:defRPr sz="950">
                <a:solidFill>
                  <a:schemeClr val="bg1"/>
                </a:solidFill>
              </a:defRPr>
            </a:lvl1pPr>
          </a:lstStyle>
          <a:p>
            <a:pPr lvl="0"/>
            <a:r>
              <a:rPr lang="en-US"/>
              <a:t>Click to edit Master text styles</a:t>
            </a:r>
          </a:p>
        </p:txBody>
      </p:sp>
      <p:grpSp>
        <p:nvGrpSpPr>
          <p:cNvPr id="20" name="Group 19">
            <a:extLst>
              <a:ext uri="{FF2B5EF4-FFF2-40B4-BE49-F238E27FC236}">
                <a16:creationId xmlns:a16="http://schemas.microsoft.com/office/drawing/2014/main" id="{8DBE0613-D0C6-405A-ACD6-58EF0477427B}"/>
              </a:ext>
            </a:extLst>
          </p:cNvPr>
          <p:cNvGrpSpPr>
            <a:grpSpLocks noChangeAspect="1"/>
          </p:cNvGrpSpPr>
          <p:nvPr/>
        </p:nvGrpSpPr>
        <p:grpSpPr>
          <a:xfrm>
            <a:off x="469900" y="457761"/>
            <a:ext cx="1998000" cy="374400"/>
            <a:chOff x="398463" y="404813"/>
            <a:chExt cx="1627187" cy="307976"/>
          </a:xfrm>
          <a:solidFill>
            <a:schemeClr val="tx1"/>
          </a:solidFill>
        </p:grpSpPr>
        <p:sp>
          <p:nvSpPr>
            <p:cNvPr id="21" name="Oval 5">
              <a:extLst>
                <a:ext uri="{FF2B5EF4-FFF2-40B4-BE49-F238E27FC236}">
                  <a16:creationId xmlns:a16="http://schemas.microsoft.com/office/drawing/2014/main" id="{FD362D39-3352-4BA0-AC51-553983A71CD1}"/>
                </a:ext>
              </a:extLst>
            </p:cNvPr>
            <p:cNvSpPr>
              <a:spLocks noChangeArrowheads="1"/>
            </p:cNvSpPr>
            <p:nvPr/>
          </p:nvSpPr>
          <p:spPr bwMode="auto">
            <a:xfrm>
              <a:off x="1938338" y="625476"/>
              <a:ext cx="87312" cy="87313"/>
            </a:xfrm>
            <a:prstGeom prst="ellipse">
              <a:avLst/>
            </a:prstGeom>
            <a:solidFill>
              <a:srgbClr val="86BC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2" name="Freeform 6">
              <a:extLst>
                <a:ext uri="{FF2B5EF4-FFF2-40B4-BE49-F238E27FC236}">
                  <a16:creationId xmlns:a16="http://schemas.microsoft.com/office/drawing/2014/main" id="{1156DAFF-F101-4061-AA75-F8EEDC00FC7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3" name="Rectangle 7">
              <a:extLst>
                <a:ext uri="{FF2B5EF4-FFF2-40B4-BE49-F238E27FC236}">
                  <a16:creationId xmlns:a16="http://schemas.microsoft.com/office/drawing/2014/main" id="{5667AB23-84F3-44E4-B904-5D4D3A9B3109}"/>
                </a:ext>
              </a:extLst>
            </p:cNvPr>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4" name="Freeform 8">
              <a:extLst>
                <a:ext uri="{FF2B5EF4-FFF2-40B4-BE49-F238E27FC236}">
                  <a16:creationId xmlns:a16="http://schemas.microsoft.com/office/drawing/2014/main" id="{12CE4E7F-CB40-4545-80AF-423201F72F2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5" name="Rectangle 9">
              <a:extLst>
                <a:ext uri="{FF2B5EF4-FFF2-40B4-BE49-F238E27FC236}">
                  <a16:creationId xmlns:a16="http://schemas.microsoft.com/office/drawing/2014/main" id="{A7B265B2-4EA1-416A-A272-49E48905C3E6}"/>
                </a:ext>
              </a:extLst>
            </p:cNvPr>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6" name="Rectangle 10">
              <a:extLst>
                <a:ext uri="{FF2B5EF4-FFF2-40B4-BE49-F238E27FC236}">
                  <a16:creationId xmlns:a16="http://schemas.microsoft.com/office/drawing/2014/main" id="{3744CD22-C3A3-4D80-AB50-3E6D3483304C}"/>
                </a:ext>
              </a:extLst>
            </p:cNvPr>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7" name="Freeform 11">
              <a:extLst>
                <a:ext uri="{FF2B5EF4-FFF2-40B4-BE49-F238E27FC236}">
                  <a16:creationId xmlns:a16="http://schemas.microsoft.com/office/drawing/2014/main" id="{3046CB4E-F174-491D-9CAB-2A911598570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8" name="Freeform 12">
              <a:extLst>
                <a:ext uri="{FF2B5EF4-FFF2-40B4-BE49-F238E27FC236}">
                  <a16:creationId xmlns:a16="http://schemas.microsoft.com/office/drawing/2014/main" id="{8B2D79F2-05A8-4E1C-A4D8-725E52963024}"/>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29" name="Freeform 13">
              <a:extLst>
                <a:ext uri="{FF2B5EF4-FFF2-40B4-BE49-F238E27FC236}">
                  <a16:creationId xmlns:a16="http://schemas.microsoft.com/office/drawing/2014/main" id="{9EA13742-485A-4EC3-BF90-9FD12F905B12}"/>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sp>
          <p:nvSpPr>
            <p:cNvPr id="30" name="Freeform 14">
              <a:extLst>
                <a:ext uri="{FF2B5EF4-FFF2-40B4-BE49-F238E27FC236}">
                  <a16:creationId xmlns:a16="http://schemas.microsoft.com/office/drawing/2014/main" id="{5D44DAC1-76F0-42F6-93C9-61B9C3054D6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a:solidFill>
                  <a:schemeClr val="bg1"/>
                </a:solidFill>
              </a:endParaRPr>
            </a:p>
          </p:txBody>
        </p:sp>
      </p:grpSp>
    </p:spTree>
    <p:extLst>
      <p:ext uri="{BB962C8B-B14F-4D97-AF65-F5344CB8AC3E}">
        <p14:creationId xmlns:p14="http://schemas.microsoft.com/office/powerpoint/2010/main" val="3822374138"/>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Standard headlin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5BDC220-FDA0-41D7-98BA-BB440BC4A90B}"/>
              </a:ext>
            </a:extLst>
          </p:cNvPr>
          <p:cNvSpPr/>
          <p:nvPr userDrawn="1"/>
        </p:nvSpPr>
        <p:spPr bwMode="gray">
          <a:xfrm>
            <a:off x="11568701" y="6482993"/>
            <a:ext cx="503434" cy="375007"/>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3DAD1E82-7DE3-46EF-9065-6719F60566AC}"/>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US" sz="650" noProof="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 Placeholder 8">
            <a:extLst>
              <a:ext uri="{FF2B5EF4-FFF2-40B4-BE49-F238E27FC236}">
                <a16:creationId xmlns:a16="http://schemas.microsoft.com/office/drawing/2014/main" id="{64DC2670-5D11-4421-8167-B380A667E4E1}"/>
              </a:ext>
            </a:extLst>
          </p:cNvPr>
          <p:cNvSpPr>
            <a:spLocks noGrp="1"/>
          </p:cNvSpPr>
          <p:nvPr>
            <p:ph type="body" sz="quarter" idx="13" hasCustomPrompt="1"/>
          </p:nvPr>
        </p:nvSpPr>
        <p:spPr>
          <a:xfrm>
            <a:off x="551688" y="684903"/>
            <a:ext cx="11390734" cy="454080"/>
          </a:xfrm>
          <a:prstGeom prst="rect">
            <a:avLst/>
          </a:prstGeom>
        </p:spPr>
        <p:txBody>
          <a:bodyPr lIns="0" tIns="0" rIns="0" bIns="0">
            <a:noAutofit/>
          </a:bodyPr>
          <a:lstStyle>
            <a:lvl1pPr marL="0" indent="0" algn="l" defTabSz="914400" rtl="0" eaLnBrk="1" latinLnBrk="0" hangingPunct="1">
              <a:spcBef>
                <a:spcPts val="200"/>
              </a:spcBef>
              <a:buSzPct val="100000"/>
              <a:buNone/>
              <a:defRPr lang="en-US" sz="1200" kern="1200" noProof="0" dirty="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noProof="0"/>
              <a:t>Click to add subtitle</a:t>
            </a:r>
          </a:p>
        </p:txBody>
      </p:sp>
      <p:sp>
        <p:nvSpPr>
          <p:cNvPr id="18" name="Title Placeholder 1">
            <a:extLst>
              <a:ext uri="{FF2B5EF4-FFF2-40B4-BE49-F238E27FC236}">
                <a16:creationId xmlns:a16="http://schemas.microsoft.com/office/drawing/2014/main" id="{A791C14F-ED57-4012-8301-39F6E6B9EEC6}"/>
              </a:ext>
            </a:extLst>
          </p:cNvPr>
          <p:cNvSpPr>
            <a:spLocks noGrp="1"/>
          </p:cNvSpPr>
          <p:nvPr>
            <p:ph type="title" hasCustomPrompt="1"/>
          </p:nvPr>
        </p:nvSpPr>
        <p:spPr>
          <a:xfrm>
            <a:off x="551688" y="238607"/>
            <a:ext cx="11390734" cy="365760"/>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2400" b="1" i="0" kern="1200" noProof="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noProof="0"/>
              <a:t>Click to add title</a:t>
            </a:r>
          </a:p>
        </p:txBody>
      </p:sp>
      <p:pic>
        <p:nvPicPr>
          <p:cNvPr id="6" name="Picture 5" descr="Home - ARC">
            <a:extLst>
              <a:ext uri="{FF2B5EF4-FFF2-40B4-BE49-F238E27FC236}">
                <a16:creationId xmlns:a16="http://schemas.microsoft.com/office/drawing/2014/main" id="{9028F327-ECA0-4C62-8BD3-130BFBB4DD2D}"/>
              </a:ext>
            </a:extLst>
          </p:cNvPr>
          <p:cNvPicPr>
            <a:picLocks noChangeAspect="1" noChangeArrowheads="1"/>
          </p:cNvPicPr>
          <p:nvPr userDrawn="1"/>
        </p:nvPicPr>
        <p:blipFill>
          <a:blip r:embed="rId2" cstate="print">
            <a:duotone>
              <a:prstClr val="black"/>
              <a:srgbClr val="44546A">
                <a:tint val="45000"/>
                <a:satMod val="400000"/>
              </a:srgbClr>
            </a:duotone>
            <a:extLst>
              <a:ext uri="{28A0092B-C50C-407E-A947-70E740481C1C}">
                <a14:useLocalDpi xmlns:a14="http://schemas.microsoft.com/office/drawing/2010/main" val="0"/>
              </a:ext>
            </a:extLst>
          </a:blip>
          <a:srcRect/>
          <a:stretch>
            <a:fillRect/>
          </a:stretch>
        </p:blipFill>
        <p:spPr bwMode="auto">
          <a:xfrm>
            <a:off x="245089" y="6291549"/>
            <a:ext cx="927878" cy="39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41493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reative headlin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FD0DC-3853-5040-A3D4-605F29FFE521}"/>
              </a:ext>
            </a:extLst>
          </p:cNvPr>
          <p:cNvSpPr>
            <a:spLocks noGrp="1"/>
          </p:cNvSpPr>
          <p:nvPr>
            <p:ph type="title"/>
          </p:nvPr>
        </p:nvSpPr>
        <p:spPr>
          <a:xfrm>
            <a:off x="536136" y="558800"/>
            <a:ext cx="11252200" cy="505290"/>
          </a:xfrm>
        </p:spPr>
        <p:txBody>
          <a:bodyPr anchor="b"/>
          <a:lstStyle>
            <a:lvl1pPr>
              <a:lnSpc>
                <a:spcPct val="80000"/>
              </a:lnSpc>
              <a:defRPr sz="3600"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Text Placeholder 8">
            <a:extLst>
              <a:ext uri="{FF2B5EF4-FFF2-40B4-BE49-F238E27FC236}">
                <a16:creationId xmlns:a16="http://schemas.microsoft.com/office/drawing/2014/main" id="{F7C0DFF2-D65B-2C49-93EB-7FBEAF72196E}"/>
              </a:ext>
            </a:extLst>
          </p:cNvPr>
          <p:cNvSpPr>
            <a:spLocks noGrp="1"/>
          </p:cNvSpPr>
          <p:nvPr>
            <p:ph type="body" sz="quarter" idx="14"/>
          </p:nvPr>
        </p:nvSpPr>
        <p:spPr>
          <a:xfrm>
            <a:off x="546296" y="1112803"/>
            <a:ext cx="11290104"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4" name="Text Placeholder 5">
            <a:extLst>
              <a:ext uri="{FF2B5EF4-FFF2-40B4-BE49-F238E27FC236}">
                <a16:creationId xmlns:a16="http://schemas.microsoft.com/office/drawing/2014/main" id="{BC53FB50-D1D6-AF42-954E-A60FFED3BCF9}"/>
              </a:ext>
            </a:extLst>
          </p:cNvPr>
          <p:cNvSpPr>
            <a:spLocks noGrp="1"/>
          </p:cNvSpPr>
          <p:nvPr>
            <p:ph type="body" sz="quarter" idx="15" hasCustomPrompt="1"/>
          </p:nvPr>
        </p:nvSpPr>
        <p:spPr>
          <a:xfrm>
            <a:off x="536135" y="344424"/>
            <a:ext cx="4703575" cy="176869"/>
          </a:xfrm>
        </p:spPr>
        <p:txBody>
          <a:bodyPr vert="horz" lIns="0" tIns="0" rIns="0" bIns="0" rtlCol="0">
            <a:noAutofit/>
          </a:bodyPr>
          <a:lstStyle>
            <a:lvl1pPr marL="0" indent="0">
              <a:buNone/>
              <a:defRPr lang="en-US" sz="900" b="1" kern="0" cap="all" spc="250" baseline="0" dirty="0">
                <a:solidFill>
                  <a:schemeClr val="tx1">
                    <a:lumMod val="50000"/>
                    <a:lumOff val="5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350885921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teal">
    <p:bg bwMode="gray">
      <p:bgPr>
        <a:solidFill>
          <a:srgbClr val="00ABAB"/>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F96BDF-9362-D94E-B1D2-CFAF3AD867EE}"/>
              </a:ext>
            </a:extLst>
          </p:cNvPr>
          <p:cNvSpPr>
            <a:spLocks noGrp="1"/>
          </p:cNvSpPr>
          <p:nvPr>
            <p:ph type="title"/>
          </p:nvPr>
        </p:nvSpPr>
        <p:spPr bwMode="gray">
          <a:xfrm>
            <a:off x="478517" y="1705668"/>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84800968-F261-E84D-92F7-07E113E702E0}"/>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4" name="TextBox 3">
            <a:extLst>
              <a:ext uri="{FF2B5EF4-FFF2-40B4-BE49-F238E27FC236}">
                <a16:creationId xmlns:a16="http://schemas.microsoft.com/office/drawing/2014/main" id="{1C79FFD3-C392-464C-B50B-45DFA0B91D35}"/>
              </a:ext>
            </a:extLst>
          </p:cNvPr>
          <p:cNvSpPr txBox="1"/>
          <p:nvPr userDrawn="1"/>
        </p:nvSpPr>
        <p:spPr>
          <a:xfrm>
            <a:off x="9641840" y="162560"/>
            <a:ext cx="65" cy="184666"/>
          </a:xfrm>
          <a:prstGeom prst="rect">
            <a:avLst/>
          </a:prstGeom>
          <a:solidFill>
            <a:schemeClr val="accent5"/>
          </a:solidFill>
        </p:spPr>
        <p:txBody>
          <a:bodyPr vert="horz" wrap="none" lIns="0" tIns="0" rIns="0" bIns="0" rtlCol="0">
            <a:spAutoFit/>
          </a:bodyPr>
          <a:lstStyle/>
          <a:p>
            <a:pPr>
              <a:spcBef>
                <a:spcPts val="200"/>
              </a:spcBef>
              <a:buSzPct val="100000"/>
            </a:pPr>
            <a:endParaRPr lang="en-US" sz="1200"/>
          </a:p>
        </p:txBody>
      </p:sp>
      <p:sp>
        <p:nvSpPr>
          <p:cNvPr id="8" name="Rectangle 2">
            <a:extLst>
              <a:ext uri="{FF2B5EF4-FFF2-40B4-BE49-F238E27FC236}">
                <a16:creationId xmlns:a16="http://schemas.microsoft.com/office/drawing/2014/main" id="{BCED6D00-51E8-1740-BAC0-FB4EF8D42B48}"/>
              </a:ext>
            </a:extLst>
          </p:cNvPr>
          <p:cNvSpPr>
            <a:spLocks/>
          </p:cNvSpPr>
          <p:nvPr userDrawn="1"/>
        </p:nvSpPr>
        <p:spPr bwMode="auto">
          <a:xfrm>
            <a:off x="501648" y="6444147"/>
            <a:ext cx="322524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94403369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Divider - blue">
    <p:bg bwMode="gray">
      <p:bgPr>
        <a:solidFill>
          <a:srgbClr val="00A3E0"/>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4F96BDF-9362-D94E-B1D2-CFAF3AD867EE}"/>
              </a:ext>
            </a:extLst>
          </p:cNvPr>
          <p:cNvSpPr>
            <a:spLocks noGrp="1"/>
          </p:cNvSpPr>
          <p:nvPr>
            <p:ph type="title"/>
          </p:nvPr>
        </p:nvSpPr>
        <p:spPr bwMode="gray">
          <a:xfrm>
            <a:off x="478517" y="1705668"/>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84800968-F261-E84D-92F7-07E113E702E0}"/>
              </a:ext>
            </a:extLst>
          </p:cNvPr>
          <p:cNvSpPr>
            <a:spLocks noGrp="1"/>
          </p:cNvSpPr>
          <p:nvPr>
            <p:ph type="body" idx="1" hasCustomPrompt="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
        <p:nvSpPr>
          <p:cNvPr id="8" name="Rectangle 2">
            <a:extLst>
              <a:ext uri="{FF2B5EF4-FFF2-40B4-BE49-F238E27FC236}">
                <a16:creationId xmlns:a16="http://schemas.microsoft.com/office/drawing/2014/main" id="{89C772F1-0EC8-E84F-817E-BBCFCFA65DBA}"/>
              </a:ext>
            </a:extLst>
          </p:cNvPr>
          <p:cNvSpPr>
            <a:spLocks/>
          </p:cNvSpPr>
          <p:nvPr userDrawn="1"/>
        </p:nvSpPr>
        <p:spPr bwMode="auto">
          <a:xfrm>
            <a:off x="501648" y="6444147"/>
            <a:ext cx="322524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155657566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vider - black">
    <p:bg bwMode="gray">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0A95D9-BBCA-6A4A-9B53-148371045DC0}"/>
              </a:ext>
            </a:extLst>
          </p:cNvPr>
          <p:cNvSpPr>
            <a:spLocks noGrp="1"/>
          </p:cNvSpPr>
          <p:nvPr>
            <p:ph type="title"/>
          </p:nvPr>
        </p:nvSpPr>
        <p:spPr bwMode="gray">
          <a:xfrm>
            <a:off x="478517" y="1705668"/>
            <a:ext cx="10418233" cy="1592403"/>
          </a:xfrm>
          <a:prstGeom prst="rect">
            <a:avLst/>
          </a:prstGeom>
        </p:spPr>
        <p:txBody>
          <a:bodyPr anchor="b"/>
          <a:lstStyle>
            <a:lvl1pPr>
              <a:lnSpc>
                <a:spcPct val="95000"/>
              </a:lnSpc>
              <a:defRPr sz="3600" b="1" i="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noProof="0"/>
              <a:t>Click to edit Master title style</a:t>
            </a:r>
          </a:p>
        </p:txBody>
      </p:sp>
      <p:sp>
        <p:nvSpPr>
          <p:cNvPr id="5" name="Text Placeholder 2">
            <a:extLst>
              <a:ext uri="{FF2B5EF4-FFF2-40B4-BE49-F238E27FC236}">
                <a16:creationId xmlns:a16="http://schemas.microsoft.com/office/drawing/2014/main" id="{BD3718A7-D83C-7C43-935A-0F1BACB2133E}"/>
              </a:ext>
            </a:extLst>
          </p:cNvPr>
          <p:cNvSpPr>
            <a:spLocks noGrp="1"/>
          </p:cNvSpPr>
          <p:nvPr>
            <p:ph type="body" idx="1"/>
          </p:nvPr>
        </p:nvSpPr>
        <p:spPr bwMode="gray">
          <a:xfrm>
            <a:off x="478517" y="3429000"/>
            <a:ext cx="10418233" cy="1566532"/>
          </a:xfrm>
          <a:prstGeom prst="rect">
            <a:avLst/>
          </a:prstGeom>
        </p:spPr>
        <p:txBody>
          <a:bodyPr lIns="0" tIns="0" rIns="0" bIns="0">
            <a:noAutofit/>
          </a:bodyPr>
          <a:lstStyle>
            <a:lvl1pPr marL="0" indent="0">
              <a:lnSpc>
                <a:spcPct val="95000"/>
              </a:lnSpc>
              <a:spcAft>
                <a:spcPts val="0"/>
              </a:spcAft>
              <a:buNone/>
              <a:defRPr sz="30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 name="Rectangle 1">
            <a:extLst>
              <a:ext uri="{FF2B5EF4-FFF2-40B4-BE49-F238E27FC236}">
                <a16:creationId xmlns:a16="http://schemas.microsoft.com/office/drawing/2014/main" id="{0E22EC6F-5761-CA47-97ED-C213F779AABB}"/>
              </a:ext>
            </a:extLst>
          </p:cNvPr>
          <p:cNvSpPr/>
          <p:nvPr userDrawn="1"/>
        </p:nvSpPr>
        <p:spPr bwMode="gray">
          <a:xfrm>
            <a:off x="0" y="6160168"/>
            <a:ext cx="4251158" cy="697832"/>
          </a:xfrm>
          <a:prstGeom prst="rect">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
        <p:nvSpPr>
          <p:cNvPr id="6" name="Rectangle 2">
            <a:extLst>
              <a:ext uri="{FF2B5EF4-FFF2-40B4-BE49-F238E27FC236}">
                <a16:creationId xmlns:a16="http://schemas.microsoft.com/office/drawing/2014/main" id="{7D54D02F-7235-2545-86B1-352B8AD44279}"/>
              </a:ext>
            </a:extLst>
          </p:cNvPr>
          <p:cNvSpPr>
            <a:spLocks/>
          </p:cNvSpPr>
          <p:nvPr userDrawn="1"/>
        </p:nvSpPr>
        <p:spPr bwMode="auto">
          <a:xfrm>
            <a:off x="501648" y="6444147"/>
            <a:ext cx="3225242"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b="0" i="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a:t>
            </a:fld>
            <a:r>
              <a:rPr lang="en-US" sz="8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sym typeface="Frutiger Next Pro Light" charset="0"/>
              </a:rPr>
              <a:t>  |  Copyright © 2022 Deloitte Development LLC. All rights reserved.</a:t>
            </a:r>
          </a:p>
        </p:txBody>
      </p:sp>
    </p:spTree>
    <p:extLst>
      <p:ext uri="{BB962C8B-B14F-4D97-AF65-F5344CB8AC3E}">
        <p14:creationId xmlns:p14="http://schemas.microsoft.com/office/powerpoint/2010/main" val="292808878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consulting marketin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41750-05D6-7B4F-B591-8A1D9D7C986B}"/>
              </a:ext>
            </a:extLst>
          </p:cNvPr>
          <p:cNvSpPr/>
          <p:nvPr userDrawn="1"/>
        </p:nvSpPr>
        <p:spPr bwMode="gray">
          <a:xfrm>
            <a:off x="0" y="0"/>
            <a:ext cx="12192000" cy="6858000"/>
          </a:xfrm>
          <a:prstGeom prst="rect">
            <a:avLst/>
          </a:prstGeom>
          <a:solidFill>
            <a:srgbClr val="004F59"/>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pic>
        <p:nvPicPr>
          <p:cNvPr id="6" name="Picture 5">
            <a:extLst>
              <a:ext uri="{FF2B5EF4-FFF2-40B4-BE49-F238E27FC236}">
                <a16:creationId xmlns:a16="http://schemas.microsoft.com/office/drawing/2014/main" id="{FC30B909-0F58-4040-81A7-03A8A997502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31507" b="28662"/>
          <a:stretch/>
        </p:blipFill>
        <p:spPr>
          <a:xfrm>
            <a:off x="6253263" y="857249"/>
            <a:ext cx="5938738" cy="6000751"/>
          </a:xfrm>
          <a:prstGeom prst="rect">
            <a:avLst/>
          </a:prstGeom>
        </p:spPr>
      </p:pic>
      <p:sp>
        <p:nvSpPr>
          <p:cNvPr id="3" name="Title Placeholder 1">
            <a:extLst>
              <a:ext uri="{FF2B5EF4-FFF2-40B4-BE49-F238E27FC236}">
                <a16:creationId xmlns:a16="http://schemas.microsoft.com/office/drawing/2014/main" id="{80520FDF-009E-D941-8AD7-91809FE6151C}"/>
              </a:ext>
            </a:extLst>
          </p:cNvPr>
          <p:cNvSpPr>
            <a:spLocks noGrp="1"/>
          </p:cNvSpPr>
          <p:nvPr>
            <p:ph type="title" hasCustomPrompt="1"/>
          </p:nvPr>
        </p:nvSpPr>
        <p:spPr>
          <a:xfrm>
            <a:off x="551688" y="1581632"/>
            <a:ext cx="3620262" cy="3276118"/>
          </a:xfrm>
          <a:prstGeom prst="rect">
            <a:avLst/>
          </a:prstGeom>
        </p:spPr>
        <p:txBody>
          <a:bodyPr vert="horz" lIns="0" tIns="0" rIns="0" bIns="0" rtlCol="0" anchor="t" anchorCtr="0">
            <a:noAutofit/>
          </a:bodyPr>
          <a:lstStyle>
            <a:lvl1pPr marL="0" algn="l" defTabSz="1219170" rtl="0" eaLnBrk="1" latinLnBrk="0" hangingPunct="1">
              <a:spcBef>
                <a:spcPct val="0"/>
              </a:spcBef>
              <a:buNone/>
              <a:defRPr lang="en-US" sz="4800" b="0" i="0" kern="1200" noProof="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add title</a:t>
            </a:r>
          </a:p>
        </p:txBody>
      </p:sp>
    </p:spTree>
    <p:extLst>
      <p:ext uri="{BB962C8B-B14F-4D97-AF65-F5344CB8AC3E}">
        <p14:creationId xmlns:p14="http://schemas.microsoft.com/office/powerpoint/2010/main" val="155565292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21" Type="http://schemas.openxmlformats.org/officeDocument/2006/relationships/image" Target="../media/image1.emf"/><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oleObject" Target="../embeddings/oleObject4.bin"/><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tags" Target="../tags/tag6.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5"/>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26" imgW="270" imgH="270" progId="TCLayout.ActiveDocument.1">
                  <p:embed/>
                </p:oleObj>
              </mc:Choice>
              <mc:Fallback>
                <p:oleObj name="think-cell Slide" r:id="rId26" imgW="270" imgH="270" progId="TCLayout.ActiveDocument.1">
                  <p:embed/>
                  <p:pic>
                    <p:nvPicPr>
                      <p:cNvPr id="4" name="Object 3" hidden="1"/>
                      <p:cNvPicPr/>
                      <p:nvPr/>
                    </p:nvPicPr>
                    <p:blipFill>
                      <a:blip r:embed="rId27"/>
                      <a:stretch>
                        <a:fillRect/>
                      </a:stretch>
                    </p:blipFill>
                    <p:spPr>
                      <a:xfrm>
                        <a:off x="2119"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Box 14">
            <a:extLst>
              <a:ext uri="{FF2B5EF4-FFF2-40B4-BE49-F238E27FC236}">
                <a16:creationId xmlns:a16="http://schemas.microsoft.com/office/drawing/2014/main" id="{7555A4A8-E969-4DAA-B77A-0C2B155A47E1}"/>
              </a:ext>
            </a:extLst>
          </p:cNvPr>
          <p:cNvSpPr txBox="1"/>
          <p:nvPr userDrawn="1"/>
        </p:nvSpPr>
        <p:spPr>
          <a:xfrm>
            <a:off x="11410953"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tx1"/>
                </a:solidFill>
              </a:rPr>
              <a:pPr marL="0" indent="0" algn="r">
                <a:spcBef>
                  <a:spcPts val="800"/>
                </a:spcBef>
                <a:buSzPct val="100000"/>
                <a:buFont typeface="Arial"/>
                <a:buNone/>
              </a:pPr>
              <a:t>‹#›</a:t>
            </a:fld>
            <a:endParaRPr lang="en-US" sz="650" noProof="0">
              <a:solidFill>
                <a:schemeClr val="tx1"/>
              </a:solidFill>
            </a:endParaRPr>
          </a:p>
        </p:txBody>
      </p:sp>
    </p:spTree>
    <p:extLst>
      <p:ext uri="{BB962C8B-B14F-4D97-AF65-F5344CB8AC3E}">
        <p14:creationId xmlns:p14="http://schemas.microsoft.com/office/powerpoint/2010/main" val="22206271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9" r:id="rId17"/>
    <p:sldLayoutId id="2147483690" r:id="rId18"/>
    <p:sldLayoutId id="2147483691" r:id="rId19"/>
    <p:sldLayoutId id="2147483692" r:id="rId20"/>
    <p:sldLayoutId id="2147483693" r:id="rId21"/>
    <p:sldLayoutId id="2147483694" r:id="rId22"/>
    <p:sldLayoutId id="2147483740" r:id="rId23"/>
  </p:sldLayoutIdLst>
  <p:transition>
    <p:fade/>
  </p:transition>
  <p:hf hdr="0" dt="0"/>
  <p:txStyles>
    <p:titleStyle>
      <a:lvl1pPr algn="l" defTabSz="1219170" rtl="0" eaLnBrk="1" latinLnBrk="0" hangingPunct="1">
        <a:spcBef>
          <a:spcPct val="0"/>
        </a:spcBef>
        <a:buNone/>
        <a:defRPr sz="20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p:titleStyle>
    <p:body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6">
          <p15:clr>
            <a:srgbClr val="F26B43"/>
          </p15:clr>
        </p15:guide>
        <p15:guide id="12" pos="1382">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828800"/>
            <a:ext cx="10363200" cy="43462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914912" y="718263"/>
            <a:ext cx="10362688" cy="879756"/>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userDrawn="1"/>
        </p:nvSpPr>
        <p:spPr bwMode="auto">
          <a:xfrm>
            <a:off x="914719" y="6444147"/>
            <a:ext cx="3347070" cy="123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800" smtClean="0">
                <a:solidFill>
                  <a:schemeClr val="accent5">
                    <a:lumMod val="60000"/>
                    <a:lumOff val="40000"/>
                  </a:schemeClr>
                </a:solidFill>
                <a:latin typeface="Open Sans" charset="0"/>
                <a:ea typeface="Open Sans" charset="0"/>
                <a:cs typeface="Open Sans" charset="0"/>
                <a:sym typeface="Frutiger Next Pro Light" charset="0"/>
              </a:rPr>
              <a:t>‹#›</a:t>
            </a:fld>
            <a:r>
              <a:rPr lang="en-US" sz="800">
                <a:solidFill>
                  <a:schemeClr val="accent5">
                    <a:lumMod val="60000"/>
                    <a:lumOff val="40000"/>
                  </a:schemeClr>
                </a:solidFill>
                <a:latin typeface="Open Sans" charset="0"/>
                <a:ea typeface="Open Sans" charset="0"/>
                <a:cs typeface="Open Sans" charset="0"/>
                <a:sym typeface="Frutiger Next Pro Light" charset="0"/>
              </a:rPr>
              <a:t>  |  Copyright © 2017 Deloitte Development LLC. All rights reserved.</a:t>
            </a:r>
          </a:p>
        </p:txBody>
      </p:sp>
    </p:spTree>
    <p:extLst>
      <p:ext uri="{BB962C8B-B14F-4D97-AF65-F5344CB8AC3E}">
        <p14:creationId xmlns:p14="http://schemas.microsoft.com/office/powerpoint/2010/main" val="107976363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txStyles>
    <p:title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p:titleStyle>
    <p:body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828800"/>
            <a:ext cx="10363200" cy="434627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914912" y="718263"/>
            <a:ext cx="10362688" cy="879756"/>
          </a:xfrm>
          <a:prstGeom prst="rect">
            <a:avLst/>
          </a:prstGeom>
        </p:spPr>
        <p:txBody>
          <a:bodyPr vert="horz" lIns="0" tIns="45720" rIns="91440" bIns="0" rtlCol="0" anchor="t" anchorCtr="0">
            <a:noAutofit/>
          </a:bodyPr>
          <a:lstStyle/>
          <a:p>
            <a:r>
              <a:rPr lang="en-US"/>
              <a:t>Click To Edit Master Title</a:t>
            </a:r>
          </a:p>
        </p:txBody>
      </p:sp>
      <p:sp>
        <p:nvSpPr>
          <p:cNvPr id="7" name="Rectangle 2">
            <a:extLst>
              <a:ext uri="{FF2B5EF4-FFF2-40B4-BE49-F238E27FC236}">
                <a16:creationId xmlns:a16="http://schemas.microsoft.com/office/drawing/2014/main" id="{A0F90BBB-F5F2-7642-92D7-9C034231568D}"/>
              </a:ext>
            </a:extLst>
          </p:cNvPr>
          <p:cNvSpPr>
            <a:spLocks/>
          </p:cNvSpPr>
          <p:nvPr userDrawn="1"/>
        </p:nvSpPr>
        <p:spPr bwMode="auto">
          <a:xfrm>
            <a:off x="11618582" y="6530489"/>
            <a:ext cx="184346" cy="138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0" tIns="0" rIns="0" bIns="0">
            <a:spAutoFit/>
          </a:bodyPr>
          <a:lstStyle/>
          <a:p>
            <a:fld id="{C84F2FB2-4A16-1542-BD5E-F56870239E74}" type="slidenum">
              <a:rPr lang="en-US" sz="9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23210193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59" r:id="rId8"/>
  </p:sldLayoutIdLst>
  <p:txStyles>
    <p:titleStyle>
      <a:lvl1pPr algn="l" defTabSz="914400" rtl="0" eaLnBrk="1" latinLnBrk="0" hangingPunct="1">
        <a:lnSpc>
          <a:spcPct val="80000"/>
        </a:lnSpc>
        <a:spcBef>
          <a:spcPct val="0"/>
        </a:spcBef>
        <a:buNone/>
        <a:defRPr sz="4800" b="0" i="0" kern="1200" cap="none" spc="-100" baseline="0">
          <a:solidFill>
            <a:schemeClr val="tx1"/>
          </a:solidFill>
          <a:latin typeface="+mj-lt"/>
          <a:ea typeface="Bebas Neue" charset="0"/>
          <a:cs typeface="Chronicle Display Black"/>
        </a:defRPr>
      </a:lvl1pPr>
    </p:titleStyle>
    <p:body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9"/>
            </p:custDataLst>
            <p:extLst>
              <p:ext uri="{D42A27DB-BD31-4B8C-83A1-F6EECF244321}">
                <p14:modId xmlns:p14="http://schemas.microsoft.com/office/powerpoint/2010/main" val="3423802565"/>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20" imgW="270" imgH="270" progId="TCLayout.ActiveDocument.1">
                  <p:embed/>
                </p:oleObj>
              </mc:Choice>
              <mc:Fallback>
                <p:oleObj name="think-cell Slide" r:id="rId20" imgW="270" imgH="270" progId="TCLayout.ActiveDocument.1">
                  <p:embed/>
                  <p:pic>
                    <p:nvPicPr>
                      <p:cNvPr id="4" name="Object 3" hidden="1"/>
                      <p:cNvPicPr/>
                      <p:nvPr/>
                    </p:nvPicPr>
                    <p:blipFill>
                      <a:blip r:embed="rId21"/>
                      <a:stretch>
                        <a:fillRect/>
                      </a:stretch>
                    </p:blipFill>
                    <p:spPr>
                      <a:xfrm>
                        <a:off x="2119" y="1590"/>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Box 2"/>
          <p:cNvSpPr txBox="1"/>
          <p:nvPr/>
        </p:nvSpPr>
        <p:spPr>
          <a:xfrm>
            <a:off x="11382378" y="6477002"/>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344095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Lst>
  <p:transition>
    <p:fade/>
  </p:transition>
  <p:hf hdr="0" dt="0"/>
  <p:txStyles>
    <p:titleStyle>
      <a:lvl1pPr algn="l" defTabSz="914363" rtl="0" eaLnBrk="1" latinLnBrk="0" hangingPunct="1">
        <a:spcBef>
          <a:spcPct val="0"/>
        </a:spcBef>
        <a:buNone/>
        <a:defRPr sz="21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363" rtl="0" eaLnBrk="1" latinLnBrk="0" hangingPunct="1">
        <a:spcBef>
          <a:spcPts val="0"/>
        </a:spcBef>
        <a:spcAft>
          <a:spcPts val="1000"/>
        </a:spcAft>
        <a:buSzPct val="100000"/>
        <a:buFontTx/>
        <a:buNone/>
        <a:defRPr sz="13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139694" indent="-139694" algn="l" defTabSz="914363" rtl="0" eaLnBrk="1" latinLnBrk="0" hangingPunct="1">
        <a:spcBef>
          <a:spcPts val="0"/>
        </a:spcBef>
        <a:spcAft>
          <a:spcPts val="1000"/>
        </a:spcAft>
        <a:buClrTx/>
        <a:buSzPct val="100000"/>
        <a:buFont typeface="Arial" panose="020B0604020202020204" pitchFamily="34" charset="0"/>
        <a:buChar char="•"/>
        <a:defRPr lang="en-US" sz="13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304788" indent="-139694" algn="l" defTabSz="914363"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469881" indent="-139694" algn="l" defTabSz="914363" rtl="0" eaLnBrk="1" latinLnBrk="0" hangingPunct="1">
        <a:spcBef>
          <a:spcPts val="0"/>
        </a:spcBef>
        <a:spcAft>
          <a:spcPts val="1000"/>
        </a:spcAft>
        <a:buClrTx/>
        <a:buSzPct val="100000"/>
        <a:buFont typeface="Arial" panose="020B0604020202020204" pitchFamily="34" charset="0"/>
        <a:buChar char="◦"/>
        <a:defRPr lang="en-US" sz="1300" kern="1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634975" indent="-139694" algn="l" defTabSz="798481" rtl="0" eaLnBrk="1" latinLnBrk="0" hangingPunct="1">
        <a:spcBef>
          <a:spcPts val="0"/>
        </a:spcBef>
        <a:spcAft>
          <a:spcPts val="1000"/>
        </a:spcAft>
        <a:buClrTx/>
        <a:buSzPct val="100000"/>
        <a:buFont typeface="Arial" panose="020B0604020202020204" pitchFamily="34" charset="0"/>
        <a:buChar char="−"/>
        <a:tabLst/>
        <a:defRPr lang="en-US" sz="1300" kern="1200" baseline="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532779" indent="-176393" algn="l" defTabSz="91436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79" indent="-176393" algn="l" defTabSz="914363"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79" indent="-176393" algn="l" defTabSz="91436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79" indent="-176393" algn="l" defTabSz="91436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0" orient="horz" pos="4081">
          <p15:clr>
            <a:srgbClr val="F26B43"/>
          </p15:clr>
        </p15:guide>
        <p15:guide id="46" orient="horz" pos="4020">
          <p15:clr>
            <a:srgbClr val="F26B43"/>
          </p15:clr>
        </p15:guide>
        <p15:guide id="51" orient="horz" pos="4080">
          <p15:clr>
            <a:srgbClr val="F26B43"/>
          </p15:clr>
        </p15:guide>
        <p15:guide id="52" pos="3840">
          <p15:clr>
            <a:srgbClr val="F26B43"/>
          </p15:clr>
        </p15:guide>
        <p15:guide id="53" pos="3912">
          <p15:clr>
            <a:srgbClr val="F26B43"/>
          </p15:clr>
        </p15:guide>
        <p15:guide id="54" pos="3768">
          <p15:clr>
            <a:srgbClr val="F26B43"/>
          </p15:clr>
        </p15:guide>
        <p15:guide id="55" pos="4968">
          <p15:clr>
            <a:srgbClr val="F26B43"/>
          </p15:clr>
        </p15:guide>
        <p15:guide id="56" pos="5088">
          <p15:clr>
            <a:srgbClr val="F26B43"/>
          </p15:clr>
        </p15:guide>
        <p15:guide id="57" pos="6168">
          <p15:clr>
            <a:srgbClr val="F26B43"/>
          </p15:clr>
        </p15:guide>
        <p15:guide id="58" pos="6288">
          <p15:clr>
            <a:srgbClr val="F26B43"/>
          </p15:clr>
        </p15:guide>
        <p15:guide id="59" pos="2712">
          <p15:clr>
            <a:srgbClr val="F26B43"/>
          </p15:clr>
        </p15:guide>
        <p15:guide id="60" pos="2592">
          <p15:clr>
            <a:srgbClr val="F26B43"/>
          </p15:clr>
        </p15:guide>
        <p15:guide id="61" pos="1512">
          <p15:clr>
            <a:srgbClr val="F26B43"/>
          </p15:clr>
        </p15:guide>
        <p15:guide id="62" pos="1392">
          <p15:clr>
            <a:srgbClr val="F26B43"/>
          </p15:clr>
        </p15:guide>
        <p15:guide id="63" pos="312">
          <p15:clr>
            <a:srgbClr val="F26B43"/>
          </p15:clr>
        </p15:guide>
        <p15:guide id="64" orient="horz" pos="1056">
          <p15:clr>
            <a:srgbClr val="F26B43"/>
          </p15:clr>
        </p15:guide>
        <p15:guide id="65" orient="horz" pos="2232">
          <p15:clr>
            <a:srgbClr val="F26B43"/>
          </p15:clr>
        </p15:guide>
        <p15:guide id="66" orient="horz" pos="1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4.emf"/><Relationship Id="rId5" Type="http://schemas.openxmlformats.org/officeDocument/2006/relationships/oleObject" Target="../embeddings/oleObject7.bin"/><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4.emf"/><Relationship Id="rId5" Type="http://schemas.openxmlformats.org/officeDocument/2006/relationships/oleObject" Target="../embeddings/oleObject8.bin"/><Relationship Id="rId4"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4.emf"/><Relationship Id="rId5" Type="http://schemas.openxmlformats.org/officeDocument/2006/relationships/oleObject" Target="../embeddings/oleObject8.bin"/><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hyperlink" Target="https://www.transportation.gov/av/data/wzdx" TargetMode="Externa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4.emf"/><Relationship Id="rId5" Type="http://schemas.openxmlformats.org/officeDocument/2006/relationships/oleObject" Target="../embeddings/oleObject9.bin"/><Relationship Id="rId4"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hyperlink" Target="https://ops.fhwa.dot.gov/arterial_mgmt/performance_measures.htm" TargetMode="Externa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4.emf"/><Relationship Id="rId5" Type="http://schemas.openxmlformats.org/officeDocument/2006/relationships/oleObject" Target="../embeddings/oleObject9.bin"/><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chart" Target="../charts/chart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emf"/><Relationship Id="rId5" Type="http://schemas.openxmlformats.org/officeDocument/2006/relationships/oleObject" Target="../embeddings/oleObject5.bin"/><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slideLayout" Target="../slideLayouts/slideLayout23.xml"/><Relationship Id="rId7" Type="http://schemas.openxmlformats.org/officeDocument/2006/relationships/image" Target="../media/image10.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emf"/><Relationship Id="rId5" Type="http://schemas.openxmlformats.org/officeDocument/2006/relationships/oleObject" Target="../embeddings/oleObject6.bin"/><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walkway with trees and buildings in the background&#10;&#10;Description automatically generated with low confidence">
            <a:extLst>
              <a:ext uri="{FF2B5EF4-FFF2-40B4-BE49-F238E27FC236}">
                <a16:creationId xmlns:a16="http://schemas.microsoft.com/office/drawing/2014/main" id="{22C006EC-6986-4456-B7A8-96DE3B0C2365}"/>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a:noFill/>
          <a:effectLst>
            <a:outerShdw blurRad="50800" dist="50800" dir="5400000" algn="ctr" rotWithShape="0">
              <a:srgbClr val="000000">
                <a:alpha val="10000"/>
              </a:srgbClr>
            </a:outerShdw>
          </a:effectLst>
        </p:spPr>
      </p:pic>
      <p:sp>
        <p:nvSpPr>
          <p:cNvPr id="2" name="Text Placeholder 1">
            <a:extLst>
              <a:ext uri="{FF2B5EF4-FFF2-40B4-BE49-F238E27FC236}">
                <a16:creationId xmlns:a16="http://schemas.microsoft.com/office/drawing/2014/main" id="{4381C295-8822-498B-97E2-979E03886803}"/>
              </a:ext>
            </a:extLst>
          </p:cNvPr>
          <p:cNvSpPr>
            <a:spLocks noGrp="1"/>
          </p:cNvSpPr>
          <p:nvPr>
            <p:ph type="body" sz="quarter" idx="17"/>
          </p:nvPr>
        </p:nvSpPr>
        <p:spPr/>
        <p:txBody>
          <a:bodyPr/>
          <a:lstStyle/>
          <a:p>
            <a:endParaRPr lang="en-US"/>
          </a:p>
        </p:txBody>
      </p:sp>
      <p:sp>
        <p:nvSpPr>
          <p:cNvPr id="26" name="Rectangle 25">
            <a:extLst>
              <a:ext uri="{FF2B5EF4-FFF2-40B4-BE49-F238E27FC236}">
                <a16:creationId xmlns:a16="http://schemas.microsoft.com/office/drawing/2014/main" id="{2A48BE76-B9C8-40D6-B520-16693DF1ABFA}"/>
              </a:ext>
            </a:extLst>
          </p:cNvPr>
          <p:cNvSpPr/>
          <p:nvPr/>
        </p:nvSpPr>
        <p:spPr>
          <a:xfrm>
            <a:off x="6693031" y="1385936"/>
            <a:ext cx="4981319" cy="4082410"/>
          </a:xfrm>
          <a:prstGeom prst="rect">
            <a:avLst/>
          </a:prstGeom>
          <a:solidFill>
            <a:srgbClr val="FFFFFF">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7" name="Title 2">
            <a:extLst>
              <a:ext uri="{FF2B5EF4-FFF2-40B4-BE49-F238E27FC236}">
                <a16:creationId xmlns:a16="http://schemas.microsoft.com/office/drawing/2014/main" id="{5AD39D32-C8B7-4EA8-ADCE-61793F0A1ADE}"/>
              </a:ext>
            </a:extLst>
          </p:cNvPr>
          <p:cNvSpPr txBox="1">
            <a:spLocks/>
          </p:cNvSpPr>
          <p:nvPr/>
        </p:nvSpPr>
        <p:spPr bwMode="gray">
          <a:xfrm>
            <a:off x="6846505" y="1301092"/>
            <a:ext cx="3915163" cy="422044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0"/>
              </a:spcBef>
              <a:spcAft>
                <a:spcPts val="300"/>
              </a:spcAft>
              <a:buClrTx/>
              <a:buSzTx/>
              <a:buFontTx/>
              <a:buNone/>
              <a:tabLst/>
              <a:defRPr/>
            </a:pPr>
            <a:br>
              <a:rPr kumimoji="0" lang="en-US" sz="2400" b="1" i="0" u="none" strike="noStrike" kern="1200" cap="none" spc="0" normalizeH="0" baseline="0" noProof="0" dirty="0">
                <a:ln>
                  <a:noFill/>
                </a:ln>
                <a:solidFill>
                  <a:prstClr val="black"/>
                </a:solidFill>
                <a:effectLst/>
                <a:uLnTx/>
                <a:uFillTx/>
                <a:latin typeface="Chronicle Display Black"/>
                <a:ea typeface="Open Sans" panose="020B0606030504020204" pitchFamily="34" charset="0"/>
                <a:cs typeface="Open Sans" panose="020B0606030504020204" pitchFamily="34" charset="0"/>
              </a:rPr>
            </a:br>
            <a:endParaRPr kumimoji="0" lang="en-US" sz="2400" b="1" i="0" u="none" strike="noStrike" kern="1200" cap="none" spc="0" normalizeH="0" baseline="0" noProof="0" dirty="0">
              <a:ln>
                <a:noFill/>
              </a:ln>
              <a:solidFill>
                <a:srgbClr val="000000"/>
              </a:solidFill>
              <a:effectLst/>
              <a:uLnTx/>
              <a:uFillTx/>
              <a:latin typeface="Chronicle Display Black"/>
              <a:ea typeface="Open Sans" panose="020B0606030504020204" pitchFamily="34" charset="0"/>
              <a:cs typeface="Open Sans" panose="020B0606030504020204" pitchFamily="34" charset="0"/>
            </a:endParaRPr>
          </a:p>
          <a:p>
            <a:pPr marL="0" marR="0" lvl="0" indent="0" algn="l" defTabSz="1219170" rtl="0" eaLnBrk="1" fontAlgn="auto" latinLnBrk="0" hangingPunct="1">
              <a:lnSpc>
                <a:spcPct val="100000"/>
              </a:lnSpc>
              <a:spcBef>
                <a:spcPct val="0"/>
              </a:spcBef>
              <a:spcAft>
                <a:spcPts val="3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Chronicle Display Black"/>
              <a:ea typeface="Open Sans" panose="020B0606030504020204" pitchFamily="34" charset="0"/>
              <a:cs typeface="Open Sans" panose="020B0606030504020204" pitchFamily="34" charset="0"/>
            </a:endParaRPr>
          </a:p>
          <a:p>
            <a:pPr marL="0" marR="0" lvl="0" indent="0" algn="l" defTabSz="913837" rtl="0" eaLnBrk="1" fontAlgn="auto" latinLnBrk="0" hangingPunct="1">
              <a:lnSpc>
                <a:spcPct val="85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hronicle Display Black"/>
                <a:ea typeface="Open Sans"/>
                <a:cs typeface="Open Sans"/>
              </a:rPr>
              <a:t>IIJA Briefing</a:t>
            </a:r>
          </a:p>
          <a:p>
            <a:pPr marL="0" marR="0" lvl="0" indent="0" algn="l" defTabSz="913837" rtl="0" eaLnBrk="1" fontAlgn="auto" latinLnBrk="0" hangingPunct="1">
              <a:lnSpc>
                <a:spcPct val="85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hronicle Display Black"/>
              <a:ea typeface="Open Sans"/>
              <a:cs typeface="Open Sans"/>
            </a:endParaRPr>
          </a:p>
          <a:p>
            <a:pPr marL="0" marR="0" lvl="0" indent="0" algn="l" defTabSz="913837" rtl="0" eaLnBrk="1" fontAlgn="auto" latinLnBrk="0" hangingPunct="1">
              <a:lnSpc>
                <a:spcPct val="85000"/>
              </a:lnSpc>
              <a:spcBef>
                <a:spcPct val="0"/>
              </a:spcBef>
              <a:spcAft>
                <a:spcPts val="0"/>
              </a:spcAft>
              <a:buClrTx/>
              <a:buSzTx/>
              <a:buFontTx/>
              <a:buNone/>
              <a:tabLst/>
              <a:defRPr/>
            </a:pPr>
            <a:r>
              <a:rPr lang="en-US" sz="2800" b="1" dirty="0">
                <a:solidFill>
                  <a:srgbClr val="000000"/>
                </a:solidFill>
                <a:latin typeface="Chronicle Display Black"/>
                <a:ea typeface="Open Sans"/>
                <a:cs typeface="Open Sans"/>
              </a:rPr>
              <a:t>Transportation Coordinating Committee</a:t>
            </a:r>
            <a:endParaRPr kumimoji="0" lang="en-US" sz="2800" b="1" i="0" u="none" strike="noStrike" kern="1200" cap="none" spc="0" normalizeH="0" baseline="0" noProof="0" dirty="0">
              <a:ln>
                <a:noFill/>
              </a:ln>
              <a:solidFill>
                <a:srgbClr val="000000"/>
              </a:solidFill>
              <a:effectLst/>
              <a:uLnTx/>
              <a:uFillTx/>
              <a:latin typeface="Chronicle Display Black"/>
              <a:ea typeface="Open Sans"/>
              <a:cs typeface="Open Sans"/>
            </a:endParaRPr>
          </a:p>
          <a:p>
            <a:pPr marL="0" marR="0" lvl="0" indent="0" algn="l" defTabSz="913837" rtl="0" eaLnBrk="1" fontAlgn="auto" latinLnBrk="0" hangingPunct="1">
              <a:lnSpc>
                <a:spcPct val="85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hronicle Display Black"/>
              <a:ea typeface="Open Sans"/>
              <a:cs typeface="Open Sans"/>
            </a:endParaRPr>
          </a:p>
          <a:p>
            <a:pPr marL="0" marR="0" lvl="0" indent="0" algn="l" defTabSz="913837" rtl="0" eaLnBrk="1" fontAlgn="auto" latinLnBrk="0" hangingPunct="1">
              <a:lnSpc>
                <a:spcPct val="85000"/>
              </a:lnSpc>
              <a:spcBef>
                <a:spcPct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hronicle Display Black"/>
                <a:ea typeface="Open Sans"/>
                <a:cs typeface="Open Sans"/>
              </a:rPr>
              <a:t>October 7, 2022</a:t>
            </a:r>
            <a:endParaRPr kumimoji="0" lang="en-US" sz="1800" b="0" i="0" u="none" strike="noStrike" kern="1200" cap="none" spc="0" normalizeH="0" baseline="0" noProof="0" dirty="0">
              <a:ln>
                <a:noFill/>
              </a:ln>
              <a:solidFill>
                <a:srgbClr val="000000"/>
              </a:solidFill>
              <a:effectLst/>
              <a:uLnTx/>
              <a:uFillTx/>
              <a:latin typeface="Chronicle Display" charset="0"/>
              <a:ea typeface="Chronicle Display" charset="0"/>
              <a:cs typeface="Chronicle Display" charset="0"/>
            </a:endParaRPr>
          </a:p>
        </p:txBody>
      </p:sp>
      <p:sp>
        <p:nvSpPr>
          <p:cNvPr id="28" name="Rectangle 27">
            <a:extLst>
              <a:ext uri="{FF2B5EF4-FFF2-40B4-BE49-F238E27FC236}">
                <a16:creationId xmlns:a16="http://schemas.microsoft.com/office/drawing/2014/main" id="{C01AD1B9-CA47-4E7D-B38B-3F67BA735423}"/>
              </a:ext>
            </a:extLst>
          </p:cNvPr>
          <p:cNvSpPr/>
          <p:nvPr/>
        </p:nvSpPr>
        <p:spPr>
          <a:xfrm>
            <a:off x="6386637" y="1062097"/>
            <a:ext cx="4495800" cy="4805029"/>
          </a:xfrm>
          <a:prstGeom prst="rect">
            <a:avLst/>
          </a:prstGeom>
          <a:no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pic>
        <p:nvPicPr>
          <p:cNvPr id="29" name="Picture 28" descr="Home - ARC">
            <a:extLst>
              <a:ext uri="{FF2B5EF4-FFF2-40B4-BE49-F238E27FC236}">
                <a16:creationId xmlns:a16="http://schemas.microsoft.com/office/drawing/2014/main" id="{51E9E35D-301F-4983-A9D2-D49C7EB98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650" y="5916477"/>
            <a:ext cx="1406452" cy="60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46346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0E7888B3-D649-4A50-95B9-EAD1209E5B58}"/>
              </a:ext>
            </a:extLst>
          </p:cNvPr>
          <p:cNvSpPr txBox="1">
            <a:spLocks/>
          </p:cNvSpPr>
          <p:nvPr/>
        </p:nvSpPr>
        <p:spPr>
          <a:xfrm>
            <a:off x="653576" y="1180123"/>
            <a:ext cx="10362880" cy="475488"/>
          </a:xfrm>
          <a:prstGeom prst="rect">
            <a:avLst/>
          </a:prstGeom>
          <a:ln>
            <a:noFill/>
          </a:ln>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buSzPct val="100000"/>
            </a:pPr>
            <a:endParaRPr lang="en-US"/>
          </a:p>
        </p:txBody>
      </p:sp>
      <p:sp>
        <p:nvSpPr>
          <p:cNvPr id="29" name="Title 2">
            <a:extLst>
              <a:ext uri="{FF2B5EF4-FFF2-40B4-BE49-F238E27FC236}">
                <a16:creationId xmlns:a16="http://schemas.microsoft.com/office/drawing/2014/main" id="{D72F4BF1-86FF-42A0-940A-F2F1C952C6E6}"/>
              </a:ext>
            </a:extLst>
          </p:cNvPr>
          <p:cNvSpPr txBox="1">
            <a:spLocks/>
          </p:cNvSpPr>
          <p:nvPr/>
        </p:nvSpPr>
        <p:spPr>
          <a:xfrm>
            <a:off x="646544" y="532982"/>
            <a:ext cx="11354956" cy="594360"/>
          </a:xfrm>
          <a:prstGeom prst="rect">
            <a:avLst/>
          </a:prstGeom>
        </p:spPr>
        <p:txBody>
          <a:bodyPr vert="horz" lIns="0" tIns="45720" rIns="0" bIns="0" rtlCol="0" anchor="b" anchorCtr="0">
            <a:noAutofit/>
          </a:bodyPr>
          <a:lstStyle>
            <a:lvl1pPr algn="l" defTabSz="914400" rtl="0" eaLnBrk="1" latinLnBrk="0" hangingPunct="1">
              <a:lnSpc>
                <a:spcPct val="90000"/>
              </a:lnSpc>
              <a:spcBef>
                <a:spcPct val="0"/>
              </a:spcBef>
              <a:buNone/>
              <a:defRPr lang="en-US" sz="3600" kern="1200" spc="-75"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75"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SMART Grant Planning Pilot</a:t>
            </a:r>
          </a:p>
        </p:txBody>
      </p:sp>
      <p:cxnSp>
        <p:nvCxnSpPr>
          <p:cNvPr id="30" name="Straight Connector 29">
            <a:extLst>
              <a:ext uri="{FF2B5EF4-FFF2-40B4-BE49-F238E27FC236}">
                <a16:creationId xmlns:a16="http://schemas.microsoft.com/office/drawing/2014/main" id="{F0583CDC-68A4-4E96-AE7C-28BD94A5692F}"/>
              </a:ext>
            </a:extLst>
          </p:cNvPr>
          <p:cNvCxnSpPr>
            <a:cxnSpLocks/>
          </p:cNvCxnSpPr>
          <p:nvPr/>
        </p:nvCxnSpPr>
        <p:spPr>
          <a:xfrm>
            <a:off x="653576" y="1138781"/>
            <a:ext cx="5577840" cy="0"/>
          </a:xfrm>
          <a:prstGeom prst="line">
            <a:avLst/>
          </a:prstGeom>
          <a:ln w="571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9C3F4E65-BEAE-41C1-A700-E2D9694F1ED7}"/>
              </a:ext>
            </a:extLst>
          </p:cNvPr>
          <p:cNvGrpSpPr/>
          <p:nvPr/>
        </p:nvGrpSpPr>
        <p:grpSpPr>
          <a:xfrm>
            <a:off x="8018581" y="3226118"/>
            <a:ext cx="3512812" cy="2904481"/>
            <a:chOff x="813913" y="2607913"/>
            <a:chExt cx="3512812" cy="2904481"/>
          </a:xfrm>
        </p:grpSpPr>
        <p:grpSp>
          <p:nvGrpSpPr>
            <p:cNvPr id="59" name="Group 58">
              <a:extLst>
                <a:ext uri="{FF2B5EF4-FFF2-40B4-BE49-F238E27FC236}">
                  <a16:creationId xmlns:a16="http://schemas.microsoft.com/office/drawing/2014/main" id="{CB1E35B7-8E94-45BF-98E3-A263F92B2F02}"/>
                </a:ext>
              </a:extLst>
            </p:cNvPr>
            <p:cNvGrpSpPr/>
            <p:nvPr/>
          </p:nvGrpSpPr>
          <p:grpSpPr>
            <a:xfrm>
              <a:off x="813915" y="2607913"/>
              <a:ext cx="3376247" cy="587463"/>
              <a:chOff x="733528" y="2728493"/>
              <a:chExt cx="3376247" cy="587463"/>
            </a:xfrm>
          </p:grpSpPr>
          <p:sp>
            <p:nvSpPr>
              <p:cNvPr id="5" name="Rectangle 4">
                <a:extLst>
                  <a:ext uri="{FF2B5EF4-FFF2-40B4-BE49-F238E27FC236}">
                    <a16:creationId xmlns:a16="http://schemas.microsoft.com/office/drawing/2014/main" id="{E09C02A8-A49E-4480-AEAA-D8596A16088A}"/>
                  </a:ext>
                </a:extLst>
              </p:cNvPr>
              <p:cNvSpPr/>
              <p:nvPr/>
            </p:nvSpPr>
            <p:spPr>
              <a:xfrm>
                <a:off x="733528" y="2728493"/>
                <a:ext cx="3376247" cy="587463"/>
              </a:xfrm>
              <a:prstGeom prst="rect">
                <a:avLst/>
              </a:prstGeom>
              <a:solidFill>
                <a:srgbClr val="A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9AB76E4-0F32-4890-AF1B-71E10F7A454F}"/>
                  </a:ext>
                </a:extLst>
              </p:cNvPr>
              <p:cNvSpPr txBox="1"/>
              <p:nvPr/>
            </p:nvSpPr>
            <p:spPr>
              <a:xfrm>
                <a:off x="1240968" y="2837558"/>
                <a:ext cx="2361364" cy="369332"/>
              </a:xfrm>
              <a:prstGeom prst="rect">
                <a:avLst/>
              </a:prstGeom>
              <a:noFill/>
            </p:spPr>
            <p:txBody>
              <a:bodyPr wrap="square" rtlCol="0">
                <a:spAutoFit/>
              </a:bodyPr>
              <a:lstStyle/>
              <a:p>
                <a:pPr algn="ctr"/>
                <a:r>
                  <a:rPr lang="en-US" b="1"/>
                  <a:t>Identify Issues </a:t>
                </a:r>
              </a:p>
            </p:txBody>
          </p:sp>
        </p:grpSp>
        <p:grpSp>
          <p:nvGrpSpPr>
            <p:cNvPr id="7" name="Group 6">
              <a:extLst>
                <a:ext uri="{FF2B5EF4-FFF2-40B4-BE49-F238E27FC236}">
                  <a16:creationId xmlns:a16="http://schemas.microsoft.com/office/drawing/2014/main" id="{84DA8C30-E33C-4130-B9EA-64F08A25CA45}"/>
                </a:ext>
              </a:extLst>
            </p:cNvPr>
            <p:cNvGrpSpPr/>
            <p:nvPr/>
          </p:nvGrpSpPr>
          <p:grpSpPr>
            <a:xfrm>
              <a:off x="813913" y="3766422"/>
              <a:ext cx="3512812" cy="587463"/>
              <a:chOff x="733528" y="3542045"/>
              <a:chExt cx="3512812" cy="587463"/>
            </a:xfrm>
          </p:grpSpPr>
          <p:sp>
            <p:nvSpPr>
              <p:cNvPr id="57" name="Rectangle 56">
                <a:extLst>
                  <a:ext uri="{FF2B5EF4-FFF2-40B4-BE49-F238E27FC236}">
                    <a16:creationId xmlns:a16="http://schemas.microsoft.com/office/drawing/2014/main" id="{CC1778D7-4814-46D5-A8B9-B3241963B9C8}"/>
                  </a:ext>
                </a:extLst>
              </p:cNvPr>
              <p:cNvSpPr/>
              <p:nvPr/>
            </p:nvSpPr>
            <p:spPr>
              <a:xfrm>
                <a:off x="733528" y="3542045"/>
                <a:ext cx="3376247" cy="587463"/>
              </a:xfrm>
              <a:prstGeom prst="rect">
                <a:avLst/>
              </a:prstGeom>
              <a:solidFill>
                <a:srgbClr val="199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C28C289-6BD4-4184-B929-A0838AB8C391}"/>
                  </a:ext>
                </a:extLst>
              </p:cNvPr>
              <p:cNvSpPr txBox="1"/>
              <p:nvPr/>
            </p:nvSpPr>
            <p:spPr>
              <a:xfrm>
                <a:off x="733528" y="3651110"/>
                <a:ext cx="3512812" cy="369332"/>
              </a:xfrm>
              <a:prstGeom prst="rect">
                <a:avLst/>
              </a:prstGeom>
              <a:noFill/>
            </p:spPr>
            <p:txBody>
              <a:bodyPr wrap="square" rtlCol="0">
                <a:spAutoFit/>
              </a:bodyPr>
              <a:lstStyle/>
              <a:p>
                <a:r>
                  <a:rPr lang="en-US" b="1"/>
                  <a:t>Collaboration Opportunities</a:t>
                </a:r>
              </a:p>
            </p:txBody>
          </p:sp>
        </p:grpSp>
        <p:grpSp>
          <p:nvGrpSpPr>
            <p:cNvPr id="6" name="Group 5">
              <a:extLst>
                <a:ext uri="{FF2B5EF4-FFF2-40B4-BE49-F238E27FC236}">
                  <a16:creationId xmlns:a16="http://schemas.microsoft.com/office/drawing/2014/main" id="{4A58D10C-8B09-4B53-B3FF-E5702D9D1C09}"/>
                </a:ext>
              </a:extLst>
            </p:cNvPr>
            <p:cNvGrpSpPr/>
            <p:nvPr/>
          </p:nvGrpSpPr>
          <p:grpSpPr>
            <a:xfrm>
              <a:off x="813915" y="4924931"/>
              <a:ext cx="3376247" cy="587463"/>
              <a:chOff x="733528" y="4241085"/>
              <a:chExt cx="3376247" cy="587463"/>
            </a:xfrm>
          </p:grpSpPr>
          <p:sp>
            <p:nvSpPr>
              <p:cNvPr id="58" name="Rectangle 57">
                <a:extLst>
                  <a:ext uri="{FF2B5EF4-FFF2-40B4-BE49-F238E27FC236}">
                    <a16:creationId xmlns:a16="http://schemas.microsoft.com/office/drawing/2014/main" id="{16972B22-7A03-413B-947D-71C960FCFE1D}"/>
                  </a:ext>
                </a:extLst>
              </p:cNvPr>
              <p:cNvSpPr/>
              <p:nvPr/>
            </p:nvSpPr>
            <p:spPr>
              <a:xfrm>
                <a:off x="733528" y="4241085"/>
                <a:ext cx="3376247" cy="587463"/>
              </a:xfrm>
              <a:prstGeom prst="rect">
                <a:avLst/>
              </a:prstGeom>
              <a:solidFill>
                <a:srgbClr val="007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186E5E8-BB96-42AA-A33D-DAACDE82E815}"/>
                  </a:ext>
                </a:extLst>
              </p:cNvPr>
              <p:cNvSpPr txBox="1"/>
              <p:nvPr/>
            </p:nvSpPr>
            <p:spPr>
              <a:xfrm>
                <a:off x="773721" y="4355597"/>
                <a:ext cx="3295859" cy="369332"/>
              </a:xfrm>
              <a:prstGeom prst="rect">
                <a:avLst/>
              </a:prstGeom>
              <a:noFill/>
            </p:spPr>
            <p:txBody>
              <a:bodyPr wrap="square" rtlCol="0">
                <a:spAutoFit/>
              </a:bodyPr>
              <a:lstStyle/>
              <a:p>
                <a:pPr algn="ctr"/>
                <a:r>
                  <a:rPr lang="en-US" b="1"/>
                  <a:t>Source Potential Projects</a:t>
                </a:r>
              </a:p>
            </p:txBody>
          </p:sp>
        </p:grpSp>
        <p:sp>
          <p:nvSpPr>
            <p:cNvPr id="60" name="Arrow: Right 59">
              <a:extLst>
                <a:ext uri="{FF2B5EF4-FFF2-40B4-BE49-F238E27FC236}">
                  <a16:creationId xmlns:a16="http://schemas.microsoft.com/office/drawing/2014/main" id="{54579A70-F5B1-426D-9B06-936A3132BDA2}"/>
                </a:ext>
              </a:extLst>
            </p:cNvPr>
            <p:cNvSpPr/>
            <p:nvPr/>
          </p:nvSpPr>
          <p:spPr>
            <a:xfrm rot="5400000">
              <a:off x="2236804" y="3283683"/>
              <a:ext cx="462224" cy="369695"/>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rrow: Right 60">
              <a:extLst>
                <a:ext uri="{FF2B5EF4-FFF2-40B4-BE49-F238E27FC236}">
                  <a16:creationId xmlns:a16="http://schemas.microsoft.com/office/drawing/2014/main" id="{1BF9055B-47CC-4FB5-9EE3-70E592BAFFC4}"/>
                </a:ext>
              </a:extLst>
            </p:cNvPr>
            <p:cNvSpPr/>
            <p:nvPr/>
          </p:nvSpPr>
          <p:spPr>
            <a:xfrm rot="5400000">
              <a:off x="2232824" y="4451716"/>
              <a:ext cx="462224" cy="369695"/>
            </a:xfrm>
            <a:prstGeom prst="rightArrow">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1A142B93-544A-4D5F-8E68-F9EDF697CFEE}"/>
              </a:ext>
            </a:extLst>
          </p:cNvPr>
          <p:cNvSpPr txBox="1"/>
          <p:nvPr/>
        </p:nvSpPr>
        <p:spPr>
          <a:xfrm>
            <a:off x="660608" y="3093367"/>
            <a:ext cx="6242610" cy="954107"/>
          </a:xfrm>
          <a:prstGeom prst="rect">
            <a:avLst/>
          </a:prstGeom>
          <a:noFill/>
        </p:spPr>
        <p:txBody>
          <a:bodyPr wrap="square">
            <a:spAutoFit/>
          </a:bodyPr>
          <a:lstStyle/>
          <a:p>
            <a:r>
              <a:rPr lang="en-US" sz="1400"/>
              <a:t>“SMART recognizes that many public sector agencies are challenged to find the resources and personnel to engage with new technologies; this is reflected in the program design, which builds in the time and support needed for projects to succeed”</a:t>
            </a:r>
          </a:p>
        </p:txBody>
      </p:sp>
      <p:sp>
        <p:nvSpPr>
          <p:cNvPr id="68" name="TextBox 67">
            <a:extLst>
              <a:ext uri="{FF2B5EF4-FFF2-40B4-BE49-F238E27FC236}">
                <a16:creationId xmlns:a16="http://schemas.microsoft.com/office/drawing/2014/main" id="{BD5CDB36-4501-4E1B-B242-B5C8426EE766}"/>
              </a:ext>
            </a:extLst>
          </p:cNvPr>
          <p:cNvSpPr txBox="1"/>
          <p:nvPr/>
        </p:nvSpPr>
        <p:spPr>
          <a:xfrm>
            <a:off x="660608" y="4278587"/>
            <a:ext cx="6001449" cy="954107"/>
          </a:xfrm>
          <a:prstGeom prst="rect">
            <a:avLst/>
          </a:prstGeom>
          <a:noFill/>
        </p:spPr>
        <p:txBody>
          <a:bodyPr wrap="square">
            <a:spAutoFit/>
          </a:bodyPr>
          <a:lstStyle/>
          <a:p>
            <a:r>
              <a:rPr lang="en-US" sz="1400"/>
              <a:t>“Successful projects will seek to build sustainable partnerships across sectors and levels of government as well as collaborate with industry, academia, nonprofits, and other traditional and non-traditional partners.”</a:t>
            </a:r>
          </a:p>
        </p:txBody>
      </p:sp>
      <p:sp>
        <p:nvSpPr>
          <p:cNvPr id="76" name="TextBox 75">
            <a:extLst>
              <a:ext uri="{FF2B5EF4-FFF2-40B4-BE49-F238E27FC236}">
                <a16:creationId xmlns:a16="http://schemas.microsoft.com/office/drawing/2014/main" id="{75806B9F-6AE3-4A96-A19A-0D29B8D53055}"/>
              </a:ext>
            </a:extLst>
          </p:cNvPr>
          <p:cNvSpPr txBox="1"/>
          <p:nvPr/>
        </p:nvSpPr>
        <p:spPr>
          <a:xfrm>
            <a:off x="728050" y="2363251"/>
            <a:ext cx="5934007" cy="369332"/>
          </a:xfrm>
          <a:prstGeom prst="rect">
            <a:avLst/>
          </a:prstGeom>
          <a:solidFill>
            <a:srgbClr val="003399"/>
          </a:solidFill>
        </p:spPr>
        <p:txBody>
          <a:bodyPr wrap="square" rtlCol="0">
            <a:spAutoFit/>
          </a:bodyPr>
          <a:lstStyle/>
          <a:p>
            <a:pPr algn="ctr"/>
            <a:r>
              <a:rPr lang="en-US" b="1">
                <a:solidFill>
                  <a:schemeClr val="bg1"/>
                </a:solidFill>
              </a:rPr>
              <a:t>Seeking and Building Partnerships is Key</a:t>
            </a:r>
          </a:p>
        </p:txBody>
      </p:sp>
      <p:sp>
        <p:nvSpPr>
          <p:cNvPr id="53" name="TextBox 52">
            <a:extLst>
              <a:ext uri="{FF2B5EF4-FFF2-40B4-BE49-F238E27FC236}">
                <a16:creationId xmlns:a16="http://schemas.microsoft.com/office/drawing/2014/main" id="{EA346155-D6EB-47B9-B8BC-A44884B342FF}"/>
              </a:ext>
            </a:extLst>
          </p:cNvPr>
          <p:cNvSpPr txBox="1"/>
          <p:nvPr/>
        </p:nvSpPr>
        <p:spPr>
          <a:xfrm>
            <a:off x="8018581" y="2377436"/>
            <a:ext cx="3376247" cy="369332"/>
          </a:xfrm>
          <a:prstGeom prst="rect">
            <a:avLst/>
          </a:prstGeom>
          <a:solidFill>
            <a:srgbClr val="003399"/>
          </a:solidFill>
        </p:spPr>
        <p:txBody>
          <a:bodyPr wrap="square" rtlCol="0">
            <a:spAutoFit/>
          </a:bodyPr>
          <a:lstStyle/>
          <a:p>
            <a:pPr algn="ctr"/>
            <a:r>
              <a:rPr lang="en-US" b="1">
                <a:solidFill>
                  <a:schemeClr val="bg1"/>
                </a:solidFill>
              </a:rPr>
              <a:t>Proposed Approach</a:t>
            </a:r>
          </a:p>
        </p:txBody>
      </p:sp>
      <p:sp>
        <p:nvSpPr>
          <p:cNvPr id="40" name="Arrow: Right 39">
            <a:extLst>
              <a:ext uri="{FF2B5EF4-FFF2-40B4-BE49-F238E27FC236}">
                <a16:creationId xmlns:a16="http://schemas.microsoft.com/office/drawing/2014/main" id="{521FDCD2-C68F-44C8-B7C4-6361EC4D45B6}"/>
              </a:ext>
            </a:extLst>
          </p:cNvPr>
          <p:cNvSpPr/>
          <p:nvPr/>
        </p:nvSpPr>
        <p:spPr>
          <a:xfrm>
            <a:off x="6807236" y="3827310"/>
            <a:ext cx="925494" cy="477054"/>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D9FF665A-615C-4E09-B53E-E3B5F3F9D8D7}"/>
              </a:ext>
            </a:extLst>
          </p:cNvPr>
          <p:cNvCxnSpPr>
            <a:cxnSpLocks/>
          </p:cNvCxnSpPr>
          <p:nvPr/>
        </p:nvCxnSpPr>
        <p:spPr>
          <a:xfrm>
            <a:off x="670931" y="1455388"/>
            <a:ext cx="0" cy="574293"/>
          </a:xfrm>
          <a:prstGeom prst="line">
            <a:avLst/>
          </a:prstGeom>
          <a:ln w="57150" cmpd="sng">
            <a:solidFill>
              <a:srgbClr val="A0DCFF"/>
            </a:solidFill>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95F958F0-7706-4922-97EB-E2099AFF7C0F}"/>
              </a:ext>
            </a:extLst>
          </p:cNvPr>
          <p:cNvSpPr txBox="1"/>
          <p:nvPr/>
        </p:nvSpPr>
        <p:spPr>
          <a:xfrm>
            <a:off x="841374" y="1504668"/>
            <a:ext cx="10679695" cy="523220"/>
          </a:xfrm>
          <a:prstGeom prst="rect">
            <a:avLst/>
          </a:prstGeom>
          <a:noFill/>
        </p:spPr>
        <p:txBody>
          <a:bodyPr wrap="square">
            <a:spAutoFit/>
          </a:bodyPr>
          <a:lstStyle/>
          <a:p>
            <a:r>
              <a:rPr lang="en-US" sz="1400"/>
              <a:t>The SMART program lends itself as an opportunity to pilot a coordinated regional approach and develop insights to support 2023 efforts</a:t>
            </a:r>
          </a:p>
        </p:txBody>
      </p:sp>
    </p:spTree>
    <p:extLst>
      <p:ext uri="{BB962C8B-B14F-4D97-AF65-F5344CB8AC3E}">
        <p14:creationId xmlns:p14="http://schemas.microsoft.com/office/powerpoint/2010/main" val="2469562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0E7888B3-D649-4A50-95B9-EAD1209E5B58}"/>
              </a:ext>
            </a:extLst>
          </p:cNvPr>
          <p:cNvSpPr txBox="1">
            <a:spLocks/>
          </p:cNvSpPr>
          <p:nvPr/>
        </p:nvSpPr>
        <p:spPr>
          <a:xfrm>
            <a:off x="653576" y="1180123"/>
            <a:ext cx="10362880" cy="475488"/>
          </a:xfrm>
          <a:prstGeom prst="rect">
            <a:avLst/>
          </a:prstGeom>
          <a:ln>
            <a:noFill/>
          </a:ln>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buSzPct val="100000"/>
            </a:pPr>
            <a:endParaRPr lang="en-US"/>
          </a:p>
        </p:txBody>
      </p:sp>
      <p:sp>
        <p:nvSpPr>
          <p:cNvPr id="29" name="Title 2">
            <a:extLst>
              <a:ext uri="{FF2B5EF4-FFF2-40B4-BE49-F238E27FC236}">
                <a16:creationId xmlns:a16="http://schemas.microsoft.com/office/drawing/2014/main" id="{D72F4BF1-86FF-42A0-940A-F2F1C952C6E6}"/>
              </a:ext>
            </a:extLst>
          </p:cNvPr>
          <p:cNvSpPr txBox="1">
            <a:spLocks/>
          </p:cNvSpPr>
          <p:nvPr/>
        </p:nvSpPr>
        <p:spPr>
          <a:xfrm>
            <a:off x="646544" y="532982"/>
            <a:ext cx="11354956" cy="594360"/>
          </a:xfrm>
          <a:prstGeom prst="rect">
            <a:avLst/>
          </a:prstGeom>
        </p:spPr>
        <p:txBody>
          <a:bodyPr vert="horz" lIns="0" tIns="45720" rIns="0" bIns="0" rtlCol="0" anchor="b" anchorCtr="0">
            <a:noAutofit/>
          </a:bodyPr>
          <a:lstStyle>
            <a:lvl1pPr algn="l" defTabSz="914400" rtl="0" eaLnBrk="1" latinLnBrk="0" hangingPunct="1">
              <a:lnSpc>
                <a:spcPct val="90000"/>
              </a:lnSpc>
              <a:spcBef>
                <a:spcPct val="0"/>
              </a:spcBef>
              <a:buNone/>
              <a:defRPr lang="en-US" sz="3600" kern="1200" spc="-75"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75"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SMART Grant Planning Pilot</a:t>
            </a:r>
          </a:p>
        </p:txBody>
      </p:sp>
      <p:cxnSp>
        <p:nvCxnSpPr>
          <p:cNvPr id="30" name="Straight Connector 29">
            <a:extLst>
              <a:ext uri="{FF2B5EF4-FFF2-40B4-BE49-F238E27FC236}">
                <a16:creationId xmlns:a16="http://schemas.microsoft.com/office/drawing/2014/main" id="{F0583CDC-68A4-4E96-AE7C-28BD94A5692F}"/>
              </a:ext>
            </a:extLst>
          </p:cNvPr>
          <p:cNvCxnSpPr>
            <a:cxnSpLocks/>
          </p:cNvCxnSpPr>
          <p:nvPr/>
        </p:nvCxnSpPr>
        <p:spPr>
          <a:xfrm>
            <a:off x="653576" y="1138781"/>
            <a:ext cx="5577840" cy="0"/>
          </a:xfrm>
          <a:prstGeom prst="line">
            <a:avLst/>
          </a:prstGeom>
          <a:ln w="57150">
            <a:solidFill>
              <a:srgbClr val="003399"/>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E44B2339-4938-4A7B-870A-29E7324EB7F2}"/>
              </a:ext>
            </a:extLst>
          </p:cNvPr>
          <p:cNvSpPr txBox="1">
            <a:spLocks/>
          </p:cNvSpPr>
          <p:nvPr/>
        </p:nvSpPr>
        <p:spPr>
          <a:xfrm>
            <a:off x="660608" y="1091816"/>
            <a:ext cx="10362880" cy="475488"/>
          </a:xfrm>
          <a:prstGeom prst="rect">
            <a:avLst/>
          </a:prstGeom>
          <a:ln>
            <a:noFill/>
          </a:ln>
        </p:spPr>
        <p:txBody>
          <a:bodyPr/>
          <a:lst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endParaRPr lang="en-US"/>
          </a:p>
        </p:txBody>
      </p:sp>
      <p:sp>
        <p:nvSpPr>
          <p:cNvPr id="2" name="TextBox 1">
            <a:extLst>
              <a:ext uri="{FF2B5EF4-FFF2-40B4-BE49-F238E27FC236}">
                <a16:creationId xmlns:a16="http://schemas.microsoft.com/office/drawing/2014/main" id="{A4320BE7-A603-40B8-AC11-30971F42222A}"/>
              </a:ext>
            </a:extLst>
          </p:cNvPr>
          <p:cNvSpPr txBox="1"/>
          <p:nvPr/>
        </p:nvSpPr>
        <p:spPr>
          <a:xfrm>
            <a:off x="801756" y="2186617"/>
            <a:ext cx="4853354" cy="3493264"/>
          </a:xfrm>
          <a:prstGeom prst="rect">
            <a:avLst/>
          </a:prstGeom>
          <a:noFill/>
        </p:spPr>
        <p:txBody>
          <a:bodyPr wrap="square" rtlCol="0">
            <a:spAutoFit/>
          </a:bodyPr>
          <a:lstStyle/>
          <a:p>
            <a:r>
              <a:rPr lang="en-US" sz="1400"/>
              <a:t>USDOT’s Strengthening Mobility and Revolutionizing Transportation (SMART) program is a </a:t>
            </a:r>
            <a:r>
              <a:rPr lang="en-US" sz="1400" b="1"/>
              <a:t>new</a:t>
            </a:r>
            <a:r>
              <a:rPr lang="en-US" sz="1400"/>
              <a:t> initiative under IIJA.</a:t>
            </a:r>
          </a:p>
          <a:p>
            <a:endParaRPr lang="en-US" sz="1050"/>
          </a:p>
          <a:p>
            <a:r>
              <a:rPr lang="en-US" sz="1400"/>
              <a:t>The program includes Stage 1 (planning and prototyping) grants and Stage 2 (implementation) grants. </a:t>
            </a:r>
          </a:p>
          <a:p>
            <a:endParaRPr lang="en-US"/>
          </a:p>
          <a:p>
            <a:r>
              <a:rPr lang="en-US" sz="1400"/>
              <a:t>The 2022 NOFO is only seeking applications for Stage 1 (planning and prototyping) applications. </a:t>
            </a:r>
          </a:p>
          <a:p>
            <a:endParaRPr lang="en-US" sz="1400"/>
          </a:p>
          <a:p>
            <a:endParaRPr lang="en-US" sz="1050"/>
          </a:p>
          <a:p>
            <a:r>
              <a:rPr lang="en-US" sz="1400"/>
              <a:t>USDOT anticipates awarding 30 – 50 Stage 1 grants of up to $2M in 2022. There is </a:t>
            </a:r>
            <a:r>
              <a:rPr lang="en-US" sz="1400" b="1"/>
              <a:t>no match </a:t>
            </a:r>
            <a:r>
              <a:rPr lang="en-US" sz="1400"/>
              <a:t>funding requirements for Stage 1 applications.</a:t>
            </a:r>
          </a:p>
          <a:p>
            <a:endParaRPr lang="en-US" sz="1400"/>
          </a:p>
        </p:txBody>
      </p:sp>
      <p:sp>
        <p:nvSpPr>
          <p:cNvPr id="3" name="TextBox 2">
            <a:extLst>
              <a:ext uri="{FF2B5EF4-FFF2-40B4-BE49-F238E27FC236}">
                <a16:creationId xmlns:a16="http://schemas.microsoft.com/office/drawing/2014/main" id="{1A3D7112-4612-4DDD-AC5B-386FA227B9EA}"/>
              </a:ext>
            </a:extLst>
          </p:cNvPr>
          <p:cNvSpPr txBox="1"/>
          <p:nvPr/>
        </p:nvSpPr>
        <p:spPr>
          <a:xfrm>
            <a:off x="6424248" y="2159638"/>
            <a:ext cx="4855464" cy="3970318"/>
          </a:xfrm>
          <a:prstGeom prst="rect">
            <a:avLst/>
          </a:prstGeom>
          <a:noFill/>
        </p:spPr>
        <p:txBody>
          <a:bodyPr wrap="square" rtlCol="0">
            <a:spAutoFit/>
          </a:bodyPr>
          <a:lstStyle/>
          <a:p>
            <a:r>
              <a:rPr lang="en-US" sz="1400" b="1"/>
              <a:t>Only</a:t>
            </a:r>
            <a:r>
              <a:rPr lang="en-US" sz="1400"/>
              <a:t> recipients of Stage 1 grants will be eligible to apply for Stage 2 grants, beginning in 2023.</a:t>
            </a:r>
          </a:p>
          <a:p>
            <a:endParaRPr lang="en-US" sz="1400"/>
          </a:p>
          <a:p>
            <a:r>
              <a:rPr lang="en-US" sz="1400"/>
              <a:t>Program was established to conduct </a:t>
            </a:r>
            <a:r>
              <a:rPr lang="en-US" sz="1400" b="1"/>
              <a:t>demonstration projects </a:t>
            </a:r>
            <a:r>
              <a:rPr lang="en-US" sz="1400"/>
              <a:t>focused on advanced smart city or community technologies and systems that will </a:t>
            </a:r>
            <a:r>
              <a:rPr lang="en-US" sz="1400" b="1"/>
              <a:t>improve transportation efficiency and safety</a:t>
            </a:r>
            <a:r>
              <a:rPr lang="en-US" sz="1400"/>
              <a:t>. </a:t>
            </a:r>
          </a:p>
          <a:p>
            <a:endParaRPr lang="en-US" sz="1400"/>
          </a:p>
          <a:p>
            <a:r>
              <a:rPr lang="en-US" sz="1400"/>
              <a:t>Multiple eligible entities may </a:t>
            </a:r>
            <a:r>
              <a:rPr lang="en-US" sz="1400" b="1"/>
              <a:t>apply together</a:t>
            </a:r>
            <a:r>
              <a:rPr lang="en-US" sz="1400"/>
              <a:t>.</a:t>
            </a:r>
          </a:p>
          <a:p>
            <a:endParaRPr lang="en-US" sz="1400"/>
          </a:p>
          <a:p>
            <a:endParaRPr lang="en-US" sz="1400"/>
          </a:p>
          <a:p>
            <a:r>
              <a:rPr kumimoji="0" lang="en-US" sz="1400" i="0" u="none" strike="noStrike" kern="1200" cap="none" spc="0" normalizeH="0" baseline="0" noProof="0">
                <a:ln>
                  <a:noFill/>
                </a:ln>
                <a:solidFill>
                  <a:srgbClr val="000000"/>
                </a:solidFill>
                <a:effectLst/>
                <a:uLnTx/>
                <a:uFillTx/>
                <a:latin typeface="Open Sans"/>
                <a:ea typeface="Chronicle Display Black" charset="0"/>
                <a:cs typeface="Chronicle Display Black" charset="0"/>
              </a:rPr>
              <a:t>Project </a:t>
            </a:r>
            <a:r>
              <a:rPr kumimoji="0" lang="en-US" sz="1400" b="1" i="0" u="none" strike="noStrike" kern="1200" cap="none" spc="0" normalizeH="0" baseline="0" noProof="0">
                <a:ln>
                  <a:noFill/>
                </a:ln>
                <a:solidFill>
                  <a:srgbClr val="000000"/>
                </a:solidFill>
                <a:effectLst/>
                <a:uLnTx/>
                <a:uFillTx/>
                <a:latin typeface="Open Sans"/>
                <a:ea typeface="Chronicle Display Black" charset="0"/>
                <a:cs typeface="Chronicle Display Black" charset="0"/>
              </a:rPr>
              <a:t>applications may incorporate partners</a:t>
            </a:r>
            <a:r>
              <a:rPr kumimoji="0" lang="en-US" sz="1400" i="0" u="none" strike="noStrike" kern="1200" cap="none" spc="0" normalizeH="0" baseline="0" noProof="0">
                <a:ln>
                  <a:noFill/>
                </a:ln>
                <a:solidFill>
                  <a:srgbClr val="000000"/>
                </a:solidFill>
                <a:effectLst/>
                <a:uLnTx/>
                <a:uFillTx/>
                <a:latin typeface="Open Sans"/>
                <a:ea typeface="Chronicle Display Black" charset="0"/>
                <a:cs typeface="Chronicle Display Black" charset="0"/>
              </a:rPr>
              <a:t>, including academic institutions, Federal organizations such as national laboratories, non-profit groups, state and local government agencies, utility providers, or private sector organizations.</a:t>
            </a:r>
          </a:p>
          <a:p>
            <a:endParaRPr lang="en-US" sz="1400"/>
          </a:p>
          <a:p>
            <a:endParaRPr lang="en-US" sz="1400"/>
          </a:p>
        </p:txBody>
      </p:sp>
      <p:cxnSp>
        <p:nvCxnSpPr>
          <p:cNvPr id="40" name="Straight Connector 39">
            <a:extLst>
              <a:ext uri="{FF2B5EF4-FFF2-40B4-BE49-F238E27FC236}">
                <a16:creationId xmlns:a16="http://schemas.microsoft.com/office/drawing/2014/main" id="{3B57B7A7-4888-4875-8AB4-F47B0A0CD6E9}"/>
              </a:ext>
            </a:extLst>
          </p:cNvPr>
          <p:cNvCxnSpPr>
            <a:cxnSpLocks/>
          </p:cNvCxnSpPr>
          <p:nvPr/>
        </p:nvCxnSpPr>
        <p:spPr>
          <a:xfrm>
            <a:off x="661833" y="2198338"/>
            <a:ext cx="0" cy="574293"/>
          </a:xfrm>
          <a:prstGeom prst="line">
            <a:avLst/>
          </a:prstGeom>
          <a:ln w="57150" cmpd="sng">
            <a:solidFill>
              <a:srgbClr val="A0DCFF"/>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F35FB10C-D9CF-427A-98CF-5F0D6D10413F}"/>
              </a:ext>
            </a:extLst>
          </p:cNvPr>
          <p:cNvCxnSpPr>
            <a:cxnSpLocks/>
          </p:cNvCxnSpPr>
          <p:nvPr/>
        </p:nvCxnSpPr>
        <p:spPr>
          <a:xfrm>
            <a:off x="661833" y="3002206"/>
            <a:ext cx="0" cy="574293"/>
          </a:xfrm>
          <a:prstGeom prst="line">
            <a:avLst/>
          </a:prstGeom>
          <a:ln w="57150" cmpd="sng">
            <a:solidFill>
              <a:srgbClr val="199CFF"/>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A87A002-8B96-4C56-A70B-F34FFFE90EA4}"/>
              </a:ext>
            </a:extLst>
          </p:cNvPr>
          <p:cNvCxnSpPr>
            <a:cxnSpLocks/>
          </p:cNvCxnSpPr>
          <p:nvPr/>
        </p:nvCxnSpPr>
        <p:spPr>
          <a:xfrm>
            <a:off x="661833" y="3863580"/>
            <a:ext cx="0" cy="574293"/>
          </a:xfrm>
          <a:prstGeom prst="line">
            <a:avLst/>
          </a:prstGeom>
          <a:ln w="57150" cmpd="sng">
            <a:solidFill>
              <a:srgbClr val="0076A8"/>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3263D783-9682-4067-AA65-F8D4BF529AC9}"/>
              </a:ext>
            </a:extLst>
          </p:cNvPr>
          <p:cNvCxnSpPr>
            <a:cxnSpLocks/>
          </p:cNvCxnSpPr>
          <p:nvPr/>
        </p:nvCxnSpPr>
        <p:spPr>
          <a:xfrm>
            <a:off x="661833" y="4708754"/>
            <a:ext cx="0" cy="574293"/>
          </a:xfrm>
          <a:prstGeom prst="line">
            <a:avLst/>
          </a:prstGeom>
          <a:ln w="57150" cmpd="sng">
            <a:solidFill>
              <a:srgbClr val="004B6C"/>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0B246AD5-666A-4122-B78C-541F99B0CF9F}"/>
              </a:ext>
            </a:extLst>
          </p:cNvPr>
          <p:cNvCxnSpPr>
            <a:cxnSpLocks/>
          </p:cNvCxnSpPr>
          <p:nvPr/>
        </p:nvCxnSpPr>
        <p:spPr>
          <a:xfrm>
            <a:off x="6324022" y="2198338"/>
            <a:ext cx="0" cy="574293"/>
          </a:xfrm>
          <a:prstGeom prst="line">
            <a:avLst/>
          </a:prstGeom>
          <a:ln w="57150" cmpd="sng">
            <a:solidFill>
              <a:srgbClr val="A0DCFF"/>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AB226CF-92EB-4E54-B7B8-FD9C0F500B7A}"/>
              </a:ext>
            </a:extLst>
          </p:cNvPr>
          <p:cNvCxnSpPr>
            <a:cxnSpLocks/>
          </p:cNvCxnSpPr>
          <p:nvPr/>
        </p:nvCxnSpPr>
        <p:spPr>
          <a:xfrm>
            <a:off x="6324022" y="3002206"/>
            <a:ext cx="0" cy="574293"/>
          </a:xfrm>
          <a:prstGeom prst="line">
            <a:avLst/>
          </a:prstGeom>
          <a:ln w="57150" cmpd="sng">
            <a:solidFill>
              <a:srgbClr val="199CFF"/>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03F2FAD-5AF7-4A82-9C03-732BD7423EB5}"/>
              </a:ext>
            </a:extLst>
          </p:cNvPr>
          <p:cNvCxnSpPr>
            <a:cxnSpLocks/>
          </p:cNvCxnSpPr>
          <p:nvPr/>
        </p:nvCxnSpPr>
        <p:spPr>
          <a:xfrm>
            <a:off x="6324022" y="3863580"/>
            <a:ext cx="0" cy="574293"/>
          </a:xfrm>
          <a:prstGeom prst="line">
            <a:avLst/>
          </a:prstGeom>
          <a:ln w="57150" cmpd="sng">
            <a:solidFill>
              <a:srgbClr val="0076A8"/>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7C50B6CD-8276-4A3F-AE54-D5266EAB4EFD}"/>
              </a:ext>
            </a:extLst>
          </p:cNvPr>
          <p:cNvCxnSpPr>
            <a:cxnSpLocks/>
          </p:cNvCxnSpPr>
          <p:nvPr/>
        </p:nvCxnSpPr>
        <p:spPr>
          <a:xfrm>
            <a:off x="6324022" y="4708754"/>
            <a:ext cx="0" cy="574293"/>
          </a:xfrm>
          <a:prstGeom prst="line">
            <a:avLst/>
          </a:prstGeom>
          <a:ln w="57150" cmpd="sng">
            <a:solidFill>
              <a:srgbClr val="004B6C"/>
            </a:solidFill>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102B40D2-C14A-4B0F-A16A-B958B4669FC5}"/>
              </a:ext>
            </a:extLst>
          </p:cNvPr>
          <p:cNvSpPr txBox="1"/>
          <p:nvPr/>
        </p:nvSpPr>
        <p:spPr>
          <a:xfrm>
            <a:off x="613751" y="1506000"/>
            <a:ext cx="1832270" cy="369332"/>
          </a:xfrm>
          <a:prstGeom prst="rect">
            <a:avLst/>
          </a:prstGeom>
          <a:solidFill>
            <a:srgbClr val="003399"/>
          </a:solidFill>
        </p:spPr>
        <p:txBody>
          <a:bodyPr wrap="square" rtlCol="0">
            <a:spAutoFit/>
          </a:bodyPr>
          <a:lstStyle/>
          <a:p>
            <a:pPr algn="ctr"/>
            <a:r>
              <a:rPr lang="en-US" b="1">
                <a:solidFill>
                  <a:schemeClr val="bg1"/>
                </a:solidFill>
              </a:rPr>
              <a:t>Key Points</a:t>
            </a:r>
          </a:p>
        </p:txBody>
      </p:sp>
    </p:spTree>
    <p:extLst>
      <p:ext uri="{BB962C8B-B14F-4D97-AF65-F5344CB8AC3E}">
        <p14:creationId xmlns:p14="http://schemas.microsoft.com/office/powerpoint/2010/main" val="3124366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867300-4982-45F1-AE9C-447794FC74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53867300-4982-45F1-AE9C-447794FC74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0C98627-1E58-4C97-971B-1D73A0EE48D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hronicle Display Black" pitchFamily="50" charset="0"/>
              <a:ea typeface="+mn-ea"/>
              <a:cs typeface="+mn-cs"/>
              <a:sym typeface="Chronicle Display Black" pitchFamily="50" charset="0"/>
            </a:endParaRPr>
          </a:p>
        </p:txBody>
      </p:sp>
      <p:sp>
        <p:nvSpPr>
          <p:cNvPr id="3" name="TextBox 2">
            <a:extLst>
              <a:ext uri="{FF2B5EF4-FFF2-40B4-BE49-F238E27FC236}">
                <a16:creationId xmlns:a16="http://schemas.microsoft.com/office/drawing/2014/main" id="{2D644B81-444A-48DD-9F27-BA0908AAA635}"/>
              </a:ext>
            </a:extLst>
          </p:cNvPr>
          <p:cNvSpPr txBox="1"/>
          <p:nvPr/>
        </p:nvSpPr>
        <p:spPr>
          <a:xfrm>
            <a:off x="0" y="-235529"/>
            <a:ext cx="12192000" cy="1371600"/>
          </a:xfrm>
          <a:prstGeom prst="rect">
            <a:avLst/>
          </a:prstGeom>
          <a:solidFill>
            <a:srgbClr val="003399"/>
          </a:solidFill>
        </p:spPr>
        <p:txBody>
          <a:bodyPr vert="horz" wrap="square" lIns="0" tIns="0" rIns="0" bIns="0" rtlCol="0">
            <a:spAutoFit/>
          </a:bodyPr>
          <a:lstStyle/>
          <a:p>
            <a:pPr marL="0" marR="0" lvl="0" indent="0" algn="l" defTabSz="914394" rtl="0" eaLnBrk="1" fontAlgn="auto" latinLnBrk="0" hangingPunct="1">
              <a:lnSpc>
                <a:spcPct val="100000"/>
              </a:lnSpc>
              <a:spcBef>
                <a:spcPts val="200"/>
              </a:spcBef>
              <a:spcAft>
                <a:spcPts val="0"/>
              </a:spcAft>
              <a:buClrTx/>
              <a:buSzPct val="100000"/>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sp>
        <p:nvSpPr>
          <p:cNvPr id="2" name="Title 1">
            <a:extLst>
              <a:ext uri="{FF2B5EF4-FFF2-40B4-BE49-F238E27FC236}">
                <a16:creationId xmlns:a16="http://schemas.microsoft.com/office/drawing/2014/main" id="{1128D633-48BA-4204-A447-24B28BB1D4FC}"/>
              </a:ext>
            </a:extLst>
          </p:cNvPr>
          <p:cNvSpPr>
            <a:spLocks noGrp="1"/>
          </p:cNvSpPr>
          <p:nvPr>
            <p:ph type="title"/>
          </p:nvPr>
        </p:nvSpPr>
        <p:spPr>
          <a:xfrm>
            <a:off x="219179" y="65451"/>
            <a:ext cx="11390734" cy="365760"/>
          </a:xfrm>
        </p:spPr>
        <p:txBody>
          <a:bodyPr/>
          <a:lstStyle/>
          <a:p>
            <a:pPr marL="0" marR="0">
              <a:lnSpc>
                <a:spcPct val="107000"/>
              </a:lnSpc>
              <a:spcBef>
                <a:spcPts val="0"/>
              </a:spcBef>
              <a:spcAft>
                <a:spcPts val="800"/>
              </a:spcAft>
            </a:pPr>
            <a:r>
              <a:rPr lang="en-US" sz="2800">
                <a:solidFill>
                  <a:srgbClr val="FFFFFF"/>
                </a:solidFill>
                <a:effectLst/>
                <a:latin typeface="+mj-lt"/>
                <a:ea typeface="Calibri" panose="020F0502020204030204" pitchFamily="34" charset="0"/>
                <a:cs typeface="Times New Roman" panose="02020603050405020304" pitchFamily="18" charset="0"/>
              </a:rPr>
              <a:t>Program Summary</a:t>
            </a:r>
          </a:p>
        </p:txBody>
      </p:sp>
      <p:sp>
        <p:nvSpPr>
          <p:cNvPr id="33" name="Rectangle 32">
            <a:extLst>
              <a:ext uri="{FF2B5EF4-FFF2-40B4-BE49-F238E27FC236}">
                <a16:creationId xmlns:a16="http://schemas.microsoft.com/office/drawing/2014/main" id="{56A713B6-8DC3-47CF-B3C0-29BFD075B6D6}"/>
              </a:ext>
            </a:extLst>
          </p:cNvPr>
          <p:cNvSpPr/>
          <p:nvPr/>
        </p:nvSpPr>
        <p:spPr>
          <a:xfrm>
            <a:off x="1505620" y="1345472"/>
            <a:ext cx="5664081" cy="1226618"/>
          </a:xfrm>
          <a:prstGeom prst="rect">
            <a:avLst/>
          </a:prstGeom>
        </p:spPr>
        <p:txBody>
          <a:bodyPr wrap="square" lIns="0" tIns="0" rIns="0" bIns="0">
            <a:spAutoFit/>
          </a:bodyPr>
          <a:lstStyle/>
          <a:p>
            <a:pPr marL="0" marR="0" lvl="0" indent="0" algn="l" defTabSz="1216122" rtl="0" eaLnBrk="1" fontAlgn="auto" latinLnBrk="0" hangingPunct="1">
              <a:lnSpc>
                <a:spcPct val="120000"/>
              </a:lnSpc>
              <a:spcBef>
                <a:spcPts val="0"/>
              </a:spcBef>
              <a:spcAft>
                <a:spcPts val="600"/>
              </a:spcAft>
              <a:buClrTx/>
              <a:buSzTx/>
              <a:buFontTx/>
              <a:buNone/>
              <a:tabLst/>
              <a:defRPr/>
            </a:pPr>
            <a:r>
              <a:rPr kumimoji="0" lang="en-US" sz="1050" b="1" i="0" u="none" strike="noStrike" kern="1200" cap="none" spc="0" normalizeH="0" baseline="0" noProof="0">
                <a:ln>
                  <a:noFill/>
                </a:ln>
                <a:solidFill>
                  <a:prstClr val="black"/>
                </a:solidFill>
                <a:effectLst/>
                <a:uLnTx/>
                <a:uFillTx/>
                <a:latin typeface="Open Sans"/>
                <a:ea typeface="Open Sans" panose="020B0606030504020204" pitchFamily="34" charset="0"/>
                <a:cs typeface="Calibri" panose="020F0502020204030204" pitchFamily="34" charset="0"/>
              </a:rPr>
              <a:t>Purpose</a:t>
            </a:r>
          </a:p>
          <a:p>
            <a:pPr marL="0" marR="0" lvl="0" indent="0" algn="l" defTabSz="1216122" rtl="0" eaLnBrk="1" fontAlgn="auto" latinLnBrk="0" hangingPunct="1">
              <a:lnSpc>
                <a:spcPct val="120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black"/>
                </a:solidFill>
                <a:effectLst/>
                <a:uLnTx/>
                <a:uFillTx/>
                <a:latin typeface="Open Sans"/>
                <a:ea typeface="+mn-ea"/>
                <a:cs typeface="+mn-cs"/>
              </a:rPr>
              <a:t>Established by IIJA, the purpose of the SMART Grants Program is to conduct demonstration projects focused on advanced smart city or community technologies and systems in a variety of communities to improve transportation efficiency and safety. The program funds projects that are focused on using technology interventions to solve real-world challenges and build data and technology capacity and expertise in the public sector</a:t>
            </a:r>
            <a:endParaRPr kumimoji="0" lang="en-US" sz="1050" b="0" i="0" u="none" strike="noStrike" kern="1200" cap="none" spc="0" normalizeH="0" baseline="0" noProof="0">
              <a:ln>
                <a:noFill/>
              </a:ln>
              <a:solidFill>
                <a:prstClr val="black"/>
              </a:solidFill>
              <a:effectLst/>
              <a:uLnTx/>
              <a:uFillTx/>
              <a:latin typeface="Open Sans"/>
              <a:ea typeface="Open Sans" panose="020B060603050402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7EBB7BE1-0613-4948-8B4C-B4F2A900ADC1}"/>
              </a:ext>
            </a:extLst>
          </p:cNvPr>
          <p:cNvCxnSpPr>
            <a:cxnSpLocks/>
          </p:cNvCxnSpPr>
          <p:nvPr/>
        </p:nvCxnSpPr>
        <p:spPr>
          <a:xfrm>
            <a:off x="1217588" y="1392139"/>
            <a:ext cx="0" cy="734530"/>
          </a:xfrm>
          <a:prstGeom prst="line">
            <a:avLst/>
          </a:prstGeom>
          <a:ln w="57150">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BA3B65-FA04-4451-A7B0-C02CE370BC74}"/>
              </a:ext>
            </a:extLst>
          </p:cNvPr>
          <p:cNvCxnSpPr/>
          <p:nvPr/>
        </p:nvCxnSpPr>
        <p:spPr>
          <a:xfrm>
            <a:off x="1219834" y="2929602"/>
            <a:ext cx="0" cy="734530"/>
          </a:xfrm>
          <a:prstGeom prst="line">
            <a:avLst/>
          </a:prstGeom>
          <a:ln w="57150">
            <a:solidFill>
              <a:srgbClr val="00629E"/>
            </a:solidFill>
          </a:ln>
        </p:spPr>
        <p:style>
          <a:lnRef idx="1">
            <a:schemeClr val="accent1"/>
          </a:lnRef>
          <a:fillRef idx="0">
            <a:schemeClr val="accent1"/>
          </a:fillRef>
          <a:effectRef idx="0">
            <a:schemeClr val="accent1"/>
          </a:effectRef>
          <a:fontRef idx="minor">
            <a:schemeClr val="tx1"/>
          </a:fontRef>
        </p:style>
      </p:cxnSp>
      <p:grpSp>
        <p:nvGrpSpPr>
          <p:cNvPr id="81" name="Graphic 4">
            <a:extLst>
              <a:ext uri="{FF2B5EF4-FFF2-40B4-BE49-F238E27FC236}">
                <a16:creationId xmlns:a16="http://schemas.microsoft.com/office/drawing/2014/main" id="{A4167BFF-7645-4BA2-9878-1D63D466EC0B}"/>
              </a:ext>
            </a:extLst>
          </p:cNvPr>
          <p:cNvGrpSpPr/>
          <p:nvPr/>
        </p:nvGrpSpPr>
        <p:grpSpPr>
          <a:xfrm>
            <a:off x="477964" y="1483192"/>
            <a:ext cx="557784" cy="557784"/>
            <a:chOff x="2559808" y="3339623"/>
            <a:chExt cx="362313" cy="361971"/>
          </a:xfrm>
          <a:solidFill>
            <a:srgbClr val="003399"/>
          </a:solidFill>
        </p:grpSpPr>
        <p:sp>
          <p:nvSpPr>
            <p:cNvPr id="82" name="Graphic 4">
              <a:extLst>
                <a:ext uri="{FF2B5EF4-FFF2-40B4-BE49-F238E27FC236}">
                  <a16:creationId xmlns:a16="http://schemas.microsoft.com/office/drawing/2014/main" id="{92A96437-3B4F-4B5E-893C-C1DA7088DEBE}"/>
                </a:ext>
              </a:extLst>
            </p:cNvPr>
            <p:cNvSpPr/>
            <p:nvPr/>
          </p:nvSpPr>
          <p:spPr>
            <a:xfrm>
              <a:off x="2559808" y="3339623"/>
              <a:ext cx="362313" cy="361971"/>
            </a:xfrm>
            <a:custGeom>
              <a:avLst/>
              <a:gdLst>
                <a:gd name="connsiteX0" fmla="*/ 181474 w 362313"/>
                <a:gd name="connsiteY0" fmla="*/ 0 h 361971"/>
                <a:gd name="connsiteX1" fmla="*/ 0 w 362313"/>
                <a:gd name="connsiteY1" fmla="*/ 180667 h 361971"/>
                <a:gd name="connsiteX2" fmla="*/ 180835 w 362313"/>
                <a:gd name="connsiteY2" fmla="*/ 361972 h 361971"/>
                <a:gd name="connsiteX3" fmla="*/ 362309 w 362313"/>
                <a:gd name="connsiteY3" fmla="*/ 181305 h 361971"/>
                <a:gd name="connsiteX4" fmla="*/ 362309 w 362313"/>
                <a:gd name="connsiteY4" fmla="*/ 181305 h 361971"/>
                <a:gd name="connsiteX5" fmla="*/ 181474 w 362313"/>
                <a:gd name="connsiteY5" fmla="*/ 0 h 361971"/>
                <a:gd name="connsiteX6" fmla="*/ 181474 w 362313"/>
                <a:gd name="connsiteY6" fmla="*/ 349204 h 361971"/>
                <a:gd name="connsiteX7" fmla="*/ 12780 w 362313"/>
                <a:gd name="connsiteY7" fmla="*/ 181305 h 361971"/>
                <a:gd name="connsiteX8" fmla="*/ 180835 w 362313"/>
                <a:gd name="connsiteY8" fmla="*/ 12768 h 361971"/>
                <a:gd name="connsiteX9" fmla="*/ 349529 w 362313"/>
                <a:gd name="connsiteY9" fmla="*/ 180667 h 361971"/>
                <a:gd name="connsiteX10" fmla="*/ 349529 w 362313"/>
                <a:gd name="connsiteY10" fmla="*/ 180667 h 361971"/>
                <a:gd name="connsiteX11" fmla="*/ 181474 w 362313"/>
                <a:gd name="connsiteY11" fmla="*/ 349204 h 361971"/>
                <a:gd name="connsiteX12" fmla="*/ 181474 w 362313"/>
                <a:gd name="connsiteY12"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13"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948" y="81077"/>
                    <a:pt x="281796" y="0"/>
                    <a:pt x="181474" y="0"/>
                  </a:cubicBezTo>
                  <a:close/>
                  <a:moveTo>
                    <a:pt x="181474" y="349204"/>
                  </a:moveTo>
                  <a:cubicBezTo>
                    <a:pt x="88181" y="349204"/>
                    <a:pt x="12780" y="273873"/>
                    <a:pt x="12780" y="181305"/>
                  </a:cubicBezTo>
                  <a:cubicBezTo>
                    <a:pt x="12780" y="88099"/>
                    <a:pt x="88181" y="12768"/>
                    <a:pt x="180835" y="12768"/>
                  </a:cubicBezTo>
                  <a:cubicBezTo>
                    <a:pt x="274128" y="12768"/>
                    <a:pt x="349529" y="88099"/>
                    <a:pt x="349529" y="180667"/>
                  </a:cubicBezTo>
                  <a:cubicBezTo>
                    <a:pt x="349529" y="180667"/>
                    <a:pt x="349529" y="180667"/>
                    <a:pt x="349529" y="180667"/>
                  </a:cubicBezTo>
                  <a:cubicBezTo>
                    <a:pt x="350168" y="273873"/>
                    <a:pt x="274767" y="349204"/>
                    <a:pt x="181474" y="349204"/>
                  </a:cubicBezTo>
                  <a:lnTo>
                    <a:pt x="181474" y="349204"/>
                  </a:ln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3" name="Graphic 4">
              <a:extLst>
                <a:ext uri="{FF2B5EF4-FFF2-40B4-BE49-F238E27FC236}">
                  <a16:creationId xmlns:a16="http://schemas.microsoft.com/office/drawing/2014/main" id="{18053F29-06C8-4D30-9428-7B8B3D7A38B5}"/>
                </a:ext>
              </a:extLst>
            </p:cNvPr>
            <p:cNvSpPr/>
            <p:nvPr/>
          </p:nvSpPr>
          <p:spPr>
            <a:xfrm>
              <a:off x="2638404" y="3490285"/>
              <a:ext cx="28754" cy="12767"/>
            </a:xfrm>
            <a:custGeom>
              <a:avLst/>
              <a:gdLst>
                <a:gd name="connsiteX0" fmla="*/ 22365 w 28754"/>
                <a:gd name="connsiteY0" fmla="*/ 0 h 12767"/>
                <a:gd name="connsiteX1" fmla="*/ 6390 w 28754"/>
                <a:gd name="connsiteY1" fmla="*/ 0 h 12767"/>
                <a:gd name="connsiteX2" fmla="*/ 0 w 28754"/>
                <a:gd name="connsiteY2" fmla="*/ 6384 h 12767"/>
                <a:gd name="connsiteX3" fmla="*/ 6390 w 28754"/>
                <a:gd name="connsiteY3" fmla="*/ 12768 h 12767"/>
                <a:gd name="connsiteX4" fmla="*/ 22365 w 28754"/>
                <a:gd name="connsiteY4" fmla="*/ 12768 h 12767"/>
                <a:gd name="connsiteX5" fmla="*/ 28755 w 28754"/>
                <a:gd name="connsiteY5" fmla="*/ 6384 h 12767"/>
                <a:gd name="connsiteX6" fmla="*/ 22365 w 28754"/>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54" h="12767">
                  <a:moveTo>
                    <a:pt x="22365" y="0"/>
                  </a:moveTo>
                  <a:lnTo>
                    <a:pt x="6390" y="0"/>
                  </a:lnTo>
                  <a:cubicBezTo>
                    <a:pt x="2556" y="0"/>
                    <a:pt x="0" y="2554"/>
                    <a:pt x="0" y="6384"/>
                  </a:cubicBezTo>
                  <a:cubicBezTo>
                    <a:pt x="0" y="10215"/>
                    <a:pt x="2556" y="12768"/>
                    <a:pt x="6390" y="12768"/>
                  </a:cubicBezTo>
                  <a:lnTo>
                    <a:pt x="22365" y="12768"/>
                  </a:lnTo>
                  <a:cubicBezTo>
                    <a:pt x="26199" y="12768"/>
                    <a:pt x="28755" y="10215"/>
                    <a:pt x="28755" y="6384"/>
                  </a:cubicBezTo>
                  <a:cubicBezTo>
                    <a:pt x="28755" y="2554"/>
                    <a:pt x="25560" y="0"/>
                    <a:pt x="22365" y="0"/>
                  </a:cubicBez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4" name="Graphic 4">
              <a:extLst>
                <a:ext uri="{FF2B5EF4-FFF2-40B4-BE49-F238E27FC236}">
                  <a16:creationId xmlns:a16="http://schemas.microsoft.com/office/drawing/2014/main" id="{0977A37B-5970-4B76-9FE3-5B905D428C06}"/>
                </a:ext>
              </a:extLst>
            </p:cNvPr>
            <p:cNvSpPr/>
            <p:nvPr/>
          </p:nvSpPr>
          <p:spPr>
            <a:xfrm>
              <a:off x="2638404" y="3441767"/>
              <a:ext cx="28754" cy="12767"/>
            </a:xfrm>
            <a:custGeom>
              <a:avLst/>
              <a:gdLst>
                <a:gd name="connsiteX0" fmla="*/ 22365 w 28754"/>
                <a:gd name="connsiteY0" fmla="*/ 0 h 12767"/>
                <a:gd name="connsiteX1" fmla="*/ 6390 w 28754"/>
                <a:gd name="connsiteY1" fmla="*/ 0 h 12767"/>
                <a:gd name="connsiteX2" fmla="*/ 0 w 28754"/>
                <a:gd name="connsiteY2" fmla="*/ 6384 h 12767"/>
                <a:gd name="connsiteX3" fmla="*/ 6390 w 28754"/>
                <a:gd name="connsiteY3" fmla="*/ 12768 h 12767"/>
                <a:gd name="connsiteX4" fmla="*/ 22365 w 28754"/>
                <a:gd name="connsiteY4" fmla="*/ 12768 h 12767"/>
                <a:gd name="connsiteX5" fmla="*/ 28755 w 28754"/>
                <a:gd name="connsiteY5" fmla="*/ 6384 h 12767"/>
                <a:gd name="connsiteX6" fmla="*/ 22365 w 28754"/>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54" h="12767">
                  <a:moveTo>
                    <a:pt x="22365" y="0"/>
                  </a:moveTo>
                  <a:lnTo>
                    <a:pt x="6390" y="0"/>
                  </a:lnTo>
                  <a:cubicBezTo>
                    <a:pt x="2556" y="0"/>
                    <a:pt x="0" y="2554"/>
                    <a:pt x="0" y="6384"/>
                  </a:cubicBezTo>
                  <a:cubicBezTo>
                    <a:pt x="0" y="10214"/>
                    <a:pt x="2556" y="12768"/>
                    <a:pt x="6390" y="12768"/>
                  </a:cubicBezTo>
                  <a:lnTo>
                    <a:pt x="22365" y="12768"/>
                  </a:lnTo>
                  <a:cubicBezTo>
                    <a:pt x="26199" y="12768"/>
                    <a:pt x="28755" y="10214"/>
                    <a:pt x="28755" y="6384"/>
                  </a:cubicBezTo>
                  <a:cubicBezTo>
                    <a:pt x="28755" y="2554"/>
                    <a:pt x="25560" y="0"/>
                    <a:pt x="22365" y="0"/>
                  </a:cubicBez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5" name="Graphic 4">
              <a:extLst>
                <a:ext uri="{FF2B5EF4-FFF2-40B4-BE49-F238E27FC236}">
                  <a16:creationId xmlns:a16="http://schemas.microsoft.com/office/drawing/2014/main" id="{D5948373-A9FE-46EA-B6EF-2C9D26081CCF}"/>
                </a:ext>
              </a:extLst>
            </p:cNvPr>
            <p:cNvSpPr/>
            <p:nvPr/>
          </p:nvSpPr>
          <p:spPr>
            <a:xfrm>
              <a:off x="2638404" y="3538804"/>
              <a:ext cx="28754" cy="12767"/>
            </a:xfrm>
            <a:custGeom>
              <a:avLst/>
              <a:gdLst>
                <a:gd name="connsiteX0" fmla="*/ 22365 w 28754"/>
                <a:gd name="connsiteY0" fmla="*/ 0 h 12767"/>
                <a:gd name="connsiteX1" fmla="*/ 6390 w 28754"/>
                <a:gd name="connsiteY1" fmla="*/ 0 h 12767"/>
                <a:gd name="connsiteX2" fmla="*/ 0 w 28754"/>
                <a:gd name="connsiteY2" fmla="*/ 6384 h 12767"/>
                <a:gd name="connsiteX3" fmla="*/ 6390 w 28754"/>
                <a:gd name="connsiteY3" fmla="*/ 12768 h 12767"/>
                <a:gd name="connsiteX4" fmla="*/ 22365 w 28754"/>
                <a:gd name="connsiteY4" fmla="*/ 12768 h 12767"/>
                <a:gd name="connsiteX5" fmla="*/ 28755 w 28754"/>
                <a:gd name="connsiteY5" fmla="*/ 6384 h 12767"/>
                <a:gd name="connsiteX6" fmla="*/ 22365 w 28754"/>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54" h="12767">
                  <a:moveTo>
                    <a:pt x="22365" y="0"/>
                  </a:moveTo>
                  <a:lnTo>
                    <a:pt x="6390" y="0"/>
                  </a:lnTo>
                  <a:cubicBezTo>
                    <a:pt x="2556" y="0"/>
                    <a:pt x="0" y="2553"/>
                    <a:pt x="0" y="6384"/>
                  </a:cubicBezTo>
                  <a:cubicBezTo>
                    <a:pt x="0" y="10214"/>
                    <a:pt x="2556" y="12768"/>
                    <a:pt x="6390" y="12768"/>
                  </a:cubicBezTo>
                  <a:lnTo>
                    <a:pt x="22365" y="12768"/>
                  </a:lnTo>
                  <a:cubicBezTo>
                    <a:pt x="26199" y="12768"/>
                    <a:pt x="28755" y="10214"/>
                    <a:pt x="28755" y="6384"/>
                  </a:cubicBezTo>
                  <a:cubicBezTo>
                    <a:pt x="28755" y="2553"/>
                    <a:pt x="25560" y="0"/>
                    <a:pt x="22365" y="0"/>
                  </a:cubicBez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6" name="Graphic 4">
              <a:extLst>
                <a:ext uri="{FF2B5EF4-FFF2-40B4-BE49-F238E27FC236}">
                  <a16:creationId xmlns:a16="http://schemas.microsoft.com/office/drawing/2014/main" id="{170C4C85-42C4-40B8-A9A9-047EB2288CFE}"/>
                </a:ext>
              </a:extLst>
            </p:cNvPr>
            <p:cNvSpPr/>
            <p:nvPr/>
          </p:nvSpPr>
          <p:spPr>
            <a:xfrm>
              <a:off x="2694636" y="3490285"/>
              <a:ext cx="150163" cy="12767"/>
            </a:xfrm>
            <a:custGeom>
              <a:avLst/>
              <a:gdLst>
                <a:gd name="connsiteX0" fmla="*/ 144412 w 150163"/>
                <a:gd name="connsiteY0" fmla="*/ 0 h 12767"/>
                <a:gd name="connsiteX1" fmla="*/ 6390 w 150163"/>
                <a:gd name="connsiteY1" fmla="*/ 0 h 12767"/>
                <a:gd name="connsiteX2" fmla="*/ 0 w 150163"/>
                <a:gd name="connsiteY2" fmla="*/ 6384 h 12767"/>
                <a:gd name="connsiteX3" fmla="*/ 6390 w 150163"/>
                <a:gd name="connsiteY3" fmla="*/ 12768 h 12767"/>
                <a:gd name="connsiteX4" fmla="*/ 143774 w 150163"/>
                <a:gd name="connsiteY4" fmla="*/ 12768 h 12767"/>
                <a:gd name="connsiteX5" fmla="*/ 150164 w 150163"/>
                <a:gd name="connsiteY5" fmla="*/ 6384 h 12767"/>
                <a:gd name="connsiteX6" fmla="*/ 144412 w 150163"/>
                <a:gd name="connsiteY6" fmla="*/ 0 h 12767"/>
                <a:gd name="connsiteX7" fmla="*/ 144412 w 15016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163" h="12767">
                  <a:moveTo>
                    <a:pt x="144412" y="0"/>
                  </a:moveTo>
                  <a:lnTo>
                    <a:pt x="6390" y="0"/>
                  </a:lnTo>
                  <a:cubicBezTo>
                    <a:pt x="2556" y="0"/>
                    <a:pt x="0" y="2554"/>
                    <a:pt x="0" y="6384"/>
                  </a:cubicBezTo>
                  <a:cubicBezTo>
                    <a:pt x="0" y="10215"/>
                    <a:pt x="2556" y="12768"/>
                    <a:pt x="6390" y="12768"/>
                  </a:cubicBezTo>
                  <a:lnTo>
                    <a:pt x="143774" y="12768"/>
                  </a:lnTo>
                  <a:cubicBezTo>
                    <a:pt x="147607" y="12768"/>
                    <a:pt x="150164" y="10215"/>
                    <a:pt x="150164" y="6384"/>
                  </a:cubicBezTo>
                  <a:cubicBezTo>
                    <a:pt x="150164" y="2554"/>
                    <a:pt x="147607" y="0"/>
                    <a:pt x="144412" y="0"/>
                  </a:cubicBezTo>
                  <a:lnTo>
                    <a:pt x="144412" y="0"/>
                  </a:ln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7" name="Graphic 4">
              <a:extLst>
                <a:ext uri="{FF2B5EF4-FFF2-40B4-BE49-F238E27FC236}">
                  <a16:creationId xmlns:a16="http://schemas.microsoft.com/office/drawing/2014/main" id="{1457C9BD-2556-48F0-B085-C02E3EBBD60C}"/>
                </a:ext>
              </a:extLst>
            </p:cNvPr>
            <p:cNvSpPr/>
            <p:nvPr/>
          </p:nvSpPr>
          <p:spPr>
            <a:xfrm>
              <a:off x="2694636" y="3441767"/>
              <a:ext cx="150163" cy="12767"/>
            </a:xfrm>
            <a:custGeom>
              <a:avLst/>
              <a:gdLst>
                <a:gd name="connsiteX0" fmla="*/ 144412 w 150163"/>
                <a:gd name="connsiteY0" fmla="*/ 0 h 12767"/>
                <a:gd name="connsiteX1" fmla="*/ 6390 w 150163"/>
                <a:gd name="connsiteY1" fmla="*/ 0 h 12767"/>
                <a:gd name="connsiteX2" fmla="*/ 0 w 150163"/>
                <a:gd name="connsiteY2" fmla="*/ 6384 h 12767"/>
                <a:gd name="connsiteX3" fmla="*/ 6390 w 150163"/>
                <a:gd name="connsiteY3" fmla="*/ 12768 h 12767"/>
                <a:gd name="connsiteX4" fmla="*/ 143774 w 150163"/>
                <a:gd name="connsiteY4" fmla="*/ 12768 h 12767"/>
                <a:gd name="connsiteX5" fmla="*/ 150164 w 150163"/>
                <a:gd name="connsiteY5" fmla="*/ 6384 h 12767"/>
                <a:gd name="connsiteX6" fmla="*/ 144412 w 150163"/>
                <a:gd name="connsiteY6" fmla="*/ 0 h 12767"/>
                <a:gd name="connsiteX7" fmla="*/ 144412 w 15016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163" h="12767">
                  <a:moveTo>
                    <a:pt x="144412" y="0"/>
                  </a:moveTo>
                  <a:lnTo>
                    <a:pt x="6390" y="0"/>
                  </a:lnTo>
                  <a:cubicBezTo>
                    <a:pt x="2556" y="0"/>
                    <a:pt x="0" y="2554"/>
                    <a:pt x="0" y="6384"/>
                  </a:cubicBezTo>
                  <a:cubicBezTo>
                    <a:pt x="0" y="10214"/>
                    <a:pt x="2556" y="12768"/>
                    <a:pt x="6390" y="12768"/>
                  </a:cubicBezTo>
                  <a:lnTo>
                    <a:pt x="143774" y="12768"/>
                  </a:lnTo>
                  <a:cubicBezTo>
                    <a:pt x="147607" y="12768"/>
                    <a:pt x="150164" y="10214"/>
                    <a:pt x="150164" y="6384"/>
                  </a:cubicBezTo>
                  <a:cubicBezTo>
                    <a:pt x="150164" y="2554"/>
                    <a:pt x="147607" y="0"/>
                    <a:pt x="144412" y="0"/>
                  </a:cubicBezTo>
                  <a:lnTo>
                    <a:pt x="144412" y="0"/>
                  </a:ln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8" name="Graphic 4">
              <a:extLst>
                <a:ext uri="{FF2B5EF4-FFF2-40B4-BE49-F238E27FC236}">
                  <a16:creationId xmlns:a16="http://schemas.microsoft.com/office/drawing/2014/main" id="{083C05E1-7006-4BA3-A876-ECF436E59F51}"/>
                </a:ext>
              </a:extLst>
            </p:cNvPr>
            <p:cNvSpPr/>
            <p:nvPr/>
          </p:nvSpPr>
          <p:spPr>
            <a:xfrm>
              <a:off x="2694636" y="3538804"/>
              <a:ext cx="150163" cy="12767"/>
            </a:xfrm>
            <a:custGeom>
              <a:avLst/>
              <a:gdLst>
                <a:gd name="connsiteX0" fmla="*/ 144412 w 150163"/>
                <a:gd name="connsiteY0" fmla="*/ 0 h 12767"/>
                <a:gd name="connsiteX1" fmla="*/ 6390 w 150163"/>
                <a:gd name="connsiteY1" fmla="*/ 0 h 12767"/>
                <a:gd name="connsiteX2" fmla="*/ 0 w 150163"/>
                <a:gd name="connsiteY2" fmla="*/ 6384 h 12767"/>
                <a:gd name="connsiteX3" fmla="*/ 6390 w 150163"/>
                <a:gd name="connsiteY3" fmla="*/ 12768 h 12767"/>
                <a:gd name="connsiteX4" fmla="*/ 143774 w 150163"/>
                <a:gd name="connsiteY4" fmla="*/ 12768 h 12767"/>
                <a:gd name="connsiteX5" fmla="*/ 150164 w 150163"/>
                <a:gd name="connsiteY5" fmla="*/ 6384 h 12767"/>
                <a:gd name="connsiteX6" fmla="*/ 144412 w 150163"/>
                <a:gd name="connsiteY6" fmla="*/ 0 h 12767"/>
                <a:gd name="connsiteX7" fmla="*/ 144412 w 15016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163" h="12767">
                  <a:moveTo>
                    <a:pt x="144412" y="0"/>
                  </a:moveTo>
                  <a:lnTo>
                    <a:pt x="6390" y="0"/>
                  </a:lnTo>
                  <a:cubicBezTo>
                    <a:pt x="2556" y="0"/>
                    <a:pt x="0" y="2553"/>
                    <a:pt x="0" y="6384"/>
                  </a:cubicBezTo>
                  <a:cubicBezTo>
                    <a:pt x="0" y="10214"/>
                    <a:pt x="2556" y="12768"/>
                    <a:pt x="6390" y="12768"/>
                  </a:cubicBezTo>
                  <a:lnTo>
                    <a:pt x="143774" y="12768"/>
                  </a:lnTo>
                  <a:cubicBezTo>
                    <a:pt x="147607" y="12768"/>
                    <a:pt x="150164" y="10214"/>
                    <a:pt x="150164" y="6384"/>
                  </a:cubicBezTo>
                  <a:cubicBezTo>
                    <a:pt x="150164" y="2553"/>
                    <a:pt x="147607" y="0"/>
                    <a:pt x="144412" y="0"/>
                  </a:cubicBezTo>
                  <a:lnTo>
                    <a:pt x="144412" y="0"/>
                  </a:ln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9" name="Graphic 4">
              <a:extLst>
                <a:ext uri="{FF2B5EF4-FFF2-40B4-BE49-F238E27FC236}">
                  <a16:creationId xmlns:a16="http://schemas.microsoft.com/office/drawing/2014/main" id="{B0D9B0FF-FE71-4770-8D6E-BAD8559AD484}"/>
                </a:ext>
              </a:extLst>
            </p:cNvPr>
            <p:cNvSpPr/>
            <p:nvPr/>
          </p:nvSpPr>
          <p:spPr>
            <a:xfrm>
              <a:off x="2638404" y="3587322"/>
              <a:ext cx="28754" cy="12767"/>
            </a:xfrm>
            <a:custGeom>
              <a:avLst/>
              <a:gdLst>
                <a:gd name="connsiteX0" fmla="*/ 22365 w 28754"/>
                <a:gd name="connsiteY0" fmla="*/ 0 h 12767"/>
                <a:gd name="connsiteX1" fmla="*/ 6390 w 28754"/>
                <a:gd name="connsiteY1" fmla="*/ 0 h 12767"/>
                <a:gd name="connsiteX2" fmla="*/ 0 w 28754"/>
                <a:gd name="connsiteY2" fmla="*/ 6384 h 12767"/>
                <a:gd name="connsiteX3" fmla="*/ 6390 w 28754"/>
                <a:gd name="connsiteY3" fmla="*/ 12768 h 12767"/>
                <a:gd name="connsiteX4" fmla="*/ 22365 w 28754"/>
                <a:gd name="connsiteY4" fmla="*/ 12768 h 12767"/>
                <a:gd name="connsiteX5" fmla="*/ 28755 w 28754"/>
                <a:gd name="connsiteY5" fmla="*/ 6384 h 12767"/>
                <a:gd name="connsiteX6" fmla="*/ 22365 w 28754"/>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54" h="12767">
                  <a:moveTo>
                    <a:pt x="22365" y="0"/>
                  </a:moveTo>
                  <a:lnTo>
                    <a:pt x="6390" y="0"/>
                  </a:lnTo>
                  <a:cubicBezTo>
                    <a:pt x="2556" y="0"/>
                    <a:pt x="0" y="2554"/>
                    <a:pt x="0" y="6384"/>
                  </a:cubicBezTo>
                  <a:cubicBezTo>
                    <a:pt x="0" y="10215"/>
                    <a:pt x="2556" y="12768"/>
                    <a:pt x="6390" y="12768"/>
                  </a:cubicBezTo>
                  <a:lnTo>
                    <a:pt x="22365" y="12768"/>
                  </a:lnTo>
                  <a:cubicBezTo>
                    <a:pt x="26199" y="12768"/>
                    <a:pt x="28755" y="10215"/>
                    <a:pt x="28755" y="6384"/>
                  </a:cubicBezTo>
                  <a:cubicBezTo>
                    <a:pt x="28755" y="2554"/>
                    <a:pt x="25560" y="0"/>
                    <a:pt x="22365" y="0"/>
                  </a:cubicBez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0" name="Graphic 4">
              <a:extLst>
                <a:ext uri="{FF2B5EF4-FFF2-40B4-BE49-F238E27FC236}">
                  <a16:creationId xmlns:a16="http://schemas.microsoft.com/office/drawing/2014/main" id="{E0305ED4-AE1C-4A56-A990-2D5730760EB7}"/>
                </a:ext>
              </a:extLst>
            </p:cNvPr>
            <p:cNvSpPr/>
            <p:nvPr/>
          </p:nvSpPr>
          <p:spPr>
            <a:xfrm>
              <a:off x="2694636" y="3587322"/>
              <a:ext cx="150163" cy="12767"/>
            </a:xfrm>
            <a:custGeom>
              <a:avLst/>
              <a:gdLst>
                <a:gd name="connsiteX0" fmla="*/ 144412 w 150163"/>
                <a:gd name="connsiteY0" fmla="*/ 0 h 12767"/>
                <a:gd name="connsiteX1" fmla="*/ 6390 w 150163"/>
                <a:gd name="connsiteY1" fmla="*/ 0 h 12767"/>
                <a:gd name="connsiteX2" fmla="*/ 0 w 150163"/>
                <a:gd name="connsiteY2" fmla="*/ 6384 h 12767"/>
                <a:gd name="connsiteX3" fmla="*/ 6390 w 150163"/>
                <a:gd name="connsiteY3" fmla="*/ 12768 h 12767"/>
                <a:gd name="connsiteX4" fmla="*/ 143774 w 150163"/>
                <a:gd name="connsiteY4" fmla="*/ 12768 h 12767"/>
                <a:gd name="connsiteX5" fmla="*/ 150164 w 150163"/>
                <a:gd name="connsiteY5" fmla="*/ 6384 h 12767"/>
                <a:gd name="connsiteX6" fmla="*/ 144412 w 150163"/>
                <a:gd name="connsiteY6" fmla="*/ 0 h 12767"/>
                <a:gd name="connsiteX7" fmla="*/ 144412 w 15016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163" h="12767">
                  <a:moveTo>
                    <a:pt x="144412" y="0"/>
                  </a:moveTo>
                  <a:lnTo>
                    <a:pt x="6390" y="0"/>
                  </a:lnTo>
                  <a:cubicBezTo>
                    <a:pt x="2556" y="0"/>
                    <a:pt x="0" y="2554"/>
                    <a:pt x="0" y="6384"/>
                  </a:cubicBezTo>
                  <a:cubicBezTo>
                    <a:pt x="0" y="10215"/>
                    <a:pt x="2556" y="12768"/>
                    <a:pt x="6390" y="12768"/>
                  </a:cubicBezTo>
                  <a:lnTo>
                    <a:pt x="143774" y="12768"/>
                  </a:lnTo>
                  <a:cubicBezTo>
                    <a:pt x="147607" y="12768"/>
                    <a:pt x="150164" y="10215"/>
                    <a:pt x="150164" y="6384"/>
                  </a:cubicBezTo>
                  <a:cubicBezTo>
                    <a:pt x="150164" y="2554"/>
                    <a:pt x="147607" y="0"/>
                    <a:pt x="144412" y="0"/>
                  </a:cubicBezTo>
                  <a:lnTo>
                    <a:pt x="144412" y="0"/>
                  </a:ln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47" name="Rectangle 46">
            <a:extLst>
              <a:ext uri="{FF2B5EF4-FFF2-40B4-BE49-F238E27FC236}">
                <a16:creationId xmlns:a16="http://schemas.microsoft.com/office/drawing/2014/main" id="{800B8232-4897-4151-8B7B-770480C67F72}"/>
              </a:ext>
            </a:extLst>
          </p:cNvPr>
          <p:cNvSpPr/>
          <p:nvPr/>
        </p:nvSpPr>
        <p:spPr>
          <a:xfrm>
            <a:off x="7464314" y="1346170"/>
            <a:ext cx="4249722" cy="721864"/>
          </a:xfrm>
          <a:prstGeom prst="rect">
            <a:avLst/>
          </a:prstGeom>
        </p:spPr>
        <p:txBody>
          <a:bodyPr wrap="square" lIns="0" tIns="0" rIns="0" bIns="0">
            <a:spAutoFit/>
          </a:bodyPr>
          <a:lstStyle/>
          <a:p>
            <a:pPr marL="0" marR="0" lvl="0" indent="0" algn="l" defTabSz="1216122" rtl="0" eaLnBrk="1" fontAlgn="auto" latinLnBrk="0" hangingPunct="1">
              <a:lnSpc>
                <a:spcPct val="120000"/>
              </a:lnSpc>
              <a:spcBef>
                <a:spcPts val="0"/>
              </a:spcBef>
              <a:spcAft>
                <a:spcPts val="600"/>
              </a:spcAft>
              <a:buClrTx/>
              <a:buSzTx/>
              <a:buFontTx/>
              <a:buNone/>
              <a:tabLst/>
              <a:defRPr/>
            </a:pPr>
            <a:r>
              <a:rPr kumimoji="0" lang="en-US" sz="1050" b="1" i="0" u="none" strike="noStrike" kern="1200" cap="none" spc="0" normalizeH="0" baseline="0" noProof="0">
                <a:ln>
                  <a:noFill/>
                </a:ln>
                <a:solidFill>
                  <a:prstClr val="black"/>
                </a:solidFill>
                <a:effectLst/>
                <a:uLnTx/>
                <a:uFillTx/>
                <a:latin typeface="Open Sans"/>
                <a:ea typeface="Open Sans" panose="020B0606030504020204" pitchFamily="34" charset="0"/>
                <a:cs typeface="Calibri" panose="020F0502020204030204" pitchFamily="34" charset="0"/>
              </a:rPr>
              <a:t>Program Structure</a:t>
            </a:r>
          </a:p>
          <a:p>
            <a:pPr marL="0" marR="0" lvl="0" indent="0" algn="l" defTabSz="1216122" rtl="0" eaLnBrk="1" fontAlgn="auto" latinLnBrk="0" hangingPunct="1">
              <a:lnSpc>
                <a:spcPct val="120000"/>
              </a:lnSpc>
              <a:spcBef>
                <a:spcPts val="0"/>
              </a:spcBef>
              <a:spcAft>
                <a:spcPts val="600"/>
              </a:spcAft>
              <a:buClrTx/>
              <a:buSzTx/>
              <a:buFontTx/>
              <a:buNone/>
              <a:tabLst/>
              <a:defRPr/>
            </a:pPr>
            <a:r>
              <a:rPr kumimoji="0" lang="en-US" sz="1050" b="0" i="1" u="none" strike="noStrike" kern="1200" cap="none" spc="0" normalizeH="0" baseline="0" noProof="0">
                <a:ln>
                  <a:noFill/>
                </a:ln>
                <a:solidFill>
                  <a:prstClr val="black"/>
                </a:solidFill>
                <a:effectLst/>
                <a:uLnTx/>
                <a:uFillTx/>
                <a:latin typeface="Open Sans"/>
                <a:ea typeface="+mn-ea"/>
                <a:cs typeface="+mn-cs"/>
              </a:rPr>
              <a:t>Stage 1 Planning and Prototyping Grants (Stage 1 grants) </a:t>
            </a:r>
          </a:p>
          <a:p>
            <a:pPr marL="0" marR="0" lvl="0" indent="0" algn="l" defTabSz="1216122" rtl="0" eaLnBrk="1" fontAlgn="auto" latinLnBrk="0" hangingPunct="1">
              <a:lnSpc>
                <a:spcPct val="120000"/>
              </a:lnSpc>
              <a:spcBef>
                <a:spcPts val="0"/>
              </a:spcBef>
              <a:spcAft>
                <a:spcPts val="600"/>
              </a:spcAft>
              <a:buClrTx/>
              <a:buSzTx/>
              <a:buFontTx/>
              <a:buNone/>
              <a:tabLst/>
              <a:defRPr/>
            </a:pPr>
            <a:r>
              <a:rPr kumimoji="0" lang="en-US" sz="1050" b="0" i="1" u="none" strike="noStrike" kern="1200" cap="none" spc="0" normalizeH="0" baseline="0" noProof="0">
                <a:ln>
                  <a:noFill/>
                </a:ln>
                <a:solidFill>
                  <a:prstClr val="black"/>
                </a:solidFill>
                <a:effectLst/>
                <a:uLnTx/>
                <a:uFillTx/>
                <a:latin typeface="Open Sans"/>
                <a:ea typeface="+mn-ea"/>
                <a:cs typeface="+mn-cs"/>
              </a:rPr>
              <a:t>Stage 2 Implementation Grants (Stage 2 grants)</a:t>
            </a:r>
            <a:endParaRPr kumimoji="0" lang="en-US" sz="1050" b="0" i="1" u="none" strike="noStrike" kern="1200" cap="none" spc="0" normalizeH="0" baseline="0" noProof="0">
              <a:ln>
                <a:noFill/>
              </a:ln>
              <a:solidFill>
                <a:prstClr val="black"/>
              </a:solidFill>
              <a:effectLst/>
              <a:uLnTx/>
              <a:uFillTx/>
              <a:latin typeface="Open Sans"/>
              <a:ea typeface="Open Sans" panose="020B060603050402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9AB58BA5-41A1-43AC-A613-C43BA18892EA}"/>
              </a:ext>
            </a:extLst>
          </p:cNvPr>
          <p:cNvSpPr/>
          <p:nvPr/>
        </p:nvSpPr>
        <p:spPr>
          <a:xfrm>
            <a:off x="1505620" y="2845603"/>
            <a:ext cx="5741782" cy="2048253"/>
          </a:xfrm>
          <a:prstGeom prst="rect">
            <a:avLst/>
          </a:prstGeom>
        </p:spPr>
        <p:txBody>
          <a:bodyPr wrap="square" lIns="0" tIns="0" rIns="0" bIns="0">
            <a:spAutoFit/>
          </a:bodyPr>
          <a:lstStyle/>
          <a:p>
            <a:pPr marL="0" marR="0" lvl="0" indent="0" algn="l" defTabSz="1216122" rtl="0" eaLnBrk="1" fontAlgn="auto" latinLnBrk="0" hangingPunct="1">
              <a:lnSpc>
                <a:spcPct val="120000"/>
              </a:lnSpc>
              <a:spcBef>
                <a:spcPts val="0"/>
              </a:spcBef>
              <a:spcAft>
                <a:spcPts val="600"/>
              </a:spcAft>
              <a:buClrTx/>
              <a:buSzTx/>
              <a:buFontTx/>
              <a:buNone/>
              <a:tabLst/>
              <a:defRPr/>
            </a:pPr>
            <a:r>
              <a:rPr kumimoji="0" lang="en-US" sz="105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Funding</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Open Sans"/>
                <a:ea typeface="+mn-ea"/>
                <a:cs typeface="+mn-cs"/>
              </a:rPr>
              <a:t>IIJA made $100,000,000 for FY 2022 grants. </a:t>
            </a:r>
            <a:endParaRPr kumimoji="0" lang="en-US" sz="1050" b="0" i="0" u="none" strike="noStrike" kern="1200" cap="none" spc="0" normalizeH="0" baseline="0" noProof="0">
              <a:ln>
                <a:noFill/>
              </a:ln>
              <a:solidFill>
                <a:srgbClr val="212529"/>
              </a:solidFill>
              <a:effectLst/>
              <a:uLnTx/>
              <a:uFillTx/>
              <a:latin typeface="Open Sans"/>
              <a:ea typeface="Open Sans" panose="020B0606030504020204" pitchFamily="34" charset="0"/>
              <a:cs typeface="Open Sans" panose="020B0606030504020204" pitchFamily="34" charset="0"/>
            </a:endParaRP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212529"/>
                </a:solidFill>
                <a:effectLst/>
                <a:uLnTx/>
                <a:uFillTx/>
                <a:latin typeface="Open Sans"/>
                <a:ea typeface="Open Sans" panose="020B0606030504020204" pitchFamily="34" charset="0"/>
                <a:cs typeface="Open Sans" panose="020B0606030504020204" pitchFamily="34" charset="0"/>
              </a:rPr>
              <a:t>Anticipated project</a:t>
            </a:r>
            <a:r>
              <a:rPr kumimoji="0" lang="en-US" sz="1050" b="0" i="0" u="none" strike="noStrike" kern="1200" cap="none" spc="0" normalizeH="0" baseline="0" noProof="0">
                <a:ln>
                  <a:noFill/>
                </a:ln>
                <a:solidFill>
                  <a:prstClr val="black"/>
                </a:solidFill>
                <a:effectLst/>
                <a:uLnTx/>
                <a:uFillTx/>
                <a:latin typeface="Open Sans"/>
                <a:ea typeface="+mn-ea"/>
                <a:cs typeface="+mn-cs"/>
              </a:rPr>
              <a:t> funding of up to $2,000,000 per project for Stage 1</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Open Sans"/>
                <a:ea typeface="+mn-ea"/>
                <a:cs typeface="+mn-cs"/>
              </a:rPr>
              <a:t>DOT expects to award between 30 and 50 projects in 2022</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Open Sans"/>
                <a:ea typeface="+mn-ea"/>
                <a:cs typeface="+mn-cs"/>
              </a:rPr>
              <a:t>Cost sharing or matching is not required for Stage I: Planning and Prototyping</a:t>
            </a:r>
          </a:p>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Open Sans"/>
              <a:ea typeface="+mn-ea"/>
              <a:cs typeface="+mn-cs"/>
            </a:endParaRPr>
          </a:p>
          <a:p>
            <a:pPr marL="0" marR="0" lvl="0" indent="0" algn="l" defTabSz="914394"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Open Sans"/>
                <a:ea typeface="+mn-ea"/>
                <a:cs typeface="+mn-cs"/>
              </a:rPr>
              <a:t>Allocation parameters:</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Open Sans"/>
                <a:ea typeface="+mn-ea"/>
                <a:cs typeface="+mn-cs"/>
              </a:rPr>
              <a:t>not more than 40 percent of funds shall be used to primarily benefit large communities; </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Open Sans"/>
                <a:ea typeface="+mn-ea"/>
                <a:cs typeface="+mn-cs"/>
              </a:rPr>
              <a:t>not more than 30 percent shall be provided for eligible projects that primarily benefit midsized communities; </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Open Sans"/>
                <a:ea typeface="+mn-ea"/>
                <a:cs typeface="+mn-cs"/>
              </a:rPr>
              <a:t>and not more than 30 percent shall be used to provide grants to rural communities or regional partnerships </a:t>
            </a:r>
          </a:p>
        </p:txBody>
      </p:sp>
      <p:grpSp>
        <p:nvGrpSpPr>
          <p:cNvPr id="51" name="Graphic 4">
            <a:extLst>
              <a:ext uri="{FF2B5EF4-FFF2-40B4-BE49-F238E27FC236}">
                <a16:creationId xmlns:a16="http://schemas.microsoft.com/office/drawing/2014/main" id="{2E8B3C87-9647-4548-8262-08997A2040A7}"/>
              </a:ext>
            </a:extLst>
          </p:cNvPr>
          <p:cNvGrpSpPr/>
          <p:nvPr/>
        </p:nvGrpSpPr>
        <p:grpSpPr>
          <a:xfrm>
            <a:off x="442895" y="3029823"/>
            <a:ext cx="557784" cy="557784"/>
            <a:chOff x="7802113" y="3339623"/>
            <a:chExt cx="361670" cy="361333"/>
          </a:xfrm>
          <a:solidFill>
            <a:srgbClr val="00629E"/>
          </a:solidFill>
        </p:grpSpPr>
        <p:sp>
          <p:nvSpPr>
            <p:cNvPr id="52" name="Graphic 4">
              <a:extLst>
                <a:ext uri="{FF2B5EF4-FFF2-40B4-BE49-F238E27FC236}">
                  <a16:creationId xmlns:a16="http://schemas.microsoft.com/office/drawing/2014/main" id="{F852B4E0-9C75-447E-B533-411F74790146}"/>
                </a:ext>
              </a:extLst>
            </p:cNvPr>
            <p:cNvSpPr/>
            <p:nvPr/>
          </p:nvSpPr>
          <p:spPr>
            <a:xfrm>
              <a:off x="7802113" y="3339623"/>
              <a:ext cx="361670" cy="361333"/>
            </a:xfrm>
            <a:custGeom>
              <a:avLst/>
              <a:gdLst>
                <a:gd name="connsiteX0" fmla="*/ 180836 w 361670"/>
                <a:gd name="connsiteY0" fmla="*/ 0 h 361333"/>
                <a:gd name="connsiteX1" fmla="*/ 0 w 361670"/>
                <a:gd name="connsiteY1" fmla="*/ 180667 h 361333"/>
                <a:gd name="connsiteX2" fmla="*/ 180836 w 361670"/>
                <a:gd name="connsiteY2" fmla="*/ 361333 h 361333"/>
                <a:gd name="connsiteX3" fmla="*/ 361670 w 361670"/>
                <a:gd name="connsiteY3" fmla="*/ 180667 h 361333"/>
                <a:gd name="connsiteX4" fmla="*/ 180836 w 361670"/>
                <a:gd name="connsiteY4" fmla="*/ 0 h 361333"/>
                <a:gd name="connsiteX5" fmla="*/ 180836 w 361670"/>
                <a:gd name="connsiteY5" fmla="*/ 349204 h 361333"/>
                <a:gd name="connsiteX6" fmla="*/ 12780 w 361670"/>
                <a:gd name="connsiteY6" fmla="*/ 181305 h 361333"/>
                <a:gd name="connsiteX7" fmla="*/ 180836 w 361670"/>
                <a:gd name="connsiteY7" fmla="*/ 13406 h 361333"/>
                <a:gd name="connsiteX8" fmla="*/ 348890 w 361670"/>
                <a:gd name="connsiteY8" fmla="*/ 181305 h 361333"/>
                <a:gd name="connsiteX9" fmla="*/ 180836 w 361670"/>
                <a:gd name="connsiteY9" fmla="*/ 34920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0" h="361333">
                  <a:moveTo>
                    <a:pt x="180836" y="0"/>
                  </a:moveTo>
                  <a:cubicBezTo>
                    <a:pt x="80513" y="0"/>
                    <a:pt x="0" y="81077"/>
                    <a:pt x="0" y="180667"/>
                  </a:cubicBezTo>
                  <a:cubicBezTo>
                    <a:pt x="0" y="280895"/>
                    <a:pt x="81152" y="361333"/>
                    <a:pt x="180836" y="361333"/>
                  </a:cubicBezTo>
                  <a:cubicBezTo>
                    <a:pt x="281157" y="361333"/>
                    <a:pt x="361670" y="280257"/>
                    <a:pt x="361670" y="180667"/>
                  </a:cubicBezTo>
                  <a:cubicBezTo>
                    <a:pt x="361670" y="81077"/>
                    <a:pt x="280518" y="0"/>
                    <a:pt x="180836" y="0"/>
                  </a:cubicBezTo>
                  <a:close/>
                  <a:moveTo>
                    <a:pt x="180836" y="349204"/>
                  </a:moveTo>
                  <a:cubicBezTo>
                    <a:pt x="88181" y="349204"/>
                    <a:pt x="12780" y="273873"/>
                    <a:pt x="12780" y="181305"/>
                  </a:cubicBezTo>
                  <a:cubicBezTo>
                    <a:pt x="12780" y="88738"/>
                    <a:pt x="88181" y="13406"/>
                    <a:pt x="180836" y="13406"/>
                  </a:cubicBezTo>
                  <a:cubicBezTo>
                    <a:pt x="273490" y="13406"/>
                    <a:pt x="348890" y="88738"/>
                    <a:pt x="348890" y="181305"/>
                  </a:cubicBezTo>
                  <a:cubicBezTo>
                    <a:pt x="348890" y="273873"/>
                    <a:pt x="273490" y="349204"/>
                    <a:pt x="180836" y="349204"/>
                  </a:cubicBez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3" name="Graphic 4">
              <a:extLst>
                <a:ext uri="{FF2B5EF4-FFF2-40B4-BE49-F238E27FC236}">
                  <a16:creationId xmlns:a16="http://schemas.microsoft.com/office/drawing/2014/main" id="{E9E53739-3A91-473D-B834-3D1596F898EC}"/>
                </a:ext>
              </a:extLst>
            </p:cNvPr>
            <p:cNvSpPr/>
            <p:nvPr/>
          </p:nvSpPr>
          <p:spPr>
            <a:xfrm>
              <a:off x="7956749" y="3479433"/>
              <a:ext cx="144413" cy="144277"/>
            </a:xfrm>
            <a:custGeom>
              <a:avLst/>
              <a:gdLst>
                <a:gd name="connsiteX0" fmla="*/ 72207 w 144413"/>
                <a:gd name="connsiteY0" fmla="*/ 0 h 144277"/>
                <a:gd name="connsiteX1" fmla="*/ 0 w 144413"/>
                <a:gd name="connsiteY1" fmla="*/ 72139 h 144277"/>
                <a:gd name="connsiteX2" fmla="*/ 72207 w 144413"/>
                <a:gd name="connsiteY2" fmla="*/ 144278 h 144277"/>
                <a:gd name="connsiteX3" fmla="*/ 144413 w 144413"/>
                <a:gd name="connsiteY3" fmla="*/ 72139 h 144277"/>
                <a:gd name="connsiteX4" fmla="*/ 72207 w 144413"/>
                <a:gd name="connsiteY4" fmla="*/ 0 h 144277"/>
                <a:gd name="connsiteX5" fmla="*/ 72207 w 144413"/>
                <a:gd name="connsiteY5" fmla="*/ 131510 h 144277"/>
                <a:gd name="connsiteX6" fmla="*/ 12780 w 144413"/>
                <a:gd name="connsiteY6" fmla="*/ 72139 h 144277"/>
                <a:gd name="connsiteX7" fmla="*/ 72207 w 144413"/>
                <a:gd name="connsiteY7" fmla="*/ 12768 h 144277"/>
                <a:gd name="connsiteX8" fmla="*/ 131633 w 144413"/>
                <a:gd name="connsiteY8" fmla="*/ 72139 h 144277"/>
                <a:gd name="connsiteX9" fmla="*/ 72207 w 144413"/>
                <a:gd name="connsiteY9" fmla="*/ 131510 h 14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413" h="144277">
                  <a:moveTo>
                    <a:pt x="72207" y="0"/>
                  </a:moveTo>
                  <a:cubicBezTo>
                    <a:pt x="32589" y="0"/>
                    <a:pt x="0" y="32558"/>
                    <a:pt x="0" y="72139"/>
                  </a:cubicBezTo>
                  <a:cubicBezTo>
                    <a:pt x="0" y="111720"/>
                    <a:pt x="32589" y="144278"/>
                    <a:pt x="72207" y="144278"/>
                  </a:cubicBezTo>
                  <a:cubicBezTo>
                    <a:pt x="111824" y="144278"/>
                    <a:pt x="144413" y="111720"/>
                    <a:pt x="144413" y="72139"/>
                  </a:cubicBezTo>
                  <a:cubicBezTo>
                    <a:pt x="144413" y="32558"/>
                    <a:pt x="112464" y="0"/>
                    <a:pt x="72207" y="0"/>
                  </a:cubicBezTo>
                  <a:close/>
                  <a:moveTo>
                    <a:pt x="72207" y="131510"/>
                  </a:moveTo>
                  <a:cubicBezTo>
                    <a:pt x="39618" y="131510"/>
                    <a:pt x="12780" y="104697"/>
                    <a:pt x="12780" y="72139"/>
                  </a:cubicBezTo>
                  <a:cubicBezTo>
                    <a:pt x="12780" y="39580"/>
                    <a:pt x="39618" y="12768"/>
                    <a:pt x="72207" y="12768"/>
                  </a:cubicBezTo>
                  <a:cubicBezTo>
                    <a:pt x="104795" y="12768"/>
                    <a:pt x="131633" y="39580"/>
                    <a:pt x="131633" y="72139"/>
                  </a:cubicBezTo>
                  <a:cubicBezTo>
                    <a:pt x="131633" y="104697"/>
                    <a:pt x="105434" y="131510"/>
                    <a:pt x="72207" y="131510"/>
                  </a:cubicBez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4" name="Graphic 4">
              <a:extLst>
                <a:ext uri="{FF2B5EF4-FFF2-40B4-BE49-F238E27FC236}">
                  <a16:creationId xmlns:a16="http://schemas.microsoft.com/office/drawing/2014/main" id="{88A8D53A-039E-413E-8A01-438777867052}"/>
                </a:ext>
              </a:extLst>
            </p:cNvPr>
            <p:cNvSpPr/>
            <p:nvPr/>
          </p:nvSpPr>
          <p:spPr>
            <a:xfrm>
              <a:off x="8005952" y="3501777"/>
              <a:ext cx="46007" cy="100866"/>
            </a:xfrm>
            <a:custGeom>
              <a:avLst/>
              <a:gdLst>
                <a:gd name="connsiteX0" fmla="*/ 23004 w 46007"/>
                <a:gd name="connsiteY0" fmla="*/ 23620 h 100866"/>
                <a:gd name="connsiteX1" fmla="*/ 33227 w 46007"/>
                <a:gd name="connsiteY1" fmla="*/ 33835 h 100866"/>
                <a:gd name="connsiteX2" fmla="*/ 39617 w 46007"/>
                <a:gd name="connsiteY2" fmla="*/ 40219 h 100866"/>
                <a:gd name="connsiteX3" fmla="*/ 46007 w 46007"/>
                <a:gd name="connsiteY3" fmla="*/ 33835 h 100866"/>
                <a:gd name="connsiteX4" fmla="*/ 29394 w 46007"/>
                <a:gd name="connsiteY4" fmla="*/ 12129 h 100866"/>
                <a:gd name="connsiteX5" fmla="*/ 29394 w 46007"/>
                <a:gd name="connsiteY5" fmla="*/ 6384 h 100866"/>
                <a:gd name="connsiteX6" fmla="*/ 23004 w 46007"/>
                <a:gd name="connsiteY6" fmla="*/ 0 h 100866"/>
                <a:gd name="connsiteX7" fmla="*/ 16614 w 46007"/>
                <a:gd name="connsiteY7" fmla="*/ 6384 h 100866"/>
                <a:gd name="connsiteX8" fmla="*/ 16614 w 46007"/>
                <a:gd name="connsiteY8" fmla="*/ 12129 h 100866"/>
                <a:gd name="connsiteX9" fmla="*/ 0 w 46007"/>
                <a:gd name="connsiteY9" fmla="*/ 33835 h 100866"/>
                <a:gd name="connsiteX10" fmla="*/ 23004 w 46007"/>
                <a:gd name="connsiteY10" fmla="*/ 56817 h 100866"/>
                <a:gd name="connsiteX11" fmla="*/ 33227 w 46007"/>
                <a:gd name="connsiteY11" fmla="*/ 67032 h 100866"/>
                <a:gd name="connsiteX12" fmla="*/ 23004 w 46007"/>
                <a:gd name="connsiteY12" fmla="*/ 77246 h 100866"/>
                <a:gd name="connsiteX13" fmla="*/ 12780 w 46007"/>
                <a:gd name="connsiteY13" fmla="*/ 67032 h 100866"/>
                <a:gd name="connsiteX14" fmla="*/ 6390 w 46007"/>
                <a:gd name="connsiteY14" fmla="*/ 60648 h 100866"/>
                <a:gd name="connsiteX15" fmla="*/ 0 w 46007"/>
                <a:gd name="connsiteY15" fmla="*/ 67032 h 100866"/>
                <a:gd name="connsiteX16" fmla="*/ 16614 w 46007"/>
                <a:gd name="connsiteY16" fmla="*/ 88737 h 100866"/>
                <a:gd name="connsiteX17" fmla="*/ 16614 w 46007"/>
                <a:gd name="connsiteY17" fmla="*/ 94483 h 100866"/>
                <a:gd name="connsiteX18" fmla="*/ 23004 w 46007"/>
                <a:gd name="connsiteY18" fmla="*/ 100867 h 100866"/>
                <a:gd name="connsiteX19" fmla="*/ 29394 w 46007"/>
                <a:gd name="connsiteY19" fmla="*/ 94483 h 100866"/>
                <a:gd name="connsiteX20" fmla="*/ 29394 w 46007"/>
                <a:gd name="connsiteY20" fmla="*/ 88737 h 100866"/>
                <a:gd name="connsiteX21" fmla="*/ 46007 w 46007"/>
                <a:gd name="connsiteY21" fmla="*/ 67032 h 100866"/>
                <a:gd name="connsiteX22" fmla="*/ 23004 w 46007"/>
                <a:gd name="connsiteY22" fmla="*/ 44049 h 100866"/>
                <a:gd name="connsiteX23" fmla="*/ 12780 w 46007"/>
                <a:gd name="connsiteY23" fmla="*/ 33835 h 100866"/>
                <a:gd name="connsiteX24" fmla="*/ 23004 w 46007"/>
                <a:gd name="connsiteY24" fmla="*/ 23620 h 100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6007" h="100866">
                  <a:moveTo>
                    <a:pt x="23004" y="23620"/>
                  </a:moveTo>
                  <a:cubicBezTo>
                    <a:pt x="28755" y="23620"/>
                    <a:pt x="33227" y="28089"/>
                    <a:pt x="33227" y="33835"/>
                  </a:cubicBezTo>
                  <a:cubicBezTo>
                    <a:pt x="33227" y="37665"/>
                    <a:pt x="35783" y="40219"/>
                    <a:pt x="39617" y="40219"/>
                  </a:cubicBezTo>
                  <a:cubicBezTo>
                    <a:pt x="43451" y="40219"/>
                    <a:pt x="46007" y="37665"/>
                    <a:pt x="46007" y="33835"/>
                  </a:cubicBezTo>
                  <a:cubicBezTo>
                    <a:pt x="46007" y="23620"/>
                    <a:pt x="38978" y="14683"/>
                    <a:pt x="29394" y="12129"/>
                  </a:cubicBezTo>
                  <a:lnTo>
                    <a:pt x="29394" y="6384"/>
                  </a:lnTo>
                  <a:cubicBezTo>
                    <a:pt x="29394" y="2553"/>
                    <a:pt x="26837" y="0"/>
                    <a:pt x="23004" y="0"/>
                  </a:cubicBezTo>
                  <a:cubicBezTo>
                    <a:pt x="19170" y="0"/>
                    <a:pt x="16614" y="2553"/>
                    <a:pt x="16614" y="6384"/>
                  </a:cubicBezTo>
                  <a:lnTo>
                    <a:pt x="16614" y="12129"/>
                  </a:lnTo>
                  <a:cubicBezTo>
                    <a:pt x="7029" y="14683"/>
                    <a:pt x="0" y="23620"/>
                    <a:pt x="0" y="33835"/>
                  </a:cubicBezTo>
                  <a:cubicBezTo>
                    <a:pt x="0" y="46603"/>
                    <a:pt x="10224" y="56817"/>
                    <a:pt x="23004" y="56817"/>
                  </a:cubicBezTo>
                  <a:cubicBezTo>
                    <a:pt x="28755" y="56817"/>
                    <a:pt x="33227" y="61286"/>
                    <a:pt x="33227" y="67032"/>
                  </a:cubicBezTo>
                  <a:cubicBezTo>
                    <a:pt x="33227" y="72777"/>
                    <a:pt x="28755" y="77246"/>
                    <a:pt x="23004" y="77246"/>
                  </a:cubicBezTo>
                  <a:cubicBezTo>
                    <a:pt x="17253" y="77246"/>
                    <a:pt x="12780" y="72777"/>
                    <a:pt x="12780" y="67032"/>
                  </a:cubicBezTo>
                  <a:cubicBezTo>
                    <a:pt x="12780" y="63201"/>
                    <a:pt x="10224" y="60648"/>
                    <a:pt x="6390" y="60648"/>
                  </a:cubicBezTo>
                  <a:cubicBezTo>
                    <a:pt x="2556" y="60648"/>
                    <a:pt x="0" y="63201"/>
                    <a:pt x="0" y="67032"/>
                  </a:cubicBezTo>
                  <a:cubicBezTo>
                    <a:pt x="0" y="77246"/>
                    <a:pt x="7029" y="86184"/>
                    <a:pt x="16614" y="88737"/>
                  </a:cubicBezTo>
                  <a:lnTo>
                    <a:pt x="16614" y="94483"/>
                  </a:lnTo>
                  <a:cubicBezTo>
                    <a:pt x="16614" y="98313"/>
                    <a:pt x="19170" y="100867"/>
                    <a:pt x="23004" y="100867"/>
                  </a:cubicBezTo>
                  <a:cubicBezTo>
                    <a:pt x="26837" y="100867"/>
                    <a:pt x="29394" y="98313"/>
                    <a:pt x="29394" y="94483"/>
                  </a:cubicBezTo>
                  <a:lnTo>
                    <a:pt x="29394" y="88737"/>
                  </a:lnTo>
                  <a:cubicBezTo>
                    <a:pt x="38978" y="86184"/>
                    <a:pt x="46007" y="77246"/>
                    <a:pt x="46007" y="67032"/>
                  </a:cubicBezTo>
                  <a:cubicBezTo>
                    <a:pt x="46007" y="54264"/>
                    <a:pt x="35783" y="44049"/>
                    <a:pt x="23004" y="44049"/>
                  </a:cubicBezTo>
                  <a:cubicBezTo>
                    <a:pt x="17253" y="44049"/>
                    <a:pt x="12780" y="39580"/>
                    <a:pt x="12780" y="33835"/>
                  </a:cubicBezTo>
                  <a:cubicBezTo>
                    <a:pt x="13419" y="28089"/>
                    <a:pt x="17891" y="23620"/>
                    <a:pt x="23004" y="23620"/>
                  </a:cubicBez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5" name="Graphic 4">
              <a:extLst>
                <a:ext uri="{FF2B5EF4-FFF2-40B4-BE49-F238E27FC236}">
                  <a16:creationId xmlns:a16="http://schemas.microsoft.com/office/drawing/2014/main" id="{E8710647-2FAA-4E8B-98B7-5471EDF602E7}"/>
                </a:ext>
              </a:extLst>
            </p:cNvPr>
            <p:cNvSpPr/>
            <p:nvPr/>
          </p:nvSpPr>
          <p:spPr>
            <a:xfrm>
              <a:off x="7876875" y="3417508"/>
              <a:ext cx="144413" cy="177474"/>
            </a:xfrm>
            <a:custGeom>
              <a:avLst/>
              <a:gdLst>
                <a:gd name="connsiteX0" fmla="*/ 72207 w 144413"/>
                <a:gd name="connsiteY0" fmla="*/ 95121 h 177474"/>
                <a:gd name="connsiteX1" fmla="*/ 78597 w 144413"/>
                <a:gd name="connsiteY1" fmla="*/ 88737 h 177474"/>
                <a:gd name="connsiteX2" fmla="*/ 72207 w 144413"/>
                <a:gd name="connsiteY2" fmla="*/ 82353 h 177474"/>
                <a:gd name="connsiteX3" fmla="*/ 12780 w 144413"/>
                <a:gd name="connsiteY3" fmla="*/ 61286 h 177474"/>
                <a:gd name="connsiteX4" fmla="*/ 12780 w 144413"/>
                <a:gd name="connsiteY4" fmla="*/ 53625 h 177474"/>
                <a:gd name="connsiteX5" fmla="*/ 72207 w 144413"/>
                <a:gd name="connsiteY5" fmla="*/ 67670 h 177474"/>
                <a:gd name="connsiteX6" fmla="*/ 144413 w 144413"/>
                <a:gd name="connsiteY6" fmla="*/ 33835 h 177474"/>
                <a:gd name="connsiteX7" fmla="*/ 72207 w 144413"/>
                <a:gd name="connsiteY7" fmla="*/ 0 h 177474"/>
                <a:gd name="connsiteX8" fmla="*/ 0 w 144413"/>
                <a:gd name="connsiteY8" fmla="*/ 33835 h 177474"/>
                <a:gd name="connsiteX9" fmla="*/ 0 w 144413"/>
                <a:gd name="connsiteY9" fmla="*/ 143640 h 177474"/>
                <a:gd name="connsiteX10" fmla="*/ 72207 w 144413"/>
                <a:gd name="connsiteY10" fmla="*/ 177475 h 177474"/>
                <a:gd name="connsiteX11" fmla="*/ 78597 w 144413"/>
                <a:gd name="connsiteY11" fmla="*/ 171091 h 177474"/>
                <a:gd name="connsiteX12" fmla="*/ 72207 w 144413"/>
                <a:gd name="connsiteY12" fmla="*/ 164707 h 177474"/>
                <a:gd name="connsiteX13" fmla="*/ 12780 w 144413"/>
                <a:gd name="connsiteY13" fmla="*/ 143640 h 177474"/>
                <a:gd name="connsiteX14" fmla="*/ 12780 w 144413"/>
                <a:gd name="connsiteY14" fmla="*/ 135979 h 177474"/>
                <a:gd name="connsiteX15" fmla="*/ 66456 w 144413"/>
                <a:gd name="connsiteY15" fmla="*/ 150024 h 177474"/>
                <a:gd name="connsiteX16" fmla="*/ 66456 w 144413"/>
                <a:gd name="connsiteY16" fmla="*/ 150024 h 177474"/>
                <a:gd name="connsiteX17" fmla="*/ 72845 w 144413"/>
                <a:gd name="connsiteY17" fmla="*/ 143640 h 177474"/>
                <a:gd name="connsiteX18" fmla="*/ 66456 w 144413"/>
                <a:gd name="connsiteY18" fmla="*/ 137256 h 177474"/>
                <a:gd name="connsiteX19" fmla="*/ 12141 w 144413"/>
                <a:gd name="connsiteY19" fmla="*/ 116189 h 177474"/>
                <a:gd name="connsiteX20" fmla="*/ 12141 w 144413"/>
                <a:gd name="connsiteY20" fmla="*/ 108528 h 177474"/>
                <a:gd name="connsiteX21" fmla="*/ 65817 w 144413"/>
                <a:gd name="connsiteY21" fmla="*/ 122573 h 177474"/>
                <a:gd name="connsiteX22" fmla="*/ 65817 w 144413"/>
                <a:gd name="connsiteY22" fmla="*/ 122573 h 177474"/>
                <a:gd name="connsiteX23" fmla="*/ 72207 w 144413"/>
                <a:gd name="connsiteY23" fmla="*/ 116189 h 177474"/>
                <a:gd name="connsiteX24" fmla="*/ 65817 w 144413"/>
                <a:gd name="connsiteY24" fmla="*/ 109805 h 177474"/>
                <a:gd name="connsiteX25" fmla="*/ 11502 w 144413"/>
                <a:gd name="connsiteY25" fmla="*/ 88737 h 177474"/>
                <a:gd name="connsiteX26" fmla="*/ 11502 w 144413"/>
                <a:gd name="connsiteY26" fmla="*/ 81077 h 177474"/>
                <a:gd name="connsiteX27" fmla="*/ 72207 w 144413"/>
                <a:gd name="connsiteY27" fmla="*/ 95121 h 177474"/>
                <a:gd name="connsiteX28" fmla="*/ 72207 w 144413"/>
                <a:gd name="connsiteY28" fmla="*/ 12768 h 177474"/>
                <a:gd name="connsiteX29" fmla="*/ 131633 w 144413"/>
                <a:gd name="connsiteY29" fmla="*/ 33835 h 177474"/>
                <a:gd name="connsiteX30" fmla="*/ 72207 w 144413"/>
                <a:gd name="connsiteY30" fmla="*/ 54902 h 177474"/>
                <a:gd name="connsiteX31" fmla="*/ 12780 w 144413"/>
                <a:gd name="connsiteY31" fmla="*/ 33835 h 177474"/>
                <a:gd name="connsiteX32" fmla="*/ 72207 w 144413"/>
                <a:gd name="connsiteY32" fmla="*/ 12768 h 177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4413" h="177474">
                  <a:moveTo>
                    <a:pt x="72207" y="95121"/>
                  </a:moveTo>
                  <a:cubicBezTo>
                    <a:pt x="76040" y="95121"/>
                    <a:pt x="78597" y="92568"/>
                    <a:pt x="78597" y="88737"/>
                  </a:cubicBezTo>
                  <a:cubicBezTo>
                    <a:pt x="78597" y="84907"/>
                    <a:pt x="76040" y="82353"/>
                    <a:pt x="72207" y="82353"/>
                  </a:cubicBezTo>
                  <a:cubicBezTo>
                    <a:pt x="35145" y="82353"/>
                    <a:pt x="12780" y="70224"/>
                    <a:pt x="12780" y="61286"/>
                  </a:cubicBezTo>
                  <a:lnTo>
                    <a:pt x="12780" y="53625"/>
                  </a:lnTo>
                  <a:cubicBezTo>
                    <a:pt x="26838" y="62563"/>
                    <a:pt x="49842" y="67670"/>
                    <a:pt x="72207" y="67670"/>
                  </a:cubicBezTo>
                  <a:cubicBezTo>
                    <a:pt x="107351" y="67670"/>
                    <a:pt x="144413" y="55541"/>
                    <a:pt x="144413" y="33835"/>
                  </a:cubicBezTo>
                  <a:cubicBezTo>
                    <a:pt x="144413" y="12129"/>
                    <a:pt x="107351" y="0"/>
                    <a:pt x="72207" y="0"/>
                  </a:cubicBezTo>
                  <a:cubicBezTo>
                    <a:pt x="37062" y="0"/>
                    <a:pt x="0" y="12129"/>
                    <a:pt x="0" y="33835"/>
                  </a:cubicBezTo>
                  <a:lnTo>
                    <a:pt x="0" y="143640"/>
                  </a:lnTo>
                  <a:cubicBezTo>
                    <a:pt x="0" y="165345"/>
                    <a:pt x="37062" y="177475"/>
                    <a:pt x="72207" y="177475"/>
                  </a:cubicBezTo>
                  <a:cubicBezTo>
                    <a:pt x="76040" y="177475"/>
                    <a:pt x="78597" y="174921"/>
                    <a:pt x="78597" y="171091"/>
                  </a:cubicBezTo>
                  <a:cubicBezTo>
                    <a:pt x="78597" y="167260"/>
                    <a:pt x="76040" y="164707"/>
                    <a:pt x="72207" y="164707"/>
                  </a:cubicBezTo>
                  <a:cubicBezTo>
                    <a:pt x="35784" y="164707"/>
                    <a:pt x="12780" y="152577"/>
                    <a:pt x="12780" y="143640"/>
                  </a:cubicBezTo>
                  <a:lnTo>
                    <a:pt x="12780" y="135979"/>
                  </a:lnTo>
                  <a:cubicBezTo>
                    <a:pt x="24282" y="144278"/>
                    <a:pt x="43452" y="149385"/>
                    <a:pt x="66456" y="150024"/>
                  </a:cubicBezTo>
                  <a:cubicBezTo>
                    <a:pt x="66456" y="150024"/>
                    <a:pt x="66456" y="150024"/>
                    <a:pt x="66456" y="150024"/>
                  </a:cubicBezTo>
                  <a:cubicBezTo>
                    <a:pt x="69650" y="150024"/>
                    <a:pt x="72845" y="147470"/>
                    <a:pt x="72845" y="143640"/>
                  </a:cubicBezTo>
                  <a:cubicBezTo>
                    <a:pt x="72845" y="139809"/>
                    <a:pt x="70289" y="137256"/>
                    <a:pt x="66456" y="137256"/>
                  </a:cubicBezTo>
                  <a:cubicBezTo>
                    <a:pt x="31311" y="135979"/>
                    <a:pt x="12141" y="124488"/>
                    <a:pt x="12141" y="116189"/>
                  </a:cubicBezTo>
                  <a:lnTo>
                    <a:pt x="12141" y="108528"/>
                  </a:lnTo>
                  <a:cubicBezTo>
                    <a:pt x="23643" y="116827"/>
                    <a:pt x="42813" y="121934"/>
                    <a:pt x="65817" y="122573"/>
                  </a:cubicBezTo>
                  <a:cubicBezTo>
                    <a:pt x="65817" y="122573"/>
                    <a:pt x="65817" y="122573"/>
                    <a:pt x="65817" y="122573"/>
                  </a:cubicBezTo>
                  <a:cubicBezTo>
                    <a:pt x="69012" y="122573"/>
                    <a:pt x="72207" y="120019"/>
                    <a:pt x="72207" y="116189"/>
                  </a:cubicBezTo>
                  <a:cubicBezTo>
                    <a:pt x="72207" y="112358"/>
                    <a:pt x="69650" y="109805"/>
                    <a:pt x="65817" y="109805"/>
                  </a:cubicBezTo>
                  <a:cubicBezTo>
                    <a:pt x="30672" y="108528"/>
                    <a:pt x="11502" y="97037"/>
                    <a:pt x="11502" y="88737"/>
                  </a:cubicBezTo>
                  <a:lnTo>
                    <a:pt x="11502" y="81077"/>
                  </a:lnTo>
                  <a:cubicBezTo>
                    <a:pt x="26838" y="90653"/>
                    <a:pt x="49842" y="95121"/>
                    <a:pt x="72207" y="95121"/>
                  </a:cubicBezTo>
                  <a:close/>
                  <a:moveTo>
                    <a:pt x="72207" y="12768"/>
                  </a:moveTo>
                  <a:cubicBezTo>
                    <a:pt x="108629" y="12768"/>
                    <a:pt x="131633" y="25536"/>
                    <a:pt x="131633" y="33835"/>
                  </a:cubicBezTo>
                  <a:cubicBezTo>
                    <a:pt x="131633" y="42773"/>
                    <a:pt x="109269" y="54902"/>
                    <a:pt x="72207" y="54902"/>
                  </a:cubicBezTo>
                  <a:cubicBezTo>
                    <a:pt x="35145" y="54902"/>
                    <a:pt x="12780" y="42773"/>
                    <a:pt x="12780" y="33835"/>
                  </a:cubicBezTo>
                  <a:cubicBezTo>
                    <a:pt x="12780" y="25536"/>
                    <a:pt x="35784" y="12768"/>
                    <a:pt x="72207" y="12768"/>
                  </a:cubicBez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57" name="Rectangle 56">
            <a:extLst>
              <a:ext uri="{FF2B5EF4-FFF2-40B4-BE49-F238E27FC236}">
                <a16:creationId xmlns:a16="http://schemas.microsoft.com/office/drawing/2014/main" id="{F76516A4-7700-46EE-B648-D48DD20092C8}"/>
              </a:ext>
            </a:extLst>
          </p:cNvPr>
          <p:cNvSpPr/>
          <p:nvPr/>
        </p:nvSpPr>
        <p:spPr>
          <a:xfrm>
            <a:off x="1505620" y="5126299"/>
            <a:ext cx="9686635" cy="1232645"/>
          </a:xfrm>
          <a:prstGeom prst="rect">
            <a:avLst/>
          </a:prstGeom>
        </p:spPr>
        <p:txBody>
          <a:bodyPr wrap="square" lIns="0" tIns="0" rIns="0" bIns="0">
            <a:spAutoFit/>
          </a:bodyPr>
          <a:lstStyle/>
          <a:p>
            <a:pPr marL="0" marR="0" lvl="0" indent="0" algn="l" defTabSz="1216122" rtl="0" eaLnBrk="1" fontAlgn="auto" latinLnBrk="0" hangingPunct="1">
              <a:lnSpc>
                <a:spcPct val="120000"/>
              </a:lnSpc>
              <a:spcBef>
                <a:spcPts val="0"/>
              </a:spcBef>
              <a:spcAft>
                <a:spcPts val="600"/>
              </a:spcAft>
              <a:buClrTx/>
              <a:buSzTx/>
              <a:buFontTx/>
              <a:buNone/>
              <a:tabLst/>
              <a:defRPr/>
            </a:pPr>
            <a:r>
              <a:rPr kumimoji="0" lang="en-US" sz="105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Reporting Requirements &amp; Data Management</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Open Sans"/>
                <a:ea typeface="+mn-ea"/>
                <a:cs typeface="+mn-cs"/>
              </a:rPr>
              <a:t>Award recipients must consider, budget for, and implement appropriate data management for data and information outputs acquired or generated during the grant</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Open Sans"/>
                <a:ea typeface="+mn-ea"/>
                <a:cs typeface="+mn-cs"/>
              </a:rPr>
              <a:t>Examples of data management include protecting personal information, intellectual property rights, and confidential business information</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Open Sans"/>
                <a:ea typeface="+mn-ea"/>
                <a:cs typeface="+mn-cs"/>
              </a:rPr>
              <a:t>In addition, an eligible entity may not use more than three percent of the amount of a SMART grant for each fiscal year to achieve compliance with applicable planning and reporting requirements</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a:ln>
                <a:noFill/>
              </a:ln>
              <a:solidFill>
                <a:prstClr val="black"/>
              </a:solidFill>
              <a:effectLst/>
              <a:uLnTx/>
              <a:uFillTx/>
              <a:latin typeface="Open Sans"/>
              <a:ea typeface="+mn-ea"/>
              <a:cs typeface="+mn-cs"/>
            </a:endParaRPr>
          </a:p>
        </p:txBody>
      </p:sp>
      <p:sp>
        <p:nvSpPr>
          <p:cNvPr id="60" name="Rectangle 59">
            <a:extLst>
              <a:ext uri="{FF2B5EF4-FFF2-40B4-BE49-F238E27FC236}">
                <a16:creationId xmlns:a16="http://schemas.microsoft.com/office/drawing/2014/main" id="{4263352B-AC25-49A8-A50C-94A1D3E14A3A}"/>
              </a:ext>
            </a:extLst>
          </p:cNvPr>
          <p:cNvSpPr/>
          <p:nvPr/>
        </p:nvSpPr>
        <p:spPr>
          <a:xfrm>
            <a:off x="7464314" y="3170108"/>
            <a:ext cx="4046306" cy="1834348"/>
          </a:xfrm>
          <a:prstGeom prst="rect">
            <a:avLst/>
          </a:prstGeom>
        </p:spPr>
        <p:txBody>
          <a:bodyPr wrap="square" lIns="0" tIns="0" rIns="0" bIns="0" numCol="1">
            <a:spAutoFit/>
          </a:bodyPr>
          <a:lstStyle/>
          <a:p>
            <a:pPr marL="0" marR="0" lvl="0" indent="0" algn="l" defTabSz="1216122" rtl="0" eaLnBrk="1" fontAlgn="auto" latinLnBrk="0" hangingPunct="1">
              <a:lnSpc>
                <a:spcPct val="120000"/>
              </a:lnSpc>
              <a:spcBef>
                <a:spcPts val="0"/>
              </a:spcBef>
              <a:spcAft>
                <a:spcPts val="600"/>
              </a:spcAft>
              <a:buClrTx/>
              <a:buSzTx/>
              <a:buFontTx/>
              <a:buNone/>
              <a:tabLst/>
              <a:defRPr/>
            </a:pPr>
            <a:endParaRPr kumimoji="0" lang="en-US" sz="105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endParaRPr>
          </a:p>
          <a:p>
            <a:pPr marL="0" marR="0" lvl="0" indent="0" algn="l" defTabSz="1216122" rtl="0" eaLnBrk="1" fontAlgn="auto" latinLnBrk="0" hangingPunct="1">
              <a:lnSpc>
                <a:spcPct val="120000"/>
              </a:lnSpc>
              <a:spcBef>
                <a:spcPts val="0"/>
              </a:spcBef>
              <a:spcAft>
                <a:spcPts val="600"/>
              </a:spcAft>
              <a:buClrTx/>
              <a:buSzTx/>
              <a:buFontTx/>
              <a:buNone/>
              <a:tabLst/>
              <a:defRPr/>
            </a:pPr>
            <a:r>
              <a:rPr kumimoji="0" lang="en-US" sz="105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Eligible Applicants</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Open Sans"/>
                <a:ea typeface="+mn-ea"/>
                <a:cs typeface="+mn-cs"/>
              </a:rPr>
              <a:t>A State;  </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Open Sans"/>
                <a:ea typeface="+mn-ea"/>
                <a:cs typeface="+mn-cs"/>
              </a:rPr>
              <a:t>a political subdivision of a State;</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Open Sans"/>
                <a:ea typeface="+mn-ea"/>
                <a:cs typeface="+mn-cs"/>
              </a:rPr>
              <a:t>a federally recognized Tribal government; </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Open Sans"/>
                <a:ea typeface="+mn-ea"/>
                <a:cs typeface="+mn-cs"/>
              </a:rPr>
              <a:t>a public transit agency or authority; </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Open Sans"/>
                <a:ea typeface="+mn-ea"/>
                <a:cs typeface="+mn-cs"/>
              </a:rPr>
              <a:t>a public toll authority; </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1" i="0" u="none" strike="noStrike" kern="1200" cap="none" spc="0" normalizeH="0" baseline="0" noProof="0">
                <a:ln>
                  <a:noFill/>
                </a:ln>
                <a:solidFill>
                  <a:prstClr val="black"/>
                </a:solidFill>
                <a:effectLst/>
                <a:uLnTx/>
                <a:uFillTx/>
                <a:latin typeface="Open Sans"/>
                <a:ea typeface="+mn-ea"/>
                <a:cs typeface="+mn-cs"/>
              </a:rPr>
              <a:t>a metropolitan planning organization</a:t>
            </a:r>
            <a:r>
              <a:rPr kumimoji="0" lang="en-US" sz="1050" b="0" i="0" u="none" strike="noStrike" kern="1200" cap="none" spc="0" normalizeH="0" baseline="0" noProof="0">
                <a:ln>
                  <a:noFill/>
                </a:ln>
                <a:solidFill>
                  <a:prstClr val="black"/>
                </a:solidFill>
                <a:effectLst/>
                <a:uLnTx/>
                <a:uFillTx/>
                <a:latin typeface="Open Sans"/>
                <a:ea typeface="+mn-ea"/>
                <a:cs typeface="+mn-cs"/>
              </a:rPr>
              <a:t>; or </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Open Sans"/>
                <a:ea typeface="+mn-ea"/>
                <a:cs typeface="+mn-cs"/>
              </a:rPr>
              <a:t>a group of two or more eligible entities listed above </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50" b="0" i="0" u="none" strike="noStrike" kern="1200" cap="none" spc="0" normalizeH="0" baseline="0" noProof="0">
                <a:ln>
                  <a:noFill/>
                </a:ln>
                <a:solidFill>
                  <a:prstClr val="black"/>
                </a:solidFill>
                <a:effectLst/>
                <a:uLnTx/>
                <a:uFillTx/>
                <a:latin typeface="Open Sans"/>
                <a:ea typeface="+mn-ea"/>
                <a:cs typeface="+mn-cs"/>
              </a:rPr>
              <a:t>applying through a single lead applicant (Group Application).</a:t>
            </a:r>
            <a:endParaRPr kumimoji="0" lang="en-US" sz="1050" b="0" i="0" u="none" strike="noStrike" kern="1200" cap="none" spc="0" normalizeH="0" baseline="0" noProof="0">
              <a:ln>
                <a:noFill/>
              </a:ln>
              <a:solidFill>
                <a:srgbClr val="212529"/>
              </a:solidFill>
              <a:effectLst/>
              <a:uLnTx/>
              <a:uFillTx/>
              <a:latin typeface="Open Sans"/>
              <a:ea typeface="Open Sans" panose="020B0606030504020204" pitchFamily="34" charset="0"/>
              <a:cs typeface="Open Sans" panose="020B0606030504020204" pitchFamily="34" charset="0"/>
            </a:endParaRPr>
          </a:p>
        </p:txBody>
      </p:sp>
      <p:cxnSp>
        <p:nvCxnSpPr>
          <p:cNvPr id="62" name="Straight Connector 61">
            <a:extLst>
              <a:ext uri="{FF2B5EF4-FFF2-40B4-BE49-F238E27FC236}">
                <a16:creationId xmlns:a16="http://schemas.microsoft.com/office/drawing/2014/main" id="{2D10C622-D8E1-4BE3-8174-731E99D02403}"/>
              </a:ext>
            </a:extLst>
          </p:cNvPr>
          <p:cNvCxnSpPr/>
          <p:nvPr/>
        </p:nvCxnSpPr>
        <p:spPr>
          <a:xfrm>
            <a:off x="1217588" y="5195626"/>
            <a:ext cx="0" cy="734530"/>
          </a:xfrm>
          <a:prstGeom prst="line">
            <a:avLst/>
          </a:prstGeom>
          <a:ln w="57150">
            <a:solidFill>
              <a:srgbClr val="A0DCFF"/>
            </a:solidFill>
          </a:ln>
        </p:spPr>
        <p:style>
          <a:lnRef idx="1">
            <a:schemeClr val="accent1"/>
          </a:lnRef>
          <a:fillRef idx="0">
            <a:schemeClr val="accent1"/>
          </a:fillRef>
          <a:effectRef idx="0">
            <a:schemeClr val="accent1"/>
          </a:effectRef>
          <a:fontRef idx="minor">
            <a:schemeClr val="tx1"/>
          </a:fontRef>
        </p:style>
      </p:cxnSp>
      <p:sp>
        <p:nvSpPr>
          <p:cNvPr id="63" name="Graphic 4">
            <a:extLst>
              <a:ext uri="{FF2B5EF4-FFF2-40B4-BE49-F238E27FC236}">
                <a16:creationId xmlns:a16="http://schemas.microsoft.com/office/drawing/2014/main" id="{9DB5CF3E-C40A-4E10-BE93-9FADC5149740}"/>
              </a:ext>
            </a:extLst>
          </p:cNvPr>
          <p:cNvSpPr/>
          <p:nvPr/>
        </p:nvSpPr>
        <p:spPr>
          <a:xfrm>
            <a:off x="441961" y="5249864"/>
            <a:ext cx="557784" cy="557784"/>
          </a:xfrm>
          <a:custGeom>
            <a:avLst/>
            <a:gdLst>
              <a:gd name="connsiteX0" fmla="*/ 180836 w 361670"/>
              <a:gd name="connsiteY0" fmla="*/ 0 h 361333"/>
              <a:gd name="connsiteX1" fmla="*/ 0 w 361670"/>
              <a:gd name="connsiteY1" fmla="*/ 180667 h 361333"/>
              <a:gd name="connsiteX2" fmla="*/ 180836 w 361670"/>
              <a:gd name="connsiteY2" fmla="*/ 361333 h 361333"/>
              <a:gd name="connsiteX3" fmla="*/ 361670 w 361670"/>
              <a:gd name="connsiteY3" fmla="*/ 180667 h 361333"/>
              <a:gd name="connsiteX4" fmla="*/ 180836 w 361670"/>
              <a:gd name="connsiteY4" fmla="*/ 0 h 361333"/>
              <a:gd name="connsiteX5" fmla="*/ 180836 w 361670"/>
              <a:gd name="connsiteY5" fmla="*/ 349204 h 361333"/>
              <a:gd name="connsiteX6" fmla="*/ 12780 w 361670"/>
              <a:gd name="connsiteY6" fmla="*/ 181305 h 361333"/>
              <a:gd name="connsiteX7" fmla="*/ 180836 w 361670"/>
              <a:gd name="connsiteY7" fmla="*/ 13406 h 361333"/>
              <a:gd name="connsiteX8" fmla="*/ 348890 w 361670"/>
              <a:gd name="connsiteY8" fmla="*/ 181305 h 361333"/>
              <a:gd name="connsiteX9" fmla="*/ 180836 w 361670"/>
              <a:gd name="connsiteY9" fmla="*/ 34920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0" h="361333">
                <a:moveTo>
                  <a:pt x="180836" y="0"/>
                </a:moveTo>
                <a:cubicBezTo>
                  <a:pt x="80513" y="0"/>
                  <a:pt x="0" y="81077"/>
                  <a:pt x="0" y="180667"/>
                </a:cubicBezTo>
                <a:cubicBezTo>
                  <a:pt x="0" y="280895"/>
                  <a:pt x="81152" y="361333"/>
                  <a:pt x="180836" y="361333"/>
                </a:cubicBezTo>
                <a:cubicBezTo>
                  <a:pt x="281157" y="361333"/>
                  <a:pt x="361670" y="280257"/>
                  <a:pt x="361670" y="180667"/>
                </a:cubicBezTo>
                <a:cubicBezTo>
                  <a:pt x="361670" y="81077"/>
                  <a:pt x="280518" y="0"/>
                  <a:pt x="180836" y="0"/>
                </a:cubicBezTo>
                <a:close/>
                <a:moveTo>
                  <a:pt x="180836" y="349204"/>
                </a:moveTo>
                <a:cubicBezTo>
                  <a:pt x="88181" y="349204"/>
                  <a:pt x="12780" y="273873"/>
                  <a:pt x="12780" y="181305"/>
                </a:cubicBezTo>
                <a:cubicBezTo>
                  <a:pt x="12780" y="88738"/>
                  <a:pt x="88181" y="13406"/>
                  <a:pt x="180836" y="13406"/>
                </a:cubicBezTo>
                <a:cubicBezTo>
                  <a:pt x="273490" y="13406"/>
                  <a:pt x="348890" y="88738"/>
                  <a:pt x="348890" y="181305"/>
                </a:cubicBezTo>
                <a:cubicBezTo>
                  <a:pt x="348890" y="273873"/>
                  <a:pt x="273490" y="349204"/>
                  <a:pt x="180836" y="349204"/>
                </a:cubicBezTo>
                <a:close/>
              </a:path>
            </a:pathLst>
          </a:custGeom>
          <a:solidFill>
            <a:srgbClr val="A0DCFF"/>
          </a:solid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5" name="Graphic 4">
            <a:extLst>
              <a:ext uri="{FF2B5EF4-FFF2-40B4-BE49-F238E27FC236}">
                <a16:creationId xmlns:a16="http://schemas.microsoft.com/office/drawing/2014/main" id="{4309B3BE-E3DD-41DE-9169-ABD60B33F4CD}"/>
              </a:ext>
            </a:extLst>
          </p:cNvPr>
          <p:cNvSpPr/>
          <p:nvPr/>
        </p:nvSpPr>
        <p:spPr>
          <a:xfrm>
            <a:off x="569376" y="5380317"/>
            <a:ext cx="304822" cy="296879"/>
          </a:xfrm>
          <a:custGeom>
            <a:avLst/>
            <a:gdLst>
              <a:gd name="connsiteX0" fmla="*/ 159021 w 197999"/>
              <a:gd name="connsiteY0" fmla="*/ 17738 h 192658"/>
              <a:gd name="connsiteX1" fmla="*/ 155826 w 197999"/>
              <a:gd name="connsiteY1" fmla="*/ 15822 h 192658"/>
              <a:gd name="connsiteX2" fmla="*/ 111096 w 197999"/>
              <a:gd name="connsiteY2" fmla="*/ 4970 h 192658"/>
              <a:gd name="connsiteX3" fmla="*/ 104706 w 197999"/>
              <a:gd name="connsiteY3" fmla="*/ 6885 h 192658"/>
              <a:gd name="connsiteX4" fmla="*/ 102150 w 197999"/>
              <a:gd name="connsiteY4" fmla="*/ 9438 h 192658"/>
              <a:gd name="connsiteX5" fmla="*/ 102150 w 197999"/>
              <a:gd name="connsiteY5" fmla="*/ 18376 h 192658"/>
              <a:gd name="connsiteX6" fmla="*/ 123237 w 197999"/>
              <a:gd name="connsiteY6" fmla="*/ 39443 h 192658"/>
              <a:gd name="connsiteX7" fmla="*/ 94482 w 197999"/>
              <a:gd name="connsiteY7" fmla="*/ 68171 h 192658"/>
              <a:gd name="connsiteX8" fmla="*/ 86814 w 197999"/>
              <a:gd name="connsiteY8" fmla="*/ 61149 h 192658"/>
              <a:gd name="connsiteX9" fmla="*/ 61255 w 197999"/>
              <a:gd name="connsiteY9" fmla="*/ 3054 h 192658"/>
              <a:gd name="connsiteX10" fmla="*/ 38251 w 197999"/>
              <a:gd name="connsiteY10" fmla="*/ 501 h 192658"/>
              <a:gd name="connsiteX11" fmla="*/ 33139 w 197999"/>
              <a:gd name="connsiteY11" fmla="*/ 4970 h 192658"/>
              <a:gd name="connsiteX12" fmla="*/ 34417 w 197999"/>
              <a:gd name="connsiteY12" fmla="*/ 11354 h 192658"/>
              <a:gd name="connsiteX13" fmla="*/ 45280 w 197999"/>
              <a:gd name="connsiteY13" fmla="*/ 22206 h 192658"/>
              <a:gd name="connsiteX14" fmla="*/ 49753 w 197999"/>
              <a:gd name="connsiteY14" fmla="*/ 33698 h 192658"/>
              <a:gd name="connsiteX15" fmla="*/ 33778 w 197999"/>
              <a:gd name="connsiteY15" fmla="*/ 49657 h 192658"/>
              <a:gd name="connsiteX16" fmla="*/ 22276 w 197999"/>
              <a:gd name="connsiteY16" fmla="*/ 45189 h 192658"/>
              <a:gd name="connsiteX17" fmla="*/ 11413 w 197999"/>
              <a:gd name="connsiteY17" fmla="*/ 34336 h 192658"/>
              <a:gd name="connsiteX18" fmla="*/ 5023 w 197999"/>
              <a:gd name="connsiteY18" fmla="*/ 33059 h 192658"/>
              <a:gd name="connsiteX19" fmla="*/ 550 w 197999"/>
              <a:gd name="connsiteY19" fmla="*/ 38166 h 192658"/>
              <a:gd name="connsiteX20" fmla="*/ 37612 w 197999"/>
              <a:gd name="connsiteY20" fmla="*/ 89238 h 192658"/>
              <a:gd name="connsiteX21" fmla="*/ 61893 w 197999"/>
              <a:gd name="connsiteY21" fmla="*/ 86685 h 192658"/>
              <a:gd name="connsiteX22" fmla="*/ 69561 w 197999"/>
              <a:gd name="connsiteY22" fmla="*/ 94345 h 192658"/>
              <a:gd name="connsiteX23" fmla="*/ 6301 w 197999"/>
              <a:gd name="connsiteY23" fmla="*/ 157547 h 192658"/>
              <a:gd name="connsiteX24" fmla="*/ 550 w 197999"/>
              <a:gd name="connsiteY24" fmla="*/ 170315 h 192658"/>
              <a:gd name="connsiteX25" fmla="*/ 6301 w 197999"/>
              <a:gd name="connsiteY25" fmla="*/ 183083 h 192658"/>
              <a:gd name="connsiteX26" fmla="*/ 19720 w 197999"/>
              <a:gd name="connsiteY26" fmla="*/ 188828 h 192658"/>
              <a:gd name="connsiteX27" fmla="*/ 31861 w 197999"/>
              <a:gd name="connsiteY27" fmla="*/ 183721 h 192658"/>
              <a:gd name="connsiteX28" fmla="*/ 95121 w 197999"/>
              <a:gd name="connsiteY28" fmla="*/ 120520 h 192658"/>
              <a:gd name="connsiteX29" fmla="*/ 162216 w 197999"/>
              <a:gd name="connsiteY29" fmla="*/ 187552 h 192658"/>
              <a:gd name="connsiteX30" fmla="*/ 174357 w 197999"/>
              <a:gd name="connsiteY30" fmla="*/ 192659 h 192658"/>
              <a:gd name="connsiteX31" fmla="*/ 187136 w 197999"/>
              <a:gd name="connsiteY31" fmla="*/ 187552 h 192658"/>
              <a:gd name="connsiteX32" fmla="*/ 187136 w 197999"/>
              <a:gd name="connsiteY32" fmla="*/ 187552 h 192658"/>
              <a:gd name="connsiteX33" fmla="*/ 187136 w 197999"/>
              <a:gd name="connsiteY33" fmla="*/ 162654 h 192658"/>
              <a:gd name="connsiteX34" fmla="*/ 187136 w 197999"/>
              <a:gd name="connsiteY34" fmla="*/ 162654 h 192658"/>
              <a:gd name="connsiteX35" fmla="*/ 120681 w 197999"/>
              <a:gd name="connsiteY35" fmla="*/ 94345 h 192658"/>
              <a:gd name="connsiteX36" fmla="*/ 149436 w 197999"/>
              <a:gd name="connsiteY36" fmla="*/ 65617 h 192658"/>
              <a:gd name="connsiteX37" fmla="*/ 167967 w 197999"/>
              <a:gd name="connsiteY37" fmla="*/ 84131 h 192658"/>
              <a:gd name="connsiteX38" fmla="*/ 176912 w 197999"/>
              <a:gd name="connsiteY38" fmla="*/ 84131 h 192658"/>
              <a:gd name="connsiteX39" fmla="*/ 176912 w 197999"/>
              <a:gd name="connsiteY39" fmla="*/ 84131 h 192658"/>
              <a:gd name="connsiteX40" fmla="*/ 196082 w 197999"/>
              <a:gd name="connsiteY40" fmla="*/ 64979 h 192658"/>
              <a:gd name="connsiteX41" fmla="*/ 196082 w 197999"/>
              <a:gd name="connsiteY41" fmla="*/ 56041 h 192658"/>
              <a:gd name="connsiteX42" fmla="*/ 196082 w 197999"/>
              <a:gd name="connsiteY42" fmla="*/ 56041 h 192658"/>
              <a:gd name="connsiteX43" fmla="*/ 159021 w 197999"/>
              <a:gd name="connsiteY43" fmla="*/ 17738 h 192658"/>
              <a:gd name="connsiteX44" fmla="*/ 23554 w 197999"/>
              <a:gd name="connsiteY44" fmla="*/ 173507 h 192658"/>
              <a:gd name="connsiteX45" fmla="*/ 16525 w 197999"/>
              <a:gd name="connsiteY45" fmla="*/ 173507 h 192658"/>
              <a:gd name="connsiteX46" fmla="*/ 15886 w 197999"/>
              <a:gd name="connsiteY46" fmla="*/ 172868 h 192658"/>
              <a:gd name="connsiteX47" fmla="*/ 13969 w 197999"/>
              <a:gd name="connsiteY47" fmla="*/ 169038 h 192658"/>
              <a:gd name="connsiteX48" fmla="*/ 15886 w 197999"/>
              <a:gd name="connsiteY48" fmla="*/ 165208 h 192658"/>
              <a:gd name="connsiteX49" fmla="*/ 79146 w 197999"/>
              <a:gd name="connsiteY49" fmla="*/ 102006 h 192658"/>
              <a:gd name="connsiteX50" fmla="*/ 86814 w 197999"/>
              <a:gd name="connsiteY50" fmla="*/ 109667 h 192658"/>
              <a:gd name="connsiteX51" fmla="*/ 23554 w 197999"/>
              <a:gd name="connsiteY51" fmla="*/ 173507 h 192658"/>
              <a:gd name="connsiteX52" fmla="*/ 179468 w 197999"/>
              <a:gd name="connsiteY52" fmla="*/ 177337 h 192658"/>
              <a:gd name="connsiteX53" fmla="*/ 172439 w 197999"/>
              <a:gd name="connsiteY53" fmla="*/ 177337 h 192658"/>
              <a:gd name="connsiteX54" fmla="*/ 71478 w 197999"/>
              <a:gd name="connsiteY54" fmla="*/ 76470 h 192658"/>
              <a:gd name="connsiteX55" fmla="*/ 63172 w 197999"/>
              <a:gd name="connsiteY55" fmla="*/ 72640 h 192658"/>
              <a:gd name="connsiteX56" fmla="*/ 57420 w 197999"/>
              <a:gd name="connsiteY56" fmla="*/ 73917 h 192658"/>
              <a:gd name="connsiteX57" fmla="*/ 22915 w 197999"/>
              <a:gd name="connsiteY57" fmla="*/ 65617 h 192658"/>
              <a:gd name="connsiteX58" fmla="*/ 16525 w 197999"/>
              <a:gd name="connsiteY58" fmla="*/ 54765 h 192658"/>
              <a:gd name="connsiteX59" fmla="*/ 57420 w 197999"/>
              <a:gd name="connsiteY59" fmla="*/ 51573 h 192658"/>
              <a:gd name="connsiteX60" fmla="*/ 64450 w 197999"/>
              <a:gd name="connsiteY60" fmla="*/ 33059 h 192658"/>
              <a:gd name="connsiteX61" fmla="*/ 57420 w 197999"/>
              <a:gd name="connsiteY61" fmla="*/ 13907 h 192658"/>
              <a:gd name="connsiteX62" fmla="*/ 68923 w 197999"/>
              <a:gd name="connsiteY62" fmla="*/ 20930 h 192658"/>
              <a:gd name="connsiteX63" fmla="*/ 75951 w 197999"/>
              <a:gd name="connsiteY63" fmla="*/ 56041 h 192658"/>
              <a:gd name="connsiteX64" fmla="*/ 78508 w 197999"/>
              <a:gd name="connsiteY64" fmla="*/ 68809 h 192658"/>
              <a:gd name="connsiteX65" fmla="*/ 107262 w 197999"/>
              <a:gd name="connsiteY65" fmla="*/ 97537 h 192658"/>
              <a:gd name="connsiteX66" fmla="*/ 107262 w 197999"/>
              <a:gd name="connsiteY66" fmla="*/ 97537 h 192658"/>
              <a:gd name="connsiteX67" fmla="*/ 178829 w 197999"/>
              <a:gd name="connsiteY67" fmla="*/ 169676 h 192658"/>
              <a:gd name="connsiteX68" fmla="*/ 179468 w 197999"/>
              <a:gd name="connsiteY68" fmla="*/ 177337 h 192658"/>
              <a:gd name="connsiteX69" fmla="*/ 179468 w 197999"/>
              <a:gd name="connsiteY69" fmla="*/ 177337 h 192658"/>
              <a:gd name="connsiteX70" fmla="*/ 179468 w 197999"/>
              <a:gd name="connsiteY70" fmla="*/ 177337 h 192658"/>
              <a:gd name="connsiteX71" fmla="*/ 173079 w 197999"/>
              <a:gd name="connsiteY71" fmla="*/ 70725 h 192658"/>
              <a:gd name="connsiteX72" fmla="*/ 154548 w 197999"/>
              <a:gd name="connsiteY72" fmla="*/ 52211 h 192658"/>
              <a:gd name="connsiteX73" fmla="*/ 145602 w 197999"/>
              <a:gd name="connsiteY73" fmla="*/ 52211 h 192658"/>
              <a:gd name="connsiteX74" fmla="*/ 145602 w 197999"/>
              <a:gd name="connsiteY74" fmla="*/ 52211 h 192658"/>
              <a:gd name="connsiteX75" fmla="*/ 112374 w 197999"/>
              <a:gd name="connsiteY75" fmla="*/ 85408 h 192658"/>
              <a:gd name="connsiteX76" fmla="*/ 104706 w 197999"/>
              <a:gd name="connsiteY76" fmla="*/ 77747 h 192658"/>
              <a:gd name="connsiteX77" fmla="*/ 137934 w 197999"/>
              <a:gd name="connsiteY77" fmla="*/ 44550 h 192658"/>
              <a:gd name="connsiteX78" fmla="*/ 137934 w 197999"/>
              <a:gd name="connsiteY78" fmla="*/ 35613 h 192658"/>
              <a:gd name="connsiteX79" fmla="*/ 124515 w 197999"/>
              <a:gd name="connsiteY79" fmla="*/ 22206 h 192658"/>
              <a:gd name="connsiteX80" fmla="*/ 151992 w 197999"/>
              <a:gd name="connsiteY80" fmla="*/ 28590 h 192658"/>
              <a:gd name="connsiteX81" fmla="*/ 183942 w 197999"/>
              <a:gd name="connsiteY81" fmla="*/ 60510 h 192658"/>
              <a:gd name="connsiteX82" fmla="*/ 173079 w 197999"/>
              <a:gd name="connsiteY82" fmla="*/ 70725 h 19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97999" h="192658">
                <a:moveTo>
                  <a:pt x="159021" y="17738"/>
                </a:moveTo>
                <a:cubicBezTo>
                  <a:pt x="158382" y="17099"/>
                  <a:pt x="157104" y="16461"/>
                  <a:pt x="155826" y="15822"/>
                </a:cubicBezTo>
                <a:lnTo>
                  <a:pt x="111096" y="4970"/>
                </a:lnTo>
                <a:cubicBezTo>
                  <a:pt x="108540" y="4331"/>
                  <a:pt x="106623" y="4970"/>
                  <a:pt x="104706" y="6885"/>
                </a:cubicBezTo>
                <a:lnTo>
                  <a:pt x="102150" y="9438"/>
                </a:lnTo>
                <a:cubicBezTo>
                  <a:pt x="99594" y="11992"/>
                  <a:pt x="99594" y="15822"/>
                  <a:pt x="102150" y="18376"/>
                </a:cubicBezTo>
                <a:lnTo>
                  <a:pt x="123237" y="39443"/>
                </a:lnTo>
                <a:lnTo>
                  <a:pt x="94482" y="68171"/>
                </a:lnTo>
                <a:lnTo>
                  <a:pt x="86814" y="61149"/>
                </a:lnTo>
                <a:cubicBezTo>
                  <a:pt x="95760" y="38166"/>
                  <a:pt x="84258" y="11992"/>
                  <a:pt x="61255" y="3054"/>
                </a:cubicBezTo>
                <a:cubicBezTo>
                  <a:pt x="54225" y="501"/>
                  <a:pt x="45919" y="-776"/>
                  <a:pt x="38251" y="501"/>
                </a:cubicBezTo>
                <a:cubicBezTo>
                  <a:pt x="35695" y="1139"/>
                  <a:pt x="33778" y="2416"/>
                  <a:pt x="33139" y="4970"/>
                </a:cubicBezTo>
                <a:cubicBezTo>
                  <a:pt x="32500" y="7523"/>
                  <a:pt x="33139" y="9438"/>
                  <a:pt x="34417" y="11354"/>
                </a:cubicBezTo>
                <a:lnTo>
                  <a:pt x="45280" y="22206"/>
                </a:lnTo>
                <a:cubicBezTo>
                  <a:pt x="48475" y="25398"/>
                  <a:pt x="49753" y="29229"/>
                  <a:pt x="49753" y="33698"/>
                </a:cubicBezTo>
                <a:cubicBezTo>
                  <a:pt x="49753" y="42635"/>
                  <a:pt x="42724" y="49657"/>
                  <a:pt x="33778" y="49657"/>
                </a:cubicBezTo>
                <a:cubicBezTo>
                  <a:pt x="29305" y="49657"/>
                  <a:pt x="25471" y="47742"/>
                  <a:pt x="22276" y="45189"/>
                </a:cubicBezTo>
                <a:lnTo>
                  <a:pt x="11413" y="34336"/>
                </a:lnTo>
                <a:cubicBezTo>
                  <a:pt x="9496" y="32421"/>
                  <a:pt x="7579" y="31782"/>
                  <a:pt x="5023" y="33059"/>
                </a:cubicBezTo>
                <a:cubicBezTo>
                  <a:pt x="2467" y="33698"/>
                  <a:pt x="1189" y="35613"/>
                  <a:pt x="550" y="38166"/>
                </a:cubicBezTo>
                <a:cubicBezTo>
                  <a:pt x="-3284" y="62425"/>
                  <a:pt x="13330" y="85408"/>
                  <a:pt x="37612" y="89238"/>
                </a:cubicBezTo>
                <a:cubicBezTo>
                  <a:pt x="45919" y="90515"/>
                  <a:pt x="54225" y="89877"/>
                  <a:pt x="61893" y="86685"/>
                </a:cubicBezTo>
                <a:lnTo>
                  <a:pt x="69561" y="94345"/>
                </a:lnTo>
                <a:lnTo>
                  <a:pt x="6301" y="157547"/>
                </a:lnTo>
                <a:cubicBezTo>
                  <a:pt x="3106" y="160739"/>
                  <a:pt x="550" y="165208"/>
                  <a:pt x="550" y="170315"/>
                </a:cubicBezTo>
                <a:cubicBezTo>
                  <a:pt x="550" y="175422"/>
                  <a:pt x="2467" y="179891"/>
                  <a:pt x="6301" y="183083"/>
                </a:cubicBezTo>
                <a:cubicBezTo>
                  <a:pt x="10135" y="186913"/>
                  <a:pt x="14608" y="188828"/>
                  <a:pt x="19720" y="188828"/>
                </a:cubicBezTo>
                <a:cubicBezTo>
                  <a:pt x="24193" y="188828"/>
                  <a:pt x="28666" y="186913"/>
                  <a:pt x="31861" y="183721"/>
                </a:cubicBezTo>
                <a:lnTo>
                  <a:pt x="95121" y="120520"/>
                </a:lnTo>
                <a:lnTo>
                  <a:pt x="162216" y="187552"/>
                </a:lnTo>
                <a:cubicBezTo>
                  <a:pt x="165411" y="190744"/>
                  <a:pt x="169884" y="192659"/>
                  <a:pt x="174357" y="192659"/>
                </a:cubicBezTo>
                <a:cubicBezTo>
                  <a:pt x="178829" y="192659"/>
                  <a:pt x="183942" y="190744"/>
                  <a:pt x="187136" y="187552"/>
                </a:cubicBezTo>
                <a:lnTo>
                  <a:pt x="187136" y="187552"/>
                </a:lnTo>
                <a:cubicBezTo>
                  <a:pt x="194165" y="180529"/>
                  <a:pt x="194165" y="169676"/>
                  <a:pt x="187136" y="162654"/>
                </a:cubicBezTo>
                <a:cubicBezTo>
                  <a:pt x="187136" y="162654"/>
                  <a:pt x="187136" y="162654"/>
                  <a:pt x="187136" y="162654"/>
                </a:cubicBezTo>
                <a:lnTo>
                  <a:pt x="120681" y="94345"/>
                </a:lnTo>
                <a:lnTo>
                  <a:pt x="149436" y="65617"/>
                </a:lnTo>
                <a:lnTo>
                  <a:pt x="167967" y="84131"/>
                </a:lnTo>
                <a:cubicBezTo>
                  <a:pt x="170522" y="86685"/>
                  <a:pt x="174357" y="86685"/>
                  <a:pt x="176912" y="84131"/>
                </a:cubicBezTo>
                <a:cubicBezTo>
                  <a:pt x="176912" y="84131"/>
                  <a:pt x="176912" y="84131"/>
                  <a:pt x="176912" y="84131"/>
                </a:cubicBezTo>
                <a:lnTo>
                  <a:pt x="196082" y="64979"/>
                </a:lnTo>
                <a:cubicBezTo>
                  <a:pt x="198638" y="62425"/>
                  <a:pt x="198638" y="58595"/>
                  <a:pt x="196082" y="56041"/>
                </a:cubicBezTo>
                <a:cubicBezTo>
                  <a:pt x="196082" y="56041"/>
                  <a:pt x="196082" y="56041"/>
                  <a:pt x="196082" y="56041"/>
                </a:cubicBezTo>
                <a:lnTo>
                  <a:pt x="159021" y="17738"/>
                </a:lnTo>
                <a:close/>
                <a:moveTo>
                  <a:pt x="23554" y="173507"/>
                </a:moveTo>
                <a:cubicBezTo>
                  <a:pt x="21637" y="175422"/>
                  <a:pt x="18442" y="175422"/>
                  <a:pt x="16525" y="173507"/>
                </a:cubicBezTo>
                <a:cubicBezTo>
                  <a:pt x="16525" y="173507"/>
                  <a:pt x="15886" y="172868"/>
                  <a:pt x="15886" y="172868"/>
                </a:cubicBezTo>
                <a:cubicBezTo>
                  <a:pt x="14608" y="172230"/>
                  <a:pt x="13969" y="170953"/>
                  <a:pt x="13969" y="169038"/>
                </a:cubicBezTo>
                <a:cubicBezTo>
                  <a:pt x="13969" y="167761"/>
                  <a:pt x="14608" y="165846"/>
                  <a:pt x="15886" y="165208"/>
                </a:cubicBezTo>
                <a:lnTo>
                  <a:pt x="79146" y="102006"/>
                </a:lnTo>
                <a:lnTo>
                  <a:pt x="86814" y="109667"/>
                </a:lnTo>
                <a:lnTo>
                  <a:pt x="23554" y="173507"/>
                </a:lnTo>
                <a:close/>
                <a:moveTo>
                  <a:pt x="179468" y="177337"/>
                </a:moveTo>
                <a:cubicBezTo>
                  <a:pt x="177552" y="179252"/>
                  <a:pt x="174357" y="179252"/>
                  <a:pt x="172439" y="177337"/>
                </a:cubicBezTo>
                <a:lnTo>
                  <a:pt x="71478" y="76470"/>
                </a:lnTo>
                <a:cubicBezTo>
                  <a:pt x="68923" y="73917"/>
                  <a:pt x="66367" y="72640"/>
                  <a:pt x="63172" y="72640"/>
                </a:cubicBezTo>
                <a:cubicBezTo>
                  <a:pt x="61255" y="72640"/>
                  <a:pt x="59338" y="73278"/>
                  <a:pt x="57420" y="73917"/>
                </a:cubicBezTo>
                <a:cubicBezTo>
                  <a:pt x="45280" y="78385"/>
                  <a:pt x="31861" y="75193"/>
                  <a:pt x="22915" y="65617"/>
                </a:cubicBezTo>
                <a:cubicBezTo>
                  <a:pt x="20359" y="62425"/>
                  <a:pt x="17803" y="58595"/>
                  <a:pt x="16525" y="54765"/>
                </a:cubicBezTo>
                <a:cubicBezTo>
                  <a:pt x="28666" y="64979"/>
                  <a:pt x="47197" y="63702"/>
                  <a:pt x="57420" y="51573"/>
                </a:cubicBezTo>
                <a:cubicBezTo>
                  <a:pt x="61893" y="46465"/>
                  <a:pt x="64450" y="40082"/>
                  <a:pt x="64450" y="33059"/>
                </a:cubicBezTo>
                <a:cubicBezTo>
                  <a:pt x="64450" y="26037"/>
                  <a:pt x="61893" y="19014"/>
                  <a:pt x="57420" y="13907"/>
                </a:cubicBezTo>
                <a:cubicBezTo>
                  <a:pt x="61893" y="15822"/>
                  <a:pt x="65728" y="17738"/>
                  <a:pt x="68923" y="20930"/>
                </a:cubicBezTo>
                <a:cubicBezTo>
                  <a:pt x="77868" y="29867"/>
                  <a:pt x="81063" y="43912"/>
                  <a:pt x="75951" y="56041"/>
                </a:cubicBezTo>
                <a:cubicBezTo>
                  <a:pt x="74035" y="60510"/>
                  <a:pt x="75313" y="65617"/>
                  <a:pt x="78508" y="68809"/>
                </a:cubicBezTo>
                <a:lnTo>
                  <a:pt x="107262" y="97537"/>
                </a:lnTo>
                <a:lnTo>
                  <a:pt x="107262" y="97537"/>
                </a:lnTo>
                <a:lnTo>
                  <a:pt x="178829" y="169676"/>
                </a:lnTo>
                <a:cubicBezTo>
                  <a:pt x="181385" y="172230"/>
                  <a:pt x="181385" y="175422"/>
                  <a:pt x="179468" y="177337"/>
                </a:cubicBezTo>
                <a:cubicBezTo>
                  <a:pt x="179468" y="177337"/>
                  <a:pt x="179468" y="177337"/>
                  <a:pt x="179468" y="177337"/>
                </a:cubicBezTo>
                <a:lnTo>
                  <a:pt x="179468" y="177337"/>
                </a:lnTo>
                <a:close/>
                <a:moveTo>
                  <a:pt x="173079" y="70725"/>
                </a:moveTo>
                <a:lnTo>
                  <a:pt x="154548" y="52211"/>
                </a:lnTo>
                <a:cubicBezTo>
                  <a:pt x="151992" y="49657"/>
                  <a:pt x="148158" y="49657"/>
                  <a:pt x="145602" y="52211"/>
                </a:cubicBezTo>
                <a:cubicBezTo>
                  <a:pt x="145602" y="52211"/>
                  <a:pt x="145602" y="52211"/>
                  <a:pt x="145602" y="52211"/>
                </a:cubicBezTo>
                <a:lnTo>
                  <a:pt x="112374" y="85408"/>
                </a:lnTo>
                <a:lnTo>
                  <a:pt x="104706" y="77747"/>
                </a:lnTo>
                <a:lnTo>
                  <a:pt x="137934" y="44550"/>
                </a:lnTo>
                <a:cubicBezTo>
                  <a:pt x="140490" y="41997"/>
                  <a:pt x="140490" y="38166"/>
                  <a:pt x="137934" y="35613"/>
                </a:cubicBezTo>
                <a:lnTo>
                  <a:pt x="124515" y="22206"/>
                </a:lnTo>
                <a:lnTo>
                  <a:pt x="151992" y="28590"/>
                </a:lnTo>
                <a:lnTo>
                  <a:pt x="183942" y="60510"/>
                </a:lnTo>
                <a:lnTo>
                  <a:pt x="173079" y="70725"/>
                </a:lnTo>
                <a:close/>
              </a:path>
            </a:pathLst>
          </a:custGeom>
          <a:solidFill>
            <a:srgbClr val="A0DCFF"/>
          </a:solid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2" name="Rectangle 31">
            <a:extLst>
              <a:ext uri="{FF2B5EF4-FFF2-40B4-BE49-F238E27FC236}">
                <a16:creationId xmlns:a16="http://schemas.microsoft.com/office/drawing/2014/main" id="{FC69BCE4-34C6-41C2-85DD-CC247D42FF01}"/>
              </a:ext>
            </a:extLst>
          </p:cNvPr>
          <p:cNvSpPr/>
          <p:nvPr/>
        </p:nvSpPr>
        <p:spPr>
          <a:xfrm>
            <a:off x="7464314" y="2675289"/>
            <a:ext cx="4249722" cy="451021"/>
          </a:xfrm>
          <a:prstGeom prst="rect">
            <a:avLst/>
          </a:prstGeom>
        </p:spPr>
        <p:txBody>
          <a:bodyPr wrap="square" lIns="0" tIns="0" rIns="0" bIns="0">
            <a:spAutoFit/>
          </a:bodyPr>
          <a:lstStyle/>
          <a:p>
            <a:pPr marL="0" marR="0" lvl="0" indent="0" algn="l" defTabSz="1216122" rtl="0" eaLnBrk="1" fontAlgn="auto" latinLnBrk="0" hangingPunct="1">
              <a:lnSpc>
                <a:spcPct val="120000"/>
              </a:lnSpc>
              <a:spcBef>
                <a:spcPts val="0"/>
              </a:spcBef>
              <a:spcAft>
                <a:spcPts val="600"/>
              </a:spcAft>
              <a:buClrTx/>
              <a:buSzTx/>
              <a:buFontTx/>
              <a:buNone/>
              <a:tabLst/>
              <a:defRPr/>
            </a:pPr>
            <a:r>
              <a:rPr kumimoji="0" lang="en-US" sz="1050" b="1" i="0" u="none" strike="noStrike" kern="1200" cap="none" spc="0" normalizeH="0" baseline="0" noProof="0">
                <a:ln>
                  <a:noFill/>
                </a:ln>
                <a:solidFill>
                  <a:prstClr val="black"/>
                </a:solidFill>
                <a:effectLst/>
                <a:uLnTx/>
                <a:uFillTx/>
                <a:latin typeface="Open Sans"/>
                <a:ea typeface="Open Sans" panose="020B0606030504020204" pitchFamily="34" charset="0"/>
                <a:cs typeface="Calibri" panose="020F0502020204030204" pitchFamily="34" charset="0"/>
              </a:rPr>
              <a:t>Application Deadline</a:t>
            </a:r>
          </a:p>
          <a:p>
            <a:pPr marL="0" marR="0" lvl="0" indent="0" algn="l" defTabSz="1216122" rtl="0" eaLnBrk="1" fontAlgn="auto" latinLnBrk="0" hangingPunct="1">
              <a:lnSpc>
                <a:spcPct val="120000"/>
              </a:lnSpc>
              <a:spcBef>
                <a:spcPts val="0"/>
              </a:spcBef>
              <a:spcAft>
                <a:spcPts val="600"/>
              </a:spcAft>
              <a:buClrTx/>
              <a:buSzTx/>
              <a:buFontTx/>
              <a:buNone/>
              <a:tabLst/>
              <a:defRPr/>
            </a:pPr>
            <a:r>
              <a:rPr kumimoji="0" lang="en-US" sz="1050" b="0" u="none" strike="noStrike" kern="1200" cap="none" spc="0" normalizeH="0" baseline="0" noProof="0">
                <a:ln>
                  <a:noFill/>
                </a:ln>
                <a:solidFill>
                  <a:prstClr val="black"/>
                </a:solidFill>
                <a:effectLst/>
                <a:uLnTx/>
                <a:uFillTx/>
                <a:latin typeface="Open Sans"/>
                <a:ea typeface="+mn-ea"/>
                <a:cs typeface="+mn-cs"/>
              </a:rPr>
              <a:t>November 18, 2022 at 5PM ET</a:t>
            </a:r>
            <a:endParaRPr kumimoji="0" lang="en-US" sz="1050" b="0" u="none" strike="noStrike" kern="1200" cap="none" spc="0" normalizeH="0" baseline="0" noProof="0">
              <a:ln>
                <a:noFill/>
              </a:ln>
              <a:solidFill>
                <a:prstClr val="black"/>
              </a:solidFill>
              <a:effectLst/>
              <a:uLnTx/>
              <a:uFillTx/>
              <a:latin typeface="Open Sans"/>
              <a:ea typeface="Open Sans" panose="020B060603050402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38379E11-1D75-48FC-8915-294EFC0D6823}"/>
              </a:ext>
            </a:extLst>
          </p:cNvPr>
          <p:cNvSpPr/>
          <p:nvPr/>
        </p:nvSpPr>
        <p:spPr bwMode="gray">
          <a:xfrm>
            <a:off x="7426885" y="2926953"/>
            <a:ext cx="1910797" cy="250315"/>
          </a:xfrm>
          <a:prstGeom prst="rect">
            <a:avLst/>
          </a:prstGeom>
          <a:noFill/>
          <a:ln w="1905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solidFill>
                <a:schemeClr val="bg1"/>
              </a:solidFill>
            </a:endParaRPr>
          </a:p>
        </p:txBody>
      </p:sp>
    </p:spTree>
    <p:extLst>
      <p:ext uri="{BB962C8B-B14F-4D97-AF65-F5344CB8AC3E}">
        <p14:creationId xmlns:p14="http://schemas.microsoft.com/office/powerpoint/2010/main" val="153823288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867300-4982-45F1-AE9C-447794FC74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53867300-4982-45F1-AE9C-447794FC74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0C98627-1E58-4C97-971B-1D73A0EE48D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hronicle Display Black" pitchFamily="50" charset="0"/>
              <a:ea typeface="+mn-ea"/>
              <a:cs typeface="+mn-cs"/>
              <a:sym typeface="Chronicle Display Black" pitchFamily="50" charset="0"/>
            </a:endParaRPr>
          </a:p>
        </p:txBody>
      </p:sp>
      <p:sp>
        <p:nvSpPr>
          <p:cNvPr id="3" name="TextBox 2">
            <a:extLst>
              <a:ext uri="{FF2B5EF4-FFF2-40B4-BE49-F238E27FC236}">
                <a16:creationId xmlns:a16="http://schemas.microsoft.com/office/drawing/2014/main" id="{2D644B81-444A-48DD-9F27-BA0908AAA635}"/>
              </a:ext>
            </a:extLst>
          </p:cNvPr>
          <p:cNvSpPr txBox="1"/>
          <p:nvPr/>
        </p:nvSpPr>
        <p:spPr>
          <a:xfrm>
            <a:off x="0" y="-235529"/>
            <a:ext cx="12192000" cy="1371600"/>
          </a:xfrm>
          <a:prstGeom prst="rect">
            <a:avLst/>
          </a:prstGeom>
          <a:solidFill>
            <a:srgbClr val="003399"/>
          </a:solidFill>
        </p:spPr>
        <p:txBody>
          <a:bodyPr vert="horz" wrap="square" lIns="0" tIns="0" rIns="0" bIns="0" rtlCol="0">
            <a:spAutoFit/>
          </a:bodyPr>
          <a:lstStyle/>
          <a:p>
            <a:pPr marL="0" marR="0" lvl="0" indent="0" algn="l" defTabSz="914394" rtl="0" eaLnBrk="1" fontAlgn="auto" latinLnBrk="0" hangingPunct="1">
              <a:lnSpc>
                <a:spcPct val="100000"/>
              </a:lnSpc>
              <a:spcBef>
                <a:spcPts val="200"/>
              </a:spcBef>
              <a:spcAft>
                <a:spcPts val="0"/>
              </a:spcAft>
              <a:buClrTx/>
              <a:buSzPct val="100000"/>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sp>
        <p:nvSpPr>
          <p:cNvPr id="35" name="Rectangle 34">
            <a:extLst>
              <a:ext uri="{FF2B5EF4-FFF2-40B4-BE49-F238E27FC236}">
                <a16:creationId xmlns:a16="http://schemas.microsoft.com/office/drawing/2014/main" id="{A4A90DBA-2CC1-4FB1-B71F-AED8C1DC1D0E}"/>
              </a:ext>
            </a:extLst>
          </p:cNvPr>
          <p:cNvSpPr/>
          <p:nvPr/>
        </p:nvSpPr>
        <p:spPr>
          <a:xfrm>
            <a:off x="1422829" y="1231123"/>
            <a:ext cx="4038186" cy="205954"/>
          </a:xfrm>
          <a:prstGeom prst="rect">
            <a:avLst/>
          </a:prstGeom>
        </p:spPr>
        <p:txBody>
          <a:bodyPr wrap="square" lIns="0" tIns="0" rIns="0" bIns="0">
            <a:spAutoFit/>
          </a:bodyPr>
          <a:lstStyle/>
          <a:p>
            <a:pPr marL="0" marR="0" lvl="0" indent="0" algn="l" defTabSz="1216122" rtl="0" eaLnBrk="1" fontAlgn="auto" latinLnBrk="0" hangingPunct="1">
              <a:lnSpc>
                <a:spcPct val="120000"/>
              </a:lnSpc>
              <a:spcBef>
                <a:spcPts val="0"/>
              </a:spcBef>
              <a:spcAft>
                <a:spcPts val="600"/>
              </a:spcAft>
              <a:buClrTx/>
              <a:buSzTx/>
              <a:buFontTx/>
              <a:buNone/>
              <a:tabLst/>
              <a:defRPr/>
            </a:pPr>
            <a:r>
              <a:rPr kumimoji="0" lang="en-US" sz="1200" b="1" i="0" u="none" strike="noStrike" kern="1200" cap="none" spc="0" normalizeH="0" baseline="0" noProof="0">
                <a:ln>
                  <a:noFill/>
                </a:ln>
                <a:solidFill>
                  <a:prstClr val="black"/>
                </a:solidFill>
                <a:effectLst/>
                <a:uLnTx/>
                <a:uFillTx/>
                <a:latin typeface="Open Sans"/>
                <a:ea typeface="Open Sans" panose="020B0606030504020204" pitchFamily="34" charset="0"/>
                <a:cs typeface="Open Sans" panose="020B0606030504020204" pitchFamily="34" charset="0"/>
              </a:rPr>
              <a:t>Eligible Activities</a:t>
            </a:r>
          </a:p>
        </p:txBody>
      </p:sp>
      <p:cxnSp>
        <p:nvCxnSpPr>
          <p:cNvPr id="109" name="Straight Connector 108">
            <a:extLst>
              <a:ext uri="{FF2B5EF4-FFF2-40B4-BE49-F238E27FC236}">
                <a16:creationId xmlns:a16="http://schemas.microsoft.com/office/drawing/2014/main" id="{B184553F-93F5-4256-A013-C90DE31FDC38}"/>
              </a:ext>
            </a:extLst>
          </p:cNvPr>
          <p:cNvCxnSpPr>
            <a:cxnSpLocks/>
          </p:cNvCxnSpPr>
          <p:nvPr/>
        </p:nvCxnSpPr>
        <p:spPr>
          <a:xfrm>
            <a:off x="1235297" y="1288038"/>
            <a:ext cx="0" cy="734530"/>
          </a:xfrm>
          <a:prstGeom prst="line">
            <a:avLst/>
          </a:prstGeom>
          <a:ln w="57150">
            <a:solidFill>
              <a:srgbClr val="003399"/>
            </a:solidFill>
          </a:ln>
        </p:spPr>
        <p:style>
          <a:lnRef idx="1">
            <a:schemeClr val="accent1"/>
          </a:lnRef>
          <a:fillRef idx="0">
            <a:schemeClr val="accent1"/>
          </a:fillRef>
          <a:effectRef idx="0">
            <a:schemeClr val="accent1"/>
          </a:effectRef>
          <a:fontRef idx="minor">
            <a:schemeClr val="tx1"/>
          </a:fontRef>
        </p:style>
      </p:cxnSp>
      <p:grpSp>
        <p:nvGrpSpPr>
          <p:cNvPr id="121" name="Graphic 4">
            <a:extLst>
              <a:ext uri="{FF2B5EF4-FFF2-40B4-BE49-F238E27FC236}">
                <a16:creationId xmlns:a16="http://schemas.microsoft.com/office/drawing/2014/main" id="{0C0AAE9A-2F40-41A4-8389-A8F63A536702}"/>
              </a:ext>
            </a:extLst>
          </p:cNvPr>
          <p:cNvGrpSpPr/>
          <p:nvPr/>
        </p:nvGrpSpPr>
        <p:grpSpPr>
          <a:xfrm>
            <a:off x="489982" y="1367383"/>
            <a:ext cx="557784" cy="557784"/>
            <a:chOff x="2559808" y="3339623"/>
            <a:chExt cx="362313" cy="361971"/>
          </a:xfrm>
          <a:solidFill>
            <a:srgbClr val="003399"/>
          </a:solidFill>
        </p:grpSpPr>
        <p:sp>
          <p:nvSpPr>
            <p:cNvPr id="122" name="Graphic 4">
              <a:extLst>
                <a:ext uri="{FF2B5EF4-FFF2-40B4-BE49-F238E27FC236}">
                  <a16:creationId xmlns:a16="http://schemas.microsoft.com/office/drawing/2014/main" id="{B58B0866-2072-4D79-B94A-4172A3D83C5E}"/>
                </a:ext>
              </a:extLst>
            </p:cNvPr>
            <p:cNvSpPr/>
            <p:nvPr/>
          </p:nvSpPr>
          <p:spPr>
            <a:xfrm>
              <a:off x="2559808" y="3339623"/>
              <a:ext cx="362313" cy="361971"/>
            </a:xfrm>
            <a:custGeom>
              <a:avLst/>
              <a:gdLst>
                <a:gd name="connsiteX0" fmla="*/ 181474 w 362313"/>
                <a:gd name="connsiteY0" fmla="*/ 0 h 361971"/>
                <a:gd name="connsiteX1" fmla="*/ 0 w 362313"/>
                <a:gd name="connsiteY1" fmla="*/ 180667 h 361971"/>
                <a:gd name="connsiteX2" fmla="*/ 180835 w 362313"/>
                <a:gd name="connsiteY2" fmla="*/ 361972 h 361971"/>
                <a:gd name="connsiteX3" fmla="*/ 362309 w 362313"/>
                <a:gd name="connsiteY3" fmla="*/ 181305 h 361971"/>
                <a:gd name="connsiteX4" fmla="*/ 362309 w 362313"/>
                <a:gd name="connsiteY4" fmla="*/ 181305 h 361971"/>
                <a:gd name="connsiteX5" fmla="*/ 181474 w 362313"/>
                <a:gd name="connsiteY5" fmla="*/ 0 h 361971"/>
                <a:gd name="connsiteX6" fmla="*/ 181474 w 362313"/>
                <a:gd name="connsiteY6" fmla="*/ 349204 h 361971"/>
                <a:gd name="connsiteX7" fmla="*/ 12780 w 362313"/>
                <a:gd name="connsiteY7" fmla="*/ 181305 h 361971"/>
                <a:gd name="connsiteX8" fmla="*/ 180835 w 362313"/>
                <a:gd name="connsiteY8" fmla="*/ 12768 h 361971"/>
                <a:gd name="connsiteX9" fmla="*/ 349529 w 362313"/>
                <a:gd name="connsiteY9" fmla="*/ 180667 h 361971"/>
                <a:gd name="connsiteX10" fmla="*/ 349529 w 362313"/>
                <a:gd name="connsiteY10" fmla="*/ 180667 h 361971"/>
                <a:gd name="connsiteX11" fmla="*/ 181474 w 362313"/>
                <a:gd name="connsiteY11" fmla="*/ 349204 h 361971"/>
                <a:gd name="connsiteX12" fmla="*/ 181474 w 362313"/>
                <a:gd name="connsiteY12"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13"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948" y="81077"/>
                    <a:pt x="281796" y="0"/>
                    <a:pt x="181474" y="0"/>
                  </a:cubicBezTo>
                  <a:close/>
                  <a:moveTo>
                    <a:pt x="181474" y="349204"/>
                  </a:moveTo>
                  <a:cubicBezTo>
                    <a:pt x="88181" y="349204"/>
                    <a:pt x="12780" y="273873"/>
                    <a:pt x="12780" y="181305"/>
                  </a:cubicBezTo>
                  <a:cubicBezTo>
                    <a:pt x="12780" y="88099"/>
                    <a:pt x="88181" y="12768"/>
                    <a:pt x="180835" y="12768"/>
                  </a:cubicBezTo>
                  <a:cubicBezTo>
                    <a:pt x="274128" y="12768"/>
                    <a:pt x="349529" y="88099"/>
                    <a:pt x="349529" y="180667"/>
                  </a:cubicBezTo>
                  <a:cubicBezTo>
                    <a:pt x="349529" y="180667"/>
                    <a:pt x="349529" y="180667"/>
                    <a:pt x="349529" y="180667"/>
                  </a:cubicBezTo>
                  <a:cubicBezTo>
                    <a:pt x="350168" y="273873"/>
                    <a:pt x="274767" y="349204"/>
                    <a:pt x="181474" y="349204"/>
                  </a:cubicBezTo>
                  <a:lnTo>
                    <a:pt x="181474" y="349204"/>
                  </a:ln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3" name="Graphic 4">
              <a:extLst>
                <a:ext uri="{FF2B5EF4-FFF2-40B4-BE49-F238E27FC236}">
                  <a16:creationId xmlns:a16="http://schemas.microsoft.com/office/drawing/2014/main" id="{A53E2C1B-4C85-402D-B337-84508F58BC41}"/>
                </a:ext>
              </a:extLst>
            </p:cNvPr>
            <p:cNvSpPr/>
            <p:nvPr/>
          </p:nvSpPr>
          <p:spPr>
            <a:xfrm>
              <a:off x="2638404" y="3490285"/>
              <a:ext cx="28754" cy="12767"/>
            </a:xfrm>
            <a:custGeom>
              <a:avLst/>
              <a:gdLst>
                <a:gd name="connsiteX0" fmla="*/ 22365 w 28754"/>
                <a:gd name="connsiteY0" fmla="*/ 0 h 12767"/>
                <a:gd name="connsiteX1" fmla="*/ 6390 w 28754"/>
                <a:gd name="connsiteY1" fmla="*/ 0 h 12767"/>
                <a:gd name="connsiteX2" fmla="*/ 0 w 28754"/>
                <a:gd name="connsiteY2" fmla="*/ 6384 h 12767"/>
                <a:gd name="connsiteX3" fmla="*/ 6390 w 28754"/>
                <a:gd name="connsiteY3" fmla="*/ 12768 h 12767"/>
                <a:gd name="connsiteX4" fmla="*/ 22365 w 28754"/>
                <a:gd name="connsiteY4" fmla="*/ 12768 h 12767"/>
                <a:gd name="connsiteX5" fmla="*/ 28755 w 28754"/>
                <a:gd name="connsiteY5" fmla="*/ 6384 h 12767"/>
                <a:gd name="connsiteX6" fmla="*/ 22365 w 28754"/>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54" h="12767">
                  <a:moveTo>
                    <a:pt x="22365" y="0"/>
                  </a:moveTo>
                  <a:lnTo>
                    <a:pt x="6390" y="0"/>
                  </a:lnTo>
                  <a:cubicBezTo>
                    <a:pt x="2556" y="0"/>
                    <a:pt x="0" y="2554"/>
                    <a:pt x="0" y="6384"/>
                  </a:cubicBezTo>
                  <a:cubicBezTo>
                    <a:pt x="0" y="10215"/>
                    <a:pt x="2556" y="12768"/>
                    <a:pt x="6390" y="12768"/>
                  </a:cubicBezTo>
                  <a:lnTo>
                    <a:pt x="22365" y="12768"/>
                  </a:lnTo>
                  <a:cubicBezTo>
                    <a:pt x="26199" y="12768"/>
                    <a:pt x="28755" y="10215"/>
                    <a:pt x="28755" y="6384"/>
                  </a:cubicBezTo>
                  <a:cubicBezTo>
                    <a:pt x="28755" y="2554"/>
                    <a:pt x="25560" y="0"/>
                    <a:pt x="22365" y="0"/>
                  </a:cubicBez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4" name="Graphic 4">
              <a:extLst>
                <a:ext uri="{FF2B5EF4-FFF2-40B4-BE49-F238E27FC236}">
                  <a16:creationId xmlns:a16="http://schemas.microsoft.com/office/drawing/2014/main" id="{EC3DAE33-6AB9-4B12-B89C-89F31731C00F}"/>
                </a:ext>
              </a:extLst>
            </p:cNvPr>
            <p:cNvSpPr/>
            <p:nvPr/>
          </p:nvSpPr>
          <p:spPr>
            <a:xfrm>
              <a:off x="2638404" y="3441767"/>
              <a:ext cx="28754" cy="12767"/>
            </a:xfrm>
            <a:custGeom>
              <a:avLst/>
              <a:gdLst>
                <a:gd name="connsiteX0" fmla="*/ 22365 w 28754"/>
                <a:gd name="connsiteY0" fmla="*/ 0 h 12767"/>
                <a:gd name="connsiteX1" fmla="*/ 6390 w 28754"/>
                <a:gd name="connsiteY1" fmla="*/ 0 h 12767"/>
                <a:gd name="connsiteX2" fmla="*/ 0 w 28754"/>
                <a:gd name="connsiteY2" fmla="*/ 6384 h 12767"/>
                <a:gd name="connsiteX3" fmla="*/ 6390 w 28754"/>
                <a:gd name="connsiteY3" fmla="*/ 12768 h 12767"/>
                <a:gd name="connsiteX4" fmla="*/ 22365 w 28754"/>
                <a:gd name="connsiteY4" fmla="*/ 12768 h 12767"/>
                <a:gd name="connsiteX5" fmla="*/ 28755 w 28754"/>
                <a:gd name="connsiteY5" fmla="*/ 6384 h 12767"/>
                <a:gd name="connsiteX6" fmla="*/ 22365 w 28754"/>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54" h="12767">
                  <a:moveTo>
                    <a:pt x="22365" y="0"/>
                  </a:moveTo>
                  <a:lnTo>
                    <a:pt x="6390" y="0"/>
                  </a:lnTo>
                  <a:cubicBezTo>
                    <a:pt x="2556" y="0"/>
                    <a:pt x="0" y="2554"/>
                    <a:pt x="0" y="6384"/>
                  </a:cubicBezTo>
                  <a:cubicBezTo>
                    <a:pt x="0" y="10214"/>
                    <a:pt x="2556" y="12768"/>
                    <a:pt x="6390" y="12768"/>
                  </a:cubicBezTo>
                  <a:lnTo>
                    <a:pt x="22365" y="12768"/>
                  </a:lnTo>
                  <a:cubicBezTo>
                    <a:pt x="26199" y="12768"/>
                    <a:pt x="28755" y="10214"/>
                    <a:pt x="28755" y="6384"/>
                  </a:cubicBezTo>
                  <a:cubicBezTo>
                    <a:pt x="28755" y="2554"/>
                    <a:pt x="25560" y="0"/>
                    <a:pt x="22365" y="0"/>
                  </a:cubicBez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5" name="Graphic 4">
              <a:extLst>
                <a:ext uri="{FF2B5EF4-FFF2-40B4-BE49-F238E27FC236}">
                  <a16:creationId xmlns:a16="http://schemas.microsoft.com/office/drawing/2014/main" id="{D85B1C88-AA42-46E0-9711-574A15640985}"/>
                </a:ext>
              </a:extLst>
            </p:cNvPr>
            <p:cNvSpPr/>
            <p:nvPr/>
          </p:nvSpPr>
          <p:spPr>
            <a:xfrm>
              <a:off x="2638404" y="3538804"/>
              <a:ext cx="28754" cy="12767"/>
            </a:xfrm>
            <a:custGeom>
              <a:avLst/>
              <a:gdLst>
                <a:gd name="connsiteX0" fmla="*/ 22365 w 28754"/>
                <a:gd name="connsiteY0" fmla="*/ 0 h 12767"/>
                <a:gd name="connsiteX1" fmla="*/ 6390 w 28754"/>
                <a:gd name="connsiteY1" fmla="*/ 0 h 12767"/>
                <a:gd name="connsiteX2" fmla="*/ 0 w 28754"/>
                <a:gd name="connsiteY2" fmla="*/ 6384 h 12767"/>
                <a:gd name="connsiteX3" fmla="*/ 6390 w 28754"/>
                <a:gd name="connsiteY3" fmla="*/ 12768 h 12767"/>
                <a:gd name="connsiteX4" fmla="*/ 22365 w 28754"/>
                <a:gd name="connsiteY4" fmla="*/ 12768 h 12767"/>
                <a:gd name="connsiteX5" fmla="*/ 28755 w 28754"/>
                <a:gd name="connsiteY5" fmla="*/ 6384 h 12767"/>
                <a:gd name="connsiteX6" fmla="*/ 22365 w 28754"/>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54" h="12767">
                  <a:moveTo>
                    <a:pt x="22365" y="0"/>
                  </a:moveTo>
                  <a:lnTo>
                    <a:pt x="6390" y="0"/>
                  </a:lnTo>
                  <a:cubicBezTo>
                    <a:pt x="2556" y="0"/>
                    <a:pt x="0" y="2553"/>
                    <a:pt x="0" y="6384"/>
                  </a:cubicBezTo>
                  <a:cubicBezTo>
                    <a:pt x="0" y="10214"/>
                    <a:pt x="2556" y="12768"/>
                    <a:pt x="6390" y="12768"/>
                  </a:cubicBezTo>
                  <a:lnTo>
                    <a:pt x="22365" y="12768"/>
                  </a:lnTo>
                  <a:cubicBezTo>
                    <a:pt x="26199" y="12768"/>
                    <a:pt x="28755" y="10214"/>
                    <a:pt x="28755" y="6384"/>
                  </a:cubicBezTo>
                  <a:cubicBezTo>
                    <a:pt x="28755" y="2553"/>
                    <a:pt x="25560" y="0"/>
                    <a:pt x="22365" y="0"/>
                  </a:cubicBez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6" name="Graphic 4">
              <a:extLst>
                <a:ext uri="{FF2B5EF4-FFF2-40B4-BE49-F238E27FC236}">
                  <a16:creationId xmlns:a16="http://schemas.microsoft.com/office/drawing/2014/main" id="{FC1EC192-52D2-4A15-8475-639CE5D5163A}"/>
                </a:ext>
              </a:extLst>
            </p:cNvPr>
            <p:cNvSpPr/>
            <p:nvPr/>
          </p:nvSpPr>
          <p:spPr>
            <a:xfrm>
              <a:off x="2694636" y="3490285"/>
              <a:ext cx="150163" cy="12767"/>
            </a:xfrm>
            <a:custGeom>
              <a:avLst/>
              <a:gdLst>
                <a:gd name="connsiteX0" fmla="*/ 144412 w 150163"/>
                <a:gd name="connsiteY0" fmla="*/ 0 h 12767"/>
                <a:gd name="connsiteX1" fmla="*/ 6390 w 150163"/>
                <a:gd name="connsiteY1" fmla="*/ 0 h 12767"/>
                <a:gd name="connsiteX2" fmla="*/ 0 w 150163"/>
                <a:gd name="connsiteY2" fmla="*/ 6384 h 12767"/>
                <a:gd name="connsiteX3" fmla="*/ 6390 w 150163"/>
                <a:gd name="connsiteY3" fmla="*/ 12768 h 12767"/>
                <a:gd name="connsiteX4" fmla="*/ 143774 w 150163"/>
                <a:gd name="connsiteY4" fmla="*/ 12768 h 12767"/>
                <a:gd name="connsiteX5" fmla="*/ 150164 w 150163"/>
                <a:gd name="connsiteY5" fmla="*/ 6384 h 12767"/>
                <a:gd name="connsiteX6" fmla="*/ 144412 w 150163"/>
                <a:gd name="connsiteY6" fmla="*/ 0 h 12767"/>
                <a:gd name="connsiteX7" fmla="*/ 144412 w 15016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163" h="12767">
                  <a:moveTo>
                    <a:pt x="144412" y="0"/>
                  </a:moveTo>
                  <a:lnTo>
                    <a:pt x="6390" y="0"/>
                  </a:lnTo>
                  <a:cubicBezTo>
                    <a:pt x="2556" y="0"/>
                    <a:pt x="0" y="2554"/>
                    <a:pt x="0" y="6384"/>
                  </a:cubicBezTo>
                  <a:cubicBezTo>
                    <a:pt x="0" y="10215"/>
                    <a:pt x="2556" y="12768"/>
                    <a:pt x="6390" y="12768"/>
                  </a:cubicBezTo>
                  <a:lnTo>
                    <a:pt x="143774" y="12768"/>
                  </a:lnTo>
                  <a:cubicBezTo>
                    <a:pt x="147607" y="12768"/>
                    <a:pt x="150164" y="10215"/>
                    <a:pt x="150164" y="6384"/>
                  </a:cubicBezTo>
                  <a:cubicBezTo>
                    <a:pt x="150164" y="2554"/>
                    <a:pt x="147607" y="0"/>
                    <a:pt x="144412" y="0"/>
                  </a:cubicBezTo>
                  <a:lnTo>
                    <a:pt x="144412" y="0"/>
                  </a:ln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7" name="Graphic 4">
              <a:extLst>
                <a:ext uri="{FF2B5EF4-FFF2-40B4-BE49-F238E27FC236}">
                  <a16:creationId xmlns:a16="http://schemas.microsoft.com/office/drawing/2014/main" id="{F97C1566-1D9B-4206-B5F8-2208BC00D1EC}"/>
                </a:ext>
              </a:extLst>
            </p:cNvPr>
            <p:cNvSpPr/>
            <p:nvPr/>
          </p:nvSpPr>
          <p:spPr>
            <a:xfrm>
              <a:off x="2694636" y="3441767"/>
              <a:ext cx="150163" cy="12767"/>
            </a:xfrm>
            <a:custGeom>
              <a:avLst/>
              <a:gdLst>
                <a:gd name="connsiteX0" fmla="*/ 144412 w 150163"/>
                <a:gd name="connsiteY0" fmla="*/ 0 h 12767"/>
                <a:gd name="connsiteX1" fmla="*/ 6390 w 150163"/>
                <a:gd name="connsiteY1" fmla="*/ 0 h 12767"/>
                <a:gd name="connsiteX2" fmla="*/ 0 w 150163"/>
                <a:gd name="connsiteY2" fmla="*/ 6384 h 12767"/>
                <a:gd name="connsiteX3" fmla="*/ 6390 w 150163"/>
                <a:gd name="connsiteY3" fmla="*/ 12768 h 12767"/>
                <a:gd name="connsiteX4" fmla="*/ 143774 w 150163"/>
                <a:gd name="connsiteY4" fmla="*/ 12768 h 12767"/>
                <a:gd name="connsiteX5" fmla="*/ 150164 w 150163"/>
                <a:gd name="connsiteY5" fmla="*/ 6384 h 12767"/>
                <a:gd name="connsiteX6" fmla="*/ 144412 w 150163"/>
                <a:gd name="connsiteY6" fmla="*/ 0 h 12767"/>
                <a:gd name="connsiteX7" fmla="*/ 144412 w 15016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163" h="12767">
                  <a:moveTo>
                    <a:pt x="144412" y="0"/>
                  </a:moveTo>
                  <a:lnTo>
                    <a:pt x="6390" y="0"/>
                  </a:lnTo>
                  <a:cubicBezTo>
                    <a:pt x="2556" y="0"/>
                    <a:pt x="0" y="2554"/>
                    <a:pt x="0" y="6384"/>
                  </a:cubicBezTo>
                  <a:cubicBezTo>
                    <a:pt x="0" y="10214"/>
                    <a:pt x="2556" y="12768"/>
                    <a:pt x="6390" y="12768"/>
                  </a:cubicBezTo>
                  <a:lnTo>
                    <a:pt x="143774" y="12768"/>
                  </a:lnTo>
                  <a:cubicBezTo>
                    <a:pt x="147607" y="12768"/>
                    <a:pt x="150164" y="10214"/>
                    <a:pt x="150164" y="6384"/>
                  </a:cubicBezTo>
                  <a:cubicBezTo>
                    <a:pt x="150164" y="2554"/>
                    <a:pt x="147607" y="0"/>
                    <a:pt x="144412" y="0"/>
                  </a:cubicBezTo>
                  <a:lnTo>
                    <a:pt x="144412" y="0"/>
                  </a:ln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8" name="Graphic 4">
              <a:extLst>
                <a:ext uri="{FF2B5EF4-FFF2-40B4-BE49-F238E27FC236}">
                  <a16:creationId xmlns:a16="http://schemas.microsoft.com/office/drawing/2014/main" id="{38682058-96D8-48D8-A37C-AC0DD032954D}"/>
                </a:ext>
              </a:extLst>
            </p:cNvPr>
            <p:cNvSpPr/>
            <p:nvPr/>
          </p:nvSpPr>
          <p:spPr>
            <a:xfrm>
              <a:off x="2694636" y="3538804"/>
              <a:ext cx="150163" cy="12767"/>
            </a:xfrm>
            <a:custGeom>
              <a:avLst/>
              <a:gdLst>
                <a:gd name="connsiteX0" fmla="*/ 144412 w 150163"/>
                <a:gd name="connsiteY0" fmla="*/ 0 h 12767"/>
                <a:gd name="connsiteX1" fmla="*/ 6390 w 150163"/>
                <a:gd name="connsiteY1" fmla="*/ 0 h 12767"/>
                <a:gd name="connsiteX2" fmla="*/ 0 w 150163"/>
                <a:gd name="connsiteY2" fmla="*/ 6384 h 12767"/>
                <a:gd name="connsiteX3" fmla="*/ 6390 w 150163"/>
                <a:gd name="connsiteY3" fmla="*/ 12768 h 12767"/>
                <a:gd name="connsiteX4" fmla="*/ 143774 w 150163"/>
                <a:gd name="connsiteY4" fmla="*/ 12768 h 12767"/>
                <a:gd name="connsiteX5" fmla="*/ 150164 w 150163"/>
                <a:gd name="connsiteY5" fmla="*/ 6384 h 12767"/>
                <a:gd name="connsiteX6" fmla="*/ 144412 w 150163"/>
                <a:gd name="connsiteY6" fmla="*/ 0 h 12767"/>
                <a:gd name="connsiteX7" fmla="*/ 144412 w 15016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163" h="12767">
                  <a:moveTo>
                    <a:pt x="144412" y="0"/>
                  </a:moveTo>
                  <a:lnTo>
                    <a:pt x="6390" y="0"/>
                  </a:lnTo>
                  <a:cubicBezTo>
                    <a:pt x="2556" y="0"/>
                    <a:pt x="0" y="2553"/>
                    <a:pt x="0" y="6384"/>
                  </a:cubicBezTo>
                  <a:cubicBezTo>
                    <a:pt x="0" y="10214"/>
                    <a:pt x="2556" y="12768"/>
                    <a:pt x="6390" y="12768"/>
                  </a:cubicBezTo>
                  <a:lnTo>
                    <a:pt x="143774" y="12768"/>
                  </a:lnTo>
                  <a:cubicBezTo>
                    <a:pt x="147607" y="12768"/>
                    <a:pt x="150164" y="10214"/>
                    <a:pt x="150164" y="6384"/>
                  </a:cubicBezTo>
                  <a:cubicBezTo>
                    <a:pt x="150164" y="2553"/>
                    <a:pt x="147607" y="0"/>
                    <a:pt x="144412" y="0"/>
                  </a:cubicBezTo>
                  <a:lnTo>
                    <a:pt x="144412" y="0"/>
                  </a:ln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9" name="Graphic 4">
              <a:extLst>
                <a:ext uri="{FF2B5EF4-FFF2-40B4-BE49-F238E27FC236}">
                  <a16:creationId xmlns:a16="http://schemas.microsoft.com/office/drawing/2014/main" id="{E86168C4-5F8B-400A-9918-38807C911160}"/>
                </a:ext>
              </a:extLst>
            </p:cNvPr>
            <p:cNvSpPr/>
            <p:nvPr/>
          </p:nvSpPr>
          <p:spPr>
            <a:xfrm>
              <a:off x="2638404" y="3587322"/>
              <a:ext cx="28754" cy="12767"/>
            </a:xfrm>
            <a:custGeom>
              <a:avLst/>
              <a:gdLst>
                <a:gd name="connsiteX0" fmla="*/ 22365 w 28754"/>
                <a:gd name="connsiteY0" fmla="*/ 0 h 12767"/>
                <a:gd name="connsiteX1" fmla="*/ 6390 w 28754"/>
                <a:gd name="connsiteY1" fmla="*/ 0 h 12767"/>
                <a:gd name="connsiteX2" fmla="*/ 0 w 28754"/>
                <a:gd name="connsiteY2" fmla="*/ 6384 h 12767"/>
                <a:gd name="connsiteX3" fmla="*/ 6390 w 28754"/>
                <a:gd name="connsiteY3" fmla="*/ 12768 h 12767"/>
                <a:gd name="connsiteX4" fmla="*/ 22365 w 28754"/>
                <a:gd name="connsiteY4" fmla="*/ 12768 h 12767"/>
                <a:gd name="connsiteX5" fmla="*/ 28755 w 28754"/>
                <a:gd name="connsiteY5" fmla="*/ 6384 h 12767"/>
                <a:gd name="connsiteX6" fmla="*/ 22365 w 28754"/>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54" h="12767">
                  <a:moveTo>
                    <a:pt x="22365" y="0"/>
                  </a:moveTo>
                  <a:lnTo>
                    <a:pt x="6390" y="0"/>
                  </a:lnTo>
                  <a:cubicBezTo>
                    <a:pt x="2556" y="0"/>
                    <a:pt x="0" y="2554"/>
                    <a:pt x="0" y="6384"/>
                  </a:cubicBezTo>
                  <a:cubicBezTo>
                    <a:pt x="0" y="10215"/>
                    <a:pt x="2556" y="12768"/>
                    <a:pt x="6390" y="12768"/>
                  </a:cubicBezTo>
                  <a:lnTo>
                    <a:pt x="22365" y="12768"/>
                  </a:lnTo>
                  <a:cubicBezTo>
                    <a:pt x="26199" y="12768"/>
                    <a:pt x="28755" y="10215"/>
                    <a:pt x="28755" y="6384"/>
                  </a:cubicBezTo>
                  <a:cubicBezTo>
                    <a:pt x="28755" y="2554"/>
                    <a:pt x="25560" y="0"/>
                    <a:pt x="22365" y="0"/>
                  </a:cubicBez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0" name="Graphic 4">
              <a:extLst>
                <a:ext uri="{FF2B5EF4-FFF2-40B4-BE49-F238E27FC236}">
                  <a16:creationId xmlns:a16="http://schemas.microsoft.com/office/drawing/2014/main" id="{4906E152-0EE4-4881-8DC0-DBEB8CF3A52B}"/>
                </a:ext>
              </a:extLst>
            </p:cNvPr>
            <p:cNvSpPr/>
            <p:nvPr/>
          </p:nvSpPr>
          <p:spPr>
            <a:xfrm>
              <a:off x="2694636" y="3587322"/>
              <a:ext cx="150163" cy="12767"/>
            </a:xfrm>
            <a:custGeom>
              <a:avLst/>
              <a:gdLst>
                <a:gd name="connsiteX0" fmla="*/ 144412 w 150163"/>
                <a:gd name="connsiteY0" fmla="*/ 0 h 12767"/>
                <a:gd name="connsiteX1" fmla="*/ 6390 w 150163"/>
                <a:gd name="connsiteY1" fmla="*/ 0 h 12767"/>
                <a:gd name="connsiteX2" fmla="*/ 0 w 150163"/>
                <a:gd name="connsiteY2" fmla="*/ 6384 h 12767"/>
                <a:gd name="connsiteX3" fmla="*/ 6390 w 150163"/>
                <a:gd name="connsiteY3" fmla="*/ 12768 h 12767"/>
                <a:gd name="connsiteX4" fmla="*/ 143774 w 150163"/>
                <a:gd name="connsiteY4" fmla="*/ 12768 h 12767"/>
                <a:gd name="connsiteX5" fmla="*/ 150164 w 150163"/>
                <a:gd name="connsiteY5" fmla="*/ 6384 h 12767"/>
                <a:gd name="connsiteX6" fmla="*/ 144412 w 150163"/>
                <a:gd name="connsiteY6" fmla="*/ 0 h 12767"/>
                <a:gd name="connsiteX7" fmla="*/ 144412 w 15016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163" h="12767">
                  <a:moveTo>
                    <a:pt x="144412" y="0"/>
                  </a:moveTo>
                  <a:lnTo>
                    <a:pt x="6390" y="0"/>
                  </a:lnTo>
                  <a:cubicBezTo>
                    <a:pt x="2556" y="0"/>
                    <a:pt x="0" y="2554"/>
                    <a:pt x="0" y="6384"/>
                  </a:cubicBezTo>
                  <a:cubicBezTo>
                    <a:pt x="0" y="10215"/>
                    <a:pt x="2556" y="12768"/>
                    <a:pt x="6390" y="12768"/>
                  </a:cubicBezTo>
                  <a:lnTo>
                    <a:pt x="143774" y="12768"/>
                  </a:lnTo>
                  <a:cubicBezTo>
                    <a:pt x="147607" y="12768"/>
                    <a:pt x="150164" y="10215"/>
                    <a:pt x="150164" y="6384"/>
                  </a:cubicBezTo>
                  <a:cubicBezTo>
                    <a:pt x="150164" y="2554"/>
                    <a:pt x="147607" y="0"/>
                    <a:pt x="144412" y="0"/>
                  </a:cubicBezTo>
                  <a:lnTo>
                    <a:pt x="144412" y="0"/>
                  </a:lnTo>
                  <a:close/>
                </a:path>
              </a:pathLst>
            </a:custGeom>
            <a:grpFill/>
            <a:ln w="6390" cap="flat">
              <a:noFill/>
              <a:prstDash val="solid"/>
              <a:miter/>
            </a:ln>
          </p:spPr>
          <p:txBody>
            <a:bodyPr rtlCol="0" anchor="ctr"/>
            <a:lstStyle/>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
        <p:nvSpPr>
          <p:cNvPr id="50" name="Title 1">
            <a:extLst>
              <a:ext uri="{FF2B5EF4-FFF2-40B4-BE49-F238E27FC236}">
                <a16:creationId xmlns:a16="http://schemas.microsoft.com/office/drawing/2014/main" id="{E497044F-4864-41FD-BC8E-71FFE05E12FD}"/>
              </a:ext>
            </a:extLst>
          </p:cNvPr>
          <p:cNvSpPr>
            <a:spLocks noGrp="1"/>
          </p:cNvSpPr>
          <p:nvPr>
            <p:ph type="title"/>
          </p:nvPr>
        </p:nvSpPr>
        <p:spPr>
          <a:xfrm>
            <a:off x="219179" y="65451"/>
            <a:ext cx="11390734" cy="365760"/>
          </a:xfrm>
        </p:spPr>
        <p:txBody>
          <a:bodyPr/>
          <a:lstStyle/>
          <a:p>
            <a:pPr marL="0" marR="0">
              <a:lnSpc>
                <a:spcPct val="107000"/>
              </a:lnSpc>
              <a:spcBef>
                <a:spcPts val="0"/>
              </a:spcBef>
              <a:spcAft>
                <a:spcPts val="800"/>
              </a:spcAft>
            </a:pPr>
            <a:r>
              <a:rPr lang="en-US" sz="2800">
                <a:solidFill>
                  <a:srgbClr val="FFFFFF"/>
                </a:solidFill>
                <a:effectLst/>
                <a:latin typeface="+mj-lt"/>
                <a:ea typeface="Calibri" panose="020F0502020204030204" pitchFamily="34" charset="0"/>
                <a:cs typeface="Times New Roman" panose="02020603050405020304" pitchFamily="18" charset="0"/>
              </a:rPr>
              <a:t>Eligible Activities</a:t>
            </a:r>
          </a:p>
        </p:txBody>
      </p:sp>
      <p:graphicFrame>
        <p:nvGraphicFramePr>
          <p:cNvPr id="4" name="Table 6">
            <a:extLst>
              <a:ext uri="{FF2B5EF4-FFF2-40B4-BE49-F238E27FC236}">
                <a16:creationId xmlns:a16="http://schemas.microsoft.com/office/drawing/2014/main" id="{F9176AD3-AF5F-41FA-81A3-BEDE3FA3E41D}"/>
              </a:ext>
            </a:extLst>
          </p:cNvPr>
          <p:cNvGraphicFramePr>
            <a:graphicFrameLocks noGrp="1"/>
          </p:cNvGraphicFramePr>
          <p:nvPr/>
        </p:nvGraphicFramePr>
        <p:xfrm>
          <a:off x="1422828" y="1497758"/>
          <a:ext cx="9951409" cy="4958796"/>
        </p:xfrm>
        <a:graphic>
          <a:graphicData uri="http://schemas.openxmlformats.org/drawingml/2006/table">
            <a:tbl>
              <a:tblPr firstRow="1" bandRow="1">
                <a:tableStyleId>{5C22544A-7EE6-4342-B048-85BDC9FD1C3A}</a:tableStyleId>
              </a:tblPr>
              <a:tblGrid>
                <a:gridCol w="2449769">
                  <a:extLst>
                    <a:ext uri="{9D8B030D-6E8A-4147-A177-3AD203B41FA5}">
                      <a16:colId xmlns:a16="http://schemas.microsoft.com/office/drawing/2014/main" val="272019179"/>
                    </a:ext>
                  </a:extLst>
                </a:gridCol>
                <a:gridCol w="7501640">
                  <a:extLst>
                    <a:ext uri="{9D8B030D-6E8A-4147-A177-3AD203B41FA5}">
                      <a16:colId xmlns:a16="http://schemas.microsoft.com/office/drawing/2014/main" val="2924306959"/>
                    </a:ext>
                  </a:extLst>
                </a:gridCol>
              </a:tblGrid>
              <a:tr h="269866">
                <a:tc>
                  <a:txBody>
                    <a:bodyPr/>
                    <a:lstStyle/>
                    <a:p>
                      <a:r>
                        <a:rPr lang="en-US" sz="1000"/>
                        <a:t>Technology Area</a:t>
                      </a:r>
                    </a:p>
                  </a:txBody>
                  <a:tcPr>
                    <a:solidFill>
                      <a:srgbClr val="003399"/>
                    </a:solidFill>
                  </a:tcPr>
                </a:tc>
                <a:tc>
                  <a:txBody>
                    <a:bodyPr/>
                    <a:lstStyle/>
                    <a:p>
                      <a:r>
                        <a:rPr lang="en-US" sz="1000"/>
                        <a:t>Definition</a:t>
                      </a:r>
                    </a:p>
                  </a:txBody>
                  <a:tcPr>
                    <a:solidFill>
                      <a:srgbClr val="003399"/>
                    </a:solidFill>
                  </a:tcPr>
                </a:tc>
                <a:extLst>
                  <a:ext uri="{0D108BD9-81ED-4DB2-BD59-A6C34878D82A}">
                    <a16:rowId xmlns:a16="http://schemas.microsoft.com/office/drawing/2014/main" val="2958112327"/>
                  </a:ext>
                </a:extLst>
              </a:tr>
              <a:tr h="438533">
                <a:tc>
                  <a:txBody>
                    <a:bodyPr/>
                    <a:lstStyle/>
                    <a:p>
                      <a:r>
                        <a:rPr lang="en-US" sz="1000" b="1"/>
                        <a:t>Coordinated Automation</a:t>
                      </a:r>
                    </a:p>
                  </a:txBody>
                  <a:tcPr>
                    <a:solidFill>
                      <a:srgbClr val="003399">
                        <a:alpha val="10000"/>
                      </a:srgbClr>
                    </a:solidFill>
                  </a:tcPr>
                </a:tc>
                <a:tc>
                  <a:txBody>
                    <a:bodyPr/>
                    <a:lstStyle/>
                    <a:p>
                      <a:r>
                        <a:rPr lang="en-US" sz="1000"/>
                        <a:t>Use of </a:t>
                      </a:r>
                      <a:r>
                        <a:rPr lang="en-US" sz="1000" b="1"/>
                        <a:t>automated transportation and autonomous vehicles </a:t>
                      </a:r>
                      <a:r>
                        <a:rPr lang="en-US" sz="1000" b="0"/>
                        <a:t>while working </a:t>
                      </a:r>
                      <a:r>
                        <a:rPr lang="en-US" sz="1000"/>
                        <a:t>to minimize the impact on the accessibility of any other user group or mode of travel.</a:t>
                      </a:r>
                    </a:p>
                  </a:txBody>
                  <a:tcPr>
                    <a:solidFill>
                      <a:srgbClr val="003399">
                        <a:alpha val="10000"/>
                      </a:srgbClr>
                    </a:solidFill>
                  </a:tcPr>
                </a:tc>
                <a:extLst>
                  <a:ext uri="{0D108BD9-81ED-4DB2-BD59-A6C34878D82A}">
                    <a16:rowId xmlns:a16="http://schemas.microsoft.com/office/drawing/2014/main" val="3514402268"/>
                  </a:ext>
                </a:extLst>
              </a:tr>
              <a:tr h="438533">
                <a:tc>
                  <a:txBody>
                    <a:bodyPr/>
                    <a:lstStyle/>
                    <a:p>
                      <a:r>
                        <a:rPr lang="en-US" sz="1000" b="1"/>
                        <a:t>Connected Vehicles</a:t>
                      </a:r>
                    </a:p>
                  </a:txBody>
                  <a:tcPr>
                    <a:solidFill>
                      <a:srgbClr val="003399">
                        <a:alpha val="10000"/>
                      </a:srgbClr>
                    </a:solidFill>
                  </a:tcPr>
                </a:tc>
                <a:tc>
                  <a:txBody>
                    <a:bodyPr/>
                    <a:lstStyle/>
                    <a:p>
                      <a:r>
                        <a:rPr lang="en-US" sz="1000" b="0"/>
                        <a:t>Vehicles that send and receive information </a:t>
                      </a:r>
                      <a:r>
                        <a:rPr lang="en-US" sz="1000"/>
                        <a:t>regarding vehicle movements in the network and</a:t>
                      </a:r>
                      <a:r>
                        <a:rPr lang="en-US" sz="1000" b="0"/>
                        <a:t> use </a:t>
                      </a:r>
                      <a:r>
                        <a:rPr lang="en-US" sz="1000" b="1"/>
                        <a:t>vehicle-to-vehicle and vehicle-to-everything communications</a:t>
                      </a:r>
                      <a:r>
                        <a:rPr lang="en-US" sz="1000"/>
                        <a:t> to provide advanced and reliable connectivity.</a:t>
                      </a:r>
                    </a:p>
                  </a:txBody>
                  <a:tcPr>
                    <a:solidFill>
                      <a:srgbClr val="003399">
                        <a:alpha val="10000"/>
                      </a:srgbClr>
                    </a:solidFill>
                  </a:tcPr>
                </a:tc>
                <a:extLst>
                  <a:ext uri="{0D108BD9-81ED-4DB2-BD59-A6C34878D82A}">
                    <a16:rowId xmlns:a16="http://schemas.microsoft.com/office/drawing/2014/main" val="3751502681"/>
                  </a:ext>
                </a:extLst>
              </a:tr>
              <a:tr h="438533">
                <a:tc>
                  <a:txBody>
                    <a:bodyPr/>
                    <a:lstStyle/>
                    <a:p>
                      <a:r>
                        <a:rPr lang="en-US" sz="1000" b="1"/>
                        <a:t>Intelligent, Sensor Based Infrastructure</a:t>
                      </a:r>
                    </a:p>
                  </a:txBody>
                  <a:tcPr>
                    <a:solidFill>
                      <a:srgbClr val="003399">
                        <a:alpha val="10000"/>
                      </a:srgbClr>
                    </a:solidFill>
                  </a:tcPr>
                </a:tc>
                <a:tc>
                  <a:txBody>
                    <a:bodyPr/>
                    <a:lstStyle/>
                    <a:p>
                      <a:r>
                        <a:rPr lang="en-US" sz="1000"/>
                        <a:t>Deployment and use of a collective intelligent infrastructure that allows sensors to </a:t>
                      </a:r>
                      <a:r>
                        <a:rPr lang="en-US" sz="1000" b="1"/>
                        <a:t>collect and report real-time data </a:t>
                      </a:r>
                      <a:r>
                        <a:rPr lang="en-US" sz="1000"/>
                        <a:t>to inform everyday transportation related operations and performance</a:t>
                      </a:r>
                    </a:p>
                  </a:txBody>
                  <a:tcPr>
                    <a:solidFill>
                      <a:srgbClr val="003399">
                        <a:alpha val="10000"/>
                      </a:srgbClr>
                    </a:solidFill>
                  </a:tcPr>
                </a:tc>
                <a:extLst>
                  <a:ext uri="{0D108BD9-81ED-4DB2-BD59-A6C34878D82A}">
                    <a16:rowId xmlns:a16="http://schemas.microsoft.com/office/drawing/2014/main" val="1170469849"/>
                  </a:ext>
                </a:extLst>
              </a:tr>
              <a:tr h="438533">
                <a:tc>
                  <a:txBody>
                    <a:bodyPr/>
                    <a:lstStyle/>
                    <a:p>
                      <a:r>
                        <a:rPr lang="en-US" sz="1000" b="1"/>
                        <a:t>Systems Integration</a:t>
                      </a:r>
                    </a:p>
                  </a:txBody>
                  <a:tcPr>
                    <a:solidFill>
                      <a:srgbClr val="003399">
                        <a:alpha val="10000"/>
                      </a:srgbClr>
                    </a:solidFill>
                  </a:tcPr>
                </a:tc>
                <a:tc>
                  <a:txBody>
                    <a:bodyPr/>
                    <a:lstStyle/>
                    <a:p>
                      <a:r>
                        <a:rPr lang="en-US" sz="1000" b="1"/>
                        <a:t>Integration of intelligent transportation systems with other existing systems </a:t>
                      </a:r>
                      <a:r>
                        <a:rPr lang="en-US" sz="1000"/>
                        <a:t>and other advanced transportation technologies.</a:t>
                      </a:r>
                    </a:p>
                  </a:txBody>
                  <a:tcPr>
                    <a:solidFill>
                      <a:srgbClr val="003399">
                        <a:alpha val="10000"/>
                      </a:srgbClr>
                    </a:solidFill>
                  </a:tcPr>
                </a:tc>
                <a:extLst>
                  <a:ext uri="{0D108BD9-81ED-4DB2-BD59-A6C34878D82A}">
                    <a16:rowId xmlns:a16="http://schemas.microsoft.com/office/drawing/2014/main" val="2758458726"/>
                  </a:ext>
                </a:extLst>
              </a:tr>
              <a:tr h="607199">
                <a:tc>
                  <a:txBody>
                    <a:bodyPr/>
                    <a:lstStyle/>
                    <a:p>
                      <a:r>
                        <a:rPr lang="en-US" sz="1000" b="1"/>
                        <a:t>Commerce Delivery and Logistics</a:t>
                      </a:r>
                    </a:p>
                  </a:txBody>
                  <a:tcPr>
                    <a:solidFill>
                      <a:srgbClr val="003399">
                        <a:alpha val="10000"/>
                      </a:srgbClr>
                    </a:solidFill>
                  </a:tcPr>
                </a:tc>
                <a:tc>
                  <a:txBody>
                    <a:bodyPr/>
                    <a:lstStyle/>
                    <a:p>
                      <a:r>
                        <a:rPr lang="en-US" sz="1000"/>
                        <a:t>Innovative data and </a:t>
                      </a:r>
                      <a:r>
                        <a:rPr lang="en-US" sz="1000" b="1"/>
                        <a:t>technological solutions supporting efficient goods movement</a:t>
                      </a:r>
                      <a:r>
                        <a:rPr lang="en-US" sz="1000"/>
                        <a:t>, such as connected vehicle probe data, road weather data, or global positioning data to improve on-time pickup and delivery, improved travel time reliability, reduced fuel consumption and emissions, and reduced labor and vehicle maintenance costs.</a:t>
                      </a:r>
                    </a:p>
                  </a:txBody>
                  <a:tcPr>
                    <a:solidFill>
                      <a:srgbClr val="003399">
                        <a:alpha val="10000"/>
                      </a:srgbClr>
                    </a:solidFill>
                  </a:tcPr>
                </a:tc>
                <a:extLst>
                  <a:ext uri="{0D108BD9-81ED-4DB2-BD59-A6C34878D82A}">
                    <a16:rowId xmlns:a16="http://schemas.microsoft.com/office/drawing/2014/main" val="1017857932"/>
                  </a:ext>
                </a:extLst>
              </a:tr>
              <a:tr h="438533">
                <a:tc>
                  <a:txBody>
                    <a:bodyPr/>
                    <a:lstStyle/>
                    <a:p>
                      <a:r>
                        <a:rPr lang="en-US" sz="1000" b="1"/>
                        <a:t>Leveraging Use of Innovative Aviation Technology</a:t>
                      </a:r>
                    </a:p>
                  </a:txBody>
                  <a:tcPr>
                    <a:solidFill>
                      <a:srgbClr val="003399">
                        <a:alpha val="10000"/>
                      </a:srgbClr>
                    </a:solidFill>
                  </a:tcPr>
                </a:tc>
                <a:tc>
                  <a:txBody>
                    <a:bodyPr/>
                    <a:lstStyle/>
                    <a:p>
                      <a:r>
                        <a:rPr lang="en-US" sz="1000"/>
                        <a:t>Leveraging the </a:t>
                      </a:r>
                      <a:r>
                        <a:rPr lang="en-US" sz="1000" b="1"/>
                        <a:t>use of innovative aviation technologies</a:t>
                      </a:r>
                      <a:r>
                        <a:rPr lang="en-US" sz="1000"/>
                        <a:t>, such as unmanned aircraft systems, </a:t>
                      </a:r>
                      <a:r>
                        <a:rPr lang="en-US" sz="1000" b="1"/>
                        <a:t>to support transportation safety and efficiencies</a:t>
                      </a:r>
                      <a:r>
                        <a:rPr lang="en-US" sz="1000"/>
                        <a:t>, including traffic monitoring and infrastructure inspection. </a:t>
                      </a:r>
                    </a:p>
                  </a:txBody>
                  <a:tcPr>
                    <a:solidFill>
                      <a:srgbClr val="003399">
                        <a:alpha val="10000"/>
                      </a:srgbClr>
                    </a:solidFill>
                  </a:tcPr>
                </a:tc>
                <a:extLst>
                  <a:ext uri="{0D108BD9-81ED-4DB2-BD59-A6C34878D82A}">
                    <a16:rowId xmlns:a16="http://schemas.microsoft.com/office/drawing/2014/main" val="841897035"/>
                  </a:ext>
                </a:extLst>
              </a:tr>
              <a:tr h="438533">
                <a:tc>
                  <a:txBody>
                    <a:bodyPr/>
                    <a:lstStyle/>
                    <a:p>
                      <a:r>
                        <a:rPr lang="en-US" sz="1000" b="1"/>
                        <a:t>Smart Grid</a:t>
                      </a:r>
                    </a:p>
                  </a:txBody>
                  <a:tcPr>
                    <a:solidFill>
                      <a:srgbClr val="003399">
                        <a:alpha val="10000"/>
                      </a:srgbClr>
                    </a:solidFill>
                  </a:tcPr>
                </a:tc>
                <a:tc>
                  <a:txBody>
                    <a:bodyPr/>
                    <a:lstStyle/>
                    <a:p>
                      <a:r>
                        <a:rPr lang="en-US" sz="1000"/>
                        <a:t>Developing </a:t>
                      </a:r>
                      <a:r>
                        <a:rPr lang="en-US" sz="1000" b="0"/>
                        <a:t>a</a:t>
                      </a:r>
                      <a:r>
                        <a:rPr lang="en-US" sz="1000" b="1"/>
                        <a:t> programmable and efficient energy transmission and distribution system </a:t>
                      </a:r>
                      <a:r>
                        <a:rPr lang="en-US" sz="1000"/>
                        <a:t>to support the adoption or expansion of energy capture, electric vehicle deployment, or freight or commercial fleet fuel efficiency.</a:t>
                      </a:r>
                    </a:p>
                  </a:txBody>
                  <a:tcPr>
                    <a:solidFill>
                      <a:srgbClr val="003399">
                        <a:alpha val="10000"/>
                      </a:srgbClr>
                    </a:solidFill>
                  </a:tcPr>
                </a:tc>
                <a:extLst>
                  <a:ext uri="{0D108BD9-81ED-4DB2-BD59-A6C34878D82A}">
                    <a16:rowId xmlns:a16="http://schemas.microsoft.com/office/drawing/2014/main" val="3427682649"/>
                  </a:ext>
                </a:extLst>
              </a:tr>
              <a:tr h="1450533">
                <a:tc>
                  <a:txBody>
                    <a:bodyPr/>
                    <a:lstStyle/>
                    <a:p>
                      <a:r>
                        <a:rPr lang="en-US" sz="1000" b="1"/>
                        <a:t>Smart Technology Traffic Signals</a:t>
                      </a:r>
                    </a:p>
                  </a:txBody>
                  <a:tcPr>
                    <a:solidFill>
                      <a:srgbClr val="003399">
                        <a:alpha val="10000"/>
                      </a:srgbClr>
                    </a:solidFill>
                  </a:tcPr>
                </a:tc>
                <a:tc>
                  <a:txBody>
                    <a:bodyPr/>
                    <a:lstStyle/>
                    <a:p>
                      <a:pPr marL="0" indent="0">
                        <a:buFont typeface="Arial" panose="020B0604020202020204" pitchFamily="34" charset="0"/>
                        <a:buNone/>
                      </a:pPr>
                      <a:r>
                        <a:rPr lang="en-US" sz="1000"/>
                        <a:t>Improving the active management and functioning of traffic signals, including through: </a:t>
                      </a:r>
                    </a:p>
                    <a:p>
                      <a:pPr marL="171450" indent="-171450">
                        <a:buFont typeface="Arial" panose="020B0604020202020204" pitchFamily="34" charset="0"/>
                        <a:buChar char="•"/>
                      </a:pPr>
                      <a:r>
                        <a:rPr lang="en-US" sz="1000"/>
                        <a:t>Use of </a:t>
                      </a:r>
                      <a:r>
                        <a:rPr lang="en-US" sz="1000" b="1"/>
                        <a:t>automated traffic signal performance measures; </a:t>
                      </a:r>
                    </a:p>
                    <a:p>
                      <a:pPr marL="171450" indent="-171450">
                        <a:buFont typeface="Arial" panose="020B0604020202020204" pitchFamily="34" charset="0"/>
                        <a:buChar char="•"/>
                      </a:pPr>
                      <a:r>
                        <a:rPr lang="en-US" sz="1000" b="0"/>
                        <a:t>Implementing strategies, activities, and projects that support </a:t>
                      </a:r>
                      <a:r>
                        <a:rPr lang="en-US" sz="1000" b="1"/>
                        <a:t>active management of traffic signal operations</a:t>
                      </a:r>
                      <a:r>
                        <a:rPr lang="en-US" sz="1000"/>
                        <a:t>, including through optimization of corridor timing; improved vehicle, pedestrian, and bicycle detection at traffic signals; or the use of connected vehicle technologies; </a:t>
                      </a:r>
                    </a:p>
                    <a:p>
                      <a:pPr marL="171450" indent="-171450">
                        <a:buFont typeface="Arial" panose="020B0604020202020204" pitchFamily="34" charset="0"/>
                        <a:buChar char="•"/>
                      </a:pPr>
                      <a:r>
                        <a:rPr lang="en-US" sz="1000" b="1"/>
                        <a:t>Replacement of outdated traffic signals</a:t>
                      </a:r>
                      <a:r>
                        <a:rPr lang="en-US" sz="1000"/>
                        <a:t>; or </a:t>
                      </a:r>
                    </a:p>
                    <a:p>
                      <a:pPr marL="171450" indent="-171450">
                        <a:buFont typeface="Arial" panose="020B0604020202020204" pitchFamily="34" charset="0"/>
                        <a:buChar char="•"/>
                      </a:pPr>
                      <a:r>
                        <a:rPr lang="en-US" sz="1000"/>
                        <a:t>For an eligible entity serving a population of less than 500,000, paying the costs of temporary staffing hours dedicated to updating traffic signal technology</a:t>
                      </a:r>
                    </a:p>
                  </a:txBody>
                  <a:tcPr>
                    <a:solidFill>
                      <a:srgbClr val="003399">
                        <a:alpha val="10000"/>
                      </a:srgbClr>
                    </a:solidFill>
                  </a:tcPr>
                </a:tc>
                <a:extLst>
                  <a:ext uri="{0D108BD9-81ED-4DB2-BD59-A6C34878D82A}">
                    <a16:rowId xmlns:a16="http://schemas.microsoft.com/office/drawing/2014/main" val="667692749"/>
                  </a:ext>
                </a:extLst>
              </a:tr>
            </a:tbl>
          </a:graphicData>
        </a:graphic>
      </p:graphicFrame>
    </p:spTree>
    <p:extLst>
      <p:ext uri="{BB962C8B-B14F-4D97-AF65-F5344CB8AC3E}">
        <p14:creationId xmlns:p14="http://schemas.microsoft.com/office/powerpoint/2010/main" val="243646115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867300-4982-45F1-AE9C-447794FC74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53867300-4982-45F1-AE9C-447794FC74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0C98627-1E58-4C97-971B-1D73A0EE48D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hronicle Display Black" pitchFamily="50" charset="0"/>
              <a:ea typeface="+mn-ea"/>
              <a:cs typeface="+mn-cs"/>
              <a:sym typeface="Chronicle Display Black" pitchFamily="50" charset="0"/>
            </a:endParaRPr>
          </a:p>
        </p:txBody>
      </p:sp>
      <p:sp>
        <p:nvSpPr>
          <p:cNvPr id="3" name="TextBox 2">
            <a:extLst>
              <a:ext uri="{FF2B5EF4-FFF2-40B4-BE49-F238E27FC236}">
                <a16:creationId xmlns:a16="http://schemas.microsoft.com/office/drawing/2014/main" id="{2D644B81-444A-48DD-9F27-BA0908AAA635}"/>
              </a:ext>
            </a:extLst>
          </p:cNvPr>
          <p:cNvSpPr txBox="1"/>
          <p:nvPr/>
        </p:nvSpPr>
        <p:spPr>
          <a:xfrm>
            <a:off x="0" y="-235529"/>
            <a:ext cx="12192000" cy="1371600"/>
          </a:xfrm>
          <a:prstGeom prst="rect">
            <a:avLst/>
          </a:prstGeom>
          <a:solidFill>
            <a:srgbClr val="003399"/>
          </a:solidFill>
        </p:spPr>
        <p:txBody>
          <a:bodyPr vert="horz" wrap="square" lIns="0" tIns="0" rIns="0" bIns="0" rtlCol="0">
            <a:spAutoFit/>
          </a:bodyPr>
          <a:lstStyle/>
          <a:p>
            <a:pPr marL="0" marR="0" lvl="0" indent="0" algn="l" defTabSz="914394" rtl="0" eaLnBrk="1" fontAlgn="auto" latinLnBrk="0" hangingPunct="1">
              <a:lnSpc>
                <a:spcPct val="100000"/>
              </a:lnSpc>
              <a:spcBef>
                <a:spcPts val="200"/>
              </a:spcBef>
              <a:spcAft>
                <a:spcPts val="0"/>
              </a:spcAft>
              <a:buClrTx/>
              <a:buSzPct val="100000"/>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sp>
        <p:nvSpPr>
          <p:cNvPr id="50" name="Title 1">
            <a:extLst>
              <a:ext uri="{FF2B5EF4-FFF2-40B4-BE49-F238E27FC236}">
                <a16:creationId xmlns:a16="http://schemas.microsoft.com/office/drawing/2014/main" id="{E497044F-4864-41FD-BC8E-71FFE05E12FD}"/>
              </a:ext>
            </a:extLst>
          </p:cNvPr>
          <p:cNvSpPr>
            <a:spLocks noGrp="1"/>
          </p:cNvSpPr>
          <p:nvPr>
            <p:ph type="title"/>
          </p:nvPr>
        </p:nvSpPr>
        <p:spPr>
          <a:xfrm>
            <a:off x="219179" y="65451"/>
            <a:ext cx="11390734" cy="365760"/>
          </a:xfrm>
        </p:spPr>
        <p:txBody>
          <a:bodyPr/>
          <a:lstStyle/>
          <a:p>
            <a:pPr marL="0" marR="0">
              <a:lnSpc>
                <a:spcPct val="107000"/>
              </a:lnSpc>
              <a:spcBef>
                <a:spcPts val="0"/>
              </a:spcBef>
              <a:spcAft>
                <a:spcPts val="800"/>
              </a:spcAft>
            </a:pPr>
            <a:r>
              <a:rPr lang="en-US" sz="2800">
                <a:solidFill>
                  <a:srgbClr val="FFFFFF"/>
                </a:solidFill>
                <a:effectLst/>
                <a:latin typeface="+mj-lt"/>
                <a:ea typeface="Calibri" panose="020F0502020204030204" pitchFamily="34" charset="0"/>
                <a:cs typeface="Times New Roman" panose="02020603050405020304" pitchFamily="18" charset="0"/>
              </a:rPr>
              <a:t>Program Priorities</a:t>
            </a:r>
          </a:p>
        </p:txBody>
      </p:sp>
      <p:sp>
        <p:nvSpPr>
          <p:cNvPr id="19" name="Rectangle 18">
            <a:extLst>
              <a:ext uri="{FF2B5EF4-FFF2-40B4-BE49-F238E27FC236}">
                <a16:creationId xmlns:a16="http://schemas.microsoft.com/office/drawing/2014/main" id="{6AEAF86F-91D8-4CCA-B4F3-A444FEB9E54F}"/>
              </a:ext>
            </a:extLst>
          </p:cNvPr>
          <p:cNvSpPr/>
          <p:nvPr/>
        </p:nvSpPr>
        <p:spPr>
          <a:xfrm>
            <a:off x="367109" y="1651161"/>
            <a:ext cx="2197671" cy="1288173"/>
          </a:xfrm>
          <a:prstGeom prst="rect">
            <a:avLst/>
          </a:prstGeom>
          <a:ln>
            <a:noFill/>
          </a:ln>
        </p:spPr>
        <p:txBody>
          <a:bodyPr wrap="square" lIns="0" tIns="0" rIns="0" bIns="0">
            <a:spAutoFit/>
          </a:bodyPr>
          <a:lstStyle/>
          <a:p>
            <a:pPr marL="0" marR="0" lvl="0" indent="0" algn="l" defTabSz="914394" rtl="0" eaLnBrk="1" fontAlgn="auto" latinLnBrk="0" hangingPunct="1">
              <a:lnSpc>
                <a:spcPct val="120000"/>
              </a:lnSpc>
              <a:spcBef>
                <a:spcPts val="0"/>
              </a:spcBef>
              <a:spcAft>
                <a:spcPts val="180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Safety and reliability: </a:t>
            </a:r>
          </a:p>
          <a:p>
            <a:pPr marL="0" marR="0" lvl="0" indent="0" algn="l" defTabSz="914394" rtl="0" eaLnBrk="1" fontAlgn="auto" latinLnBrk="0" hangingPunct="1">
              <a:lnSpc>
                <a:spcPct val="120000"/>
              </a:lnSpc>
              <a:spcBef>
                <a:spcPts val="0"/>
              </a:spcBef>
              <a:spcAft>
                <a:spcPts val="1800"/>
              </a:spcAft>
              <a:buClrTx/>
              <a:buSzTx/>
              <a:buFontTx/>
              <a:buNone/>
              <a:tabLst/>
              <a:defRPr/>
            </a:pPr>
            <a:r>
              <a:rPr kumimoji="0" lang="en-US" sz="1000" b="1" i="0" u="none" strike="noStrike" kern="1200" cap="none" spc="0" normalizeH="0" baseline="0" noProof="0">
                <a:ln>
                  <a:noFill/>
                </a:ln>
                <a:solidFill>
                  <a:prstClr val="black"/>
                </a:solidFill>
                <a:effectLst/>
                <a:uLnTx/>
                <a:uFillTx/>
                <a:latin typeface="Open Sans"/>
                <a:ea typeface="+mn-ea"/>
                <a:cs typeface="+mn-cs"/>
              </a:rPr>
              <a:t>Improve the safety of systems </a:t>
            </a:r>
            <a:r>
              <a:rPr kumimoji="0" lang="en-US" sz="1000" b="0" i="0" u="none" strike="noStrike" kern="1200" cap="none" spc="0" normalizeH="0" baseline="0" noProof="0">
                <a:ln>
                  <a:noFill/>
                </a:ln>
                <a:solidFill>
                  <a:prstClr val="black"/>
                </a:solidFill>
                <a:effectLst/>
                <a:uLnTx/>
                <a:uFillTx/>
                <a:latin typeface="Open Sans"/>
                <a:ea typeface="+mn-ea"/>
                <a:cs typeface="+mn-cs"/>
              </a:rPr>
              <a:t>for pedestrians, bicyclists, and the broader traveling public. Improve </a:t>
            </a:r>
            <a:r>
              <a:rPr kumimoji="0" lang="en-US" sz="1000" b="1" i="0" u="none" strike="noStrike" kern="1200" cap="none" spc="0" normalizeH="0" baseline="0" noProof="0">
                <a:ln>
                  <a:noFill/>
                </a:ln>
                <a:solidFill>
                  <a:prstClr val="black"/>
                </a:solidFill>
                <a:effectLst/>
                <a:uLnTx/>
                <a:uFillTx/>
                <a:latin typeface="Open Sans"/>
                <a:ea typeface="+mn-ea"/>
                <a:cs typeface="+mn-cs"/>
              </a:rPr>
              <a:t>emergency response</a:t>
            </a:r>
            <a:r>
              <a:rPr kumimoji="0" lang="en-US" sz="1000" b="0" i="0" u="none" strike="noStrike" kern="1200" cap="none" spc="0" normalizeH="0" baseline="0" noProof="0">
                <a:ln>
                  <a:noFill/>
                </a:ln>
                <a:solidFill>
                  <a:prstClr val="black"/>
                </a:solidFill>
                <a:effectLst/>
                <a:uLnTx/>
                <a:uFillTx/>
                <a:latin typeface="Open Sans"/>
                <a:ea typeface="+mn-ea"/>
                <a:cs typeface="+mn-cs"/>
              </a:rPr>
              <a:t>. </a:t>
            </a:r>
          </a:p>
        </p:txBody>
      </p:sp>
      <p:cxnSp>
        <p:nvCxnSpPr>
          <p:cNvPr id="24" name="Straight Connector 23">
            <a:extLst>
              <a:ext uri="{FF2B5EF4-FFF2-40B4-BE49-F238E27FC236}">
                <a16:creationId xmlns:a16="http://schemas.microsoft.com/office/drawing/2014/main" id="{A09EBAA8-82D1-476F-BE08-60807DE151F4}"/>
              </a:ext>
            </a:extLst>
          </p:cNvPr>
          <p:cNvCxnSpPr>
            <a:cxnSpLocks/>
          </p:cNvCxnSpPr>
          <p:nvPr/>
        </p:nvCxnSpPr>
        <p:spPr>
          <a:xfrm>
            <a:off x="367108" y="2066696"/>
            <a:ext cx="2197672" cy="0"/>
          </a:xfrm>
          <a:prstGeom prst="line">
            <a:avLst/>
          </a:prstGeom>
          <a:ln w="57150">
            <a:solidFill>
              <a:srgbClr val="62B5E5"/>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444FEA6-3B83-47AD-B8FF-F46548F46CD3}"/>
              </a:ext>
            </a:extLst>
          </p:cNvPr>
          <p:cNvSpPr/>
          <p:nvPr/>
        </p:nvSpPr>
        <p:spPr>
          <a:xfrm>
            <a:off x="2861265" y="1651161"/>
            <a:ext cx="2353790" cy="1288173"/>
          </a:xfrm>
          <a:prstGeom prst="rect">
            <a:avLst/>
          </a:prstGeom>
          <a:ln>
            <a:noFill/>
          </a:ln>
        </p:spPr>
        <p:txBody>
          <a:bodyPr wrap="square" lIns="0" tIns="0" rIns="0" bIns="0">
            <a:spAutoFit/>
          </a:bodyPr>
          <a:lstStyle/>
          <a:p>
            <a:pPr marL="0" marR="0" lvl="0" indent="0" algn="l" defTabSz="914394" rtl="0" eaLnBrk="1" fontAlgn="auto" latinLnBrk="0" hangingPunct="1">
              <a:lnSpc>
                <a:spcPct val="120000"/>
              </a:lnSpc>
              <a:spcBef>
                <a:spcPts val="0"/>
              </a:spcBef>
              <a:spcAft>
                <a:spcPts val="180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Resiliency: </a:t>
            </a:r>
          </a:p>
          <a:p>
            <a:pPr marL="0" marR="0" lvl="0" indent="0" algn="l" defTabSz="914394" rtl="0" eaLnBrk="1" fontAlgn="auto" latinLnBrk="0" hangingPunct="1">
              <a:lnSpc>
                <a:spcPct val="120000"/>
              </a:lnSpc>
              <a:spcBef>
                <a:spcPts val="0"/>
              </a:spcBef>
              <a:spcAft>
                <a:spcPts val="1800"/>
              </a:spcAft>
              <a:buClrTx/>
              <a:buSzTx/>
              <a:buFontTx/>
              <a:buNone/>
              <a:tabLst/>
              <a:defRPr/>
            </a:pPr>
            <a:r>
              <a:rPr kumimoji="0" lang="en-US" sz="1000" b="0" i="0" u="none" strike="noStrike" kern="1200" cap="none" spc="0" normalizeH="0" baseline="0" noProof="0">
                <a:ln>
                  <a:noFill/>
                </a:ln>
                <a:solidFill>
                  <a:prstClr val="black"/>
                </a:solidFill>
                <a:effectLst/>
                <a:uLnTx/>
                <a:uFillTx/>
                <a:latin typeface="Open Sans"/>
                <a:ea typeface="+mn-ea"/>
                <a:cs typeface="+mn-cs"/>
              </a:rPr>
              <a:t>Increase the reliability and resiliency of the transportation system, including </a:t>
            </a:r>
            <a:r>
              <a:rPr kumimoji="0" lang="en-US" sz="1000" b="1" i="0" u="none" strike="noStrike" kern="1200" cap="none" spc="0" normalizeH="0" baseline="0" noProof="0">
                <a:ln>
                  <a:noFill/>
                </a:ln>
                <a:solidFill>
                  <a:prstClr val="black"/>
                </a:solidFill>
                <a:effectLst/>
                <a:uLnTx/>
                <a:uFillTx/>
                <a:latin typeface="Open Sans"/>
                <a:ea typeface="+mn-ea"/>
                <a:cs typeface="+mn-cs"/>
              </a:rPr>
              <a:t>cybersecurity and resiliency to climate change effects</a:t>
            </a:r>
            <a:r>
              <a:rPr kumimoji="0" lang="en-US" sz="1000" b="0" i="0" u="none" strike="noStrike" kern="1200" cap="none" spc="0" normalizeH="0" baseline="0" noProof="0">
                <a:ln>
                  <a:noFill/>
                </a:ln>
                <a:solidFill>
                  <a:prstClr val="black"/>
                </a:solidFill>
                <a:effectLst/>
                <a:uLnTx/>
                <a:uFillTx/>
                <a:latin typeface="Open Sans"/>
                <a:ea typeface="+mn-ea"/>
                <a:cs typeface="+mn-cs"/>
              </a:rPr>
              <a:t>. </a:t>
            </a:r>
          </a:p>
        </p:txBody>
      </p:sp>
      <p:cxnSp>
        <p:nvCxnSpPr>
          <p:cNvPr id="38" name="Straight Connector 37">
            <a:extLst>
              <a:ext uri="{FF2B5EF4-FFF2-40B4-BE49-F238E27FC236}">
                <a16:creationId xmlns:a16="http://schemas.microsoft.com/office/drawing/2014/main" id="{EBD8FA16-134E-40F3-B6F6-D93D72367211}"/>
              </a:ext>
            </a:extLst>
          </p:cNvPr>
          <p:cNvCxnSpPr>
            <a:cxnSpLocks/>
          </p:cNvCxnSpPr>
          <p:nvPr/>
        </p:nvCxnSpPr>
        <p:spPr>
          <a:xfrm>
            <a:off x="2861264" y="2066696"/>
            <a:ext cx="2197672" cy="0"/>
          </a:xfrm>
          <a:prstGeom prst="line">
            <a:avLst/>
          </a:prstGeom>
          <a:ln w="57150">
            <a:solidFill>
              <a:srgbClr val="62B5E5"/>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47D5C2DC-B200-44E1-B43E-8140594B7D6B}"/>
              </a:ext>
            </a:extLst>
          </p:cNvPr>
          <p:cNvSpPr/>
          <p:nvPr/>
        </p:nvSpPr>
        <p:spPr>
          <a:xfrm>
            <a:off x="5355421" y="1651161"/>
            <a:ext cx="2353790" cy="1288173"/>
          </a:xfrm>
          <a:prstGeom prst="rect">
            <a:avLst/>
          </a:prstGeom>
          <a:ln>
            <a:noFill/>
          </a:ln>
        </p:spPr>
        <p:txBody>
          <a:bodyPr wrap="square" lIns="0" tIns="0" rIns="0" bIns="0">
            <a:spAutoFit/>
          </a:bodyPr>
          <a:lstStyle/>
          <a:p>
            <a:pPr marL="0" marR="0" lvl="0" indent="0" algn="l" defTabSz="914394" rtl="0" eaLnBrk="1" fontAlgn="auto" latinLnBrk="0" hangingPunct="1">
              <a:lnSpc>
                <a:spcPct val="120000"/>
              </a:lnSpc>
              <a:spcBef>
                <a:spcPts val="0"/>
              </a:spcBef>
              <a:spcAft>
                <a:spcPts val="180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Equity and access: </a:t>
            </a:r>
          </a:p>
          <a:p>
            <a:pPr marL="0" marR="0" lvl="0" indent="0" algn="l" defTabSz="914394" rtl="0" eaLnBrk="1" fontAlgn="auto" latinLnBrk="0" hangingPunct="1">
              <a:lnSpc>
                <a:spcPct val="120000"/>
              </a:lnSpc>
              <a:spcBef>
                <a:spcPts val="0"/>
              </a:spcBef>
              <a:spcAft>
                <a:spcPts val="1800"/>
              </a:spcAft>
              <a:buClrTx/>
              <a:buSzTx/>
              <a:buFontTx/>
              <a:buNone/>
              <a:tabLst/>
              <a:defRPr/>
            </a:pPr>
            <a:r>
              <a:rPr kumimoji="0" lang="en-US" sz="1000" b="0" i="0" u="none" strike="noStrike" kern="1200" cap="none" spc="0" normalizeH="0" baseline="0" noProof="0">
                <a:ln>
                  <a:noFill/>
                </a:ln>
                <a:solidFill>
                  <a:prstClr val="black"/>
                </a:solidFill>
                <a:effectLst/>
                <a:uLnTx/>
                <a:uFillTx/>
                <a:latin typeface="Open Sans"/>
                <a:ea typeface="+mn-ea"/>
                <a:cs typeface="+mn-cs"/>
              </a:rPr>
              <a:t>Connect or expand </a:t>
            </a:r>
            <a:r>
              <a:rPr kumimoji="0" lang="en-US" sz="1000" b="1" i="0" u="none" strike="noStrike" kern="1200" cap="none" spc="0" normalizeH="0" baseline="0" noProof="0">
                <a:ln>
                  <a:noFill/>
                </a:ln>
                <a:solidFill>
                  <a:prstClr val="black"/>
                </a:solidFill>
                <a:effectLst/>
                <a:uLnTx/>
                <a:uFillTx/>
                <a:latin typeface="Open Sans"/>
                <a:ea typeface="+mn-ea"/>
                <a:cs typeface="+mn-cs"/>
              </a:rPr>
              <a:t>access for underserved or disadvantaged populations</a:t>
            </a:r>
            <a:r>
              <a:rPr kumimoji="0" lang="en-US" sz="1000" b="0" i="0" u="none" strike="noStrike" kern="1200" cap="none" spc="0" normalizeH="0" baseline="0" noProof="0">
                <a:ln>
                  <a:noFill/>
                </a:ln>
                <a:solidFill>
                  <a:prstClr val="black"/>
                </a:solidFill>
                <a:effectLst/>
                <a:uLnTx/>
                <a:uFillTx/>
                <a:latin typeface="Open Sans"/>
                <a:ea typeface="+mn-ea"/>
                <a:cs typeface="+mn-cs"/>
              </a:rPr>
              <a:t>. Improve access to jobs, education, and essential services.</a:t>
            </a:r>
          </a:p>
        </p:txBody>
      </p:sp>
      <p:cxnSp>
        <p:nvCxnSpPr>
          <p:cNvPr id="40" name="Straight Connector 39">
            <a:extLst>
              <a:ext uri="{FF2B5EF4-FFF2-40B4-BE49-F238E27FC236}">
                <a16:creationId xmlns:a16="http://schemas.microsoft.com/office/drawing/2014/main" id="{ACCDAF90-5A73-41BF-ACE5-42D612881AC5}"/>
              </a:ext>
            </a:extLst>
          </p:cNvPr>
          <p:cNvCxnSpPr>
            <a:cxnSpLocks/>
          </p:cNvCxnSpPr>
          <p:nvPr/>
        </p:nvCxnSpPr>
        <p:spPr>
          <a:xfrm>
            <a:off x="5355420" y="2066696"/>
            <a:ext cx="2197672" cy="0"/>
          </a:xfrm>
          <a:prstGeom prst="line">
            <a:avLst/>
          </a:prstGeom>
          <a:ln w="57150">
            <a:solidFill>
              <a:srgbClr val="62B5E5"/>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98BB066-5127-493D-9F26-41E5C97D13BD}"/>
              </a:ext>
            </a:extLst>
          </p:cNvPr>
          <p:cNvSpPr/>
          <p:nvPr/>
        </p:nvSpPr>
        <p:spPr>
          <a:xfrm>
            <a:off x="5339667" y="3267585"/>
            <a:ext cx="2353790" cy="1067215"/>
          </a:xfrm>
          <a:prstGeom prst="rect">
            <a:avLst/>
          </a:prstGeom>
          <a:ln>
            <a:noFill/>
          </a:ln>
        </p:spPr>
        <p:txBody>
          <a:bodyPr wrap="square" lIns="0" tIns="0" rIns="0" bIns="0">
            <a:spAutoFit/>
          </a:bodyPr>
          <a:lstStyle/>
          <a:p>
            <a:pPr marL="0" marR="0" lvl="0" indent="0" algn="l" defTabSz="914394" rtl="0" eaLnBrk="1" fontAlgn="auto" latinLnBrk="0" hangingPunct="1">
              <a:lnSpc>
                <a:spcPct val="120000"/>
              </a:lnSpc>
              <a:spcBef>
                <a:spcPts val="0"/>
              </a:spcBef>
              <a:spcAft>
                <a:spcPts val="180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Climate: </a:t>
            </a:r>
          </a:p>
          <a:p>
            <a:pPr marL="0" marR="0" lvl="0" indent="0" algn="l" defTabSz="914394" rtl="0" eaLnBrk="1" fontAlgn="auto" latinLnBrk="0" hangingPunct="1">
              <a:lnSpc>
                <a:spcPct val="120000"/>
              </a:lnSpc>
              <a:spcBef>
                <a:spcPts val="0"/>
              </a:spcBef>
              <a:spcAft>
                <a:spcPts val="1800"/>
              </a:spcAft>
              <a:buClrTx/>
              <a:buSzTx/>
              <a:buFontTx/>
              <a:buNone/>
              <a:tabLst/>
              <a:defRPr/>
            </a:pPr>
            <a:r>
              <a:rPr kumimoji="0" lang="en-US" sz="1000" b="0" i="0" u="none" strike="noStrike" kern="1200" cap="none" spc="0" normalizeH="0" baseline="0" noProof="0">
                <a:ln>
                  <a:noFill/>
                </a:ln>
                <a:solidFill>
                  <a:prstClr val="black"/>
                </a:solidFill>
                <a:effectLst/>
                <a:uLnTx/>
                <a:uFillTx/>
                <a:latin typeface="Open Sans"/>
                <a:ea typeface="+mn-ea"/>
                <a:cs typeface="+mn-cs"/>
              </a:rPr>
              <a:t>Reduce congestion and/or </a:t>
            </a:r>
            <a:r>
              <a:rPr kumimoji="0" lang="en-US" sz="1000" b="1" i="0" u="none" strike="noStrike" kern="1200" cap="none" spc="0" normalizeH="0" baseline="0" noProof="0">
                <a:ln>
                  <a:noFill/>
                </a:ln>
                <a:solidFill>
                  <a:prstClr val="black"/>
                </a:solidFill>
                <a:effectLst/>
                <a:uLnTx/>
                <a:uFillTx/>
                <a:latin typeface="Open Sans"/>
                <a:ea typeface="+mn-ea"/>
                <a:cs typeface="+mn-cs"/>
              </a:rPr>
              <a:t>air pollution</a:t>
            </a:r>
            <a:r>
              <a:rPr kumimoji="0" lang="en-US" sz="1000" b="0" i="0" u="none" strike="noStrike" kern="1200" cap="none" spc="0" normalizeH="0" baseline="0" noProof="0">
                <a:ln>
                  <a:noFill/>
                </a:ln>
                <a:solidFill>
                  <a:prstClr val="black"/>
                </a:solidFill>
                <a:effectLst/>
                <a:uLnTx/>
                <a:uFillTx/>
                <a:latin typeface="Open Sans"/>
                <a:ea typeface="+mn-ea"/>
                <a:cs typeface="+mn-cs"/>
              </a:rPr>
              <a:t>, including </a:t>
            </a:r>
            <a:r>
              <a:rPr kumimoji="0" lang="en-US" sz="1000" b="1" i="0" u="none" strike="noStrike" kern="1200" cap="none" spc="0" normalizeH="0" baseline="0" noProof="0">
                <a:ln>
                  <a:noFill/>
                </a:ln>
                <a:solidFill>
                  <a:prstClr val="black"/>
                </a:solidFill>
                <a:effectLst/>
                <a:uLnTx/>
                <a:uFillTx/>
                <a:latin typeface="Open Sans"/>
                <a:ea typeface="+mn-ea"/>
                <a:cs typeface="+mn-cs"/>
              </a:rPr>
              <a:t>greenhouse gases</a:t>
            </a:r>
            <a:r>
              <a:rPr kumimoji="0" lang="en-US" sz="1000" b="0" i="0" u="none" strike="noStrike" kern="1200" cap="none" spc="0" normalizeH="0" baseline="0" noProof="0">
                <a:ln>
                  <a:noFill/>
                </a:ln>
                <a:solidFill>
                  <a:prstClr val="black"/>
                </a:solidFill>
                <a:effectLst/>
                <a:uLnTx/>
                <a:uFillTx/>
                <a:latin typeface="Open Sans"/>
                <a:ea typeface="+mn-ea"/>
                <a:cs typeface="+mn-cs"/>
              </a:rPr>
              <a:t>. Improve energy efficiency. </a:t>
            </a:r>
          </a:p>
        </p:txBody>
      </p:sp>
      <p:cxnSp>
        <p:nvCxnSpPr>
          <p:cNvPr id="42" name="Straight Connector 41">
            <a:extLst>
              <a:ext uri="{FF2B5EF4-FFF2-40B4-BE49-F238E27FC236}">
                <a16:creationId xmlns:a16="http://schemas.microsoft.com/office/drawing/2014/main" id="{9B7E9FDB-8A1A-4B92-A7AA-92C06D676ED5}"/>
              </a:ext>
            </a:extLst>
          </p:cNvPr>
          <p:cNvCxnSpPr>
            <a:cxnSpLocks/>
          </p:cNvCxnSpPr>
          <p:nvPr/>
        </p:nvCxnSpPr>
        <p:spPr>
          <a:xfrm>
            <a:off x="5339666" y="3683120"/>
            <a:ext cx="2197672" cy="0"/>
          </a:xfrm>
          <a:prstGeom prst="line">
            <a:avLst/>
          </a:prstGeom>
          <a:ln w="57150">
            <a:solidFill>
              <a:srgbClr val="62B5E5"/>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F12D971C-9D17-4854-9B2A-D8280560CF01}"/>
              </a:ext>
            </a:extLst>
          </p:cNvPr>
          <p:cNvSpPr/>
          <p:nvPr/>
        </p:nvSpPr>
        <p:spPr>
          <a:xfrm>
            <a:off x="400561" y="3267585"/>
            <a:ext cx="2353790" cy="2175211"/>
          </a:xfrm>
          <a:prstGeom prst="rect">
            <a:avLst/>
          </a:prstGeom>
          <a:ln>
            <a:noFill/>
          </a:ln>
        </p:spPr>
        <p:txBody>
          <a:bodyPr wrap="square" lIns="0" tIns="0" rIns="0" bIns="0">
            <a:spAutoFit/>
          </a:bodyPr>
          <a:lstStyle/>
          <a:p>
            <a:pPr marL="0" marR="0" lvl="0" indent="0" algn="l" defTabSz="914394" rtl="0" eaLnBrk="1" fontAlgn="auto" latinLnBrk="0" hangingPunct="1">
              <a:lnSpc>
                <a:spcPct val="120000"/>
              </a:lnSpc>
              <a:spcBef>
                <a:spcPts val="0"/>
              </a:spcBef>
              <a:spcAft>
                <a:spcPts val="180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Partnerships: </a:t>
            </a:r>
          </a:p>
          <a:p>
            <a:pPr marL="0" marR="0" lvl="0" indent="0" algn="l" defTabSz="914394" rtl="0" eaLnBrk="1" fontAlgn="auto" latinLnBrk="0" hangingPunct="1">
              <a:lnSpc>
                <a:spcPct val="120000"/>
              </a:lnSpc>
              <a:spcBef>
                <a:spcPts val="0"/>
              </a:spcBef>
              <a:spcAft>
                <a:spcPts val="1800"/>
              </a:spcAft>
              <a:buClrTx/>
              <a:buSzTx/>
              <a:buFontTx/>
              <a:buNone/>
              <a:tabLst/>
              <a:defRPr/>
            </a:pPr>
            <a:r>
              <a:rPr kumimoji="0" lang="en-US" sz="1000" b="0" i="0" u="none" strike="noStrike" kern="1200" cap="none" spc="0" normalizeH="0" baseline="0" noProof="0">
                <a:ln>
                  <a:noFill/>
                </a:ln>
                <a:solidFill>
                  <a:prstClr val="black"/>
                </a:solidFill>
                <a:effectLst/>
                <a:uLnTx/>
                <a:uFillTx/>
                <a:latin typeface="Open Sans"/>
                <a:ea typeface="+mn-ea"/>
                <a:cs typeface="+mn-cs"/>
              </a:rPr>
              <a:t>Contribute to </a:t>
            </a:r>
            <a:r>
              <a:rPr kumimoji="0" lang="en-US" sz="1000" b="1" i="0" u="none" strike="noStrike" kern="1200" cap="none" spc="0" normalizeH="0" baseline="0" noProof="0">
                <a:ln>
                  <a:noFill/>
                </a:ln>
                <a:solidFill>
                  <a:prstClr val="black"/>
                </a:solidFill>
                <a:effectLst/>
                <a:uLnTx/>
                <a:uFillTx/>
                <a:latin typeface="Open Sans"/>
                <a:ea typeface="+mn-ea"/>
                <a:cs typeface="+mn-cs"/>
              </a:rPr>
              <a:t>economic competitiveness and incentivize private sector investments</a:t>
            </a:r>
            <a:r>
              <a:rPr kumimoji="0" lang="en-US" sz="1000" b="0" i="0" u="none" strike="noStrike" kern="1200" cap="none" spc="0" normalizeH="0" baseline="0" noProof="0">
                <a:ln>
                  <a:noFill/>
                </a:ln>
                <a:solidFill>
                  <a:prstClr val="black"/>
                </a:solidFill>
                <a:effectLst/>
                <a:uLnTx/>
                <a:uFillTx/>
                <a:latin typeface="Open Sans"/>
                <a:ea typeface="+mn-ea"/>
                <a:cs typeface="+mn-cs"/>
              </a:rPr>
              <a:t> or partnerships, including technical and financial commitments on the proposed solution. Demonstrate committed leadership and capacity from the applicant, partners, and community. </a:t>
            </a:r>
          </a:p>
        </p:txBody>
      </p:sp>
      <p:cxnSp>
        <p:nvCxnSpPr>
          <p:cNvPr id="44" name="Straight Connector 43">
            <a:extLst>
              <a:ext uri="{FF2B5EF4-FFF2-40B4-BE49-F238E27FC236}">
                <a16:creationId xmlns:a16="http://schemas.microsoft.com/office/drawing/2014/main" id="{95D8F8D7-E907-4CEC-BDE1-92A71E729175}"/>
              </a:ext>
            </a:extLst>
          </p:cNvPr>
          <p:cNvCxnSpPr>
            <a:cxnSpLocks/>
          </p:cNvCxnSpPr>
          <p:nvPr/>
        </p:nvCxnSpPr>
        <p:spPr>
          <a:xfrm>
            <a:off x="400560" y="3683120"/>
            <a:ext cx="2197672" cy="0"/>
          </a:xfrm>
          <a:prstGeom prst="line">
            <a:avLst/>
          </a:prstGeom>
          <a:ln w="57150">
            <a:solidFill>
              <a:srgbClr val="62B5E5"/>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8B48A411-BE4B-4F8F-A7BC-44B9E8FB70DE}"/>
              </a:ext>
            </a:extLst>
          </p:cNvPr>
          <p:cNvSpPr/>
          <p:nvPr/>
        </p:nvSpPr>
        <p:spPr>
          <a:xfrm>
            <a:off x="2861265" y="3267585"/>
            <a:ext cx="2353790" cy="1436547"/>
          </a:xfrm>
          <a:prstGeom prst="rect">
            <a:avLst/>
          </a:prstGeom>
          <a:ln>
            <a:noFill/>
          </a:ln>
        </p:spPr>
        <p:txBody>
          <a:bodyPr wrap="square" lIns="0" tIns="0" rIns="0" bIns="0">
            <a:spAutoFit/>
          </a:bodyPr>
          <a:lstStyle/>
          <a:p>
            <a:pPr marL="0" marR="0" lvl="0" indent="0" algn="l" defTabSz="914394" rtl="0" eaLnBrk="1" fontAlgn="auto" latinLnBrk="0" hangingPunct="1">
              <a:lnSpc>
                <a:spcPct val="120000"/>
              </a:lnSpc>
              <a:spcBef>
                <a:spcPts val="0"/>
              </a:spcBef>
              <a:spcAft>
                <a:spcPts val="180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Integration: </a:t>
            </a:r>
          </a:p>
          <a:p>
            <a:pPr marL="0" marR="0" lvl="0" indent="0" algn="l" defTabSz="914394" rtl="0" eaLnBrk="1" fontAlgn="auto" latinLnBrk="0" hangingPunct="1">
              <a:lnSpc>
                <a:spcPct val="120000"/>
              </a:lnSpc>
              <a:spcBef>
                <a:spcPts val="0"/>
              </a:spcBef>
              <a:spcAft>
                <a:spcPts val="1800"/>
              </a:spcAft>
              <a:buClrTx/>
              <a:buSzTx/>
              <a:buFontTx/>
              <a:buNone/>
              <a:tabLst/>
              <a:defRPr/>
            </a:pPr>
            <a:r>
              <a:rPr kumimoji="0" lang="en-US" sz="1000" b="0" i="0" u="none" strike="noStrike" kern="1200" cap="none" spc="0" normalizeH="0" baseline="0" noProof="0">
                <a:ln>
                  <a:noFill/>
                </a:ln>
                <a:solidFill>
                  <a:prstClr val="black"/>
                </a:solidFill>
                <a:effectLst/>
                <a:uLnTx/>
                <a:uFillTx/>
                <a:latin typeface="Open Sans"/>
                <a:ea typeface="+mn-ea"/>
                <a:cs typeface="+mn-cs"/>
              </a:rPr>
              <a:t>Improve integration of systems and </a:t>
            </a:r>
            <a:r>
              <a:rPr kumimoji="0" lang="en-US" sz="1000" b="1" i="0" u="none" strike="noStrike" kern="1200" cap="none" spc="0" normalizeH="0" baseline="0" noProof="0">
                <a:ln>
                  <a:noFill/>
                </a:ln>
                <a:solidFill>
                  <a:prstClr val="black"/>
                </a:solidFill>
                <a:effectLst/>
                <a:uLnTx/>
                <a:uFillTx/>
                <a:latin typeface="Open Sans"/>
                <a:ea typeface="+mn-ea"/>
                <a:cs typeface="+mn-cs"/>
              </a:rPr>
              <a:t>promote connectivity of infrastructure</a:t>
            </a:r>
            <a:r>
              <a:rPr kumimoji="0" lang="en-US" sz="1000" b="0" i="0" u="none" strike="noStrike" kern="1200" cap="none" spc="0" normalizeH="0" baseline="0" noProof="0">
                <a:ln>
                  <a:noFill/>
                </a:ln>
                <a:solidFill>
                  <a:prstClr val="black"/>
                </a:solidFill>
                <a:effectLst/>
                <a:uLnTx/>
                <a:uFillTx/>
                <a:latin typeface="Open Sans"/>
                <a:ea typeface="+mn-ea"/>
                <a:cs typeface="+mn-cs"/>
              </a:rPr>
              <a:t>, connected vehicles, pedestrians, bicyclists, and the broader traveling public. </a:t>
            </a:r>
          </a:p>
        </p:txBody>
      </p:sp>
      <p:cxnSp>
        <p:nvCxnSpPr>
          <p:cNvPr id="46" name="Straight Connector 45">
            <a:extLst>
              <a:ext uri="{FF2B5EF4-FFF2-40B4-BE49-F238E27FC236}">
                <a16:creationId xmlns:a16="http://schemas.microsoft.com/office/drawing/2014/main" id="{4E5B923C-451B-4D10-BECF-79CE4D1E8B02}"/>
              </a:ext>
            </a:extLst>
          </p:cNvPr>
          <p:cNvCxnSpPr>
            <a:cxnSpLocks/>
          </p:cNvCxnSpPr>
          <p:nvPr/>
        </p:nvCxnSpPr>
        <p:spPr>
          <a:xfrm>
            <a:off x="2861264" y="3683120"/>
            <a:ext cx="2197672" cy="0"/>
          </a:xfrm>
          <a:prstGeom prst="line">
            <a:avLst/>
          </a:prstGeom>
          <a:ln w="57150">
            <a:solidFill>
              <a:srgbClr val="62B5E5"/>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60A20766-DFDE-4961-9095-CC943211D0C2}"/>
              </a:ext>
            </a:extLst>
          </p:cNvPr>
          <p:cNvSpPr/>
          <p:nvPr/>
        </p:nvSpPr>
        <p:spPr>
          <a:xfrm>
            <a:off x="7849576" y="3273194"/>
            <a:ext cx="4042384" cy="1805879"/>
          </a:xfrm>
          <a:prstGeom prst="rect">
            <a:avLst/>
          </a:prstGeom>
          <a:ln>
            <a:noFill/>
          </a:ln>
        </p:spPr>
        <p:txBody>
          <a:bodyPr wrap="square" lIns="0" tIns="0" rIns="0" bIns="0">
            <a:spAutoFit/>
          </a:bodyPr>
          <a:lstStyle/>
          <a:p>
            <a:pPr marL="0" marR="0" lvl="0" indent="0" algn="l" defTabSz="914394" rtl="0" eaLnBrk="1" fontAlgn="auto" latinLnBrk="0" hangingPunct="1">
              <a:lnSpc>
                <a:spcPct val="120000"/>
              </a:lnSpc>
              <a:spcBef>
                <a:spcPts val="0"/>
              </a:spcBef>
              <a:spcAft>
                <a:spcPts val="180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Fit, scale, and adoption: </a:t>
            </a:r>
          </a:p>
          <a:p>
            <a:pPr marL="0" marR="0" lvl="0" indent="0" algn="l" defTabSz="914394" rtl="0" eaLnBrk="1" fontAlgn="auto" latinLnBrk="0" hangingPunct="1">
              <a:lnSpc>
                <a:spcPct val="120000"/>
              </a:lnSpc>
              <a:spcBef>
                <a:spcPts val="0"/>
              </a:spcBef>
              <a:spcAft>
                <a:spcPts val="1800"/>
              </a:spcAft>
              <a:buClrTx/>
              <a:buSzTx/>
              <a:buFontTx/>
              <a:buNone/>
              <a:tabLst/>
              <a:defRPr/>
            </a:pPr>
            <a:r>
              <a:rPr kumimoji="0" lang="en-US" sz="1000" b="0" i="0" u="none" strike="noStrike" kern="1200" cap="none" spc="0" normalizeH="0" baseline="0" noProof="0">
                <a:ln>
                  <a:noFill/>
                </a:ln>
                <a:solidFill>
                  <a:prstClr val="black"/>
                </a:solidFill>
                <a:effectLst/>
                <a:uLnTx/>
                <a:uFillTx/>
                <a:latin typeface="Open Sans"/>
                <a:ea typeface="+mn-ea"/>
                <a:cs typeface="+mn-cs"/>
              </a:rPr>
              <a:t>Right-size the proposed solution to population density and demographics, the physical attributes of the community and transportation system, and the transportation needs of the community. Confirm technologies are capable of being integrated with existing transportation systems, including transit. </a:t>
            </a:r>
            <a:r>
              <a:rPr kumimoji="0" lang="en-US" sz="1000" b="1" i="0" u="none" strike="noStrike" kern="1200" cap="none" spc="0" normalizeH="0" baseline="0" noProof="0">
                <a:ln>
                  <a:noFill/>
                </a:ln>
                <a:solidFill>
                  <a:prstClr val="black"/>
                </a:solidFill>
                <a:effectLst/>
                <a:uLnTx/>
                <a:uFillTx/>
                <a:latin typeface="Open Sans"/>
                <a:ea typeface="+mn-ea"/>
                <a:cs typeface="+mn-cs"/>
              </a:rPr>
              <a:t>Leverage technologies in repeatable ways that can be scaled and adopted by communities</a:t>
            </a:r>
            <a:r>
              <a:rPr kumimoji="0" lang="en-US" sz="1000" b="0" i="0" u="none" strike="noStrike" kern="1200" cap="none" spc="0" normalizeH="0" baseline="0" noProof="0">
                <a:ln>
                  <a:noFill/>
                </a:ln>
                <a:solidFill>
                  <a:prstClr val="black"/>
                </a:solidFill>
                <a:effectLst/>
                <a:uLnTx/>
                <a:uFillTx/>
                <a:latin typeface="Open Sans"/>
                <a:ea typeface="+mn-ea"/>
                <a:cs typeface="+mn-cs"/>
              </a:rPr>
              <a:t>. </a:t>
            </a:r>
          </a:p>
        </p:txBody>
      </p:sp>
      <p:cxnSp>
        <p:nvCxnSpPr>
          <p:cNvPr id="48" name="Straight Connector 47">
            <a:extLst>
              <a:ext uri="{FF2B5EF4-FFF2-40B4-BE49-F238E27FC236}">
                <a16:creationId xmlns:a16="http://schemas.microsoft.com/office/drawing/2014/main" id="{BCB25660-C7A2-4859-AD6B-FAEF679E8BD6}"/>
              </a:ext>
            </a:extLst>
          </p:cNvPr>
          <p:cNvCxnSpPr>
            <a:cxnSpLocks/>
          </p:cNvCxnSpPr>
          <p:nvPr/>
        </p:nvCxnSpPr>
        <p:spPr>
          <a:xfrm>
            <a:off x="7849576" y="3654438"/>
            <a:ext cx="4042384" cy="0"/>
          </a:xfrm>
          <a:prstGeom prst="line">
            <a:avLst/>
          </a:prstGeom>
          <a:ln w="57150">
            <a:solidFill>
              <a:srgbClr val="62B5E5"/>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295F13BA-7862-435E-A79D-1A153E0C15F6}"/>
              </a:ext>
            </a:extLst>
          </p:cNvPr>
          <p:cNvSpPr/>
          <p:nvPr/>
        </p:nvSpPr>
        <p:spPr>
          <a:xfrm>
            <a:off x="7852436" y="1651161"/>
            <a:ext cx="4152269" cy="1436547"/>
          </a:xfrm>
          <a:prstGeom prst="rect">
            <a:avLst/>
          </a:prstGeom>
          <a:ln>
            <a:noFill/>
          </a:ln>
        </p:spPr>
        <p:txBody>
          <a:bodyPr wrap="square" lIns="0" tIns="0" rIns="0" bIns="0">
            <a:spAutoFit/>
          </a:bodyPr>
          <a:lstStyle/>
          <a:p>
            <a:pPr marL="0" marR="0" lvl="0" indent="0" algn="l" defTabSz="914394" rtl="0" eaLnBrk="1" fontAlgn="auto" latinLnBrk="0" hangingPunct="1">
              <a:lnSpc>
                <a:spcPct val="120000"/>
              </a:lnSpc>
              <a:spcBef>
                <a:spcPts val="0"/>
              </a:spcBef>
              <a:spcAft>
                <a:spcPts val="180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Data sharing, cybersecurity, and privacy: </a:t>
            </a:r>
          </a:p>
          <a:p>
            <a:pPr marL="0" marR="0" lvl="0" indent="0" algn="l" defTabSz="914394" rtl="0" eaLnBrk="1" fontAlgn="auto" latinLnBrk="0" hangingPunct="1">
              <a:lnSpc>
                <a:spcPct val="120000"/>
              </a:lnSpc>
              <a:spcBef>
                <a:spcPts val="0"/>
              </a:spcBef>
              <a:spcAft>
                <a:spcPts val="1800"/>
              </a:spcAft>
              <a:buClrTx/>
              <a:buSzTx/>
              <a:buFontTx/>
              <a:buNone/>
              <a:tabLst/>
              <a:defRPr/>
            </a:pPr>
            <a:r>
              <a:rPr kumimoji="0" lang="en-US" sz="1000" b="1" i="0" u="none" strike="noStrike" kern="1200" cap="none" spc="0" normalizeH="0" baseline="0" noProof="0">
                <a:ln>
                  <a:noFill/>
                </a:ln>
                <a:solidFill>
                  <a:prstClr val="black"/>
                </a:solidFill>
                <a:effectLst/>
                <a:uLnTx/>
                <a:uFillTx/>
                <a:latin typeface="Open Sans"/>
                <a:ea typeface="+mn-ea"/>
                <a:cs typeface="+mn-cs"/>
              </a:rPr>
              <a:t>Promote public and private sharing of data </a:t>
            </a:r>
            <a:r>
              <a:rPr kumimoji="0" lang="en-US" sz="1000" b="0" i="0" u="none" strike="noStrike" kern="1200" cap="none" spc="0" normalizeH="0" baseline="0" noProof="0">
                <a:ln>
                  <a:noFill/>
                </a:ln>
                <a:solidFill>
                  <a:prstClr val="black"/>
                </a:solidFill>
                <a:effectLst/>
                <a:uLnTx/>
                <a:uFillTx/>
                <a:latin typeface="Open Sans"/>
                <a:ea typeface="+mn-ea"/>
                <a:cs typeface="+mn-cs"/>
              </a:rPr>
              <a:t>and best practices and the use of open platforms, open data formats, technology-neutral requirements, and interoperability. Promote industry </a:t>
            </a:r>
            <a:r>
              <a:rPr kumimoji="0" lang="en-US" sz="1000" b="1" i="0" u="none" strike="noStrike" kern="1200" cap="none" spc="0" normalizeH="0" baseline="0" noProof="0">
                <a:ln>
                  <a:noFill/>
                </a:ln>
                <a:solidFill>
                  <a:prstClr val="black"/>
                </a:solidFill>
                <a:effectLst/>
                <a:uLnTx/>
                <a:uFillTx/>
                <a:latin typeface="Open Sans"/>
                <a:ea typeface="+mn-ea"/>
                <a:cs typeface="+mn-cs"/>
              </a:rPr>
              <a:t>best practices regarding cybersecurity and technology standards</a:t>
            </a:r>
            <a:r>
              <a:rPr kumimoji="0" lang="en-US" sz="1000" b="0" i="0" u="none" strike="noStrike" kern="1200" cap="none" spc="0" normalizeH="0" baseline="0" noProof="0">
                <a:ln>
                  <a:noFill/>
                </a:ln>
                <a:solidFill>
                  <a:prstClr val="black"/>
                </a:solidFill>
                <a:effectLst/>
                <a:uLnTx/>
                <a:uFillTx/>
                <a:latin typeface="Open Sans"/>
                <a:ea typeface="+mn-ea"/>
                <a:cs typeface="+mn-cs"/>
              </a:rPr>
              <a:t>. Safeguard individual privacy.</a:t>
            </a:r>
          </a:p>
        </p:txBody>
      </p:sp>
      <p:cxnSp>
        <p:nvCxnSpPr>
          <p:cNvPr id="55" name="Straight Connector 54">
            <a:extLst>
              <a:ext uri="{FF2B5EF4-FFF2-40B4-BE49-F238E27FC236}">
                <a16:creationId xmlns:a16="http://schemas.microsoft.com/office/drawing/2014/main" id="{8C79D857-979C-4F38-A415-8FA7C6B5991D}"/>
              </a:ext>
            </a:extLst>
          </p:cNvPr>
          <p:cNvCxnSpPr>
            <a:cxnSpLocks/>
          </p:cNvCxnSpPr>
          <p:nvPr/>
        </p:nvCxnSpPr>
        <p:spPr>
          <a:xfrm>
            <a:off x="7849576" y="2055266"/>
            <a:ext cx="4155129" cy="0"/>
          </a:xfrm>
          <a:prstGeom prst="line">
            <a:avLst/>
          </a:prstGeom>
          <a:ln w="57150">
            <a:solidFill>
              <a:srgbClr val="62B5E5"/>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39F3AF00-3A87-4741-99DF-03EC9A9054D6}"/>
              </a:ext>
            </a:extLst>
          </p:cNvPr>
          <p:cNvSpPr/>
          <p:nvPr/>
        </p:nvSpPr>
        <p:spPr>
          <a:xfrm>
            <a:off x="7883097" y="5284690"/>
            <a:ext cx="3990392" cy="1067215"/>
          </a:xfrm>
          <a:prstGeom prst="rect">
            <a:avLst/>
          </a:prstGeom>
          <a:ln>
            <a:noFill/>
          </a:ln>
        </p:spPr>
        <p:txBody>
          <a:bodyPr wrap="square" lIns="0" tIns="0" rIns="0" bIns="0">
            <a:spAutoFit/>
          </a:bodyPr>
          <a:lstStyle/>
          <a:p>
            <a:pPr marL="0" marR="0" lvl="0" indent="0" algn="l" defTabSz="914394" rtl="0" eaLnBrk="1" fontAlgn="auto" latinLnBrk="0" hangingPunct="1">
              <a:lnSpc>
                <a:spcPct val="120000"/>
              </a:lnSpc>
              <a:spcBef>
                <a:spcPts val="0"/>
              </a:spcBef>
              <a:spcAft>
                <a:spcPts val="180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Measurement and validation: </a:t>
            </a:r>
          </a:p>
          <a:p>
            <a:pPr marL="0" marR="0" lvl="0" indent="0" algn="l" defTabSz="914394" rtl="0" eaLnBrk="1" fontAlgn="auto" latinLnBrk="0" hangingPunct="1">
              <a:lnSpc>
                <a:spcPct val="120000"/>
              </a:lnSpc>
              <a:spcBef>
                <a:spcPts val="0"/>
              </a:spcBef>
              <a:spcAft>
                <a:spcPts val="1800"/>
              </a:spcAft>
              <a:buClrTx/>
              <a:buSzTx/>
              <a:buFontTx/>
              <a:buNone/>
              <a:tabLst/>
              <a:defRPr/>
            </a:pPr>
            <a:r>
              <a:rPr kumimoji="0" lang="en-US" sz="1000" b="0" i="0" u="none" strike="noStrike" kern="1200" cap="none" spc="0" normalizeH="0" baseline="0" noProof="0">
                <a:ln>
                  <a:noFill/>
                </a:ln>
                <a:solidFill>
                  <a:prstClr val="black"/>
                </a:solidFill>
                <a:effectLst/>
                <a:uLnTx/>
                <a:uFillTx/>
                <a:latin typeface="Open Sans"/>
                <a:ea typeface="+mn-ea"/>
                <a:cs typeface="+mn-cs"/>
              </a:rPr>
              <a:t>Allow for the measurement and validation of the cost savings and </a:t>
            </a:r>
            <a:r>
              <a:rPr kumimoji="0" lang="en-US" sz="1000" b="1" i="0" u="none" strike="noStrike" kern="1200" cap="none" spc="0" normalizeH="0" baseline="0" noProof="0">
                <a:ln>
                  <a:noFill/>
                </a:ln>
                <a:solidFill>
                  <a:prstClr val="black"/>
                </a:solidFill>
                <a:effectLst/>
                <a:uLnTx/>
                <a:uFillTx/>
                <a:latin typeface="Open Sans"/>
                <a:ea typeface="+mn-ea"/>
                <a:cs typeface="+mn-cs"/>
              </a:rPr>
              <a:t>performance improvements </a:t>
            </a:r>
            <a:r>
              <a:rPr kumimoji="0" lang="en-US" sz="1000" b="0" i="0" u="none" strike="noStrike" kern="1200" cap="none" spc="0" normalizeH="0" baseline="0" noProof="0">
                <a:ln>
                  <a:noFill/>
                </a:ln>
                <a:solidFill>
                  <a:prstClr val="black"/>
                </a:solidFill>
                <a:effectLst/>
                <a:uLnTx/>
                <a:uFillTx/>
                <a:latin typeface="Open Sans"/>
                <a:ea typeface="+mn-ea"/>
                <a:cs typeface="+mn-cs"/>
              </a:rPr>
              <a:t>associated with the installation and use of smart city or </a:t>
            </a:r>
            <a:r>
              <a:rPr kumimoji="0" lang="en-US" sz="1000" b="1" i="0" u="none" strike="noStrike" kern="1200" cap="none" spc="0" normalizeH="0" baseline="0" noProof="0">
                <a:ln>
                  <a:noFill/>
                </a:ln>
                <a:solidFill>
                  <a:prstClr val="black"/>
                </a:solidFill>
                <a:effectLst/>
                <a:uLnTx/>
                <a:uFillTx/>
                <a:latin typeface="Open Sans"/>
                <a:ea typeface="+mn-ea"/>
                <a:cs typeface="+mn-cs"/>
              </a:rPr>
              <a:t>community technologies and practices</a:t>
            </a:r>
            <a:r>
              <a:rPr kumimoji="0" lang="en-US" sz="1000" b="0" i="0" u="none" strike="noStrike" kern="1200" cap="none" spc="0" normalizeH="0" baseline="0" noProof="0">
                <a:ln>
                  <a:noFill/>
                </a:ln>
                <a:solidFill>
                  <a:prstClr val="black"/>
                </a:solidFill>
                <a:effectLst/>
                <a:uLnTx/>
                <a:uFillTx/>
                <a:latin typeface="Open Sans"/>
                <a:ea typeface="+mn-ea"/>
                <a:cs typeface="+mn-cs"/>
              </a:rPr>
              <a:t>. </a:t>
            </a:r>
          </a:p>
        </p:txBody>
      </p:sp>
      <p:cxnSp>
        <p:nvCxnSpPr>
          <p:cNvPr id="57" name="Straight Connector 56">
            <a:extLst>
              <a:ext uri="{FF2B5EF4-FFF2-40B4-BE49-F238E27FC236}">
                <a16:creationId xmlns:a16="http://schemas.microsoft.com/office/drawing/2014/main" id="{6EF09B78-ED09-4871-B161-3CA45DFEA8A2}"/>
              </a:ext>
            </a:extLst>
          </p:cNvPr>
          <p:cNvCxnSpPr>
            <a:cxnSpLocks/>
          </p:cNvCxnSpPr>
          <p:nvPr/>
        </p:nvCxnSpPr>
        <p:spPr>
          <a:xfrm>
            <a:off x="7901567" y="5700225"/>
            <a:ext cx="3923325" cy="0"/>
          </a:xfrm>
          <a:prstGeom prst="line">
            <a:avLst/>
          </a:prstGeom>
          <a:ln w="57150">
            <a:solidFill>
              <a:srgbClr val="62B5E5"/>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19A9AF98-6355-4D67-BF5F-424A8C3E9E3F}"/>
              </a:ext>
            </a:extLst>
          </p:cNvPr>
          <p:cNvSpPr/>
          <p:nvPr/>
        </p:nvSpPr>
        <p:spPr>
          <a:xfrm>
            <a:off x="5338006" y="5118975"/>
            <a:ext cx="2353790" cy="1213666"/>
          </a:xfrm>
          <a:prstGeom prst="rect">
            <a:avLst/>
          </a:prstGeom>
          <a:ln>
            <a:noFill/>
          </a:ln>
        </p:spPr>
        <p:txBody>
          <a:bodyPr wrap="square" lIns="0" tIns="0" rIns="0" bIns="0">
            <a:spAutoFit/>
          </a:bodyPr>
          <a:lstStyle/>
          <a:p>
            <a:pPr marL="0" marR="0" lvl="0" indent="0" algn="l" defTabSz="914394" rtl="0" eaLnBrk="1" fontAlgn="auto" latinLnBrk="0" hangingPunct="1">
              <a:lnSpc>
                <a:spcPct val="120000"/>
              </a:lnSpc>
              <a:spcBef>
                <a:spcPts val="0"/>
              </a:spcBef>
              <a:spcAft>
                <a:spcPts val="1800"/>
              </a:spcAft>
              <a:buClrTx/>
              <a:buSzTx/>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Workforce development : </a:t>
            </a:r>
          </a:p>
          <a:p>
            <a:pPr marL="0" marR="0" lvl="0" indent="0" algn="l" defTabSz="914394" rtl="0" eaLnBrk="1" fontAlgn="auto" latinLnBrk="0" hangingPunct="1">
              <a:lnSpc>
                <a:spcPct val="120000"/>
              </a:lnSpc>
              <a:spcBef>
                <a:spcPts val="0"/>
              </a:spcBef>
              <a:spcAft>
                <a:spcPts val="1800"/>
              </a:spcAft>
              <a:buClrTx/>
              <a:buSzTx/>
              <a:buFontTx/>
              <a:buNone/>
              <a:tabLst/>
              <a:defRPr/>
            </a:pPr>
            <a:r>
              <a:rPr kumimoji="0" lang="en-US" sz="1000" b="0" i="0" u="none" strike="noStrike" kern="1200" cap="none" spc="0" normalizeH="0" baseline="0" noProof="0">
                <a:ln>
                  <a:noFill/>
                </a:ln>
                <a:solidFill>
                  <a:prstClr val="black"/>
                </a:solidFill>
                <a:effectLst/>
                <a:uLnTx/>
                <a:uFillTx/>
                <a:latin typeface="Open Sans"/>
                <a:ea typeface="+mn-ea"/>
                <a:cs typeface="+mn-cs"/>
              </a:rPr>
              <a:t>Promote a </a:t>
            </a:r>
            <a:r>
              <a:rPr kumimoji="0" lang="en-US" sz="1000" b="1" i="0" u="none" strike="noStrike" kern="1200" cap="none" spc="0" normalizeH="0" baseline="0" noProof="0">
                <a:ln>
                  <a:noFill/>
                </a:ln>
                <a:solidFill>
                  <a:prstClr val="black"/>
                </a:solidFill>
                <a:effectLst/>
                <a:uLnTx/>
                <a:uFillTx/>
                <a:latin typeface="Open Sans"/>
                <a:ea typeface="+mn-ea"/>
                <a:cs typeface="+mn-cs"/>
              </a:rPr>
              <a:t>skilled and inclusive workforce. </a:t>
            </a:r>
          </a:p>
        </p:txBody>
      </p:sp>
      <p:cxnSp>
        <p:nvCxnSpPr>
          <p:cNvPr id="59" name="Straight Connector 58">
            <a:extLst>
              <a:ext uri="{FF2B5EF4-FFF2-40B4-BE49-F238E27FC236}">
                <a16:creationId xmlns:a16="http://schemas.microsoft.com/office/drawing/2014/main" id="{20F85B91-A9ED-41C6-A46F-EA6F80C9E06E}"/>
              </a:ext>
            </a:extLst>
          </p:cNvPr>
          <p:cNvCxnSpPr>
            <a:cxnSpLocks/>
          </p:cNvCxnSpPr>
          <p:nvPr/>
        </p:nvCxnSpPr>
        <p:spPr>
          <a:xfrm>
            <a:off x="5338006" y="5727003"/>
            <a:ext cx="2197672" cy="0"/>
          </a:xfrm>
          <a:prstGeom prst="line">
            <a:avLst/>
          </a:prstGeom>
          <a:ln w="57150">
            <a:solidFill>
              <a:srgbClr val="62B5E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86998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867300-4982-45F1-AE9C-447794FC74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53867300-4982-45F1-AE9C-447794FC74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0C98627-1E58-4C97-971B-1D73A0EE48D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hronicle Display Black" pitchFamily="50" charset="0"/>
              <a:ea typeface="+mn-ea"/>
              <a:cs typeface="+mn-cs"/>
              <a:sym typeface="Chronicle Display Black" pitchFamily="50" charset="0"/>
            </a:endParaRPr>
          </a:p>
        </p:txBody>
      </p:sp>
      <p:sp>
        <p:nvSpPr>
          <p:cNvPr id="3" name="TextBox 2">
            <a:extLst>
              <a:ext uri="{FF2B5EF4-FFF2-40B4-BE49-F238E27FC236}">
                <a16:creationId xmlns:a16="http://schemas.microsoft.com/office/drawing/2014/main" id="{2D644B81-444A-48DD-9F27-BA0908AAA635}"/>
              </a:ext>
            </a:extLst>
          </p:cNvPr>
          <p:cNvSpPr txBox="1"/>
          <p:nvPr/>
        </p:nvSpPr>
        <p:spPr>
          <a:xfrm>
            <a:off x="0" y="-235529"/>
            <a:ext cx="12192000" cy="1371600"/>
          </a:xfrm>
          <a:prstGeom prst="rect">
            <a:avLst/>
          </a:prstGeom>
          <a:solidFill>
            <a:srgbClr val="003399"/>
          </a:solidFill>
        </p:spPr>
        <p:txBody>
          <a:bodyPr vert="horz" wrap="square" lIns="0" tIns="0" rIns="0" bIns="0" rtlCol="0">
            <a:spAutoFit/>
          </a:bodyPr>
          <a:lstStyle/>
          <a:p>
            <a:pPr marL="0" marR="0" lvl="0" indent="0" algn="l" defTabSz="914394" rtl="0" eaLnBrk="1" fontAlgn="auto" latinLnBrk="0" hangingPunct="1">
              <a:lnSpc>
                <a:spcPct val="100000"/>
              </a:lnSpc>
              <a:spcBef>
                <a:spcPts val="200"/>
              </a:spcBef>
              <a:spcAft>
                <a:spcPts val="0"/>
              </a:spcAft>
              <a:buClrTx/>
              <a:buSzPct val="100000"/>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sp>
        <p:nvSpPr>
          <p:cNvPr id="71" name="Title 1">
            <a:extLst>
              <a:ext uri="{FF2B5EF4-FFF2-40B4-BE49-F238E27FC236}">
                <a16:creationId xmlns:a16="http://schemas.microsoft.com/office/drawing/2014/main" id="{DD86D0B1-70B7-42F1-8FF4-6C8CB98ECF2D}"/>
              </a:ext>
            </a:extLst>
          </p:cNvPr>
          <p:cNvSpPr>
            <a:spLocks noGrp="1"/>
          </p:cNvSpPr>
          <p:nvPr>
            <p:ph type="title"/>
          </p:nvPr>
        </p:nvSpPr>
        <p:spPr>
          <a:xfrm>
            <a:off x="219179" y="65451"/>
            <a:ext cx="11390734" cy="365760"/>
          </a:xfrm>
        </p:spPr>
        <p:txBody>
          <a:bodyPr/>
          <a:lstStyle/>
          <a:p>
            <a:pPr marL="0" marR="0">
              <a:lnSpc>
                <a:spcPct val="107000"/>
              </a:lnSpc>
              <a:spcBef>
                <a:spcPts val="0"/>
              </a:spcBef>
              <a:spcAft>
                <a:spcPts val="800"/>
              </a:spcAft>
            </a:pPr>
            <a:r>
              <a:rPr lang="en-US" sz="2800">
                <a:solidFill>
                  <a:srgbClr val="FFFFFF"/>
                </a:solidFill>
                <a:effectLst/>
                <a:latin typeface="+mj-lt"/>
                <a:ea typeface="Calibri" panose="020F0502020204030204" pitchFamily="34" charset="0"/>
                <a:cs typeface="Times New Roman" panose="02020603050405020304" pitchFamily="18" charset="0"/>
              </a:rPr>
              <a:t>Use Cases</a:t>
            </a:r>
            <a:br>
              <a:rPr lang="en-US" sz="2800">
                <a:solidFill>
                  <a:srgbClr val="FFFFFF"/>
                </a:solidFill>
                <a:effectLst/>
                <a:latin typeface="+mj-lt"/>
                <a:ea typeface="Calibri" panose="020F0502020204030204" pitchFamily="34" charset="0"/>
                <a:cs typeface="Times New Roman" panose="02020603050405020304" pitchFamily="18" charset="0"/>
              </a:rPr>
            </a:br>
            <a:endParaRPr lang="en-US" sz="2800">
              <a:solidFill>
                <a:srgbClr val="FFFFFF"/>
              </a:solidFill>
              <a:effectLst/>
              <a:latin typeface="+mj-l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19BA2399-099C-4DE5-A2A4-49B63A4B8656}"/>
              </a:ext>
            </a:extLst>
          </p:cNvPr>
          <p:cNvSpPr/>
          <p:nvPr/>
        </p:nvSpPr>
        <p:spPr bwMode="gray">
          <a:xfrm>
            <a:off x="735980" y="1620457"/>
            <a:ext cx="4973444" cy="4421528"/>
          </a:xfrm>
          <a:prstGeom prst="rect">
            <a:avLst/>
          </a:prstGeom>
          <a:solidFill>
            <a:srgbClr val="003399">
              <a:alpha val="18000"/>
            </a:srgbClr>
          </a:solidFill>
          <a:ln w="19050" algn="ctr">
            <a:solidFill>
              <a:srgbClr val="003399"/>
            </a:solidFill>
            <a:prstDash val="sysDot"/>
            <a:miter lim="800000"/>
            <a:headEnd/>
            <a:tailEnd/>
          </a:ln>
        </p:spPr>
        <p:txBody>
          <a:bodyPr wrap="square" lIns="88900" tIns="88900" rIns="88900" bIns="88900" rtlCol="0" anchor="t"/>
          <a:lstStyle/>
          <a:p>
            <a:pPr marL="0" marR="0" lvl="0" indent="0" algn="l" defTabSz="91439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a:ea typeface="+mn-ea"/>
                <a:cs typeface="+mn-cs"/>
              </a:rPr>
              <a:t>Safety and Reliability</a:t>
            </a:r>
            <a:endParaRPr kumimoji="0" lang="en-US" sz="1600" b="1" i="0" u="none" strike="noStrike" kern="1200" cap="none" spc="0" normalizeH="0" baseline="0" noProof="0">
              <a:ln>
                <a:noFill/>
              </a:ln>
              <a:solidFill>
                <a:prstClr val="black"/>
              </a:solidFill>
              <a:effectLst/>
              <a:uLnTx/>
              <a:uFillTx/>
              <a:latin typeface="Open Sans"/>
              <a:ea typeface="+mn-ea"/>
              <a:cs typeface="+mn-cs"/>
            </a:endParaRP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a:ln>
                <a:noFill/>
              </a:ln>
              <a:solidFill>
                <a:prstClr val="black"/>
              </a:solidFill>
              <a:effectLst/>
              <a:uLnTx/>
              <a:uFillTx/>
              <a:latin typeface="Open Sans"/>
              <a:ea typeface="+mn-ea"/>
              <a:cs typeface="+mn-cs"/>
            </a:endParaRP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Increase </a:t>
            </a:r>
            <a:r>
              <a:rPr kumimoji="0" lang="en-US" sz="1400" b="1" i="0" u="none" strike="noStrike" kern="1200" cap="none" spc="0" normalizeH="0" baseline="0" noProof="0">
                <a:ln>
                  <a:noFill/>
                </a:ln>
                <a:solidFill>
                  <a:prstClr val="black"/>
                </a:solidFill>
                <a:effectLst/>
                <a:uLnTx/>
                <a:uFillTx/>
                <a:latin typeface="Open Sans"/>
                <a:ea typeface="+mn-ea"/>
                <a:cs typeface="+mn-cs"/>
              </a:rPr>
              <a:t>worker safety </a:t>
            </a:r>
            <a:r>
              <a:rPr kumimoji="0" lang="en-US" sz="1400" b="0" i="0" u="none" strike="noStrike" kern="1200" cap="none" spc="0" normalizeH="0" baseline="0" noProof="0">
                <a:ln>
                  <a:noFill/>
                </a:ln>
                <a:solidFill>
                  <a:prstClr val="black"/>
                </a:solidFill>
                <a:effectLst/>
                <a:uLnTx/>
                <a:uFillTx/>
                <a:latin typeface="Open Sans"/>
                <a:ea typeface="+mn-ea"/>
                <a:cs typeface="+mn-cs"/>
              </a:rPr>
              <a:t>and </a:t>
            </a:r>
            <a:r>
              <a:rPr kumimoji="0" lang="en-US" sz="1400" b="1" i="0" u="none" strike="noStrike" kern="1200" cap="none" spc="0" normalizeH="0" baseline="0" noProof="0">
                <a:ln>
                  <a:noFill/>
                </a:ln>
                <a:solidFill>
                  <a:prstClr val="black"/>
                </a:solidFill>
                <a:effectLst/>
                <a:uLnTx/>
                <a:uFillTx/>
                <a:latin typeface="Open Sans"/>
                <a:ea typeface="+mn-ea"/>
                <a:cs typeface="+mn-cs"/>
              </a:rPr>
              <a:t>reduce crashes </a:t>
            </a:r>
            <a:r>
              <a:rPr kumimoji="0" lang="en-US" sz="1400" b="0" i="0" u="none" strike="noStrike" kern="1200" cap="none" spc="0" normalizeH="0" baseline="0" noProof="0">
                <a:ln>
                  <a:noFill/>
                </a:ln>
                <a:solidFill>
                  <a:prstClr val="black"/>
                </a:solidFill>
                <a:effectLst/>
                <a:uLnTx/>
                <a:uFillTx/>
                <a:latin typeface="Open Sans"/>
                <a:ea typeface="+mn-ea"/>
                <a:cs typeface="+mn-cs"/>
              </a:rPr>
              <a:t>and traffic incidents </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Improve safety and reduce costs related to minor collisions with Advanced Driver Assistance Systems (ADAS) for public fleet </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Improve state-of-good-repair, reduce costs, and improve safety with the use of sensors, small UAS, or other technologies </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Open Sans"/>
                <a:ea typeface="+mn-ea"/>
                <a:cs typeface="+mn-cs"/>
              </a:rPr>
              <a:t>Prioritize emergency vehicles, buses, and other public fleets </a:t>
            </a:r>
            <a:r>
              <a:rPr kumimoji="0" lang="en-US" sz="1400" b="0" i="0" u="none" strike="noStrike" kern="1200" cap="none" spc="0" normalizeH="0" baseline="0" noProof="0">
                <a:ln>
                  <a:noFill/>
                </a:ln>
                <a:solidFill>
                  <a:prstClr val="black"/>
                </a:solidFill>
                <a:effectLst/>
                <a:uLnTx/>
                <a:uFillTx/>
                <a:latin typeface="Open Sans"/>
                <a:ea typeface="+mn-ea"/>
                <a:cs typeface="+mn-cs"/>
              </a:rPr>
              <a:t>through traffic signal priority.</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Protect workers and the traveling public and </a:t>
            </a:r>
            <a:r>
              <a:rPr kumimoji="0" lang="en-US" sz="1400" b="1" i="0" u="none" strike="noStrike" kern="1200" cap="none" spc="0" normalizeH="0" baseline="0" noProof="0">
                <a:ln>
                  <a:noFill/>
                </a:ln>
                <a:solidFill>
                  <a:prstClr val="black"/>
                </a:solidFill>
                <a:effectLst/>
                <a:uLnTx/>
                <a:uFillTx/>
                <a:latin typeface="Open Sans"/>
                <a:ea typeface="+mn-ea"/>
                <a:cs typeface="+mn-cs"/>
              </a:rPr>
              <a:t>reduce travel delays through the implementation of the </a:t>
            </a:r>
            <a:r>
              <a:rPr kumimoji="0" lang="en-US" sz="1400" b="1" i="0" u="none" strike="noStrike" kern="1200" cap="none" spc="0" normalizeH="0" baseline="0" noProof="0">
                <a:ln>
                  <a:noFill/>
                </a:ln>
                <a:solidFill>
                  <a:prstClr val="black"/>
                </a:solidFill>
                <a:effectLst/>
                <a:uLnTx/>
                <a:uFillTx/>
                <a:latin typeface="Open Sans"/>
                <a:ea typeface="+mn-ea"/>
                <a:cs typeface="+mn-cs"/>
                <a:hlinkClick r:id="rId7">
                  <a:extLst>
                    <a:ext uri="{A12FA001-AC4F-418D-AE19-62706E023703}">
                      <ahyp:hlinkClr xmlns:ahyp="http://schemas.microsoft.com/office/drawing/2018/hyperlinkcolor" val="tx"/>
                    </a:ext>
                  </a:extLst>
                </a:hlinkClick>
              </a:rPr>
              <a:t>Workzone Data Exchange</a:t>
            </a:r>
            <a:r>
              <a:rPr kumimoji="0" lang="en-US" sz="1400" b="1" i="0" u="none" strike="noStrike" kern="1200" cap="none" spc="0" normalizeH="0" baseline="0" noProof="0">
                <a:ln>
                  <a:noFill/>
                </a:ln>
                <a:solidFill>
                  <a:prstClr val="black"/>
                </a:solidFill>
                <a:effectLst/>
                <a:uLnTx/>
                <a:uFillTx/>
                <a:latin typeface="Open Sans"/>
                <a:ea typeface="+mn-ea"/>
                <a:cs typeface="+mn-cs"/>
              </a:rPr>
              <a:t> standard</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Keep streets and sidewalks clear for safe travel through ADS for automated maintenance vehicles</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Enable active grade crossing detection</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Leverage rail trespassing detection</a:t>
            </a:r>
          </a:p>
          <a:p>
            <a:pPr marL="0" marR="0" lvl="0" indent="0" algn="ctr" defTabSz="914394" rtl="0" eaLnBrk="1" fontAlgn="auto" latinLnBrk="0" hangingPunct="1">
              <a:lnSpc>
                <a:spcPct val="106000"/>
              </a:lnSpc>
              <a:spcBef>
                <a:spcPts val="0"/>
              </a:spcBef>
              <a:spcAft>
                <a:spcPts val="0"/>
              </a:spcAft>
              <a:buClrTx/>
              <a:buSzTx/>
              <a:buFont typeface="Wingdings 2" pitchFamily="18" charset="2"/>
              <a:buNone/>
              <a:tabLst/>
              <a:defRPr/>
            </a:pPr>
            <a:endParaRPr kumimoji="0" lang="en-US" sz="1050" b="1" i="0" u="none" strike="noStrike" kern="1200" cap="none" spc="0" normalizeH="0" baseline="0" noProof="0">
              <a:ln>
                <a:noFill/>
              </a:ln>
              <a:solidFill>
                <a:prstClr val="black"/>
              </a:solidFill>
              <a:effectLst/>
              <a:uLnTx/>
              <a:uFillTx/>
              <a:latin typeface="Open Sans"/>
              <a:ea typeface="+mn-ea"/>
              <a:cs typeface="+mn-cs"/>
            </a:endParaRPr>
          </a:p>
        </p:txBody>
      </p:sp>
      <p:sp>
        <p:nvSpPr>
          <p:cNvPr id="76" name="Rectangle 75">
            <a:extLst>
              <a:ext uri="{FF2B5EF4-FFF2-40B4-BE49-F238E27FC236}">
                <a16:creationId xmlns:a16="http://schemas.microsoft.com/office/drawing/2014/main" id="{99F63D83-1D2E-4F8D-9749-C7571EDE2D0E}"/>
              </a:ext>
            </a:extLst>
          </p:cNvPr>
          <p:cNvSpPr/>
          <p:nvPr/>
        </p:nvSpPr>
        <p:spPr bwMode="gray">
          <a:xfrm>
            <a:off x="6326459" y="1620457"/>
            <a:ext cx="4973444" cy="4421528"/>
          </a:xfrm>
          <a:prstGeom prst="rect">
            <a:avLst/>
          </a:prstGeom>
          <a:solidFill>
            <a:srgbClr val="003399">
              <a:alpha val="18000"/>
            </a:srgbClr>
          </a:solidFill>
          <a:ln w="19050" algn="ctr">
            <a:solidFill>
              <a:srgbClr val="003399"/>
            </a:solidFill>
            <a:prstDash val="sysDot"/>
            <a:miter lim="800000"/>
            <a:headEnd/>
            <a:tailEnd/>
          </a:ln>
        </p:spPr>
        <p:txBody>
          <a:bodyPr wrap="square" lIns="88900" tIns="88900" rIns="88900" bIns="88900" rtlCol="0" anchor="t"/>
          <a:lstStyle/>
          <a:p>
            <a:pPr marL="0" marR="0" lvl="0" indent="0" algn="l" defTabSz="91439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a:ea typeface="+mn-ea"/>
                <a:cs typeface="+mn-cs"/>
              </a:rPr>
              <a:t>Equity and Access</a:t>
            </a:r>
            <a:endParaRPr kumimoji="0" lang="en-US" sz="1050" b="0" i="0" u="none" strike="noStrike" kern="1200" cap="none" spc="0" normalizeH="0" baseline="0" noProof="0">
              <a:ln>
                <a:noFill/>
              </a:ln>
              <a:solidFill>
                <a:prstClr val="black"/>
              </a:solidFill>
              <a:effectLst/>
              <a:uLnTx/>
              <a:uFillTx/>
              <a:latin typeface="Open Sans"/>
              <a:ea typeface="+mn-ea"/>
              <a:cs typeface="+mn-cs"/>
            </a:endParaRP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Open Sans"/>
              <a:ea typeface="+mn-ea"/>
              <a:cs typeface="+mn-cs"/>
            </a:endParaRP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Get reduced-fare transit to people who need it by </a:t>
            </a:r>
            <a:r>
              <a:rPr kumimoji="0" lang="en-US" sz="1400" b="1" i="0" u="none" strike="noStrike" kern="1200" cap="none" spc="0" normalizeH="0" baseline="0" noProof="0">
                <a:ln>
                  <a:noFill/>
                </a:ln>
                <a:solidFill>
                  <a:prstClr val="black"/>
                </a:solidFill>
                <a:effectLst/>
                <a:uLnTx/>
                <a:uFillTx/>
                <a:latin typeface="Open Sans"/>
                <a:ea typeface="+mn-ea"/>
                <a:cs typeface="+mn-cs"/>
              </a:rPr>
              <a:t>streamlining income-based transit fare programs</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Use technology to assess infrastructure that </a:t>
            </a:r>
            <a:r>
              <a:rPr kumimoji="0" lang="en-US" sz="1400" b="1" i="0" u="none" strike="noStrike" kern="1200" cap="none" spc="0" normalizeH="0" baseline="0" noProof="0">
                <a:ln>
                  <a:noFill/>
                </a:ln>
                <a:solidFill>
                  <a:prstClr val="black"/>
                </a:solidFill>
                <a:effectLst/>
                <a:uLnTx/>
                <a:uFillTx/>
                <a:latin typeface="Open Sans"/>
                <a:ea typeface="+mn-ea"/>
                <a:cs typeface="+mn-cs"/>
              </a:rPr>
              <a:t>supports mobility,</a:t>
            </a:r>
            <a:r>
              <a:rPr kumimoji="0" lang="en-US" sz="1400" b="0" i="0" u="none" strike="noStrike" kern="1200" cap="none" spc="0" normalizeH="0" baseline="0" noProof="0">
                <a:ln>
                  <a:noFill/>
                </a:ln>
                <a:solidFill>
                  <a:prstClr val="black"/>
                </a:solidFill>
                <a:effectLst/>
                <a:uLnTx/>
                <a:uFillTx/>
                <a:latin typeface="Open Sans"/>
                <a:ea typeface="+mn-ea"/>
                <a:cs typeface="+mn-cs"/>
              </a:rPr>
              <a:t> including sidewalks, bus shelters, bike lanes, and curb cuts.</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Open Sans"/>
                <a:ea typeface="+mn-ea"/>
                <a:cs typeface="+mn-cs"/>
              </a:rPr>
              <a:t>Improve equity </a:t>
            </a:r>
            <a:r>
              <a:rPr kumimoji="0" lang="en-US" sz="1400" b="0" i="0" u="none" strike="noStrike" kern="1200" cap="none" spc="0" normalizeH="0" baseline="0" noProof="0">
                <a:ln>
                  <a:noFill/>
                </a:ln>
                <a:solidFill>
                  <a:prstClr val="black"/>
                </a:solidFill>
                <a:effectLst/>
                <a:uLnTx/>
                <a:uFillTx/>
                <a:latin typeface="Open Sans"/>
                <a:ea typeface="+mn-ea"/>
                <a:cs typeface="+mn-cs"/>
              </a:rPr>
              <a:t>with the integration of climate, public health, and socioeconomic data into transportation operations</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Improve responsiveness, flexibility, and efficiency of paratransit services with booking, scheduling, and routing systems</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Enhance transportation for passengers in wheelchairs</a:t>
            </a:r>
            <a:endParaRPr kumimoji="0" lang="en-US" sz="105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19945316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3867300-4982-45F1-AE9C-447794FC74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53867300-4982-45F1-AE9C-447794FC74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0C98627-1E58-4C97-971B-1D73A0EE48D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hronicle Display Black" pitchFamily="50" charset="0"/>
              <a:ea typeface="+mn-ea"/>
              <a:cs typeface="+mn-cs"/>
              <a:sym typeface="Chronicle Display Black" pitchFamily="50" charset="0"/>
            </a:endParaRPr>
          </a:p>
        </p:txBody>
      </p:sp>
      <p:sp>
        <p:nvSpPr>
          <p:cNvPr id="3" name="TextBox 2">
            <a:extLst>
              <a:ext uri="{FF2B5EF4-FFF2-40B4-BE49-F238E27FC236}">
                <a16:creationId xmlns:a16="http://schemas.microsoft.com/office/drawing/2014/main" id="{2D644B81-444A-48DD-9F27-BA0908AAA635}"/>
              </a:ext>
            </a:extLst>
          </p:cNvPr>
          <p:cNvSpPr txBox="1"/>
          <p:nvPr/>
        </p:nvSpPr>
        <p:spPr>
          <a:xfrm>
            <a:off x="0" y="-235529"/>
            <a:ext cx="12192000" cy="1371600"/>
          </a:xfrm>
          <a:prstGeom prst="rect">
            <a:avLst/>
          </a:prstGeom>
          <a:solidFill>
            <a:srgbClr val="003399"/>
          </a:solidFill>
        </p:spPr>
        <p:txBody>
          <a:bodyPr vert="horz" wrap="square" lIns="0" tIns="0" rIns="0" bIns="0" rtlCol="0">
            <a:spAutoFit/>
          </a:bodyPr>
          <a:lstStyle/>
          <a:p>
            <a:pPr marL="0" marR="0" lvl="0" indent="0" algn="l" defTabSz="914394" rtl="0" eaLnBrk="1" fontAlgn="auto" latinLnBrk="0" hangingPunct="1">
              <a:lnSpc>
                <a:spcPct val="100000"/>
              </a:lnSpc>
              <a:spcBef>
                <a:spcPts val="200"/>
              </a:spcBef>
              <a:spcAft>
                <a:spcPts val="0"/>
              </a:spcAft>
              <a:buClrTx/>
              <a:buSzPct val="100000"/>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sp>
        <p:nvSpPr>
          <p:cNvPr id="71" name="Title 1">
            <a:extLst>
              <a:ext uri="{FF2B5EF4-FFF2-40B4-BE49-F238E27FC236}">
                <a16:creationId xmlns:a16="http://schemas.microsoft.com/office/drawing/2014/main" id="{DD86D0B1-70B7-42F1-8FF4-6C8CB98ECF2D}"/>
              </a:ext>
            </a:extLst>
          </p:cNvPr>
          <p:cNvSpPr>
            <a:spLocks noGrp="1"/>
          </p:cNvSpPr>
          <p:nvPr>
            <p:ph type="title"/>
          </p:nvPr>
        </p:nvSpPr>
        <p:spPr>
          <a:xfrm>
            <a:off x="219179" y="65451"/>
            <a:ext cx="11390734" cy="365760"/>
          </a:xfrm>
        </p:spPr>
        <p:txBody>
          <a:bodyPr/>
          <a:lstStyle/>
          <a:p>
            <a:pPr marL="0" marR="0">
              <a:lnSpc>
                <a:spcPct val="107000"/>
              </a:lnSpc>
              <a:spcBef>
                <a:spcPts val="0"/>
              </a:spcBef>
              <a:spcAft>
                <a:spcPts val="800"/>
              </a:spcAft>
            </a:pPr>
            <a:r>
              <a:rPr lang="en-US" sz="2800">
                <a:solidFill>
                  <a:srgbClr val="FFFFFF"/>
                </a:solidFill>
                <a:effectLst/>
                <a:latin typeface="+mj-lt"/>
                <a:ea typeface="Calibri" panose="020F0502020204030204" pitchFamily="34" charset="0"/>
                <a:cs typeface="Times New Roman" panose="02020603050405020304" pitchFamily="18" charset="0"/>
              </a:rPr>
              <a:t>Use Cases</a:t>
            </a:r>
            <a:br>
              <a:rPr lang="en-US" sz="2800">
                <a:solidFill>
                  <a:srgbClr val="FFFFFF"/>
                </a:solidFill>
                <a:effectLst/>
                <a:latin typeface="+mj-lt"/>
                <a:ea typeface="Calibri" panose="020F0502020204030204" pitchFamily="34" charset="0"/>
                <a:cs typeface="Times New Roman" panose="02020603050405020304" pitchFamily="18" charset="0"/>
              </a:rPr>
            </a:br>
            <a:endParaRPr lang="en-US" sz="2800">
              <a:solidFill>
                <a:srgbClr val="FFFFFF"/>
              </a:solidFill>
              <a:effectLst/>
              <a:latin typeface="+mj-l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19BA2399-099C-4DE5-A2A4-49B63A4B8656}"/>
              </a:ext>
            </a:extLst>
          </p:cNvPr>
          <p:cNvSpPr/>
          <p:nvPr/>
        </p:nvSpPr>
        <p:spPr bwMode="gray">
          <a:xfrm>
            <a:off x="735980" y="1614103"/>
            <a:ext cx="4973444" cy="4421529"/>
          </a:xfrm>
          <a:prstGeom prst="rect">
            <a:avLst/>
          </a:prstGeom>
          <a:solidFill>
            <a:srgbClr val="003399">
              <a:alpha val="18000"/>
            </a:srgbClr>
          </a:solidFill>
          <a:ln w="19050" algn="ctr">
            <a:solidFill>
              <a:srgbClr val="003399"/>
            </a:solidFill>
            <a:prstDash val="sysDot"/>
            <a:miter lim="800000"/>
            <a:headEnd/>
            <a:tailEnd/>
          </a:ln>
        </p:spPr>
        <p:txBody>
          <a:bodyPr wrap="square" lIns="88900" tIns="88900" rIns="88900" bIns="88900" rtlCol="0" anchor="t"/>
          <a:lstStyle/>
          <a:p>
            <a:pPr marL="0" marR="0" lvl="0" indent="0" algn="l" defTabSz="91439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a:ea typeface="+mn-ea"/>
                <a:cs typeface="+mn-cs"/>
              </a:rPr>
              <a:t>Climate and Resiliency</a:t>
            </a:r>
          </a:p>
          <a:p>
            <a:pPr marL="0" marR="0" lvl="0" indent="0" algn="l" defTabSz="914394"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Open Sans"/>
              <a:ea typeface="+mn-ea"/>
              <a:cs typeface="+mn-cs"/>
            </a:endParaRP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Open Sans"/>
                <a:ea typeface="+mn-ea"/>
                <a:cs typeface="+mn-cs"/>
              </a:rPr>
              <a:t>Reduce port gate congestion </a:t>
            </a:r>
            <a:r>
              <a:rPr kumimoji="0" lang="en-US" sz="1400" b="0" i="0" u="none" strike="noStrike" kern="1200" cap="none" spc="0" normalizeH="0" baseline="0" noProof="0">
                <a:ln>
                  <a:noFill/>
                </a:ln>
                <a:solidFill>
                  <a:prstClr val="black"/>
                </a:solidFill>
                <a:effectLst/>
                <a:uLnTx/>
                <a:uFillTx/>
                <a:latin typeface="Open Sans"/>
                <a:ea typeface="+mn-ea"/>
                <a:cs typeface="+mn-cs"/>
              </a:rPr>
              <a:t>and truck-related emissions with truck reservation systems at ports </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Support local goals such as zero-emission zones or shared streets with digital tools </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Open Sans"/>
                <a:ea typeface="+mn-ea"/>
                <a:cs typeface="+mn-cs"/>
              </a:rPr>
              <a:t>Increase grid capacity </a:t>
            </a:r>
            <a:r>
              <a:rPr kumimoji="0" lang="en-US" sz="1400" b="0" i="0" u="none" strike="noStrike" kern="1200" cap="none" spc="0" normalizeH="0" baseline="0" noProof="0">
                <a:ln>
                  <a:noFill/>
                </a:ln>
                <a:solidFill>
                  <a:prstClr val="black"/>
                </a:solidFill>
                <a:effectLst/>
                <a:uLnTx/>
                <a:uFillTx/>
                <a:latin typeface="Open Sans"/>
                <a:ea typeface="+mn-ea"/>
                <a:cs typeface="+mn-cs"/>
              </a:rPr>
              <a:t>or offer power into the grid during peaks or outages with the deployment of Vehicle-to-Grid (V2G) technologies</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Reduce congestion by leveraging trajectory analysis along a corridor to adjust signal timing to current conditions</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a:ln>
                  <a:noFill/>
                </a:ln>
                <a:solidFill>
                  <a:prstClr val="black"/>
                </a:solidFill>
                <a:effectLst/>
                <a:uLnTx/>
                <a:uFillTx/>
                <a:latin typeface="Open Sans"/>
                <a:ea typeface="+mn-ea"/>
                <a:cs typeface="+mn-cs"/>
              </a:rPr>
              <a:t>Improve mobility and infrastructure resilience</a:t>
            </a:r>
            <a:r>
              <a:rPr kumimoji="0" lang="en-US" sz="1400" b="0" i="0" u="none" strike="noStrike" kern="1200" cap="none" spc="0" normalizeH="0" baseline="0" noProof="0">
                <a:ln>
                  <a:noFill/>
                </a:ln>
                <a:solidFill>
                  <a:prstClr val="black"/>
                </a:solidFill>
                <a:effectLst/>
                <a:uLnTx/>
                <a:uFillTx/>
                <a:latin typeface="Open Sans"/>
                <a:ea typeface="+mn-ea"/>
                <a:cs typeface="+mn-cs"/>
              </a:rPr>
              <a:t> with tools that map and monitor environmental conditions</a:t>
            </a:r>
            <a:endParaRPr kumimoji="0" lang="en-US" sz="1050" b="0" i="0" u="none" strike="noStrike" kern="1200" cap="none" spc="0" normalizeH="0" baseline="0" noProof="0">
              <a:ln>
                <a:noFill/>
              </a:ln>
              <a:solidFill>
                <a:prstClr val="black"/>
              </a:solidFill>
              <a:effectLst/>
              <a:uLnTx/>
              <a:uFillTx/>
              <a:latin typeface="Open Sans"/>
              <a:ea typeface="+mn-ea"/>
              <a:cs typeface="+mn-cs"/>
            </a:endParaRPr>
          </a:p>
        </p:txBody>
      </p:sp>
      <p:sp>
        <p:nvSpPr>
          <p:cNvPr id="76" name="Rectangle 75">
            <a:extLst>
              <a:ext uri="{FF2B5EF4-FFF2-40B4-BE49-F238E27FC236}">
                <a16:creationId xmlns:a16="http://schemas.microsoft.com/office/drawing/2014/main" id="{99F63D83-1D2E-4F8D-9749-C7571EDE2D0E}"/>
              </a:ext>
            </a:extLst>
          </p:cNvPr>
          <p:cNvSpPr/>
          <p:nvPr/>
        </p:nvSpPr>
        <p:spPr bwMode="gray">
          <a:xfrm>
            <a:off x="6326459" y="1614103"/>
            <a:ext cx="4973444" cy="4421528"/>
          </a:xfrm>
          <a:prstGeom prst="rect">
            <a:avLst/>
          </a:prstGeom>
          <a:solidFill>
            <a:srgbClr val="003399">
              <a:alpha val="18000"/>
            </a:srgbClr>
          </a:solidFill>
          <a:ln w="19050" algn="ctr">
            <a:solidFill>
              <a:srgbClr val="003399"/>
            </a:solidFill>
            <a:prstDash val="sysDot"/>
            <a:miter lim="800000"/>
            <a:headEnd/>
            <a:tailEnd/>
          </a:ln>
        </p:spPr>
        <p:txBody>
          <a:bodyPr wrap="square" lIns="88900" tIns="88900" rIns="88900" bIns="88900" rtlCol="0" anchor="t"/>
          <a:lstStyle/>
          <a:p>
            <a:pPr marL="0" marR="0" lvl="0" indent="0" algn="l" defTabSz="914394"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a:ea typeface="+mn-ea"/>
                <a:cs typeface="+mn-cs"/>
              </a:rPr>
              <a:t>Integration</a:t>
            </a:r>
            <a:endParaRPr kumimoji="0" lang="en-US" sz="1050" b="0" i="0" u="none" strike="noStrike" kern="1200" cap="none" spc="0" normalizeH="0" baseline="0" noProof="0">
              <a:ln>
                <a:noFill/>
              </a:ln>
              <a:solidFill>
                <a:prstClr val="black"/>
              </a:solidFill>
              <a:effectLst/>
              <a:uLnTx/>
              <a:uFillTx/>
              <a:latin typeface="Open Sans"/>
              <a:ea typeface="+mn-ea"/>
              <a:cs typeface="+mn-cs"/>
            </a:endParaRP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a:ln>
                <a:noFill/>
              </a:ln>
              <a:solidFill>
                <a:prstClr val="black"/>
              </a:solidFill>
              <a:effectLst/>
              <a:uLnTx/>
              <a:uFillTx/>
              <a:latin typeface="Open Sans"/>
              <a:ea typeface="+mn-ea"/>
              <a:cs typeface="+mn-cs"/>
            </a:endParaRP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Support local economies, improve mobility, and reduce congestion by </a:t>
            </a:r>
            <a:r>
              <a:rPr kumimoji="0" lang="en-US" sz="1400" b="1" i="0" u="none" strike="noStrike" kern="1200" cap="none" spc="0" normalizeH="0" baseline="0" noProof="0">
                <a:ln>
                  <a:noFill/>
                </a:ln>
                <a:solidFill>
                  <a:prstClr val="black"/>
                </a:solidFill>
                <a:effectLst/>
                <a:uLnTx/>
                <a:uFillTx/>
                <a:latin typeface="Open Sans"/>
                <a:ea typeface="+mn-ea"/>
                <a:cs typeface="+mn-cs"/>
              </a:rPr>
              <a:t>digitalization of curb management </a:t>
            </a:r>
            <a:r>
              <a:rPr kumimoji="0" lang="en-US" sz="1400" b="0" i="0" u="none" strike="noStrike" kern="1200" cap="none" spc="0" normalizeH="0" baseline="0" noProof="0">
                <a:ln>
                  <a:noFill/>
                </a:ln>
                <a:solidFill>
                  <a:prstClr val="black"/>
                </a:solidFill>
                <a:effectLst/>
                <a:uLnTx/>
                <a:uFillTx/>
                <a:latin typeface="Open Sans"/>
                <a:ea typeface="+mn-ea"/>
                <a:cs typeface="+mn-cs"/>
              </a:rPr>
              <a:t>to optimize use across purposes and modes, including freight, pick-up drop-off, and transit usage. </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Facilitate on-demand </a:t>
            </a:r>
            <a:r>
              <a:rPr kumimoji="0" lang="en-US" sz="1400" b="1" i="0" u="none" strike="noStrike" kern="1200" cap="none" spc="0" normalizeH="0" baseline="0" noProof="0">
                <a:ln>
                  <a:noFill/>
                </a:ln>
                <a:solidFill>
                  <a:prstClr val="black"/>
                </a:solidFill>
                <a:effectLst/>
                <a:uLnTx/>
                <a:uFillTx/>
                <a:latin typeface="Open Sans"/>
                <a:ea typeface="+mn-ea"/>
                <a:cs typeface="+mn-cs"/>
              </a:rPr>
              <a:t>conversion of right-of-way for pedestrians and cyclists </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Improve operations and </a:t>
            </a:r>
            <a:r>
              <a:rPr kumimoji="0" lang="en-US" sz="1400" b="1" i="0" u="none" strike="noStrike" kern="1200" cap="none" spc="0" normalizeH="0" baseline="0" noProof="0">
                <a:ln>
                  <a:noFill/>
                </a:ln>
                <a:solidFill>
                  <a:prstClr val="black"/>
                </a:solidFill>
                <a:effectLst/>
                <a:uLnTx/>
                <a:uFillTx/>
                <a:latin typeface="Open Sans"/>
                <a:ea typeface="+mn-ea"/>
                <a:cs typeface="+mn-cs"/>
              </a:rPr>
              <a:t>monitor real-time conditions of pavement</a:t>
            </a:r>
            <a:r>
              <a:rPr kumimoji="0" lang="en-US" sz="1400" b="0" i="0" u="none" strike="noStrike" kern="1200" cap="none" spc="0" normalizeH="0" baseline="0" noProof="0">
                <a:ln>
                  <a:noFill/>
                </a:ln>
                <a:solidFill>
                  <a:prstClr val="black"/>
                </a:solidFill>
                <a:effectLst/>
                <a:uLnTx/>
                <a:uFillTx/>
                <a:latin typeface="Open Sans"/>
                <a:ea typeface="+mn-ea"/>
                <a:cs typeface="+mn-cs"/>
              </a:rPr>
              <a:t> quality, signage, and crosswalks</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Leverage advanced tools such as </a:t>
            </a:r>
            <a:r>
              <a:rPr kumimoji="0" lang="en-US" sz="1400" b="1" i="0" u="none" strike="noStrike" kern="1200" cap="none" spc="0" normalizeH="0" baseline="0" noProof="0">
                <a:ln>
                  <a:noFill/>
                </a:ln>
                <a:solidFill>
                  <a:prstClr val="black"/>
                </a:solidFill>
                <a:effectLst/>
                <a:uLnTx/>
                <a:uFillTx/>
                <a:latin typeface="Open Sans"/>
                <a:ea typeface="+mn-ea"/>
                <a:cs typeface="+mn-cs"/>
              </a:rPr>
              <a:t>AI and digital twins</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Make safety and mobility improvements through sensors that </a:t>
            </a:r>
            <a:r>
              <a:rPr kumimoji="0" lang="en-US" sz="1400" b="1" i="0" u="none" strike="noStrike" kern="1200" cap="none" spc="0" normalizeH="0" baseline="0" noProof="0">
                <a:ln>
                  <a:noFill/>
                </a:ln>
                <a:solidFill>
                  <a:prstClr val="black"/>
                </a:solidFill>
                <a:effectLst/>
                <a:uLnTx/>
                <a:uFillTx/>
                <a:latin typeface="Open Sans"/>
                <a:ea typeface="+mn-ea"/>
                <a:cs typeface="+mn-cs"/>
              </a:rPr>
              <a:t>collect continuous traffic data </a:t>
            </a:r>
            <a:r>
              <a:rPr kumimoji="0" lang="en-US" sz="1400" b="0" i="0" u="none" strike="noStrike" kern="1200" cap="none" spc="0" normalizeH="0" baseline="0" noProof="0">
                <a:ln>
                  <a:noFill/>
                </a:ln>
                <a:solidFill>
                  <a:prstClr val="black"/>
                </a:solidFill>
                <a:effectLst/>
                <a:uLnTx/>
                <a:uFillTx/>
                <a:latin typeface="Open Sans"/>
                <a:ea typeface="+mn-ea"/>
                <a:cs typeface="+mn-cs"/>
              </a:rPr>
              <a:t>for passenger vehicles, trucks and buses, cyclists, and pedestrians, and </a:t>
            </a:r>
            <a:r>
              <a:rPr kumimoji="0" lang="en-US" sz="1400" b="1" i="0" u="none" strike="noStrike" kern="1200" cap="none" spc="0" normalizeH="0" baseline="0" noProof="0">
                <a:ln>
                  <a:noFill/>
                </a:ln>
                <a:solidFill>
                  <a:prstClr val="black"/>
                </a:solidFill>
                <a:effectLst/>
                <a:uLnTx/>
                <a:uFillTx/>
                <a:latin typeface="Open Sans"/>
                <a:ea typeface="+mn-ea"/>
                <a:cs typeface="+mn-cs"/>
              </a:rPr>
              <a:t>integrate with traffic signalization systems </a:t>
            </a:r>
          </a:p>
          <a:p>
            <a:pPr marL="171450" marR="0" lvl="0" indent="-171450" algn="l" defTabSz="91439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Develop evaluation criteria that support agency goals leveraging </a:t>
            </a:r>
            <a:r>
              <a:rPr kumimoji="0" lang="en-US" sz="1400" b="0" i="0" u="none" strike="noStrike" kern="1200" cap="none" spc="0" normalizeH="0" baseline="0" noProof="0">
                <a:ln>
                  <a:noFill/>
                </a:ln>
                <a:solidFill>
                  <a:prstClr val="black"/>
                </a:solidFill>
                <a:effectLst/>
                <a:uLnTx/>
                <a:uFillTx/>
                <a:latin typeface="Open Sans"/>
                <a:ea typeface="+mn-ea"/>
                <a:cs typeface="+mn-cs"/>
                <a:hlinkClick r:id="rId7"/>
              </a:rPr>
              <a:t>Automated Traffic Signal Performance Measure (ATSPM)</a:t>
            </a:r>
            <a:r>
              <a:rPr kumimoji="0" lang="en-US" sz="1400" b="0" i="0" u="none" strike="noStrike" kern="1200" cap="none" spc="0" normalizeH="0" baseline="0" noProof="0">
                <a:ln>
                  <a:noFill/>
                </a:ln>
                <a:solidFill>
                  <a:prstClr val="black"/>
                </a:solidFill>
                <a:effectLst/>
                <a:uLnTx/>
                <a:uFillTx/>
                <a:latin typeface="Open Sans"/>
                <a:ea typeface="+mn-ea"/>
                <a:cs typeface="+mn-cs"/>
              </a:rPr>
              <a:t>-equipped signals.</a:t>
            </a:r>
          </a:p>
          <a:p>
            <a:pPr marL="0" marR="0" lvl="0" indent="0" algn="ctr" defTabSz="914394" rtl="0" eaLnBrk="1" fontAlgn="auto" latinLnBrk="0" hangingPunct="1">
              <a:lnSpc>
                <a:spcPct val="106000"/>
              </a:lnSpc>
              <a:spcBef>
                <a:spcPts val="0"/>
              </a:spcBef>
              <a:spcAft>
                <a:spcPts val="0"/>
              </a:spcAft>
              <a:buClrTx/>
              <a:buSzTx/>
              <a:buFont typeface="Wingdings 2" pitchFamily="18" charset="2"/>
              <a:buNone/>
              <a:tabLst/>
              <a:defRPr/>
            </a:pPr>
            <a:endParaRPr kumimoji="0" lang="en-US" sz="1050" b="0" i="0" u="none" strike="noStrike" kern="1200" cap="none" spc="0" normalizeH="0" baseline="0" noProof="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222937824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B6EF-3AB2-0145-A3FE-3FE01E037281}"/>
              </a:ext>
            </a:extLst>
          </p:cNvPr>
          <p:cNvSpPr>
            <a:spLocks noGrp="1"/>
          </p:cNvSpPr>
          <p:nvPr>
            <p:ph type="title"/>
          </p:nvPr>
        </p:nvSpPr>
        <p:spPr>
          <a:xfrm>
            <a:off x="551687" y="1581632"/>
            <a:ext cx="5401437" cy="327611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Next steps</a:t>
            </a:r>
          </a:p>
        </p:txBody>
      </p:sp>
    </p:spTree>
    <p:extLst>
      <p:ext uri="{BB962C8B-B14F-4D97-AF65-F5344CB8AC3E}">
        <p14:creationId xmlns:p14="http://schemas.microsoft.com/office/powerpoint/2010/main" val="288490542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0E7888B3-D649-4A50-95B9-EAD1209E5B58}"/>
              </a:ext>
            </a:extLst>
          </p:cNvPr>
          <p:cNvSpPr txBox="1">
            <a:spLocks/>
          </p:cNvSpPr>
          <p:nvPr/>
        </p:nvSpPr>
        <p:spPr>
          <a:xfrm>
            <a:off x="653576" y="1180123"/>
            <a:ext cx="10362880" cy="475488"/>
          </a:xfrm>
          <a:prstGeom prst="rect">
            <a:avLst/>
          </a:prstGeom>
          <a:ln>
            <a:noFill/>
          </a:ln>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200"/>
              </a:spcBef>
              <a:spcAft>
                <a:spcPts val="0"/>
              </a:spcAft>
              <a:buClrTx/>
              <a:buSzPct val="100000"/>
              <a:buFont typeface="Arial" panose="020B0604020202020204" pitchFamily="34" charset="0"/>
              <a:buNone/>
              <a:tabLst/>
              <a:defRPr/>
            </a:pPr>
            <a:endPar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Title 2">
            <a:extLst>
              <a:ext uri="{FF2B5EF4-FFF2-40B4-BE49-F238E27FC236}">
                <a16:creationId xmlns:a16="http://schemas.microsoft.com/office/drawing/2014/main" id="{D72F4BF1-86FF-42A0-940A-F2F1C952C6E6}"/>
              </a:ext>
            </a:extLst>
          </p:cNvPr>
          <p:cNvSpPr txBox="1">
            <a:spLocks/>
          </p:cNvSpPr>
          <p:nvPr/>
        </p:nvSpPr>
        <p:spPr>
          <a:xfrm>
            <a:off x="646544" y="532982"/>
            <a:ext cx="11354956" cy="594360"/>
          </a:xfrm>
          <a:prstGeom prst="rect">
            <a:avLst/>
          </a:prstGeom>
        </p:spPr>
        <p:txBody>
          <a:bodyPr vert="horz" lIns="0" tIns="45720" rIns="0" bIns="0" rtlCol="0" anchor="b" anchorCtr="0">
            <a:noAutofit/>
          </a:bodyPr>
          <a:lstStyle>
            <a:lvl1pPr algn="l" defTabSz="914400" rtl="0" eaLnBrk="1" latinLnBrk="0" hangingPunct="1">
              <a:lnSpc>
                <a:spcPct val="90000"/>
              </a:lnSpc>
              <a:spcBef>
                <a:spcPct val="0"/>
              </a:spcBef>
              <a:buNone/>
              <a:defRPr lang="en-US" sz="3600" kern="1200" spc="-75"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75"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SMART Pilot Next Steps</a:t>
            </a:r>
          </a:p>
        </p:txBody>
      </p:sp>
      <p:cxnSp>
        <p:nvCxnSpPr>
          <p:cNvPr id="30" name="Straight Connector 29">
            <a:extLst>
              <a:ext uri="{FF2B5EF4-FFF2-40B4-BE49-F238E27FC236}">
                <a16:creationId xmlns:a16="http://schemas.microsoft.com/office/drawing/2014/main" id="{F0583CDC-68A4-4E96-AE7C-28BD94A5692F}"/>
              </a:ext>
            </a:extLst>
          </p:cNvPr>
          <p:cNvCxnSpPr>
            <a:cxnSpLocks/>
          </p:cNvCxnSpPr>
          <p:nvPr/>
        </p:nvCxnSpPr>
        <p:spPr>
          <a:xfrm>
            <a:off x="653576" y="1166490"/>
            <a:ext cx="5577840" cy="0"/>
          </a:xfrm>
          <a:prstGeom prst="line">
            <a:avLst/>
          </a:prstGeom>
          <a:ln w="57150">
            <a:solidFill>
              <a:srgbClr val="003399"/>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E44B2339-4938-4A7B-870A-29E7324EB7F2}"/>
              </a:ext>
            </a:extLst>
          </p:cNvPr>
          <p:cNvSpPr txBox="1">
            <a:spLocks/>
          </p:cNvSpPr>
          <p:nvPr/>
        </p:nvSpPr>
        <p:spPr>
          <a:xfrm>
            <a:off x="696108" y="1200281"/>
            <a:ext cx="10362880" cy="475488"/>
          </a:xfrm>
          <a:prstGeom prst="rect">
            <a:avLst/>
          </a:prstGeom>
          <a:ln>
            <a:noFill/>
          </a:ln>
        </p:spPr>
        <p:txBody>
          <a:bodyPr/>
          <a:lst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1333"/>
              </a:spcAft>
              <a:buClrTx/>
              <a:buSzPct val="100000"/>
              <a:buFontTx/>
              <a:buNone/>
              <a:tabLst/>
              <a:defRPr/>
            </a:pPr>
            <a:endParaRPr kumimoji="0" lang="en-US" sz="1200" b="0" i="0" u="none" strike="noStrike" kern="1200" cap="none" spc="0" normalizeH="0" baseline="0" noProof="0">
              <a:ln>
                <a:noFill/>
              </a:ln>
              <a:solidFill>
                <a:srgbClr val="000000"/>
              </a:solidFill>
              <a:effectLst/>
              <a:uLnTx/>
              <a:uFillTx/>
              <a:latin typeface="Open Sans"/>
              <a:ea typeface="+mn-ea"/>
              <a:cs typeface="+mn-cs"/>
            </a:endParaRPr>
          </a:p>
        </p:txBody>
      </p:sp>
      <p:grpSp>
        <p:nvGrpSpPr>
          <p:cNvPr id="4" name="Group 3">
            <a:extLst>
              <a:ext uri="{FF2B5EF4-FFF2-40B4-BE49-F238E27FC236}">
                <a16:creationId xmlns:a16="http://schemas.microsoft.com/office/drawing/2014/main" id="{7920F9DE-0CE0-4446-BFA7-8982849E4DF2}"/>
              </a:ext>
            </a:extLst>
          </p:cNvPr>
          <p:cNvGrpSpPr/>
          <p:nvPr/>
        </p:nvGrpSpPr>
        <p:grpSpPr>
          <a:xfrm>
            <a:off x="2095050" y="1840136"/>
            <a:ext cx="1679553" cy="2462213"/>
            <a:chOff x="2266500" y="2537366"/>
            <a:chExt cx="1679553" cy="2462213"/>
          </a:xfrm>
        </p:grpSpPr>
        <p:sp>
          <p:nvSpPr>
            <p:cNvPr id="45" name="Rectangle 44">
              <a:extLst>
                <a:ext uri="{FF2B5EF4-FFF2-40B4-BE49-F238E27FC236}">
                  <a16:creationId xmlns:a16="http://schemas.microsoft.com/office/drawing/2014/main" id="{6E4717E5-4AF4-48D3-ADCB-8944BD1111F9}"/>
                </a:ext>
              </a:extLst>
            </p:cNvPr>
            <p:cNvSpPr/>
            <p:nvPr/>
          </p:nvSpPr>
          <p:spPr>
            <a:xfrm>
              <a:off x="2266500" y="2537366"/>
              <a:ext cx="1679553" cy="24622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br>
                <a:rPr kumimoji="0" lang="en-US" sz="1600" b="1" i="0" u="none" strike="noStrike" kern="1200" cap="none" spc="0" normalizeH="0" baseline="0" noProof="0">
                  <a:ln>
                    <a:noFill/>
                  </a:ln>
                  <a:solidFill>
                    <a:srgbClr val="000000"/>
                  </a:solidFill>
                  <a:effectLst/>
                  <a:uLnTx/>
                  <a:uFillTx/>
                  <a:latin typeface="Open Sans"/>
                  <a:ea typeface="Verdana" panose="020B0604030504040204" pitchFamily="34" charset="0"/>
                  <a:cs typeface="Verdana" panose="020B0604030504040204" pitchFamily="34" charset="0"/>
                </a:rPr>
              </a:br>
              <a:r>
                <a:rPr kumimoji="0" lang="en-US" sz="1600" b="1" i="0" u="none" strike="noStrike" kern="1200" cap="none" spc="0" normalizeH="0" baseline="0" noProof="0">
                  <a:ln>
                    <a:noFill/>
                  </a:ln>
                  <a:solidFill>
                    <a:srgbClr val="000000"/>
                  </a:solidFill>
                  <a:effectLst/>
                  <a:uLnTx/>
                  <a:uFillTx/>
                  <a:latin typeface="Open Sans"/>
                  <a:ea typeface="Verdana" panose="020B0604030504040204" pitchFamily="34" charset="0"/>
                  <a:cs typeface="Verdana" panose="020B0604030504040204" pitchFamily="34" charset="0"/>
                </a:rPr>
                <a:t>Sourcing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Open Sans"/>
                  <a:ea typeface="Verdana" panose="020B0604030504040204" pitchFamily="34" charset="0"/>
                  <a:cs typeface="Verdana" panose="020B0604030504040204" pitchFamily="34" charset="0"/>
                </a:rPr>
                <a:t>Think about potential issues, collaboration opportunities, and projects that could be good candidates for application(s) </a:t>
              </a:r>
            </a:p>
          </p:txBody>
        </p:sp>
        <p:cxnSp>
          <p:nvCxnSpPr>
            <p:cNvPr id="54" name="Straight Connector 53">
              <a:extLst>
                <a:ext uri="{FF2B5EF4-FFF2-40B4-BE49-F238E27FC236}">
                  <a16:creationId xmlns:a16="http://schemas.microsoft.com/office/drawing/2014/main" id="{30B2B089-FEF5-46E3-9DF7-3CF323AAFD98}"/>
                </a:ext>
              </a:extLst>
            </p:cNvPr>
            <p:cNvCxnSpPr/>
            <p:nvPr/>
          </p:nvCxnSpPr>
          <p:spPr>
            <a:xfrm>
              <a:off x="2310082" y="3124200"/>
              <a:ext cx="1371600" cy="0"/>
            </a:xfrm>
            <a:prstGeom prst="line">
              <a:avLst/>
            </a:prstGeom>
            <a:ln w="57150">
              <a:solidFill>
                <a:srgbClr val="A0DCFF"/>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0D98BD3F-93A0-4B38-B02E-895D46BF6C0B}"/>
              </a:ext>
            </a:extLst>
          </p:cNvPr>
          <p:cNvGrpSpPr/>
          <p:nvPr/>
        </p:nvGrpSpPr>
        <p:grpSpPr>
          <a:xfrm>
            <a:off x="4204643" y="1875501"/>
            <a:ext cx="1679553" cy="2246769"/>
            <a:chOff x="5094913" y="2572731"/>
            <a:chExt cx="1679553" cy="2246769"/>
          </a:xfrm>
        </p:grpSpPr>
        <p:sp>
          <p:nvSpPr>
            <p:cNvPr id="47" name="Rectangle 46">
              <a:extLst>
                <a:ext uri="{FF2B5EF4-FFF2-40B4-BE49-F238E27FC236}">
                  <a16:creationId xmlns:a16="http://schemas.microsoft.com/office/drawing/2014/main" id="{98F94B9B-597F-478A-A940-CC0F0AADF17B}"/>
                </a:ext>
              </a:extLst>
            </p:cNvPr>
            <p:cNvSpPr/>
            <p:nvPr/>
          </p:nvSpPr>
          <p:spPr>
            <a:xfrm>
              <a:off x="5094913" y="2572731"/>
              <a:ext cx="1679553"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br>
                <a:rPr kumimoji="0" lang="en-US" sz="1600" b="1" i="0" u="none" strike="noStrike" kern="1200" cap="none" spc="0" normalizeH="0" baseline="0" noProof="0">
                  <a:ln>
                    <a:noFill/>
                  </a:ln>
                  <a:solidFill>
                    <a:srgbClr val="000000"/>
                  </a:solidFill>
                  <a:effectLst/>
                  <a:uLnTx/>
                  <a:uFillTx/>
                  <a:latin typeface="Open Sans"/>
                  <a:ea typeface="Verdana" panose="020B0604030504040204" pitchFamily="34" charset="0"/>
                  <a:cs typeface="Verdana" panose="020B0604030504040204" pitchFamily="34" charset="0"/>
                </a:rPr>
              </a:br>
              <a:r>
                <a:rPr lang="en-US" sz="1600" b="1">
                  <a:solidFill>
                    <a:srgbClr val="000000"/>
                  </a:solidFill>
                  <a:latin typeface="Open Sans"/>
                  <a:ea typeface="Verdana" panose="020B0604030504040204" pitchFamily="34" charset="0"/>
                  <a:cs typeface="Verdana" panose="020B0604030504040204" pitchFamily="34" charset="0"/>
                </a:rPr>
                <a:t>Outreach</a:t>
              </a:r>
              <a:endParaRPr kumimoji="0" lang="en-US" sz="1600" b="1" i="0" u="none" strike="noStrike" kern="1200" cap="none" spc="0" normalizeH="0" baseline="0" noProof="0">
                <a:ln>
                  <a:noFill/>
                </a:ln>
                <a:solidFill>
                  <a:srgbClr val="000000"/>
                </a:solidFill>
                <a:effectLst/>
                <a:uLnTx/>
                <a:uFillTx/>
                <a:latin typeface="Open Sans"/>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Open Sans"/>
                  <a:ea typeface="Verdana" panose="020B0604030504040204" pitchFamily="34" charset="0"/>
                  <a:cs typeface="Verdana" panose="020B0604030504040204" pitchFamily="34" charset="0"/>
                </a:rPr>
                <a:t>TCC members will also be invited to identify potential issues and opportunities that might be a good fit</a:t>
              </a:r>
            </a:p>
          </p:txBody>
        </p:sp>
        <p:cxnSp>
          <p:nvCxnSpPr>
            <p:cNvPr id="56" name="Straight Connector 55">
              <a:extLst>
                <a:ext uri="{FF2B5EF4-FFF2-40B4-BE49-F238E27FC236}">
                  <a16:creationId xmlns:a16="http://schemas.microsoft.com/office/drawing/2014/main" id="{F06570D6-6296-4FC8-9ECE-88E2057FE77D}"/>
                </a:ext>
              </a:extLst>
            </p:cNvPr>
            <p:cNvCxnSpPr/>
            <p:nvPr/>
          </p:nvCxnSpPr>
          <p:spPr>
            <a:xfrm>
              <a:off x="5214697" y="3139440"/>
              <a:ext cx="1371600" cy="0"/>
            </a:xfrm>
            <a:prstGeom prst="line">
              <a:avLst/>
            </a:prstGeom>
            <a:ln w="57150">
              <a:solidFill>
                <a:srgbClr val="199CFF"/>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3C9576E2-FC2C-4BAC-845C-64DD7619BCC0}"/>
              </a:ext>
            </a:extLst>
          </p:cNvPr>
          <p:cNvGrpSpPr/>
          <p:nvPr/>
        </p:nvGrpSpPr>
        <p:grpSpPr>
          <a:xfrm>
            <a:off x="6314236" y="2125234"/>
            <a:ext cx="1679553" cy="2000548"/>
            <a:chOff x="6605067" y="2822464"/>
            <a:chExt cx="1679553" cy="2000548"/>
          </a:xfrm>
        </p:grpSpPr>
        <p:sp>
          <p:nvSpPr>
            <p:cNvPr id="48" name="Rectangle 47">
              <a:extLst>
                <a:ext uri="{FF2B5EF4-FFF2-40B4-BE49-F238E27FC236}">
                  <a16:creationId xmlns:a16="http://schemas.microsoft.com/office/drawing/2014/main" id="{80CE30F3-9347-4AAE-8F19-B32560A52748}"/>
                </a:ext>
              </a:extLst>
            </p:cNvPr>
            <p:cNvSpPr/>
            <p:nvPr/>
          </p:nvSpPr>
          <p:spPr>
            <a:xfrm>
              <a:off x="6605067" y="2822464"/>
              <a:ext cx="1679553" cy="20005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600" b="1">
                  <a:solidFill>
                    <a:srgbClr val="000000"/>
                  </a:solidFill>
                  <a:latin typeface="Open Sans"/>
                  <a:ea typeface="Verdana" panose="020B0604030504040204" pitchFamily="34" charset="0"/>
                  <a:cs typeface="Verdana" panose="020B0604030504040204" pitchFamily="34" charset="0"/>
                </a:rPr>
                <a:t>Review</a:t>
              </a:r>
              <a:endParaRPr kumimoji="0" lang="en-US" sz="1600" b="1" i="0" u="none" strike="noStrike" kern="1200" cap="none" spc="0" normalizeH="0" baseline="0" noProof="0">
                <a:ln>
                  <a:noFill/>
                </a:ln>
                <a:solidFill>
                  <a:srgbClr val="000000"/>
                </a:solidFill>
                <a:effectLst/>
                <a:uLnTx/>
                <a:uFillTx/>
                <a:latin typeface="Open Sans"/>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Open Sans"/>
                  <a:ea typeface="Verdana" panose="020B0604030504040204" pitchFamily="34" charset="0"/>
                  <a:cs typeface="Verdana" panose="020B0604030504040204" pitchFamily="34" charset="0"/>
                </a:rPr>
                <a:t>This group will be tasked with helping to gather and review opportunities for a potential submission</a:t>
              </a:r>
            </a:p>
          </p:txBody>
        </p:sp>
        <p:cxnSp>
          <p:nvCxnSpPr>
            <p:cNvPr id="57" name="Straight Connector 56">
              <a:extLst>
                <a:ext uri="{FF2B5EF4-FFF2-40B4-BE49-F238E27FC236}">
                  <a16:creationId xmlns:a16="http://schemas.microsoft.com/office/drawing/2014/main" id="{1F3A4165-24A6-4F66-AF25-FD96A667ECBB}"/>
                </a:ext>
              </a:extLst>
            </p:cNvPr>
            <p:cNvCxnSpPr/>
            <p:nvPr/>
          </p:nvCxnSpPr>
          <p:spPr>
            <a:xfrm>
              <a:off x="6676071" y="3135630"/>
              <a:ext cx="1371600" cy="0"/>
            </a:xfrm>
            <a:prstGeom prst="line">
              <a:avLst/>
            </a:prstGeom>
            <a:ln w="57150">
              <a:solidFill>
                <a:srgbClr val="0076A8"/>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2333B977-D0FD-417C-98B6-6A3A5A9E28CD}"/>
              </a:ext>
            </a:extLst>
          </p:cNvPr>
          <p:cNvGrpSpPr/>
          <p:nvPr/>
        </p:nvGrpSpPr>
        <p:grpSpPr>
          <a:xfrm>
            <a:off x="8423830" y="2125234"/>
            <a:ext cx="1679553" cy="2000548"/>
            <a:chOff x="7038468" y="2780554"/>
            <a:chExt cx="1679553" cy="2000548"/>
          </a:xfrm>
        </p:grpSpPr>
        <p:sp>
          <p:nvSpPr>
            <p:cNvPr id="19" name="Rectangle 18">
              <a:extLst>
                <a:ext uri="{FF2B5EF4-FFF2-40B4-BE49-F238E27FC236}">
                  <a16:creationId xmlns:a16="http://schemas.microsoft.com/office/drawing/2014/main" id="{8B9A9607-C0D0-4876-8BC0-B30BCFFA2871}"/>
                </a:ext>
              </a:extLst>
            </p:cNvPr>
            <p:cNvSpPr/>
            <p:nvPr/>
          </p:nvSpPr>
          <p:spPr>
            <a:xfrm>
              <a:off x="7038468" y="2780554"/>
              <a:ext cx="1679553" cy="20005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a:ln>
                    <a:noFill/>
                  </a:ln>
                  <a:solidFill>
                    <a:srgbClr val="000000"/>
                  </a:solidFill>
                  <a:effectLst/>
                  <a:uLnTx/>
                  <a:uFillTx/>
                  <a:latin typeface="Open Sans"/>
                  <a:ea typeface="Verdana" panose="020B0604030504040204" pitchFamily="34" charset="0"/>
                  <a:cs typeface="Verdana" panose="020B0604030504040204" pitchFamily="34" charset="0"/>
                </a:rPr>
                <a:t>Collaboration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Open Sans"/>
                  <a:ea typeface="Verdana" panose="020B0604030504040204" pitchFamily="34" charset="0"/>
                  <a:cs typeface="Verdana" panose="020B0604030504040204" pitchFamily="34" charset="0"/>
                </a:rPr>
                <a:t>Based on the assessment of identified opportunities, develop application by Nov. 18 deadline</a:t>
              </a:r>
            </a:p>
          </p:txBody>
        </p:sp>
        <p:cxnSp>
          <p:nvCxnSpPr>
            <p:cNvPr id="20" name="Straight Connector 19">
              <a:extLst>
                <a:ext uri="{FF2B5EF4-FFF2-40B4-BE49-F238E27FC236}">
                  <a16:creationId xmlns:a16="http://schemas.microsoft.com/office/drawing/2014/main" id="{FEE3CF0E-C180-4FF7-AAC6-FDBF8B9579DC}"/>
                </a:ext>
              </a:extLst>
            </p:cNvPr>
            <p:cNvCxnSpPr/>
            <p:nvPr/>
          </p:nvCxnSpPr>
          <p:spPr>
            <a:xfrm>
              <a:off x="7097457" y="3105150"/>
              <a:ext cx="1371600" cy="0"/>
            </a:xfrm>
            <a:prstGeom prst="line">
              <a:avLst/>
            </a:prstGeom>
            <a:ln w="57150">
              <a:solidFill>
                <a:srgbClr val="004B6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3393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0E7888B3-D649-4A50-95B9-EAD1209E5B58}"/>
              </a:ext>
            </a:extLst>
          </p:cNvPr>
          <p:cNvSpPr txBox="1">
            <a:spLocks/>
          </p:cNvSpPr>
          <p:nvPr/>
        </p:nvSpPr>
        <p:spPr>
          <a:xfrm>
            <a:off x="653576" y="1180123"/>
            <a:ext cx="10362880" cy="475488"/>
          </a:xfrm>
          <a:prstGeom prst="rect">
            <a:avLst/>
          </a:prstGeom>
          <a:ln>
            <a:noFill/>
          </a:ln>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200"/>
              </a:spcBef>
              <a:spcAft>
                <a:spcPts val="0"/>
              </a:spcAft>
              <a:buClrTx/>
              <a:buSzPct val="100000"/>
              <a:buFont typeface="Arial" panose="020B0604020202020204" pitchFamily="34" charset="0"/>
              <a:buNone/>
              <a:tabLst/>
              <a:defRPr/>
            </a:pPr>
            <a:endPar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Title 2">
            <a:extLst>
              <a:ext uri="{FF2B5EF4-FFF2-40B4-BE49-F238E27FC236}">
                <a16:creationId xmlns:a16="http://schemas.microsoft.com/office/drawing/2014/main" id="{D72F4BF1-86FF-42A0-940A-F2F1C952C6E6}"/>
              </a:ext>
            </a:extLst>
          </p:cNvPr>
          <p:cNvSpPr txBox="1">
            <a:spLocks/>
          </p:cNvSpPr>
          <p:nvPr/>
        </p:nvSpPr>
        <p:spPr>
          <a:xfrm>
            <a:off x="646544" y="532982"/>
            <a:ext cx="11354956" cy="594360"/>
          </a:xfrm>
          <a:prstGeom prst="rect">
            <a:avLst/>
          </a:prstGeom>
        </p:spPr>
        <p:txBody>
          <a:bodyPr vert="horz" lIns="0" tIns="45720" rIns="0" bIns="0" rtlCol="0" anchor="b" anchorCtr="0">
            <a:noAutofit/>
          </a:bodyPr>
          <a:lstStyle>
            <a:lvl1pPr algn="l" defTabSz="914400" rtl="0" eaLnBrk="1" latinLnBrk="0" hangingPunct="1">
              <a:lnSpc>
                <a:spcPct val="90000"/>
              </a:lnSpc>
              <a:spcBef>
                <a:spcPct val="0"/>
              </a:spcBef>
              <a:buNone/>
              <a:defRPr lang="en-US" sz="3600" kern="1200" spc="-75"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75"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Consortium Next Steps </a:t>
            </a:r>
          </a:p>
        </p:txBody>
      </p:sp>
      <p:cxnSp>
        <p:nvCxnSpPr>
          <p:cNvPr id="30" name="Straight Connector 29">
            <a:extLst>
              <a:ext uri="{FF2B5EF4-FFF2-40B4-BE49-F238E27FC236}">
                <a16:creationId xmlns:a16="http://schemas.microsoft.com/office/drawing/2014/main" id="{F0583CDC-68A4-4E96-AE7C-28BD94A5692F}"/>
              </a:ext>
            </a:extLst>
          </p:cNvPr>
          <p:cNvCxnSpPr>
            <a:cxnSpLocks/>
          </p:cNvCxnSpPr>
          <p:nvPr/>
        </p:nvCxnSpPr>
        <p:spPr>
          <a:xfrm>
            <a:off x="653576" y="1166490"/>
            <a:ext cx="5577840" cy="0"/>
          </a:xfrm>
          <a:prstGeom prst="line">
            <a:avLst/>
          </a:prstGeom>
          <a:ln w="57150">
            <a:solidFill>
              <a:srgbClr val="003399"/>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E44B2339-4938-4A7B-870A-29E7324EB7F2}"/>
              </a:ext>
            </a:extLst>
          </p:cNvPr>
          <p:cNvSpPr txBox="1">
            <a:spLocks/>
          </p:cNvSpPr>
          <p:nvPr/>
        </p:nvSpPr>
        <p:spPr>
          <a:xfrm>
            <a:off x="696108" y="1200281"/>
            <a:ext cx="10362880" cy="475488"/>
          </a:xfrm>
          <a:prstGeom prst="rect">
            <a:avLst/>
          </a:prstGeom>
          <a:ln>
            <a:noFill/>
          </a:ln>
        </p:spPr>
        <p:txBody>
          <a:bodyPr/>
          <a:lst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1333"/>
              </a:spcAft>
              <a:buClrTx/>
              <a:buSzPct val="100000"/>
              <a:buFontTx/>
              <a:buNone/>
              <a:tabLst/>
              <a:defRPr/>
            </a:pPr>
            <a:endParaRPr kumimoji="0" lang="en-US" sz="1200" b="0" i="0" u="none" strike="noStrike" kern="1200" cap="none" spc="0" normalizeH="0" baseline="0" noProof="0">
              <a:ln>
                <a:noFill/>
              </a:ln>
              <a:solidFill>
                <a:srgbClr val="000000"/>
              </a:solidFill>
              <a:effectLst/>
              <a:uLnTx/>
              <a:uFillTx/>
              <a:latin typeface="Open Sans"/>
              <a:ea typeface="+mn-ea"/>
              <a:cs typeface="+mn-cs"/>
            </a:endParaRPr>
          </a:p>
        </p:txBody>
      </p:sp>
      <p:grpSp>
        <p:nvGrpSpPr>
          <p:cNvPr id="13" name="Group 12">
            <a:extLst>
              <a:ext uri="{FF2B5EF4-FFF2-40B4-BE49-F238E27FC236}">
                <a16:creationId xmlns:a16="http://schemas.microsoft.com/office/drawing/2014/main" id="{F2D97A8C-541F-4D83-915A-9B96828C6984}"/>
              </a:ext>
            </a:extLst>
          </p:cNvPr>
          <p:cNvGrpSpPr/>
          <p:nvPr/>
        </p:nvGrpSpPr>
        <p:grpSpPr>
          <a:xfrm>
            <a:off x="10018491" y="2939140"/>
            <a:ext cx="1834048" cy="1781751"/>
            <a:chOff x="10018491" y="3491296"/>
            <a:chExt cx="1834048" cy="1781751"/>
          </a:xfrm>
        </p:grpSpPr>
        <p:cxnSp>
          <p:nvCxnSpPr>
            <p:cNvPr id="35" name="Straight Connector 34">
              <a:extLst>
                <a:ext uri="{FF2B5EF4-FFF2-40B4-BE49-F238E27FC236}">
                  <a16:creationId xmlns:a16="http://schemas.microsoft.com/office/drawing/2014/main" id="{1E5B0A84-1974-4F93-8DB6-94BC85FC886C}"/>
                </a:ext>
              </a:extLst>
            </p:cNvPr>
            <p:cNvCxnSpPr>
              <a:cxnSpLocks/>
            </p:cNvCxnSpPr>
            <p:nvPr/>
          </p:nvCxnSpPr>
          <p:spPr>
            <a:xfrm>
              <a:off x="10018491" y="3900456"/>
              <a:ext cx="1645920" cy="0"/>
            </a:xfrm>
            <a:prstGeom prst="line">
              <a:avLst/>
            </a:prstGeom>
            <a:ln w="57150">
              <a:solidFill>
                <a:srgbClr val="004D7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EC72F006-08BC-437B-8724-B00E92738FA4}"/>
                </a:ext>
              </a:extLst>
            </p:cNvPr>
            <p:cNvSpPr txBox="1"/>
            <p:nvPr/>
          </p:nvSpPr>
          <p:spPr>
            <a:xfrm>
              <a:off x="10046345" y="4041941"/>
              <a:ext cx="1806194" cy="1231106"/>
            </a:xfrm>
            <a:prstGeom prst="rect">
              <a:avLst/>
            </a:prstGeom>
            <a:noFill/>
          </p:spPr>
          <p:txBody>
            <a:bodyPr vert="horz" wrap="square" lIns="0" tIns="0" rIns="0" bIns="0" rtlCol="0">
              <a:spAutoFit/>
            </a:bodyPr>
            <a:lstStyle>
              <a:defPPr>
                <a:defRPr lang="en-US"/>
              </a:defPPr>
              <a:lvl1pPr>
                <a:spcBef>
                  <a:spcPts val="200"/>
                </a:spcBef>
                <a:buSzPct val="100000"/>
                <a:defRPr sz="1600">
                  <a:solidFill>
                    <a:prstClr val="black"/>
                  </a:solidFill>
                  <a:latin typeface="Open Sans"/>
                </a:defRPr>
              </a:lvl1pPr>
            </a:lstStyle>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1600" b="0" i="0" u="none" strike="noStrike" kern="1200" cap="none" spc="0" normalizeH="0" baseline="0" noProof="0">
                  <a:ln>
                    <a:noFill/>
                  </a:ln>
                  <a:solidFill>
                    <a:prstClr val="black"/>
                  </a:solidFill>
                  <a:effectLst/>
                  <a:uLnTx/>
                  <a:uFillTx/>
                  <a:latin typeface="Open Sans"/>
                  <a:ea typeface="+mn-ea"/>
                  <a:cs typeface="+mn-cs"/>
                </a:rPr>
                <a:t>Review anticipated 2023 timeline of priority grants and identify coordination steps</a:t>
              </a:r>
            </a:p>
          </p:txBody>
        </p:sp>
        <p:sp>
          <p:nvSpPr>
            <p:cNvPr id="20" name="TextBox 19">
              <a:extLst>
                <a:ext uri="{FF2B5EF4-FFF2-40B4-BE49-F238E27FC236}">
                  <a16:creationId xmlns:a16="http://schemas.microsoft.com/office/drawing/2014/main" id="{852CD8E7-F7C9-494A-9C6A-0F98526CF7E0}"/>
                </a:ext>
              </a:extLst>
            </p:cNvPr>
            <p:cNvSpPr txBox="1"/>
            <p:nvPr/>
          </p:nvSpPr>
          <p:spPr>
            <a:xfrm>
              <a:off x="10403921" y="3491296"/>
              <a:ext cx="845499" cy="369332"/>
            </a:xfrm>
            <a:prstGeom prst="rect">
              <a:avLst/>
            </a:prstGeom>
            <a:noFill/>
          </p:spPr>
          <p:txBody>
            <a:bodyPr wrap="square" rtlCol="0">
              <a:spAutoFit/>
            </a:bodyPr>
            <a:lstStyle>
              <a:defPPr>
                <a:defRPr lang="en-US"/>
              </a:defPPr>
              <a:lvl1pPr algn="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Nov. -</a:t>
              </a:r>
            </a:p>
          </p:txBody>
        </p:sp>
      </p:grpSp>
      <p:cxnSp>
        <p:nvCxnSpPr>
          <p:cNvPr id="23" name="Elbow Connector 39">
            <a:extLst>
              <a:ext uri="{FF2B5EF4-FFF2-40B4-BE49-F238E27FC236}">
                <a16:creationId xmlns:a16="http://schemas.microsoft.com/office/drawing/2014/main" id="{C8B4A3FC-472F-4947-884C-B33322B2745B}"/>
              </a:ext>
            </a:extLst>
          </p:cNvPr>
          <p:cNvCxnSpPr>
            <a:endCxn id="27" idx="0"/>
          </p:cNvCxnSpPr>
          <p:nvPr/>
        </p:nvCxnSpPr>
        <p:spPr>
          <a:xfrm>
            <a:off x="6262940" y="2016099"/>
            <a:ext cx="2248625" cy="670676"/>
          </a:xfrm>
          <a:prstGeom prst="bentConnector2">
            <a:avLst/>
          </a:prstGeom>
          <a:ln w="1905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41">
            <a:extLst>
              <a:ext uri="{FF2B5EF4-FFF2-40B4-BE49-F238E27FC236}">
                <a16:creationId xmlns:a16="http://schemas.microsoft.com/office/drawing/2014/main" id="{56A0A241-E01E-4A49-909F-62E2AB4B84AE}"/>
              </a:ext>
            </a:extLst>
          </p:cNvPr>
          <p:cNvCxnSpPr>
            <a:endCxn id="43" idx="0"/>
          </p:cNvCxnSpPr>
          <p:nvPr/>
        </p:nvCxnSpPr>
        <p:spPr>
          <a:xfrm>
            <a:off x="6262940" y="2016097"/>
            <a:ext cx="4563732" cy="670677"/>
          </a:xfrm>
          <a:prstGeom prst="bentConnector2">
            <a:avLst/>
          </a:prstGeom>
          <a:ln w="19050">
            <a:solidFill>
              <a:srgbClr val="00339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46">
            <a:extLst>
              <a:ext uri="{FF2B5EF4-FFF2-40B4-BE49-F238E27FC236}">
                <a16:creationId xmlns:a16="http://schemas.microsoft.com/office/drawing/2014/main" id="{0539D33C-13EB-4148-8DA3-150F67046F03}"/>
              </a:ext>
            </a:extLst>
          </p:cNvPr>
          <p:cNvCxnSpPr>
            <a:endCxn id="36" idx="0"/>
          </p:cNvCxnSpPr>
          <p:nvPr/>
        </p:nvCxnSpPr>
        <p:spPr>
          <a:xfrm rot="10800000" flipV="1">
            <a:off x="1234421" y="2016098"/>
            <a:ext cx="4779640" cy="674552"/>
          </a:xfrm>
          <a:prstGeom prst="bentConnector2">
            <a:avLst/>
          </a:prstGeom>
          <a:ln w="19050">
            <a:solidFill>
              <a:srgbClr val="003399"/>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61A3DE16-4EC7-4323-B763-195E34CB1C86}"/>
              </a:ext>
            </a:extLst>
          </p:cNvPr>
          <p:cNvGrpSpPr/>
          <p:nvPr/>
        </p:nvGrpSpPr>
        <p:grpSpPr>
          <a:xfrm>
            <a:off x="506995" y="2690650"/>
            <a:ext cx="1725986" cy="2296962"/>
            <a:chOff x="506995" y="3242806"/>
            <a:chExt cx="1725986" cy="2296962"/>
          </a:xfrm>
        </p:grpSpPr>
        <p:cxnSp>
          <p:nvCxnSpPr>
            <p:cNvPr id="32" name="Straight Connector 31">
              <a:extLst>
                <a:ext uri="{FF2B5EF4-FFF2-40B4-BE49-F238E27FC236}">
                  <a16:creationId xmlns:a16="http://schemas.microsoft.com/office/drawing/2014/main" id="{6010FEFE-8174-4295-8C0B-34929DEC1B81}"/>
                </a:ext>
              </a:extLst>
            </p:cNvPr>
            <p:cNvCxnSpPr>
              <a:cxnSpLocks/>
            </p:cNvCxnSpPr>
            <p:nvPr/>
          </p:nvCxnSpPr>
          <p:spPr>
            <a:xfrm>
              <a:off x="506995" y="3900456"/>
              <a:ext cx="1645920" cy="0"/>
            </a:xfrm>
            <a:prstGeom prst="line">
              <a:avLst/>
            </a:prstGeom>
            <a:ln w="57150">
              <a:solidFill>
                <a:srgbClr val="A0DCFF"/>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E9619F4-AAEC-4F83-84F9-4C2B62267F5B}"/>
                </a:ext>
              </a:extLst>
            </p:cNvPr>
            <p:cNvSpPr txBox="1"/>
            <p:nvPr/>
          </p:nvSpPr>
          <p:spPr>
            <a:xfrm>
              <a:off x="587061" y="4036792"/>
              <a:ext cx="1645920" cy="1502976"/>
            </a:xfrm>
            <a:prstGeom prst="rect">
              <a:avLst/>
            </a:prstGeom>
            <a:noFill/>
          </p:spPr>
          <p:txBody>
            <a:bodyPr vert="horz" wrap="square" lIns="0" tIns="0" rIns="0" bIns="0" rtlCol="0">
              <a:spAutoFit/>
            </a:bodyPr>
            <a:lstStyle>
              <a:defPPr>
                <a:defRPr lang="en-US"/>
              </a:defPPr>
              <a:lvl1pPr>
                <a:spcBef>
                  <a:spcPts val="200"/>
                </a:spcBef>
                <a:buSzPct val="100000"/>
                <a:defRPr sz="1600">
                  <a:solidFill>
                    <a:prstClr val="black"/>
                  </a:solidFill>
                  <a:latin typeface="Open Sans"/>
                </a:defRPr>
              </a:lvl1pPr>
            </a:lstStyle>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1600" b="0" i="0" u="none" strike="noStrike" kern="1200" cap="none" spc="0" normalizeH="0" baseline="0" noProof="0">
                  <a:ln>
                    <a:noFill/>
                  </a:ln>
                  <a:solidFill>
                    <a:prstClr val="black"/>
                  </a:solidFill>
                  <a:effectLst/>
                  <a:uLnTx/>
                  <a:uFillTx/>
                  <a:latin typeface="Open Sans"/>
                  <a:ea typeface="+mn-ea"/>
                  <a:cs typeface="+mn-cs"/>
                </a:rPr>
                <a:t>Brief TCC on the proposed IIJA coordination plan and next steps</a:t>
              </a:r>
            </a:p>
            <a:p>
              <a:pPr marL="0" marR="0" lvl="0" indent="0" algn="l" defTabSz="914400" rtl="0" eaLnBrk="1" fontAlgn="auto" latinLnBrk="0" hangingPunct="1">
                <a:lnSpc>
                  <a:spcPct val="100000"/>
                </a:lnSpc>
                <a:spcBef>
                  <a:spcPts val="200"/>
                </a:spcBef>
                <a:spcAft>
                  <a:spcPts val="0"/>
                </a:spcAft>
                <a:buClrTx/>
                <a:buSzPct val="100000"/>
                <a:buFontTx/>
                <a:buNone/>
                <a:tabLst/>
                <a:defRPr/>
              </a:pPr>
              <a:endParaRPr kumimoji="0" lang="en-US" sz="1600" b="0" i="0" u="none" strike="noStrike" kern="1200" cap="none" spc="0" normalizeH="0" baseline="0" noProof="0">
                <a:ln>
                  <a:noFill/>
                </a:ln>
                <a:solidFill>
                  <a:prstClr val="black"/>
                </a:solidFill>
                <a:effectLst/>
                <a:uLnTx/>
                <a:uFillTx/>
                <a:latin typeface="Open Sans"/>
                <a:ea typeface="+mn-ea"/>
                <a:cs typeface="+mn-cs"/>
              </a:endParaRPr>
            </a:p>
          </p:txBody>
        </p:sp>
        <p:sp>
          <p:nvSpPr>
            <p:cNvPr id="4" name="TextBox 3">
              <a:extLst>
                <a:ext uri="{FF2B5EF4-FFF2-40B4-BE49-F238E27FC236}">
                  <a16:creationId xmlns:a16="http://schemas.microsoft.com/office/drawing/2014/main" id="{E1699EA4-71B7-4B02-81FD-92BD50F11647}"/>
                </a:ext>
              </a:extLst>
            </p:cNvPr>
            <p:cNvSpPr txBox="1"/>
            <p:nvPr/>
          </p:nvSpPr>
          <p:spPr>
            <a:xfrm>
              <a:off x="723017" y="3491296"/>
              <a:ext cx="10228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9/23</a:t>
              </a:r>
              <a:endParaRPr kumimoji="0" lang="en-US" sz="1400" b="0" i="0" u="none" strike="noStrike" kern="1200" cap="none" spc="0" normalizeH="0" baseline="0" noProof="0">
                <a:ln>
                  <a:noFill/>
                </a:ln>
                <a:solidFill>
                  <a:srgbClr val="000000"/>
                </a:solidFill>
                <a:effectLst/>
                <a:uLnTx/>
                <a:uFillTx/>
                <a:latin typeface="Open Sans"/>
                <a:ea typeface="+mn-ea"/>
                <a:cs typeface="+mn-cs"/>
              </a:endParaRPr>
            </a:p>
          </p:txBody>
        </p:sp>
        <p:sp>
          <p:nvSpPr>
            <p:cNvPr id="36" name="Oval 35">
              <a:extLst>
                <a:ext uri="{FF2B5EF4-FFF2-40B4-BE49-F238E27FC236}">
                  <a16:creationId xmlns:a16="http://schemas.microsoft.com/office/drawing/2014/main" id="{7B9A77DC-116F-4DAC-9844-949452E46CE8}"/>
                </a:ext>
              </a:extLst>
            </p:cNvPr>
            <p:cNvSpPr/>
            <p:nvPr/>
          </p:nvSpPr>
          <p:spPr>
            <a:xfrm>
              <a:off x="1138886" y="3242806"/>
              <a:ext cx="191069" cy="191069"/>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pSp>
      <p:grpSp>
        <p:nvGrpSpPr>
          <p:cNvPr id="8" name="Group 7">
            <a:extLst>
              <a:ext uri="{FF2B5EF4-FFF2-40B4-BE49-F238E27FC236}">
                <a16:creationId xmlns:a16="http://schemas.microsoft.com/office/drawing/2014/main" id="{6931EE21-7EFA-4F29-A282-DB234372D431}"/>
              </a:ext>
            </a:extLst>
          </p:cNvPr>
          <p:cNvGrpSpPr/>
          <p:nvPr/>
        </p:nvGrpSpPr>
        <p:grpSpPr>
          <a:xfrm>
            <a:off x="5141911" y="2690650"/>
            <a:ext cx="2077447" cy="2296962"/>
            <a:chOff x="4975337" y="3242806"/>
            <a:chExt cx="2077447" cy="2296962"/>
          </a:xfrm>
        </p:grpSpPr>
        <p:cxnSp>
          <p:nvCxnSpPr>
            <p:cNvPr id="34" name="Straight Connector 33">
              <a:extLst>
                <a:ext uri="{FF2B5EF4-FFF2-40B4-BE49-F238E27FC236}">
                  <a16:creationId xmlns:a16="http://schemas.microsoft.com/office/drawing/2014/main" id="{E73CF8F1-73BD-4CC3-8D48-1DB52552A0BB}"/>
                </a:ext>
              </a:extLst>
            </p:cNvPr>
            <p:cNvCxnSpPr>
              <a:cxnSpLocks/>
            </p:cNvCxnSpPr>
            <p:nvPr/>
          </p:nvCxnSpPr>
          <p:spPr>
            <a:xfrm>
              <a:off x="5054588" y="3900456"/>
              <a:ext cx="1645920" cy="0"/>
            </a:xfrm>
            <a:prstGeom prst="line">
              <a:avLst/>
            </a:prstGeom>
            <a:ln w="57150">
              <a:solidFill>
                <a:srgbClr val="00A3E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09FD2DEA-36E4-4447-BC12-5B1F118E21DA}"/>
                </a:ext>
              </a:extLst>
            </p:cNvPr>
            <p:cNvSpPr txBox="1"/>
            <p:nvPr/>
          </p:nvSpPr>
          <p:spPr>
            <a:xfrm>
              <a:off x="4975337" y="4036792"/>
              <a:ext cx="2077447" cy="1502976"/>
            </a:xfrm>
            <a:prstGeom prst="rect">
              <a:avLst/>
            </a:prstGeom>
            <a:noFill/>
          </p:spPr>
          <p:txBody>
            <a:bodyPr vert="horz" wrap="square" lIns="0" tIns="0" rIns="0" bIns="0" rtlCol="0">
              <a:spAutoFit/>
            </a:bodyPr>
            <a:lstStyle>
              <a:defPPr>
                <a:defRPr lang="en-US"/>
              </a:defPPr>
              <a:lvl1pPr>
                <a:spcBef>
                  <a:spcPts val="200"/>
                </a:spcBef>
                <a:buSzPct val="100000"/>
                <a:defRPr sz="1600">
                  <a:solidFill>
                    <a:prstClr val="black"/>
                  </a:solidFill>
                  <a:latin typeface="Open Sans"/>
                </a:defRPr>
              </a:lvl1pPr>
            </a:lstStyle>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1600" b="0" i="0" u="none" strike="noStrike" kern="1200" cap="none" spc="0" normalizeH="0" baseline="0" noProof="0">
                  <a:ln>
                    <a:noFill/>
                  </a:ln>
                  <a:solidFill>
                    <a:prstClr val="black"/>
                  </a:solidFill>
                  <a:effectLst/>
                  <a:uLnTx/>
                  <a:uFillTx/>
                  <a:latin typeface="Open Sans"/>
                  <a:ea typeface="+mn-ea"/>
                  <a:cs typeface="+mn-cs"/>
                </a:rPr>
                <a:t>Initial review of grant prioritization criteria and follow-up discussion of SMART opportunities </a:t>
              </a:r>
            </a:p>
            <a:p>
              <a:pPr marL="0" marR="0" lvl="0" indent="0" algn="l" defTabSz="914400" rtl="0" eaLnBrk="1" fontAlgn="auto" latinLnBrk="0" hangingPunct="1">
                <a:lnSpc>
                  <a:spcPct val="100000"/>
                </a:lnSpc>
                <a:spcBef>
                  <a:spcPts val="200"/>
                </a:spcBef>
                <a:spcAft>
                  <a:spcPts val="0"/>
                </a:spcAft>
                <a:buClrTx/>
                <a:buSzPct val="100000"/>
                <a:buFontTx/>
                <a:buNone/>
                <a:tabLst/>
                <a:defRPr/>
              </a:pPr>
              <a:endParaRPr kumimoji="0" lang="en-US" sz="1600" b="0" i="0" u="none" strike="noStrike" kern="1200" cap="none" spc="0" normalizeH="0" baseline="0" noProof="0">
                <a:ln>
                  <a:noFill/>
                </a:ln>
                <a:solidFill>
                  <a:prstClr val="black"/>
                </a:solidFill>
                <a:effectLst/>
                <a:uLnTx/>
                <a:uFillTx/>
                <a:latin typeface="Open Sans"/>
                <a:ea typeface="+mn-ea"/>
                <a:cs typeface="+mn-cs"/>
              </a:endParaRPr>
            </a:p>
          </p:txBody>
        </p:sp>
        <p:sp>
          <p:nvSpPr>
            <p:cNvPr id="19" name="TextBox 18">
              <a:extLst>
                <a:ext uri="{FF2B5EF4-FFF2-40B4-BE49-F238E27FC236}">
                  <a16:creationId xmlns:a16="http://schemas.microsoft.com/office/drawing/2014/main" id="{BEF571FE-C48A-43DD-A037-88EDC42C0946}"/>
                </a:ext>
              </a:extLst>
            </p:cNvPr>
            <p:cNvSpPr txBox="1"/>
            <p:nvPr/>
          </p:nvSpPr>
          <p:spPr>
            <a:xfrm>
              <a:off x="5256922" y="3498341"/>
              <a:ext cx="1156187" cy="369332"/>
            </a:xfrm>
            <a:prstGeom prst="rect">
              <a:avLst/>
            </a:prstGeom>
            <a:noFill/>
          </p:spPr>
          <p:txBody>
            <a:bodyPr wrap="square" rtlCol="0">
              <a:spAutoFit/>
            </a:bodyPr>
            <a:lstStyle>
              <a:defPPr>
                <a:defRPr lang="en-US"/>
              </a:defPPr>
              <a:lvl1pPr algn="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Mid-Oct. </a:t>
              </a:r>
            </a:p>
          </p:txBody>
        </p:sp>
        <p:sp>
          <p:nvSpPr>
            <p:cNvPr id="41" name="Oval 40">
              <a:extLst>
                <a:ext uri="{FF2B5EF4-FFF2-40B4-BE49-F238E27FC236}">
                  <a16:creationId xmlns:a16="http://schemas.microsoft.com/office/drawing/2014/main" id="{6190BE96-83C5-4834-B383-B6A60079CCAC}"/>
                </a:ext>
              </a:extLst>
            </p:cNvPr>
            <p:cNvSpPr/>
            <p:nvPr/>
          </p:nvSpPr>
          <p:spPr>
            <a:xfrm>
              <a:off x="5758568" y="3242806"/>
              <a:ext cx="191069" cy="191069"/>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pSp>
      <p:grpSp>
        <p:nvGrpSpPr>
          <p:cNvPr id="12" name="Group 11">
            <a:extLst>
              <a:ext uri="{FF2B5EF4-FFF2-40B4-BE49-F238E27FC236}">
                <a16:creationId xmlns:a16="http://schemas.microsoft.com/office/drawing/2014/main" id="{27334AFA-8665-40AE-90BE-2138B91E8FD6}"/>
              </a:ext>
            </a:extLst>
          </p:cNvPr>
          <p:cNvGrpSpPr/>
          <p:nvPr/>
        </p:nvGrpSpPr>
        <p:grpSpPr>
          <a:xfrm>
            <a:off x="2715524" y="2939140"/>
            <a:ext cx="1943844" cy="2022824"/>
            <a:chOff x="2525700" y="3491296"/>
            <a:chExt cx="1943844" cy="2022824"/>
          </a:xfrm>
        </p:grpSpPr>
        <p:cxnSp>
          <p:nvCxnSpPr>
            <p:cNvPr id="33" name="Straight Connector 32">
              <a:extLst>
                <a:ext uri="{FF2B5EF4-FFF2-40B4-BE49-F238E27FC236}">
                  <a16:creationId xmlns:a16="http://schemas.microsoft.com/office/drawing/2014/main" id="{D2FA8028-27FF-4DB5-974F-781B385791CF}"/>
                </a:ext>
              </a:extLst>
            </p:cNvPr>
            <p:cNvCxnSpPr>
              <a:cxnSpLocks/>
            </p:cNvCxnSpPr>
            <p:nvPr/>
          </p:nvCxnSpPr>
          <p:spPr>
            <a:xfrm>
              <a:off x="2599473" y="3900456"/>
              <a:ext cx="1645920" cy="0"/>
            </a:xfrm>
            <a:prstGeom prst="line">
              <a:avLst/>
            </a:prstGeom>
            <a:ln w="57150">
              <a:solidFill>
                <a:srgbClr val="62B5E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6DA20BB-E604-4CDA-B3CE-DFE1BC4BFF7A}"/>
                </a:ext>
              </a:extLst>
            </p:cNvPr>
            <p:cNvSpPr txBox="1"/>
            <p:nvPr/>
          </p:nvSpPr>
          <p:spPr>
            <a:xfrm>
              <a:off x="2525700" y="4036792"/>
              <a:ext cx="1943844" cy="1477328"/>
            </a:xfrm>
            <a:prstGeom prst="rect">
              <a:avLst/>
            </a:prstGeom>
            <a:noFill/>
          </p:spPr>
          <p:txBody>
            <a:bodyPr vert="horz" wrap="square" lIns="0" tIns="0" rIns="0" bIns="0" rtlCol="0">
              <a:spAutoFit/>
            </a:bodyPr>
            <a:lstStyle>
              <a:defPPr>
                <a:defRPr lang="en-US"/>
              </a:defPPr>
              <a:lvl1pPr>
                <a:spcBef>
                  <a:spcPts val="200"/>
                </a:spcBef>
                <a:buSzPct val="100000"/>
                <a:defRPr sz="1600">
                  <a:solidFill>
                    <a:prstClr val="black"/>
                  </a:solidFill>
                  <a:latin typeface="Open Sans"/>
                </a:defRPr>
              </a:lvl1pPr>
            </a:lstStyle>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1600" b="0" i="0" u="none" strike="noStrike" kern="1200" cap="none" spc="0" normalizeH="0" baseline="0" noProof="0">
                  <a:ln>
                    <a:noFill/>
                  </a:ln>
                  <a:solidFill>
                    <a:prstClr val="black"/>
                  </a:solidFill>
                  <a:effectLst/>
                  <a:uLnTx/>
                  <a:uFillTx/>
                  <a:latin typeface="Open Sans"/>
                  <a:ea typeface="+mn-ea"/>
                  <a:cs typeface="+mn-cs"/>
                </a:rPr>
                <a:t>Initial meeting of TCC consortium members to review goals and initiate SMART grant planning</a:t>
              </a:r>
            </a:p>
          </p:txBody>
        </p:sp>
        <p:sp>
          <p:nvSpPr>
            <p:cNvPr id="18" name="TextBox 17">
              <a:extLst>
                <a:ext uri="{FF2B5EF4-FFF2-40B4-BE49-F238E27FC236}">
                  <a16:creationId xmlns:a16="http://schemas.microsoft.com/office/drawing/2014/main" id="{4A2BF6DC-CDB7-4FF0-B06C-C111FAE2AEEC}"/>
                </a:ext>
              </a:extLst>
            </p:cNvPr>
            <p:cNvSpPr txBox="1"/>
            <p:nvPr/>
          </p:nvSpPr>
          <p:spPr>
            <a:xfrm>
              <a:off x="2999684" y="3491296"/>
              <a:ext cx="845499" cy="369332"/>
            </a:xfrm>
            <a:prstGeom prst="rect">
              <a:avLst/>
            </a:prstGeom>
            <a:noFill/>
          </p:spPr>
          <p:txBody>
            <a:bodyPr wrap="square" rtlCol="0">
              <a:spAutoFit/>
            </a:bodyPr>
            <a:lstStyle>
              <a:defPPr>
                <a:defRPr lang="en-US"/>
              </a:defPPr>
              <a:lvl1pPr algn="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Today</a:t>
              </a:r>
            </a:p>
          </p:txBody>
        </p:sp>
      </p:grpSp>
      <p:cxnSp>
        <p:nvCxnSpPr>
          <p:cNvPr id="22" name="Elbow Connector 37">
            <a:extLst>
              <a:ext uri="{FF2B5EF4-FFF2-40B4-BE49-F238E27FC236}">
                <a16:creationId xmlns:a16="http://schemas.microsoft.com/office/drawing/2014/main" id="{A215D6B1-F7A4-46B2-AB99-21D436B45F26}"/>
              </a:ext>
            </a:extLst>
          </p:cNvPr>
          <p:cNvCxnSpPr>
            <a:cxnSpLocks/>
          </p:cNvCxnSpPr>
          <p:nvPr/>
        </p:nvCxnSpPr>
        <p:spPr>
          <a:xfrm rot="10800000" flipV="1">
            <a:off x="3608775" y="2015098"/>
            <a:ext cx="2815176" cy="673552"/>
          </a:xfrm>
          <a:prstGeom prst="bentConnector2">
            <a:avLst/>
          </a:prstGeom>
          <a:ln w="19050">
            <a:solidFill>
              <a:srgbClr val="003399"/>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D6D98FA9-6D30-453C-89E3-4AA3C951A8DD}"/>
              </a:ext>
            </a:extLst>
          </p:cNvPr>
          <p:cNvSpPr/>
          <p:nvPr/>
        </p:nvSpPr>
        <p:spPr>
          <a:xfrm>
            <a:off x="3512254" y="2689650"/>
            <a:ext cx="191069" cy="191069"/>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3" name="Oval 42">
            <a:extLst>
              <a:ext uri="{FF2B5EF4-FFF2-40B4-BE49-F238E27FC236}">
                <a16:creationId xmlns:a16="http://schemas.microsoft.com/office/drawing/2014/main" id="{40786045-5646-4F04-8138-FA2014E96447}"/>
              </a:ext>
            </a:extLst>
          </p:cNvPr>
          <p:cNvSpPr/>
          <p:nvPr/>
        </p:nvSpPr>
        <p:spPr>
          <a:xfrm>
            <a:off x="10731137" y="2686774"/>
            <a:ext cx="191069" cy="191069"/>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cxnSp>
        <p:nvCxnSpPr>
          <p:cNvPr id="44" name="Straight Arrow Connector 43">
            <a:extLst>
              <a:ext uri="{FF2B5EF4-FFF2-40B4-BE49-F238E27FC236}">
                <a16:creationId xmlns:a16="http://schemas.microsoft.com/office/drawing/2014/main" id="{51362C87-E28B-482D-8D18-4891A15F78D3}"/>
              </a:ext>
            </a:extLst>
          </p:cNvPr>
          <p:cNvCxnSpPr>
            <a:cxnSpLocks/>
            <a:endCxn id="41" idx="0"/>
          </p:cNvCxnSpPr>
          <p:nvPr/>
        </p:nvCxnSpPr>
        <p:spPr>
          <a:xfrm>
            <a:off x="6020677" y="2015098"/>
            <a:ext cx="0" cy="675552"/>
          </a:xfrm>
          <a:prstGeom prst="straightConnector1">
            <a:avLst/>
          </a:prstGeom>
          <a:ln w="19050">
            <a:solidFill>
              <a:srgbClr val="003399"/>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60C06E7D-6A34-4D1E-80B6-16A5177D8CAC}"/>
              </a:ext>
            </a:extLst>
          </p:cNvPr>
          <p:cNvGrpSpPr/>
          <p:nvPr/>
        </p:nvGrpSpPr>
        <p:grpSpPr>
          <a:xfrm>
            <a:off x="7701901" y="2686775"/>
            <a:ext cx="1834048" cy="2034116"/>
            <a:chOff x="7530723" y="3238931"/>
            <a:chExt cx="1834048" cy="2034116"/>
          </a:xfrm>
        </p:grpSpPr>
        <p:sp>
          <p:nvSpPr>
            <p:cNvPr id="27" name="Oval 26">
              <a:extLst>
                <a:ext uri="{FF2B5EF4-FFF2-40B4-BE49-F238E27FC236}">
                  <a16:creationId xmlns:a16="http://schemas.microsoft.com/office/drawing/2014/main" id="{A8C96A85-89E0-419D-A4CC-FD4AA3A79ECC}"/>
                </a:ext>
              </a:extLst>
            </p:cNvPr>
            <p:cNvSpPr/>
            <p:nvPr/>
          </p:nvSpPr>
          <p:spPr>
            <a:xfrm>
              <a:off x="8244852" y="3238931"/>
              <a:ext cx="191069" cy="191069"/>
            </a:xfrm>
            <a:prstGeom prst="ellipse">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cxnSp>
          <p:nvCxnSpPr>
            <p:cNvPr id="50" name="Straight Connector 49">
              <a:extLst>
                <a:ext uri="{FF2B5EF4-FFF2-40B4-BE49-F238E27FC236}">
                  <a16:creationId xmlns:a16="http://schemas.microsoft.com/office/drawing/2014/main" id="{EC56165A-6B35-49E5-B065-597C164792FC}"/>
                </a:ext>
              </a:extLst>
            </p:cNvPr>
            <p:cNvCxnSpPr>
              <a:cxnSpLocks/>
            </p:cNvCxnSpPr>
            <p:nvPr/>
          </p:nvCxnSpPr>
          <p:spPr>
            <a:xfrm>
              <a:off x="7530723" y="3900456"/>
              <a:ext cx="1645920" cy="0"/>
            </a:xfrm>
            <a:prstGeom prst="line">
              <a:avLst/>
            </a:prstGeom>
            <a:ln w="57150">
              <a:solidFill>
                <a:srgbClr val="0076A8"/>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5C49370-85A7-48C1-8E9E-38782232A8FD}"/>
                </a:ext>
              </a:extLst>
            </p:cNvPr>
            <p:cNvSpPr txBox="1"/>
            <p:nvPr/>
          </p:nvSpPr>
          <p:spPr>
            <a:xfrm>
              <a:off x="7558577" y="4041941"/>
              <a:ext cx="1806194" cy="1231106"/>
            </a:xfrm>
            <a:prstGeom prst="rect">
              <a:avLst/>
            </a:prstGeom>
            <a:noFill/>
          </p:spPr>
          <p:txBody>
            <a:bodyPr vert="horz" wrap="square" lIns="0" tIns="0" rIns="0" bIns="0" rtlCol="0">
              <a:spAutoFit/>
            </a:bodyPr>
            <a:lstStyle>
              <a:defPPr>
                <a:defRPr lang="en-US"/>
              </a:defPPr>
              <a:lvl1pPr>
                <a:spcBef>
                  <a:spcPts val="200"/>
                </a:spcBef>
                <a:buSzPct val="100000"/>
                <a:defRPr sz="1600">
                  <a:solidFill>
                    <a:prstClr val="black"/>
                  </a:solidFill>
                  <a:latin typeface="Open Sans"/>
                </a:defRPr>
              </a:lvl1pPr>
            </a:lstStyle>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1600" b="0" i="0" u="none" strike="noStrike" kern="1200" cap="none" spc="0" normalizeH="0" baseline="0" noProof="0">
                  <a:ln>
                    <a:noFill/>
                  </a:ln>
                  <a:solidFill>
                    <a:prstClr val="black"/>
                  </a:solidFill>
                  <a:effectLst/>
                  <a:uLnTx/>
                  <a:uFillTx/>
                  <a:latin typeface="Open Sans"/>
                  <a:ea typeface="+mn-ea"/>
                  <a:cs typeface="+mn-cs"/>
                </a:rPr>
                <a:t>Finalize prioritization approach and SMART grant pilot next steps </a:t>
              </a:r>
            </a:p>
          </p:txBody>
        </p:sp>
        <p:sp>
          <p:nvSpPr>
            <p:cNvPr id="53" name="TextBox 52">
              <a:extLst>
                <a:ext uri="{FF2B5EF4-FFF2-40B4-BE49-F238E27FC236}">
                  <a16:creationId xmlns:a16="http://schemas.microsoft.com/office/drawing/2014/main" id="{069546CC-3EE9-4CFB-BF94-5C6FEBD26C95}"/>
                </a:ext>
              </a:extLst>
            </p:cNvPr>
            <p:cNvSpPr txBox="1"/>
            <p:nvPr/>
          </p:nvSpPr>
          <p:spPr>
            <a:xfrm>
              <a:off x="7824848" y="3491296"/>
              <a:ext cx="1156187" cy="369332"/>
            </a:xfrm>
            <a:prstGeom prst="rect">
              <a:avLst/>
            </a:prstGeom>
            <a:noFill/>
          </p:spPr>
          <p:txBody>
            <a:bodyPr wrap="square" rtlCol="0">
              <a:spAutoFit/>
            </a:bodyPr>
            <a:lstStyle>
              <a:defPPr>
                <a:defRPr lang="en-US"/>
              </a:defPPr>
              <a:lvl1pPr algn="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Open Sans"/>
                  <a:ea typeface="+mn-ea"/>
                  <a:cs typeface="+mn-cs"/>
                </a:rPr>
                <a:t>Late-Oct.</a:t>
              </a:r>
            </a:p>
          </p:txBody>
        </p:sp>
      </p:grpSp>
    </p:spTree>
    <p:extLst>
      <p:ext uri="{BB962C8B-B14F-4D97-AF65-F5344CB8AC3E}">
        <p14:creationId xmlns:p14="http://schemas.microsoft.com/office/powerpoint/2010/main" val="2738723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9CA575-B706-4800-9909-DBAF44B158D4}"/>
              </a:ext>
            </a:extLst>
          </p:cNvPr>
          <p:cNvSpPr>
            <a:spLocks noGrp="1"/>
          </p:cNvSpPr>
          <p:nvPr>
            <p:ph type="title"/>
          </p:nvPr>
        </p:nvSpPr>
        <p:spPr>
          <a:xfrm>
            <a:off x="914400" y="535451"/>
            <a:ext cx="10363200" cy="594360"/>
          </a:xfrm>
        </p:spPr>
        <p:txBody>
          <a:bodyPr/>
          <a:lstStyle/>
          <a:p>
            <a:r>
              <a:rPr lang="en-US">
                <a:latin typeface="+mn-lt"/>
              </a:rPr>
              <a:t>Agenda</a:t>
            </a:r>
          </a:p>
        </p:txBody>
      </p:sp>
      <p:sp>
        <p:nvSpPr>
          <p:cNvPr id="16" name="TextBox 15">
            <a:extLst>
              <a:ext uri="{FF2B5EF4-FFF2-40B4-BE49-F238E27FC236}">
                <a16:creationId xmlns:a16="http://schemas.microsoft.com/office/drawing/2014/main" id="{C66C03B6-8C1F-4BF8-9E37-6655582B4228}"/>
              </a:ext>
            </a:extLst>
          </p:cNvPr>
          <p:cNvSpPr txBox="1"/>
          <p:nvPr/>
        </p:nvSpPr>
        <p:spPr>
          <a:xfrm>
            <a:off x="2621728" y="1593961"/>
            <a:ext cx="53572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1</a:t>
            </a:r>
          </a:p>
        </p:txBody>
      </p:sp>
      <p:sp>
        <p:nvSpPr>
          <p:cNvPr id="17" name="TextBox 16">
            <a:extLst>
              <a:ext uri="{FF2B5EF4-FFF2-40B4-BE49-F238E27FC236}">
                <a16:creationId xmlns:a16="http://schemas.microsoft.com/office/drawing/2014/main" id="{BE59B111-8AE7-4635-84BC-8CB58535E2B6}"/>
              </a:ext>
            </a:extLst>
          </p:cNvPr>
          <p:cNvSpPr txBox="1"/>
          <p:nvPr/>
        </p:nvSpPr>
        <p:spPr>
          <a:xfrm>
            <a:off x="3513209" y="1858341"/>
            <a:ext cx="22783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Overview and Recap</a:t>
            </a:r>
          </a:p>
        </p:txBody>
      </p:sp>
      <p:cxnSp>
        <p:nvCxnSpPr>
          <p:cNvPr id="18" name="Straight Connector 17">
            <a:extLst>
              <a:ext uri="{FF2B5EF4-FFF2-40B4-BE49-F238E27FC236}">
                <a16:creationId xmlns:a16="http://schemas.microsoft.com/office/drawing/2014/main" id="{9D0238B6-A887-4BFF-9099-7B9F93E0BEF1}"/>
              </a:ext>
            </a:extLst>
          </p:cNvPr>
          <p:cNvCxnSpPr/>
          <p:nvPr/>
        </p:nvCxnSpPr>
        <p:spPr>
          <a:xfrm>
            <a:off x="3283419" y="1700450"/>
            <a:ext cx="0" cy="646750"/>
          </a:xfrm>
          <a:prstGeom prst="line">
            <a:avLst/>
          </a:pr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3C07544-5CB9-4B81-80A5-81C58524B758}"/>
              </a:ext>
            </a:extLst>
          </p:cNvPr>
          <p:cNvSpPr txBox="1"/>
          <p:nvPr/>
        </p:nvSpPr>
        <p:spPr>
          <a:xfrm>
            <a:off x="2621728" y="2661335"/>
            <a:ext cx="54373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2</a:t>
            </a:r>
          </a:p>
        </p:txBody>
      </p:sp>
      <p:cxnSp>
        <p:nvCxnSpPr>
          <p:cNvPr id="21" name="Straight Connector 20">
            <a:extLst>
              <a:ext uri="{FF2B5EF4-FFF2-40B4-BE49-F238E27FC236}">
                <a16:creationId xmlns:a16="http://schemas.microsoft.com/office/drawing/2014/main" id="{9F5EC64B-29FA-4C9D-816B-A4FB8D6DE756}"/>
              </a:ext>
            </a:extLst>
          </p:cNvPr>
          <p:cNvCxnSpPr/>
          <p:nvPr/>
        </p:nvCxnSpPr>
        <p:spPr>
          <a:xfrm>
            <a:off x="3283419" y="2764233"/>
            <a:ext cx="0" cy="646750"/>
          </a:xfrm>
          <a:prstGeom prst="line">
            <a:avLst/>
          </a:prstGeom>
          <a:ln w="63500">
            <a:solidFill>
              <a:srgbClr val="62B5E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5BCCE23-9356-4980-845B-BB9A05E2C872}"/>
              </a:ext>
            </a:extLst>
          </p:cNvPr>
          <p:cNvSpPr txBox="1"/>
          <p:nvPr/>
        </p:nvSpPr>
        <p:spPr>
          <a:xfrm>
            <a:off x="2621728" y="3728709"/>
            <a:ext cx="54373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3</a:t>
            </a:r>
          </a:p>
        </p:txBody>
      </p:sp>
      <p:sp>
        <p:nvSpPr>
          <p:cNvPr id="23" name="TextBox 22">
            <a:extLst>
              <a:ext uri="{FF2B5EF4-FFF2-40B4-BE49-F238E27FC236}">
                <a16:creationId xmlns:a16="http://schemas.microsoft.com/office/drawing/2014/main" id="{35BBFB3F-C519-4B82-9AF2-2B2C26189FD1}"/>
              </a:ext>
            </a:extLst>
          </p:cNvPr>
          <p:cNvSpPr txBox="1"/>
          <p:nvPr/>
        </p:nvSpPr>
        <p:spPr>
          <a:xfrm>
            <a:off x="3513209" y="2901791"/>
            <a:ext cx="28732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Infrastructure Consortium</a:t>
            </a:r>
          </a:p>
        </p:txBody>
      </p:sp>
      <p:cxnSp>
        <p:nvCxnSpPr>
          <p:cNvPr id="24" name="Straight Connector 23">
            <a:extLst>
              <a:ext uri="{FF2B5EF4-FFF2-40B4-BE49-F238E27FC236}">
                <a16:creationId xmlns:a16="http://schemas.microsoft.com/office/drawing/2014/main" id="{447A83A9-1D2A-472B-97AB-1E489DECE8A7}"/>
              </a:ext>
            </a:extLst>
          </p:cNvPr>
          <p:cNvCxnSpPr/>
          <p:nvPr/>
        </p:nvCxnSpPr>
        <p:spPr>
          <a:xfrm>
            <a:off x="3283419" y="3828016"/>
            <a:ext cx="0" cy="646750"/>
          </a:xfrm>
          <a:prstGeom prst="line">
            <a:avLst/>
          </a:prstGeom>
          <a:ln w="63500">
            <a:solidFill>
              <a:srgbClr val="00A3E0"/>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2EC79FE-73C2-4A12-84C7-3A4FD7485C5E}"/>
              </a:ext>
            </a:extLst>
          </p:cNvPr>
          <p:cNvSpPr txBox="1"/>
          <p:nvPr/>
        </p:nvSpPr>
        <p:spPr>
          <a:xfrm>
            <a:off x="2621728" y="4796083"/>
            <a:ext cx="535724"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4</a:t>
            </a:r>
          </a:p>
        </p:txBody>
      </p:sp>
      <p:sp>
        <p:nvSpPr>
          <p:cNvPr id="26" name="TextBox 25">
            <a:extLst>
              <a:ext uri="{FF2B5EF4-FFF2-40B4-BE49-F238E27FC236}">
                <a16:creationId xmlns:a16="http://schemas.microsoft.com/office/drawing/2014/main" id="{11BDE68F-B98E-4E86-90D4-D708148DE2E6}"/>
              </a:ext>
            </a:extLst>
          </p:cNvPr>
          <p:cNvSpPr txBox="1"/>
          <p:nvPr/>
        </p:nvSpPr>
        <p:spPr>
          <a:xfrm>
            <a:off x="3513208" y="3960726"/>
            <a:ext cx="51874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SMART Grant </a:t>
            </a:r>
            <a:r>
              <a:rPr lang="en-US">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P</a:t>
            </a:r>
            <a:r>
              <a:rPr kumimoji="0" lang="en-US" sz="1800" b="0" i="0" u="none" strike="noStrike" kern="1200" cap="none" spc="0" normalizeH="0" baseline="0" noProof="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lanning</a:t>
            </a:r>
            <a:r>
              <a:rPr kumimoji="0" lang="en-US" sz="18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r>
              <a:rPr lang="en-US">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P</a:t>
            </a:r>
            <a:r>
              <a:rPr kumimoji="0" lang="en-US" sz="1800" b="0" i="0" u="none" strike="noStrike" kern="1200" cap="none" spc="0" normalizeH="0" baseline="0" noProof="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ilot</a:t>
            </a:r>
            <a:endParaRPr kumimoji="0" lang="en-US" sz="18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7" name="Straight Connector 26">
            <a:extLst>
              <a:ext uri="{FF2B5EF4-FFF2-40B4-BE49-F238E27FC236}">
                <a16:creationId xmlns:a16="http://schemas.microsoft.com/office/drawing/2014/main" id="{0479AEF3-AB42-42ED-82EC-B8FBCD436005}"/>
              </a:ext>
            </a:extLst>
          </p:cNvPr>
          <p:cNvCxnSpPr/>
          <p:nvPr/>
        </p:nvCxnSpPr>
        <p:spPr>
          <a:xfrm>
            <a:off x="3283419" y="4891799"/>
            <a:ext cx="0" cy="646750"/>
          </a:xfrm>
          <a:prstGeom prst="line">
            <a:avLst/>
          </a:prstGeom>
          <a:ln w="63500">
            <a:solidFill>
              <a:srgbClr val="005587"/>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32DA04A-F1CB-4922-82EF-C347383EDF4C}"/>
              </a:ext>
            </a:extLst>
          </p:cNvPr>
          <p:cNvSpPr txBox="1"/>
          <p:nvPr/>
        </p:nvSpPr>
        <p:spPr>
          <a:xfrm>
            <a:off x="3502277" y="5019661"/>
            <a:ext cx="51874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Next steps</a:t>
            </a:r>
          </a:p>
        </p:txBody>
      </p:sp>
    </p:spTree>
    <p:extLst>
      <p:ext uri="{BB962C8B-B14F-4D97-AF65-F5344CB8AC3E}">
        <p14:creationId xmlns:p14="http://schemas.microsoft.com/office/powerpoint/2010/main" val="4134426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B6EF-3AB2-0145-A3FE-3FE01E037281}"/>
              </a:ext>
            </a:extLst>
          </p:cNvPr>
          <p:cNvSpPr>
            <a:spLocks noGrp="1"/>
          </p:cNvSpPr>
          <p:nvPr>
            <p:ph type="title"/>
          </p:nvPr>
        </p:nvSpPr>
        <p:spPr>
          <a:xfrm>
            <a:off x="551687" y="1581632"/>
            <a:ext cx="5401437" cy="327611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pc="0" dirty="0"/>
              <a:t>TCC input for the consortium</a:t>
            </a:r>
            <a:endParaRPr kumimoji="0" lang="en-US" sz="4800" b="0" i="0" u="none" strike="noStrike" kern="1200" cap="none" spc="0" normalizeH="0" baseline="0" noProof="0" dirty="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69738988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59FEC9E-D6B0-65D7-C376-7C78782CE8B6}"/>
              </a:ext>
            </a:extLst>
          </p:cNvPr>
          <p:cNvSpPr txBox="1">
            <a:spLocks/>
          </p:cNvSpPr>
          <p:nvPr/>
        </p:nvSpPr>
        <p:spPr>
          <a:xfrm>
            <a:off x="646544" y="532982"/>
            <a:ext cx="11354956" cy="594360"/>
          </a:xfrm>
          <a:prstGeom prst="rect">
            <a:avLst/>
          </a:prstGeom>
        </p:spPr>
        <p:txBody>
          <a:bodyPr vert="horz" lIns="0" tIns="45720" rIns="0" bIns="0" rtlCol="0" anchor="b" anchorCtr="0">
            <a:noAutofit/>
          </a:bodyPr>
          <a:lstStyle>
            <a:lvl1pPr algn="l" defTabSz="914400" rtl="0" eaLnBrk="1" latinLnBrk="0" hangingPunct="1">
              <a:lnSpc>
                <a:spcPct val="90000"/>
              </a:lnSpc>
              <a:spcBef>
                <a:spcPct val="0"/>
              </a:spcBef>
              <a:buNone/>
              <a:defRPr lang="en-US" sz="3600" kern="1200" spc="-75"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prstClr val="black"/>
                </a:solidFill>
              </a:rPr>
              <a:t>Current Competitive Funding Opportunities </a:t>
            </a:r>
            <a:r>
              <a:rPr kumimoji="0" lang="en-US"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cxnSp>
        <p:nvCxnSpPr>
          <p:cNvPr id="5" name="Straight Connector 4">
            <a:extLst>
              <a:ext uri="{FF2B5EF4-FFF2-40B4-BE49-F238E27FC236}">
                <a16:creationId xmlns:a16="http://schemas.microsoft.com/office/drawing/2014/main" id="{25677FE5-3628-7D60-B5B2-14033D0930AC}"/>
              </a:ext>
            </a:extLst>
          </p:cNvPr>
          <p:cNvCxnSpPr>
            <a:cxnSpLocks/>
          </p:cNvCxnSpPr>
          <p:nvPr/>
        </p:nvCxnSpPr>
        <p:spPr>
          <a:xfrm>
            <a:off x="675603" y="1176264"/>
            <a:ext cx="5577840" cy="0"/>
          </a:xfrm>
          <a:prstGeom prst="line">
            <a:avLst/>
          </a:prstGeom>
          <a:ln w="57150">
            <a:solidFill>
              <a:srgbClr val="003399"/>
            </a:solidFill>
          </a:ln>
        </p:spPr>
        <p:style>
          <a:lnRef idx="1">
            <a:schemeClr val="accent1"/>
          </a:lnRef>
          <a:fillRef idx="0">
            <a:schemeClr val="accent1"/>
          </a:fillRef>
          <a:effectRef idx="0">
            <a:schemeClr val="accent1"/>
          </a:effectRef>
          <a:fontRef idx="minor">
            <a:schemeClr val="tx1"/>
          </a:fontRef>
        </p:style>
      </p:cxnSp>
      <p:sp>
        <p:nvSpPr>
          <p:cNvPr id="6" name="object 4">
            <a:extLst>
              <a:ext uri="{FF2B5EF4-FFF2-40B4-BE49-F238E27FC236}">
                <a16:creationId xmlns:a16="http://schemas.microsoft.com/office/drawing/2014/main" id="{A76FEFB5-744C-4FBD-F98F-B219B88B3C4D}"/>
              </a:ext>
            </a:extLst>
          </p:cNvPr>
          <p:cNvSpPr txBox="1">
            <a:spLocks/>
          </p:cNvSpPr>
          <p:nvPr/>
        </p:nvSpPr>
        <p:spPr>
          <a:xfrm>
            <a:off x="621963" y="1669959"/>
            <a:ext cx="11354956" cy="5119350"/>
          </a:xfrm>
          <a:prstGeom prst="rect">
            <a:avLst/>
          </a:prstGeom>
        </p:spPr>
        <p:txBody>
          <a:bodyPr vert="horz" wrap="square" lIns="45720" tIns="0" rIns="0" bIns="0" rtlCol="0">
            <a:spAutoFit/>
          </a:bodyPr>
          <a:lstStyle/>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b="0" i="0" u="none" strike="noStrike" kern="1200" cap="none" spc="0" normalizeH="0" baseline="0" noProof="0" dirty="0">
                <a:ln>
                  <a:noFill/>
                </a:ln>
                <a:solidFill>
                  <a:prstClr val="black"/>
                </a:solidFill>
                <a:effectLst/>
                <a:uLnTx/>
                <a:uFillTx/>
                <a:latin typeface="Open Sans"/>
                <a:ea typeface="+mn-ea"/>
                <a:cs typeface="+mn-cs"/>
              </a:rPr>
              <a:t>USDOT/FRA	Railroad Crossing Elimination			$573 million	October 11, 2022</a:t>
            </a:r>
          </a:p>
          <a:p>
            <a:pPr marL="0" marR="0" lvl="0" indent="0" algn="l" defTabSz="914400" rtl="0" eaLnBrk="1" fontAlgn="auto" latinLnBrk="0" hangingPunct="1">
              <a:lnSpc>
                <a:spcPct val="100000"/>
              </a:lnSpc>
              <a:spcBef>
                <a:spcPts val="200"/>
              </a:spcBef>
              <a:spcAft>
                <a:spcPts val="0"/>
              </a:spcAft>
              <a:buClrTx/>
              <a:buSzPct val="100000"/>
              <a:buFontTx/>
              <a:buNone/>
              <a:tabLst/>
              <a:defRPr/>
            </a:pPr>
            <a:r>
              <a:rPr lang="en-US" dirty="0">
                <a:solidFill>
                  <a:prstClr val="black"/>
                </a:solidFill>
                <a:latin typeface="Open Sans"/>
              </a:rPr>
              <a:t>USDOT/FRA	Consolidated Rail Infrastructure &amp; Safety		$1.4 billion	December 1, 2022</a:t>
            </a:r>
          </a:p>
          <a:p>
            <a:pPr marL="0" marR="0" lvl="0" indent="0" algn="l" defTabSz="914400" rtl="0" eaLnBrk="1" fontAlgn="auto" latinLnBrk="0" hangingPunct="1">
              <a:lnSpc>
                <a:spcPct val="100000"/>
              </a:lnSpc>
              <a:spcBef>
                <a:spcPts val="200"/>
              </a:spcBef>
              <a:spcAft>
                <a:spcPts val="0"/>
              </a:spcAft>
              <a:buClrTx/>
              <a:buSzPct val="100000"/>
              <a:buFontTx/>
              <a:buNone/>
              <a:tabLst/>
              <a:defRPr/>
            </a:pPr>
            <a:r>
              <a:rPr lang="en-US" dirty="0">
                <a:solidFill>
                  <a:prstClr val="black"/>
                </a:solidFill>
                <a:latin typeface="Open Sans"/>
              </a:rPr>
              <a:t>USDOT/FHWA	Reconnecting Communities 			$195 million	October 13, 2022</a:t>
            </a:r>
          </a:p>
          <a:p>
            <a:pPr marL="0" marR="0" lvl="0" indent="0" algn="l" defTabSz="914400" rtl="0" eaLnBrk="1" fontAlgn="auto" latinLnBrk="0" hangingPunct="1">
              <a:lnSpc>
                <a:spcPct val="100000"/>
              </a:lnSpc>
              <a:spcBef>
                <a:spcPts val="200"/>
              </a:spcBef>
              <a:spcAft>
                <a:spcPts val="0"/>
              </a:spcAft>
              <a:buClrTx/>
              <a:buSzPct val="100000"/>
              <a:buFontTx/>
              <a:buNone/>
              <a:tabLst/>
              <a:defRPr/>
            </a:pPr>
            <a:r>
              <a:rPr lang="en-US" dirty="0">
                <a:solidFill>
                  <a:prstClr val="black"/>
                </a:solidFill>
                <a:latin typeface="Open Sans"/>
              </a:rPr>
              <a:t>USDOT/OTS	SMART						$100 million	November 18, 2022</a:t>
            </a:r>
          </a:p>
          <a:p>
            <a:pPr marL="0" marR="0" lvl="0" indent="0" algn="l" defTabSz="914400" rtl="0" eaLnBrk="1" fontAlgn="auto" latinLnBrk="0" hangingPunct="1">
              <a:lnSpc>
                <a:spcPct val="100000"/>
              </a:lnSpc>
              <a:spcBef>
                <a:spcPts val="200"/>
              </a:spcBef>
              <a:spcAft>
                <a:spcPts val="0"/>
              </a:spcAft>
              <a:buClrTx/>
              <a:buSzPct val="100000"/>
              <a:buFontTx/>
              <a:buNone/>
              <a:tabLst/>
              <a:defRPr/>
            </a:pPr>
            <a:r>
              <a:rPr lang="en-US" dirty="0">
                <a:solidFill>
                  <a:prstClr val="black"/>
                </a:solidFill>
                <a:latin typeface="Open Sans"/>
              </a:rPr>
              <a:t>USDOT/FHWA	ATTIMD/ATTAIN 					$60 million	November 18, 2022</a:t>
            </a:r>
          </a:p>
          <a:p>
            <a:pPr marL="0" marR="0" lvl="0" indent="0" algn="l" defTabSz="914400" rtl="0" eaLnBrk="1" fontAlgn="auto" latinLnBrk="0" hangingPunct="1">
              <a:lnSpc>
                <a:spcPct val="100000"/>
              </a:lnSpc>
              <a:spcBef>
                <a:spcPts val="200"/>
              </a:spcBef>
              <a:spcAft>
                <a:spcPts val="0"/>
              </a:spcAft>
              <a:buClrTx/>
              <a:buSzPct val="100000"/>
              <a:buFontTx/>
              <a:buNone/>
              <a:tabLst/>
              <a:defRPr/>
            </a:pPr>
            <a:r>
              <a:rPr lang="en-US" dirty="0">
                <a:solidFill>
                  <a:prstClr val="black"/>
                </a:solidFill>
                <a:highlight>
                  <a:srgbClr val="FFFF00"/>
                </a:highlight>
                <a:latin typeface="Open Sans"/>
              </a:rPr>
              <a:t>USDOT/FTA	Public Transportation Innovation			$6.5 million	November 21, 2022</a:t>
            </a:r>
          </a:p>
          <a:p>
            <a:pPr marL="0" marR="0" lvl="0" indent="0" algn="l" defTabSz="914400" rtl="0" eaLnBrk="1" fontAlgn="auto" latinLnBrk="0" hangingPunct="1">
              <a:lnSpc>
                <a:spcPct val="100000"/>
              </a:lnSpc>
              <a:spcBef>
                <a:spcPts val="200"/>
              </a:spcBef>
              <a:spcAft>
                <a:spcPts val="0"/>
              </a:spcAft>
              <a:buClrTx/>
              <a:buSzPct val="100000"/>
              <a:buFontTx/>
              <a:buNone/>
              <a:tabLst/>
              <a:defRPr/>
            </a:pPr>
            <a:r>
              <a:rPr lang="en-US" dirty="0">
                <a:solidFill>
                  <a:prstClr val="black"/>
                </a:solidFill>
                <a:highlight>
                  <a:srgbClr val="FFFF00"/>
                </a:highlight>
                <a:latin typeface="Open Sans"/>
              </a:rPr>
              <a:t>DHS/FEMA	Building Resilient Infrastructure &amp; Communities	$2.3 billion	January 27, 2023</a:t>
            </a:r>
          </a:p>
          <a:p>
            <a:pPr>
              <a:spcBef>
                <a:spcPts val="200"/>
              </a:spcBef>
              <a:buSzPct val="100000"/>
              <a:defRPr/>
            </a:pPr>
            <a:r>
              <a:rPr lang="en-US" dirty="0">
                <a:solidFill>
                  <a:prstClr val="black"/>
                </a:solidFill>
                <a:highlight>
                  <a:srgbClr val="FFFF00"/>
                </a:highlight>
                <a:latin typeface="Open Sans"/>
              </a:rPr>
              <a:t>DHS		Flood Mitigation Assistance Grants		$800 million	January 27, 2023</a:t>
            </a:r>
          </a:p>
          <a:p>
            <a:pPr marL="0" marR="0" lvl="0" indent="0" algn="l" defTabSz="914400" rtl="0" eaLnBrk="1" fontAlgn="auto" latinLnBrk="0" hangingPunct="1">
              <a:lnSpc>
                <a:spcPct val="100000"/>
              </a:lnSpc>
              <a:spcBef>
                <a:spcPts val="200"/>
              </a:spcBef>
              <a:spcAft>
                <a:spcPts val="0"/>
              </a:spcAft>
              <a:buClrTx/>
              <a:buSzPct val="100000"/>
              <a:buFontTx/>
              <a:buNone/>
              <a:tabLst/>
              <a:defRPr/>
            </a:pPr>
            <a:r>
              <a:rPr lang="en-US" dirty="0">
                <a:solidFill>
                  <a:prstClr val="black"/>
                </a:solidFill>
                <a:highlight>
                  <a:srgbClr val="FFFF00"/>
                </a:highlight>
                <a:latin typeface="Open Sans"/>
              </a:rPr>
              <a:t>DOE		Carbon Capture Demonstration Projects		$189 million	December 5, 2022</a:t>
            </a:r>
          </a:p>
          <a:p>
            <a:pPr marL="0" marR="0" lvl="0" indent="0" algn="l" defTabSz="914400" rtl="0" eaLnBrk="1" fontAlgn="auto" latinLnBrk="0" hangingPunct="1">
              <a:lnSpc>
                <a:spcPct val="100000"/>
              </a:lnSpc>
              <a:spcBef>
                <a:spcPts val="200"/>
              </a:spcBef>
              <a:spcAft>
                <a:spcPts val="0"/>
              </a:spcAft>
              <a:buClrTx/>
              <a:buSzPct val="100000"/>
              <a:buFontTx/>
              <a:buNone/>
              <a:tabLst/>
              <a:defRPr/>
            </a:pPr>
            <a:r>
              <a:rPr lang="en-US" dirty="0">
                <a:solidFill>
                  <a:prstClr val="black"/>
                </a:solidFill>
                <a:highlight>
                  <a:srgbClr val="FFFF00"/>
                </a:highlight>
                <a:latin typeface="Open Sans"/>
              </a:rPr>
              <a:t>DHS		State and Local Cybersecurity Grants		$185 million	November 15, 2022</a:t>
            </a:r>
          </a:p>
          <a:p>
            <a:pPr marL="0" marR="0" lvl="0" indent="0" algn="l" defTabSz="914400" rtl="0" eaLnBrk="1" fontAlgn="auto" latinLnBrk="0" hangingPunct="1">
              <a:lnSpc>
                <a:spcPct val="100000"/>
              </a:lnSpc>
              <a:spcBef>
                <a:spcPts val="200"/>
              </a:spcBef>
              <a:spcAft>
                <a:spcPts val="0"/>
              </a:spcAft>
              <a:buClrTx/>
              <a:buSzPct val="100000"/>
              <a:buFontTx/>
              <a:buNone/>
              <a:tabLst/>
              <a:defRPr/>
            </a:pPr>
            <a:r>
              <a:rPr lang="en-US" dirty="0">
                <a:solidFill>
                  <a:prstClr val="black"/>
                </a:solidFill>
                <a:highlight>
                  <a:srgbClr val="FFFF00"/>
                </a:highlight>
                <a:latin typeface="Open Sans"/>
              </a:rPr>
              <a:t>DOE		Regional Clean Hydrogen Hubs			$8 billion	April 7, 2023</a:t>
            </a:r>
          </a:p>
          <a:p>
            <a:pPr marL="0" marR="0" lvl="0" indent="0" algn="l" defTabSz="914400" rtl="0" eaLnBrk="1" fontAlgn="auto" latinLnBrk="0" hangingPunct="1">
              <a:lnSpc>
                <a:spcPct val="100000"/>
              </a:lnSpc>
              <a:spcBef>
                <a:spcPts val="200"/>
              </a:spcBef>
              <a:spcAft>
                <a:spcPts val="0"/>
              </a:spcAft>
              <a:buClrTx/>
              <a:buSzPct val="100000"/>
              <a:buFontTx/>
              <a:buNone/>
              <a:tabLst/>
              <a:defRPr/>
            </a:pPr>
            <a:r>
              <a:rPr lang="en-US" dirty="0">
                <a:solidFill>
                  <a:prstClr val="black"/>
                </a:solidFill>
                <a:highlight>
                  <a:srgbClr val="FFFF00"/>
                </a:highlight>
                <a:latin typeface="Open Sans"/>
              </a:rPr>
              <a:t>DOE		Solar Improvement Research &amp; Development	$26 million	November 17, 2022</a:t>
            </a:r>
          </a:p>
          <a:p>
            <a:pPr marL="0" marR="0" lvl="0" indent="0" algn="l" defTabSz="914400" rtl="0" eaLnBrk="1" fontAlgn="auto" latinLnBrk="0" hangingPunct="1">
              <a:lnSpc>
                <a:spcPct val="100000"/>
              </a:lnSpc>
              <a:spcBef>
                <a:spcPts val="200"/>
              </a:spcBef>
              <a:spcAft>
                <a:spcPts val="0"/>
              </a:spcAft>
              <a:buClrTx/>
              <a:buSzPct val="100000"/>
              <a:buFontTx/>
              <a:buNone/>
              <a:tabLst/>
              <a:defRPr/>
            </a:pPr>
            <a:r>
              <a:rPr lang="en-US" dirty="0">
                <a:solidFill>
                  <a:prstClr val="black"/>
                </a:solidFill>
                <a:highlight>
                  <a:srgbClr val="FFFF00"/>
                </a:highlight>
                <a:latin typeface="Open Sans"/>
              </a:rPr>
              <a:t>		Wind Energy Technology 	</a:t>
            </a:r>
          </a:p>
          <a:p>
            <a:pPr marL="0" marR="0" lvl="0" indent="0" algn="l" defTabSz="914400" rtl="0" eaLnBrk="1" fontAlgn="auto" latinLnBrk="0" hangingPunct="1">
              <a:lnSpc>
                <a:spcPct val="100000"/>
              </a:lnSpc>
              <a:spcBef>
                <a:spcPts val="200"/>
              </a:spcBef>
              <a:spcAft>
                <a:spcPts val="0"/>
              </a:spcAft>
              <a:buClrTx/>
              <a:buSzPct val="100000"/>
              <a:buFontTx/>
              <a:buNone/>
              <a:tabLst/>
              <a:defRPr/>
            </a:pPr>
            <a:r>
              <a:rPr lang="en-US" dirty="0">
                <a:solidFill>
                  <a:prstClr val="black"/>
                </a:solidFill>
                <a:highlight>
                  <a:srgbClr val="FFFF00"/>
                </a:highlight>
                <a:latin typeface="Open Sans"/>
              </a:rPr>
              <a:t>DOE		Carbon Storage Validation &amp; Testing		$2.25 billion	November 28, 2022</a:t>
            </a:r>
          </a:p>
          <a:p>
            <a:pPr marL="0" marR="0" lvl="0" indent="0" algn="l" defTabSz="914400" rtl="0" eaLnBrk="1" fontAlgn="auto" latinLnBrk="0" hangingPunct="1">
              <a:lnSpc>
                <a:spcPct val="100000"/>
              </a:lnSpc>
              <a:spcBef>
                <a:spcPts val="200"/>
              </a:spcBef>
              <a:spcAft>
                <a:spcPts val="0"/>
              </a:spcAft>
              <a:buClrTx/>
              <a:buSzPct val="100000"/>
              <a:buFontTx/>
              <a:buNone/>
              <a:tabLst/>
              <a:defRPr/>
            </a:pPr>
            <a:r>
              <a:rPr lang="en-US" dirty="0">
                <a:solidFill>
                  <a:prstClr val="black"/>
                </a:solidFill>
                <a:latin typeface="Open Sans"/>
              </a:rPr>
              <a:t>						</a:t>
            </a:r>
          </a:p>
          <a:p>
            <a:pPr marL="0" marR="0" lvl="0" indent="0" algn="l" defTabSz="914400" rtl="0" eaLnBrk="1" fontAlgn="auto" latinLnBrk="0" hangingPunct="1">
              <a:lnSpc>
                <a:spcPct val="100000"/>
              </a:lnSpc>
              <a:spcBef>
                <a:spcPts val="200"/>
              </a:spcBef>
              <a:spcAft>
                <a:spcPts val="0"/>
              </a:spcAft>
              <a:buClrTx/>
              <a:buSzPct val="100000"/>
              <a:buFontTx/>
              <a:buNone/>
              <a:tabLst/>
              <a:defRPr/>
            </a:pPr>
            <a:r>
              <a:rPr lang="en-US" i="1" dirty="0">
                <a:solidFill>
                  <a:prstClr val="black"/>
                </a:solidFill>
                <a:latin typeface="Open Sans"/>
              </a:rPr>
              <a:t>Highlighted rows represent new funding opportunities announced within the past two weeks</a:t>
            </a:r>
          </a:p>
          <a:p>
            <a:pPr marL="0" marR="0" lvl="0" indent="0" algn="l" defTabSz="914400" rtl="0" eaLnBrk="1" fontAlgn="auto" latinLnBrk="0" hangingPunct="1">
              <a:lnSpc>
                <a:spcPct val="100000"/>
              </a:lnSpc>
              <a:spcBef>
                <a:spcPts val="200"/>
              </a:spcBef>
              <a:spcAft>
                <a:spcPts val="0"/>
              </a:spcAft>
              <a:buClrTx/>
              <a:buSzPct val="100000"/>
              <a:buFontTx/>
              <a:buNone/>
              <a:tabLst/>
              <a:defRPr/>
            </a:pPr>
            <a:endParaRPr kumimoji="0" lang="en-US" b="1" i="0" u="none" strike="noStrike" kern="1200" cap="none" spc="0" normalizeH="0" baseline="0" noProof="0" dirty="0">
              <a:ln>
                <a:noFill/>
              </a:ln>
              <a:solidFill>
                <a:prstClr val="black"/>
              </a:solidFill>
              <a:effectLst/>
              <a:uLnTx/>
              <a:uFillTx/>
              <a:latin typeface="Open Sans"/>
              <a:ea typeface="+mn-ea"/>
              <a:cs typeface="+mn-cs"/>
            </a:endParaRPr>
          </a:p>
        </p:txBody>
      </p:sp>
    </p:spTree>
    <p:extLst>
      <p:ext uri="{BB962C8B-B14F-4D97-AF65-F5344CB8AC3E}">
        <p14:creationId xmlns:p14="http://schemas.microsoft.com/office/powerpoint/2010/main" val="859615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EA89C80-E8BB-1E52-320A-E2831579D580}"/>
              </a:ext>
            </a:extLst>
          </p:cNvPr>
          <p:cNvSpPr txBox="1">
            <a:spLocks/>
          </p:cNvSpPr>
          <p:nvPr/>
        </p:nvSpPr>
        <p:spPr>
          <a:xfrm>
            <a:off x="646544" y="532982"/>
            <a:ext cx="11354956" cy="594360"/>
          </a:xfrm>
          <a:prstGeom prst="rect">
            <a:avLst/>
          </a:prstGeom>
        </p:spPr>
        <p:txBody>
          <a:bodyPr vert="horz" lIns="0" tIns="45720" rIns="0" bIns="0" rtlCol="0" anchor="b" anchorCtr="0">
            <a:noAutofit/>
          </a:bodyPr>
          <a:lstStyle>
            <a:lvl1pPr algn="l" defTabSz="914400" rtl="0" eaLnBrk="1" latinLnBrk="0" hangingPunct="1">
              <a:lnSpc>
                <a:spcPct val="90000"/>
              </a:lnSpc>
              <a:spcBef>
                <a:spcPct val="0"/>
              </a:spcBef>
              <a:buNone/>
              <a:defRPr lang="en-US" sz="3600" kern="1200" spc="-75"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Potential Key Transportation Programs for the Region</a:t>
            </a:r>
          </a:p>
        </p:txBody>
      </p:sp>
      <p:cxnSp>
        <p:nvCxnSpPr>
          <p:cNvPr id="6" name="Straight Connector 5">
            <a:extLst>
              <a:ext uri="{FF2B5EF4-FFF2-40B4-BE49-F238E27FC236}">
                <a16:creationId xmlns:a16="http://schemas.microsoft.com/office/drawing/2014/main" id="{136D94F6-1ED8-B858-CDC1-E6B42B6FCAB9}"/>
              </a:ext>
            </a:extLst>
          </p:cNvPr>
          <p:cNvCxnSpPr>
            <a:cxnSpLocks/>
          </p:cNvCxnSpPr>
          <p:nvPr/>
        </p:nvCxnSpPr>
        <p:spPr>
          <a:xfrm>
            <a:off x="653576" y="1138781"/>
            <a:ext cx="5577840" cy="0"/>
          </a:xfrm>
          <a:prstGeom prst="line">
            <a:avLst/>
          </a:prstGeom>
          <a:ln w="57150">
            <a:solidFill>
              <a:srgbClr val="003399"/>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2BC98FD-43BD-8008-4551-8C46FD205AC4}"/>
              </a:ext>
            </a:extLst>
          </p:cNvPr>
          <p:cNvSpPr txBox="1"/>
          <p:nvPr/>
        </p:nvSpPr>
        <p:spPr>
          <a:xfrm>
            <a:off x="542003" y="1354162"/>
            <a:ext cx="10784758" cy="4750018"/>
          </a:xfrm>
          <a:prstGeom prst="rect">
            <a:avLst/>
          </a:prstGeom>
          <a:noFill/>
        </p:spPr>
        <p:txBody>
          <a:bodyPr wrap="square">
            <a:spAutoFit/>
          </a:bodyPr>
          <a:lstStyle/>
          <a:p>
            <a:pPr marL="285750" indent="-285750">
              <a:spcAft>
                <a:spcPts val="400"/>
              </a:spcAft>
              <a:buFont typeface="Arial" panose="020B0604020202020204" pitchFamily="34" charset="0"/>
              <a:buChar char="•"/>
            </a:pPr>
            <a:r>
              <a:rPr lang="en-US" sz="1600" dirty="0"/>
              <a:t>23 USC 503(c)(4) - Advanced Transportation Technologies and Innovation Mobility Deployment Program (ATTIMD) / Advanced Transportation Technology and Innovation Program (ATTAIN)</a:t>
            </a:r>
          </a:p>
          <a:p>
            <a:pPr marL="285750" indent="-285750">
              <a:spcAft>
                <a:spcPts val="400"/>
              </a:spcAft>
              <a:buFont typeface="Arial" panose="020B0604020202020204" pitchFamily="34" charset="0"/>
              <a:buChar char="•"/>
            </a:pPr>
            <a:r>
              <a:rPr lang="en-US" sz="1600" dirty="0"/>
              <a:t>Bridge Investment Program </a:t>
            </a:r>
          </a:p>
          <a:p>
            <a:pPr marL="285750" indent="-285750">
              <a:spcAft>
                <a:spcPts val="400"/>
              </a:spcAft>
              <a:buFont typeface="Arial" panose="020B0604020202020204" pitchFamily="34" charset="0"/>
              <a:buChar char="•"/>
            </a:pPr>
            <a:r>
              <a:rPr lang="en-US" sz="1600" dirty="0"/>
              <a:t>Charging &amp; Fueling Infrastructure Grants (Corridor Charging)</a:t>
            </a:r>
          </a:p>
          <a:p>
            <a:pPr marL="285750" indent="-285750">
              <a:spcAft>
                <a:spcPts val="400"/>
              </a:spcAft>
              <a:buFont typeface="Arial" panose="020B0604020202020204" pitchFamily="34" charset="0"/>
              <a:buChar char="•"/>
            </a:pPr>
            <a:r>
              <a:rPr lang="en-US" sz="1600" dirty="0"/>
              <a:t>Charging and Fueling Infrastructure Grants (Community Charging)</a:t>
            </a:r>
          </a:p>
          <a:p>
            <a:pPr marL="285750" indent="-285750">
              <a:spcAft>
                <a:spcPts val="400"/>
              </a:spcAft>
              <a:buFont typeface="Arial" panose="020B0604020202020204" pitchFamily="34" charset="0"/>
              <a:buChar char="•"/>
            </a:pPr>
            <a:r>
              <a:rPr lang="en-US" sz="1600" dirty="0"/>
              <a:t>Clean School Bus Program</a:t>
            </a:r>
          </a:p>
          <a:p>
            <a:pPr marL="285750" indent="-285750">
              <a:spcAft>
                <a:spcPts val="400"/>
              </a:spcAft>
              <a:buFont typeface="Arial" panose="020B0604020202020204" pitchFamily="34" charset="0"/>
              <a:buChar char="•"/>
            </a:pPr>
            <a:r>
              <a:rPr lang="en-US" sz="1600" dirty="0"/>
              <a:t>FTA 5309 Program - Capital Investment Grants</a:t>
            </a:r>
          </a:p>
          <a:p>
            <a:pPr marL="285750" indent="-285750">
              <a:spcAft>
                <a:spcPts val="400"/>
              </a:spcAft>
              <a:buFont typeface="Arial" panose="020B0604020202020204" pitchFamily="34" charset="0"/>
              <a:buChar char="•"/>
            </a:pPr>
            <a:r>
              <a:rPr lang="en-US" sz="1600" dirty="0"/>
              <a:t>Healthy Streets Program</a:t>
            </a:r>
          </a:p>
          <a:p>
            <a:pPr marL="285750" indent="-285750">
              <a:spcAft>
                <a:spcPts val="400"/>
              </a:spcAft>
              <a:buFont typeface="Arial" panose="020B0604020202020204" pitchFamily="34" charset="0"/>
              <a:buChar char="•"/>
            </a:pPr>
            <a:r>
              <a:rPr lang="en-US" sz="1600" dirty="0"/>
              <a:t>Local and Regional Project Assistance Grants (RAISE)</a:t>
            </a:r>
          </a:p>
          <a:p>
            <a:pPr marL="285750" indent="-285750">
              <a:spcAft>
                <a:spcPts val="400"/>
              </a:spcAft>
              <a:buFont typeface="Arial" panose="020B0604020202020204" pitchFamily="34" charset="0"/>
              <a:buChar char="•"/>
            </a:pPr>
            <a:r>
              <a:rPr lang="en-US" sz="1600" dirty="0"/>
              <a:t>National Infrastructure Project Assistance (Megaprojects)</a:t>
            </a:r>
          </a:p>
          <a:p>
            <a:pPr marL="285750" indent="-285750">
              <a:spcAft>
                <a:spcPts val="400"/>
              </a:spcAft>
              <a:buFont typeface="Arial" panose="020B0604020202020204" pitchFamily="34" charset="0"/>
              <a:buChar char="•"/>
            </a:pPr>
            <a:r>
              <a:rPr lang="en-US" sz="1600" dirty="0"/>
              <a:t>Nationally Significant Freight &amp; Highway Projects (INFRA)</a:t>
            </a:r>
          </a:p>
          <a:p>
            <a:pPr marL="285750" indent="-285750">
              <a:spcAft>
                <a:spcPts val="400"/>
              </a:spcAft>
              <a:buFont typeface="Arial" panose="020B0604020202020204" pitchFamily="34" charset="0"/>
              <a:buChar char="•"/>
            </a:pPr>
            <a:r>
              <a:rPr lang="en-US" sz="1600" dirty="0"/>
              <a:t>Promoting Resilient Operations for Transformative, Efficient, and Cost-Saving Transportation (PROTECT)</a:t>
            </a:r>
          </a:p>
          <a:p>
            <a:pPr marL="285750" indent="-285750">
              <a:spcAft>
                <a:spcPts val="400"/>
              </a:spcAft>
              <a:buFont typeface="Arial" panose="020B0604020202020204" pitchFamily="34" charset="0"/>
              <a:buChar char="•"/>
            </a:pPr>
            <a:r>
              <a:rPr lang="en-US" sz="1600" dirty="0"/>
              <a:t>Railroad Crossing Elimination Program</a:t>
            </a:r>
          </a:p>
          <a:p>
            <a:pPr marL="285750" indent="-285750">
              <a:spcAft>
                <a:spcPts val="400"/>
              </a:spcAft>
              <a:buFont typeface="Arial" panose="020B0604020202020204" pitchFamily="34" charset="0"/>
              <a:buChar char="•"/>
            </a:pPr>
            <a:r>
              <a:rPr lang="en-US" sz="1600" dirty="0"/>
              <a:t>Reconnecting Communities Pilot Program</a:t>
            </a:r>
          </a:p>
          <a:p>
            <a:pPr marL="285750" indent="-285750">
              <a:spcAft>
                <a:spcPts val="400"/>
              </a:spcAft>
              <a:buFont typeface="Arial" panose="020B0604020202020204" pitchFamily="34" charset="0"/>
              <a:buChar char="•"/>
            </a:pPr>
            <a:r>
              <a:rPr lang="en-US" sz="1600" dirty="0"/>
              <a:t>Safe Streets and Roads for All</a:t>
            </a:r>
          </a:p>
          <a:p>
            <a:pPr marL="285750" indent="-285750">
              <a:spcAft>
                <a:spcPts val="400"/>
              </a:spcAft>
              <a:buFont typeface="Arial" panose="020B0604020202020204" pitchFamily="34" charset="0"/>
              <a:buChar char="•"/>
            </a:pPr>
            <a:r>
              <a:rPr lang="en-US" sz="1600" dirty="0"/>
              <a:t>Strengthening Mobility and Revolutionizing Transportation (SMART) Grants</a:t>
            </a:r>
          </a:p>
        </p:txBody>
      </p:sp>
    </p:spTree>
    <p:extLst>
      <p:ext uri="{BB962C8B-B14F-4D97-AF65-F5344CB8AC3E}">
        <p14:creationId xmlns:p14="http://schemas.microsoft.com/office/powerpoint/2010/main" val="3058487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FBE0624-8C83-181A-3517-5BCA1D32B82F}"/>
              </a:ext>
            </a:extLst>
          </p:cNvPr>
          <p:cNvSpPr txBox="1">
            <a:spLocks/>
          </p:cNvSpPr>
          <p:nvPr/>
        </p:nvSpPr>
        <p:spPr>
          <a:xfrm>
            <a:off x="646544" y="532982"/>
            <a:ext cx="11354956" cy="594360"/>
          </a:xfrm>
          <a:prstGeom prst="rect">
            <a:avLst/>
          </a:prstGeom>
        </p:spPr>
        <p:txBody>
          <a:bodyPr vert="horz" lIns="0" tIns="45720" rIns="0" bIns="0" rtlCol="0" anchor="b" anchorCtr="0">
            <a:noAutofit/>
          </a:bodyPr>
          <a:lstStyle>
            <a:lvl1pPr algn="l" defTabSz="914400" rtl="0" eaLnBrk="1" latinLnBrk="0" hangingPunct="1">
              <a:lnSpc>
                <a:spcPct val="90000"/>
              </a:lnSpc>
              <a:spcBef>
                <a:spcPct val="0"/>
              </a:spcBef>
              <a:buNone/>
              <a:defRPr lang="en-US" sz="3600" kern="1200" spc="-75"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prstClr val="black"/>
                </a:solidFill>
              </a:rPr>
              <a:t>Opportunities for Regional SMART Application</a:t>
            </a:r>
            <a:endParaRPr kumimoji="0" lang="en-US" sz="36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Connector 5">
            <a:extLst>
              <a:ext uri="{FF2B5EF4-FFF2-40B4-BE49-F238E27FC236}">
                <a16:creationId xmlns:a16="http://schemas.microsoft.com/office/drawing/2014/main" id="{8904E54E-5908-879B-117A-C953FDFD7EA3}"/>
              </a:ext>
            </a:extLst>
          </p:cNvPr>
          <p:cNvCxnSpPr>
            <a:cxnSpLocks/>
          </p:cNvCxnSpPr>
          <p:nvPr/>
        </p:nvCxnSpPr>
        <p:spPr>
          <a:xfrm>
            <a:off x="653576" y="1166490"/>
            <a:ext cx="5577840" cy="0"/>
          </a:xfrm>
          <a:prstGeom prst="line">
            <a:avLst/>
          </a:prstGeom>
          <a:ln w="57150">
            <a:solidFill>
              <a:srgbClr val="003399"/>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C2150C0-10AE-897C-C6C1-F80D1D15E3EB}"/>
              </a:ext>
            </a:extLst>
          </p:cNvPr>
          <p:cNvSpPr txBox="1"/>
          <p:nvPr/>
        </p:nvSpPr>
        <p:spPr>
          <a:xfrm>
            <a:off x="542003" y="1354162"/>
            <a:ext cx="10784758" cy="3539430"/>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1600" dirty="0"/>
              <a:t>Public safety response times</a:t>
            </a:r>
          </a:p>
          <a:p>
            <a:pPr marL="285750" indent="-285750">
              <a:spcAft>
                <a:spcPts val="1200"/>
              </a:spcAft>
              <a:buFont typeface="Arial" panose="020B0604020202020204" pitchFamily="34" charset="0"/>
              <a:buChar char="•"/>
            </a:pPr>
            <a:r>
              <a:rPr lang="en-US" sz="1600" dirty="0"/>
              <a:t>Pedestrian and bicyclist safety in the vicinity of bus stops</a:t>
            </a:r>
          </a:p>
          <a:p>
            <a:pPr marL="285750" indent="-285750">
              <a:spcAft>
                <a:spcPts val="1200"/>
              </a:spcAft>
              <a:buFont typeface="Arial" panose="020B0604020202020204" pitchFamily="34" charset="0"/>
              <a:buChar char="•"/>
            </a:pPr>
            <a:r>
              <a:rPr lang="en-US" sz="1600" dirty="0"/>
              <a:t>Reckless driving and street “takeovers”</a:t>
            </a:r>
          </a:p>
          <a:p>
            <a:pPr marL="285750" indent="-285750">
              <a:spcAft>
                <a:spcPts val="1200"/>
              </a:spcAft>
              <a:buFont typeface="Arial" panose="020B0604020202020204" pitchFamily="34" charset="0"/>
              <a:buChar char="•"/>
            </a:pPr>
            <a:r>
              <a:rPr lang="en-US" sz="1600" dirty="0"/>
              <a:t>School zone traffic and queueing </a:t>
            </a:r>
          </a:p>
          <a:p>
            <a:pPr marL="285750" indent="-285750">
              <a:spcAft>
                <a:spcPts val="1200"/>
              </a:spcAft>
              <a:buFont typeface="Arial" panose="020B0604020202020204" pitchFamily="34" charset="0"/>
              <a:buChar char="•"/>
            </a:pPr>
            <a:r>
              <a:rPr lang="en-US" sz="1600" dirty="0"/>
              <a:t>Mitigating the need for signal system overrides during major events</a:t>
            </a:r>
          </a:p>
          <a:p>
            <a:pPr marL="285750" indent="-285750">
              <a:spcAft>
                <a:spcPts val="1200"/>
              </a:spcAft>
              <a:buFont typeface="Arial" panose="020B0604020202020204" pitchFamily="34" charset="0"/>
              <a:buChar char="•"/>
            </a:pPr>
            <a:r>
              <a:rPr lang="en-US" sz="1600" dirty="0"/>
              <a:t>Truck parking</a:t>
            </a:r>
          </a:p>
          <a:p>
            <a:pPr marL="285750" indent="-285750">
              <a:spcAft>
                <a:spcPts val="1200"/>
              </a:spcAft>
              <a:buFont typeface="Arial" panose="020B0604020202020204" pitchFamily="34" charset="0"/>
              <a:buChar char="•"/>
            </a:pPr>
            <a:r>
              <a:rPr lang="en-US" sz="1600" dirty="0"/>
              <a:t>Adaptive signal control</a:t>
            </a:r>
          </a:p>
          <a:p>
            <a:pPr marL="285750" indent="-285750">
              <a:spcAft>
                <a:spcPts val="1200"/>
              </a:spcAft>
              <a:buFont typeface="Arial" panose="020B0604020202020204" pitchFamily="34" charset="0"/>
              <a:buChar char="•"/>
            </a:pPr>
            <a:r>
              <a:rPr lang="en-US" sz="1600" dirty="0"/>
              <a:t>Artificial Intelligence application for pedestrian safety and traffic control</a:t>
            </a:r>
          </a:p>
          <a:p>
            <a:pPr marL="285750" indent="-285750">
              <a:spcAft>
                <a:spcPts val="1200"/>
              </a:spcAft>
              <a:buFont typeface="Arial" panose="020B0604020202020204" pitchFamily="34" charset="0"/>
              <a:buChar char="•"/>
            </a:pPr>
            <a:r>
              <a:rPr lang="en-US" sz="1600" dirty="0"/>
              <a:t>Other ideas?</a:t>
            </a:r>
          </a:p>
        </p:txBody>
      </p:sp>
    </p:spTree>
    <p:extLst>
      <p:ext uri="{BB962C8B-B14F-4D97-AF65-F5344CB8AC3E}">
        <p14:creationId xmlns:p14="http://schemas.microsoft.com/office/powerpoint/2010/main" val="1778199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B6EF-3AB2-0145-A3FE-3FE01E037281}"/>
              </a:ext>
            </a:extLst>
          </p:cNvPr>
          <p:cNvSpPr>
            <a:spLocks noGrp="1"/>
          </p:cNvSpPr>
          <p:nvPr>
            <p:ph type="title"/>
          </p:nvPr>
        </p:nvSpPr>
        <p:spPr>
          <a:xfrm>
            <a:off x="551687" y="1581632"/>
            <a:ext cx="5401437" cy="327611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Overview and Recap</a:t>
            </a:r>
          </a:p>
        </p:txBody>
      </p:sp>
    </p:spTree>
    <p:extLst>
      <p:ext uri="{BB962C8B-B14F-4D97-AF65-F5344CB8AC3E}">
        <p14:creationId xmlns:p14="http://schemas.microsoft.com/office/powerpoint/2010/main" val="8885942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4C4E10-89F7-4D49-B950-6A9624A4B672}"/>
              </a:ext>
            </a:extLst>
          </p:cNvPr>
          <p:cNvSpPr/>
          <p:nvPr/>
        </p:nvSpPr>
        <p:spPr bwMode="gray">
          <a:xfrm>
            <a:off x="6632464" y="5228055"/>
            <a:ext cx="4426524" cy="1028908"/>
          </a:xfrm>
          <a:prstGeom prst="rect">
            <a:avLst/>
          </a:prstGeom>
          <a:solidFill>
            <a:srgbClr val="3E86B5"/>
          </a:solidFill>
          <a:ln w="19050" algn="ctr">
            <a:noFill/>
            <a:miter lim="800000"/>
            <a:headEnd/>
            <a:tailEnd/>
          </a:ln>
        </p:spPr>
        <p:txBody>
          <a:bodyPr wrap="square" lIns="88900" tIns="88900" rIns="88900" bIns="88900" rtlCol="0" anchor="ctr"/>
          <a:lstStyle/>
          <a:p>
            <a:pPr>
              <a:lnSpc>
                <a:spcPct val="106000"/>
              </a:lnSpc>
            </a:pPr>
            <a:r>
              <a:rPr lang="en-US" sz="1400">
                <a:solidFill>
                  <a:schemeClr val="bg1"/>
                </a:solidFill>
              </a:rPr>
              <a:t>Local agencies can mitigate some of these challenges by coordinating on a regional basis and leveraging technical support to identify and pursue priority competitive grants.</a:t>
            </a:r>
            <a:endParaRPr kumimoji="0" lang="en-US" sz="1400" b="0" i="0" u="none" strike="noStrike" kern="1200" cap="none" spc="0" normalizeH="0" baseline="0" noProof="0">
              <a:ln>
                <a:noFill/>
              </a:ln>
              <a:solidFill>
                <a:schemeClr val="bg1"/>
              </a:solidFill>
              <a:effectLst/>
              <a:uLnTx/>
              <a:uFillTx/>
              <a:ea typeface="+mn-ea"/>
              <a:cs typeface="+mn-cs"/>
            </a:endParaRPr>
          </a:p>
        </p:txBody>
      </p:sp>
      <p:graphicFrame>
        <p:nvGraphicFramePr>
          <p:cNvPr id="6" name="Object 5" hidden="1">
            <a:extLst>
              <a:ext uri="{FF2B5EF4-FFF2-40B4-BE49-F238E27FC236}">
                <a16:creationId xmlns:a16="http://schemas.microsoft.com/office/drawing/2014/main" id="{1A33ED5E-A6AA-4971-9784-814BB48D37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1A33ED5E-A6AA-4971-9784-814BB48D37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569041A-74AD-4C0F-A236-1A250097CFC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Chronicle Display Black" pitchFamily="50" charset="0"/>
              <a:ea typeface="+mn-ea"/>
              <a:cs typeface="+mn-cs"/>
              <a:sym typeface="Chronicle Display Black" pitchFamily="50" charset="0"/>
            </a:endParaRPr>
          </a:p>
        </p:txBody>
      </p:sp>
      <p:sp>
        <p:nvSpPr>
          <p:cNvPr id="22" name="Title 2">
            <a:extLst>
              <a:ext uri="{FF2B5EF4-FFF2-40B4-BE49-F238E27FC236}">
                <a16:creationId xmlns:a16="http://schemas.microsoft.com/office/drawing/2014/main" id="{38003919-000F-48E5-9664-7C42BE11F23B}"/>
              </a:ext>
            </a:extLst>
          </p:cNvPr>
          <p:cNvSpPr txBox="1">
            <a:spLocks/>
          </p:cNvSpPr>
          <p:nvPr/>
        </p:nvSpPr>
        <p:spPr>
          <a:xfrm>
            <a:off x="646545" y="532982"/>
            <a:ext cx="10829175" cy="594360"/>
          </a:xfrm>
          <a:prstGeom prst="rect">
            <a:avLst/>
          </a:prstGeom>
        </p:spPr>
        <p:txBody>
          <a:bodyPr vert="horz" lIns="0" tIns="45720" rIns="0" bIns="0" rtlCol="0" anchor="b" anchorCtr="0">
            <a:noAutofit/>
          </a:bodyPr>
          <a:lstStyle>
            <a:lvl1pPr algn="l" defTabSz="914400" rtl="0" eaLnBrk="1" latinLnBrk="0" hangingPunct="1">
              <a:lnSpc>
                <a:spcPct val="90000"/>
              </a:lnSpc>
              <a:spcBef>
                <a:spcPct val="0"/>
              </a:spcBef>
              <a:buNone/>
              <a:defRPr lang="en-US" sz="3600" kern="1200" spc="-75"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IIJA: Unprecedented Scope &amp; Opportunity</a:t>
            </a:r>
          </a:p>
        </p:txBody>
      </p:sp>
      <p:sp>
        <p:nvSpPr>
          <p:cNvPr id="23" name="Text Placeholder 2">
            <a:extLst>
              <a:ext uri="{FF2B5EF4-FFF2-40B4-BE49-F238E27FC236}">
                <a16:creationId xmlns:a16="http://schemas.microsoft.com/office/drawing/2014/main" id="{B97DE354-7002-43BA-B1FA-66278C04282E}"/>
              </a:ext>
            </a:extLst>
          </p:cNvPr>
          <p:cNvSpPr txBox="1">
            <a:spLocks/>
          </p:cNvSpPr>
          <p:nvPr/>
        </p:nvSpPr>
        <p:spPr>
          <a:xfrm>
            <a:off x="705633" y="1200281"/>
            <a:ext cx="10362880" cy="475488"/>
          </a:xfrm>
          <a:prstGeom prst="rect">
            <a:avLst/>
          </a:prstGeom>
        </p:spPr>
        <p:txBody>
          <a:bodyPr/>
          <a:lst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1333"/>
              </a:spcAft>
              <a:buClrTx/>
              <a:buSzPct val="100000"/>
              <a:buFontTx/>
              <a:buNone/>
              <a:tabLst/>
              <a:defRPr/>
            </a:pPr>
            <a:endParaRPr kumimoji="0" lang="en-US" sz="1200" b="0" i="0" u="none" strike="noStrike" kern="1200" cap="none" spc="0" normalizeH="0" baseline="0" noProof="0">
              <a:ln>
                <a:noFill/>
              </a:ln>
              <a:solidFill>
                <a:prstClr val="black"/>
              </a:solidFill>
              <a:effectLst/>
              <a:uLnTx/>
              <a:uFillTx/>
              <a:latin typeface="Open Sans"/>
              <a:ea typeface="+mn-ea"/>
              <a:cs typeface="+mn-cs"/>
            </a:endParaRPr>
          </a:p>
        </p:txBody>
      </p:sp>
      <p:cxnSp>
        <p:nvCxnSpPr>
          <p:cNvPr id="24" name="Straight Connector 23">
            <a:extLst>
              <a:ext uri="{FF2B5EF4-FFF2-40B4-BE49-F238E27FC236}">
                <a16:creationId xmlns:a16="http://schemas.microsoft.com/office/drawing/2014/main" id="{03332CDC-F132-4826-8F80-6F899F1CB69E}"/>
              </a:ext>
            </a:extLst>
          </p:cNvPr>
          <p:cNvCxnSpPr>
            <a:cxnSpLocks/>
          </p:cNvCxnSpPr>
          <p:nvPr/>
        </p:nvCxnSpPr>
        <p:spPr>
          <a:xfrm>
            <a:off x="681412" y="1464210"/>
            <a:ext cx="5586533" cy="0"/>
          </a:xfrm>
          <a:prstGeom prst="line">
            <a:avLst/>
          </a:prstGeom>
          <a:ln w="57150">
            <a:solidFill>
              <a:srgbClr val="061E98"/>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3C22581-BE0A-4876-BA5D-CD98C76E1158}"/>
              </a:ext>
            </a:extLst>
          </p:cNvPr>
          <p:cNvSpPr txBox="1"/>
          <p:nvPr/>
        </p:nvSpPr>
        <p:spPr>
          <a:xfrm>
            <a:off x="788514" y="4365569"/>
            <a:ext cx="4942706" cy="1985159"/>
          </a:xfrm>
          <a:prstGeom prst="rect">
            <a:avLst/>
          </a:prstGeom>
          <a:noFill/>
        </p:spPr>
        <p:txBody>
          <a:bodyPr vert="horz" wrap="square" lIns="0" tIns="0" rIns="0" bIns="0" rtlCol="0">
            <a:spAutoFit/>
          </a:bodyPr>
          <a:lstStyle/>
          <a:p>
            <a:pPr marL="285750" indent="-285750">
              <a:spcAft>
                <a:spcPts val="1800"/>
              </a:spcAft>
              <a:buSzPct val="100000"/>
              <a:buFont typeface="Wingdings" panose="05000000000000000000" pitchFamily="2" charset="2"/>
              <a:buChar char="§"/>
            </a:pPr>
            <a:r>
              <a:rPr lang="en-US" sz="1400"/>
              <a:t>Funding for more than 350 new &amp; existing programs.</a:t>
            </a:r>
          </a:p>
          <a:p>
            <a:pPr marL="285750" indent="-285750">
              <a:spcAft>
                <a:spcPts val="1800"/>
              </a:spcAft>
              <a:buSzPct val="100000"/>
              <a:buFont typeface="Wingdings" panose="05000000000000000000" pitchFamily="2" charset="2"/>
              <a:buChar char="§"/>
            </a:pPr>
            <a:r>
              <a:rPr lang="en-US" sz="1400"/>
              <a:t>Most IIJA programs are competitive, with annual Notices of Funding Opportunity.</a:t>
            </a:r>
          </a:p>
          <a:p>
            <a:pPr marL="285750" indent="-285750">
              <a:spcAft>
                <a:spcPts val="1800"/>
              </a:spcAft>
              <a:buSzPct val="100000"/>
              <a:buFont typeface="Wingdings" panose="05000000000000000000" pitchFamily="2" charset="2"/>
              <a:buChar char="§"/>
            </a:pPr>
            <a:r>
              <a:rPr lang="en-US" sz="1400"/>
              <a:t>Funding is administered by multiple federal agencies.</a:t>
            </a:r>
          </a:p>
          <a:p>
            <a:pPr marL="285750" indent="-285750">
              <a:spcAft>
                <a:spcPts val="1800"/>
              </a:spcAft>
              <a:buSzPct val="100000"/>
              <a:buFont typeface="Wingdings" panose="05000000000000000000" pitchFamily="2" charset="2"/>
              <a:buChar char="§"/>
            </a:pPr>
            <a:r>
              <a:rPr lang="en-US" sz="1400"/>
              <a:t>IIJA emphasis on workforce development, equity, climate, and resilience.</a:t>
            </a:r>
          </a:p>
        </p:txBody>
      </p:sp>
      <p:grpSp>
        <p:nvGrpSpPr>
          <p:cNvPr id="25" name="Group 24">
            <a:extLst>
              <a:ext uri="{FF2B5EF4-FFF2-40B4-BE49-F238E27FC236}">
                <a16:creationId xmlns:a16="http://schemas.microsoft.com/office/drawing/2014/main" id="{AE104072-17DA-4988-AA06-0F6533264354}"/>
              </a:ext>
            </a:extLst>
          </p:cNvPr>
          <p:cNvGrpSpPr/>
          <p:nvPr/>
        </p:nvGrpSpPr>
        <p:grpSpPr>
          <a:xfrm>
            <a:off x="6553100" y="1666243"/>
            <a:ext cx="4941606" cy="3377848"/>
            <a:chOff x="1116202" y="2339781"/>
            <a:chExt cx="4344664" cy="1456551"/>
          </a:xfrm>
        </p:grpSpPr>
        <p:sp>
          <p:nvSpPr>
            <p:cNvPr id="27" name="TextBox 26">
              <a:extLst>
                <a:ext uri="{FF2B5EF4-FFF2-40B4-BE49-F238E27FC236}">
                  <a16:creationId xmlns:a16="http://schemas.microsoft.com/office/drawing/2014/main" id="{1D6E7F52-2E75-4333-8A3A-23F242C4C098}"/>
                </a:ext>
              </a:extLst>
            </p:cNvPr>
            <p:cNvSpPr txBox="1">
              <a:spLocks/>
            </p:cNvSpPr>
            <p:nvPr/>
          </p:nvSpPr>
          <p:spPr>
            <a:xfrm>
              <a:off x="1116202" y="2339781"/>
              <a:ext cx="4344664" cy="1456551"/>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00"/>
                  </a:solidFill>
                  <a:effectLst/>
                  <a:uLnTx/>
                  <a:uFillTx/>
                  <a:ea typeface="+mn-ea"/>
                  <a:cs typeface="+mn-cs"/>
                </a:rPr>
                <a:t>Implications for Local Governments</a:t>
              </a:r>
              <a:endParaRPr lang="en-US" b="1">
                <a:solidFill>
                  <a:srgbClr val="FF0000"/>
                </a:solidFill>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050">
                <a:solidFill>
                  <a:srgbClr val="000000"/>
                </a:solidFill>
              </a:endParaRPr>
            </a:p>
            <a:p>
              <a:pPr marL="285750" marR="0" lvl="0" indent="-285750" algn="l" defTabSz="1219170" rtl="0" eaLnBrk="1" fontAlgn="auto" latinLnBrk="0" hangingPunct="1">
                <a:buClrTx/>
                <a:buSzPct val="100000"/>
                <a:buFont typeface="Wingdings" panose="05000000000000000000" pitchFamily="2" charset="2"/>
                <a:buChar char="§"/>
                <a:tabLst/>
                <a:defRPr/>
              </a:pPr>
              <a:endParaRPr kumimoji="0" lang="en-US" sz="1400" b="0" i="0" u="none" strike="noStrike" kern="1200" cap="none" spc="0" normalizeH="0" baseline="0" noProof="0">
                <a:ln>
                  <a:noFill/>
                </a:ln>
                <a:solidFill>
                  <a:srgbClr val="000000"/>
                </a:solidFill>
                <a:effectLst/>
                <a:uLnTx/>
                <a:uFillTx/>
                <a:ea typeface="+mn-ea"/>
                <a:cs typeface="+mn-cs"/>
              </a:endParaRPr>
            </a:p>
            <a:p>
              <a:pPr marL="285750" marR="0" lvl="0" indent="-285750" algn="l" defTabSz="1219170" rtl="0" eaLnBrk="1" fontAlgn="auto" latinLnBrk="0" hangingPunct="1">
                <a:spcAft>
                  <a:spcPts val="1800"/>
                </a:spcAft>
                <a:buClrTx/>
                <a:buSzPct val="10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ea typeface="+mn-ea"/>
                  <a:cs typeface="+mn-cs"/>
                </a:rPr>
                <a:t>Many </a:t>
              </a:r>
              <a:r>
                <a:rPr lang="en-US" sz="1400">
                  <a:solidFill>
                    <a:srgbClr val="000000"/>
                  </a:solidFill>
                </a:rPr>
                <a:t>new competitive programs with new objectives, </a:t>
              </a:r>
              <a:r>
                <a:rPr kumimoji="0" lang="en-US" sz="1400" b="0" i="0" u="none" strike="noStrike" kern="1200" cap="none" spc="0" normalizeH="0" baseline="0" noProof="0">
                  <a:ln>
                    <a:noFill/>
                  </a:ln>
                  <a:solidFill>
                    <a:srgbClr val="000000"/>
                  </a:solidFill>
                  <a:effectLst/>
                  <a:uLnTx/>
                  <a:uFillTx/>
                  <a:ea typeface="+mn-ea"/>
                  <a:cs typeface="+mn-cs"/>
                </a:rPr>
                <a:t>technical specifications and reporting requirements.</a:t>
              </a:r>
            </a:p>
            <a:p>
              <a:pPr marL="285750" marR="0" lvl="0" indent="-285750" algn="l" defTabSz="1219170" rtl="0" eaLnBrk="1" fontAlgn="auto" latinLnBrk="0" hangingPunct="1">
                <a:spcAft>
                  <a:spcPts val="1800"/>
                </a:spcAft>
                <a:buClrTx/>
                <a:buSzPct val="10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ea typeface="+mn-ea"/>
                  <a:cs typeface="+mn-cs"/>
                </a:rPr>
                <a:t>Analyzing and understanding the full breadth of opportunities </a:t>
              </a:r>
              <a:r>
                <a:rPr lang="en-US" sz="1400">
                  <a:solidFill>
                    <a:srgbClr val="000000"/>
                  </a:solidFill>
                </a:rPr>
                <a:t>will require significant resources.</a:t>
              </a:r>
              <a:endParaRPr kumimoji="0" lang="en-US" sz="1400" b="0" i="0" u="none" strike="noStrike" kern="1200" cap="none" spc="0" normalizeH="0" baseline="0" noProof="0">
                <a:ln>
                  <a:noFill/>
                </a:ln>
                <a:solidFill>
                  <a:srgbClr val="000000"/>
                </a:solidFill>
                <a:effectLst/>
                <a:uLnTx/>
                <a:uFillTx/>
                <a:ea typeface="+mn-ea"/>
                <a:cs typeface="+mn-cs"/>
              </a:endParaRPr>
            </a:p>
            <a:p>
              <a:pPr marL="285750" marR="0" lvl="0" indent="-285750" algn="l" defTabSz="1219170" rtl="0" eaLnBrk="1" fontAlgn="auto" latinLnBrk="0" hangingPunct="1">
                <a:spcAft>
                  <a:spcPts val="1800"/>
                </a:spcAft>
                <a:buClrTx/>
                <a:buSzPct val="100000"/>
                <a:buFont typeface="Wingdings" panose="05000000000000000000" pitchFamily="2" charset="2"/>
                <a:buChar char="§"/>
                <a:tabLst/>
                <a:defRPr/>
              </a:pPr>
              <a:r>
                <a:rPr kumimoji="0" lang="en-US" sz="1400" b="0" i="0" u="none" strike="noStrike" kern="1200" cap="none" spc="0" normalizeH="0" baseline="0" noProof="0">
                  <a:ln>
                    <a:noFill/>
                  </a:ln>
                  <a:solidFill>
                    <a:srgbClr val="000000"/>
                  </a:solidFill>
                  <a:effectLst/>
                  <a:uLnTx/>
                  <a:uFillTx/>
                  <a:ea typeface="+mn-ea"/>
                  <a:cs typeface="+mn-cs"/>
                </a:rPr>
                <a:t>Quick turn-around times between </a:t>
              </a:r>
              <a:r>
                <a:rPr lang="en-US" sz="1400">
                  <a:solidFill>
                    <a:srgbClr val="000000"/>
                  </a:solidFill>
                </a:rPr>
                <a:t>NOFOs and applications challenges a reactive planning approach.   </a:t>
              </a:r>
            </a:p>
            <a:p>
              <a:pPr marL="285750" indent="-285750" defTabSz="1219170">
                <a:spcAft>
                  <a:spcPts val="1800"/>
                </a:spcAft>
                <a:buSzPct val="100000"/>
                <a:buFont typeface="Wingdings" panose="05000000000000000000" pitchFamily="2" charset="2"/>
                <a:buChar char="§"/>
                <a:defRPr/>
              </a:pPr>
              <a:r>
                <a:rPr lang="en-US" sz="1400" b="0" i="0" u="none" strike="noStrike">
                  <a:solidFill>
                    <a:srgbClr val="000000"/>
                  </a:solidFill>
                  <a:effectLst/>
                  <a:latin typeface="Open Sans" panose="020B0606030504020204" pitchFamily="34" charset="0"/>
                </a:rPr>
                <a:t>Competition for funding will require projects to align closely to grant criteria and demonstrate compelling benefits.</a:t>
              </a:r>
              <a:r>
                <a:rPr lang="en-US" sz="1400">
                  <a:solidFill>
                    <a:srgbClr val="000000"/>
                  </a:solidFill>
                </a:rPr>
                <a:t>  </a:t>
              </a:r>
            </a:p>
          </p:txBody>
        </p:sp>
        <p:cxnSp>
          <p:nvCxnSpPr>
            <p:cNvPr id="26" name="Straight Connector 25">
              <a:extLst>
                <a:ext uri="{FF2B5EF4-FFF2-40B4-BE49-F238E27FC236}">
                  <a16:creationId xmlns:a16="http://schemas.microsoft.com/office/drawing/2014/main" id="{B945B076-3C64-4488-B0C8-D7E0258EED7E}"/>
                </a:ext>
              </a:extLst>
            </p:cNvPr>
            <p:cNvCxnSpPr/>
            <p:nvPr/>
          </p:nvCxnSpPr>
          <p:spPr>
            <a:xfrm>
              <a:off x="1185979" y="2495899"/>
              <a:ext cx="2251035" cy="0"/>
            </a:xfrm>
            <a:prstGeom prst="line">
              <a:avLst/>
            </a:prstGeom>
            <a:ln w="28575">
              <a:solidFill>
                <a:srgbClr val="3E86B5"/>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EDEC978-8332-412E-BF8B-2758E11F9EA8}"/>
              </a:ext>
            </a:extLst>
          </p:cNvPr>
          <p:cNvGrpSpPr/>
          <p:nvPr/>
        </p:nvGrpSpPr>
        <p:grpSpPr>
          <a:xfrm>
            <a:off x="1560988" y="1397057"/>
            <a:ext cx="2998330" cy="2997935"/>
            <a:chOff x="14323" y="1224030"/>
            <a:chExt cx="2998330" cy="3130437"/>
          </a:xfrm>
        </p:grpSpPr>
        <p:graphicFrame>
          <p:nvGraphicFramePr>
            <p:cNvPr id="28" name="Chart 27">
              <a:extLst>
                <a:ext uri="{FF2B5EF4-FFF2-40B4-BE49-F238E27FC236}">
                  <a16:creationId xmlns:a16="http://schemas.microsoft.com/office/drawing/2014/main" id="{9071E8CE-4C60-4AE8-BA23-C90BD00F4F33}"/>
                </a:ext>
              </a:extLst>
            </p:cNvPr>
            <p:cNvGraphicFramePr/>
            <p:nvPr/>
          </p:nvGraphicFramePr>
          <p:xfrm>
            <a:off x="14323" y="1224030"/>
            <a:ext cx="2998330" cy="3130437"/>
          </p:xfrm>
          <a:graphic>
            <a:graphicData uri="http://schemas.openxmlformats.org/drawingml/2006/chart">
              <c:chart xmlns:c="http://schemas.openxmlformats.org/drawingml/2006/chart" xmlns:r="http://schemas.openxmlformats.org/officeDocument/2006/relationships" r:id="rId7"/>
            </a:graphicData>
          </a:graphic>
        </p:graphicFrame>
        <p:sp>
          <p:nvSpPr>
            <p:cNvPr id="20" name="TextBox 19">
              <a:extLst>
                <a:ext uri="{FF2B5EF4-FFF2-40B4-BE49-F238E27FC236}">
                  <a16:creationId xmlns:a16="http://schemas.microsoft.com/office/drawing/2014/main" id="{D45D398F-9B31-4A87-A3D9-F3A29129BCA3}"/>
                </a:ext>
              </a:extLst>
            </p:cNvPr>
            <p:cNvSpPr txBox="1"/>
            <p:nvPr/>
          </p:nvSpPr>
          <p:spPr>
            <a:xfrm>
              <a:off x="293565" y="1475710"/>
              <a:ext cx="2644939" cy="215444"/>
            </a:xfrm>
            <a:prstGeom prst="rect">
              <a:avLst/>
            </a:prstGeom>
            <a:noFill/>
          </p:spPr>
          <p:txBody>
            <a:bodyPr vert="horz" wrap="square" lIns="0" tIns="0" rIns="0" bIns="0" rtlCol="0">
              <a:spAutoFit/>
            </a:bodyPr>
            <a:lstStyle/>
            <a:p>
              <a:pPr>
                <a:spcBef>
                  <a:spcPts val="200"/>
                </a:spcBef>
                <a:buSzPct val="100000"/>
              </a:pPr>
              <a:r>
                <a:rPr lang="en-US" sz="1400"/>
                <a:t>Number of IIJA Grants By Type</a:t>
              </a:r>
            </a:p>
          </p:txBody>
        </p:sp>
      </p:grpSp>
      <p:sp>
        <p:nvSpPr>
          <p:cNvPr id="33" name="TextBox 32">
            <a:extLst>
              <a:ext uri="{FF2B5EF4-FFF2-40B4-BE49-F238E27FC236}">
                <a16:creationId xmlns:a16="http://schemas.microsoft.com/office/drawing/2014/main" id="{B67CB1F9-20F9-4682-9E59-F1A498BE50FD}"/>
              </a:ext>
            </a:extLst>
          </p:cNvPr>
          <p:cNvSpPr txBox="1">
            <a:spLocks/>
          </p:cNvSpPr>
          <p:nvPr/>
        </p:nvSpPr>
        <p:spPr>
          <a:xfrm>
            <a:off x="788514" y="3867309"/>
            <a:ext cx="4760195" cy="365760"/>
          </a:xfrm>
          <a:prstGeom prst="rect">
            <a:avLst/>
          </a:prstGeom>
          <a:solidFill>
            <a:srgbClr val="3E86B5"/>
          </a:solid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bg1"/>
                </a:solidFill>
                <a:effectLst/>
                <a:uLnTx/>
                <a:uFillTx/>
                <a:ea typeface="+mn-ea"/>
                <a:cs typeface="+mn-cs"/>
              </a:rPr>
              <a:t>Important IIJA Characteristics</a:t>
            </a:r>
          </a:p>
        </p:txBody>
      </p:sp>
      <p:sp>
        <p:nvSpPr>
          <p:cNvPr id="36" name="Text Placeholder 2">
            <a:extLst>
              <a:ext uri="{FF2B5EF4-FFF2-40B4-BE49-F238E27FC236}">
                <a16:creationId xmlns:a16="http://schemas.microsoft.com/office/drawing/2014/main" id="{DEF3BE34-B912-46BF-B359-3021A30A5B98}"/>
              </a:ext>
            </a:extLst>
          </p:cNvPr>
          <p:cNvSpPr txBox="1">
            <a:spLocks/>
          </p:cNvSpPr>
          <p:nvPr/>
        </p:nvSpPr>
        <p:spPr>
          <a:xfrm>
            <a:off x="696108" y="1190756"/>
            <a:ext cx="10362880" cy="475488"/>
          </a:xfrm>
          <a:prstGeom prst="rect">
            <a:avLst/>
          </a:prstGeom>
          <a:ln>
            <a:noFill/>
          </a:ln>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7" name="Text Placeholder 2">
            <a:extLst>
              <a:ext uri="{FF2B5EF4-FFF2-40B4-BE49-F238E27FC236}">
                <a16:creationId xmlns:a16="http://schemas.microsoft.com/office/drawing/2014/main" id="{1807AAE5-9673-4374-AB56-7473B803E111}"/>
              </a:ext>
            </a:extLst>
          </p:cNvPr>
          <p:cNvSpPr txBox="1">
            <a:spLocks/>
          </p:cNvSpPr>
          <p:nvPr/>
        </p:nvSpPr>
        <p:spPr>
          <a:xfrm>
            <a:off x="696108" y="1190756"/>
            <a:ext cx="11178392" cy="437795"/>
          </a:xfrm>
          <a:prstGeom prst="rect">
            <a:avLst/>
          </a:prstGeom>
          <a:ln>
            <a:noFill/>
          </a:ln>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400">
                <a:solidFill>
                  <a:prstClr val="black"/>
                </a:solidFill>
              </a:rPr>
              <a:t>IIJA includes an unprecedented $850B of infrastructure funding split between directed, formula and competitive grants over 5 years</a:t>
            </a:r>
            <a:endParaRPr kumimoji="0" lang="en-US" sz="14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534112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0CCF9598-ADE6-154D-88AB-8F80B0394673}"/>
              </a:ext>
            </a:extLst>
          </p:cNvPr>
          <p:cNvSpPr/>
          <p:nvPr/>
        </p:nvSpPr>
        <p:spPr>
          <a:xfrm>
            <a:off x="0" y="2386"/>
            <a:ext cx="5029200" cy="68556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graphicFrame>
        <p:nvGraphicFramePr>
          <p:cNvPr id="6" name="Object 5" hidden="1">
            <a:extLst>
              <a:ext uri="{FF2B5EF4-FFF2-40B4-BE49-F238E27FC236}">
                <a16:creationId xmlns:a16="http://schemas.microsoft.com/office/drawing/2014/main" id="{E63EEC43-2109-427B-9A93-01C453408F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E63EEC43-2109-427B-9A93-01C453408F4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1671B3AF-511F-4626-9B85-610CF4B129D2}"/>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Chronicle Display Black" pitchFamily="50" charset="0"/>
              <a:ea typeface="+mn-ea"/>
              <a:cs typeface="+mn-cs"/>
              <a:sym typeface="Chronicle Display Black" pitchFamily="50" charset="0"/>
            </a:endParaRPr>
          </a:p>
        </p:txBody>
      </p:sp>
      <p:sp>
        <p:nvSpPr>
          <p:cNvPr id="26" name="Rectangle 25">
            <a:extLst>
              <a:ext uri="{FF2B5EF4-FFF2-40B4-BE49-F238E27FC236}">
                <a16:creationId xmlns:a16="http://schemas.microsoft.com/office/drawing/2014/main" id="{9697E3AB-2186-4FF7-A2A8-06C54B497F55}"/>
              </a:ext>
            </a:extLst>
          </p:cNvPr>
          <p:cNvSpPr/>
          <p:nvPr/>
        </p:nvSpPr>
        <p:spPr>
          <a:xfrm>
            <a:off x="5865541" y="662732"/>
            <a:ext cx="2600449" cy="2600449"/>
          </a:xfrm>
          <a:prstGeom prst="rect">
            <a:avLst/>
          </a:prstGeom>
          <a:noFill/>
          <a:ln w="22225">
            <a:solidFill>
              <a:srgbClr val="A0DC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182880" rIns="27432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400" b="1">
                <a:solidFill>
                  <a:srgbClr val="000000"/>
                </a:solidFill>
                <a:latin typeface="Open Sans"/>
                <a:ea typeface="Open Sans" panose="020B0606030504020204" pitchFamily="34" charset="0"/>
                <a:cs typeface="Open Sans" panose="020B0606030504020204" pitchFamily="34" charset="0"/>
              </a:rPr>
              <a:t>EXPERTISE</a:t>
            </a:r>
          </a:p>
          <a:p>
            <a:pPr marL="0" marR="0" lvl="0" indent="0" algn="l" defTabSz="914400" rtl="0" eaLnBrk="1" fontAlgn="auto" latinLnBrk="0" hangingPunct="1">
              <a:lnSpc>
                <a:spcPct val="120000"/>
              </a:lnSpc>
              <a:spcBef>
                <a:spcPts val="0"/>
              </a:spcBef>
              <a:spcAft>
                <a:spcPts val="0"/>
              </a:spcAft>
              <a:buClrTx/>
              <a:buSzTx/>
              <a:buFontTx/>
              <a:buNone/>
              <a:tabLst/>
              <a:defRPr/>
            </a:pPr>
            <a:r>
              <a:rPr lang="en-US" sz="1200" b="1">
                <a:solidFill>
                  <a:srgbClr val="000000"/>
                </a:solidFill>
                <a:latin typeface="Open Sans"/>
                <a:ea typeface="Open Sans" panose="020B0606030504020204" pitchFamily="34" charset="0"/>
                <a:cs typeface="Open Sans" panose="020B0606030504020204" pitchFamily="34" charset="0"/>
              </a:rPr>
              <a:t>Establish an Infrastructure Consortium that leverages agency expertise</a:t>
            </a:r>
            <a:r>
              <a:rPr lang="en-US" sz="1200">
                <a:solidFill>
                  <a:srgbClr val="000000"/>
                </a:solidFill>
                <a:latin typeface="Open Sans"/>
                <a:ea typeface="Open Sans" panose="020B0606030504020204" pitchFamily="34" charset="0"/>
                <a:cs typeface="Open Sans" panose="020B0606030504020204" pitchFamily="34" charset="0"/>
              </a:rPr>
              <a:t> across the major IIJA priority areas to assess, prioritize </a:t>
            </a:r>
            <a:r>
              <a:rPr lang="en-US" sz="1200" b="1">
                <a:solidFill>
                  <a:srgbClr val="000000"/>
                </a:solidFill>
                <a:latin typeface="Open Sans"/>
                <a:ea typeface="Open Sans" panose="020B0606030504020204" pitchFamily="34" charset="0"/>
                <a:cs typeface="Open Sans" panose="020B0606030504020204" pitchFamily="34" charset="0"/>
              </a:rPr>
              <a:t>and recommend projects</a:t>
            </a:r>
            <a:r>
              <a:rPr lang="en-US" sz="1200">
                <a:solidFill>
                  <a:srgbClr val="000000"/>
                </a:solidFill>
                <a:latin typeface="Open Sans"/>
                <a:ea typeface="Open Sans" panose="020B0606030504020204" pitchFamily="34" charset="0"/>
                <a:cs typeface="Open Sans" panose="020B0606030504020204" pitchFamily="34" charset="0"/>
              </a:rPr>
              <a:t> for competitive IIJA grant programs.</a:t>
            </a:r>
          </a:p>
        </p:txBody>
      </p:sp>
      <p:sp>
        <p:nvSpPr>
          <p:cNvPr id="28" name="Rectangle 27">
            <a:extLst>
              <a:ext uri="{FF2B5EF4-FFF2-40B4-BE49-F238E27FC236}">
                <a16:creationId xmlns:a16="http://schemas.microsoft.com/office/drawing/2014/main" id="{35026113-BB69-4DE9-BB0B-7543AD473B5E}"/>
              </a:ext>
            </a:extLst>
          </p:cNvPr>
          <p:cNvSpPr/>
          <p:nvPr/>
        </p:nvSpPr>
        <p:spPr>
          <a:xfrm>
            <a:off x="8756904" y="662732"/>
            <a:ext cx="2600449" cy="2600449"/>
          </a:xfrm>
          <a:prstGeom prst="rect">
            <a:avLst/>
          </a:prstGeom>
          <a:noFill/>
          <a:ln w="22225">
            <a:solidFill>
              <a:srgbClr val="00A3E0"/>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182880" rtlCol="0" anchor="t" anchorCtr="0"/>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GOVERNANCE</a:t>
            </a:r>
          </a:p>
          <a:p>
            <a:pPr marL="0" marR="0" lvl="0" indent="0" algn="l" defTabSz="914400" rtl="0" eaLnBrk="1" fontAlgn="auto" latinLnBrk="0" hangingPunct="1">
              <a:lnSpc>
                <a:spcPct val="120000"/>
              </a:lnSpc>
              <a:spcBef>
                <a:spcPts val="0"/>
              </a:spcBef>
              <a:spcAft>
                <a:spcPts val="0"/>
              </a:spcAft>
              <a:buClrTx/>
              <a:buSzTx/>
              <a:buFontTx/>
              <a:buNone/>
              <a:tabLst/>
              <a:defRPr/>
            </a:pPr>
            <a:r>
              <a:rPr lang="en-US" sz="1200" b="1">
                <a:solidFill>
                  <a:srgbClr val="000000"/>
                </a:solidFill>
                <a:latin typeface="Open Sans"/>
                <a:ea typeface="Open Sans" panose="020B0606030504020204" pitchFamily="34" charset="0"/>
                <a:cs typeface="Open Sans" panose="020B0606030504020204" pitchFamily="34" charset="0"/>
              </a:rPr>
              <a:t>Establish an Infrastructure Caucus </a:t>
            </a:r>
            <a:r>
              <a:rPr lang="en-US" sz="1200">
                <a:solidFill>
                  <a:srgbClr val="000000"/>
                </a:solidFill>
                <a:latin typeface="Open Sans"/>
                <a:ea typeface="Open Sans" panose="020B0606030504020204" pitchFamily="34" charset="0"/>
                <a:cs typeface="Open Sans" panose="020B0606030504020204" pitchFamily="34" charset="0"/>
              </a:rPr>
              <a:t>of elected members of the ARC Board</a:t>
            </a:r>
            <a:r>
              <a:rPr lang="en-US" sz="1200" b="1">
                <a:solidFill>
                  <a:srgbClr val="000000"/>
                </a:solidFill>
                <a:latin typeface="Open Sans"/>
                <a:ea typeface="Open Sans" panose="020B0606030504020204" pitchFamily="34" charset="0"/>
                <a:cs typeface="Open Sans" panose="020B0606030504020204" pitchFamily="34" charset="0"/>
              </a:rPr>
              <a:t> to guide staff and approve recommendations</a:t>
            </a:r>
            <a:r>
              <a:rPr lang="en-US" sz="1200">
                <a:solidFill>
                  <a:srgbClr val="000000"/>
                </a:solidFill>
                <a:latin typeface="Open Sans"/>
                <a:ea typeface="Open Sans" panose="020B0606030504020204" pitchFamily="34" charset="0"/>
                <a:cs typeface="Open Sans" panose="020B0606030504020204" pitchFamily="34" charset="0"/>
              </a:rPr>
              <a:t> from the Infrastructure Consortium.</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000" b="0" i="0" u="none" strike="noStrike" kern="1200" cap="none" spc="0" normalizeH="0" baseline="30000" noProof="0">
              <a:ln>
                <a:noFill/>
              </a:ln>
              <a:solidFill>
                <a:srgbClr val="000000"/>
              </a:solidFill>
              <a:effectLst/>
              <a:uLnTx/>
              <a:uFillTx/>
              <a:latin typeface="Open Sans"/>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00500714-6239-4D95-BE49-ACBC2247F837}"/>
              </a:ext>
            </a:extLst>
          </p:cNvPr>
          <p:cNvSpPr/>
          <p:nvPr/>
        </p:nvSpPr>
        <p:spPr>
          <a:xfrm>
            <a:off x="5865541" y="3593330"/>
            <a:ext cx="2600449" cy="2600449"/>
          </a:xfrm>
          <a:prstGeom prst="rect">
            <a:avLst/>
          </a:prstGeom>
          <a:noFill/>
          <a:ln w="22225">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rtlCol="0" anchor="t" anchorCtr="0"/>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rPr>
              <a:t>APPLICATION SUPPORT</a:t>
            </a:r>
          </a:p>
          <a:p>
            <a:pPr marL="0" marR="0" lvl="0" indent="0" algn="l" defTabSz="914400" rtl="0" eaLnBrk="1" fontAlgn="auto" latinLnBrk="0" hangingPunct="1">
              <a:lnSpc>
                <a:spcPct val="120000"/>
              </a:lnSpc>
              <a:spcBef>
                <a:spcPts val="0"/>
              </a:spcBef>
              <a:spcAft>
                <a:spcPts val="0"/>
              </a:spcAft>
              <a:buClrTx/>
              <a:buSzTx/>
              <a:buFontTx/>
              <a:buNone/>
              <a:tabLst/>
              <a:defRPr/>
            </a:pPr>
            <a:r>
              <a:rPr lang="en-US" sz="1200" b="1">
                <a:solidFill>
                  <a:srgbClr val="000000"/>
                </a:solidFill>
                <a:latin typeface="Open Sans"/>
                <a:ea typeface="Open Sans" panose="020B0606030504020204" pitchFamily="34" charset="0"/>
                <a:cs typeface="Open Sans" panose="020B0606030504020204" pitchFamily="34" charset="0"/>
              </a:rPr>
              <a:t>Provide the region and local jurisdictions </a:t>
            </a:r>
            <a:r>
              <a:rPr lang="en-US" sz="1200">
                <a:solidFill>
                  <a:srgbClr val="000000"/>
                </a:solidFill>
                <a:latin typeface="Open Sans"/>
                <a:ea typeface="Open Sans" panose="020B0606030504020204" pitchFamily="34" charset="0"/>
                <a:cs typeface="Open Sans" panose="020B0606030504020204" pitchFamily="34" charset="0"/>
              </a:rPr>
              <a:t>with a clear process, </a:t>
            </a:r>
            <a:r>
              <a:rPr lang="en-US" sz="1200" b="1">
                <a:solidFill>
                  <a:srgbClr val="000000"/>
                </a:solidFill>
                <a:latin typeface="Open Sans"/>
                <a:ea typeface="Open Sans" panose="020B0606030504020204" pitchFamily="34" charset="0"/>
                <a:cs typeface="Open Sans" panose="020B0606030504020204" pitchFamily="34" charset="0"/>
              </a:rPr>
              <a:t>technical assistance</a:t>
            </a:r>
            <a:r>
              <a:rPr lang="en-US" sz="1200">
                <a:solidFill>
                  <a:srgbClr val="000000"/>
                </a:solidFill>
                <a:latin typeface="Open Sans"/>
                <a:ea typeface="Open Sans" panose="020B0606030504020204" pitchFamily="34" charset="0"/>
                <a:cs typeface="Open Sans" panose="020B0606030504020204" pitchFamily="34" charset="0"/>
              </a:rPr>
              <a:t>, research, </a:t>
            </a:r>
            <a:r>
              <a:rPr lang="en-US" sz="1200" b="1">
                <a:solidFill>
                  <a:srgbClr val="000000"/>
                </a:solidFill>
                <a:latin typeface="Open Sans"/>
                <a:ea typeface="Open Sans" panose="020B0606030504020204" pitchFamily="34" charset="0"/>
                <a:cs typeface="Open Sans" panose="020B0606030504020204" pitchFamily="34" charset="0"/>
              </a:rPr>
              <a:t>grant writing</a:t>
            </a:r>
            <a:r>
              <a:rPr lang="en-US" sz="1200">
                <a:solidFill>
                  <a:srgbClr val="000000"/>
                </a:solidFill>
                <a:latin typeface="Open Sans"/>
                <a:ea typeface="Open Sans" panose="020B0606030504020204" pitchFamily="34" charset="0"/>
                <a:cs typeface="Open Sans" panose="020B0606030504020204" pitchFamily="34" charset="0"/>
              </a:rPr>
              <a:t> and raising capital for match funding.</a:t>
            </a:r>
          </a:p>
        </p:txBody>
      </p:sp>
      <p:sp>
        <p:nvSpPr>
          <p:cNvPr id="16" name="Rectangle 15">
            <a:extLst>
              <a:ext uri="{FF2B5EF4-FFF2-40B4-BE49-F238E27FC236}">
                <a16:creationId xmlns:a16="http://schemas.microsoft.com/office/drawing/2014/main" id="{72A03642-4204-4765-952E-408CE14C3071}"/>
              </a:ext>
            </a:extLst>
          </p:cNvPr>
          <p:cNvSpPr/>
          <p:nvPr/>
        </p:nvSpPr>
        <p:spPr>
          <a:xfrm>
            <a:off x="8756904" y="3593330"/>
            <a:ext cx="2600449" cy="2600449"/>
          </a:xfrm>
          <a:prstGeom prst="rect">
            <a:avLst/>
          </a:prstGeom>
          <a:noFill/>
          <a:ln w="22225">
            <a:solidFill>
              <a:srgbClr val="061E98"/>
            </a:solidFill>
          </a:ln>
        </p:spPr>
        <p:style>
          <a:lnRef idx="2">
            <a:schemeClr val="accent1">
              <a:shade val="50000"/>
            </a:schemeClr>
          </a:lnRef>
          <a:fillRef idx="1">
            <a:schemeClr val="accent1"/>
          </a:fillRef>
          <a:effectRef idx="0">
            <a:schemeClr val="accent1"/>
          </a:effectRef>
          <a:fontRef idx="minor">
            <a:schemeClr val="lt1"/>
          </a:fontRef>
        </p:style>
        <p:txBody>
          <a:bodyPr lIns="274320" tIns="182880" rIns="274320" bIns="45720" rtlCol="0" anchor="t" anchorCtr="0"/>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400" b="1">
                <a:solidFill>
                  <a:srgbClr val="000000"/>
                </a:solidFill>
                <a:latin typeface="Open Sans"/>
                <a:ea typeface="Open Sans"/>
                <a:cs typeface="Open Sans"/>
              </a:rPr>
              <a:t>ADVOCACY</a:t>
            </a:r>
            <a:endParaRPr kumimoji="0" lang="en-US" sz="1400" b="1" i="0" u="none" strike="noStrike" kern="1200" cap="none" spc="0" normalizeH="0" baseline="0" noProof="0">
              <a:ln>
                <a:noFill/>
              </a:ln>
              <a:solidFill>
                <a:srgbClr val="000000"/>
              </a:solidFill>
              <a:effectLst/>
              <a:uLnTx/>
              <a:uFillTx/>
              <a:latin typeface="Open Sans"/>
              <a:ea typeface="Open Sans" panose="020B0606030504020204" pitchFamily="34" charset="0"/>
              <a:cs typeface="Open Sans" panose="020B0606030504020204" pitchFamily="34" charset="0"/>
            </a:endParaRPr>
          </a:p>
          <a:p>
            <a:pPr>
              <a:lnSpc>
                <a:spcPct val="120000"/>
              </a:lnSpc>
              <a:defRPr/>
            </a:pPr>
            <a:r>
              <a:rPr lang="en-US" sz="1200" b="1">
                <a:solidFill>
                  <a:srgbClr val="000000"/>
                </a:solidFill>
                <a:latin typeface="Open Sans"/>
                <a:ea typeface="Open Sans"/>
                <a:cs typeface="Open Sans"/>
              </a:rPr>
              <a:t>Convene a monthly meeting of Georgia’s federal delegation</a:t>
            </a:r>
            <a:r>
              <a:rPr lang="en-US" sz="1200">
                <a:solidFill>
                  <a:srgbClr val="000000"/>
                </a:solidFill>
                <a:latin typeface="Open Sans"/>
                <a:ea typeface="Open Sans"/>
                <a:cs typeface="Open Sans"/>
              </a:rPr>
              <a:t>, and present recommended projects </a:t>
            </a:r>
            <a:r>
              <a:rPr lang="en-US" sz="1200" b="1">
                <a:solidFill>
                  <a:srgbClr val="000000"/>
                </a:solidFill>
                <a:latin typeface="Open Sans"/>
                <a:ea typeface="Open Sans"/>
                <a:cs typeface="Open Sans"/>
              </a:rPr>
              <a:t>to</a:t>
            </a:r>
            <a:r>
              <a:rPr lang="en-US" sz="1200">
                <a:solidFill>
                  <a:srgbClr val="000000"/>
                </a:solidFill>
                <a:latin typeface="Open Sans"/>
                <a:ea typeface="Open Sans"/>
                <a:cs typeface="Open Sans"/>
              </a:rPr>
              <a:t> </a:t>
            </a:r>
            <a:r>
              <a:rPr lang="en-US" sz="1200" b="1">
                <a:solidFill>
                  <a:srgbClr val="000000"/>
                </a:solidFill>
                <a:latin typeface="Open Sans"/>
                <a:ea typeface="Open Sans"/>
                <a:cs typeface="Open Sans"/>
              </a:rPr>
              <a:t>build support for the region’s approach</a:t>
            </a:r>
            <a:r>
              <a:rPr lang="en-US" sz="1200">
                <a:solidFill>
                  <a:srgbClr val="000000"/>
                </a:solidFill>
                <a:latin typeface="Open Sans"/>
                <a:ea typeface="Open Sans"/>
                <a:cs typeface="Open Sans"/>
              </a:rPr>
              <a:t>.</a:t>
            </a:r>
            <a:endParaRPr lang="en-US"/>
          </a:p>
        </p:txBody>
      </p:sp>
      <p:sp>
        <p:nvSpPr>
          <p:cNvPr id="17" name="Title 16">
            <a:extLst>
              <a:ext uri="{FF2B5EF4-FFF2-40B4-BE49-F238E27FC236}">
                <a16:creationId xmlns:a16="http://schemas.microsoft.com/office/drawing/2014/main" id="{A0F84726-5245-BE4D-8C63-692C4DB7FB77}"/>
              </a:ext>
            </a:extLst>
          </p:cNvPr>
          <p:cNvSpPr>
            <a:spLocks noGrp="1"/>
          </p:cNvSpPr>
          <p:nvPr>
            <p:ph type="title"/>
          </p:nvPr>
        </p:nvSpPr>
        <p:spPr>
          <a:xfrm>
            <a:off x="530977" y="548298"/>
            <a:ext cx="4440415" cy="1995802"/>
          </a:xfrm>
        </p:spPr>
        <p:txBody>
          <a:bodyPr/>
          <a:lstStyle/>
          <a:p>
            <a:r>
              <a:rPr lang="en-US" sz="5400"/>
              <a:t>ARC’s </a:t>
            </a:r>
            <a:br>
              <a:rPr lang="en-US" sz="5400"/>
            </a:br>
            <a:r>
              <a:rPr lang="en-US" sz="5400"/>
              <a:t>Proposed Win Plan</a:t>
            </a:r>
          </a:p>
        </p:txBody>
      </p:sp>
      <p:sp>
        <p:nvSpPr>
          <p:cNvPr id="18" name="Text Placeholder 2">
            <a:extLst>
              <a:ext uri="{FF2B5EF4-FFF2-40B4-BE49-F238E27FC236}">
                <a16:creationId xmlns:a16="http://schemas.microsoft.com/office/drawing/2014/main" id="{59EE1EC5-59E9-4959-8A26-67F8A037D62F}"/>
              </a:ext>
            </a:extLst>
          </p:cNvPr>
          <p:cNvSpPr txBox="1">
            <a:spLocks/>
          </p:cNvSpPr>
          <p:nvPr/>
        </p:nvSpPr>
        <p:spPr>
          <a:xfrm>
            <a:off x="565197" y="3236191"/>
            <a:ext cx="3850523" cy="622976"/>
          </a:xfrm>
          <a:prstGeom prst="rect">
            <a:avLst/>
          </a:prstGeom>
          <a:ln>
            <a:noFill/>
          </a:ln>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Four important moves </a:t>
            </a:r>
            <a:r>
              <a:rPr lang="en-US" sz="1800">
                <a:solidFill>
                  <a:prstClr val="black"/>
                </a:solidFill>
              </a:rPr>
              <a:t>that could </a:t>
            </a: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position the region for IIJA success </a:t>
            </a:r>
          </a:p>
        </p:txBody>
      </p:sp>
      <p:grpSp>
        <p:nvGrpSpPr>
          <p:cNvPr id="36" name="Graphic 1100">
            <a:extLst>
              <a:ext uri="{FF2B5EF4-FFF2-40B4-BE49-F238E27FC236}">
                <a16:creationId xmlns:a16="http://schemas.microsoft.com/office/drawing/2014/main" id="{08727760-4DE4-49E5-ABFA-DF4EF6DAA9E3}"/>
              </a:ext>
            </a:extLst>
          </p:cNvPr>
          <p:cNvGrpSpPr/>
          <p:nvPr/>
        </p:nvGrpSpPr>
        <p:grpSpPr>
          <a:xfrm>
            <a:off x="2490459" y="4093961"/>
            <a:ext cx="914400" cy="914400"/>
            <a:chOff x="10935099" y="3343617"/>
            <a:chExt cx="362309" cy="361971"/>
          </a:xfrm>
          <a:solidFill>
            <a:srgbClr val="00A3E0"/>
          </a:solidFill>
        </p:grpSpPr>
        <p:sp>
          <p:nvSpPr>
            <p:cNvPr id="37" name="Graphic 1100">
              <a:extLst>
                <a:ext uri="{FF2B5EF4-FFF2-40B4-BE49-F238E27FC236}">
                  <a16:creationId xmlns:a16="http://schemas.microsoft.com/office/drawing/2014/main" id="{684E3956-92E6-467E-A442-A0047052E625}"/>
                </a:ext>
              </a:extLst>
            </p:cNvPr>
            <p:cNvSpPr/>
            <p:nvPr/>
          </p:nvSpPr>
          <p:spPr>
            <a:xfrm>
              <a:off x="10935099" y="3343617"/>
              <a:ext cx="362309" cy="361971"/>
            </a:xfrm>
            <a:custGeom>
              <a:avLst/>
              <a:gdLst>
                <a:gd name="connsiteX0" fmla="*/ 180835 w 362309"/>
                <a:gd name="connsiteY0" fmla="*/ 0 h 361971"/>
                <a:gd name="connsiteX1" fmla="*/ 0 w 362309"/>
                <a:gd name="connsiteY1" fmla="*/ 181305 h 361971"/>
                <a:gd name="connsiteX2" fmla="*/ 181474 w 362309"/>
                <a:gd name="connsiteY2" fmla="*/ 361972 h 361971"/>
                <a:gd name="connsiteX3" fmla="*/ 362309 w 362309"/>
                <a:gd name="connsiteY3" fmla="*/ 180667 h 361971"/>
                <a:gd name="connsiteX4" fmla="*/ 180835 w 362309"/>
                <a:gd name="connsiteY4" fmla="*/ 0 h 361971"/>
                <a:gd name="connsiteX5" fmla="*/ 180835 w 362309"/>
                <a:gd name="connsiteY5" fmla="*/ 0 h 361971"/>
                <a:gd name="connsiteX6" fmla="*/ 180835 w 362309"/>
                <a:gd name="connsiteY6" fmla="*/ 349204 h 361971"/>
                <a:gd name="connsiteX7" fmla="*/ 12780 w 362309"/>
                <a:gd name="connsiteY7" fmla="*/ 180667 h 361971"/>
                <a:gd name="connsiteX8" fmla="*/ 181474 w 362309"/>
                <a:gd name="connsiteY8" fmla="*/ 12768 h 361971"/>
                <a:gd name="connsiteX9" fmla="*/ 349529 w 362309"/>
                <a:gd name="connsiteY9" fmla="*/ 180667 h 361971"/>
                <a:gd name="connsiteX10" fmla="*/ 180835 w 362309"/>
                <a:gd name="connsiteY10" fmla="*/ 349204 h 361971"/>
                <a:gd name="connsiteX11" fmla="*/ 180835 w 362309"/>
                <a:gd name="connsiteY11"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309" h="361971">
                  <a:moveTo>
                    <a:pt x="180835" y="0"/>
                  </a:moveTo>
                  <a:cubicBezTo>
                    <a:pt x="80513" y="0"/>
                    <a:pt x="0" y="81077"/>
                    <a:pt x="0" y="181305"/>
                  </a:cubicBezTo>
                  <a:cubicBezTo>
                    <a:pt x="0" y="281533"/>
                    <a:pt x="81152" y="361972"/>
                    <a:pt x="181474" y="361972"/>
                  </a:cubicBezTo>
                  <a:cubicBezTo>
                    <a:pt x="281157" y="361972"/>
                    <a:pt x="362309" y="280895"/>
                    <a:pt x="362309" y="180667"/>
                  </a:cubicBezTo>
                  <a:cubicBezTo>
                    <a:pt x="362309" y="81077"/>
                    <a:pt x="281157" y="0"/>
                    <a:pt x="180835" y="0"/>
                  </a:cubicBezTo>
                  <a:cubicBezTo>
                    <a:pt x="180835" y="0"/>
                    <a:pt x="180835" y="0"/>
                    <a:pt x="180835" y="0"/>
                  </a:cubicBezTo>
                  <a:close/>
                  <a:moveTo>
                    <a:pt x="180835" y="349204"/>
                  </a:moveTo>
                  <a:cubicBezTo>
                    <a:pt x="87542" y="349204"/>
                    <a:pt x="12780" y="273873"/>
                    <a:pt x="12780" y="180667"/>
                  </a:cubicBezTo>
                  <a:cubicBezTo>
                    <a:pt x="12780" y="87461"/>
                    <a:pt x="88181" y="12768"/>
                    <a:pt x="181474" y="12768"/>
                  </a:cubicBezTo>
                  <a:cubicBezTo>
                    <a:pt x="274128" y="12768"/>
                    <a:pt x="349529" y="88099"/>
                    <a:pt x="349529" y="180667"/>
                  </a:cubicBezTo>
                  <a:cubicBezTo>
                    <a:pt x="349529" y="273873"/>
                    <a:pt x="274128" y="349204"/>
                    <a:pt x="180835" y="349204"/>
                  </a:cubicBezTo>
                  <a:lnTo>
                    <a:pt x="180835" y="349204"/>
                  </a:lnTo>
                  <a:close/>
                </a:path>
              </a:pathLst>
            </a:custGeom>
            <a:grpFill/>
            <a:ln w="6390" cap="flat">
              <a:noFill/>
              <a:prstDash val="solid"/>
              <a:miter/>
            </a:ln>
          </p:spPr>
          <p:txBody>
            <a:bodyPr rtlCol="0" anchor="ctr"/>
            <a:lstStyle/>
            <a:p>
              <a:endParaRPr lang="en-US"/>
            </a:p>
          </p:txBody>
        </p:sp>
        <p:sp>
          <p:nvSpPr>
            <p:cNvPr id="38" name="Graphic 1100">
              <a:extLst>
                <a:ext uri="{FF2B5EF4-FFF2-40B4-BE49-F238E27FC236}">
                  <a16:creationId xmlns:a16="http://schemas.microsoft.com/office/drawing/2014/main" id="{F4D53E8C-8B8F-4B6F-B5AD-C0B45F2566B6}"/>
                </a:ext>
              </a:extLst>
            </p:cNvPr>
            <p:cNvSpPr/>
            <p:nvPr/>
          </p:nvSpPr>
          <p:spPr>
            <a:xfrm>
              <a:off x="11088249" y="3418948"/>
              <a:ext cx="55370" cy="211948"/>
            </a:xfrm>
            <a:custGeom>
              <a:avLst/>
              <a:gdLst>
                <a:gd name="connsiteX0" fmla="*/ 34075 w 55370"/>
                <a:gd name="connsiteY0" fmla="*/ 128957 h 211948"/>
                <a:gd name="connsiteX1" fmla="*/ 34075 w 55370"/>
                <a:gd name="connsiteY1" fmla="*/ 6384 h 211948"/>
                <a:gd name="connsiteX2" fmla="*/ 27685 w 55370"/>
                <a:gd name="connsiteY2" fmla="*/ 0 h 211948"/>
                <a:gd name="connsiteX3" fmla="*/ 21295 w 55370"/>
                <a:gd name="connsiteY3" fmla="*/ 6384 h 211948"/>
                <a:gd name="connsiteX4" fmla="*/ 21295 w 55370"/>
                <a:gd name="connsiteY4" fmla="*/ 128957 h 211948"/>
                <a:gd name="connsiteX5" fmla="*/ 847 w 55370"/>
                <a:gd name="connsiteY5" fmla="*/ 162153 h 211948"/>
                <a:gd name="connsiteX6" fmla="*/ 21295 w 55370"/>
                <a:gd name="connsiteY6" fmla="*/ 182582 h 211948"/>
                <a:gd name="connsiteX7" fmla="*/ 21295 w 55370"/>
                <a:gd name="connsiteY7" fmla="*/ 205564 h 211948"/>
                <a:gd name="connsiteX8" fmla="*/ 27685 w 55370"/>
                <a:gd name="connsiteY8" fmla="*/ 211948 h 211948"/>
                <a:gd name="connsiteX9" fmla="*/ 34075 w 55370"/>
                <a:gd name="connsiteY9" fmla="*/ 205564 h 211948"/>
                <a:gd name="connsiteX10" fmla="*/ 34075 w 55370"/>
                <a:gd name="connsiteY10" fmla="*/ 182582 h 211948"/>
                <a:gd name="connsiteX11" fmla="*/ 54523 w 55370"/>
                <a:gd name="connsiteY11" fmla="*/ 149385 h 211948"/>
                <a:gd name="connsiteX12" fmla="*/ 34075 w 55370"/>
                <a:gd name="connsiteY12" fmla="*/ 128957 h 211948"/>
                <a:gd name="connsiteX13" fmla="*/ 27685 w 55370"/>
                <a:gd name="connsiteY13" fmla="*/ 170452 h 211948"/>
                <a:gd name="connsiteX14" fmla="*/ 12989 w 55370"/>
                <a:gd name="connsiteY14" fmla="*/ 155769 h 211948"/>
                <a:gd name="connsiteX15" fmla="*/ 27685 w 55370"/>
                <a:gd name="connsiteY15" fmla="*/ 141086 h 211948"/>
                <a:gd name="connsiteX16" fmla="*/ 42382 w 55370"/>
                <a:gd name="connsiteY16" fmla="*/ 155769 h 211948"/>
                <a:gd name="connsiteX17" fmla="*/ 42382 w 55370"/>
                <a:gd name="connsiteY17" fmla="*/ 155769 h 211948"/>
                <a:gd name="connsiteX18" fmla="*/ 27685 w 55370"/>
                <a:gd name="connsiteY18" fmla="*/ 170452 h 211948"/>
                <a:gd name="connsiteX19" fmla="*/ 27685 w 55370"/>
                <a:gd name="connsiteY19" fmla="*/ 170452 h 21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370" h="211948">
                  <a:moveTo>
                    <a:pt x="34075" y="128957"/>
                  </a:moveTo>
                  <a:lnTo>
                    <a:pt x="34075" y="6384"/>
                  </a:lnTo>
                  <a:cubicBezTo>
                    <a:pt x="34075" y="2554"/>
                    <a:pt x="31519" y="0"/>
                    <a:pt x="27685" y="0"/>
                  </a:cubicBezTo>
                  <a:cubicBezTo>
                    <a:pt x="23851" y="0"/>
                    <a:pt x="21295" y="2554"/>
                    <a:pt x="21295" y="6384"/>
                  </a:cubicBezTo>
                  <a:lnTo>
                    <a:pt x="21295" y="128957"/>
                  </a:lnTo>
                  <a:cubicBezTo>
                    <a:pt x="6599" y="132149"/>
                    <a:pt x="-2986" y="147470"/>
                    <a:pt x="847" y="162153"/>
                  </a:cubicBezTo>
                  <a:cubicBezTo>
                    <a:pt x="3404" y="172368"/>
                    <a:pt x="11071" y="180028"/>
                    <a:pt x="21295" y="182582"/>
                  </a:cubicBezTo>
                  <a:lnTo>
                    <a:pt x="21295" y="205564"/>
                  </a:lnTo>
                  <a:cubicBezTo>
                    <a:pt x="21295" y="209395"/>
                    <a:pt x="23851" y="211948"/>
                    <a:pt x="27685" y="211948"/>
                  </a:cubicBezTo>
                  <a:cubicBezTo>
                    <a:pt x="31519" y="211948"/>
                    <a:pt x="34075" y="209395"/>
                    <a:pt x="34075" y="205564"/>
                  </a:cubicBezTo>
                  <a:lnTo>
                    <a:pt x="34075" y="182582"/>
                  </a:lnTo>
                  <a:cubicBezTo>
                    <a:pt x="48772" y="179390"/>
                    <a:pt x="58357" y="164068"/>
                    <a:pt x="54523" y="149385"/>
                  </a:cubicBezTo>
                  <a:cubicBezTo>
                    <a:pt x="52606" y="139171"/>
                    <a:pt x="44299" y="130872"/>
                    <a:pt x="34075" y="128957"/>
                  </a:cubicBezTo>
                  <a:close/>
                  <a:moveTo>
                    <a:pt x="27685" y="170452"/>
                  </a:moveTo>
                  <a:cubicBezTo>
                    <a:pt x="19378" y="170452"/>
                    <a:pt x="12989" y="164068"/>
                    <a:pt x="12989" y="155769"/>
                  </a:cubicBezTo>
                  <a:cubicBezTo>
                    <a:pt x="12989" y="147470"/>
                    <a:pt x="19378" y="141086"/>
                    <a:pt x="27685" y="141086"/>
                  </a:cubicBezTo>
                  <a:cubicBezTo>
                    <a:pt x="35992" y="141086"/>
                    <a:pt x="42382" y="147470"/>
                    <a:pt x="42382" y="155769"/>
                  </a:cubicBezTo>
                  <a:lnTo>
                    <a:pt x="42382" y="155769"/>
                  </a:lnTo>
                  <a:cubicBezTo>
                    <a:pt x="43021" y="164068"/>
                    <a:pt x="35992" y="170452"/>
                    <a:pt x="27685" y="170452"/>
                  </a:cubicBezTo>
                  <a:lnTo>
                    <a:pt x="27685" y="170452"/>
                  </a:lnTo>
                  <a:close/>
                </a:path>
              </a:pathLst>
            </a:custGeom>
            <a:grpFill/>
            <a:ln w="6390" cap="flat">
              <a:noFill/>
              <a:prstDash val="solid"/>
              <a:miter/>
            </a:ln>
          </p:spPr>
          <p:txBody>
            <a:bodyPr rtlCol="0" anchor="ctr"/>
            <a:lstStyle/>
            <a:p>
              <a:endParaRPr lang="en-US"/>
            </a:p>
          </p:txBody>
        </p:sp>
        <p:sp>
          <p:nvSpPr>
            <p:cNvPr id="39" name="Graphic 1100">
              <a:extLst>
                <a:ext uri="{FF2B5EF4-FFF2-40B4-BE49-F238E27FC236}">
                  <a16:creationId xmlns:a16="http://schemas.microsoft.com/office/drawing/2014/main" id="{A016560A-D071-4E23-BBD2-4AEA05110F5B}"/>
                </a:ext>
              </a:extLst>
            </p:cNvPr>
            <p:cNvSpPr/>
            <p:nvPr/>
          </p:nvSpPr>
          <p:spPr>
            <a:xfrm>
              <a:off x="11024350" y="3418948"/>
              <a:ext cx="55370" cy="211948"/>
            </a:xfrm>
            <a:custGeom>
              <a:avLst/>
              <a:gdLst>
                <a:gd name="connsiteX0" fmla="*/ 34075 w 55370"/>
                <a:gd name="connsiteY0" fmla="*/ 29367 h 211948"/>
                <a:gd name="connsiteX1" fmla="*/ 34075 w 55370"/>
                <a:gd name="connsiteY1" fmla="*/ 6384 h 211948"/>
                <a:gd name="connsiteX2" fmla="*/ 27685 w 55370"/>
                <a:gd name="connsiteY2" fmla="*/ 0 h 211948"/>
                <a:gd name="connsiteX3" fmla="*/ 21295 w 55370"/>
                <a:gd name="connsiteY3" fmla="*/ 6384 h 211948"/>
                <a:gd name="connsiteX4" fmla="*/ 21295 w 55370"/>
                <a:gd name="connsiteY4" fmla="*/ 29367 h 211948"/>
                <a:gd name="connsiteX5" fmla="*/ 847 w 55370"/>
                <a:gd name="connsiteY5" fmla="*/ 62563 h 211948"/>
                <a:gd name="connsiteX6" fmla="*/ 21295 w 55370"/>
                <a:gd name="connsiteY6" fmla="*/ 82992 h 211948"/>
                <a:gd name="connsiteX7" fmla="*/ 21295 w 55370"/>
                <a:gd name="connsiteY7" fmla="*/ 205564 h 211948"/>
                <a:gd name="connsiteX8" fmla="*/ 27685 w 55370"/>
                <a:gd name="connsiteY8" fmla="*/ 211948 h 211948"/>
                <a:gd name="connsiteX9" fmla="*/ 34075 w 55370"/>
                <a:gd name="connsiteY9" fmla="*/ 205564 h 211948"/>
                <a:gd name="connsiteX10" fmla="*/ 34075 w 55370"/>
                <a:gd name="connsiteY10" fmla="*/ 82992 h 211948"/>
                <a:gd name="connsiteX11" fmla="*/ 54523 w 55370"/>
                <a:gd name="connsiteY11" fmla="*/ 49795 h 211948"/>
                <a:gd name="connsiteX12" fmla="*/ 34075 w 55370"/>
                <a:gd name="connsiteY12" fmla="*/ 29367 h 211948"/>
                <a:gd name="connsiteX13" fmla="*/ 27685 w 55370"/>
                <a:gd name="connsiteY13" fmla="*/ 70862 h 211948"/>
                <a:gd name="connsiteX14" fmla="*/ 12989 w 55370"/>
                <a:gd name="connsiteY14" fmla="*/ 56179 h 211948"/>
                <a:gd name="connsiteX15" fmla="*/ 27685 w 55370"/>
                <a:gd name="connsiteY15" fmla="*/ 41496 h 211948"/>
                <a:gd name="connsiteX16" fmla="*/ 42382 w 55370"/>
                <a:gd name="connsiteY16" fmla="*/ 56179 h 211948"/>
                <a:gd name="connsiteX17" fmla="*/ 27685 w 55370"/>
                <a:gd name="connsiteY17" fmla="*/ 70862 h 211948"/>
                <a:gd name="connsiteX18" fmla="*/ 27685 w 55370"/>
                <a:gd name="connsiteY18" fmla="*/ 70862 h 21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370" h="211948">
                  <a:moveTo>
                    <a:pt x="34075" y="29367"/>
                  </a:moveTo>
                  <a:lnTo>
                    <a:pt x="34075" y="6384"/>
                  </a:lnTo>
                  <a:cubicBezTo>
                    <a:pt x="34075" y="2554"/>
                    <a:pt x="31519" y="0"/>
                    <a:pt x="27685" y="0"/>
                  </a:cubicBezTo>
                  <a:cubicBezTo>
                    <a:pt x="23851" y="0"/>
                    <a:pt x="21295" y="2554"/>
                    <a:pt x="21295" y="6384"/>
                  </a:cubicBezTo>
                  <a:lnTo>
                    <a:pt x="21295" y="29367"/>
                  </a:lnTo>
                  <a:cubicBezTo>
                    <a:pt x="6599" y="32559"/>
                    <a:pt x="-2986" y="47880"/>
                    <a:pt x="847" y="62563"/>
                  </a:cubicBezTo>
                  <a:cubicBezTo>
                    <a:pt x="3404" y="72778"/>
                    <a:pt x="11071" y="80438"/>
                    <a:pt x="21295" y="82992"/>
                  </a:cubicBezTo>
                  <a:lnTo>
                    <a:pt x="21295" y="205564"/>
                  </a:lnTo>
                  <a:cubicBezTo>
                    <a:pt x="21295" y="209395"/>
                    <a:pt x="23851" y="211948"/>
                    <a:pt x="27685" y="211948"/>
                  </a:cubicBezTo>
                  <a:cubicBezTo>
                    <a:pt x="31519" y="211948"/>
                    <a:pt x="34075" y="209395"/>
                    <a:pt x="34075" y="205564"/>
                  </a:cubicBezTo>
                  <a:lnTo>
                    <a:pt x="34075" y="82992"/>
                  </a:lnTo>
                  <a:cubicBezTo>
                    <a:pt x="48772" y="79800"/>
                    <a:pt x="58357" y="64478"/>
                    <a:pt x="54523" y="49795"/>
                  </a:cubicBezTo>
                  <a:cubicBezTo>
                    <a:pt x="51967" y="39581"/>
                    <a:pt x="44299" y="31282"/>
                    <a:pt x="34075" y="29367"/>
                  </a:cubicBezTo>
                  <a:close/>
                  <a:moveTo>
                    <a:pt x="27685" y="70862"/>
                  </a:moveTo>
                  <a:cubicBezTo>
                    <a:pt x="19378" y="70862"/>
                    <a:pt x="12989" y="63840"/>
                    <a:pt x="12989" y="56179"/>
                  </a:cubicBezTo>
                  <a:cubicBezTo>
                    <a:pt x="12989" y="47880"/>
                    <a:pt x="20017" y="41496"/>
                    <a:pt x="27685" y="41496"/>
                  </a:cubicBezTo>
                  <a:cubicBezTo>
                    <a:pt x="35992" y="41496"/>
                    <a:pt x="42382" y="48519"/>
                    <a:pt x="42382" y="56179"/>
                  </a:cubicBezTo>
                  <a:cubicBezTo>
                    <a:pt x="42382" y="64478"/>
                    <a:pt x="35992" y="70862"/>
                    <a:pt x="27685" y="70862"/>
                  </a:cubicBezTo>
                  <a:cubicBezTo>
                    <a:pt x="27685" y="70862"/>
                    <a:pt x="27685" y="70862"/>
                    <a:pt x="27685" y="70862"/>
                  </a:cubicBezTo>
                  <a:close/>
                </a:path>
              </a:pathLst>
            </a:custGeom>
            <a:grpFill/>
            <a:ln w="6390" cap="flat">
              <a:noFill/>
              <a:prstDash val="solid"/>
              <a:miter/>
            </a:ln>
          </p:spPr>
          <p:txBody>
            <a:bodyPr rtlCol="0" anchor="ctr"/>
            <a:lstStyle/>
            <a:p>
              <a:endParaRPr lang="en-US"/>
            </a:p>
          </p:txBody>
        </p:sp>
        <p:sp>
          <p:nvSpPr>
            <p:cNvPr id="40" name="Graphic 1100">
              <a:extLst>
                <a:ext uri="{FF2B5EF4-FFF2-40B4-BE49-F238E27FC236}">
                  <a16:creationId xmlns:a16="http://schemas.microsoft.com/office/drawing/2014/main" id="{0A48AD64-AA60-49E9-A3B8-34B6FD50C287}"/>
                </a:ext>
              </a:extLst>
            </p:cNvPr>
            <p:cNvSpPr/>
            <p:nvPr/>
          </p:nvSpPr>
          <p:spPr>
            <a:xfrm>
              <a:off x="11152787" y="3418310"/>
              <a:ext cx="55370" cy="211948"/>
            </a:xfrm>
            <a:custGeom>
              <a:avLst/>
              <a:gdLst>
                <a:gd name="connsiteX0" fmla="*/ 34075 w 55370"/>
                <a:gd name="connsiteY0" fmla="*/ 65117 h 211948"/>
                <a:gd name="connsiteX1" fmla="*/ 34075 w 55370"/>
                <a:gd name="connsiteY1" fmla="*/ 6384 h 211948"/>
                <a:gd name="connsiteX2" fmla="*/ 27685 w 55370"/>
                <a:gd name="connsiteY2" fmla="*/ 0 h 211948"/>
                <a:gd name="connsiteX3" fmla="*/ 21295 w 55370"/>
                <a:gd name="connsiteY3" fmla="*/ 6384 h 211948"/>
                <a:gd name="connsiteX4" fmla="*/ 21295 w 55370"/>
                <a:gd name="connsiteY4" fmla="*/ 65117 h 211948"/>
                <a:gd name="connsiteX5" fmla="*/ 847 w 55370"/>
                <a:gd name="connsiteY5" fmla="*/ 98313 h 211948"/>
                <a:gd name="connsiteX6" fmla="*/ 21295 w 55370"/>
                <a:gd name="connsiteY6" fmla="*/ 118742 h 211948"/>
                <a:gd name="connsiteX7" fmla="*/ 21295 w 55370"/>
                <a:gd name="connsiteY7" fmla="*/ 205564 h 211948"/>
                <a:gd name="connsiteX8" fmla="*/ 27685 w 55370"/>
                <a:gd name="connsiteY8" fmla="*/ 211948 h 211948"/>
                <a:gd name="connsiteX9" fmla="*/ 34075 w 55370"/>
                <a:gd name="connsiteY9" fmla="*/ 205564 h 211948"/>
                <a:gd name="connsiteX10" fmla="*/ 34075 w 55370"/>
                <a:gd name="connsiteY10" fmla="*/ 118742 h 211948"/>
                <a:gd name="connsiteX11" fmla="*/ 54523 w 55370"/>
                <a:gd name="connsiteY11" fmla="*/ 85545 h 211948"/>
                <a:gd name="connsiteX12" fmla="*/ 34075 w 55370"/>
                <a:gd name="connsiteY12" fmla="*/ 65117 h 211948"/>
                <a:gd name="connsiteX13" fmla="*/ 27685 w 55370"/>
                <a:gd name="connsiteY13" fmla="*/ 107251 h 211948"/>
                <a:gd name="connsiteX14" fmla="*/ 12989 w 55370"/>
                <a:gd name="connsiteY14" fmla="*/ 92568 h 211948"/>
                <a:gd name="connsiteX15" fmla="*/ 27685 w 55370"/>
                <a:gd name="connsiteY15" fmla="*/ 77885 h 211948"/>
                <a:gd name="connsiteX16" fmla="*/ 42382 w 55370"/>
                <a:gd name="connsiteY16" fmla="*/ 92568 h 211948"/>
                <a:gd name="connsiteX17" fmla="*/ 42382 w 55370"/>
                <a:gd name="connsiteY17" fmla="*/ 92568 h 211948"/>
                <a:gd name="connsiteX18" fmla="*/ 27685 w 55370"/>
                <a:gd name="connsiteY18" fmla="*/ 107251 h 211948"/>
                <a:gd name="connsiteX19" fmla="*/ 27685 w 55370"/>
                <a:gd name="connsiteY19" fmla="*/ 107251 h 21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370" h="211948">
                  <a:moveTo>
                    <a:pt x="34075" y="65117"/>
                  </a:moveTo>
                  <a:lnTo>
                    <a:pt x="34075" y="6384"/>
                  </a:lnTo>
                  <a:cubicBezTo>
                    <a:pt x="34075" y="2553"/>
                    <a:pt x="31519" y="0"/>
                    <a:pt x="27685" y="0"/>
                  </a:cubicBezTo>
                  <a:cubicBezTo>
                    <a:pt x="23851" y="0"/>
                    <a:pt x="21295" y="2553"/>
                    <a:pt x="21295" y="6384"/>
                  </a:cubicBezTo>
                  <a:lnTo>
                    <a:pt x="21295" y="65117"/>
                  </a:lnTo>
                  <a:cubicBezTo>
                    <a:pt x="6599" y="68309"/>
                    <a:pt x="-2986" y="83630"/>
                    <a:pt x="847" y="98313"/>
                  </a:cubicBezTo>
                  <a:cubicBezTo>
                    <a:pt x="3404" y="108528"/>
                    <a:pt x="11071" y="116189"/>
                    <a:pt x="21295" y="118742"/>
                  </a:cubicBezTo>
                  <a:lnTo>
                    <a:pt x="21295" y="205564"/>
                  </a:lnTo>
                  <a:cubicBezTo>
                    <a:pt x="21295" y="209395"/>
                    <a:pt x="23851" y="211948"/>
                    <a:pt x="27685" y="211948"/>
                  </a:cubicBezTo>
                  <a:cubicBezTo>
                    <a:pt x="31519" y="211948"/>
                    <a:pt x="34075" y="209395"/>
                    <a:pt x="34075" y="205564"/>
                  </a:cubicBezTo>
                  <a:lnTo>
                    <a:pt x="34075" y="118742"/>
                  </a:lnTo>
                  <a:cubicBezTo>
                    <a:pt x="48772" y="115550"/>
                    <a:pt x="58357" y="100229"/>
                    <a:pt x="54523" y="85545"/>
                  </a:cubicBezTo>
                  <a:cubicBezTo>
                    <a:pt x="51967" y="75969"/>
                    <a:pt x="44299" y="67670"/>
                    <a:pt x="34075" y="65117"/>
                  </a:cubicBezTo>
                  <a:close/>
                  <a:moveTo>
                    <a:pt x="27685" y="107251"/>
                  </a:moveTo>
                  <a:cubicBezTo>
                    <a:pt x="19378" y="107251"/>
                    <a:pt x="12989" y="100867"/>
                    <a:pt x="12989" y="92568"/>
                  </a:cubicBezTo>
                  <a:cubicBezTo>
                    <a:pt x="12989" y="84269"/>
                    <a:pt x="19378" y="77885"/>
                    <a:pt x="27685" y="77885"/>
                  </a:cubicBezTo>
                  <a:cubicBezTo>
                    <a:pt x="35992" y="77885"/>
                    <a:pt x="42382" y="84269"/>
                    <a:pt x="42382" y="92568"/>
                  </a:cubicBezTo>
                  <a:lnTo>
                    <a:pt x="42382" y="92568"/>
                  </a:lnTo>
                  <a:cubicBezTo>
                    <a:pt x="42382" y="100229"/>
                    <a:pt x="35992" y="107251"/>
                    <a:pt x="27685" y="107251"/>
                  </a:cubicBezTo>
                  <a:lnTo>
                    <a:pt x="27685" y="107251"/>
                  </a:lnTo>
                  <a:close/>
                </a:path>
              </a:pathLst>
            </a:custGeom>
            <a:grpFill/>
            <a:ln w="6390" cap="flat">
              <a:noFill/>
              <a:prstDash val="solid"/>
              <a:miter/>
            </a:ln>
          </p:spPr>
          <p:txBody>
            <a:bodyPr rtlCol="0" anchor="ctr"/>
            <a:lstStyle/>
            <a:p>
              <a:endParaRPr lang="en-US"/>
            </a:p>
          </p:txBody>
        </p:sp>
      </p:grpSp>
      <p:grpSp>
        <p:nvGrpSpPr>
          <p:cNvPr id="41" name="Graphic 4">
            <a:extLst>
              <a:ext uri="{FF2B5EF4-FFF2-40B4-BE49-F238E27FC236}">
                <a16:creationId xmlns:a16="http://schemas.microsoft.com/office/drawing/2014/main" id="{F259BA18-8DD3-471B-9CED-AA858C054127}"/>
              </a:ext>
            </a:extLst>
          </p:cNvPr>
          <p:cNvGrpSpPr/>
          <p:nvPr/>
        </p:nvGrpSpPr>
        <p:grpSpPr>
          <a:xfrm>
            <a:off x="3374405" y="5034903"/>
            <a:ext cx="914400" cy="914400"/>
            <a:chOff x="467743" y="918179"/>
            <a:chExt cx="361670" cy="361333"/>
          </a:xfrm>
          <a:solidFill>
            <a:srgbClr val="061E98"/>
          </a:solidFill>
        </p:grpSpPr>
        <p:sp>
          <p:nvSpPr>
            <p:cNvPr id="42" name="Graphic 4">
              <a:extLst>
                <a:ext uri="{FF2B5EF4-FFF2-40B4-BE49-F238E27FC236}">
                  <a16:creationId xmlns:a16="http://schemas.microsoft.com/office/drawing/2014/main" id="{1BCB8807-4B07-483B-A32A-1D93EDDBF58E}"/>
                </a:ext>
              </a:extLst>
            </p:cNvPr>
            <p:cNvSpPr/>
            <p:nvPr/>
          </p:nvSpPr>
          <p:spPr>
            <a:xfrm>
              <a:off x="467743" y="918179"/>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180835 w 361670"/>
                <a:gd name="connsiteY5" fmla="*/ 349204 h 361333"/>
                <a:gd name="connsiteX6" fmla="*/ 12780 w 361670"/>
                <a:gd name="connsiteY6" fmla="*/ 181305 h 361333"/>
                <a:gd name="connsiteX7" fmla="*/ 180835 w 361670"/>
                <a:gd name="connsiteY7" fmla="*/ 13406 h 361333"/>
                <a:gd name="connsiteX8" fmla="*/ 348891 w 361670"/>
                <a:gd name="connsiteY8" fmla="*/ 181305 h 361333"/>
                <a:gd name="connsiteX9" fmla="*/ 180835 w 361670"/>
                <a:gd name="connsiteY9" fmla="*/ 34920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0" h="361333">
                  <a:moveTo>
                    <a:pt x="180835" y="0"/>
                  </a:moveTo>
                  <a:cubicBezTo>
                    <a:pt x="80513" y="0"/>
                    <a:pt x="0" y="81077"/>
                    <a:pt x="0" y="180667"/>
                  </a:cubicBezTo>
                  <a:cubicBezTo>
                    <a:pt x="0" y="280257"/>
                    <a:pt x="81152" y="361333"/>
                    <a:pt x="180835" y="361333"/>
                  </a:cubicBezTo>
                  <a:cubicBezTo>
                    <a:pt x="280518" y="361333"/>
                    <a:pt x="361670" y="280257"/>
                    <a:pt x="361670" y="180667"/>
                  </a:cubicBezTo>
                  <a:cubicBezTo>
                    <a:pt x="361670" y="81077"/>
                    <a:pt x="280518" y="0"/>
                    <a:pt x="180835" y="0"/>
                  </a:cubicBezTo>
                  <a:close/>
                  <a:moveTo>
                    <a:pt x="180835" y="349204"/>
                  </a:moveTo>
                  <a:cubicBezTo>
                    <a:pt x="88181" y="349204"/>
                    <a:pt x="12780" y="273873"/>
                    <a:pt x="12780" y="181305"/>
                  </a:cubicBezTo>
                  <a:cubicBezTo>
                    <a:pt x="12780" y="88737"/>
                    <a:pt x="88181" y="13406"/>
                    <a:pt x="180835" y="13406"/>
                  </a:cubicBezTo>
                  <a:cubicBezTo>
                    <a:pt x="273489" y="13406"/>
                    <a:pt x="348891" y="88737"/>
                    <a:pt x="348891" y="181305"/>
                  </a:cubicBezTo>
                  <a:cubicBezTo>
                    <a:pt x="348891" y="273234"/>
                    <a:pt x="273489" y="349204"/>
                    <a:pt x="180835" y="349204"/>
                  </a:cubicBezTo>
                  <a:close/>
                </a:path>
              </a:pathLst>
            </a:custGeom>
            <a:grpFill/>
            <a:ln w="6390" cap="flat">
              <a:noFill/>
              <a:prstDash val="solid"/>
              <a:miter/>
            </a:ln>
          </p:spPr>
          <p:txBody>
            <a:bodyPr rtlCol="0" anchor="ctr"/>
            <a:lstStyle/>
            <a:p>
              <a:endParaRPr lang="en-US"/>
            </a:p>
          </p:txBody>
        </p:sp>
        <p:sp>
          <p:nvSpPr>
            <p:cNvPr id="43" name="Graphic 4">
              <a:extLst>
                <a:ext uri="{FF2B5EF4-FFF2-40B4-BE49-F238E27FC236}">
                  <a16:creationId xmlns:a16="http://schemas.microsoft.com/office/drawing/2014/main" id="{97D846B0-0E9E-4533-AB46-3A4FA934AAFA}"/>
                </a:ext>
              </a:extLst>
            </p:cNvPr>
            <p:cNvSpPr/>
            <p:nvPr/>
          </p:nvSpPr>
          <p:spPr>
            <a:xfrm>
              <a:off x="540588" y="999894"/>
              <a:ext cx="215463" cy="198541"/>
            </a:xfrm>
            <a:custGeom>
              <a:avLst/>
              <a:gdLst>
                <a:gd name="connsiteX0" fmla="*/ 201283 w 215463"/>
                <a:gd name="connsiteY0" fmla="*/ 0 h 198541"/>
                <a:gd name="connsiteX1" fmla="*/ 76040 w 215463"/>
                <a:gd name="connsiteY1" fmla="*/ 0 h 198541"/>
                <a:gd name="connsiteX2" fmla="*/ 62621 w 215463"/>
                <a:gd name="connsiteY2" fmla="*/ 14683 h 198541"/>
                <a:gd name="connsiteX3" fmla="*/ 62621 w 215463"/>
                <a:gd name="connsiteY3" fmla="*/ 74054 h 198541"/>
                <a:gd name="connsiteX4" fmla="*/ 13419 w 215463"/>
                <a:gd name="connsiteY4" fmla="*/ 74054 h 198541"/>
                <a:gd name="connsiteX5" fmla="*/ 1278 w 215463"/>
                <a:gd name="connsiteY5" fmla="*/ 87461 h 198541"/>
                <a:gd name="connsiteX6" fmla="*/ 0 w 215463"/>
                <a:gd name="connsiteY6" fmla="*/ 158323 h 198541"/>
                <a:gd name="connsiteX7" fmla="*/ 4473 w 215463"/>
                <a:gd name="connsiteY7" fmla="*/ 169814 h 198541"/>
                <a:gd name="connsiteX8" fmla="*/ 13419 w 215463"/>
                <a:gd name="connsiteY8" fmla="*/ 173644 h 198541"/>
                <a:gd name="connsiteX9" fmla="*/ 13419 w 215463"/>
                <a:gd name="connsiteY9" fmla="*/ 173644 h 198541"/>
                <a:gd name="connsiteX10" fmla="*/ 27477 w 215463"/>
                <a:gd name="connsiteY10" fmla="*/ 173644 h 198541"/>
                <a:gd name="connsiteX11" fmla="*/ 39618 w 215463"/>
                <a:gd name="connsiteY11" fmla="*/ 195350 h 198541"/>
                <a:gd name="connsiteX12" fmla="*/ 40257 w 215463"/>
                <a:gd name="connsiteY12" fmla="*/ 195988 h 198541"/>
                <a:gd name="connsiteX13" fmla="*/ 40896 w 215463"/>
                <a:gd name="connsiteY13" fmla="*/ 196627 h 198541"/>
                <a:gd name="connsiteX14" fmla="*/ 42174 w 215463"/>
                <a:gd name="connsiteY14" fmla="*/ 197265 h 198541"/>
                <a:gd name="connsiteX15" fmla="*/ 42813 w 215463"/>
                <a:gd name="connsiteY15" fmla="*/ 197903 h 198541"/>
                <a:gd name="connsiteX16" fmla="*/ 44730 w 215463"/>
                <a:gd name="connsiteY16" fmla="*/ 198542 h 198541"/>
                <a:gd name="connsiteX17" fmla="*/ 44730 w 215463"/>
                <a:gd name="connsiteY17" fmla="*/ 198542 h 198541"/>
                <a:gd name="connsiteX18" fmla="*/ 46008 w 215463"/>
                <a:gd name="connsiteY18" fmla="*/ 198542 h 198541"/>
                <a:gd name="connsiteX19" fmla="*/ 47925 w 215463"/>
                <a:gd name="connsiteY19" fmla="*/ 198542 h 198541"/>
                <a:gd name="connsiteX20" fmla="*/ 48564 w 215463"/>
                <a:gd name="connsiteY20" fmla="*/ 198542 h 198541"/>
                <a:gd name="connsiteX21" fmla="*/ 49203 w 215463"/>
                <a:gd name="connsiteY21" fmla="*/ 198542 h 198541"/>
                <a:gd name="connsiteX22" fmla="*/ 49203 w 215463"/>
                <a:gd name="connsiteY22" fmla="*/ 198542 h 198541"/>
                <a:gd name="connsiteX23" fmla="*/ 50481 w 215463"/>
                <a:gd name="connsiteY23" fmla="*/ 197265 h 198541"/>
                <a:gd name="connsiteX24" fmla="*/ 51119 w 215463"/>
                <a:gd name="connsiteY24" fmla="*/ 196627 h 198541"/>
                <a:gd name="connsiteX25" fmla="*/ 51758 w 215463"/>
                <a:gd name="connsiteY25" fmla="*/ 195350 h 198541"/>
                <a:gd name="connsiteX26" fmla="*/ 51758 w 215463"/>
                <a:gd name="connsiteY26" fmla="*/ 194711 h 198541"/>
                <a:gd name="connsiteX27" fmla="*/ 51758 w 215463"/>
                <a:gd name="connsiteY27" fmla="*/ 194711 h 198541"/>
                <a:gd name="connsiteX28" fmla="*/ 56231 w 215463"/>
                <a:gd name="connsiteY28" fmla="*/ 176198 h 198541"/>
                <a:gd name="connsiteX29" fmla="*/ 125882 w 215463"/>
                <a:gd name="connsiteY29" fmla="*/ 176198 h 198541"/>
                <a:gd name="connsiteX30" fmla="*/ 138023 w 215463"/>
                <a:gd name="connsiteY30" fmla="*/ 162792 h 198541"/>
                <a:gd name="connsiteX31" fmla="*/ 138023 w 215463"/>
                <a:gd name="connsiteY31" fmla="*/ 112996 h 198541"/>
                <a:gd name="connsiteX32" fmla="*/ 153997 w 215463"/>
                <a:gd name="connsiteY32" fmla="*/ 112996 h 198541"/>
                <a:gd name="connsiteX33" fmla="*/ 159109 w 215463"/>
                <a:gd name="connsiteY33" fmla="*/ 134064 h 198541"/>
                <a:gd name="connsiteX34" fmla="*/ 159109 w 215463"/>
                <a:gd name="connsiteY34" fmla="*/ 134064 h 198541"/>
                <a:gd name="connsiteX35" fmla="*/ 159109 w 215463"/>
                <a:gd name="connsiteY35" fmla="*/ 134702 h 198541"/>
                <a:gd name="connsiteX36" fmla="*/ 159748 w 215463"/>
                <a:gd name="connsiteY36" fmla="*/ 135979 h 198541"/>
                <a:gd name="connsiteX37" fmla="*/ 160387 w 215463"/>
                <a:gd name="connsiteY37" fmla="*/ 136617 h 198541"/>
                <a:gd name="connsiteX38" fmla="*/ 161665 w 215463"/>
                <a:gd name="connsiteY38" fmla="*/ 137894 h 198541"/>
                <a:gd name="connsiteX39" fmla="*/ 161665 w 215463"/>
                <a:gd name="connsiteY39" fmla="*/ 137894 h 198541"/>
                <a:gd name="connsiteX40" fmla="*/ 162304 w 215463"/>
                <a:gd name="connsiteY40" fmla="*/ 137894 h 198541"/>
                <a:gd name="connsiteX41" fmla="*/ 162943 w 215463"/>
                <a:gd name="connsiteY41" fmla="*/ 137894 h 198541"/>
                <a:gd name="connsiteX42" fmla="*/ 164860 w 215463"/>
                <a:gd name="connsiteY42" fmla="*/ 137894 h 198541"/>
                <a:gd name="connsiteX43" fmla="*/ 166138 w 215463"/>
                <a:gd name="connsiteY43" fmla="*/ 137894 h 198541"/>
                <a:gd name="connsiteX44" fmla="*/ 166138 w 215463"/>
                <a:gd name="connsiteY44" fmla="*/ 137894 h 198541"/>
                <a:gd name="connsiteX45" fmla="*/ 168055 w 215463"/>
                <a:gd name="connsiteY45" fmla="*/ 137256 h 198541"/>
                <a:gd name="connsiteX46" fmla="*/ 168694 w 215463"/>
                <a:gd name="connsiteY46" fmla="*/ 136617 h 198541"/>
                <a:gd name="connsiteX47" fmla="*/ 169972 w 215463"/>
                <a:gd name="connsiteY47" fmla="*/ 135979 h 198541"/>
                <a:gd name="connsiteX48" fmla="*/ 170611 w 215463"/>
                <a:gd name="connsiteY48" fmla="*/ 135340 h 198541"/>
                <a:gd name="connsiteX49" fmla="*/ 171250 w 215463"/>
                <a:gd name="connsiteY49" fmla="*/ 134702 h 198541"/>
                <a:gd name="connsiteX50" fmla="*/ 185308 w 215463"/>
                <a:gd name="connsiteY50" fmla="*/ 109804 h 198541"/>
                <a:gd name="connsiteX51" fmla="*/ 201283 w 215463"/>
                <a:gd name="connsiteY51" fmla="*/ 109804 h 198541"/>
                <a:gd name="connsiteX52" fmla="*/ 210868 w 215463"/>
                <a:gd name="connsiteY52" fmla="*/ 105974 h 198541"/>
                <a:gd name="connsiteX53" fmla="*/ 215341 w 215463"/>
                <a:gd name="connsiteY53" fmla="*/ 93845 h 198541"/>
                <a:gd name="connsiteX54" fmla="*/ 214063 w 215463"/>
                <a:gd name="connsiteY54" fmla="*/ 15322 h 198541"/>
                <a:gd name="connsiteX55" fmla="*/ 201283 w 215463"/>
                <a:gd name="connsiteY55" fmla="*/ 0 h 198541"/>
                <a:gd name="connsiteX56" fmla="*/ 125882 w 215463"/>
                <a:gd name="connsiteY56" fmla="*/ 161515 h 198541"/>
                <a:gd name="connsiteX57" fmla="*/ 125882 w 215463"/>
                <a:gd name="connsiteY57" fmla="*/ 162153 h 198541"/>
                <a:gd name="connsiteX58" fmla="*/ 52398 w 215463"/>
                <a:gd name="connsiteY58" fmla="*/ 162153 h 198541"/>
                <a:gd name="connsiteX59" fmla="*/ 51758 w 215463"/>
                <a:gd name="connsiteY59" fmla="*/ 162153 h 198541"/>
                <a:gd name="connsiteX60" fmla="*/ 45369 w 215463"/>
                <a:gd name="connsiteY60" fmla="*/ 166622 h 198541"/>
                <a:gd name="connsiteX61" fmla="*/ 43452 w 215463"/>
                <a:gd name="connsiteY61" fmla="*/ 174283 h 198541"/>
                <a:gd name="connsiteX62" fmla="*/ 37062 w 215463"/>
                <a:gd name="connsiteY62" fmla="*/ 163430 h 198541"/>
                <a:gd name="connsiteX63" fmla="*/ 36423 w 215463"/>
                <a:gd name="connsiteY63" fmla="*/ 162792 h 198541"/>
                <a:gd name="connsiteX64" fmla="*/ 35784 w 215463"/>
                <a:gd name="connsiteY64" fmla="*/ 161515 h 198541"/>
                <a:gd name="connsiteX65" fmla="*/ 34506 w 215463"/>
                <a:gd name="connsiteY65" fmla="*/ 160876 h 198541"/>
                <a:gd name="connsiteX66" fmla="*/ 33228 w 215463"/>
                <a:gd name="connsiteY66" fmla="*/ 160238 h 198541"/>
                <a:gd name="connsiteX67" fmla="*/ 31950 w 215463"/>
                <a:gd name="connsiteY67" fmla="*/ 160238 h 198541"/>
                <a:gd name="connsiteX68" fmla="*/ 31311 w 215463"/>
                <a:gd name="connsiteY68" fmla="*/ 160238 h 198541"/>
                <a:gd name="connsiteX69" fmla="*/ 14058 w 215463"/>
                <a:gd name="connsiteY69" fmla="*/ 160876 h 198541"/>
                <a:gd name="connsiteX70" fmla="*/ 13419 w 215463"/>
                <a:gd name="connsiteY70" fmla="*/ 158323 h 198541"/>
                <a:gd name="connsiteX71" fmla="*/ 14697 w 215463"/>
                <a:gd name="connsiteY71" fmla="*/ 87461 h 198541"/>
                <a:gd name="connsiteX72" fmla="*/ 14697 w 215463"/>
                <a:gd name="connsiteY72" fmla="*/ 86822 h 198541"/>
                <a:gd name="connsiteX73" fmla="*/ 63260 w 215463"/>
                <a:gd name="connsiteY73" fmla="*/ 86822 h 198541"/>
                <a:gd name="connsiteX74" fmla="*/ 63260 w 215463"/>
                <a:gd name="connsiteY74" fmla="*/ 97037 h 198541"/>
                <a:gd name="connsiteX75" fmla="*/ 76679 w 215463"/>
                <a:gd name="connsiteY75" fmla="*/ 111720 h 198541"/>
                <a:gd name="connsiteX76" fmla="*/ 126521 w 215463"/>
                <a:gd name="connsiteY76" fmla="*/ 111720 h 198541"/>
                <a:gd name="connsiteX77" fmla="*/ 126521 w 215463"/>
                <a:gd name="connsiteY77" fmla="*/ 161515 h 198541"/>
                <a:gd name="connsiteX78" fmla="*/ 201283 w 215463"/>
                <a:gd name="connsiteY78" fmla="*/ 96398 h 198541"/>
                <a:gd name="connsiteX79" fmla="*/ 181474 w 215463"/>
                <a:gd name="connsiteY79" fmla="*/ 95760 h 198541"/>
                <a:gd name="connsiteX80" fmla="*/ 180835 w 215463"/>
                <a:gd name="connsiteY80" fmla="*/ 95760 h 198541"/>
                <a:gd name="connsiteX81" fmla="*/ 178918 w 215463"/>
                <a:gd name="connsiteY81" fmla="*/ 96398 h 198541"/>
                <a:gd name="connsiteX82" fmla="*/ 178279 w 215463"/>
                <a:gd name="connsiteY82" fmla="*/ 96398 h 198541"/>
                <a:gd name="connsiteX83" fmla="*/ 177001 w 215463"/>
                <a:gd name="connsiteY83" fmla="*/ 97037 h 198541"/>
                <a:gd name="connsiteX84" fmla="*/ 176362 w 215463"/>
                <a:gd name="connsiteY84" fmla="*/ 97675 h 198541"/>
                <a:gd name="connsiteX85" fmla="*/ 175723 w 215463"/>
                <a:gd name="connsiteY85" fmla="*/ 98313 h 198541"/>
                <a:gd name="connsiteX86" fmla="*/ 168055 w 215463"/>
                <a:gd name="connsiteY86" fmla="*/ 112358 h 198541"/>
                <a:gd name="connsiteX87" fmla="*/ 165499 w 215463"/>
                <a:gd name="connsiteY87" fmla="*/ 102144 h 198541"/>
                <a:gd name="connsiteX88" fmla="*/ 159109 w 215463"/>
                <a:gd name="connsiteY88" fmla="*/ 97675 h 198541"/>
                <a:gd name="connsiteX89" fmla="*/ 158470 w 215463"/>
                <a:gd name="connsiteY89" fmla="*/ 97675 h 198541"/>
                <a:gd name="connsiteX90" fmla="*/ 132272 w 215463"/>
                <a:gd name="connsiteY90" fmla="*/ 97675 h 198541"/>
                <a:gd name="connsiteX91" fmla="*/ 132272 w 215463"/>
                <a:gd name="connsiteY91" fmla="*/ 97675 h 198541"/>
                <a:gd name="connsiteX92" fmla="*/ 132272 w 215463"/>
                <a:gd name="connsiteY92" fmla="*/ 97675 h 198541"/>
                <a:gd name="connsiteX93" fmla="*/ 76679 w 215463"/>
                <a:gd name="connsiteY93" fmla="*/ 97675 h 198541"/>
                <a:gd name="connsiteX94" fmla="*/ 76040 w 215463"/>
                <a:gd name="connsiteY94" fmla="*/ 95760 h 198541"/>
                <a:gd name="connsiteX95" fmla="*/ 76040 w 215463"/>
                <a:gd name="connsiteY95" fmla="*/ 13406 h 198541"/>
                <a:gd name="connsiteX96" fmla="*/ 76679 w 215463"/>
                <a:gd name="connsiteY96" fmla="*/ 11491 h 198541"/>
                <a:gd name="connsiteX97" fmla="*/ 201922 w 215463"/>
                <a:gd name="connsiteY97" fmla="*/ 11491 h 198541"/>
                <a:gd name="connsiteX98" fmla="*/ 202561 w 215463"/>
                <a:gd name="connsiteY98" fmla="*/ 13406 h 198541"/>
                <a:gd name="connsiteX99" fmla="*/ 203839 w 215463"/>
                <a:gd name="connsiteY99" fmla="*/ 91929 h 198541"/>
                <a:gd name="connsiteX100" fmla="*/ 201283 w 215463"/>
                <a:gd name="connsiteY100" fmla="*/ 96398 h 19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15463" h="198541">
                  <a:moveTo>
                    <a:pt x="201283" y="0"/>
                  </a:moveTo>
                  <a:lnTo>
                    <a:pt x="76040" y="0"/>
                  </a:lnTo>
                  <a:cubicBezTo>
                    <a:pt x="69011" y="0"/>
                    <a:pt x="62621" y="6384"/>
                    <a:pt x="62621" y="14683"/>
                  </a:cubicBezTo>
                  <a:lnTo>
                    <a:pt x="62621" y="74054"/>
                  </a:lnTo>
                  <a:lnTo>
                    <a:pt x="13419" y="74054"/>
                  </a:lnTo>
                  <a:cubicBezTo>
                    <a:pt x="6390" y="74054"/>
                    <a:pt x="1278" y="80438"/>
                    <a:pt x="1278" y="87461"/>
                  </a:cubicBezTo>
                  <a:lnTo>
                    <a:pt x="0" y="158323"/>
                  </a:lnTo>
                  <a:cubicBezTo>
                    <a:pt x="0" y="162792"/>
                    <a:pt x="1278" y="166622"/>
                    <a:pt x="4473" y="169814"/>
                  </a:cubicBezTo>
                  <a:cubicBezTo>
                    <a:pt x="7029" y="172368"/>
                    <a:pt x="10224" y="173644"/>
                    <a:pt x="13419" y="173644"/>
                  </a:cubicBezTo>
                  <a:cubicBezTo>
                    <a:pt x="13419" y="173644"/>
                    <a:pt x="13419" y="173644"/>
                    <a:pt x="13419" y="173644"/>
                  </a:cubicBezTo>
                  <a:lnTo>
                    <a:pt x="27477" y="173644"/>
                  </a:lnTo>
                  <a:lnTo>
                    <a:pt x="39618" y="195350"/>
                  </a:lnTo>
                  <a:cubicBezTo>
                    <a:pt x="39618" y="195350"/>
                    <a:pt x="39618" y="195350"/>
                    <a:pt x="40257" y="195988"/>
                  </a:cubicBezTo>
                  <a:cubicBezTo>
                    <a:pt x="40257" y="195988"/>
                    <a:pt x="40257" y="196627"/>
                    <a:pt x="40896" y="196627"/>
                  </a:cubicBezTo>
                  <a:cubicBezTo>
                    <a:pt x="40896" y="197265"/>
                    <a:pt x="41535" y="197265"/>
                    <a:pt x="42174" y="197265"/>
                  </a:cubicBezTo>
                  <a:cubicBezTo>
                    <a:pt x="42174" y="197265"/>
                    <a:pt x="42174" y="197265"/>
                    <a:pt x="42813" y="197903"/>
                  </a:cubicBezTo>
                  <a:cubicBezTo>
                    <a:pt x="43452" y="198542"/>
                    <a:pt x="44091" y="198542"/>
                    <a:pt x="44730" y="198542"/>
                  </a:cubicBezTo>
                  <a:cubicBezTo>
                    <a:pt x="44730" y="198542"/>
                    <a:pt x="44730" y="198542"/>
                    <a:pt x="44730" y="198542"/>
                  </a:cubicBezTo>
                  <a:cubicBezTo>
                    <a:pt x="45369" y="198542"/>
                    <a:pt x="46008" y="198542"/>
                    <a:pt x="46008" y="198542"/>
                  </a:cubicBezTo>
                  <a:cubicBezTo>
                    <a:pt x="46647" y="198542"/>
                    <a:pt x="47286" y="198542"/>
                    <a:pt x="47925" y="198542"/>
                  </a:cubicBezTo>
                  <a:cubicBezTo>
                    <a:pt x="47925" y="198542"/>
                    <a:pt x="48564" y="198542"/>
                    <a:pt x="48564" y="198542"/>
                  </a:cubicBezTo>
                  <a:cubicBezTo>
                    <a:pt x="48564" y="198542"/>
                    <a:pt x="49203" y="198542"/>
                    <a:pt x="49203" y="198542"/>
                  </a:cubicBezTo>
                  <a:cubicBezTo>
                    <a:pt x="49203" y="198542"/>
                    <a:pt x="49203" y="198542"/>
                    <a:pt x="49203" y="198542"/>
                  </a:cubicBezTo>
                  <a:cubicBezTo>
                    <a:pt x="49842" y="198542"/>
                    <a:pt x="49842" y="197903"/>
                    <a:pt x="50481" y="197265"/>
                  </a:cubicBezTo>
                  <a:cubicBezTo>
                    <a:pt x="50481" y="197265"/>
                    <a:pt x="51119" y="196627"/>
                    <a:pt x="51119" y="196627"/>
                  </a:cubicBezTo>
                  <a:cubicBezTo>
                    <a:pt x="51119" y="195988"/>
                    <a:pt x="51758" y="195988"/>
                    <a:pt x="51758" y="195350"/>
                  </a:cubicBezTo>
                  <a:cubicBezTo>
                    <a:pt x="51758" y="195350"/>
                    <a:pt x="51758" y="194711"/>
                    <a:pt x="51758" y="194711"/>
                  </a:cubicBezTo>
                  <a:cubicBezTo>
                    <a:pt x="51758" y="194711"/>
                    <a:pt x="51758" y="194711"/>
                    <a:pt x="51758" y="194711"/>
                  </a:cubicBezTo>
                  <a:lnTo>
                    <a:pt x="56231" y="176198"/>
                  </a:lnTo>
                  <a:lnTo>
                    <a:pt x="125882" y="176198"/>
                  </a:lnTo>
                  <a:cubicBezTo>
                    <a:pt x="132911" y="176198"/>
                    <a:pt x="138023" y="169814"/>
                    <a:pt x="138023" y="162792"/>
                  </a:cubicBezTo>
                  <a:lnTo>
                    <a:pt x="138023" y="112996"/>
                  </a:lnTo>
                  <a:lnTo>
                    <a:pt x="153997" y="112996"/>
                  </a:lnTo>
                  <a:lnTo>
                    <a:pt x="159109" y="134064"/>
                  </a:lnTo>
                  <a:cubicBezTo>
                    <a:pt x="159109" y="134064"/>
                    <a:pt x="159109" y="134064"/>
                    <a:pt x="159109" y="134064"/>
                  </a:cubicBezTo>
                  <a:cubicBezTo>
                    <a:pt x="159109" y="134064"/>
                    <a:pt x="159109" y="134702"/>
                    <a:pt x="159109" y="134702"/>
                  </a:cubicBezTo>
                  <a:cubicBezTo>
                    <a:pt x="159109" y="135340"/>
                    <a:pt x="159748" y="135979"/>
                    <a:pt x="159748" y="135979"/>
                  </a:cubicBezTo>
                  <a:cubicBezTo>
                    <a:pt x="159748" y="135979"/>
                    <a:pt x="160387" y="136617"/>
                    <a:pt x="160387" y="136617"/>
                  </a:cubicBezTo>
                  <a:cubicBezTo>
                    <a:pt x="161026" y="137256"/>
                    <a:pt x="161026" y="137256"/>
                    <a:pt x="161665" y="137894"/>
                  </a:cubicBezTo>
                  <a:cubicBezTo>
                    <a:pt x="161665" y="137894"/>
                    <a:pt x="161665" y="137894"/>
                    <a:pt x="161665" y="137894"/>
                  </a:cubicBezTo>
                  <a:cubicBezTo>
                    <a:pt x="161665" y="137894"/>
                    <a:pt x="162304" y="137894"/>
                    <a:pt x="162304" y="137894"/>
                  </a:cubicBezTo>
                  <a:cubicBezTo>
                    <a:pt x="162304" y="137894"/>
                    <a:pt x="162943" y="137894"/>
                    <a:pt x="162943" y="137894"/>
                  </a:cubicBezTo>
                  <a:cubicBezTo>
                    <a:pt x="163582" y="137894"/>
                    <a:pt x="164221" y="137894"/>
                    <a:pt x="164860" y="137894"/>
                  </a:cubicBezTo>
                  <a:cubicBezTo>
                    <a:pt x="165499" y="137894"/>
                    <a:pt x="166138" y="137894"/>
                    <a:pt x="166138" y="137894"/>
                  </a:cubicBezTo>
                  <a:cubicBezTo>
                    <a:pt x="166138" y="137894"/>
                    <a:pt x="166138" y="137894"/>
                    <a:pt x="166138" y="137894"/>
                  </a:cubicBezTo>
                  <a:cubicBezTo>
                    <a:pt x="166777" y="137894"/>
                    <a:pt x="167416" y="137256"/>
                    <a:pt x="168055" y="137256"/>
                  </a:cubicBezTo>
                  <a:cubicBezTo>
                    <a:pt x="168055" y="137256"/>
                    <a:pt x="168055" y="137256"/>
                    <a:pt x="168694" y="136617"/>
                  </a:cubicBezTo>
                  <a:cubicBezTo>
                    <a:pt x="169333" y="136617"/>
                    <a:pt x="169333" y="135979"/>
                    <a:pt x="169972" y="135979"/>
                  </a:cubicBezTo>
                  <a:cubicBezTo>
                    <a:pt x="169972" y="135979"/>
                    <a:pt x="169972" y="135340"/>
                    <a:pt x="170611" y="135340"/>
                  </a:cubicBezTo>
                  <a:cubicBezTo>
                    <a:pt x="170611" y="135340"/>
                    <a:pt x="170611" y="135340"/>
                    <a:pt x="171250" y="134702"/>
                  </a:cubicBezTo>
                  <a:lnTo>
                    <a:pt x="185308" y="109804"/>
                  </a:lnTo>
                  <a:lnTo>
                    <a:pt x="201283" y="109804"/>
                  </a:lnTo>
                  <a:cubicBezTo>
                    <a:pt x="205117" y="109804"/>
                    <a:pt x="208312" y="108528"/>
                    <a:pt x="210868" y="105974"/>
                  </a:cubicBezTo>
                  <a:cubicBezTo>
                    <a:pt x="214063" y="102782"/>
                    <a:pt x="215980" y="98313"/>
                    <a:pt x="215341" y="93845"/>
                  </a:cubicBezTo>
                  <a:lnTo>
                    <a:pt x="214063" y="15322"/>
                  </a:lnTo>
                  <a:cubicBezTo>
                    <a:pt x="214702" y="6384"/>
                    <a:pt x="208951" y="0"/>
                    <a:pt x="201283" y="0"/>
                  </a:cubicBezTo>
                  <a:close/>
                  <a:moveTo>
                    <a:pt x="125882" y="161515"/>
                  </a:moveTo>
                  <a:cubicBezTo>
                    <a:pt x="125882" y="162153"/>
                    <a:pt x="125882" y="162153"/>
                    <a:pt x="125882" y="162153"/>
                  </a:cubicBezTo>
                  <a:lnTo>
                    <a:pt x="52398" y="162153"/>
                  </a:lnTo>
                  <a:cubicBezTo>
                    <a:pt x="52398" y="162153"/>
                    <a:pt x="51758" y="162153"/>
                    <a:pt x="51758" y="162153"/>
                  </a:cubicBezTo>
                  <a:cubicBezTo>
                    <a:pt x="48564" y="162153"/>
                    <a:pt x="46008" y="164068"/>
                    <a:pt x="45369" y="166622"/>
                  </a:cubicBezTo>
                  <a:lnTo>
                    <a:pt x="43452" y="174283"/>
                  </a:lnTo>
                  <a:lnTo>
                    <a:pt x="37062" y="163430"/>
                  </a:lnTo>
                  <a:cubicBezTo>
                    <a:pt x="37062" y="163430"/>
                    <a:pt x="36423" y="162792"/>
                    <a:pt x="36423" y="162792"/>
                  </a:cubicBezTo>
                  <a:cubicBezTo>
                    <a:pt x="36423" y="162153"/>
                    <a:pt x="35784" y="162153"/>
                    <a:pt x="35784" y="161515"/>
                  </a:cubicBezTo>
                  <a:cubicBezTo>
                    <a:pt x="35784" y="161515"/>
                    <a:pt x="35145" y="160876"/>
                    <a:pt x="34506" y="160876"/>
                  </a:cubicBezTo>
                  <a:cubicBezTo>
                    <a:pt x="33867" y="160876"/>
                    <a:pt x="33867" y="160238"/>
                    <a:pt x="33228" y="160238"/>
                  </a:cubicBezTo>
                  <a:cubicBezTo>
                    <a:pt x="32589" y="160238"/>
                    <a:pt x="32589" y="160238"/>
                    <a:pt x="31950" y="160238"/>
                  </a:cubicBezTo>
                  <a:cubicBezTo>
                    <a:pt x="31950" y="160238"/>
                    <a:pt x="31311" y="160238"/>
                    <a:pt x="31311" y="160238"/>
                  </a:cubicBezTo>
                  <a:lnTo>
                    <a:pt x="14058" y="160876"/>
                  </a:lnTo>
                  <a:cubicBezTo>
                    <a:pt x="14058" y="160876"/>
                    <a:pt x="13419" y="160238"/>
                    <a:pt x="13419" y="158323"/>
                  </a:cubicBezTo>
                  <a:lnTo>
                    <a:pt x="14697" y="87461"/>
                  </a:lnTo>
                  <a:cubicBezTo>
                    <a:pt x="14697" y="86822"/>
                    <a:pt x="14697" y="86822"/>
                    <a:pt x="14697" y="86822"/>
                  </a:cubicBezTo>
                  <a:lnTo>
                    <a:pt x="63260" y="86822"/>
                  </a:lnTo>
                  <a:lnTo>
                    <a:pt x="63260" y="97037"/>
                  </a:lnTo>
                  <a:cubicBezTo>
                    <a:pt x="63260" y="105336"/>
                    <a:pt x="69011" y="111720"/>
                    <a:pt x="76679" y="111720"/>
                  </a:cubicBezTo>
                  <a:lnTo>
                    <a:pt x="126521" y="111720"/>
                  </a:lnTo>
                  <a:lnTo>
                    <a:pt x="126521" y="161515"/>
                  </a:lnTo>
                  <a:close/>
                  <a:moveTo>
                    <a:pt x="201283" y="96398"/>
                  </a:moveTo>
                  <a:lnTo>
                    <a:pt x="181474" y="95760"/>
                  </a:lnTo>
                  <a:cubicBezTo>
                    <a:pt x="181474" y="95760"/>
                    <a:pt x="180835" y="95760"/>
                    <a:pt x="180835" y="95760"/>
                  </a:cubicBezTo>
                  <a:cubicBezTo>
                    <a:pt x="180196" y="95760"/>
                    <a:pt x="179557" y="95760"/>
                    <a:pt x="178918" y="96398"/>
                  </a:cubicBezTo>
                  <a:cubicBezTo>
                    <a:pt x="178918" y="96398"/>
                    <a:pt x="178279" y="96398"/>
                    <a:pt x="178279" y="96398"/>
                  </a:cubicBezTo>
                  <a:cubicBezTo>
                    <a:pt x="177640" y="96398"/>
                    <a:pt x="177001" y="97037"/>
                    <a:pt x="177001" y="97037"/>
                  </a:cubicBezTo>
                  <a:cubicBezTo>
                    <a:pt x="177001" y="97037"/>
                    <a:pt x="176362" y="97675"/>
                    <a:pt x="176362" y="97675"/>
                  </a:cubicBezTo>
                  <a:cubicBezTo>
                    <a:pt x="176362" y="97675"/>
                    <a:pt x="175723" y="98313"/>
                    <a:pt x="175723" y="98313"/>
                  </a:cubicBezTo>
                  <a:lnTo>
                    <a:pt x="168055" y="112358"/>
                  </a:lnTo>
                  <a:lnTo>
                    <a:pt x="165499" y="102144"/>
                  </a:lnTo>
                  <a:cubicBezTo>
                    <a:pt x="164860" y="98952"/>
                    <a:pt x="161665" y="97037"/>
                    <a:pt x="159109" y="97675"/>
                  </a:cubicBezTo>
                  <a:cubicBezTo>
                    <a:pt x="159109" y="97675"/>
                    <a:pt x="158470" y="97675"/>
                    <a:pt x="158470" y="97675"/>
                  </a:cubicBezTo>
                  <a:lnTo>
                    <a:pt x="132272" y="97675"/>
                  </a:lnTo>
                  <a:cubicBezTo>
                    <a:pt x="132272" y="97675"/>
                    <a:pt x="132272" y="97675"/>
                    <a:pt x="132272" y="97675"/>
                  </a:cubicBezTo>
                  <a:cubicBezTo>
                    <a:pt x="132272" y="97675"/>
                    <a:pt x="132272" y="97675"/>
                    <a:pt x="132272" y="97675"/>
                  </a:cubicBezTo>
                  <a:lnTo>
                    <a:pt x="76679" y="97675"/>
                  </a:lnTo>
                  <a:cubicBezTo>
                    <a:pt x="76679" y="97675"/>
                    <a:pt x="76040" y="97037"/>
                    <a:pt x="76040" y="95760"/>
                  </a:cubicBezTo>
                  <a:lnTo>
                    <a:pt x="76040" y="13406"/>
                  </a:lnTo>
                  <a:cubicBezTo>
                    <a:pt x="76040" y="12130"/>
                    <a:pt x="76679" y="11491"/>
                    <a:pt x="76679" y="11491"/>
                  </a:cubicBezTo>
                  <a:lnTo>
                    <a:pt x="201922" y="11491"/>
                  </a:lnTo>
                  <a:cubicBezTo>
                    <a:pt x="201922" y="11491"/>
                    <a:pt x="202561" y="12130"/>
                    <a:pt x="202561" y="13406"/>
                  </a:cubicBezTo>
                  <a:lnTo>
                    <a:pt x="203839" y="91929"/>
                  </a:lnTo>
                  <a:cubicBezTo>
                    <a:pt x="202561" y="94483"/>
                    <a:pt x="202561" y="95760"/>
                    <a:pt x="201283" y="96398"/>
                  </a:cubicBezTo>
                  <a:close/>
                </a:path>
              </a:pathLst>
            </a:custGeom>
            <a:grpFill/>
            <a:ln w="6390" cap="flat">
              <a:noFill/>
              <a:prstDash val="solid"/>
              <a:miter/>
            </a:ln>
          </p:spPr>
          <p:txBody>
            <a:bodyPr rtlCol="0" anchor="ctr"/>
            <a:lstStyle/>
            <a:p>
              <a:endParaRPr lang="en-US"/>
            </a:p>
          </p:txBody>
        </p:sp>
        <p:sp>
          <p:nvSpPr>
            <p:cNvPr id="44" name="Graphic 4">
              <a:extLst>
                <a:ext uri="{FF2B5EF4-FFF2-40B4-BE49-F238E27FC236}">
                  <a16:creationId xmlns:a16="http://schemas.microsoft.com/office/drawing/2014/main" id="{EAECB92A-6BC4-4DC0-82B9-D32CE9DBA771}"/>
                </a:ext>
              </a:extLst>
            </p:cNvPr>
            <p:cNvSpPr/>
            <p:nvPr/>
          </p:nvSpPr>
          <p:spPr>
            <a:xfrm>
              <a:off x="640910" y="1049050"/>
              <a:ext cx="12779" cy="12767"/>
            </a:xfrm>
            <a:custGeom>
              <a:avLst/>
              <a:gdLst>
                <a:gd name="connsiteX0" fmla="*/ 10863 w 12779"/>
                <a:gd name="connsiteY0" fmla="*/ 1915 h 12767"/>
                <a:gd name="connsiteX1" fmla="*/ 8946 w 12779"/>
                <a:gd name="connsiteY1" fmla="*/ 638 h 12767"/>
                <a:gd name="connsiteX2" fmla="*/ 5112 w 12779"/>
                <a:gd name="connsiteY2" fmla="*/ 0 h 12767"/>
                <a:gd name="connsiteX3" fmla="*/ 3834 w 12779"/>
                <a:gd name="connsiteY3" fmla="*/ 638 h 12767"/>
                <a:gd name="connsiteX4" fmla="*/ 2556 w 12779"/>
                <a:gd name="connsiteY4" fmla="*/ 1277 h 12767"/>
                <a:gd name="connsiteX5" fmla="*/ 1917 w 12779"/>
                <a:gd name="connsiteY5" fmla="*/ 1915 h 12767"/>
                <a:gd name="connsiteX6" fmla="*/ 639 w 12779"/>
                <a:gd name="connsiteY6" fmla="*/ 3830 h 12767"/>
                <a:gd name="connsiteX7" fmla="*/ 0 w 12779"/>
                <a:gd name="connsiteY7" fmla="*/ 6384 h 12767"/>
                <a:gd name="connsiteX8" fmla="*/ 1917 w 12779"/>
                <a:gd name="connsiteY8" fmla="*/ 10853 h 12767"/>
                <a:gd name="connsiteX9" fmla="*/ 3834 w 12779"/>
                <a:gd name="connsiteY9" fmla="*/ 12130 h 12767"/>
                <a:gd name="connsiteX10" fmla="*/ 6390 w 12779"/>
                <a:gd name="connsiteY10" fmla="*/ 12768 h 12767"/>
                <a:gd name="connsiteX11" fmla="*/ 8946 w 12779"/>
                <a:gd name="connsiteY11" fmla="*/ 12130 h 12767"/>
                <a:gd name="connsiteX12" fmla="*/ 10863 w 12779"/>
                <a:gd name="connsiteY12" fmla="*/ 10853 h 12767"/>
                <a:gd name="connsiteX13" fmla="*/ 12780 w 12779"/>
                <a:gd name="connsiteY13" fmla="*/ 6384 h 12767"/>
                <a:gd name="connsiteX14" fmla="*/ 12141 w 12779"/>
                <a:gd name="connsiteY14" fmla="*/ 3830 h 12767"/>
                <a:gd name="connsiteX15" fmla="*/ 10863 w 12779"/>
                <a:gd name="connsiteY15" fmla="*/ 1915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79" h="12767">
                  <a:moveTo>
                    <a:pt x="10863" y="1915"/>
                  </a:moveTo>
                  <a:cubicBezTo>
                    <a:pt x="10224" y="1277"/>
                    <a:pt x="9585" y="638"/>
                    <a:pt x="8946" y="638"/>
                  </a:cubicBezTo>
                  <a:cubicBezTo>
                    <a:pt x="7668" y="0"/>
                    <a:pt x="6390" y="0"/>
                    <a:pt x="5112" y="0"/>
                  </a:cubicBezTo>
                  <a:cubicBezTo>
                    <a:pt x="4473" y="0"/>
                    <a:pt x="4473" y="0"/>
                    <a:pt x="3834" y="638"/>
                  </a:cubicBezTo>
                  <a:cubicBezTo>
                    <a:pt x="3195" y="638"/>
                    <a:pt x="3195" y="1277"/>
                    <a:pt x="2556" y="1277"/>
                  </a:cubicBezTo>
                  <a:cubicBezTo>
                    <a:pt x="1917" y="1277"/>
                    <a:pt x="1917" y="1915"/>
                    <a:pt x="1917" y="1915"/>
                  </a:cubicBezTo>
                  <a:cubicBezTo>
                    <a:pt x="1278" y="2554"/>
                    <a:pt x="639" y="3192"/>
                    <a:pt x="639" y="3830"/>
                  </a:cubicBezTo>
                  <a:cubicBezTo>
                    <a:pt x="639" y="4469"/>
                    <a:pt x="0" y="5107"/>
                    <a:pt x="0" y="6384"/>
                  </a:cubicBezTo>
                  <a:cubicBezTo>
                    <a:pt x="0" y="8299"/>
                    <a:pt x="639" y="9576"/>
                    <a:pt x="1917" y="10853"/>
                  </a:cubicBezTo>
                  <a:cubicBezTo>
                    <a:pt x="2556" y="11491"/>
                    <a:pt x="3195" y="12130"/>
                    <a:pt x="3834" y="12130"/>
                  </a:cubicBezTo>
                  <a:cubicBezTo>
                    <a:pt x="4473" y="12768"/>
                    <a:pt x="5112" y="12768"/>
                    <a:pt x="6390" y="12768"/>
                  </a:cubicBezTo>
                  <a:cubicBezTo>
                    <a:pt x="7029" y="12768"/>
                    <a:pt x="8307" y="12768"/>
                    <a:pt x="8946" y="12130"/>
                  </a:cubicBezTo>
                  <a:cubicBezTo>
                    <a:pt x="9585" y="12130"/>
                    <a:pt x="10224" y="11491"/>
                    <a:pt x="10863" y="10853"/>
                  </a:cubicBezTo>
                  <a:cubicBezTo>
                    <a:pt x="12141" y="9576"/>
                    <a:pt x="12780" y="8299"/>
                    <a:pt x="12780" y="6384"/>
                  </a:cubicBezTo>
                  <a:cubicBezTo>
                    <a:pt x="12780" y="5746"/>
                    <a:pt x="12780" y="4469"/>
                    <a:pt x="12141" y="3830"/>
                  </a:cubicBezTo>
                  <a:cubicBezTo>
                    <a:pt x="12141" y="3192"/>
                    <a:pt x="11502" y="2554"/>
                    <a:pt x="10863" y="1915"/>
                  </a:cubicBezTo>
                  <a:close/>
                </a:path>
              </a:pathLst>
            </a:custGeom>
            <a:grpFill/>
            <a:ln w="6390" cap="flat">
              <a:noFill/>
              <a:prstDash val="solid"/>
              <a:miter/>
            </a:ln>
          </p:spPr>
          <p:txBody>
            <a:bodyPr rtlCol="0" anchor="ctr"/>
            <a:lstStyle/>
            <a:p>
              <a:endParaRPr lang="en-US"/>
            </a:p>
          </p:txBody>
        </p:sp>
        <p:sp>
          <p:nvSpPr>
            <p:cNvPr id="45" name="Graphic 4">
              <a:extLst>
                <a:ext uri="{FF2B5EF4-FFF2-40B4-BE49-F238E27FC236}">
                  <a16:creationId xmlns:a16="http://schemas.microsoft.com/office/drawing/2014/main" id="{5D9D3764-D77E-4079-87DD-6030AE3123DF}"/>
                </a:ext>
              </a:extLst>
            </p:cNvPr>
            <p:cNvSpPr/>
            <p:nvPr/>
          </p:nvSpPr>
          <p:spPr>
            <a:xfrm>
              <a:off x="706088" y="1049050"/>
              <a:ext cx="12779" cy="12767"/>
            </a:xfrm>
            <a:custGeom>
              <a:avLst/>
              <a:gdLst>
                <a:gd name="connsiteX0" fmla="*/ 10863 w 12779"/>
                <a:gd name="connsiteY0" fmla="*/ 1915 h 12767"/>
                <a:gd name="connsiteX1" fmla="*/ 10224 w 12779"/>
                <a:gd name="connsiteY1" fmla="*/ 1277 h 12767"/>
                <a:gd name="connsiteX2" fmla="*/ 8946 w 12779"/>
                <a:gd name="connsiteY2" fmla="*/ 638 h 12767"/>
                <a:gd name="connsiteX3" fmla="*/ 7668 w 12779"/>
                <a:gd name="connsiteY3" fmla="*/ 0 h 12767"/>
                <a:gd name="connsiteX4" fmla="*/ 3834 w 12779"/>
                <a:gd name="connsiteY4" fmla="*/ 638 h 12767"/>
                <a:gd name="connsiteX5" fmla="*/ 1917 w 12779"/>
                <a:gd name="connsiteY5" fmla="*/ 1915 h 12767"/>
                <a:gd name="connsiteX6" fmla="*/ 639 w 12779"/>
                <a:gd name="connsiteY6" fmla="*/ 3830 h 12767"/>
                <a:gd name="connsiteX7" fmla="*/ 0 w 12779"/>
                <a:gd name="connsiteY7" fmla="*/ 6384 h 12767"/>
                <a:gd name="connsiteX8" fmla="*/ 1917 w 12779"/>
                <a:gd name="connsiteY8" fmla="*/ 10853 h 12767"/>
                <a:gd name="connsiteX9" fmla="*/ 3834 w 12779"/>
                <a:gd name="connsiteY9" fmla="*/ 12130 h 12767"/>
                <a:gd name="connsiteX10" fmla="*/ 6390 w 12779"/>
                <a:gd name="connsiteY10" fmla="*/ 12768 h 12767"/>
                <a:gd name="connsiteX11" fmla="*/ 8946 w 12779"/>
                <a:gd name="connsiteY11" fmla="*/ 12130 h 12767"/>
                <a:gd name="connsiteX12" fmla="*/ 10863 w 12779"/>
                <a:gd name="connsiteY12" fmla="*/ 10853 h 12767"/>
                <a:gd name="connsiteX13" fmla="*/ 12780 w 12779"/>
                <a:gd name="connsiteY13" fmla="*/ 6384 h 12767"/>
                <a:gd name="connsiteX14" fmla="*/ 12141 w 12779"/>
                <a:gd name="connsiteY14" fmla="*/ 3830 h 12767"/>
                <a:gd name="connsiteX15" fmla="*/ 10863 w 12779"/>
                <a:gd name="connsiteY15" fmla="*/ 1915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79" h="12767">
                  <a:moveTo>
                    <a:pt x="10863" y="1915"/>
                  </a:moveTo>
                  <a:cubicBezTo>
                    <a:pt x="10863" y="1915"/>
                    <a:pt x="10224" y="1277"/>
                    <a:pt x="10224" y="1277"/>
                  </a:cubicBezTo>
                  <a:cubicBezTo>
                    <a:pt x="9585" y="1277"/>
                    <a:pt x="9585" y="638"/>
                    <a:pt x="8946" y="638"/>
                  </a:cubicBezTo>
                  <a:cubicBezTo>
                    <a:pt x="8307" y="638"/>
                    <a:pt x="8307" y="638"/>
                    <a:pt x="7668" y="0"/>
                  </a:cubicBezTo>
                  <a:cubicBezTo>
                    <a:pt x="6390" y="0"/>
                    <a:pt x="5112" y="0"/>
                    <a:pt x="3834" y="638"/>
                  </a:cubicBezTo>
                  <a:cubicBezTo>
                    <a:pt x="3195" y="638"/>
                    <a:pt x="2556" y="1277"/>
                    <a:pt x="1917" y="1915"/>
                  </a:cubicBezTo>
                  <a:cubicBezTo>
                    <a:pt x="1278" y="2554"/>
                    <a:pt x="639" y="3192"/>
                    <a:pt x="639" y="3830"/>
                  </a:cubicBezTo>
                  <a:cubicBezTo>
                    <a:pt x="0" y="4469"/>
                    <a:pt x="0" y="5107"/>
                    <a:pt x="0" y="6384"/>
                  </a:cubicBezTo>
                  <a:cubicBezTo>
                    <a:pt x="0" y="8299"/>
                    <a:pt x="639" y="9576"/>
                    <a:pt x="1917" y="10853"/>
                  </a:cubicBezTo>
                  <a:cubicBezTo>
                    <a:pt x="2556" y="11491"/>
                    <a:pt x="3195" y="12130"/>
                    <a:pt x="3834" y="12130"/>
                  </a:cubicBezTo>
                  <a:cubicBezTo>
                    <a:pt x="4473" y="12768"/>
                    <a:pt x="5112" y="12768"/>
                    <a:pt x="6390" y="12768"/>
                  </a:cubicBezTo>
                  <a:cubicBezTo>
                    <a:pt x="7029" y="12768"/>
                    <a:pt x="8307" y="12768"/>
                    <a:pt x="8946" y="12130"/>
                  </a:cubicBezTo>
                  <a:cubicBezTo>
                    <a:pt x="9585" y="12130"/>
                    <a:pt x="10224" y="11491"/>
                    <a:pt x="10863" y="10853"/>
                  </a:cubicBezTo>
                  <a:cubicBezTo>
                    <a:pt x="12141" y="9576"/>
                    <a:pt x="12780" y="8299"/>
                    <a:pt x="12780" y="6384"/>
                  </a:cubicBezTo>
                  <a:cubicBezTo>
                    <a:pt x="12780" y="5746"/>
                    <a:pt x="12780" y="4469"/>
                    <a:pt x="12141" y="3830"/>
                  </a:cubicBezTo>
                  <a:cubicBezTo>
                    <a:pt x="12141" y="3192"/>
                    <a:pt x="11502" y="2554"/>
                    <a:pt x="10863" y="1915"/>
                  </a:cubicBezTo>
                  <a:close/>
                </a:path>
              </a:pathLst>
            </a:custGeom>
            <a:grpFill/>
            <a:ln w="6390" cap="flat">
              <a:noFill/>
              <a:prstDash val="solid"/>
              <a:miter/>
            </a:ln>
          </p:spPr>
          <p:txBody>
            <a:bodyPr rtlCol="0" anchor="ctr"/>
            <a:lstStyle/>
            <a:p>
              <a:endParaRPr lang="en-US"/>
            </a:p>
          </p:txBody>
        </p:sp>
        <p:sp>
          <p:nvSpPr>
            <p:cNvPr id="46" name="Graphic 4">
              <a:extLst>
                <a:ext uri="{FF2B5EF4-FFF2-40B4-BE49-F238E27FC236}">
                  <a16:creationId xmlns:a16="http://schemas.microsoft.com/office/drawing/2014/main" id="{86A04162-935E-449F-8182-4A3DDEB5F1AE}"/>
                </a:ext>
              </a:extLst>
            </p:cNvPr>
            <p:cNvSpPr/>
            <p:nvPr/>
          </p:nvSpPr>
          <p:spPr>
            <a:xfrm>
              <a:off x="672221" y="1049050"/>
              <a:ext cx="12779" cy="12767"/>
            </a:xfrm>
            <a:custGeom>
              <a:avLst/>
              <a:gdLst>
                <a:gd name="connsiteX0" fmla="*/ 11502 w 12779"/>
                <a:gd name="connsiteY0" fmla="*/ 1915 h 12767"/>
                <a:gd name="connsiteX1" fmla="*/ 9585 w 12779"/>
                <a:gd name="connsiteY1" fmla="*/ 638 h 12767"/>
                <a:gd name="connsiteX2" fmla="*/ 5751 w 12779"/>
                <a:gd name="connsiteY2" fmla="*/ 0 h 12767"/>
                <a:gd name="connsiteX3" fmla="*/ 4473 w 12779"/>
                <a:gd name="connsiteY3" fmla="*/ 638 h 12767"/>
                <a:gd name="connsiteX4" fmla="*/ 3195 w 12779"/>
                <a:gd name="connsiteY4" fmla="*/ 1277 h 12767"/>
                <a:gd name="connsiteX5" fmla="*/ 1917 w 12779"/>
                <a:gd name="connsiteY5" fmla="*/ 1915 h 12767"/>
                <a:gd name="connsiteX6" fmla="*/ 639 w 12779"/>
                <a:gd name="connsiteY6" fmla="*/ 3830 h 12767"/>
                <a:gd name="connsiteX7" fmla="*/ 0 w 12779"/>
                <a:gd name="connsiteY7" fmla="*/ 6384 h 12767"/>
                <a:gd name="connsiteX8" fmla="*/ 1917 w 12779"/>
                <a:gd name="connsiteY8" fmla="*/ 10853 h 12767"/>
                <a:gd name="connsiteX9" fmla="*/ 3834 w 12779"/>
                <a:gd name="connsiteY9" fmla="*/ 12130 h 12767"/>
                <a:gd name="connsiteX10" fmla="*/ 6390 w 12779"/>
                <a:gd name="connsiteY10" fmla="*/ 12768 h 12767"/>
                <a:gd name="connsiteX11" fmla="*/ 8946 w 12779"/>
                <a:gd name="connsiteY11" fmla="*/ 12130 h 12767"/>
                <a:gd name="connsiteX12" fmla="*/ 10863 w 12779"/>
                <a:gd name="connsiteY12" fmla="*/ 10853 h 12767"/>
                <a:gd name="connsiteX13" fmla="*/ 12780 w 12779"/>
                <a:gd name="connsiteY13" fmla="*/ 6384 h 12767"/>
                <a:gd name="connsiteX14" fmla="*/ 12141 w 12779"/>
                <a:gd name="connsiteY14" fmla="*/ 3830 h 12767"/>
                <a:gd name="connsiteX15" fmla="*/ 11502 w 12779"/>
                <a:gd name="connsiteY15" fmla="*/ 1915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79" h="12767">
                  <a:moveTo>
                    <a:pt x="11502" y="1915"/>
                  </a:moveTo>
                  <a:cubicBezTo>
                    <a:pt x="10863" y="1277"/>
                    <a:pt x="10224" y="638"/>
                    <a:pt x="9585" y="638"/>
                  </a:cubicBezTo>
                  <a:cubicBezTo>
                    <a:pt x="8307" y="0"/>
                    <a:pt x="7029" y="0"/>
                    <a:pt x="5751" y="0"/>
                  </a:cubicBezTo>
                  <a:cubicBezTo>
                    <a:pt x="5112" y="0"/>
                    <a:pt x="5112" y="0"/>
                    <a:pt x="4473" y="638"/>
                  </a:cubicBezTo>
                  <a:cubicBezTo>
                    <a:pt x="3834" y="638"/>
                    <a:pt x="3834" y="1277"/>
                    <a:pt x="3195" y="1277"/>
                  </a:cubicBezTo>
                  <a:cubicBezTo>
                    <a:pt x="2556" y="1277"/>
                    <a:pt x="2556" y="1915"/>
                    <a:pt x="1917" y="1915"/>
                  </a:cubicBezTo>
                  <a:cubicBezTo>
                    <a:pt x="1278" y="2554"/>
                    <a:pt x="639" y="3192"/>
                    <a:pt x="639" y="3830"/>
                  </a:cubicBezTo>
                  <a:cubicBezTo>
                    <a:pt x="0" y="4469"/>
                    <a:pt x="0" y="5107"/>
                    <a:pt x="0" y="6384"/>
                  </a:cubicBezTo>
                  <a:cubicBezTo>
                    <a:pt x="0" y="8299"/>
                    <a:pt x="639" y="9576"/>
                    <a:pt x="1917" y="10853"/>
                  </a:cubicBezTo>
                  <a:cubicBezTo>
                    <a:pt x="2556" y="11491"/>
                    <a:pt x="3195" y="12130"/>
                    <a:pt x="3834" y="12130"/>
                  </a:cubicBezTo>
                  <a:cubicBezTo>
                    <a:pt x="4473" y="12768"/>
                    <a:pt x="5112" y="12768"/>
                    <a:pt x="6390" y="12768"/>
                  </a:cubicBezTo>
                  <a:cubicBezTo>
                    <a:pt x="7029" y="12768"/>
                    <a:pt x="8307" y="12768"/>
                    <a:pt x="8946" y="12130"/>
                  </a:cubicBezTo>
                  <a:cubicBezTo>
                    <a:pt x="9585" y="12130"/>
                    <a:pt x="10224" y="11491"/>
                    <a:pt x="10863" y="10853"/>
                  </a:cubicBezTo>
                  <a:cubicBezTo>
                    <a:pt x="12141" y="9576"/>
                    <a:pt x="12780" y="8299"/>
                    <a:pt x="12780" y="6384"/>
                  </a:cubicBezTo>
                  <a:cubicBezTo>
                    <a:pt x="12780" y="5746"/>
                    <a:pt x="12780" y="4469"/>
                    <a:pt x="12141" y="3830"/>
                  </a:cubicBezTo>
                  <a:cubicBezTo>
                    <a:pt x="12780" y="3192"/>
                    <a:pt x="12141" y="2554"/>
                    <a:pt x="11502" y="1915"/>
                  </a:cubicBezTo>
                  <a:close/>
                </a:path>
              </a:pathLst>
            </a:custGeom>
            <a:grpFill/>
            <a:ln w="6390" cap="flat">
              <a:noFill/>
              <a:prstDash val="solid"/>
              <a:miter/>
            </a:ln>
          </p:spPr>
          <p:txBody>
            <a:bodyPr rtlCol="0" anchor="ctr"/>
            <a:lstStyle/>
            <a:p>
              <a:endParaRPr lang="en-US"/>
            </a:p>
          </p:txBody>
        </p:sp>
      </p:grpSp>
      <p:grpSp>
        <p:nvGrpSpPr>
          <p:cNvPr id="60" name="Graphic 4">
            <a:extLst>
              <a:ext uri="{FF2B5EF4-FFF2-40B4-BE49-F238E27FC236}">
                <a16:creationId xmlns:a16="http://schemas.microsoft.com/office/drawing/2014/main" id="{41458FF7-DAEC-41CB-B4C9-DD3B26D717C9}"/>
              </a:ext>
            </a:extLst>
          </p:cNvPr>
          <p:cNvGrpSpPr/>
          <p:nvPr/>
        </p:nvGrpSpPr>
        <p:grpSpPr>
          <a:xfrm>
            <a:off x="1541007" y="5034903"/>
            <a:ext cx="914400" cy="914400"/>
            <a:chOff x="5708769" y="2371173"/>
            <a:chExt cx="361670" cy="361333"/>
          </a:xfrm>
          <a:solidFill>
            <a:srgbClr val="0076A8"/>
          </a:solidFill>
        </p:grpSpPr>
        <p:sp>
          <p:nvSpPr>
            <p:cNvPr id="61" name="Graphic 4">
              <a:extLst>
                <a:ext uri="{FF2B5EF4-FFF2-40B4-BE49-F238E27FC236}">
                  <a16:creationId xmlns:a16="http://schemas.microsoft.com/office/drawing/2014/main" id="{18E46EB1-3196-4D06-AF10-5F6E4747C805}"/>
                </a:ext>
              </a:extLst>
            </p:cNvPr>
            <p:cNvSpPr/>
            <p:nvPr/>
          </p:nvSpPr>
          <p:spPr>
            <a:xfrm>
              <a:off x="5708769" y="2371173"/>
              <a:ext cx="361670" cy="361333"/>
            </a:xfrm>
            <a:custGeom>
              <a:avLst/>
              <a:gdLst>
                <a:gd name="connsiteX0" fmla="*/ 180835 w 361670"/>
                <a:gd name="connsiteY0" fmla="*/ 0 h 361333"/>
                <a:gd name="connsiteX1" fmla="*/ 0 w 361670"/>
                <a:gd name="connsiteY1" fmla="*/ 180667 h 361333"/>
                <a:gd name="connsiteX2" fmla="*/ 180835 w 361670"/>
                <a:gd name="connsiteY2" fmla="*/ 361333 h 361333"/>
                <a:gd name="connsiteX3" fmla="*/ 361670 w 361670"/>
                <a:gd name="connsiteY3" fmla="*/ 180667 h 361333"/>
                <a:gd name="connsiteX4" fmla="*/ 180835 w 361670"/>
                <a:gd name="connsiteY4" fmla="*/ 0 h 361333"/>
                <a:gd name="connsiteX5" fmla="*/ 180835 w 361670"/>
                <a:gd name="connsiteY5" fmla="*/ 349204 h 361333"/>
                <a:gd name="connsiteX6" fmla="*/ 12780 w 361670"/>
                <a:gd name="connsiteY6" fmla="*/ 181305 h 361333"/>
                <a:gd name="connsiteX7" fmla="*/ 180835 w 361670"/>
                <a:gd name="connsiteY7" fmla="*/ 13406 h 361333"/>
                <a:gd name="connsiteX8" fmla="*/ 348890 w 361670"/>
                <a:gd name="connsiteY8" fmla="*/ 181305 h 361333"/>
                <a:gd name="connsiteX9" fmla="*/ 180835 w 361670"/>
                <a:gd name="connsiteY9" fmla="*/ 349204 h 36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670" h="361333">
                  <a:moveTo>
                    <a:pt x="180835" y="0"/>
                  </a:moveTo>
                  <a:cubicBezTo>
                    <a:pt x="80513" y="0"/>
                    <a:pt x="0" y="81077"/>
                    <a:pt x="0" y="180667"/>
                  </a:cubicBezTo>
                  <a:cubicBezTo>
                    <a:pt x="0" y="280257"/>
                    <a:pt x="81152" y="361333"/>
                    <a:pt x="180835" y="361333"/>
                  </a:cubicBezTo>
                  <a:cubicBezTo>
                    <a:pt x="280518" y="361333"/>
                    <a:pt x="361670" y="280257"/>
                    <a:pt x="361670" y="180667"/>
                  </a:cubicBezTo>
                  <a:cubicBezTo>
                    <a:pt x="361670" y="81077"/>
                    <a:pt x="281157" y="0"/>
                    <a:pt x="180835" y="0"/>
                  </a:cubicBezTo>
                  <a:close/>
                  <a:moveTo>
                    <a:pt x="180835" y="349204"/>
                  </a:moveTo>
                  <a:cubicBezTo>
                    <a:pt x="88181" y="349204"/>
                    <a:pt x="12780" y="273873"/>
                    <a:pt x="12780" y="181305"/>
                  </a:cubicBezTo>
                  <a:cubicBezTo>
                    <a:pt x="12780" y="88738"/>
                    <a:pt x="88181" y="13406"/>
                    <a:pt x="180835" y="13406"/>
                  </a:cubicBezTo>
                  <a:cubicBezTo>
                    <a:pt x="273489" y="13406"/>
                    <a:pt x="348890" y="88738"/>
                    <a:pt x="348890" y="181305"/>
                  </a:cubicBezTo>
                  <a:cubicBezTo>
                    <a:pt x="348890" y="273873"/>
                    <a:pt x="273489" y="349204"/>
                    <a:pt x="180835" y="349204"/>
                  </a:cubicBezTo>
                  <a:close/>
                </a:path>
              </a:pathLst>
            </a:custGeom>
            <a:grpFill/>
            <a:ln w="6390" cap="flat">
              <a:noFill/>
              <a:prstDash val="solid"/>
              <a:miter/>
            </a:ln>
          </p:spPr>
          <p:txBody>
            <a:bodyPr rtlCol="0" anchor="ctr"/>
            <a:lstStyle/>
            <a:p>
              <a:endParaRPr lang="en-US"/>
            </a:p>
          </p:txBody>
        </p:sp>
        <p:sp>
          <p:nvSpPr>
            <p:cNvPr id="62" name="Graphic 4">
              <a:extLst>
                <a:ext uri="{FF2B5EF4-FFF2-40B4-BE49-F238E27FC236}">
                  <a16:creationId xmlns:a16="http://schemas.microsoft.com/office/drawing/2014/main" id="{D03CDA9B-1554-40D7-914B-CF7FAF89259D}"/>
                </a:ext>
              </a:extLst>
            </p:cNvPr>
            <p:cNvSpPr/>
            <p:nvPr/>
          </p:nvSpPr>
          <p:spPr>
            <a:xfrm>
              <a:off x="5753738" y="2489654"/>
              <a:ext cx="272361" cy="192419"/>
            </a:xfrm>
            <a:custGeom>
              <a:avLst/>
              <a:gdLst>
                <a:gd name="connsiteX0" fmla="*/ 271973 w 272361"/>
                <a:gd name="connsiteY0" fmla="*/ 91552 h 192419"/>
                <a:gd name="connsiteX1" fmla="*/ 263666 w 272361"/>
                <a:gd name="connsiteY1" fmla="*/ 87722 h 192419"/>
                <a:gd name="connsiteX2" fmla="*/ 234272 w 272361"/>
                <a:gd name="connsiteY2" fmla="*/ 99852 h 192419"/>
                <a:gd name="connsiteX3" fmla="*/ 224687 w 272361"/>
                <a:gd name="connsiteY3" fmla="*/ 88360 h 192419"/>
                <a:gd name="connsiteX4" fmla="*/ 216380 w 272361"/>
                <a:gd name="connsiteY4" fmla="*/ 78146 h 192419"/>
                <a:gd name="connsiteX5" fmla="*/ 215741 w 272361"/>
                <a:gd name="connsiteY5" fmla="*/ 77508 h 192419"/>
                <a:gd name="connsiteX6" fmla="*/ 241301 w 272361"/>
                <a:gd name="connsiteY6" fmla="*/ 68570 h 192419"/>
                <a:gd name="connsiteX7" fmla="*/ 243218 w 272361"/>
                <a:gd name="connsiteY7" fmla="*/ 59633 h 192419"/>
                <a:gd name="connsiteX8" fmla="*/ 234272 w 272361"/>
                <a:gd name="connsiteY8" fmla="*/ 57717 h 192419"/>
                <a:gd name="connsiteX9" fmla="*/ 199766 w 272361"/>
                <a:gd name="connsiteY9" fmla="*/ 65378 h 192419"/>
                <a:gd name="connsiteX10" fmla="*/ 199766 w 272361"/>
                <a:gd name="connsiteY10" fmla="*/ 65378 h 192419"/>
                <a:gd name="connsiteX11" fmla="*/ 199127 w 272361"/>
                <a:gd name="connsiteY11" fmla="*/ 65378 h 192419"/>
                <a:gd name="connsiteX12" fmla="*/ 165261 w 272361"/>
                <a:gd name="connsiteY12" fmla="*/ 51972 h 192419"/>
                <a:gd name="connsiteX13" fmla="*/ 165261 w 272361"/>
                <a:gd name="connsiteY13" fmla="*/ 51972 h 192419"/>
                <a:gd name="connsiteX14" fmla="*/ 163983 w 272361"/>
                <a:gd name="connsiteY14" fmla="*/ 51972 h 192419"/>
                <a:gd name="connsiteX15" fmla="*/ 162705 w 272361"/>
                <a:gd name="connsiteY15" fmla="*/ 51972 h 192419"/>
                <a:gd name="connsiteX16" fmla="*/ 162705 w 272361"/>
                <a:gd name="connsiteY16" fmla="*/ 51972 h 192419"/>
                <a:gd name="connsiteX17" fmla="*/ 112863 w 272361"/>
                <a:gd name="connsiteY17" fmla="*/ 57079 h 192419"/>
                <a:gd name="connsiteX18" fmla="*/ 110307 w 272361"/>
                <a:gd name="connsiteY18" fmla="*/ 57717 h 192419"/>
                <a:gd name="connsiteX19" fmla="*/ 78358 w 272361"/>
                <a:gd name="connsiteY19" fmla="*/ 60909 h 192419"/>
                <a:gd name="connsiteX20" fmla="*/ 103917 w 272361"/>
                <a:gd name="connsiteY20" fmla="*/ 38565 h 192419"/>
                <a:gd name="connsiteX21" fmla="*/ 135867 w 272361"/>
                <a:gd name="connsiteY21" fmla="*/ 26436 h 192419"/>
                <a:gd name="connsiteX22" fmla="*/ 158871 w 272361"/>
                <a:gd name="connsiteY22" fmla="*/ 25797 h 192419"/>
                <a:gd name="connsiteX23" fmla="*/ 171651 w 272361"/>
                <a:gd name="connsiteY23" fmla="*/ 26436 h 192419"/>
                <a:gd name="connsiteX24" fmla="*/ 211268 w 272361"/>
                <a:gd name="connsiteY24" fmla="*/ 26436 h 192419"/>
                <a:gd name="connsiteX25" fmla="*/ 211268 w 272361"/>
                <a:gd name="connsiteY25" fmla="*/ 26436 h 192419"/>
                <a:gd name="connsiteX26" fmla="*/ 220853 w 272361"/>
                <a:gd name="connsiteY26" fmla="*/ 23882 h 192419"/>
                <a:gd name="connsiteX27" fmla="*/ 241940 w 272361"/>
                <a:gd name="connsiteY27" fmla="*/ 12391 h 192419"/>
                <a:gd name="connsiteX28" fmla="*/ 244496 w 272361"/>
                <a:gd name="connsiteY28" fmla="*/ 3453 h 192419"/>
                <a:gd name="connsiteX29" fmla="*/ 235550 w 272361"/>
                <a:gd name="connsiteY29" fmla="*/ 900 h 192419"/>
                <a:gd name="connsiteX30" fmla="*/ 213824 w 272361"/>
                <a:gd name="connsiteY30" fmla="*/ 12391 h 192419"/>
                <a:gd name="connsiteX31" fmla="*/ 210629 w 272361"/>
                <a:gd name="connsiteY31" fmla="*/ 13029 h 192419"/>
                <a:gd name="connsiteX32" fmla="*/ 210629 w 272361"/>
                <a:gd name="connsiteY32" fmla="*/ 13029 h 192419"/>
                <a:gd name="connsiteX33" fmla="*/ 171012 w 272361"/>
                <a:gd name="connsiteY33" fmla="*/ 13029 h 192419"/>
                <a:gd name="connsiteX34" fmla="*/ 159510 w 272361"/>
                <a:gd name="connsiteY34" fmla="*/ 12391 h 192419"/>
                <a:gd name="connsiteX35" fmla="*/ 130755 w 272361"/>
                <a:gd name="connsiteY35" fmla="*/ 14306 h 192419"/>
                <a:gd name="connsiteX36" fmla="*/ 130116 w 272361"/>
                <a:gd name="connsiteY36" fmla="*/ 14306 h 192419"/>
                <a:gd name="connsiteX37" fmla="*/ 112863 w 272361"/>
                <a:gd name="connsiteY37" fmla="*/ 8561 h 192419"/>
                <a:gd name="connsiteX38" fmla="*/ 111585 w 272361"/>
                <a:gd name="connsiteY38" fmla="*/ 8561 h 192419"/>
                <a:gd name="connsiteX39" fmla="*/ 101361 w 272361"/>
                <a:gd name="connsiteY39" fmla="*/ 9199 h 192419"/>
                <a:gd name="connsiteX40" fmla="*/ 68134 w 272361"/>
                <a:gd name="connsiteY40" fmla="*/ 16221 h 192419"/>
                <a:gd name="connsiteX41" fmla="*/ 63022 w 272361"/>
                <a:gd name="connsiteY41" fmla="*/ 15583 h 192419"/>
                <a:gd name="connsiteX42" fmla="*/ 43852 w 272361"/>
                <a:gd name="connsiteY42" fmla="*/ 7284 h 192419"/>
                <a:gd name="connsiteX43" fmla="*/ 35545 w 272361"/>
                <a:gd name="connsiteY43" fmla="*/ 10476 h 192419"/>
                <a:gd name="connsiteX44" fmla="*/ 38740 w 272361"/>
                <a:gd name="connsiteY44" fmla="*/ 18775 h 192419"/>
                <a:gd name="connsiteX45" fmla="*/ 57910 w 272361"/>
                <a:gd name="connsiteY45" fmla="*/ 27713 h 192419"/>
                <a:gd name="connsiteX46" fmla="*/ 66856 w 272361"/>
                <a:gd name="connsiteY46" fmla="*/ 28989 h 192419"/>
                <a:gd name="connsiteX47" fmla="*/ 70690 w 272361"/>
                <a:gd name="connsiteY47" fmla="*/ 28351 h 192419"/>
                <a:gd name="connsiteX48" fmla="*/ 103917 w 272361"/>
                <a:gd name="connsiteY48" fmla="*/ 21329 h 192419"/>
                <a:gd name="connsiteX49" fmla="*/ 109029 w 272361"/>
                <a:gd name="connsiteY49" fmla="*/ 20690 h 192419"/>
                <a:gd name="connsiteX50" fmla="*/ 110307 w 272361"/>
                <a:gd name="connsiteY50" fmla="*/ 21329 h 192419"/>
                <a:gd name="connsiteX51" fmla="*/ 96888 w 272361"/>
                <a:gd name="connsiteY51" fmla="*/ 26436 h 192419"/>
                <a:gd name="connsiteX52" fmla="*/ 94971 w 272361"/>
                <a:gd name="connsiteY52" fmla="*/ 27713 h 192419"/>
                <a:gd name="connsiteX53" fmla="*/ 72607 w 272361"/>
                <a:gd name="connsiteY53" fmla="*/ 46865 h 192419"/>
                <a:gd name="connsiteX54" fmla="*/ 66217 w 272361"/>
                <a:gd name="connsiteY54" fmla="*/ 53249 h 192419"/>
                <a:gd name="connsiteX55" fmla="*/ 64939 w 272361"/>
                <a:gd name="connsiteY55" fmla="*/ 66017 h 192419"/>
                <a:gd name="connsiteX56" fmla="*/ 87303 w 272361"/>
                <a:gd name="connsiteY56" fmla="*/ 78784 h 192419"/>
                <a:gd name="connsiteX57" fmla="*/ 114780 w 272361"/>
                <a:gd name="connsiteY57" fmla="*/ 69847 h 192419"/>
                <a:gd name="connsiteX58" fmla="*/ 161427 w 272361"/>
                <a:gd name="connsiteY58" fmla="*/ 65378 h 192419"/>
                <a:gd name="connsiteX59" fmla="*/ 193377 w 272361"/>
                <a:gd name="connsiteY59" fmla="*/ 78146 h 192419"/>
                <a:gd name="connsiteX60" fmla="*/ 205517 w 272361"/>
                <a:gd name="connsiteY60" fmla="*/ 87084 h 192419"/>
                <a:gd name="connsiteX61" fmla="*/ 214463 w 272361"/>
                <a:gd name="connsiteY61" fmla="*/ 97936 h 192419"/>
                <a:gd name="connsiteX62" fmla="*/ 226604 w 272361"/>
                <a:gd name="connsiteY62" fmla="*/ 112620 h 192419"/>
                <a:gd name="connsiteX63" fmla="*/ 228521 w 272361"/>
                <a:gd name="connsiteY63" fmla="*/ 114535 h 192419"/>
                <a:gd name="connsiteX64" fmla="*/ 230438 w 272361"/>
                <a:gd name="connsiteY64" fmla="*/ 117727 h 192419"/>
                <a:gd name="connsiteX65" fmla="*/ 228521 w 272361"/>
                <a:gd name="connsiteY65" fmla="*/ 121557 h 192419"/>
                <a:gd name="connsiteX66" fmla="*/ 223409 w 272361"/>
                <a:gd name="connsiteY66" fmla="*/ 124749 h 192419"/>
                <a:gd name="connsiteX67" fmla="*/ 209990 w 272361"/>
                <a:gd name="connsiteY67" fmla="*/ 113896 h 192419"/>
                <a:gd name="connsiteX68" fmla="*/ 195293 w 272361"/>
                <a:gd name="connsiteY68" fmla="*/ 101128 h 192419"/>
                <a:gd name="connsiteX69" fmla="*/ 186347 w 272361"/>
                <a:gd name="connsiteY69" fmla="*/ 102405 h 192419"/>
                <a:gd name="connsiteX70" fmla="*/ 187625 w 272361"/>
                <a:gd name="connsiteY70" fmla="*/ 111343 h 192419"/>
                <a:gd name="connsiteX71" fmla="*/ 201683 w 272361"/>
                <a:gd name="connsiteY71" fmla="*/ 123472 h 192419"/>
                <a:gd name="connsiteX72" fmla="*/ 212546 w 272361"/>
                <a:gd name="connsiteY72" fmla="*/ 133048 h 192419"/>
                <a:gd name="connsiteX73" fmla="*/ 213185 w 272361"/>
                <a:gd name="connsiteY73" fmla="*/ 133687 h 192419"/>
                <a:gd name="connsiteX74" fmla="*/ 215102 w 272361"/>
                <a:gd name="connsiteY74" fmla="*/ 138155 h 192419"/>
                <a:gd name="connsiteX75" fmla="*/ 212546 w 272361"/>
                <a:gd name="connsiteY75" fmla="*/ 143901 h 192419"/>
                <a:gd name="connsiteX76" fmla="*/ 206795 w 272361"/>
                <a:gd name="connsiteY76" fmla="*/ 146455 h 192419"/>
                <a:gd name="connsiteX77" fmla="*/ 200405 w 272361"/>
                <a:gd name="connsiteY77" fmla="*/ 141347 h 192419"/>
                <a:gd name="connsiteX78" fmla="*/ 190182 w 272361"/>
                <a:gd name="connsiteY78" fmla="*/ 133048 h 192419"/>
                <a:gd name="connsiteX79" fmla="*/ 188265 w 272361"/>
                <a:gd name="connsiteY79" fmla="*/ 131771 h 192419"/>
                <a:gd name="connsiteX80" fmla="*/ 174846 w 272361"/>
                <a:gd name="connsiteY80" fmla="*/ 119003 h 192419"/>
                <a:gd name="connsiteX81" fmla="*/ 165900 w 272361"/>
                <a:gd name="connsiteY81" fmla="*/ 119642 h 192419"/>
                <a:gd name="connsiteX82" fmla="*/ 166539 w 272361"/>
                <a:gd name="connsiteY82" fmla="*/ 128579 h 192419"/>
                <a:gd name="connsiteX83" fmla="*/ 179319 w 272361"/>
                <a:gd name="connsiteY83" fmla="*/ 140071 h 192419"/>
                <a:gd name="connsiteX84" fmla="*/ 181236 w 272361"/>
                <a:gd name="connsiteY84" fmla="*/ 141986 h 192419"/>
                <a:gd name="connsiteX85" fmla="*/ 181236 w 272361"/>
                <a:gd name="connsiteY85" fmla="*/ 141986 h 192419"/>
                <a:gd name="connsiteX86" fmla="*/ 181236 w 272361"/>
                <a:gd name="connsiteY86" fmla="*/ 141986 h 192419"/>
                <a:gd name="connsiteX87" fmla="*/ 188265 w 272361"/>
                <a:gd name="connsiteY87" fmla="*/ 149008 h 192419"/>
                <a:gd name="connsiteX88" fmla="*/ 190182 w 272361"/>
                <a:gd name="connsiteY88" fmla="*/ 150923 h 192419"/>
                <a:gd name="connsiteX89" fmla="*/ 191460 w 272361"/>
                <a:gd name="connsiteY89" fmla="*/ 152200 h 192419"/>
                <a:gd name="connsiteX90" fmla="*/ 188904 w 272361"/>
                <a:gd name="connsiteY90" fmla="*/ 157946 h 192419"/>
                <a:gd name="connsiteX91" fmla="*/ 183792 w 272361"/>
                <a:gd name="connsiteY91" fmla="*/ 160499 h 192419"/>
                <a:gd name="connsiteX92" fmla="*/ 171012 w 272361"/>
                <a:gd name="connsiteY92" fmla="*/ 150285 h 192419"/>
                <a:gd name="connsiteX93" fmla="*/ 156315 w 272361"/>
                <a:gd name="connsiteY93" fmla="*/ 137517 h 192419"/>
                <a:gd name="connsiteX94" fmla="*/ 147369 w 272361"/>
                <a:gd name="connsiteY94" fmla="*/ 138794 h 192419"/>
                <a:gd name="connsiteX95" fmla="*/ 148647 w 272361"/>
                <a:gd name="connsiteY95" fmla="*/ 147731 h 192419"/>
                <a:gd name="connsiteX96" fmla="*/ 162066 w 272361"/>
                <a:gd name="connsiteY96" fmla="*/ 159223 h 192419"/>
                <a:gd name="connsiteX97" fmla="*/ 165900 w 272361"/>
                <a:gd name="connsiteY97" fmla="*/ 162415 h 192419"/>
                <a:gd name="connsiteX98" fmla="*/ 158871 w 272361"/>
                <a:gd name="connsiteY98" fmla="*/ 168160 h 192419"/>
                <a:gd name="connsiteX99" fmla="*/ 152481 w 272361"/>
                <a:gd name="connsiteY99" fmla="*/ 165606 h 192419"/>
                <a:gd name="connsiteX100" fmla="*/ 151203 w 272361"/>
                <a:gd name="connsiteY100" fmla="*/ 164330 h 192419"/>
                <a:gd name="connsiteX101" fmla="*/ 148647 w 272361"/>
                <a:gd name="connsiteY101" fmla="*/ 153477 h 192419"/>
                <a:gd name="connsiteX102" fmla="*/ 147369 w 272361"/>
                <a:gd name="connsiteY102" fmla="*/ 152200 h 192419"/>
                <a:gd name="connsiteX103" fmla="*/ 137784 w 272361"/>
                <a:gd name="connsiteY103" fmla="*/ 145178 h 192419"/>
                <a:gd name="connsiteX104" fmla="*/ 134589 w 272361"/>
                <a:gd name="connsiteY104" fmla="*/ 135602 h 192419"/>
                <a:gd name="connsiteX105" fmla="*/ 133950 w 272361"/>
                <a:gd name="connsiteY105" fmla="*/ 134963 h 192419"/>
                <a:gd name="connsiteX106" fmla="*/ 126921 w 272361"/>
                <a:gd name="connsiteY106" fmla="*/ 129218 h 192419"/>
                <a:gd name="connsiteX107" fmla="*/ 125004 w 272361"/>
                <a:gd name="connsiteY107" fmla="*/ 106874 h 192419"/>
                <a:gd name="connsiteX108" fmla="*/ 97527 w 272361"/>
                <a:gd name="connsiteY108" fmla="*/ 103682 h 192419"/>
                <a:gd name="connsiteX109" fmla="*/ 96249 w 272361"/>
                <a:gd name="connsiteY109" fmla="*/ 104320 h 192419"/>
                <a:gd name="connsiteX110" fmla="*/ 94333 w 272361"/>
                <a:gd name="connsiteY110" fmla="*/ 101767 h 192419"/>
                <a:gd name="connsiteX111" fmla="*/ 65578 w 272361"/>
                <a:gd name="connsiteY111" fmla="*/ 96660 h 192419"/>
                <a:gd name="connsiteX112" fmla="*/ 42574 w 272361"/>
                <a:gd name="connsiteY112" fmla="*/ 111343 h 192419"/>
                <a:gd name="connsiteX113" fmla="*/ 38740 w 272361"/>
                <a:gd name="connsiteY113" fmla="*/ 107512 h 192419"/>
                <a:gd name="connsiteX114" fmla="*/ 8707 w 272361"/>
                <a:gd name="connsiteY114" fmla="*/ 89637 h 192419"/>
                <a:gd name="connsiteX115" fmla="*/ 400 w 272361"/>
                <a:gd name="connsiteY115" fmla="*/ 93468 h 192419"/>
                <a:gd name="connsiteX116" fmla="*/ 4234 w 272361"/>
                <a:gd name="connsiteY116" fmla="*/ 101767 h 192419"/>
                <a:gd name="connsiteX117" fmla="*/ 29155 w 272361"/>
                <a:gd name="connsiteY117" fmla="*/ 115812 h 192419"/>
                <a:gd name="connsiteX118" fmla="*/ 29155 w 272361"/>
                <a:gd name="connsiteY118" fmla="*/ 115812 h 192419"/>
                <a:gd name="connsiteX119" fmla="*/ 31711 w 272361"/>
                <a:gd name="connsiteY119" fmla="*/ 119003 h 192419"/>
                <a:gd name="connsiteX120" fmla="*/ 29794 w 272361"/>
                <a:gd name="connsiteY120" fmla="*/ 140709 h 192419"/>
                <a:gd name="connsiteX121" fmla="*/ 45130 w 272361"/>
                <a:gd name="connsiteY121" fmla="*/ 152839 h 192419"/>
                <a:gd name="connsiteX122" fmla="*/ 45769 w 272361"/>
                <a:gd name="connsiteY122" fmla="*/ 152839 h 192419"/>
                <a:gd name="connsiteX123" fmla="*/ 50881 w 272361"/>
                <a:gd name="connsiteY123" fmla="*/ 164330 h 192419"/>
                <a:gd name="connsiteX124" fmla="*/ 70051 w 272361"/>
                <a:gd name="connsiteY124" fmla="*/ 173267 h 192419"/>
                <a:gd name="connsiteX125" fmla="*/ 71329 w 272361"/>
                <a:gd name="connsiteY125" fmla="*/ 173267 h 192419"/>
                <a:gd name="connsiteX126" fmla="*/ 71329 w 272361"/>
                <a:gd name="connsiteY126" fmla="*/ 173906 h 192419"/>
                <a:gd name="connsiteX127" fmla="*/ 91776 w 272361"/>
                <a:gd name="connsiteY127" fmla="*/ 184120 h 192419"/>
                <a:gd name="connsiteX128" fmla="*/ 98806 w 272361"/>
                <a:gd name="connsiteY128" fmla="*/ 183482 h 192419"/>
                <a:gd name="connsiteX129" fmla="*/ 100722 w 272361"/>
                <a:gd name="connsiteY129" fmla="*/ 186035 h 192419"/>
                <a:gd name="connsiteX130" fmla="*/ 117975 w 272361"/>
                <a:gd name="connsiteY130" fmla="*/ 192419 h 192419"/>
                <a:gd name="connsiteX131" fmla="*/ 119892 w 272361"/>
                <a:gd name="connsiteY131" fmla="*/ 192419 h 192419"/>
                <a:gd name="connsiteX132" fmla="*/ 141618 w 272361"/>
                <a:gd name="connsiteY132" fmla="*/ 177098 h 192419"/>
                <a:gd name="connsiteX133" fmla="*/ 142257 w 272361"/>
                <a:gd name="connsiteY133" fmla="*/ 176459 h 192419"/>
                <a:gd name="connsiteX134" fmla="*/ 144174 w 272361"/>
                <a:gd name="connsiteY134" fmla="*/ 174544 h 192419"/>
                <a:gd name="connsiteX135" fmla="*/ 144813 w 272361"/>
                <a:gd name="connsiteY135" fmla="*/ 175182 h 192419"/>
                <a:gd name="connsiteX136" fmla="*/ 157593 w 272361"/>
                <a:gd name="connsiteY136" fmla="*/ 180290 h 192419"/>
                <a:gd name="connsiteX137" fmla="*/ 158871 w 272361"/>
                <a:gd name="connsiteY137" fmla="*/ 180290 h 192419"/>
                <a:gd name="connsiteX138" fmla="*/ 176124 w 272361"/>
                <a:gd name="connsiteY138" fmla="*/ 170075 h 192419"/>
                <a:gd name="connsiteX139" fmla="*/ 182514 w 272361"/>
                <a:gd name="connsiteY139" fmla="*/ 171990 h 192419"/>
                <a:gd name="connsiteX140" fmla="*/ 183152 w 272361"/>
                <a:gd name="connsiteY140" fmla="*/ 171990 h 192419"/>
                <a:gd name="connsiteX141" fmla="*/ 196572 w 272361"/>
                <a:gd name="connsiteY141" fmla="*/ 166245 h 192419"/>
                <a:gd name="connsiteX142" fmla="*/ 202322 w 272361"/>
                <a:gd name="connsiteY142" fmla="*/ 157307 h 192419"/>
                <a:gd name="connsiteX143" fmla="*/ 204240 w 272361"/>
                <a:gd name="connsiteY143" fmla="*/ 157946 h 192419"/>
                <a:gd name="connsiteX144" fmla="*/ 204878 w 272361"/>
                <a:gd name="connsiteY144" fmla="*/ 157946 h 192419"/>
                <a:gd name="connsiteX145" fmla="*/ 218936 w 272361"/>
                <a:gd name="connsiteY145" fmla="*/ 152200 h 192419"/>
                <a:gd name="connsiteX146" fmla="*/ 225965 w 272361"/>
                <a:gd name="connsiteY146" fmla="*/ 137517 h 192419"/>
                <a:gd name="connsiteX147" fmla="*/ 225965 w 272361"/>
                <a:gd name="connsiteY147" fmla="*/ 136240 h 192419"/>
                <a:gd name="connsiteX148" fmla="*/ 236189 w 272361"/>
                <a:gd name="connsiteY148" fmla="*/ 130495 h 192419"/>
                <a:gd name="connsiteX149" fmla="*/ 242579 w 272361"/>
                <a:gd name="connsiteY149" fmla="*/ 117088 h 192419"/>
                <a:gd name="connsiteX150" fmla="*/ 240662 w 272361"/>
                <a:gd name="connsiteY150" fmla="*/ 110704 h 192419"/>
                <a:gd name="connsiteX151" fmla="*/ 266861 w 272361"/>
                <a:gd name="connsiteY151" fmla="*/ 99852 h 192419"/>
                <a:gd name="connsiteX152" fmla="*/ 271973 w 272361"/>
                <a:gd name="connsiteY152" fmla="*/ 91552 h 192419"/>
                <a:gd name="connsiteX153" fmla="*/ 87303 w 272361"/>
                <a:gd name="connsiteY153" fmla="*/ 110066 h 192419"/>
                <a:gd name="connsiteX154" fmla="*/ 87303 w 272361"/>
                <a:gd name="connsiteY154" fmla="*/ 110066 h 192419"/>
                <a:gd name="connsiteX155" fmla="*/ 87303 w 272361"/>
                <a:gd name="connsiteY155" fmla="*/ 110066 h 192419"/>
                <a:gd name="connsiteX156" fmla="*/ 87303 w 272361"/>
                <a:gd name="connsiteY156" fmla="*/ 110066 h 192419"/>
                <a:gd name="connsiteX157" fmla="*/ 41296 w 272361"/>
                <a:gd name="connsiteY157" fmla="*/ 133687 h 192419"/>
                <a:gd name="connsiteX158" fmla="*/ 41935 w 272361"/>
                <a:gd name="connsiteY158" fmla="*/ 126664 h 192419"/>
                <a:gd name="connsiteX159" fmla="*/ 72607 w 272361"/>
                <a:gd name="connsiteY159" fmla="*/ 107512 h 192419"/>
                <a:gd name="connsiteX160" fmla="*/ 84748 w 272361"/>
                <a:gd name="connsiteY160" fmla="*/ 109428 h 192419"/>
                <a:gd name="connsiteX161" fmla="*/ 86665 w 272361"/>
                <a:gd name="connsiteY161" fmla="*/ 111343 h 192419"/>
                <a:gd name="connsiteX162" fmla="*/ 86026 w 272361"/>
                <a:gd name="connsiteY162" fmla="*/ 111981 h 192419"/>
                <a:gd name="connsiteX163" fmla="*/ 54715 w 272361"/>
                <a:gd name="connsiteY163" fmla="*/ 137517 h 192419"/>
                <a:gd name="connsiteX164" fmla="*/ 51520 w 272361"/>
                <a:gd name="connsiteY164" fmla="*/ 140071 h 192419"/>
                <a:gd name="connsiteX165" fmla="*/ 41296 w 272361"/>
                <a:gd name="connsiteY165" fmla="*/ 133687 h 192419"/>
                <a:gd name="connsiteX166" fmla="*/ 59827 w 272361"/>
                <a:gd name="connsiteY166" fmla="*/ 149647 h 192419"/>
                <a:gd name="connsiteX167" fmla="*/ 59827 w 272361"/>
                <a:gd name="connsiteY167" fmla="*/ 149647 h 192419"/>
                <a:gd name="connsiteX168" fmla="*/ 63022 w 272361"/>
                <a:gd name="connsiteY168" fmla="*/ 147731 h 192419"/>
                <a:gd name="connsiteX169" fmla="*/ 96249 w 272361"/>
                <a:gd name="connsiteY169" fmla="*/ 120280 h 192419"/>
                <a:gd name="connsiteX170" fmla="*/ 96888 w 272361"/>
                <a:gd name="connsiteY170" fmla="*/ 119642 h 192419"/>
                <a:gd name="connsiteX171" fmla="*/ 105195 w 272361"/>
                <a:gd name="connsiteY171" fmla="*/ 113896 h 192419"/>
                <a:gd name="connsiteX172" fmla="*/ 116058 w 272361"/>
                <a:gd name="connsiteY172" fmla="*/ 114535 h 192419"/>
                <a:gd name="connsiteX173" fmla="*/ 114780 w 272361"/>
                <a:gd name="connsiteY173" fmla="*/ 125387 h 192419"/>
                <a:gd name="connsiteX174" fmla="*/ 114141 w 272361"/>
                <a:gd name="connsiteY174" fmla="*/ 126026 h 192419"/>
                <a:gd name="connsiteX175" fmla="*/ 113502 w 272361"/>
                <a:gd name="connsiteY175" fmla="*/ 126664 h 192419"/>
                <a:gd name="connsiteX176" fmla="*/ 75163 w 272361"/>
                <a:gd name="connsiteY176" fmla="*/ 159223 h 192419"/>
                <a:gd name="connsiteX177" fmla="*/ 61744 w 272361"/>
                <a:gd name="connsiteY177" fmla="*/ 155392 h 192419"/>
                <a:gd name="connsiteX178" fmla="*/ 59827 w 272361"/>
                <a:gd name="connsiteY178" fmla="*/ 149647 h 192419"/>
                <a:gd name="connsiteX179" fmla="*/ 83470 w 272361"/>
                <a:gd name="connsiteY179" fmla="*/ 167522 h 192419"/>
                <a:gd name="connsiteX180" fmla="*/ 117336 w 272361"/>
                <a:gd name="connsiteY180" fmla="*/ 138794 h 192419"/>
                <a:gd name="connsiteX181" fmla="*/ 117975 w 272361"/>
                <a:gd name="connsiteY181" fmla="*/ 138794 h 192419"/>
                <a:gd name="connsiteX182" fmla="*/ 124365 w 272361"/>
                <a:gd name="connsiteY182" fmla="*/ 142624 h 192419"/>
                <a:gd name="connsiteX183" fmla="*/ 117336 w 272361"/>
                <a:gd name="connsiteY183" fmla="*/ 154115 h 192419"/>
                <a:gd name="connsiteX184" fmla="*/ 112863 w 272361"/>
                <a:gd name="connsiteY184" fmla="*/ 158584 h 192419"/>
                <a:gd name="connsiteX185" fmla="*/ 107751 w 272361"/>
                <a:gd name="connsiteY185" fmla="*/ 163053 h 192419"/>
                <a:gd name="connsiteX186" fmla="*/ 97527 w 272361"/>
                <a:gd name="connsiteY186" fmla="*/ 170075 h 192419"/>
                <a:gd name="connsiteX187" fmla="*/ 83470 w 272361"/>
                <a:gd name="connsiteY187" fmla="*/ 167522 h 192419"/>
                <a:gd name="connsiteX188" fmla="*/ 133950 w 272361"/>
                <a:gd name="connsiteY188" fmla="*/ 167522 h 192419"/>
                <a:gd name="connsiteX189" fmla="*/ 119892 w 272361"/>
                <a:gd name="connsiteY189" fmla="*/ 179013 h 192419"/>
                <a:gd name="connsiteX190" fmla="*/ 111585 w 272361"/>
                <a:gd name="connsiteY190" fmla="*/ 177098 h 192419"/>
                <a:gd name="connsiteX191" fmla="*/ 116697 w 272361"/>
                <a:gd name="connsiteY191" fmla="*/ 173267 h 192419"/>
                <a:gd name="connsiteX192" fmla="*/ 117975 w 272361"/>
                <a:gd name="connsiteY192" fmla="*/ 171990 h 192419"/>
                <a:gd name="connsiteX193" fmla="*/ 121170 w 272361"/>
                <a:gd name="connsiteY193" fmla="*/ 169437 h 192419"/>
                <a:gd name="connsiteX194" fmla="*/ 126921 w 272361"/>
                <a:gd name="connsiteY194" fmla="*/ 163691 h 192419"/>
                <a:gd name="connsiteX195" fmla="*/ 133311 w 272361"/>
                <a:gd name="connsiteY195" fmla="*/ 156669 h 192419"/>
                <a:gd name="connsiteX196" fmla="*/ 139062 w 272361"/>
                <a:gd name="connsiteY196" fmla="*/ 160499 h 192419"/>
                <a:gd name="connsiteX197" fmla="*/ 133950 w 272361"/>
                <a:gd name="connsiteY197" fmla="*/ 167522 h 192419"/>
                <a:gd name="connsiteX198" fmla="*/ 133950 w 272361"/>
                <a:gd name="connsiteY198" fmla="*/ 167522 h 19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272361" h="192419">
                  <a:moveTo>
                    <a:pt x="271973" y="91552"/>
                  </a:moveTo>
                  <a:cubicBezTo>
                    <a:pt x="270695" y="88360"/>
                    <a:pt x="266861" y="86445"/>
                    <a:pt x="263666" y="87722"/>
                  </a:cubicBezTo>
                  <a:lnTo>
                    <a:pt x="234272" y="99852"/>
                  </a:lnTo>
                  <a:cubicBezTo>
                    <a:pt x="231077" y="96021"/>
                    <a:pt x="227882" y="92191"/>
                    <a:pt x="224687" y="88360"/>
                  </a:cubicBezTo>
                  <a:cubicBezTo>
                    <a:pt x="221492" y="84530"/>
                    <a:pt x="218936" y="81338"/>
                    <a:pt x="216380" y="78146"/>
                  </a:cubicBezTo>
                  <a:cubicBezTo>
                    <a:pt x="216380" y="78146"/>
                    <a:pt x="215741" y="77508"/>
                    <a:pt x="215741" y="77508"/>
                  </a:cubicBezTo>
                  <a:cubicBezTo>
                    <a:pt x="225965" y="75592"/>
                    <a:pt x="236828" y="71762"/>
                    <a:pt x="241301" y="68570"/>
                  </a:cubicBezTo>
                  <a:cubicBezTo>
                    <a:pt x="244496" y="66655"/>
                    <a:pt x="245135" y="62825"/>
                    <a:pt x="243218" y="59633"/>
                  </a:cubicBezTo>
                  <a:cubicBezTo>
                    <a:pt x="241301" y="56441"/>
                    <a:pt x="237467" y="55802"/>
                    <a:pt x="234272" y="57717"/>
                  </a:cubicBezTo>
                  <a:cubicBezTo>
                    <a:pt x="227243" y="62825"/>
                    <a:pt x="204240" y="67293"/>
                    <a:pt x="199766" y="65378"/>
                  </a:cubicBezTo>
                  <a:cubicBezTo>
                    <a:pt x="199766" y="65378"/>
                    <a:pt x="199766" y="65378"/>
                    <a:pt x="199766" y="65378"/>
                  </a:cubicBezTo>
                  <a:cubicBezTo>
                    <a:pt x="199766" y="65378"/>
                    <a:pt x="199127" y="65378"/>
                    <a:pt x="199127" y="65378"/>
                  </a:cubicBezTo>
                  <a:lnTo>
                    <a:pt x="165261" y="51972"/>
                  </a:lnTo>
                  <a:cubicBezTo>
                    <a:pt x="165261" y="51972"/>
                    <a:pt x="165261" y="51972"/>
                    <a:pt x="165261" y="51972"/>
                  </a:cubicBezTo>
                  <a:cubicBezTo>
                    <a:pt x="165261" y="51972"/>
                    <a:pt x="164622" y="51972"/>
                    <a:pt x="163983" y="51972"/>
                  </a:cubicBezTo>
                  <a:cubicBezTo>
                    <a:pt x="163344" y="51972"/>
                    <a:pt x="162705" y="51972"/>
                    <a:pt x="162705" y="51972"/>
                  </a:cubicBezTo>
                  <a:cubicBezTo>
                    <a:pt x="162705" y="51972"/>
                    <a:pt x="162705" y="51972"/>
                    <a:pt x="162705" y="51972"/>
                  </a:cubicBezTo>
                  <a:lnTo>
                    <a:pt x="112863" y="57079"/>
                  </a:lnTo>
                  <a:cubicBezTo>
                    <a:pt x="112224" y="57079"/>
                    <a:pt x="110946" y="57717"/>
                    <a:pt x="110307" y="57717"/>
                  </a:cubicBezTo>
                  <a:cubicBezTo>
                    <a:pt x="89859" y="70485"/>
                    <a:pt x="82191" y="65378"/>
                    <a:pt x="78358" y="60909"/>
                  </a:cubicBezTo>
                  <a:lnTo>
                    <a:pt x="103917" y="38565"/>
                  </a:lnTo>
                  <a:lnTo>
                    <a:pt x="135867" y="26436"/>
                  </a:lnTo>
                  <a:cubicBezTo>
                    <a:pt x="142257" y="23882"/>
                    <a:pt x="150564" y="24521"/>
                    <a:pt x="158871" y="25797"/>
                  </a:cubicBezTo>
                  <a:cubicBezTo>
                    <a:pt x="162705" y="26436"/>
                    <a:pt x="167178" y="26436"/>
                    <a:pt x="171651" y="26436"/>
                  </a:cubicBezTo>
                  <a:lnTo>
                    <a:pt x="211268" y="26436"/>
                  </a:lnTo>
                  <a:cubicBezTo>
                    <a:pt x="211268" y="26436"/>
                    <a:pt x="211268" y="26436"/>
                    <a:pt x="211268" y="26436"/>
                  </a:cubicBezTo>
                  <a:cubicBezTo>
                    <a:pt x="214463" y="26436"/>
                    <a:pt x="218297" y="25159"/>
                    <a:pt x="220853" y="23882"/>
                  </a:cubicBezTo>
                  <a:lnTo>
                    <a:pt x="241940" y="12391"/>
                  </a:lnTo>
                  <a:cubicBezTo>
                    <a:pt x="245135" y="10476"/>
                    <a:pt x="246413" y="6645"/>
                    <a:pt x="244496" y="3453"/>
                  </a:cubicBezTo>
                  <a:cubicBezTo>
                    <a:pt x="242579" y="261"/>
                    <a:pt x="238745" y="-1015"/>
                    <a:pt x="235550" y="900"/>
                  </a:cubicBezTo>
                  <a:lnTo>
                    <a:pt x="213824" y="12391"/>
                  </a:lnTo>
                  <a:cubicBezTo>
                    <a:pt x="213185" y="13029"/>
                    <a:pt x="211907" y="13029"/>
                    <a:pt x="210629" y="13029"/>
                  </a:cubicBezTo>
                  <a:cubicBezTo>
                    <a:pt x="210629" y="13029"/>
                    <a:pt x="210629" y="13029"/>
                    <a:pt x="210629" y="13029"/>
                  </a:cubicBezTo>
                  <a:lnTo>
                    <a:pt x="171012" y="13029"/>
                  </a:lnTo>
                  <a:cubicBezTo>
                    <a:pt x="167178" y="13029"/>
                    <a:pt x="163344" y="12391"/>
                    <a:pt x="159510" y="12391"/>
                  </a:cubicBezTo>
                  <a:cubicBezTo>
                    <a:pt x="149925" y="11753"/>
                    <a:pt x="140340" y="10476"/>
                    <a:pt x="130755" y="14306"/>
                  </a:cubicBezTo>
                  <a:lnTo>
                    <a:pt x="130116" y="14306"/>
                  </a:lnTo>
                  <a:lnTo>
                    <a:pt x="112863" y="8561"/>
                  </a:lnTo>
                  <a:cubicBezTo>
                    <a:pt x="112224" y="8561"/>
                    <a:pt x="112224" y="8561"/>
                    <a:pt x="111585" y="8561"/>
                  </a:cubicBezTo>
                  <a:cubicBezTo>
                    <a:pt x="108390" y="7922"/>
                    <a:pt x="105195" y="8561"/>
                    <a:pt x="101361" y="9199"/>
                  </a:cubicBezTo>
                  <a:lnTo>
                    <a:pt x="68134" y="16221"/>
                  </a:lnTo>
                  <a:cubicBezTo>
                    <a:pt x="66856" y="16221"/>
                    <a:pt x="64939" y="16221"/>
                    <a:pt x="63022" y="15583"/>
                  </a:cubicBezTo>
                  <a:lnTo>
                    <a:pt x="43852" y="7284"/>
                  </a:lnTo>
                  <a:cubicBezTo>
                    <a:pt x="40657" y="6007"/>
                    <a:pt x="36823" y="7284"/>
                    <a:pt x="35545" y="10476"/>
                  </a:cubicBezTo>
                  <a:cubicBezTo>
                    <a:pt x="34267" y="13668"/>
                    <a:pt x="35545" y="17498"/>
                    <a:pt x="38740" y="18775"/>
                  </a:cubicBezTo>
                  <a:lnTo>
                    <a:pt x="57910" y="27713"/>
                  </a:lnTo>
                  <a:cubicBezTo>
                    <a:pt x="60466" y="28989"/>
                    <a:pt x="63661" y="28989"/>
                    <a:pt x="66856" y="28989"/>
                  </a:cubicBezTo>
                  <a:cubicBezTo>
                    <a:pt x="68134" y="28989"/>
                    <a:pt x="69412" y="28989"/>
                    <a:pt x="70690" y="28351"/>
                  </a:cubicBezTo>
                  <a:lnTo>
                    <a:pt x="103917" y="21329"/>
                  </a:lnTo>
                  <a:cubicBezTo>
                    <a:pt x="106473" y="20690"/>
                    <a:pt x="107751" y="20690"/>
                    <a:pt x="109029" y="20690"/>
                  </a:cubicBezTo>
                  <a:lnTo>
                    <a:pt x="110307" y="21329"/>
                  </a:lnTo>
                  <a:lnTo>
                    <a:pt x="96888" y="26436"/>
                  </a:lnTo>
                  <a:cubicBezTo>
                    <a:pt x="96249" y="26436"/>
                    <a:pt x="95611" y="27074"/>
                    <a:pt x="94971" y="27713"/>
                  </a:cubicBezTo>
                  <a:lnTo>
                    <a:pt x="72607" y="46865"/>
                  </a:lnTo>
                  <a:lnTo>
                    <a:pt x="66217" y="53249"/>
                  </a:lnTo>
                  <a:cubicBezTo>
                    <a:pt x="63022" y="56441"/>
                    <a:pt x="62383" y="62186"/>
                    <a:pt x="64939" y="66017"/>
                  </a:cubicBezTo>
                  <a:cubicBezTo>
                    <a:pt x="67495" y="69847"/>
                    <a:pt x="73885" y="78784"/>
                    <a:pt x="87303" y="78784"/>
                  </a:cubicBezTo>
                  <a:cubicBezTo>
                    <a:pt x="94333" y="78784"/>
                    <a:pt x="103278" y="76231"/>
                    <a:pt x="114780" y="69847"/>
                  </a:cubicBezTo>
                  <a:lnTo>
                    <a:pt x="161427" y="65378"/>
                  </a:lnTo>
                  <a:lnTo>
                    <a:pt x="193377" y="78146"/>
                  </a:lnTo>
                  <a:cubicBezTo>
                    <a:pt x="197850" y="80061"/>
                    <a:pt x="202322" y="83253"/>
                    <a:pt x="205517" y="87084"/>
                  </a:cubicBezTo>
                  <a:cubicBezTo>
                    <a:pt x="208073" y="90276"/>
                    <a:pt x="211268" y="94106"/>
                    <a:pt x="214463" y="97936"/>
                  </a:cubicBezTo>
                  <a:cubicBezTo>
                    <a:pt x="218297" y="102405"/>
                    <a:pt x="222131" y="107512"/>
                    <a:pt x="226604" y="112620"/>
                  </a:cubicBezTo>
                  <a:cubicBezTo>
                    <a:pt x="227243" y="113258"/>
                    <a:pt x="227882" y="113896"/>
                    <a:pt x="228521" y="114535"/>
                  </a:cubicBezTo>
                  <a:cubicBezTo>
                    <a:pt x="229799" y="116450"/>
                    <a:pt x="230438" y="117088"/>
                    <a:pt x="230438" y="117727"/>
                  </a:cubicBezTo>
                  <a:cubicBezTo>
                    <a:pt x="230438" y="118365"/>
                    <a:pt x="230438" y="119642"/>
                    <a:pt x="228521" y="121557"/>
                  </a:cubicBezTo>
                  <a:cubicBezTo>
                    <a:pt x="225965" y="123472"/>
                    <a:pt x="224048" y="124749"/>
                    <a:pt x="223409" y="124749"/>
                  </a:cubicBezTo>
                  <a:cubicBezTo>
                    <a:pt x="221492" y="124111"/>
                    <a:pt x="214463" y="117727"/>
                    <a:pt x="209990" y="113896"/>
                  </a:cubicBezTo>
                  <a:cubicBezTo>
                    <a:pt x="204878" y="109428"/>
                    <a:pt x="199766" y="104959"/>
                    <a:pt x="195293" y="101128"/>
                  </a:cubicBezTo>
                  <a:cubicBezTo>
                    <a:pt x="192737" y="99213"/>
                    <a:pt x="188265" y="99852"/>
                    <a:pt x="186347" y="102405"/>
                  </a:cubicBezTo>
                  <a:cubicBezTo>
                    <a:pt x="184430" y="104959"/>
                    <a:pt x="185070" y="109428"/>
                    <a:pt x="187625" y="111343"/>
                  </a:cubicBezTo>
                  <a:cubicBezTo>
                    <a:pt x="192098" y="114535"/>
                    <a:pt x="196572" y="119003"/>
                    <a:pt x="201683" y="123472"/>
                  </a:cubicBezTo>
                  <a:cubicBezTo>
                    <a:pt x="206156" y="127303"/>
                    <a:pt x="209351" y="130495"/>
                    <a:pt x="212546" y="133048"/>
                  </a:cubicBezTo>
                  <a:cubicBezTo>
                    <a:pt x="212546" y="133048"/>
                    <a:pt x="212546" y="133687"/>
                    <a:pt x="213185" y="133687"/>
                  </a:cubicBezTo>
                  <a:cubicBezTo>
                    <a:pt x="214463" y="134963"/>
                    <a:pt x="215102" y="136240"/>
                    <a:pt x="215102" y="138155"/>
                  </a:cubicBezTo>
                  <a:cubicBezTo>
                    <a:pt x="215102" y="141347"/>
                    <a:pt x="214463" y="142624"/>
                    <a:pt x="212546" y="143901"/>
                  </a:cubicBezTo>
                  <a:cubicBezTo>
                    <a:pt x="209990" y="145816"/>
                    <a:pt x="208073" y="146455"/>
                    <a:pt x="206795" y="146455"/>
                  </a:cubicBezTo>
                  <a:cubicBezTo>
                    <a:pt x="205517" y="146455"/>
                    <a:pt x="202961" y="143901"/>
                    <a:pt x="200405" y="141347"/>
                  </a:cubicBezTo>
                  <a:cubicBezTo>
                    <a:pt x="197850" y="138794"/>
                    <a:pt x="194655" y="136240"/>
                    <a:pt x="190182" y="133048"/>
                  </a:cubicBezTo>
                  <a:cubicBezTo>
                    <a:pt x="189542" y="132410"/>
                    <a:pt x="188904" y="131771"/>
                    <a:pt x="188265" y="131771"/>
                  </a:cubicBezTo>
                  <a:cubicBezTo>
                    <a:pt x="183792" y="127303"/>
                    <a:pt x="179957" y="123472"/>
                    <a:pt x="174846" y="119003"/>
                  </a:cubicBezTo>
                  <a:cubicBezTo>
                    <a:pt x="172290" y="116450"/>
                    <a:pt x="167817" y="117088"/>
                    <a:pt x="165900" y="119642"/>
                  </a:cubicBezTo>
                  <a:cubicBezTo>
                    <a:pt x="163983" y="122195"/>
                    <a:pt x="163983" y="126664"/>
                    <a:pt x="166539" y="128579"/>
                  </a:cubicBezTo>
                  <a:cubicBezTo>
                    <a:pt x="171012" y="132410"/>
                    <a:pt x="174846" y="136240"/>
                    <a:pt x="179319" y="140071"/>
                  </a:cubicBezTo>
                  <a:cubicBezTo>
                    <a:pt x="179957" y="140709"/>
                    <a:pt x="180597" y="141347"/>
                    <a:pt x="181236" y="141986"/>
                  </a:cubicBezTo>
                  <a:cubicBezTo>
                    <a:pt x="181236" y="141986"/>
                    <a:pt x="181236" y="141986"/>
                    <a:pt x="181236" y="141986"/>
                  </a:cubicBezTo>
                  <a:cubicBezTo>
                    <a:pt x="181236" y="141986"/>
                    <a:pt x="181236" y="141986"/>
                    <a:pt x="181236" y="141986"/>
                  </a:cubicBezTo>
                  <a:cubicBezTo>
                    <a:pt x="183792" y="144539"/>
                    <a:pt x="185709" y="146455"/>
                    <a:pt x="188265" y="149008"/>
                  </a:cubicBezTo>
                  <a:cubicBezTo>
                    <a:pt x="188904" y="149647"/>
                    <a:pt x="189542" y="150285"/>
                    <a:pt x="190182" y="150923"/>
                  </a:cubicBezTo>
                  <a:cubicBezTo>
                    <a:pt x="190820" y="151562"/>
                    <a:pt x="191460" y="152200"/>
                    <a:pt x="191460" y="152200"/>
                  </a:cubicBezTo>
                  <a:cubicBezTo>
                    <a:pt x="191460" y="154754"/>
                    <a:pt x="190820" y="156669"/>
                    <a:pt x="188904" y="157946"/>
                  </a:cubicBezTo>
                  <a:cubicBezTo>
                    <a:pt x="186987" y="159861"/>
                    <a:pt x="185070" y="160499"/>
                    <a:pt x="183792" y="160499"/>
                  </a:cubicBezTo>
                  <a:cubicBezTo>
                    <a:pt x="181875" y="159861"/>
                    <a:pt x="175485" y="154115"/>
                    <a:pt x="171012" y="150285"/>
                  </a:cubicBezTo>
                  <a:cubicBezTo>
                    <a:pt x="166539" y="146455"/>
                    <a:pt x="161427" y="141347"/>
                    <a:pt x="156315" y="137517"/>
                  </a:cubicBezTo>
                  <a:cubicBezTo>
                    <a:pt x="153759" y="135602"/>
                    <a:pt x="149286" y="136240"/>
                    <a:pt x="147369" y="138794"/>
                  </a:cubicBezTo>
                  <a:cubicBezTo>
                    <a:pt x="145452" y="141347"/>
                    <a:pt x="146091" y="145816"/>
                    <a:pt x="148647" y="147731"/>
                  </a:cubicBezTo>
                  <a:cubicBezTo>
                    <a:pt x="153120" y="150923"/>
                    <a:pt x="157593" y="155392"/>
                    <a:pt x="162066" y="159223"/>
                  </a:cubicBezTo>
                  <a:cubicBezTo>
                    <a:pt x="163344" y="160499"/>
                    <a:pt x="164622" y="161776"/>
                    <a:pt x="165900" y="162415"/>
                  </a:cubicBezTo>
                  <a:cubicBezTo>
                    <a:pt x="163983" y="164968"/>
                    <a:pt x="162066" y="168160"/>
                    <a:pt x="158871" y="168160"/>
                  </a:cubicBezTo>
                  <a:cubicBezTo>
                    <a:pt x="157593" y="167522"/>
                    <a:pt x="153120" y="166245"/>
                    <a:pt x="152481" y="165606"/>
                  </a:cubicBezTo>
                  <a:cubicBezTo>
                    <a:pt x="151842" y="164968"/>
                    <a:pt x="151203" y="164968"/>
                    <a:pt x="151203" y="164330"/>
                  </a:cubicBezTo>
                  <a:cubicBezTo>
                    <a:pt x="151842" y="161138"/>
                    <a:pt x="151203" y="157307"/>
                    <a:pt x="148647" y="153477"/>
                  </a:cubicBezTo>
                  <a:cubicBezTo>
                    <a:pt x="148008" y="152839"/>
                    <a:pt x="148008" y="152839"/>
                    <a:pt x="147369" y="152200"/>
                  </a:cubicBezTo>
                  <a:cubicBezTo>
                    <a:pt x="146091" y="150923"/>
                    <a:pt x="142257" y="147093"/>
                    <a:pt x="137784" y="145178"/>
                  </a:cubicBezTo>
                  <a:cubicBezTo>
                    <a:pt x="137784" y="141986"/>
                    <a:pt x="137145" y="138794"/>
                    <a:pt x="134589" y="135602"/>
                  </a:cubicBezTo>
                  <a:cubicBezTo>
                    <a:pt x="134589" y="135602"/>
                    <a:pt x="133950" y="134963"/>
                    <a:pt x="133950" y="134963"/>
                  </a:cubicBezTo>
                  <a:cubicBezTo>
                    <a:pt x="131394" y="132410"/>
                    <a:pt x="129477" y="130495"/>
                    <a:pt x="126921" y="129218"/>
                  </a:cubicBezTo>
                  <a:cubicBezTo>
                    <a:pt x="130755" y="122195"/>
                    <a:pt x="130116" y="113896"/>
                    <a:pt x="125004" y="106874"/>
                  </a:cubicBezTo>
                  <a:cubicBezTo>
                    <a:pt x="117975" y="97936"/>
                    <a:pt x="106473" y="97298"/>
                    <a:pt x="97527" y="103682"/>
                  </a:cubicBezTo>
                  <a:lnTo>
                    <a:pt x="96249" y="104320"/>
                  </a:lnTo>
                  <a:cubicBezTo>
                    <a:pt x="95611" y="103044"/>
                    <a:pt x="94971" y="102405"/>
                    <a:pt x="94333" y="101767"/>
                  </a:cubicBezTo>
                  <a:cubicBezTo>
                    <a:pt x="89221" y="94744"/>
                    <a:pt x="78358" y="89637"/>
                    <a:pt x="65578" y="96660"/>
                  </a:cubicBezTo>
                  <a:lnTo>
                    <a:pt x="42574" y="111343"/>
                  </a:lnTo>
                  <a:cubicBezTo>
                    <a:pt x="41296" y="110066"/>
                    <a:pt x="40018" y="108789"/>
                    <a:pt x="38740" y="107512"/>
                  </a:cubicBezTo>
                  <a:cubicBezTo>
                    <a:pt x="38101" y="106236"/>
                    <a:pt x="29794" y="97936"/>
                    <a:pt x="8707" y="89637"/>
                  </a:cubicBezTo>
                  <a:cubicBezTo>
                    <a:pt x="5512" y="88360"/>
                    <a:pt x="1678" y="90276"/>
                    <a:pt x="400" y="93468"/>
                  </a:cubicBezTo>
                  <a:cubicBezTo>
                    <a:pt x="-878" y="96660"/>
                    <a:pt x="1039" y="100490"/>
                    <a:pt x="4234" y="101767"/>
                  </a:cubicBezTo>
                  <a:cubicBezTo>
                    <a:pt x="22126" y="108789"/>
                    <a:pt x="29155" y="115812"/>
                    <a:pt x="29155" y="115812"/>
                  </a:cubicBezTo>
                  <a:cubicBezTo>
                    <a:pt x="29155" y="115812"/>
                    <a:pt x="29155" y="115812"/>
                    <a:pt x="29155" y="115812"/>
                  </a:cubicBezTo>
                  <a:cubicBezTo>
                    <a:pt x="29794" y="117088"/>
                    <a:pt x="31072" y="117727"/>
                    <a:pt x="31711" y="119003"/>
                  </a:cubicBezTo>
                  <a:cubicBezTo>
                    <a:pt x="26599" y="124749"/>
                    <a:pt x="25960" y="133048"/>
                    <a:pt x="29794" y="140709"/>
                  </a:cubicBezTo>
                  <a:cubicBezTo>
                    <a:pt x="32989" y="146455"/>
                    <a:pt x="38740" y="150923"/>
                    <a:pt x="45130" y="152839"/>
                  </a:cubicBezTo>
                  <a:cubicBezTo>
                    <a:pt x="45130" y="152839"/>
                    <a:pt x="45769" y="152839"/>
                    <a:pt x="45769" y="152839"/>
                  </a:cubicBezTo>
                  <a:cubicBezTo>
                    <a:pt x="45769" y="156669"/>
                    <a:pt x="47686" y="160499"/>
                    <a:pt x="50881" y="164330"/>
                  </a:cubicBezTo>
                  <a:cubicBezTo>
                    <a:pt x="55354" y="169437"/>
                    <a:pt x="63022" y="173267"/>
                    <a:pt x="70051" y="173267"/>
                  </a:cubicBezTo>
                  <a:cubicBezTo>
                    <a:pt x="70690" y="173267"/>
                    <a:pt x="70690" y="173267"/>
                    <a:pt x="71329" y="173267"/>
                  </a:cubicBezTo>
                  <a:cubicBezTo>
                    <a:pt x="71329" y="173267"/>
                    <a:pt x="71329" y="173906"/>
                    <a:pt x="71329" y="173906"/>
                  </a:cubicBezTo>
                  <a:cubicBezTo>
                    <a:pt x="75802" y="182205"/>
                    <a:pt x="84748" y="184120"/>
                    <a:pt x="91776" y="184120"/>
                  </a:cubicBezTo>
                  <a:cubicBezTo>
                    <a:pt x="94333" y="184120"/>
                    <a:pt x="96888" y="183482"/>
                    <a:pt x="98806" y="183482"/>
                  </a:cubicBezTo>
                  <a:cubicBezTo>
                    <a:pt x="99444" y="184120"/>
                    <a:pt x="100083" y="185397"/>
                    <a:pt x="100722" y="186035"/>
                  </a:cubicBezTo>
                  <a:cubicBezTo>
                    <a:pt x="104556" y="190504"/>
                    <a:pt x="110946" y="192419"/>
                    <a:pt x="117975" y="192419"/>
                  </a:cubicBezTo>
                  <a:cubicBezTo>
                    <a:pt x="118614" y="192419"/>
                    <a:pt x="119253" y="192419"/>
                    <a:pt x="119892" y="192419"/>
                  </a:cubicBezTo>
                  <a:cubicBezTo>
                    <a:pt x="126282" y="191781"/>
                    <a:pt x="132672" y="186035"/>
                    <a:pt x="141618" y="177098"/>
                  </a:cubicBezTo>
                  <a:lnTo>
                    <a:pt x="142257" y="176459"/>
                  </a:lnTo>
                  <a:cubicBezTo>
                    <a:pt x="142896" y="175821"/>
                    <a:pt x="143535" y="175182"/>
                    <a:pt x="144174" y="174544"/>
                  </a:cubicBezTo>
                  <a:cubicBezTo>
                    <a:pt x="144174" y="174544"/>
                    <a:pt x="144813" y="174544"/>
                    <a:pt x="144813" y="175182"/>
                  </a:cubicBezTo>
                  <a:cubicBezTo>
                    <a:pt x="148008" y="177098"/>
                    <a:pt x="155037" y="180290"/>
                    <a:pt x="157593" y="180290"/>
                  </a:cubicBezTo>
                  <a:cubicBezTo>
                    <a:pt x="158232" y="180290"/>
                    <a:pt x="158232" y="180290"/>
                    <a:pt x="158871" y="180290"/>
                  </a:cubicBezTo>
                  <a:cubicBezTo>
                    <a:pt x="163983" y="180290"/>
                    <a:pt x="170373" y="178374"/>
                    <a:pt x="176124" y="170075"/>
                  </a:cubicBezTo>
                  <a:cubicBezTo>
                    <a:pt x="178680" y="171352"/>
                    <a:pt x="180597" y="171990"/>
                    <a:pt x="182514" y="171990"/>
                  </a:cubicBezTo>
                  <a:cubicBezTo>
                    <a:pt x="182514" y="171990"/>
                    <a:pt x="183152" y="171990"/>
                    <a:pt x="183152" y="171990"/>
                  </a:cubicBezTo>
                  <a:cubicBezTo>
                    <a:pt x="188265" y="171990"/>
                    <a:pt x="192737" y="170075"/>
                    <a:pt x="196572" y="166245"/>
                  </a:cubicBezTo>
                  <a:cubicBezTo>
                    <a:pt x="199766" y="163053"/>
                    <a:pt x="201683" y="159861"/>
                    <a:pt x="202322" y="157307"/>
                  </a:cubicBezTo>
                  <a:cubicBezTo>
                    <a:pt x="202961" y="157307"/>
                    <a:pt x="203600" y="157946"/>
                    <a:pt x="204240" y="157946"/>
                  </a:cubicBezTo>
                  <a:cubicBezTo>
                    <a:pt x="204240" y="157946"/>
                    <a:pt x="204878" y="157946"/>
                    <a:pt x="204878" y="157946"/>
                  </a:cubicBezTo>
                  <a:cubicBezTo>
                    <a:pt x="208712" y="157946"/>
                    <a:pt x="213824" y="156669"/>
                    <a:pt x="218936" y="152200"/>
                  </a:cubicBezTo>
                  <a:cubicBezTo>
                    <a:pt x="224687" y="147093"/>
                    <a:pt x="225326" y="141986"/>
                    <a:pt x="225965" y="137517"/>
                  </a:cubicBezTo>
                  <a:cubicBezTo>
                    <a:pt x="225965" y="136879"/>
                    <a:pt x="225965" y="136240"/>
                    <a:pt x="225965" y="136240"/>
                  </a:cubicBezTo>
                  <a:cubicBezTo>
                    <a:pt x="229160" y="135602"/>
                    <a:pt x="232994" y="133687"/>
                    <a:pt x="236189" y="130495"/>
                  </a:cubicBezTo>
                  <a:cubicBezTo>
                    <a:pt x="240662" y="126664"/>
                    <a:pt x="242579" y="122195"/>
                    <a:pt x="242579" y="117088"/>
                  </a:cubicBezTo>
                  <a:cubicBezTo>
                    <a:pt x="242579" y="114535"/>
                    <a:pt x="241940" y="112620"/>
                    <a:pt x="240662" y="110704"/>
                  </a:cubicBezTo>
                  <a:lnTo>
                    <a:pt x="266861" y="99852"/>
                  </a:lnTo>
                  <a:cubicBezTo>
                    <a:pt x="271334" y="98575"/>
                    <a:pt x="273251" y="94744"/>
                    <a:pt x="271973" y="91552"/>
                  </a:cubicBezTo>
                  <a:close/>
                  <a:moveTo>
                    <a:pt x="87303" y="110066"/>
                  </a:moveTo>
                  <a:lnTo>
                    <a:pt x="87303" y="110066"/>
                  </a:lnTo>
                  <a:lnTo>
                    <a:pt x="87303" y="110066"/>
                  </a:lnTo>
                  <a:cubicBezTo>
                    <a:pt x="87303" y="110066"/>
                    <a:pt x="87303" y="110066"/>
                    <a:pt x="87303" y="110066"/>
                  </a:cubicBezTo>
                  <a:close/>
                  <a:moveTo>
                    <a:pt x="41296" y="133687"/>
                  </a:moveTo>
                  <a:cubicBezTo>
                    <a:pt x="40018" y="131771"/>
                    <a:pt x="40018" y="128579"/>
                    <a:pt x="41935" y="126664"/>
                  </a:cubicBezTo>
                  <a:lnTo>
                    <a:pt x="72607" y="107512"/>
                  </a:lnTo>
                  <a:cubicBezTo>
                    <a:pt x="77080" y="104959"/>
                    <a:pt x="81553" y="104959"/>
                    <a:pt x="84748" y="109428"/>
                  </a:cubicBezTo>
                  <a:cubicBezTo>
                    <a:pt x="85386" y="110066"/>
                    <a:pt x="86026" y="111343"/>
                    <a:pt x="86665" y="111343"/>
                  </a:cubicBezTo>
                  <a:cubicBezTo>
                    <a:pt x="86665" y="111343"/>
                    <a:pt x="86665" y="111343"/>
                    <a:pt x="86026" y="111981"/>
                  </a:cubicBezTo>
                  <a:lnTo>
                    <a:pt x="54715" y="137517"/>
                  </a:lnTo>
                  <a:cubicBezTo>
                    <a:pt x="54076" y="137517"/>
                    <a:pt x="54076" y="138155"/>
                    <a:pt x="51520" y="140071"/>
                  </a:cubicBezTo>
                  <a:cubicBezTo>
                    <a:pt x="49603" y="140071"/>
                    <a:pt x="44491" y="139432"/>
                    <a:pt x="41296" y="133687"/>
                  </a:cubicBezTo>
                  <a:close/>
                  <a:moveTo>
                    <a:pt x="59827" y="149647"/>
                  </a:moveTo>
                  <a:cubicBezTo>
                    <a:pt x="59827" y="149647"/>
                    <a:pt x="59827" y="149647"/>
                    <a:pt x="59827" y="149647"/>
                  </a:cubicBezTo>
                  <a:cubicBezTo>
                    <a:pt x="61744" y="148370"/>
                    <a:pt x="62383" y="147731"/>
                    <a:pt x="63022" y="147731"/>
                  </a:cubicBezTo>
                  <a:lnTo>
                    <a:pt x="96249" y="120280"/>
                  </a:lnTo>
                  <a:cubicBezTo>
                    <a:pt x="96249" y="120280"/>
                    <a:pt x="96249" y="120280"/>
                    <a:pt x="96888" y="119642"/>
                  </a:cubicBezTo>
                  <a:lnTo>
                    <a:pt x="105195" y="113896"/>
                  </a:lnTo>
                  <a:cubicBezTo>
                    <a:pt x="107751" y="111981"/>
                    <a:pt x="112224" y="110066"/>
                    <a:pt x="116058" y="114535"/>
                  </a:cubicBezTo>
                  <a:cubicBezTo>
                    <a:pt x="119253" y="118365"/>
                    <a:pt x="117336" y="122834"/>
                    <a:pt x="114780" y="125387"/>
                  </a:cubicBezTo>
                  <a:cubicBezTo>
                    <a:pt x="114141" y="125387"/>
                    <a:pt x="114141" y="126026"/>
                    <a:pt x="114141" y="126026"/>
                  </a:cubicBezTo>
                  <a:cubicBezTo>
                    <a:pt x="114141" y="126026"/>
                    <a:pt x="113502" y="126026"/>
                    <a:pt x="113502" y="126664"/>
                  </a:cubicBezTo>
                  <a:lnTo>
                    <a:pt x="75163" y="159223"/>
                  </a:lnTo>
                  <a:cubicBezTo>
                    <a:pt x="71329" y="161776"/>
                    <a:pt x="64939" y="159223"/>
                    <a:pt x="61744" y="155392"/>
                  </a:cubicBezTo>
                  <a:cubicBezTo>
                    <a:pt x="59827" y="153477"/>
                    <a:pt x="57910" y="151562"/>
                    <a:pt x="59827" y="149647"/>
                  </a:cubicBezTo>
                  <a:close/>
                  <a:moveTo>
                    <a:pt x="83470" y="167522"/>
                  </a:moveTo>
                  <a:lnTo>
                    <a:pt x="117336" y="138794"/>
                  </a:lnTo>
                  <a:cubicBezTo>
                    <a:pt x="117336" y="138794"/>
                    <a:pt x="117975" y="138794"/>
                    <a:pt x="117975" y="138794"/>
                  </a:cubicBezTo>
                  <a:cubicBezTo>
                    <a:pt x="119253" y="138794"/>
                    <a:pt x="121809" y="139432"/>
                    <a:pt x="124365" y="142624"/>
                  </a:cubicBezTo>
                  <a:cubicBezTo>
                    <a:pt x="126282" y="145178"/>
                    <a:pt x="119892" y="151562"/>
                    <a:pt x="117336" y="154115"/>
                  </a:cubicBezTo>
                  <a:lnTo>
                    <a:pt x="112863" y="158584"/>
                  </a:lnTo>
                  <a:lnTo>
                    <a:pt x="107751" y="163053"/>
                  </a:lnTo>
                  <a:cubicBezTo>
                    <a:pt x="104556" y="165606"/>
                    <a:pt x="100083" y="169437"/>
                    <a:pt x="97527" y="170075"/>
                  </a:cubicBezTo>
                  <a:cubicBezTo>
                    <a:pt x="94971" y="171352"/>
                    <a:pt x="86665" y="171352"/>
                    <a:pt x="83470" y="167522"/>
                  </a:cubicBezTo>
                  <a:close/>
                  <a:moveTo>
                    <a:pt x="133950" y="167522"/>
                  </a:moveTo>
                  <a:cubicBezTo>
                    <a:pt x="124365" y="177098"/>
                    <a:pt x="121170" y="178374"/>
                    <a:pt x="119892" y="179013"/>
                  </a:cubicBezTo>
                  <a:cubicBezTo>
                    <a:pt x="116058" y="179013"/>
                    <a:pt x="112863" y="178374"/>
                    <a:pt x="111585" y="177098"/>
                  </a:cubicBezTo>
                  <a:cubicBezTo>
                    <a:pt x="113502" y="175821"/>
                    <a:pt x="114780" y="174544"/>
                    <a:pt x="116697" y="173267"/>
                  </a:cubicBezTo>
                  <a:lnTo>
                    <a:pt x="117975" y="171990"/>
                  </a:lnTo>
                  <a:cubicBezTo>
                    <a:pt x="117975" y="171990"/>
                    <a:pt x="119892" y="170075"/>
                    <a:pt x="121170" y="169437"/>
                  </a:cubicBezTo>
                  <a:lnTo>
                    <a:pt x="126921" y="163691"/>
                  </a:lnTo>
                  <a:cubicBezTo>
                    <a:pt x="128838" y="161776"/>
                    <a:pt x="131394" y="159223"/>
                    <a:pt x="133311" y="156669"/>
                  </a:cubicBezTo>
                  <a:cubicBezTo>
                    <a:pt x="134589" y="156669"/>
                    <a:pt x="135867" y="157946"/>
                    <a:pt x="139062" y="160499"/>
                  </a:cubicBezTo>
                  <a:cubicBezTo>
                    <a:pt x="139701" y="161138"/>
                    <a:pt x="137784" y="163691"/>
                    <a:pt x="133950" y="167522"/>
                  </a:cubicBezTo>
                  <a:lnTo>
                    <a:pt x="133950" y="167522"/>
                  </a:lnTo>
                  <a:close/>
                </a:path>
              </a:pathLst>
            </a:custGeom>
            <a:grpFill/>
            <a:ln w="6390" cap="flat">
              <a:noFill/>
              <a:prstDash val="solid"/>
              <a:miter/>
            </a:ln>
          </p:spPr>
          <p:txBody>
            <a:bodyPr rtlCol="0" anchor="ctr"/>
            <a:lstStyle/>
            <a:p>
              <a:endParaRPr lang="en-US"/>
            </a:p>
          </p:txBody>
        </p:sp>
        <p:sp>
          <p:nvSpPr>
            <p:cNvPr id="63" name="Graphic 4">
              <a:extLst>
                <a:ext uri="{FF2B5EF4-FFF2-40B4-BE49-F238E27FC236}">
                  <a16:creationId xmlns:a16="http://schemas.microsoft.com/office/drawing/2014/main" id="{BFCC897E-2482-40B5-9E0F-8C0BA7B23F50}"/>
                </a:ext>
              </a:extLst>
            </p:cNvPr>
            <p:cNvSpPr/>
            <p:nvPr/>
          </p:nvSpPr>
          <p:spPr>
            <a:xfrm>
              <a:off x="5879380" y="2427352"/>
              <a:ext cx="12779" cy="37665"/>
            </a:xfrm>
            <a:custGeom>
              <a:avLst/>
              <a:gdLst>
                <a:gd name="connsiteX0" fmla="*/ 6390 w 12779"/>
                <a:gd name="connsiteY0" fmla="*/ 37665 h 37665"/>
                <a:gd name="connsiteX1" fmla="*/ 12780 w 12779"/>
                <a:gd name="connsiteY1" fmla="*/ 31281 h 37665"/>
                <a:gd name="connsiteX2" fmla="*/ 12780 w 12779"/>
                <a:gd name="connsiteY2" fmla="*/ 6384 h 37665"/>
                <a:gd name="connsiteX3" fmla="*/ 6390 w 12779"/>
                <a:gd name="connsiteY3" fmla="*/ 0 h 37665"/>
                <a:gd name="connsiteX4" fmla="*/ 0 w 12779"/>
                <a:gd name="connsiteY4" fmla="*/ 6384 h 37665"/>
                <a:gd name="connsiteX5" fmla="*/ 0 w 12779"/>
                <a:gd name="connsiteY5" fmla="*/ 31281 h 37665"/>
                <a:gd name="connsiteX6" fmla="*/ 6390 w 12779"/>
                <a:gd name="connsiteY6" fmla="*/ 37665 h 3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37665">
                  <a:moveTo>
                    <a:pt x="6390" y="37665"/>
                  </a:moveTo>
                  <a:cubicBezTo>
                    <a:pt x="10224" y="37665"/>
                    <a:pt x="12780" y="35112"/>
                    <a:pt x="12780" y="31281"/>
                  </a:cubicBezTo>
                  <a:lnTo>
                    <a:pt x="12780" y="6384"/>
                  </a:lnTo>
                  <a:cubicBezTo>
                    <a:pt x="12780" y="2554"/>
                    <a:pt x="10224" y="0"/>
                    <a:pt x="6390" y="0"/>
                  </a:cubicBezTo>
                  <a:cubicBezTo>
                    <a:pt x="2556" y="0"/>
                    <a:pt x="0" y="2554"/>
                    <a:pt x="0" y="6384"/>
                  </a:cubicBezTo>
                  <a:lnTo>
                    <a:pt x="0" y="31281"/>
                  </a:lnTo>
                  <a:cubicBezTo>
                    <a:pt x="0" y="35112"/>
                    <a:pt x="2556" y="37665"/>
                    <a:pt x="6390" y="37665"/>
                  </a:cubicBezTo>
                  <a:close/>
                </a:path>
              </a:pathLst>
            </a:custGeom>
            <a:grpFill/>
            <a:ln w="6390" cap="flat">
              <a:noFill/>
              <a:prstDash val="solid"/>
              <a:miter/>
            </a:ln>
          </p:spPr>
          <p:txBody>
            <a:bodyPr rtlCol="0" anchor="ctr"/>
            <a:lstStyle/>
            <a:p>
              <a:endParaRPr lang="en-US"/>
            </a:p>
          </p:txBody>
        </p:sp>
        <p:sp>
          <p:nvSpPr>
            <p:cNvPr id="64" name="Graphic 4">
              <a:extLst>
                <a:ext uri="{FF2B5EF4-FFF2-40B4-BE49-F238E27FC236}">
                  <a16:creationId xmlns:a16="http://schemas.microsoft.com/office/drawing/2014/main" id="{E8F0EB93-1163-4996-9DED-5956D1FC340B}"/>
                </a:ext>
              </a:extLst>
            </p:cNvPr>
            <p:cNvSpPr/>
            <p:nvPr/>
          </p:nvSpPr>
          <p:spPr>
            <a:xfrm>
              <a:off x="5917231" y="2439631"/>
              <a:ext cx="22066" cy="34324"/>
            </a:xfrm>
            <a:custGeom>
              <a:avLst/>
              <a:gdLst>
                <a:gd name="connsiteX0" fmla="*/ 3685 w 22066"/>
                <a:gd name="connsiteY0" fmla="*/ 33686 h 34324"/>
                <a:gd name="connsiteX1" fmla="*/ 6241 w 22066"/>
                <a:gd name="connsiteY1" fmla="*/ 34324 h 34324"/>
                <a:gd name="connsiteX2" fmla="*/ 11992 w 22066"/>
                <a:gd name="connsiteY2" fmla="*/ 30494 h 34324"/>
                <a:gd name="connsiteX3" fmla="*/ 21577 w 22066"/>
                <a:gd name="connsiteY3" fmla="*/ 8788 h 34324"/>
                <a:gd name="connsiteX4" fmla="*/ 18382 w 22066"/>
                <a:gd name="connsiteY4" fmla="*/ 489 h 34324"/>
                <a:gd name="connsiteX5" fmla="*/ 10075 w 22066"/>
                <a:gd name="connsiteY5" fmla="*/ 3681 h 34324"/>
                <a:gd name="connsiteX6" fmla="*/ 490 w 22066"/>
                <a:gd name="connsiteY6" fmla="*/ 25387 h 34324"/>
                <a:gd name="connsiteX7" fmla="*/ 3685 w 22066"/>
                <a:gd name="connsiteY7" fmla="*/ 33686 h 3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66" h="34324">
                  <a:moveTo>
                    <a:pt x="3685" y="33686"/>
                  </a:moveTo>
                  <a:cubicBezTo>
                    <a:pt x="4324" y="34324"/>
                    <a:pt x="5602" y="34324"/>
                    <a:pt x="6241" y="34324"/>
                  </a:cubicBezTo>
                  <a:cubicBezTo>
                    <a:pt x="8797" y="34324"/>
                    <a:pt x="11353" y="33048"/>
                    <a:pt x="11992" y="30494"/>
                  </a:cubicBezTo>
                  <a:lnTo>
                    <a:pt x="21577" y="8788"/>
                  </a:lnTo>
                  <a:cubicBezTo>
                    <a:pt x="22854" y="5596"/>
                    <a:pt x="21577" y="1766"/>
                    <a:pt x="18382" y="489"/>
                  </a:cubicBezTo>
                  <a:cubicBezTo>
                    <a:pt x="15187" y="-788"/>
                    <a:pt x="11353" y="489"/>
                    <a:pt x="10075" y="3681"/>
                  </a:cubicBezTo>
                  <a:lnTo>
                    <a:pt x="490" y="25387"/>
                  </a:lnTo>
                  <a:cubicBezTo>
                    <a:pt x="-788" y="28579"/>
                    <a:pt x="490" y="32409"/>
                    <a:pt x="3685" y="33686"/>
                  </a:cubicBezTo>
                  <a:close/>
                </a:path>
              </a:pathLst>
            </a:custGeom>
            <a:grpFill/>
            <a:ln w="6390" cap="flat">
              <a:noFill/>
              <a:prstDash val="solid"/>
              <a:miter/>
            </a:ln>
          </p:spPr>
          <p:txBody>
            <a:bodyPr rtlCol="0" anchor="ctr"/>
            <a:lstStyle/>
            <a:p>
              <a:endParaRPr lang="en-US"/>
            </a:p>
          </p:txBody>
        </p:sp>
        <p:sp>
          <p:nvSpPr>
            <p:cNvPr id="65" name="Graphic 4">
              <a:extLst>
                <a:ext uri="{FF2B5EF4-FFF2-40B4-BE49-F238E27FC236}">
                  <a16:creationId xmlns:a16="http://schemas.microsoft.com/office/drawing/2014/main" id="{545956E0-0F2A-4266-8692-378FF5890F34}"/>
                </a:ext>
              </a:extLst>
            </p:cNvPr>
            <p:cNvSpPr/>
            <p:nvPr/>
          </p:nvSpPr>
          <p:spPr>
            <a:xfrm>
              <a:off x="5830327" y="2439631"/>
              <a:ext cx="22066" cy="34324"/>
            </a:xfrm>
            <a:custGeom>
              <a:avLst/>
              <a:gdLst>
                <a:gd name="connsiteX0" fmla="*/ 10075 w 22066"/>
                <a:gd name="connsiteY0" fmla="*/ 30494 h 34324"/>
                <a:gd name="connsiteX1" fmla="*/ 15826 w 22066"/>
                <a:gd name="connsiteY1" fmla="*/ 34324 h 34324"/>
                <a:gd name="connsiteX2" fmla="*/ 18382 w 22066"/>
                <a:gd name="connsiteY2" fmla="*/ 33686 h 34324"/>
                <a:gd name="connsiteX3" fmla="*/ 21576 w 22066"/>
                <a:gd name="connsiteY3" fmla="*/ 25387 h 34324"/>
                <a:gd name="connsiteX4" fmla="*/ 11992 w 22066"/>
                <a:gd name="connsiteY4" fmla="*/ 3681 h 34324"/>
                <a:gd name="connsiteX5" fmla="*/ 3685 w 22066"/>
                <a:gd name="connsiteY5" fmla="*/ 489 h 34324"/>
                <a:gd name="connsiteX6" fmla="*/ 490 w 22066"/>
                <a:gd name="connsiteY6" fmla="*/ 8788 h 34324"/>
                <a:gd name="connsiteX7" fmla="*/ 10075 w 22066"/>
                <a:gd name="connsiteY7" fmla="*/ 30494 h 3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66" h="34324">
                  <a:moveTo>
                    <a:pt x="10075" y="30494"/>
                  </a:moveTo>
                  <a:cubicBezTo>
                    <a:pt x="11353" y="33048"/>
                    <a:pt x="13270" y="34324"/>
                    <a:pt x="15826" y="34324"/>
                  </a:cubicBezTo>
                  <a:cubicBezTo>
                    <a:pt x="16465" y="34324"/>
                    <a:pt x="17743" y="34324"/>
                    <a:pt x="18382" y="33686"/>
                  </a:cubicBezTo>
                  <a:cubicBezTo>
                    <a:pt x="21576" y="32409"/>
                    <a:pt x="22855" y="28579"/>
                    <a:pt x="21576" y="25387"/>
                  </a:cubicBezTo>
                  <a:lnTo>
                    <a:pt x="11992" y="3681"/>
                  </a:lnTo>
                  <a:cubicBezTo>
                    <a:pt x="10714" y="489"/>
                    <a:pt x="6880" y="-788"/>
                    <a:pt x="3685" y="489"/>
                  </a:cubicBezTo>
                  <a:cubicBezTo>
                    <a:pt x="490" y="1766"/>
                    <a:pt x="-788" y="5596"/>
                    <a:pt x="490" y="8788"/>
                  </a:cubicBezTo>
                  <a:lnTo>
                    <a:pt x="10075" y="30494"/>
                  </a:lnTo>
                  <a:close/>
                </a:path>
              </a:pathLst>
            </a:custGeom>
            <a:grpFill/>
            <a:ln w="6390" cap="flat">
              <a:noFill/>
              <a:prstDash val="solid"/>
              <a:miter/>
            </a:ln>
          </p:spPr>
          <p:txBody>
            <a:bodyPr rtlCol="0" anchor="ctr"/>
            <a:lstStyle/>
            <a:p>
              <a:endParaRPr lang="en-US"/>
            </a:p>
          </p:txBody>
        </p:sp>
      </p:grpSp>
      <p:grpSp>
        <p:nvGrpSpPr>
          <p:cNvPr id="3" name="Group 2">
            <a:extLst>
              <a:ext uri="{FF2B5EF4-FFF2-40B4-BE49-F238E27FC236}">
                <a16:creationId xmlns:a16="http://schemas.microsoft.com/office/drawing/2014/main" id="{BC11E7A4-D76E-423F-A450-D3D810E75CB8}"/>
              </a:ext>
            </a:extLst>
          </p:cNvPr>
          <p:cNvGrpSpPr/>
          <p:nvPr/>
        </p:nvGrpSpPr>
        <p:grpSpPr>
          <a:xfrm>
            <a:off x="626607" y="4093961"/>
            <a:ext cx="914400" cy="914400"/>
            <a:chOff x="626607" y="3496443"/>
            <a:chExt cx="914400" cy="914400"/>
          </a:xfrm>
        </p:grpSpPr>
        <p:pic>
          <p:nvPicPr>
            <p:cNvPr id="8" name="Graphic 7" descr="Clipboard outline">
              <a:extLst>
                <a:ext uri="{FF2B5EF4-FFF2-40B4-BE49-F238E27FC236}">
                  <a16:creationId xmlns:a16="http://schemas.microsoft.com/office/drawing/2014/main" id="{F5EB1EF7-CFD2-40D7-BA30-E69AD4420C8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3671" y="3610666"/>
              <a:ext cx="685955" cy="685955"/>
            </a:xfrm>
            <a:prstGeom prst="rect">
              <a:avLst/>
            </a:prstGeom>
          </p:spPr>
        </p:pic>
        <p:sp>
          <p:nvSpPr>
            <p:cNvPr id="2" name="Oval 1">
              <a:extLst>
                <a:ext uri="{FF2B5EF4-FFF2-40B4-BE49-F238E27FC236}">
                  <a16:creationId xmlns:a16="http://schemas.microsoft.com/office/drawing/2014/main" id="{EAA94B37-C6D3-4A22-9C03-905C79EF8213}"/>
                </a:ext>
              </a:extLst>
            </p:cNvPr>
            <p:cNvSpPr/>
            <p:nvPr/>
          </p:nvSpPr>
          <p:spPr bwMode="gray">
            <a:xfrm>
              <a:off x="626607" y="3496443"/>
              <a:ext cx="914400" cy="914400"/>
            </a:xfrm>
            <a:prstGeom prst="ellipse">
              <a:avLst/>
            </a:prstGeom>
            <a:noFill/>
            <a:ln w="38100" algn="ctr">
              <a:solidFill>
                <a:srgbClr val="A0DCFF"/>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a:noFill/>
              </a:endParaRPr>
            </a:p>
          </p:txBody>
        </p:sp>
      </p:grpSp>
    </p:spTree>
    <p:extLst>
      <p:ext uri="{BB962C8B-B14F-4D97-AF65-F5344CB8AC3E}">
        <p14:creationId xmlns:p14="http://schemas.microsoft.com/office/powerpoint/2010/main" val="255713831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B6EF-3AB2-0145-A3FE-3FE01E037281}"/>
              </a:ext>
            </a:extLst>
          </p:cNvPr>
          <p:cNvSpPr>
            <a:spLocks noGrp="1"/>
          </p:cNvSpPr>
          <p:nvPr>
            <p:ph type="title"/>
          </p:nvPr>
        </p:nvSpPr>
        <p:spPr>
          <a:xfrm>
            <a:off x="551687" y="1581632"/>
            <a:ext cx="5401437" cy="327611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Infrastructure Consortium</a:t>
            </a:r>
          </a:p>
        </p:txBody>
      </p:sp>
    </p:spTree>
    <p:extLst>
      <p:ext uri="{BB962C8B-B14F-4D97-AF65-F5344CB8AC3E}">
        <p14:creationId xmlns:p14="http://schemas.microsoft.com/office/powerpoint/2010/main" val="15464042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0E7888B3-D649-4A50-95B9-EAD1209E5B58}"/>
              </a:ext>
            </a:extLst>
          </p:cNvPr>
          <p:cNvSpPr txBox="1">
            <a:spLocks/>
          </p:cNvSpPr>
          <p:nvPr/>
        </p:nvSpPr>
        <p:spPr>
          <a:xfrm>
            <a:off x="653576" y="1180123"/>
            <a:ext cx="10362880" cy="475488"/>
          </a:xfrm>
          <a:prstGeom prst="rect">
            <a:avLst/>
          </a:prstGeom>
          <a:ln>
            <a:noFill/>
          </a:ln>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00"/>
              </a:spcBef>
              <a:buSzPct val="100000"/>
            </a:pPr>
            <a:endParaRPr lang="en-US"/>
          </a:p>
        </p:txBody>
      </p:sp>
      <p:sp>
        <p:nvSpPr>
          <p:cNvPr id="29" name="Title 2">
            <a:extLst>
              <a:ext uri="{FF2B5EF4-FFF2-40B4-BE49-F238E27FC236}">
                <a16:creationId xmlns:a16="http://schemas.microsoft.com/office/drawing/2014/main" id="{D72F4BF1-86FF-42A0-940A-F2F1C952C6E6}"/>
              </a:ext>
            </a:extLst>
          </p:cNvPr>
          <p:cNvSpPr txBox="1">
            <a:spLocks/>
          </p:cNvSpPr>
          <p:nvPr/>
        </p:nvSpPr>
        <p:spPr>
          <a:xfrm>
            <a:off x="646544" y="532982"/>
            <a:ext cx="11354956" cy="594360"/>
          </a:xfrm>
          <a:prstGeom prst="rect">
            <a:avLst/>
          </a:prstGeom>
        </p:spPr>
        <p:txBody>
          <a:bodyPr vert="horz" lIns="0" tIns="45720" rIns="0" bIns="0" rtlCol="0" anchor="b" anchorCtr="0">
            <a:noAutofit/>
          </a:bodyPr>
          <a:lstStyle>
            <a:lvl1pPr algn="l" defTabSz="914400" rtl="0" eaLnBrk="1" latinLnBrk="0" hangingPunct="1">
              <a:lnSpc>
                <a:spcPct val="90000"/>
              </a:lnSpc>
              <a:spcBef>
                <a:spcPct val="0"/>
              </a:spcBef>
              <a:buNone/>
              <a:defRPr lang="en-US" sz="3600" kern="1200" spc="-75"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b="0" i="0" u="none" strike="noStrike" kern="1200" cap="none" spc="-75"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Infrastructure Consortium </a:t>
            </a:r>
          </a:p>
        </p:txBody>
      </p:sp>
      <p:cxnSp>
        <p:nvCxnSpPr>
          <p:cNvPr id="30" name="Straight Connector 29">
            <a:extLst>
              <a:ext uri="{FF2B5EF4-FFF2-40B4-BE49-F238E27FC236}">
                <a16:creationId xmlns:a16="http://schemas.microsoft.com/office/drawing/2014/main" id="{F0583CDC-68A4-4E96-AE7C-28BD94A5692F}"/>
              </a:ext>
            </a:extLst>
          </p:cNvPr>
          <p:cNvCxnSpPr>
            <a:cxnSpLocks/>
          </p:cNvCxnSpPr>
          <p:nvPr/>
        </p:nvCxnSpPr>
        <p:spPr>
          <a:xfrm>
            <a:off x="675603" y="1176264"/>
            <a:ext cx="5577840" cy="0"/>
          </a:xfrm>
          <a:prstGeom prst="line">
            <a:avLst/>
          </a:prstGeom>
          <a:ln w="57150">
            <a:solidFill>
              <a:srgbClr val="003399"/>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E44B2339-4938-4A7B-870A-29E7324EB7F2}"/>
              </a:ext>
            </a:extLst>
          </p:cNvPr>
          <p:cNvSpPr txBox="1">
            <a:spLocks/>
          </p:cNvSpPr>
          <p:nvPr/>
        </p:nvSpPr>
        <p:spPr>
          <a:xfrm>
            <a:off x="696108" y="1200281"/>
            <a:ext cx="10362880" cy="475488"/>
          </a:xfrm>
          <a:prstGeom prst="rect">
            <a:avLst/>
          </a:prstGeom>
          <a:ln>
            <a:noFill/>
          </a:ln>
        </p:spPr>
        <p:txBody>
          <a:bodyPr/>
          <a:lst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endParaRPr lang="en-US"/>
          </a:p>
        </p:txBody>
      </p:sp>
      <p:sp>
        <p:nvSpPr>
          <p:cNvPr id="17" name="Rectangle 16">
            <a:extLst>
              <a:ext uri="{FF2B5EF4-FFF2-40B4-BE49-F238E27FC236}">
                <a16:creationId xmlns:a16="http://schemas.microsoft.com/office/drawing/2014/main" id="{3E9B81F2-1B1B-4A87-A2F7-CC5E0E99A80B}"/>
              </a:ext>
            </a:extLst>
          </p:cNvPr>
          <p:cNvSpPr/>
          <p:nvPr/>
        </p:nvSpPr>
        <p:spPr>
          <a:xfrm>
            <a:off x="333879" y="1648678"/>
            <a:ext cx="11524241" cy="4103299"/>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Open Sans"/>
              <a:ea typeface="+mn-ea"/>
              <a:cs typeface="+mn-cs"/>
            </a:endParaRPr>
          </a:p>
        </p:txBody>
      </p:sp>
      <p:sp>
        <p:nvSpPr>
          <p:cNvPr id="18" name="Rectangle 17">
            <a:extLst>
              <a:ext uri="{FF2B5EF4-FFF2-40B4-BE49-F238E27FC236}">
                <a16:creationId xmlns:a16="http://schemas.microsoft.com/office/drawing/2014/main" id="{63CB8939-038A-4099-BEFC-4D9751A81AF2}"/>
              </a:ext>
            </a:extLst>
          </p:cNvPr>
          <p:cNvSpPr/>
          <p:nvPr/>
        </p:nvSpPr>
        <p:spPr bwMode="gray">
          <a:xfrm>
            <a:off x="431118" y="2431771"/>
            <a:ext cx="2635585" cy="2718342"/>
          </a:xfrm>
          <a:prstGeom prst="rect">
            <a:avLst/>
          </a:prstGeom>
          <a:noFill/>
          <a:ln w="25400" cap="flat" cmpd="sng" algn="ctr">
            <a:noFill/>
            <a:prstDash val="solid"/>
            <a:headEnd/>
            <a:tailEnd/>
          </a:ln>
          <a:effectLst/>
        </p:spPr>
        <p:txBody>
          <a:bodyPr wrap="square" lIns="171386" tIns="85693" rIns="85693" bIns="0" rtlCol="0" anchor="t"/>
          <a:lstStyle/>
          <a:p>
            <a:pPr marL="0" marR="0" lvl="0" indent="0" algn="l" defTabSz="671718" rtl="0" eaLnBrk="1" fontAlgn="base" latinLnBrk="0" hangingPunct="1">
              <a:lnSpc>
                <a:spcPct val="106000"/>
              </a:lnSpc>
              <a:spcBef>
                <a:spcPct val="0"/>
              </a:spcBef>
              <a:spcAft>
                <a:spcPct val="0"/>
              </a:spcAft>
              <a:buClrTx/>
              <a:buSzTx/>
              <a:buFontTx/>
              <a:buNone/>
              <a:tabLst/>
              <a:defRPr/>
            </a:pPr>
            <a:r>
              <a:rPr kumimoji="0" lang="en-US" sz="2400" b="1" i="0" u="none" strike="noStrike" kern="0" cap="small"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otham Book" charset="0"/>
              </a:rPr>
              <a:t>Why</a:t>
            </a:r>
            <a:endParaRPr kumimoji="0" lang="en-US" sz="1200" b="0" i="0" u="none" strike="noStrike" kern="0" cap="small"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otham Book" charset="0"/>
            </a:endParaRPr>
          </a:p>
          <a:p>
            <a:pPr marL="0" marR="0" lvl="0" indent="0" algn="l" defTabSz="671718" rtl="0" eaLnBrk="1" fontAlgn="base" latinLnBrk="0" hangingPunct="1">
              <a:lnSpc>
                <a:spcPct val="106000"/>
              </a:lnSpc>
              <a:spcBef>
                <a:spcPct val="0"/>
              </a:spcBef>
              <a:spcAft>
                <a:spcPct val="0"/>
              </a:spcAft>
              <a:buClrTx/>
              <a:buSzTx/>
              <a:buFontTx/>
              <a:buNone/>
              <a:tabLst/>
              <a:defRPr/>
            </a:pPr>
            <a:r>
              <a:rPr kumimoji="0" lang="en-US" sz="14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otham Book" charset="0"/>
              </a:rPr>
              <a:t>Help provide regional expertise, review, and recommendations to ARC staff across all aspects of IIJA, including prioritizing grants and project sourcing – including multijurisdictional opportunities</a:t>
            </a:r>
            <a:r>
              <a:rPr lang="en-US" sz="1400" kern="0">
                <a:solidFill>
                  <a:prstClr val="black"/>
                </a:solidFill>
                <a:latin typeface="Open Sans" panose="020B0606030504020204" pitchFamily="34" charset="0"/>
                <a:ea typeface="Open Sans" panose="020B0606030504020204" pitchFamily="34" charset="0"/>
                <a:cs typeface="Open Sans" panose="020B0606030504020204" pitchFamily="34" charset="0"/>
                <a:sym typeface="Gotham Book" charset="0"/>
              </a:rPr>
              <a:t>.</a:t>
            </a:r>
            <a:endParaRPr kumimoji="0" lang="en-US" sz="14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otham Book" charset="0"/>
            </a:endParaRPr>
          </a:p>
        </p:txBody>
      </p:sp>
      <p:sp>
        <p:nvSpPr>
          <p:cNvPr id="19" name="Rectangle 18">
            <a:extLst>
              <a:ext uri="{FF2B5EF4-FFF2-40B4-BE49-F238E27FC236}">
                <a16:creationId xmlns:a16="http://schemas.microsoft.com/office/drawing/2014/main" id="{685FE973-EEDC-42A3-B815-E516A2386C7B}"/>
              </a:ext>
            </a:extLst>
          </p:cNvPr>
          <p:cNvSpPr/>
          <p:nvPr/>
        </p:nvSpPr>
        <p:spPr bwMode="gray">
          <a:xfrm>
            <a:off x="3374634" y="2431770"/>
            <a:ext cx="2744908" cy="3383425"/>
          </a:xfrm>
          <a:prstGeom prst="rect">
            <a:avLst/>
          </a:prstGeom>
          <a:noFill/>
          <a:ln w="25400" cap="flat" cmpd="sng" algn="ctr">
            <a:noFill/>
            <a:prstDash val="solid"/>
            <a:headEnd/>
            <a:tailEnd/>
          </a:ln>
          <a:effectLst/>
        </p:spPr>
        <p:txBody>
          <a:bodyPr wrap="square" lIns="171386" tIns="85693" rIns="85693" bIns="0" rtlCol="0" anchor="t"/>
          <a:lstStyle/>
          <a:p>
            <a:pPr marL="0" marR="0" lvl="0" indent="0" algn="l" defTabSz="671718" rtl="0" eaLnBrk="1" fontAlgn="base" latinLnBrk="0" hangingPunct="1">
              <a:lnSpc>
                <a:spcPct val="106000"/>
              </a:lnSpc>
              <a:spcBef>
                <a:spcPct val="0"/>
              </a:spcBef>
              <a:spcAft>
                <a:spcPct val="0"/>
              </a:spcAft>
              <a:buClrTx/>
              <a:buSzTx/>
              <a:buFontTx/>
              <a:buNone/>
              <a:tabLst/>
              <a:defRPr/>
            </a:pPr>
            <a:r>
              <a:rPr kumimoji="0" lang="en-US" sz="2400" b="1" i="0" u="none" strike="noStrike" kern="0" cap="small"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otham Book" charset="0"/>
              </a:rPr>
              <a:t>What</a:t>
            </a:r>
            <a:endParaRPr kumimoji="0" lang="en-US" sz="1200" b="1" i="0" u="none" strike="noStrike" kern="0" cap="small"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otham Book" charset="0"/>
            </a:endParaRPr>
          </a:p>
          <a:p>
            <a:pPr marL="0" marR="0" lvl="0" indent="0" algn="l" defTabSz="671718" rtl="0" eaLnBrk="1" fontAlgn="base" latinLnBrk="0" hangingPunct="1">
              <a:lnSpc>
                <a:spcPct val="106000"/>
              </a:lnSpc>
              <a:spcBef>
                <a:spcPct val="0"/>
              </a:spcBef>
              <a:spcAft>
                <a:spcPct val="0"/>
              </a:spcAft>
              <a:buClrTx/>
              <a:buSzTx/>
              <a:buFontTx/>
              <a:buNone/>
              <a:tabLst/>
              <a:defRPr/>
            </a:pPr>
            <a:r>
              <a:rPr kumimoji="0" lang="en-US" sz="14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otham Book" charset="0"/>
              </a:rPr>
              <a:t>Guidance </a:t>
            </a:r>
            <a:r>
              <a:rPr lang="en-US" sz="1400" kern="0">
                <a:solidFill>
                  <a:prstClr val="black"/>
                </a:solidFill>
                <a:latin typeface="Open Sans" panose="020B0606030504020204" pitchFamily="34" charset="0"/>
                <a:ea typeface="Open Sans" panose="020B0606030504020204" pitchFamily="34" charset="0"/>
                <a:cs typeface="Open Sans" panose="020B0606030504020204" pitchFamily="34" charset="0"/>
                <a:sym typeface="Gotham Book" charset="0"/>
              </a:rPr>
              <a:t>and input on </a:t>
            </a:r>
            <a:r>
              <a:rPr kumimoji="0" lang="en-US" sz="14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otham Book" charset="0"/>
              </a:rPr>
              <a:t>development and implementation of coordination steps, including: </a:t>
            </a:r>
          </a:p>
          <a:p>
            <a:pPr marL="285750" marR="0" lvl="0" indent="-285750" algn="l" defTabSz="671718" rtl="0" eaLnBrk="1" fontAlgn="base" latinLnBrk="0" hangingPunct="1">
              <a:lnSpc>
                <a:spcPct val="106000"/>
              </a:lnSpc>
              <a:spcBef>
                <a:spcPct val="0"/>
              </a:spcBef>
              <a:spcAft>
                <a:spcPct val="0"/>
              </a:spcAft>
              <a:buClrTx/>
              <a:buSzTx/>
              <a:buFont typeface="Wingdings" panose="05000000000000000000" pitchFamily="2" charset="2"/>
              <a:buChar char="§"/>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Regional grant prioritization</a:t>
            </a:r>
          </a:p>
          <a:p>
            <a:pPr marL="285750" marR="0" lvl="0" indent="-285750" algn="l" defTabSz="671718" rtl="0" eaLnBrk="1" fontAlgn="base" latinLnBrk="0" hangingPunct="1">
              <a:lnSpc>
                <a:spcPct val="106000"/>
              </a:lnSpc>
              <a:spcBef>
                <a:spcPct val="0"/>
              </a:spcBef>
              <a:spcAft>
                <a:spcPct val="0"/>
              </a:spcAft>
              <a:buClrTx/>
              <a:buSzTx/>
              <a:buFont typeface="Wingdings" panose="05000000000000000000" pitchFamily="2" charset="2"/>
              <a:buChar char="§"/>
              <a:tabLst/>
              <a:defRPr/>
            </a:pPr>
            <a:r>
              <a:rPr lang="en-US" sz="1200">
                <a:solidFill>
                  <a:prstClr val="black"/>
                </a:solidFill>
                <a:latin typeface="Open Sans" panose="020B0606030504020204" pitchFamily="34" charset="0"/>
                <a:ea typeface="Open Sans" panose="020B0606030504020204" pitchFamily="34" charset="0"/>
                <a:cs typeface="Open Sans" panose="020B0606030504020204" pitchFamily="34" charset="0"/>
              </a:rPr>
              <a:t>Support p</a:t>
            </a:r>
            <a:r>
              <a:rPr kumimoji="0" lang="en-US" sz="1200" b="0" i="0" u="none" strike="noStrike" kern="1200" cap="none" spc="0" normalizeH="0" baseline="0" noProof="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roject</a:t>
            </a: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sourcing and review</a:t>
            </a:r>
          </a:p>
          <a:p>
            <a:pPr marL="285750" marR="0" lvl="0" indent="-285750" algn="l" defTabSz="671718" rtl="0" eaLnBrk="1" fontAlgn="base" latinLnBrk="0" hangingPunct="1">
              <a:lnSpc>
                <a:spcPct val="106000"/>
              </a:lnSpc>
              <a:spcBef>
                <a:spcPct val="0"/>
              </a:spcBef>
              <a:spcAft>
                <a:spcPct val="0"/>
              </a:spcAft>
              <a:buClrTx/>
              <a:buSzTx/>
              <a:buFont typeface="Wingdings" panose="05000000000000000000" pitchFamily="2" charset="2"/>
              <a:buChar char="§"/>
              <a:tabLst/>
              <a:defRPr/>
            </a:pPr>
            <a:r>
              <a:rPr kumimoji="0" lang="en-US" sz="12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Fostering coordination on larger, transformational IIJA opportunities</a:t>
            </a:r>
          </a:p>
        </p:txBody>
      </p:sp>
      <p:sp>
        <p:nvSpPr>
          <p:cNvPr id="20" name="Rectangle 19">
            <a:extLst>
              <a:ext uri="{FF2B5EF4-FFF2-40B4-BE49-F238E27FC236}">
                <a16:creationId xmlns:a16="http://schemas.microsoft.com/office/drawing/2014/main" id="{9899E0E4-AE6F-4ABA-AB5B-2A71E28A0055}"/>
              </a:ext>
            </a:extLst>
          </p:cNvPr>
          <p:cNvSpPr/>
          <p:nvPr/>
        </p:nvSpPr>
        <p:spPr bwMode="gray">
          <a:xfrm>
            <a:off x="9519372" y="2431771"/>
            <a:ext cx="2338748" cy="3225948"/>
          </a:xfrm>
          <a:prstGeom prst="rect">
            <a:avLst/>
          </a:prstGeom>
          <a:noFill/>
          <a:ln w="25400" cap="flat" cmpd="sng" algn="ctr">
            <a:noFill/>
            <a:prstDash val="solid"/>
            <a:headEnd/>
            <a:tailEnd/>
          </a:ln>
          <a:effectLst/>
        </p:spPr>
        <p:txBody>
          <a:bodyPr wrap="square" lIns="171386" tIns="85693" rIns="85693" bIns="0" rtlCol="0" anchor="t"/>
          <a:lstStyle/>
          <a:p>
            <a:pPr marL="0" marR="0" lvl="0" indent="0" algn="l" defTabSz="671718" rtl="0" eaLnBrk="1" fontAlgn="base" latinLnBrk="0" hangingPunct="1">
              <a:lnSpc>
                <a:spcPct val="106000"/>
              </a:lnSpc>
              <a:spcBef>
                <a:spcPct val="0"/>
              </a:spcBef>
              <a:spcAft>
                <a:spcPct val="0"/>
              </a:spcAft>
              <a:buClrTx/>
              <a:buSzTx/>
              <a:buFontTx/>
              <a:buNone/>
              <a:tabLst/>
              <a:defRPr/>
            </a:pPr>
            <a:r>
              <a:rPr kumimoji="0" lang="en-US" sz="2400" b="1" i="0" u="none" strike="noStrike" kern="0" cap="small"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otham Book" charset="0"/>
              </a:rPr>
              <a:t>When</a:t>
            </a:r>
            <a:endParaRPr kumimoji="0" lang="en-US" sz="1200" b="1" i="0" u="none" strike="noStrike" kern="0" cap="small"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otham Book" charset="0"/>
            </a:endParaRPr>
          </a:p>
          <a:p>
            <a:pPr marL="0" marR="0" lvl="0" indent="0" algn="l" defTabSz="671718" rtl="0" eaLnBrk="1" fontAlgn="base" latinLnBrk="0" hangingPunct="1">
              <a:lnSpc>
                <a:spcPct val="106000"/>
              </a:lnSpc>
              <a:spcBef>
                <a:spcPct val="0"/>
              </a:spcBef>
              <a:spcAft>
                <a:spcPct val="0"/>
              </a:spcAft>
              <a:buClrTx/>
              <a:buSzTx/>
              <a:buFontTx/>
              <a:buNone/>
              <a:tabLst/>
              <a:defRPr/>
            </a:pPr>
            <a:r>
              <a:rPr kumimoji="0" lang="en-US" sz="1400" b="0" i="0"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otham Book" charset="0"/>
              </a:rPr>
              <a:t>Biweekly meetings to discuss progress and support ARC staff on coordination activities</a:t>
            </a:r>
          </a:p>
          <a:p>
            <a:pPr marL="0" marR="0" lvl="0" indent="0" algn="l" defTabSz="671718" rtl="0" eaLnBrk="1" fontAlgn="base" latinLnBrk="0" hangingPunct="1">
              <a:lnSpc>
                <a:spcPct val="106000"/>
              </a:lnSpc>
              <a:spcBef>
                <a:spcPct val="0"/>
              </a:spcBef>
              <a:spcAft>
                <a:spcPct val="0"/>
              </a:spcAft>
              <a:buClrTx/>
              <a:buSzTx/>
              <a:buFontTx/>
              <a:buNone/>
              <a:tabLst/>
              <a:defRPr/>
            </a:pPr>
            <a:endParaRPr lang="en-US" sz="1400" kern="0">
              <a:solidFill>
                <a:prstClr val="black"/>
              </a:solidFill>
              <a:latin typeface="Open Sans" panose="020B0606030504020204" pitchFamily="34" charset="0"/>
              <a:ea typeface="Open Sans" panose="020B0606030504020204" pitchFamily="34" charset="0"/>
              <a:cs typeface="Open Sans" panose="020B0606030504020204" pitchFamily="34" charset="0"/>
              <a:sym typeface="Gotham Book" charset="0"/>
            </a:endParaRPr>
          </a:p>
          <a:p>
            <a:pPr marL="0" marR="0" lvl="0" indent="0" algn="l" defTabSz="671718" rtl="0" eaLnBrk="1" fontAlgn="base" latinLnBrk="0" hangingPunct="1">
              <a:lnSpc>
                <a:spcPct val="106000"/>
              </a:lnSpc>
              <a:spcBef>
                <a:spcPct val="0"/>
              </a:spcBef>
              <a:spcAft>
                <a:spcPct val="0"/>
              </a:spcAft>
              <a:buClrTx/>
              <a:buSzTx/>
              <a:buFontTx/>
              <a:buNone/>
              <a:tabLst/>
              <a:defRPr/>
            </a:pPr>
            <a:r>
              <a:rPr kumimoji="0" lang="en-US" sz="1200" b="0" i="1" u="none" strike="noStrike" kern="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sym typeface="Gotham Book" charset="0"/>
              </a:rPr>
              <a:t>*Meeting cadence to be determined</a:t>
            </a:r>
          </a:p>
        </p:txBody>
      </p:sp>
      <p:cxnSp>
        <p:nvCxnSpPr>
          <p:cNvPr id="25" name="Straight Connector 24">
            <a:extLst>
              <a:ext uri="{FF2B5EF4-FFF2-40B4-BE49-F238E27FC236}">
                <a16:creationId xmlns:a16="http://schemas.microsoft.com/office/drawing/2014/main" id="{BD85ADA0-08E6-4D0B-B04F-A97E65BF6282}"/>
              </a:ext>
            </a:extLst>
          </p:cNvPr>
          <p:cNvCxnSpPr>
            <a:cxnSpLocks/>
          </p:cNvCxnSpPr>
          <p:nvPr/>
        </p:nvCxnSpPr>
        <p:spPr>
          <a:xfrm>
            <a:off x="3196997" y="2453990"/>
            <a:ext cx="0" cy="2103120"/>
          </a:xfrm>
          <a:prstGeom prst="line">
            <a:avLst/>
          </a:prstGeom>
          <a:noFill/>
          <a:ln w="19050" cap="flat" cmpd="sng" algn="ctr">
            <a:solidFill>
              <a:srgbClr val="003399"/>
            </a:solidFill>
            <a:prstDash val="solid"/>
          </a:ln>
          <a:effectLst/>
        </p:spPr>
      </p:cxnSp>
      <p:cxnSp>
        <p:nvCxnSpPr>
          <p:cNvPr id="26" name="Straight Connector 25">
            <a:extLst>
              <a:ext uri="{FF2B5EF4-FFF2-40B4-BE49-F238E27FC236}">
                <a16:creationId xmlns:a16="http://schemas.microsoft.com/office/drawing/2014/main" id="{F3A213A1-75B8-4BE5-AEA9-AD50E8F71E34}"/>
              </a:ext>
            </a:extLst>
          </p:cNvPr>
          <p:cNvCxnSpPr>
            <a:cxnSpLocks/>
          </p:cNvCxnSpPr>
          <p:nvPr/>
        </p:nvCxnSpPr>
        <p:spPr>
          <a:xfrm>
            <a:off x="6253443" y="2453990"/>
            <a:ext cx="0" cy="2103120"/>
          </a:xfrm>
          <a:prstGeom prst="line">
            <a:avLst/>
          </a:prstGeom>
          <a:noFill/>
          <a:ln w="19050" cap="flat" cmpd="sng" algn="ctr">
            <a:solidFill>
              <a:srgbClr val="003399"/>
            </a:solidFill>
            <a:prstDash val="solid"/>
          </a:ln>
          <a:effectLst/>
        </p:spPr>
      </p:cxnSp>
      <p:sp>
        <p:nvSpPr>
          <p:cNvPr id="27" name="Rectangle 26">
            <a:extLst>
              <a:ext uri="{FF2B5EF4-FFF2-40B4-BE49-F238E27FC236}">
                <a16:creationId xmlns:a16="http://schemas.microsoft.com/office/drawing/2014/main" id="{AC1DD1B8-DA9E-4E19-B461-9BCBCFC5E9A2}"/>
              </a:ext>
            </a:extLst>
          </p:cNvPr>
          <p:cNvSpPr/>
          <p:nvPr/>
        </p:nvSpPr>
        <p:spPr bwMode="gray">
          <a:xfrm>
            <a:off x="6297178" y="2431771"/>
            <a:ext cx="3044558" cy="2398857"/>
          </a:xfrm>
          <a:prstGeom prst="rect">
            <a:avLst/>
          </a:prstGeom>
          <a:noFill/>
          <a:ln w="25400" cap="flat" cmpd="sng" algn="ctr">
            <a:noFill/>
            <a:prstDash val="solid"/>
            <a:headEnd/>
            <a:tailEnd/>
          </a:ln>
          <a:effectLst/>
        </p:spPr>
        <p:txBody>
          <a:bodyPr wrap="square" lIns="171386" tIns="85693" rIns="85693" bIns="0" rtlCol="0" anchor="t"/>
          <a:lstStyle/>
          <a:p>
            <a:pPr defTabSz="671718" fontAlgn="base">
              <a:lnSpc>
                <a:spcPct val="106000"/>
              </a:lnSpc>
              <a:spcBef>
                <a:spcPct val="0"/>
              </a:spcBef>
              <a:spcAft>
                <a:spcPct val="0"/>
              </a:spcAft>
              <a:defRPr/>
            </a:pPr>
            <a:r>
              <a:rPr lang="en-US" sz="2400" b="1" kern="0" cap="small">
                <a:solidFill>
                  <a:prstClr val="black"/>
                </a:solidFill>
                <a:latin typeface="Open Sans" panose="020B0606030504020204" pitchFamily="34" charset="0"/>
                <a:ea typeface="Open Sans" panose="020B0606030504020204" pitchFamily="34" charset="0"/>
                <a:cs typeface="Open Sans" panose="020B0606030504020204" pitchFamily="34" charset="0"/>
                <a:sym typeface="Gotham Book" charset="0"/>
              </a:rPr>
              <a:t>Who</a:t>
            </a:r>
          </a:p>
          <a:p>
            <a:pPr marL="285750" marR="0" lvl="0" indent="-285750" algn="l" defTabSz="671718" rtl="0" eaLnBrk="1" fontAlgn="base" latinLnBrk="0" hangingPunct="1">
              <a:lnSpc>
                <a:spcPct val="106000"/>
              </a:lnSpc>
              <a:spcBef>
                <a:spcPct val="0"/>
              </a:spcBef>
              <a:spcAft>
                <a:spcPct val="0"/>
              </a:spcAft>
              <a:buClrTx/>
              <a:buSzTx/>
              <a:buFont typeface="Wingdings" panose="05000000000000000000" pitchFamily="2" charset="2"/>
              <a:buChar char="§"/>
              <a:tabLst/>
              <a:defRPr/>
            </a:pPr>
            <a:r>
              <a:rPr lang="en-US" sz="1400" kern="0">
                <a:solidFill>
                  <a:prstClr val="black"/>
                </a:solidFill>
                <a:latin typeface="Open Sans" panose="020B0606030504020204" pitchFamily="34" charset="0"/>
                <a:ea typeface="Open Sans" panose="020B0606030504020204" pitchFamily="34" charset="0"/>
                <a:cs typeface="Open Sans" panose="020B0606030504020204" pitchFamily="34" charset="0"/>
                <a:sym typeface="Gotham Book" charset="0"/>
              </a:rPr>
              <a:t>Representatives from the Transportation Coordinating Committee (TCC).</a:t>
            </a:r>
          </a:p>
          <a:p>
            <a:pPr marL="285750" marR="0" lvl="0" indent="-285750" algn="l" defTabSz="671718" rtl="0" eaLnBrk="1" fontAlgn="base" latinLnBrk="0" hangingPunct="1">
              <a:lnSpc>
                <a:spcPct val="106000"/>
              </a:lnSpc>
              <a:spcBef>
                <a:spcPct val="0"/>
              </a:spcBef>
              <a:spcAft>
                <a:spcPct val="0"/>
              </a:spcAft>
              <a:buClrTx/>
              <a:buSzTx/>
              <a:buFont typeface="Wingdings" panose="05000000000000000000" pitchFamily="2" charset="2"/>
              <a:buChar char="§"/>
              <a:tabLst/>
              <a:defRPr/>
            </a:pPr>
            <a:endParaRPr lang="en-US" sz="1400" kern="0">
              <a:solidFill>
                <a:prstClr val="black"/>
              </a:solidFill>
              <a:latin typeface="Open Sans" panose="020B0606030504020204" pitchFamily="34" charset="0"/>
              <a:ea typeface="Open Sans" panose="020B0606030504020204" pitchFamily="34" charset="0"/>
              <a:cs typeface="Open Sans" panose="020B0606030504020204" pitchFamily="34" charset="0"/>
              <a:sym typeface="Gotham Book" charset="0"/>
            </a:endParaRPr>
          </a:p>
          <a:p>
            <a:pPr marL="285750" marR="0" lvl="0" indent="-285750" algn="l" defTabSz="671718" rtl="0" eaLnBrk="1" fontAlgn="base" latinLnBrk="0" hangingPunct="1">
              <a:lnSpc>
                <a:spcPct val="106000"/>
              </a:lnSpc>
              <a:spcBef>
                <a:spcPct val="0"/>
              </a:spcBef>
              <a:spcAft>
                <a:spcPct val="0"/>
              </a:spcAft>
              <a:buClrTx/>
              <a:buSzTx/>
              <a:buFont typeface="Wingdings" panose="05000000000000000000" pitchFamily="2" charset="2"/>
              <a:buChar char="§"/>
              <a:tabLst/>
              <a:defRPr/>
            </a:pPr>
            <a:r>
              <a:rPr lang="en-US" sz="1400" kern="0">
                <a:solidFill>
                  <a:prstClr val="black"/>
                </a:solidFill>
                <a:latin typeface="Open Sans" panose="020B0606030504020204" pitchFamily="34" charset="0"/>
                <a:ea typeface="Open Sans" panose="020B0606030504020204" pitchFamily="34" charset="0"/>
                <a:cs typeface="Open Sans" panose="020B0606030504020204" pitchFamily="34" charset="0"/>
                <a:sym typeface="Gotham Book" charset="0"/>
              </a:rPr>
              <a:t>Staff from agencies who can provide technical and regional perspectives on water, energy, and broadband programs.</a:t>
            </a:r>
          </a:p>
        </p:txBody>
      </p:sp>
      <p:cxnSp>
        <p:nvCxnSpPr>
          <p:cNvPr id="34" name="Straight Connector 33">
            <a:extLst>
              <a:ext uri="{FF2B5EF4-FFF2-40B4-BE49-F238E27FC236}">
                <a16:creationId xmlns:a16="http://schemas.microsoft.com/office/drawing/2014/main" id="{EB4E1A36-F557-4321-9799-BB981060A262}"/>
              </a:ext>
            </a:extLst>
          </p:cNvPr>
          <p:cNvCxnSpPr>
            <a:cxnSpLocks/>
          </p:cNvCxnSpPr>
          <p:nvPr/>
        </p:nvCxnSpPr>
        <p:spPr>
          <a:xfrm>
            <a:off x="9322114" y="2503566"/>
            <a:ext cx="0" cy="2103120"/>
          </a:xfrm>
          <a:prstGeom prst="line">
            <a:avLst/>
          </a:prstGeom>
          <a:noFill/>
          <a:ln w="19050" cap="flat" cmpd="sng" algn="ctr">
            <a:solidFill>
              <a:srgbClr val="003399"/>
            </a:solidFill>
            <a:prstDash val="solid"/>
          </a:ln>
          <a:effectLst/>
        </p:spPr>
      </p:cxnSp>
      <p:grpSp>
        <p:nvGrpSpPr>
          <p:cNvPr id="35" name="Graphic 5">
            <a:extLst>
              <a:ext uri="{FF2B5EF4-FFF2-40B4-BE49-F238E27FC236}">
                <a16:creationId xmlns:a16="http://schemas.microsoft.com/office/drawing/2014/main" id="{4100CBEE-3825-47E3-87BA-DDE9B4B51CD6}"/>
              </a:ext>
            </a:extLst>
          </p:cNvPr>
          <p:cNvGrpSpPr/>
          <p:nvPr/>
        </p:nvGrpSpPr>
        <p:grpSpPr>
          <a:xfrm>
            <a:off x="7499417" y="1826210"/>
            <a:ext cx="640080" cy="640080"/>
            <a:chOff x="9887788" y="4309350"/>
            <a:chExt cx="361674" cy="361971"/>
          </a:xfrm>
          <a:solidFill>
            <a:srgbClr val="199CFF"/>
          </a:solidFill>
        </p:grpSpPr>
        <p:sp>
          <p:nvSpPr>
            <p:cNvPr id="36" name="Graphic 5">
              <a:extLst>
                <a:ext uri="{FF2B5EF4-FFF2-40B4-BE49-F238E27FC236}">
                  <a16:creationId xmlns:a16="http://schemas.microsoft.com/office/drawing/2014/main" id="{D188AC01-44E2-442E-AE64-63E153CC6F26}"/>
                </a:ext>
              </a:extLst>
            </p:cNvPr>
            <p:cNvSpPr/>
            <p:nvPr/>
          </p:nvSpPr>
          <p:spPr>
            <a:xfrm>
              <a:off x="9887788" y="4309350"/>
              <a:ext cx="361674" cy="361971"/>
            </a:xfrm>
            <a:custGeom>
              <a:avLst/>
              <a:gdLst>
                <a:gd name="connsiteX0" fmla="*/ 180835 w 361674"/>
                <a:gd name="connsiteY0" fmla="*/ 0 h 361971"/>
                <a:gd name="connsiteX1" fmla="*/ 0 w 361674"/>
                <a:gd name="connsiteY1" fmla="*/ 180667 h 361971"/>
                <a:gd name="connsiteX2" fmla="*/ 180835 w 361674"/>
                <a:gd name="connsiteY2" fmla="*/ 361971 h 361971"/>
                <a:gd name="connsiteX3" fmla="*/ 361670 w 361674"/>
                <a:gd name="connsiteY3" fmla="*/ 181305 h 361971"/>
                <a:gd name="connsiteX4" fmla="*/ 361670 w 361674"/>
                <a:gd name="connsiteY4" fmla="*/ 181305 h 361971"/>
                <a:gd name="connsiteX5" fmla="*/ 180835 w 361674"/>
                <a:gd name="connsiteY5" fmla="*/ 0 h 361971"/>
                <a:gd name="connsiteX6" fmla="*/ 180835 w 361674"/>
                <a:gd name="connsiteY6" fmla="*/ 0 h 361971"/>
                <a:gd name="connsiteX7" fmla="*/ 180835 w 361674"/>
                <a:gd name="connsiteY7" fmla="*/ 349204 h 361971"/>
                <a:gd name="connsiteX8" fmla="*/ 12780 w 361674"/>
                <a:gd name="connsiteY8" fmla="*/ 181305 h 361971"/>
                <a:gd name="connsiteX9" fmla="*/ 180835 w 361674"/>
                <a:gd name="connsiteY9" fmla="*/ 12768 h 361971"/>
                <a:gd name="connsiteX10" fmla="*/ 348890 w 361674"/>
                <a:gd name="connsiteY10" fmla="*/ 180667 h 361971"/>
                <a:gd name="connsiteX11" fmla="*/ 348890 w 361674"/>
                <a:gd name="connsiteY11" fmla="*/ 180667 h 361971"/>
                <a:gd name="connsiteX12" fmla="*/ 180835 w 361674"/>
                <a:gd name="connsiteY12" fmla="*/ 349204 h 361971"/>
                <a:gd name="connsiteX13" fmla="*/ 180835 w 361674"/>
                <a:gd name="connsiteY13"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1674" h="361971">
                  <a:moveTo>
                    <a:pt x="180835" y="0"/>
                  </a:moveTo>
                  <a:cubicBezTo>
                    <a:pt x="80513" y="0"/>
                    <a:pt x="0" y="81076"/>
                    <a:pt x="0" y="180667"/>
                  </a:cubicBezTo>
                  <a:cubicBezTo>
                    <a:pt x="0" y="280895"/>
                    <a:pt x="81152" y="361971"/>
                    <a:pt x="180835" y="361971"/>
                  </a:cubicBezTo>
                  <a:cubicBezTo>
                    <a:pt x="281157" y="361971"/>
                    <a:pt x="361670" y="280895"/>
                    <a:pt x="361670" y="181305"/>
                  </a:cubicBezTo>
                  <a:lnTo>
                    <a:pt x="361670" y="181305"/>
                  </a:lnTo>
                  <a:cubicBezTo>
                    <a:pt x="362309" y="81076"/>
                    <a:pt x="281157" y="0"/>
                    <a:pt x="180835" y="0"/>
                  </a:cubicBezTo>
                  <a:cubicBezTo>
                    <a:pt x="180835" y="0"/>
                    <a:pt x="180835" y="0"/>
                    <a:pt x="180835" y="0"/>
                  </a:cubicBezTo>
                  <a:close/>
                  <a:moveTo>
                    <a:pt x="180835" y="349204"/>
                  </a:moveTo>
                  <a:cubicBezTo>
                    <a:pt x="87542" y="349204"/>
                    <a:pt x="12780" y="273873"/>
                    <a:pt x="12780" y="181305"/>
                  </a:cubicBezTo>
                  <a:cubicBezTo>
                    <a:pt x="12780" y="88099"/>
                    <a:pt x="88181" y="12768"/>
                    <a:pt x="180835" y="12768"/>
                  </a:cubicBezTo>
                  <a:cubicBezTo>
                    <a:pt x="274128" y="12768"/>
                    <a:pt x="348890" y="88099"/>
                    <a:pt x="348890" y="180667"/>
                  </a:cubicBezTo>
                  <a:lnTo>
                    <a:pt x="348890" y="180667"/>
                  </a:lnTo>
                  <a:cubicBezTo>
                    <a:pt x="349529" y="273873"/>
                    <a:pt x="274128" y="349204"/>
                    <a:pt x="180835" y="349204"/>
                  </a:cubicBezTo>
                  <a:lnTo>
                    <a:pt x="180835" y="349204"/>
                  </a:lnTo>
                  <a:close/>
                </a:path>
              </a:pathLst>
            </a:custGeom>
            <a:grpFill/>
            <a:ln w="6390" cap="flat">
              <a:noFill/>
              <a:prstDash val="solid"/>
              <a:miter/>
            </a:ln>
          </p:spPr>
          <p:txBody>
            <a:bodyPr rtlCol="0" anchor="ctr"/>
            <a:lstStyle/>
            <a:p>
              <a:endParaRPr lang="en-US"/>
            </a:p>
          </p:txBody>
        </p:sp>
        <p:sp>
          <p:nvSpPr>
            <p:cNvPr id="40" name="Graphic 5">
              <a:extLst>
                <a:ext uri="{FF2B5EF4-FFF2-40B4-BE49-F238E27FC236}">
                  <a16:creationId xmlns:a16="http://schemas.microsoft.com/office/drawing/2014/main" id="{04786885-60C1-4759-941F-0734C4013246}"/>
                </a:ext>
              </a:extLst>
            </p:cNvPr>
            <p:cNvSpPr/>
            <p:nvPr/>
          </p:nvSpPr>
          <p:spPr>
            <a:xfrm>
              <a:off x="10089634" y="4425538"/>
              <a:ext cx="107227" cy="130871"/>
            </a:xfrm>
            <a:custGeom>
              <a:avLst/>
              <a:gdLst>
                <a:gd name="connsiteX0" fmla="*/ 104232 w 107227"/>
                <a:gd name="connsiteY0" fmla="*/ 118742 h 130871"/>
                <a:gd name="connsiteX1" fmla="*/ 83145 w 107227"/>
                <a:gd name="connsiteY1" fmla="*/ 112997 h 130871"/>
                <a:gd name="connsiteX2" fmla="*/ 70365 w 107227"/>
                <a:gd name="connsiteY2" fmla="*/ 109805 h 130871"/>
                <a:gd name="connsiteX3" fmla="*/ 65253 w 107227"/>
                <a:gd name="connsiteY3" fmla="*/ 92568 h 130871"/>
                <a:gd name="connsiteX4" fmla="*/ 79311 w 107227"/>
                <a:gd name="connsiteY4" fmla="*/ 60010 h 130871"/>
                <a:gd name="connsiteX5" fmla="*/ 73560 w 107227"/>
                <a:gd name="connsiteY5" fmla="*/ 14683 h 130871"/>
                <a:gd name="connsiteX6" fmla="*/ 40972 w 107227"/>
                <a:gd name="connsiteY6" fmla="*/ 0 h 130871"/>
                <a:gd name="connsiteX7" fmla="*/ 8383 w 107227"/>
                <a:gd name="connsiteY7" fmla="*/ 14683 h 130871"/>
                <a:gd name="connsiteX8" fmla="*/ 2632 w 107227"/>
                <a:gd name="connsiteY8" fmla="*/ 60010 h 130871"/>
                <a:gd name="connsiteX9" fmla="*/ 16690 w 107227"/>
                <a:gd name="connsiteY9" fmla="*/ 92568 h 130871"/>
                <a:gd name="connsiteX10" fmla="*/ 11578 w 107227"/>
                <a:gd name="connsiteY10" fmla="*/ 109805 h 130871"/>
                <a:gd name="connsiteX11" fmla="*/ 10300 w 107227"/>
                <a:gd name="connsiteY11" fmla="*/ 118742 h 130871"/>
                <a:gd name="connsiteX12" fmla="*/ 19246 w 107227"/>
                <a:gd name="connsiteY12" fmla="*/ 120019 h 130871"/>
                <a:gd name="connsiteX13" fmla="*/ 27553 w 107227"/>
                <a:gd name="connsiteY13" fmla="*/ 84907 h 130871"/>
                <a:gd name="connsiteX14" fmla="*/ 15412 w 107227"/>
                <a:gd name="connsiteY14" fmla="*/ 56818 h 130871"/>
                <a:gd name="connsiteX15" fmla="*/ 18607 w 107227"/>
                <a:gd name="connsiteY15" fmla="*/ 22344 h 130871"/>
                <a:gd name="connsiteX16" fmla="*/ 41610 w 107227"/>
                <a:gd name="connsiteY16" fmla="*/ 12768 h 130871"/>
                <a:gd name="connsiteX17" fmla="*/ 63975 w 107227"/>
                <a:gd name="connsiteY17" fmla="*/ 22344 h 130871"/>
                <a:gd name="connsiteX18" fmla="*/ 67170 w 107227"/>
                <a:gd name="connsiteY18" fmla="*/ 56818 h 130871"/>
                <a:gd name="connsiteX19" fmla="*/ 55029 w 107227"/>
                <a:gd name="connsiteY19" fmla="*/ 84907 h 130871"/>
                <a:gd name="connsiteX20" fmla="*/ 63975 w 107227"/>
                <a:gd name="connsiteY20" fmla="*/ 120019 h 130871"/>
                <a:gd name="connsiteX21" fmla="*/ 81867 w 107227"/>
                <a:gd name="connsiteY21" fmla="*/ 125126 h 130871"/>
                <a:gd name="connsiteX22" fmla="*/ 97842 w 107227"/>
                <a:gd name="connsiteY22" fmla="*/ 129595 h 130871"/>
                <a:gd name="connsiteX23" fmla="*/ 101037 w 107227"/>
                <a:gd name="connsiteY23" fmla="*/ 130872 h 130871"/>
                <a:gd name="connsiteX24" fmla="*/ 106149 w 107227"/>
                <a:gd name="connsiteY24" fmla="*/ 127680 h 130871"/>
                <a:gd name="connsiteX25" fmla="*/ 104232 w 107227"/>
                <a:gd name="connsiteY25" fmla="*/ 118742 h 130871"/>
                <a:gd name="connsiteX26" fmla="*/ 104232 w 107227"/>
                <a:gd name="connsiteY26" fmla="*/ 118742 h 13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7227" h="130871">
                  <a:moveTo>
                    <a:pt x="104232" y="118742"/>
                  </a:moveTo>
                  <a:cubicBezTo>
                    <a:pt x="97842" y="115550"/>
                    <a:pt x="90174" y="112997"/>
                    <a:pt x="83145" y="112997"/>
                  </a:cubicBezTo>
                  <a:cubicBezTo>
                    <a:pt x="78672" y="112358"/>
                    <a:pt x="74199" y="111720"/>
                    <a:pt x="70365" y="109805"/>
                  </a:cubicBezTo>
                  <a:cubicBezTo>
                    <a:pt x="65893" y="105336"/>
                    <a:pt x="63336" y="98952"/>
                    <a:pt x="65253" y="92568"/>
                  </a:cubicBezTo>
                  <a:cubicBezTo>
                    <a:pt x="71643" y="82354"/>
                    <a:pt x="76755" y="71501"/>
                    <a:pt x="79311" y="60010"/>
                  </a:cubicBezTo>
                  <a:cubicBezTo>
                    <a:pt x="83784" y="40858"/>
                    <a:pt x="81867" y="24898"/>
                    <a:pt x="73560" y="14683"/>
                  </a:cubicBezTo>
                  <a:cubicBezTo>
                    <a:pt x="65253" y="5107"/>
                    <a:pt x="53113" y="0"/>
                    <a:pt x="40972" y="0"/>
                  </a:cubicBezTo>
                  <a:cubicBezTo>
                    <a:pt x="28192" y="0"/>
                    <a:pt x="16690" y="5107"/>
                    <a:pt x="8383" y="14683"/>
                  </a:cubicBezTo>
                  <a:cubicBezTo>
                    <a:pt x="76" y="25536"/>
                    <a:pt x="-2480" y="40858"/>
                    <a:pt x="2632" y="60010"/>
                  </a:cubicBezTo>
                  <a:cubicBezTo>
                    <a:pt x="5188" y="71501"/>
                    <a:pt x="10300" y="82354"/>
                    <a:pt x="16690" y="92568"/>
                  </a:cubicBezTo>
                  <a:cubicBezTo>
                    <a:pt x="17968" y="98952"/>
                    <a:pt x="16051" y="105336"/>
                    <a:pt x="11578" y="109805"/>
                  </a:cubicBezTo>
                  <a:cubicBezTo>
                    <a:pt x="9022" y="111720"/>
                    <a:pt x="8383" y="116189"/>
                    <a:pt x="10300" y="118742"/>
                  </a:cubicBezTo>
                  <a:cubicBezTo>
                    <a:pt x="12217" y="121296"/>
                    <a:pt x="16690" y="121934"/>
                    <a:pt x="19246" y="120019"/>
                  </a:cubicBezTo>
                  <a:cubicBezTo>
                    <a:pt x="30748" y="111081"/>
                    <a:pt x="32664" y="92568"/>
                    <a:pt x="27553" y="84907"/>
                  </a:cubicBezTo>
                  <a:cubicBezTo>
                    <a:pt x="21802" y="75970"/>
                    <a:pt x="17968" y="67032"/>
                    <a:pt x="15412" y="56818"/>
                  </a:cubicBezTo>
                  <a:cubicBezTo>
                    <a:pt x="11578" y="41496"/>
                    <a:pt x="12856" y="30005"/>
                    <a:pt x="18607" y="22344"/>
                  </a:cubicBezTo>
                  <a:cubicBezTo>
                    <a:pt x="24358" y="15960"/>
                    <a:pt x="32664" y="12768"/>
                    <a:pt x="41610" y="12768"/>
                  </a:cubicBezTo>
                  <a:cubicBezTo>
                    <a:pt x="49918" y="12768"/>
                    <a:pt x="58224" y="16599"/>
                    <a:pt x="63975" y="22344"/>
                  </a:cubicBezTo>
                  <a:cubicBezTo>
                    <a:pt x="69726" y="30005"/>
                    <a:pt x="71004" y="41496"/>
                    <a:pt x="67170" y="56818"/>
                  </a:cubicBezTo>
                  <a:cubicBezTo>
                    <a:pt x="64614" y="67032"/>
                    <a:pt x="60780" y="76608"/>
                    <a:pt x="55029" y="84907"/>
                  </a:cubicBezTo>
                  <a:cubicBezTo>
                    <a:pt x="49918" y="91930"/>
                    <a:pt x="51195" y="111081"/>
                    <a:pt x="63975" y="120019"/>
                  </a:cubicBezTo>
                  <a:cubicBezTo>
                    <a:pt x="69726" y="122573"/>
                    <a:pt x="76116" y="124488"/>
                    <a:pt x="81867" y="125126"/>
                  </a:cubicBezTo>
                  <a:cubicBezTo>
                    <a:pt x="87618" y="125765"/>
                    <a:pt x="92730" y="127041"/>
                    <a:pt x="97842" y="129595"/>
                  </a:cubicBezTo>
                  <a:cubicBezTo>
                    <a:pt x="99120" y="130233"/>
                    <a:pt x="99759" y="130872"/>
                    <a:pt x="101037" y="130872"/>
                  </a:cubicBezTo>
                  <a:cubicBezTo>
                    <a:pt x="102954" y="130872"/>
                    <a:pt x="105510" y="129595"/>
                    <a:pt x="106149" y="127680"/>
                  </a:cubicBezTo>
                  <a:cubicBezTo>
                    <a:pt x="108066" y="124488"/>
                    <a:pt x="107427" y="120657"/>
                    <a:pt x="104232" y="118742"/>
                  </a:cubicBezTo>
                  <a:cubicBezTo>
                    <a:pt x="104232" y="118742"/>
                    <a:pt x="104232" y="118742"/>
                    <a:pt x="104232" y="118742"/>
                  </a:cubicBezTo>
                  <a:close/>
                </a:path>
              </a:pathLst>
            </a:custGeom>
            <a:grpFill/>
            <a:ln w="6390" cap="flat">
              <a:noFill/>
              <a:prstDash val="solid"/>
              <a:miter/>
            </a:ln>
          </p:spPr>
          <p:txBody>
            <a:bodyPr rtlCol="0" anchor="ctr"/>
            <a:lstStyle/>
            <a:p>
              <a:endParaRPr lang="en-US"/>
            </a:p>
          </p:txBody>
        </p:sp>
        <p:sp>
          <p:nvSpPr>
            <p:cNvPr id="41" name="Graphic 5">
              <a:extLst>
                <a:ext uri="{FF2B5EF4-FFF2-40B4-BE49-F238E27FC236}">
                  <a16:creationId xmlns:a16="http://schemas.microsoft.com/office/drawing/2014/main" id="{AAFBC4F5-5C5F-487F-8EA9-FC9E25B8F2F9}"/>
                </a:ext>
              </a:extLst>
            </p:cNvPr>
            <p:cNvSpPr/>
            <p:nvPr/>
          </p:nvSpPr>
          <p:spPr>
            <a:xfrm>
              <a:off x="9941063" y="4407663"/>
              <a:ext cx="169733" cy="164468"/>
            </a:xfrm>
            <a:custGeom>
              <a:avLst/>
              <a:gdLst>
                <a:gd name="connsiteX0" fmla="*/ 165260 w 169733"/>
                <a:gd name="connsiteY0" fmla="*/ 152577 h 164468"/>
                <a:gd name="connsiteX1" fmla="*/ 135867 w 169733"/>
                <a:gd name="connsiteY1" fmla="*/ 146193 h 164468"/>
                <a:gd name="connsiteX2" fmla="*/ 122448 w 169733"/>
                <a:gd name="connsiteY2" fmla="*/ 143640 h 164468"/>
                <a:gd name="connsiteX3" fmla="*/ 112224 w 169733"/>
                <a:gd name="connsiteY3" fmla="*/ 116189 h 164468"/>
                <a:gd name="connsiteX4" fmla="*/ 130116 w 169733"/>
                <a:gd name="connsiteY4" fmla="*/ 74693 h 164468"/>
                <a:gd name="connsiteX5" fmla="*/ 123087 w 169733"/>
                <a:gd name="connsiteY5" fmla="*/ 17237 h 164468"/>
                <a:gd name="connsiteX6" fmla="*/ 84747 w 169733"/>
                <a:gd name="connsiteY6" fmla="*/ 0 h 164468"/>
                <a:gd name="connsiteX7" fmla="*/ 46408 w 169733"/>
                <a:gd name="connsiteY7" fmla="*/ 17237 h 164468"/>
                <a:gd name="connsiteX8" fmla="*/ 39379 w 169733"/>
                <a:gd name="connsiteY8" fmla="*/ 74693 h 164468"/>
                <a:gd name="connsiteX9" fmla="*/ 57270 w 169733"/>
                <a:gd name="connsiteY9" fmla="*/ 115550 h 164468"/>
                <a:gd name="connsiteX10" fmla="*/ 47047 w 169733"/>
                <a:gd name="connsiteY10" fmla="*/ 143001 h 164468"/>
                <a:gd name="connsiteX11" fmla="*/ 33628 w 169733"/>
                <a:gd name="connsiteY11" fmla="*/ 145555 h 164468"/>
                <a:gd name="connsiteX12" fmla="*/ 4234 w 169733"/>
                <a:gd name="connsiteY12" fmla="*/ 151939 h 164468"/>
                <a:gd name="connsiteX13" fmla="*/ 401 w 169733"/>
                <a:gd name="connsiteY13" fmla="*/ 160238 h 164468"/>
                <a:gd name="connsiteX14" fmla="*/ 8707 w 169733"/>
                <a:gd name="connsiteY14" fmla="*/ 164068 h 164468"/>
                <a:gd name="connsiteX15" fmla="*/ 9346 w 169733"/>
                <a:gd name="connsiteY15" fmla="*/ 163430 h 164468"/>
                <a:gd name="connsiteX16" fmla="*/ 34267 w 169733"/>
                <a:gd name="connsiteY16" fmla="*/ 158323 h 164468"/>
                <a:gd name="connsiteX17" fmla="*/ 53437 w 169733"/>
                <a:gd name="connsiteY17" fmla="*/ 154492 h 164468"/>
                <a:gd name="connsiteX18" fmla="*/ 69411 w 169733"/>
                <a:gd name="connsiteY18" fmla="*/ 128957 h 164468"/>
                <a:gd name="connsiteX19" fmla="*/ 68134 w 169733"/>
                <a:gd name="connsiteY19" fmla="*/ 108528 h 164468"/>
                <a:gd name="connsiteX20" fmla="*/ 52159 w 169733"/>
                <a:gd name="connsiteY20" fmla="*/ 71501 h 164468"/>
                <a:gd name="connsiteX21" fmla="*/ 56631 w 169733"/>
                <a:gd name="connsiteY21" fmla="*/ 24898 h 164468"/>
                <a:gd name="connsiteX22" fmla="*/ 110946 w 169733"/>
                <a:gd name="connsiteY22" fmla="*/ 22344 h 164468"/>
                <a:gd name="connsiteX23" fmla="*/ 113502 w 169733"/>
                <a:gd name="connsiteY23" fmla="*/ 24898 h 164468"/>
                <a:gd name="connsiteX24" fmla="*/ 117975 w 169733"/>
                <a:gd name="connsiteY24" fmla="*/ 71501 h 164468"/>
                <a:gd name="connsiteX25" fmla="*/ 102000 w 169733"/>
                <a:gd name="connsiteY25" fmla="*/ 108528 h 164468"/>
                <a:gd name="connsiteX26" fmla="*/ 100722 w 169733"/>
                <a:gd name="connsiteY26" fmla="*/ 128957 h 164468"/>
                <a:gd name="connsiteX27" fmla="*/ 116697 w 169733"/>
                <a:gd name="connsiteY27" fmla="*/ 154492 h 164468"/>
                <a:gd name="connsiteX28" fmla="*/ 135867 w 169733"/>
                <a:gd name="connsiteY28" fmla="*/ 158323 h 164468"/>
                <a:gd name="connsiteX29" fmla="*/ 160788 w 169733"/>
                <a:gd name="connsiteY29" fmla="*/ 163430 h 164468"/>
                <a:gd name="connsiteX30" fmla="*/ 163344 w 169733"/>
                <a:gd name="connsiteY30" fmla="*/ 164068 h 164468"/>
                <a:gd name="connsiteX31" fmla="*/ 169734 w 169733"/>
                <a:gd name="connsiteY31" fmla="*/ 157684 h 164468"/>
                <a:gd name="connsiteX32" fmla="*/ 165260 w 169733"/>
                <a:gd name="connsiteY32" fmla="*/ 152577 h 164468"/>
                <a:gd name="connsiteX33" fmla="*/ 165260 w 169733"/>
                <a:gd name="connsiteY33" fmla="*/ 152577 h 16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9733" h="164468">
                  <a:moveTo>
                    <a:pt x="165260" y="152577"/>
                  </a:moveTo>
                  <a:cubicBezTo>
                    <a:pt x="155676" y="148747"/>
                    <a:pt x="146091" y="146193"/>
                    <a:pt x="135867" y="146193"/>
                  </a:cubicBezTo>
                  <a:cubicBezTo>
                    <a:pt x="131394" y="146193"/>
                    <a:pt x="126282" y="145555"/>
                    <a:pt x="122448" y="143640"/>
                  </a:cubicBezTo>
                  <a:cubicBezTo>
                    <a:pt x="115419" y="139809"/>
                    <a:pt x="110946" y="120657"/>
                    <a:pt x="112224" y="116189"/>
                  </a:cubicBezTo>
                  <a:cubicBezTo>
                    <a:pt x="120531" y="103421"/>
                    <a:pt x="126282" y="89376"/>
                    <a:pt x="130116" y="74693"/>
                  </a:cubicBezTo>
                  <a:cubicBezTo>
                    <a:pt x="136506" y="49795"/>
                    <a:pt x="133950" y="30005"/>
                    <a:pt x="123087" y="17237"/>
                  </a:cubicBezTo>
                  <a:cubicBezTo>
                    <a:pt x="113502" y="6384"/>
                    <a:pt x="99445" y="0"/>
                    <a:pt x="84747" y="0"/>
                  </a:cubicBezTo>
                  <a:cubicBezTo>
                    <a:pt x="70050" y="0"/>
                    <a:pt x="55993" y="6384"/>
                    <a:pt x="46408" y="17237"/>
                  </a:cubicBezTo>
                  <a:cubicBezTo>
                    <a:pt x="35545" y="30643"/>
                    <a:pt x="33628" y="49795"/>
                    <a:pt x="39379" y="74693"/>
                  </a:cubicBezTo>
                  <a:cubicBezTo>
                    <a:pt x="42574" y="89376"/>
                    <a:pt x="48964" y="103421"/>
                    <a:pt x="57270" y="115550"/>
                  </a:cubicBezTo>
                  <a:cubicBezTo>
                    <a:pt x="59188" y="120019"/>
                    <a:pt x="54075" y="139171"/>
                    <a:pt x="47047" y="143001"/>
                  </a:cubicBezTo>
                  <a:cubicBezTo>
                    <a:pt x="42574" y="144916"/>
                    <a:pt x="38101" y="145555"/>
                    <a:pt x="33628" y="145555"/>
                  </a:cubicBezTo>
                  <a:cubicBezTo>
                    <a:pt x="23404" y="145555"/>
                    <a:pt x="13180" y="148108"/>
                    <a:pt x="4234" y="151939"/>
                  </a:cubicBezTo>
                  <a:cubicBezTo>
                    <a:pt x="1039" y="153216"/>
                    <a:pt x="-878" y="157046"/>
                    <a:pt x="401" y="160238"/>
                  </a:cubicBezTo>
                  <a:cubicBezTo>
                    <a:pt x="1678" y="163430"/>
                    <a:pt x="5512" y="165345"/>
                    <a:pt x="8707" y="164068"/>
                  </a:cubicBezTo>
                  <a:cubicBezTo>
                    <a:pt x="8707" y="164068"/>
                    <a:pt x="9346" y="164068"/>
                    <a:pt x="9346" y="163430"/>
                  </a:cubicBezTo>
                  <a:cubicBezTo>
                    <a:pt x="17014" y="160238"/>
                    <a:pt x="25321" y="158323"/>
                    <a:pt x="34267" y="158323"/>
                  </a:cubicBezTo>
                  <a:cubicBezTo>
                    <a:pt x="40657" y="158323"/>
                    <a:pt x="47685" y="157046"/>
                    <a:pt x="53437" y="154492"/>
                  </a:cubicBezTo>
                  <a:cubicBezTo>
                    <a:pt x="61744" y="150024"/>
                    <a:pt x="66855" y="138533"/>
                    <a:pt x="69411" y="128957"/>
                  </a:cubicBezTo>
                  <a:cubicBezTo>
                    <a:pt x="71329" y="122573"/>
                    <a:pt x="71329" y="114912"/>
                    <a:pt x="68134" y="108528"/>
                  </a:cubicBezTo>
                  <a:cubicBezTo>
                    <a:pt x="61105" y="97037"/>
                    <a:pt x="55354" y="84907"/>
                    <a:pt x="52159" y="71501"/>
                  </a:cubicBezTo>
                  <a:cubicBezTo>
                    <a:pt x="47047" y="50434"/>
                    <a:pt x="48325" y="35112"/>
                    <a:pt x="56631" y="24898"/>
                  </a:cubicBezTo>
                  <a:cubicBezTo>
                    <a:pt x="70690" y="9576"/>
                    <a:pt x="94971" y="8299"/>
                    <a:pt x="110946" y="22344"/>
                  </a:cubicBezTo>
                  <a:cubicBezTo>
                    <a:pt x="111585" y="22983"/>
                    <a:pt x="112863" y="23621"/>
                    <a:pt x="113502" y="24898"/>
                  </a:cubicBezTo>
                  <a:cubicBezTo>
                    <a:pt x="121809" y="35112"/>
                    <a:pt x="123087" y="50434"/>
                    <a:pt x="117975" y="71501"/>
                  </a:cubicBezTo>
                  <a:cubicBezTo>
                    <a:pt x="114780" y="84269"/>
                    <a:pt x="109668" y="97037"/>
                    <a:pt x="102000" y="108528"/>
                  </a:cubicBezTo>
                  <a:cubicBezTo>
                    <a:pt x="98805" y="114912"/>
                    <a:pt x="98805" y="121934"/>
                    <a:pt x="100722" y="128957"/>
                  </a:cubicBezTo>
                  <a:cubicBezTo>
                    <a:pt x="102640" y="138533"/>
                    <a:pt x="108390" y="150024"/>
                    <a:pt x="116697" y="154492"/>
                  </a:cubicBezTo>
                  <a:cubicBezTo>
                    <a:pt x="122448" y="157046"/>
                    <a:pt x="129477" y="158323"/>
                    <a:pt x="135867" y="158323"/>
                  </a:cubicBezTo>
                  <a:cubicBezTo>
                    <a:pt x="144174" y="158323"/>
                    <a:pt x="152481" y="160238"/>
                    <a:pt x="160788" y="163430"/>
                  </a:cubicBezTo>
                  <a:cubicBezTo>
                    <a:pt x="161427" y="164068"/>
                    <a:pt x="162704" y="164068"/>
                    <a:pt x="163344" y="164068"/>
                  </a:cubicBezTo>
                  <a:cubicBezTo>
                    <a:pt x="167178" y="164068"/>
                    <a:pt x="169734" y="161515"/>
                    <a:pt x="169734" y="157684"/>
                  </a:cubicBezTo>
                  <a:cubicBezTo>
                    <a:pt x="169094" y="155769"/>
                    <a:pt x="167178" y="153854"/>
                    <a:pt x="165260" y="152577"/>
                  </a:cubicBezTo>
                  <a:lnTo>
                    <a:pt x="165260" y="152577"/>
                  </a:lnTo>
                  <a:close/>
                </a:path>
              </a:pathLst>
            </a:custGeom>
            <a:grpFill/>
            <a:ln w="6390" cap="flat">
              <a:noFill/>
              <a:prstDash val="solid"/>
              <a:miter/>
            </a:ln>
          </p:spPr>
          <p:txBody>
            <a:bodyPr rtlCol="0" anchor="ctr"/>
            <a:lstStyle/>
            <a:p>
              <a:endParaRPr lang="en-US"/>
            </a:p>
          </p:txBody>
        </p:sp>
      </p:grpSp>
      <p:grpSp>
        <p:nvGrpSpPr>
          <p:cNvPr id="42" name="Graphic 4">
            <a:extLst>
              <a:ext uri="{FF2B5EF4-FFF2-40B4-BE49-F238E27FC236}">
                <a16:creationId xmlns:a16="http://schemas.microsoft.com/office/drawing/2014/main" id="{9B0A62A9-017E-4D80-9709-4CBECAAFAF21}"/>
              </a:ext>
            </a:extLst>
          </p:cNvPr>
          <p:cNvGrpSpPr/>
          <p:nvPr/>
        </p:nvGrpSpPr>
        <p:grpSpPr>
          <a:xfrm>
            <a:off x="4399237" y="1826210"/>
            <a:ext cx="640080" cy="640080"/>
            <a:chOff x="2559808" y="3339623"/>
            <a:chExt cx="362313" cy="361971"/>
          </a:xfrm>
          <a:solidFill>
            <a:srgbClr val="62B5E5"/>
          </a:solidFill>
        </p:grpSpPr>
        <p:sp>
          <p:nvSpPr>
            <p:cNvPr id="43" name="Graphic 4">
              <a:extLst>
                <a:ext uri="{FF2B5EF4-FFF2-40B4-BE49-F238E27FC236}">
                  <a16:creationId xmlns:a16="http://schemas.microsoft.com/office/drawing/2014/main" id="{E019A67F-7531-4801-BC08-24D2A29A69E3}"/>
                </a:ext>
              </a:extLst>
            </p:cNvPr>
            <p:cNvSpPr/>
            <p:nvPr/>
          </p:nvSpPr>
          <p:spPr>
            <a:xfrm>
              <a:off x="2559808" y="3339623"/>
              <a:ext cx="362313" cy="361971"/>
            </a:xfrm>
            <a:custGeom>
              <a:avLst/>
              <a:gdLst>
                <a:gd name="connsiteX0" fmla="*/ 181474 w 362313"/>
                <a:gd name="connsiteY0" fmla="*/ 0 h 361971"/>
                <a:gd name="connsiteX1" fmla="*/ 0 w 362313"/>
                <a:gd name="connsiteY1" fmla="*/ 180667 h 361971"/>
                <a:gd name="connsiteX2" fmla="*/ 180835 w 362313"/>
                <a:gd name="connsiteY2" fmla="*/ 361972 h 361971"/>
                <a:gd name="connsiteX3" fmla="*/ 362309 w 362313"/>
                <a:gd name="connsiteY3" fmla="*/ 181305 h 361971"/>
                <a:gd name="connsiteX4" fmla="*/ 362309 w 362313"/>
                <a:gd name="connsiteY4" fmla="*/ 181305 h 361971"/>
                <a:gd name="connsiteX5" fmla="*/ 181474 w 362313"/>
                <a:gd name="connsiteY5" fmla="*/ 0 h 361971"/>
                <a:gd name="connsiteX6" fmla="*/ 181474 w 362313"/>
                <a:gd name="connsiteY6" fmla="*/ 349204 h 361971"/>
                <a:gd name="connsiteX7" fmla="*/ 12780 w 362313"/>
                <a:gd name="connsiteY7" fmla="*/ 181305 h 361971"/>
                <a:gd name="connsiteX8" fmla="*/ 180835 w 362313"/>
                <a:gd name="connsiteY8" fmla="*/ 12768 h 361971"/>
                <a:gd name="connsiteX9" fmla="*/ 349529 w 362313"/>
                <a:gd name="connsiteY9" fmla="*/ 180667 h 361971"/>
                <a:gd name="connsiteX10" fmla="*/ 349529 w 362313"/>
                <a:gd name="connsiteY10" fmla="*/ 180667 h 361971"/>
                <a:gd name="connsiteX11" fmla="*/ 181474 w 362313"/>
                <a:gd name="connsiteY11" fmla="*/ 349204 h 361971"/>
                <a:gd name="connsiteX12" fmla="*/ 181474 w 362313"/>
                <a:gd name="connsiteY12"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13" h="361971">
                  <a:moveTo>
                    <a:pt x="181474" y="0"/>
                  </a:moveTo>
                  <a:cubicBezTo>
                    <a:pt x="81152" y="0"/>
                    <a:pt x="0" y="81077"/>
                    <a:pt x="0" y="180667"/>
                  </a:cubicBezTo>
                  <a:cubicBezTo>
                    <a:pt x="0" y="280895"/>
                    <a:pt x="81152" y="361972"/>
                    <a:pt x="180835" y="361972"/>
                  </a:cubicBezTo>
                  <a:cubicBezTo>
                    <a:pt x="281157" y="361972"/>
                    <a:pt x="362309" y="280895"/>
                    <a:pt x="362309" y="181305"/>
                  </a:cubicBezTo>
                  <a:cubicBezTo>
                    <a:pt x="362309" y="181305"/>
                    <a:pt x="362309" y="181305"/>
                    <a:pt x="362309" y="181305"/>
                  </a:cubicBezTo>
                  <a:cubicBezTo>
                    <a:pt x="362948" y="81077"/>
                    <a:pt x="281796" y="0"/>
                    <a:pt x="181474" y="0"/>
                  </a:cubicBezTo>
                  <a:close/>
                  <a:moveTo>
                    <a:pt x="181474" y="349204"/>
                  </a:moveTo>
                  <a:cubicBezTo>
                    <a:pt x="88181" y="349204"/>
                    <a:pt x="12780" y="273873"/>
                    <a:pt x="12780" y="181305"/>
                  </a:cubicBezTo>
                  <a:cubicBezTo>
                    <a:pt x="12780" y="88099"/>
                    <a:pt x="88181" y="12768"/>
                    <a:pt x="180835" y="12768"/>
                  </a:cubicBezTo>
                  <a:cubicBezTo>
                    <a:pt x="274128" y="12768"/>
                    <a:pt x="349529" y="88099"/>
                    <a:pt x="349529" y="180667"/>
                  </a:cubicBezTo>
                  <a:cubicBezTo>
                    <a:pt x="349529" y="180667"/>
                    <a:pt x="349529" y="180667"/>
                    <a:pt x="349529" y="180667"/>
                  </a:cubicBezTo>
                  <a:cubicBezTo>
                    <a:pt x="350168" y="273873"/>
                    <a:pt x="274767" y="349204"/>
                    <a:pt x="181474" y="349204"/>
                  </a:cubicBezTo>
                  <a:lnTo>
                    <a:pt x="181474" y="349204"/>
                  </a:lnTo>
                  <a:close/>
                </a:path>
              </a:pathLst>
            </a:custGeom>
            <a:grpFill/>
            <a:ln w="6390" cap="flat">
              <a:noFill/>
              <a:prstDash val="solid"/>
              <a:miter/>
            </a:ln>
          </p:spPr>
          <p:txBody>
            <a:bodyPr rtlCol="0" anchor="ctr"/>
            <a:lstStyle/>
            <a:p>
              <a:endParaRPr lang="en-US"/>
            </a:p>
          </p:txBody>
        </p:sp>
        <p:sp>
          <p:nvSpPr>
            <p:cNvPr id="44" name="Graphic 4">
              <a:extLst>
                <a:ext uri="{FF2B5EF4-FFF2-40B4-BE49-F238E27FC236}">
                  <a16:creationId xmlns:a16="http://schemas.microsoft.com/office/drawing/2014/main" id="{E996E46E-8E22-4E8A-B116-181D6E3AD0EB}"/>
                </a:ext>
              </a:extLst>
            </p:cNvPr>
            <p:cNvSpPr/>
            <p:nvPr/>
          </p:nvSpPr>
          <p:spPr>
            <a:xfrm>
              <a:off x="2638404" y="3490285"/>
              <a:ext cx="28754" cy="12767"/>
            </a:xfrm>
            <a:custGeom>
              <a:avLst/>
              <a:gdLst>
                <a:gd name="connsiteX0" fmla="*/ 22365 w 28754"/>
                <a:gd name="connsiteY0" fmla="*/ 0 h 12767"/>
                <a:gd name="connsiteX1" fmla="*/ 6390 w 28754"/>
                <a:gd name="connsiteY1" fmla="*/ 0 h 12767"/>
                <a:gd name="connsiteX2" fmla="*/ 0 w 28754"/>
                <a:gd name="connsiteY2" fmla="*/ 6384 h 12767"/>
                <a:gd name="connsiteX3" fmla="*/ 6390 w 28754"/>
                <a:gd name="connsiteY3" fmla="*/ 12768 h 12767"/>
                <a:gd name="connsiteX4" fmla="*/ 22365 w 28754"/>
                <a:gd name="connsiteY4" fmla="*/ 12768 h 12767"/>
                <a:gd name="connsiteX5" fmla="*/ 28755 w 28754"/>
                <a:gd name="connsiteY5" fmla="*/ 6384 h 12767"/>
                <a:gd name="connsiteX6" fmla="*/ 22365 w 28754"/>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54" h="12767">
                  <a:moveTo>
                    <a:pt x="22365" y="0"/>
                  </a:moveTo>
                  <a:lnTo>
                    <a:pt x="6390" y="0"/>
                  </a:lnTo>
                  <a:cubicBezTo>
                    <a:pt x="2556" y="0"/>
                    <a:pt x="0" y="2554"/>
                    <a:pt x="0" y="6384"/>
                  </a:cubicBezTo>
                  <a:cubicBezTo>
                    <a:pt x="0" y="10215"/>
                    <a:pt x="2556" y="12768"/>
                    <a:pt x="6390" y="12768"/>
                  </a:cubicBezTo>
                  <a:lnTo>
                    <a:pt x="22365" y="12768"/>
                  </a:lnTo>
                  <a:cubicBezTo>
                    <a:pt x="26199" y="12768"/>
                    <a:pt x="28755" y="10215"/>
                    <a:pt x="28755" y="6384"/>
                  </a:cubicBezTo>
                  <a:cubicBezTo>
                    <a:pt x="28755" y="2554"/>
                    <a:pt x="25560" y="0"/>
                    <a:pt x="22365" y="0"/>
                  </a:cubicBezTo>
                  <a:close/>
                </a:path>
              </a:pathLst>
            </a:custGeom>
            <a:grpFill/>
            <a:ln w="6390" cap="flat">
              <a:noFill/>
              <a:prstDash val="solid"/>
              <a:miter/>
            </a:ln>
          </p:spPr>
          <p:txBody>
            <a:bodyPr rtlCol="0" anchor="ctr"/>
            <a:lstStyle/>
            <a:p>
              <a:endParaRPr lang="en-US"/>
            </a:p>
          </p:txBody>
        </p:sp>
        <p:sp>
          <p:nvSpPr>
            <p:cNvPr id="45" name="Graphic 4">
              <a:extLst>
                <a:ext uri="{FF2B5EF4-FFF2-40B4-BE49-F238E27FC236}">
                  <a16:creationId xmlns:a16="http://schemas.microsoft.com/office/drawing/2014/main" id="{EAF683B6-B378-40EB-AF51-8EDEF40ECCAC}"/>
                </a:ext>
              </a:extLst>
            </p:cNvPr>
            <p:cNvSpPr/>
            <p:nvPr/>
          </p:nvSpPr>
          <p:spPr>
            <a:xfrm>
              <a:off x="2638404" y="3441767"/>
              <a:ext cx="28754" cy="12767"/>
            </a:xfrm>
            <a:custGeom>
              <a:avLst/>
              <a:gdLst>
                <a:gd name="connsiteX0" fmla="*/ 22365 w 28754"/>
                <a:gd name="connsiteY0" fmla="*/ 0 h 12767"/>
                <a:gd name="connsiteX1" fmla="*/ 6390 w 28754"/>
                <a:gd name="connsiteY1" fmla="*/ 0 h 12767"/>
                <a:gd name="connsiteX2" fmla="*/ 0 w 28754"/>
                <a:gd name="connsiteY2" fmla="*/ 6384 h 12767"/>
                <a:gd name="connsiteX3" fmla="*/ 6390 w 28754"/>
                <a:gd name="connsiteY3" fmla="*/ 12768 h 12767"/>
                <a:gd name="connsiteX4" fmla="*/ 22365 w 28754"/>
                <a:gd name="connsiteY4" fmla="*/ 12768 h 12767"/>
                <a:gd name="connsiteX5" fmla="*/ 28755 w 28754"/>
                <a:gd name="connsiteY5" fmla="*/ 6384 h 12767"/>
                <a:gd name="connsiteX6" fmla="*/ 22365 w 28754"/>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54" h="12767">
                  <a:moveTo>
                    <a:pt x="22365" y="0"/>
                  </a:moveTo>
                  <a:lnTo>
                    <a:pt x="6390" y="0"/>
                  </a:lnTo>
                  <a:cubicBezTo>
                    <a:pt x="2556" y="0"/>
                    <a:pt x="0" y="2554"/>
                    <a:pt x="0" y="6384"/>
                  </a:cubicBezTo>
                  <a:cubicBezTo>
                    <a:pt x="0" y="10214"/>
                    <a:pt x="2556" y="12768"/>
                    <a:pt x="6390" y="12768"/>
                  </a:cubicBezTo>
                  <a:lnTo>
                    <a:pt x="22365" y="12768"/>
                  </a:lnTo>
                  <a:cubicBezTo>
                    <a:pt x="26199" y="12768"/>
                    <a:pt x="28755" y="10214"/>
                    <a:pt x="28755" y="6384"/>
                  </a:cubicBezTo>
                  <a:cubicBezTo>
                    <a:pt x="28755" y="2554"/>
                    <a:pt x="25560" y="0"/>
                    <a:pt x="22365" y="0"/>
                  </a:cubicBezTo>
                  <a:close/>
                </a:path>
              </a:pathLst>
            </a:custGeom>
            <a:grpFill/>
            <a:ln w="6390" cap="flat">
              <a:noFill/>
              <a:prstDash val="solid"/>
              <a:miter/>
            </a:ln>
          </p:spPr>
          <p:txBody>
            <a:bodyPr rtlCol="0" anchor="ctr"/>
            <a:lstStyle/>
            <a:p>
              <a:endParaRPr lang="en-US"/>
            </a:p>
          </p:txBody>
        </p:sp>
        <p:sp>
          <p:nvSpPr>
            <p:cNvPr id="46" name="Graphic 4">
              <a:extLst>
                <a:ext uri="{FF2B5EF4-FFF2-40B4-BE49-F238E27FC236}">
                  <a16:creationId xmlns:a16="http://schemas.microsoft.com/office/drawing/2014/main" id="{1D6B69CF-CE55-498B-A0E9-261676E6205A}"/>
                </a:ext>
              </a:extLst>
            </p:cNvPr>
            <p:cNvSpPr/>
            <p:nvPr/>
          </p:nvSpPr>
          <p:spPr>
            <a:xfrm>
              <a:off x="2638404" y="3538804"/>
              <a:ext cx="28754" cy="12767"/>
            </a:xfrm>
            <a:custGeom>
              <a:avLst/>
              <a:gdLst>
                <a:gd name="connsiteX0" fmla="*/ 22365 w 28754"/>
                <a:gd name="connsiteY0" fmla="*/ 0 h 12767"/>
                <a:gd name="connsiteX1" fmla="*/ 6390 w 28754"/>
                <a:gd name="connsiteY1" fmla="*/ 0 h 12767"/>
                <a:gd name="connsiteX2" fmla="*/ 0 w 28754"/>
                <a:gd name="connsiteY2" fmla="*/ 6384 h 12767"/>
                <a:gd name="connsiteX3" fmla="*/ 6390 w 28754"/>
                <a:gd name="connsiteY3" fmla="*/ 12768 h 12767"/>
                <a:gd name="connsiteX4" fmla="*/ 22365 w 28754"/>
                <a:gd name="connsiteY4" fmla="*/ 12768 h 12767"/>
                <a:gd name="connsiteX5" fmla="*/ 28755 w 28754"/>
                <a:gd name="connsiteY5" fmla="*/ 6384 h 12767"/>
                <a:gd name="connsiteX6" fmla="*/ 22365 w 28754"/>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54" h="12767">
                  <a:moveTo>
                    <a:pt x="22365" y="0"/>
                  </a:moveTo>
                  <a:lnTo>
                    <a:pt x="6390" y="0"/>
                  </a:lnTo>
                  <a:cubicBezTo>
                    <a:pt x="2556" y="0"/>
                    <a:pt x="0" y="2553"/>
                    <a:pt x="0" y="6384"/>
                  </a:cubicBezTo>
                  <a:cubicBezTo>
                    <a:pt x="0" y="10214"/>
                    <a:pt x="2556" y="12768"/>
                    <a:pt x="6390" y="12768"/>
                  </a:cubicBezTo>
                  <a:lnTo>
                    <a:pt x="22365" y="12768"/>
                  </a:lnTo>
                  <a:cubicBezTo>
                    <a:pt x="26199" y="12768"/>
                    <a:pt x="28755" y="10214"/>
                    <a:pt x="28755" y="6384"/>
                  </a:cubicBezTo>
                  <a:cubicBezTo>
                    <a:pt x="28755" y="2553"/>
                    <a:pt x="25560" y="0"/>
                    <a:pt x="22365" y="0"/>
                  </a:cubicBezTo>
                  <a:close/>
                </a:path>
              </a:pathLst>
            </a:custGeom>
            <a:grpFill/>
            <a:ln w="6390" cap="flat">
              <a:noFill/>
              <a:prstDash val="solid"/>
              <a:miter/>
            </a:ln>
          </p:spPr>
          <p:txBody>
            <a:bodyPr rtlCol="0" anchor="ctr"/>
            <a:lstStyle/>
            <a:p>
              <a:endParaRPr lang="en-US"/>
            </a:p>
          </p:txBody>
        </p:sp>
        <p:sp>
          <p:nvSpPr>
            <p:cNvPr id="47" name="Graphic 4">
              <a:extLst>
                <a:ext uri="{FF2B5EF4-FFF2-40B4-BE49-F238E27FC236}">
                  <a16:creationId xmlns:a16="http://schemas.microsoft.com/office/drawing/2014/main" id="{8F06D957-CDFF-49A3-AD69-572D8A7CC049}"/>
                </a:ext>
              </a:extLst>
            </p:cNvPr>
            <p:cNvSpPr/>
            <p:nvPr/>
          </p:nvSpPr>
          <p:spPr>
            <a:xfrm>
              <a:off x="2694636" y="3490285"/>
              <a:ext cx="150163" cy="12767"/>
            </a:xfrm>
            <a:custGeom>
              <a:avLst/>
              <a:gdLst>
                <a:gd name="connsiteX0" fmla="*/ 144412 w 150163"/>
                <a:gd name="connsiteY0" fmla="*/ 0 h 12767"/>
                <a:gd name="connsiteX1" fmla="*/ 6390 w 150163"/>
                <a:gd name="connsiteY1" fmla="*/ 0 h 12767"/>
                <a:gd name="connsiteX2" fmla="*/ 0 w 150163"/>
                <a:gd name="connsiteY2" fmla="*/ 6384 h 12767"/>
                <a:gd name="connsiteX3" fmla="*/ 6390 w 150163"/>
                <a:gd name="connsiteY3" fmla="*/ 12768 h 12767"/>
                <a:gd name="connsiteX4" fmla="*/ 143774 w 150163"/>
                <a:gd name="connsiteY4" fmla="*/ 12768 h 12767"/>
                <a:gd name="connsiteX5" fmla="*/ 150164 w 150163"/>
                <a:gd name="connsiteY5" fmla="*/ 6384 h 12767"/>
                <a:gd name="connsiteX6" fmla="*/ 144412 w 150163"/>
                <a:gd name="connsiteY6" fmla="*/ 0 h 12767"/>
                <a:gd name="connsiteX7" fmla="*/ 144412 w 15016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163" h="12767">
                  <a:moveTo>
                    <a:pt x="144412" y="0"/>
                  </a:moveTo>
                  <a:lnTo>
                    <a:pt x="6390" y="0"/>
                  </a:lnTo>
                  <a:cubicBezTo>
                    <a:pt x="2556" y="0"/>
                    <a:pt x="0" y="2554"/>
                    <a:pt x="0" y="6384"/>
                  </a:cubicBezTo>
                  <a:cubicBezTo>
                    <a:pt x="0" y="10215"/>
                    <a:pt x="2556" y="12768"/>
                    <a:pt x="6390" y="12768"/>
                  </a:cubicBezTo>
                  <a:lnTo>
                    <a:pt x="143774" y="12768"/>
                  </a:lnTo>
                  <a:cubicBezTo>
                    <a:pt x="147607" y="12768"/>
                    <a:pt x="150164" y="10215"/>
                    <a:pt x="150164" y="6384"/>
                  </a:cubicBezTo>
                  <a:cubicBezTo>
                    <a:pt x="150164" y="2554"/>
                    <a:pt x="147607" y="0"/>
                    <a:pt x="144412" y="0"/>
                  </a:cubicBezTo>
                  <a:lnTo>
                    <a:pt x="144412" y="0"/>
                  </a:lnTo>
                  <a:close/>
                </a:path>
              </a:pathLst>
            </a:custGeom>
            <a:grpFill/>
            <a:ln w="6390" cap="flat">
              <a:noFill/>
              <a:prstDash val="solid"/>
              <a:miter/>
            </a:ln>
          </p:spPr>
          <p:txBody>
            <a:bodyPr rtlCol="0" anchor="ctr"/>
            <a:lstStyle/>
            <a:p>
              <a:endParaRPr lang="en-US"/>
            </a:p>
          </p:txBody>
        </p:sp>
        <p:sp>
          <p:nvSpPr>
            <p:cNvPr id="48" name="Graphic 4">
              <a:extLst>
                <a:ext uri="{FF2B5EF4-FFF2-40B4-BE49-F238E27FC236}">
                  <a16:creationId xmlns:a16="http://schemas.microsoft.com/office/drawing/2014/main" id="{59AFE5FB-0EF9-4ABD-B00B-AB930341C759}"/>
                </a:ext>
              </a:extLst>
            </p:cNvPr>
            <p:cNvSpPr/>
            <p:nvPr/>
          </p:nvSpPr>
          <p:spPr>
            <a:xfrm>
              <a:off x="2694636" y="3441767"/>
              <a:ext cx="150163" cy="12767"/>
            </a:xfrm>
            <a:custGeom>
              <a:avLst/>
              <a:gdLst>
                <a:gd name="connsiteX0" fmla="*/ 144412 w 150163"/>
                <a:gd name="connsiteY0" fmla="*/ 0 h 12767"/>
                <a:gd name="connsiteX1" fmla="*/ 6390 w 150163"/>
                <a:gd name="connsiteY1" fmla="*/ 0 h 12767"/>
                <a:gd name="connsiteX2" fmla="*/ 0 w 150163"/>
                <a:gd name="connsiteY2" fmla="*/ 6384 h 12767"/>
                <a:gd name="connsiteX3" fmla="*/ 6390 w 150163"/>
                <a:gd name="connsiteY3" fmla="*/ 12768 h 12767"/>
                <a:gd name="connsiteX4" fmla="*/ 143774 w 150163"/>
                <a:gd name="connsiteY4" fmla="*/ 12768 h 12767"/>
                <a:gd name="connsiteX5" fmla="*/ 150164 w 150163"/>
                <a:gd name="connsiteY5" fmla="*/ 6384 h 12767"/>
                <a:gd name="connsiteX6" fmla="*/ 144412 w 150163"/>
                <a:gd name="connsiteY6" fmla="*/ 0 h 12767"/>
                <a:gd name="connsiteX7" fmla="*/ 144412 w 15016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163" h="12767">
                  <a:moveTo>
                    <a:pt x="144412" y="0"/>
                  </a:moveTo>
                  <a:lnTo>
                    <a:pt x="6390" y="0"/>
                  </a:lnTo>
                  <a:cubicBezTo>
                    <a:pt x="2556" y="0"/>
                    <a:pt x="0" y="2554"/>
                    <a:pt x="0" y="6384"/>
                  </a:cubicBezTo>
                  <a:cubicBezTo>
                    <a:pt x="0" y="10214"/>
                    <a:pt x="2556" y="12768"/>
                    <a:pt x="6390" y="12768"/>
                  </a:cubicBezTo>
                  <a:lnTo>
                    <a:pt x="143774" y="12768"/>
                  </a:lnTo>
                  <a:cubicBezTo>
                    <a:pt x="147607" y="12768"/>
                    <a:pt x="150164" y="10214"/>
                    <a:pt x="150164" y="6384"/>
                  </a:cubicBezTo>
                  <a:cubicBezTo>
                    <a:pt x="150164" y="2554"/>
                    <a:pt x="147607" y="0"/>
                    <a:pt x="144412" y="0"/>
                  </a:cubicBezTo>
                  <a:lnTo>
                    <a:pt x="144412" y="0"/>
                  </a:lnTo>
                  <a:close/>
                </a:path>
              </a:pathLst>
            </a:custGeom>
            <a:grpFill/>
            <a:ln w="6390" cap="flat">
              <a:noFill/>
              <a:prstDash val="solid"/>
              <a:miter/>
            </a:ln>
          </p:spPr>
          <p:txBody>
            <a:bodyPr rtlCol="0" anchor="ctr"/>
            <a:lstStyle/>
            <a:p>
              <a:endParaRPr lang="en-US"/>
            </a:p>
          </p:txBody>
        </p:sp>
        <p:sp>
          <p:nvSpPr>
            <p:cNvPr id="50" name="Graphic 4">
              <a:extLst>
                <a:ext uri="{FF2B5EF4-FFF2-40B4-BE49-F238E27FC236}">
                  <a16:creationId xmlns:a16="http://schemas.microsoft.com/office/drawing/2014/main" id="{AC56D3D1-0FBE-4CCB-9BB6-D8AAAB88A804}"/>
                </a:ext>
              </a:extLst>
            </p:cNvPr>
            <p:cNvSpPr/>
            <p:nvPr/>
          </p:nvSpPr>
          <p:spPr>
            <a:xfrm>
              <a:off x="2694636" y="3538804"/>
              <a:ext cx="150163" cy="12767"/>
            </a:xfrm>
            <a:custGeom>
              <a:avLst/>
              <a:gdLst>
                <a:gd name="connsiteX0" fmla="*/ 144412 w 150163"/>
                <a:gd name="connsiteY0" fmla="*/ 0 h 12767"/>
                <a:gd name="connsiteX1" fmla="*/ 6390 w 150163"/>
                <a:gd name="connsiteY1" fmla="*/ 0 h 12767"/>
                <a:gd name="connsiteX2" fmla="*/ 0 w 150163"/>
                <a:gd name="connsiteY2" fmla="*/ 6384 h 12767"/>
                <a:gd name="connsiteX3" fmla="*/ 6390 w 150163"/>
                <a:gd name="connsiteY3" fmla="*/ 12768 h 12767"/>
                <a:gd name="connsiteX4" fmla="*/ 143774 w 150163"/>
                <a:gd name="connsiteY4" fmla="*/ 12768 h 12767"/>
                <a:gd name="connsiteX5" fmla="*/ 150164 w 150163"/>
                <a:gd name="connsiteY5" fmla="*/ 6384 h 12767"/>
                <a:gd name="connsiteX6" fmla="*/ 144412 w 150163"/>
                <a:gd name="connsiteY6" fmla="*/ 0 h 12767"/>
                <a:gd name="connsiteX7" fmla="*/ 144412 w 15016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163" h="12767">
                  <a:moveTo>
                    <a:pt x="144412" y="0"/>
                  </a:moveTo>
                  <a:lnTo>
                    <a:pt x="6390" y="0"/>
                  </a:lnTo>
                  <a:cubicBezTo>
                    <a:pt x="2556" y="0"/>
                    <a:pt x="0" y="2553"/>
                    <a:pt x="0" y="6384"/>
                  </a:cubicBezTo>
                  <a:cubicBezTo>
                    <a:pt x="0" y="10214"/>
                    <a:pt x="2556" y="12768"/>
                    <a:pt x="6390" y="12768"/>
                  </a:cubicBezTo>
                  <a:lnTo>
                    <a:pt x="143774" y="12768"/>
                  </a:lnTo>
                  <a:cubicBezTo>
                    <a:pt x="147607" y="12768"/>
                    <a:pt x="150164" y="10214"/>
                    <a:pt x="150164" y="6384"/>
                  </a:cubicBezTo>
                  <a:cubicBezTo>
                    <a:pt x="150164" y="2553"/>
                    <a:pt x="147607" y="0"/>
                    <a:pt x="144412" y="0"/>
                  </a:cubicBezTo>
                  <a:lnTo>
                    <a:pt x="144412" y="0"/>
                  </a:lnTo>
                  <a:close/>
                </a:path>
              </a:pathLst>
            </a:custGeom>
            <a:grpFill/>
            <a:ln w="6390"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6684C1A4-2662-4E35-8649-E9688FDD9F0A}"/>
                </a:ext>
              </a:extLst>
            </p:cNvPr>
            <p:cNvSpPr/>
            <p:nvPr/>
          </p:nvSpPr>
          <p:spPr>
            <a:xfrm>
              <a:off x="2638404" y="3587322"/>
              <a:ext cx="28754" cy="12767"/>
            </a:xfrm>
            <a:custGeom>
              <a:avLst/>
              <a:gdLst>
                <a:gd name="connsiteX0" fmla="*/ 22365 w 28754"/>
                <a:gd name="connsiteY0" fmla="*/ 0 h 12767"/>
                <a:gd name="connsiteX1" fmla="*/ 6390 w 28754"/>
                <a:gd name="connsiteY1" fmla="*/ 0 h 12767"/>
                <a:gd name="connsiteX2" fmla="*/ 0 w 28754"/>
                <a:gd name="connsiteY2" fmla="*/ 6384 h 12767"/>
                <a:gd name="connsiteX3" fmla="*/ 6390 w 28754"/>
                <a:gd name="connsiteY3" fmla="*/ 12768 h 12767"/>
                <a:gd name="connsiteX4" fmla="*/ 22365 w 28754"/>
                <a:gd name="connsiteY4" fmla="*/ 12768 h 12767"/>
                <a:gd name="connsiteX5" fmla="*/ 28755 w 28754"/>
                <a:gd name="connsiteY5" fmla="*/ 6384 h 12767"/>
                <a:gd name="connsiteX6" fmla="*/ 22365 w 28754"/>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54" h="12767">
                  <a:moveTo>
                    <a:pt x="22365" y="0"/>
                  </a:moveTo>
                  <a:lnTo>
                    <a:pt x="6390" y="0"/>
                  </a:lnTo>
                  <a:cubicBezTo>
                    <a:pt x="2556" y="0"/>
                    <a:pt x="0" y="2554"/>
                    <a:pt x="0" y="6384"/>
                  </a:cubicBezTo>
                  <a:cubicBezTo>
                    <a:pt x="0" y="10215"/>
                    <a:pt x="2556" y="12768"/>
                    <a:pt x="6390" y="12768"/>
                  </a:cubicBezTo>
                  <a:lnTo>
                    <a:pt x="22365" y="12768"/>
                  </a:lnTo>
                  <a:cubicBezTo>
                    <a:pt x="26199" y="12768"/>
                    <a:pt x="28755" y="10215"/>
                    <a:pt x="28755" y="6384"/>
                  </a:cubicBezTo>
                  <a:cubicBezTo>
                    <a:pt x="28755" y="2554"/>
                    <a:pt x="25560" y="0"/>
                    <a:pt x="22365" y="0"/>
                  </a:cubicBezTo>
                  <a:close/>
                </a:path>
              </a:pathLst>
            </a:custGeom>
            <a:grpFill/>
            <a:ln w="6390" cap="flat">
              <a:noFill/>
              <a:prstDash val="solid"/>
              <a:miter/>
            </a:ln>
          </p:spPr>
          <p:txBody>
            <a:bodyPr rtlCol="0" anchor="ctr"/>
            <a:lstStyle/>
            <a:p>
              <a:endParaRPr lang="en-US"/>
            </a:p>
          </p:txBody>
        </p:sp>
        <p:sp>
          <p:nvSpPr>
            <p:cNvPr id="52" name="Graphic 4">
              <a:extLst>
                <a:ext uri="{FF2B5EF4-FFF2-40B4-BE49-F238E27FC236}">
                  <a16:creationId xmlns:a16="http://schemas.microsoft.com/office/drawing/2014/main" id="{0D24FA47-355E-4214-B70B-617C34F3195C}"/>
                </a:ext>
              </a:extLst>
            </p:cNvPr>
            <p:cNvSpPr/>
            <p:nvPr/>
          </p:nvSpPr>
          <p:spPr>
            <a:xfrm>
              <a:off x="2694636" y="3587322"/>
              <a:ext cx="150163" cy="12767"/>
            </a:xfrm>
            <a:custGeom>
              <a:avLst/>
              <a:gdLst>
                <a:gd name="connsiteX0" fmla="*/ 144412 w 150163"/>
                <a:gd name="connsiteY0" fmla="*/ 0 h 12767"/>
                <a:gd name="connsiteX1" fmla="*/ 6390 w 150163"/>
                <a:gd name="connsiteY1" fmla="*/ 0 h 12767"/>
                <a:gd name="connsiteX2" fmla="*/ 0 w 150163"/>
                <a:gd name="connsiteY2" fmla="*/ 6384 h 12767"/>
                <a:gd name="connsiteX3" fmla="*/ 6390 w 150163"/>
                <a:gd name="connsiteY3" fmla="*/ 12768 h 12767"/>
                <a:gd name="connsiteX4" fmla="*/ 143774 w 150163"/>
                <a:gd name="connsiteY4" fmla="*/ 12768 h 12767"/>
                <a:gd name="connsiteX5" fmla="*/ 150164 w 150163"/>
                <a:gd name="connsiteY5" fmla="*/ 6384 h 12767"/>
                <a:gd name="connsiteX6" fmla="*/ 144412 w 150163"/>
                <a:gd name="connsiteY6" fmla="*/ 0 h 12767"/>
                <a:gd name="connsiteX7" fmla="*/ 144412 w 150163"/>
                <a:gd name="connsiteY7"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163" h="12767">
                  <a:moveTo>
                    <a:pt x="144412" y="0"/>
                  </a:moveTo>
                  <a:lnTo>
                    <a:pt x="6390" y="0"/>
                  </a:lnTo>
                  <a:cubicBezTo>
                    <a:pt x="2556" y="0"/>
                    <a:pt x="0" y="2554"/>
                    <a:pt x="0" y="6384"/>
                  </a:cubicBezTo>
                  <a:cubicBezTo>
                    <a:pt x="0" y="10215"/>
                    <a:pt x="2556" y="12768"/>
                    <a:pt x="6390" y="12768"/>
                  </a:cubicBezTo>
                  <a:lnTo>
                    <a:pt x="143774" y="12768"/>
                  </a:lnTo>
                  <a:cubicBezTo>
                    <a:pt x="147607" y="12768"/>
                    <a:pt x="150164" y="10215"/>
                    <a:pt x="150164" y="6384"/>
                  </a:cubicBezTo>
                  <a:cubicBezTo>
                    <a:pt x="150164" y="2554"/>
                    <a:pt x="147607" y="0"/>
                    <a:pt x="144412" y="0"/>
                  </a:cubicBezTo>
                  <a:lnTo>
                    <a:pt x="144412" y="0"/>
                  </a:lnTo>
                  <a:close/>
                </a:path>
              </a:pathLst>
            </a:custGeom>
            <a:grpFill/>
            <a:ln w="6390" cap="flat">
              <a:noFill/>
              <a:prstDash val="solid"/>
              <a:miter/>
            </a:ln>
          </p:spPr>
          <p:txBody>
            <a:bodyPr rtlCol="0" anchor="ctr"/>
            <a:lstStyle/>
            <a:p>
              <a:endParaRPr lang="en-US"/>
            </a:p>
          </p:txBody>
        </p:sp>
      </p:grpSp>
      <p:grpSp>
        <p:nvGrpSpPr>
          <p:cNvPr id="53" name="Graphic 4">
            <a:extLst>
              <a:ext uri="{FF2B5EF4-FFF2-40B4-BE49-F238E27FC236}">
                <a16:creationId xmlns:a16="http://schemas.microsoft.com/office/drawing/2014/main" id="{E28E2809-3AF7-4520-8BE0-17BD936695BD}"/>
              </a:ext>
            </a:extLst>
          </p:cNvPr>
          <p:cNvGrpSpPr/>
          <p:nvPr/>
        </p:nvGrpSpPr>
        <p:grpSpPr>
          <a:xfrm>
            <a:off x="10279557" y="1826210"/>
            <a:ext cx="640080" cy="640080"/>
            <a:chOff x="5708130" y="4308712"/>
            <a:chExt cx="362313" cy="361971"/>
          </a:xfrm>
          <a:solidFill>
            <a:srgbClr val="0076A8"/>
          </a:solidFill>
        </p:grpSpPr>
        <p:sp>
          <p:nvSpPr>
            <p:cNvPr id="54" name="Graphic 4">
              <a:extLst>
                <a:ext uri="{FF2B5EF4-FFF2-40B4-BE49-F238E27FC236}">
                  <a16:creationId xmlns:a16="http://schemas.microsoft.com/office/drawing/2014/main" id="{BFD70A22-3ED2-4322-88EF-1F9A2904A02A}"/>
                </a:ext>
              </a:extLst>
            </p:cNvPr>
            <p:cNvSpPr/>
            <p:nvPr/>
          </p:nvSpPr>
          <p:spPr>
            <a:xfrm>
              <a:off x="5708130" y="4308712"/>
              <a:ext cx="362313" cy="361971"/>
            </a:xfrm>
            <a:custGeom>
              <a:avLst/>
              <a:gdLst>
                <a:gd name="connsiteX0" fmla="*/ 181474 w 362313"/>
                <a:gd name="connsiteY0" fmla="*/ 0 h 361971"/>
                <a:gd name="connsiteX1" fmla="*/ 0 w 362313"/>
                <a:gd name="connsiteY1" fmla="*/ 180667 h 361971"/>
                <a:gd name="connsiteX2" fmla="*/ 180835 w 362313"/>
                <a:gd name="connsiteY2" fmla="*/ 361972 h 361971"/>
                <a:gd name="connsiteX3" fmla="*/ 362310 w 362313"/>
                <a:gd name="connsiteY3" fmla="*/ 181305 h 361971"/>
                <a:gd name="connsiteX4" fmla="*/ 362310 w 362313"/>
                <a:gd name="connsiteY4" fmla="*/ 181305 h 361971"/>
                <a:gd name="connsiteX5" fmla="*/ 181474 w 362313"/>
                <a:gd name="connsiteY5" fmla="*/ 0 h 361971"/>
                <a:gd name="connsiteX6" fmla="*/ 181474 w 362313"/>
                <a:gd name="connsiteY6" fmla="*/ 349204 h 361971"/>
                <a:gd name="connsiteX7" fmla="*/ 12780 w 362313"/>
                <a:gd name="connsiteY7" fmla="*/ 181305 h 361971"/>
                <a:gd name="connsiteX8" fmla="*/ 180835 w 362313"/>
                <a:gd name="connsiteY8" fmla="*/ 12768 h 361971"/>
                <a:gd name="connsiteX9" fmla="*/ 349530 w 362313"/>
                <a:gd name="connsiteY9" fmla="*/ 180667 h 361971"/>
                <a:gd name="connsiteX10" fmla="*/ 349530 w 362313"/>
                <a:gd name="connsiteY10" fmla="*/ 180667 h 361971"/>
                <a:gd name="connsiteX11" fmla="*/ 181474 w 362313"/>
                <a:gd name="connsiteY11" fmla="*/ 349204 h 361971"/>
                <a:gd name="connsiteX12" fmla="*/ 181474 w 362313"/>
                <a:gd name="connsiteY12"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13" h="361971">
                  <a:moveTo>
                    <a:pt x="181474" y="0"/>
                  </a:moveTo>
                  <a:cubicBezTo>
                    <a:pt x="81152" y="0"/>
                    <a:pt x="0" y="81077"/>
                    <a:pt x="0" y="180667"/>
                  </a:cubicBezTo>
                  <a:cubicBezTo>
                    <a:pt x="0" y="280257"/>
                    <a:pt x="81152" y="361972"/>
                    <a:pt x="180835" y="361972"/>
                  </a:cubicBezTo>
                  <a:cubicBezTo>
                    <a:pt x="280518" y="361972"/>
                    <a:pt x="362310" y="280895"/>
                    <a:pt x="362310" y="181305"/>
                  </a:cubicBezTo>
                  <a:cubicBezTo>
                    <a:pt x="362310" y="181305"/>
                    <a:pt x="362310" y="181305"/>
                    <a:pt x="362310" y="181305"/>
                  </a:cubicBezTo>
                  <a:cubicBezTo>
                    <a:pt x="362948" y="81077"/>
                    <a:pt x="281796" y="0"/>
                    <a:pt x="181474" y="0"/>
                  </a:cubicBezTo>
                  <a:close/>
                  <a:moveTo>
                    <a:pt x="181474" y="349204"/>
                  </a:moveTo>
                  <a:cubicBezTo>
                    <a:pt x="88181" y="349204"/>
                    <a:pt x="12780" y="273873"/>
                    <a:pt x="12780" y="181305"/>
                  </a:cubicBezTo>
                  <a:cubicBezTo>
                    <a:pt x="12780" y="88738"/>
                    <a:pt x="88181" y="12768"/>
                    <a:pt x="180835" y="12768"/>
                  </a:cubicBezTo>
                  <a:cubicBezTo>
                    <a:pt x="274128" y="12768"/>
                    <a:pt x="349530" y="88099"/>
                    <a:pt x="349530" y="180667"/>
                  </a:cubicBezTo>
                  <a:lnTo>
                    <a:pt x="349530" y="180667"/>
                  </a:lnTo>
                  <a:cubicBezTo>
                    <a:pt x="350168" y="273873"/>
                    <a:pt x="274767" y="349204"/>
                    <a:pt x="181474" y="349204"/>
                  </a:cubicBezTo>
                  <a:lnTo>
                    <a:pt x="181474" y="349204"/>
                  </a:lnTo>
                  <a:close/>
                </a:path>
              </a:pathLst>
            </a:custGeom>
            <a:grpFill/>
            <a:ln w="6390" cap="flat">
              <a:noFill/>
              <a:prstDash val="solid"/>
              <a:miter/>
            </a:ln>
          </p:spPr>
          <p:txBody>
            <a:bodyPr rtlCol="0" anchor="ctr"/>
            <a:lstStyle/>
            <a:p>
              <a:endParaRPr lang="en-US"/>
            </a:p>
          </p:txBody>
        </p:sp>
        <p:sp>
          <p:nvSpPr>
            <p:cNvPr id="55" name="Graphic 4">
              <a:extLst>
                <a:ext uri="{FF2B5EF4-FFF2-40B4-BE49-F238E27FC236}">
                  <a16:creationId xmlns:a16="http://schemas.microsoft.com/office/drawing/2014/main" id="{C405B4A3-7748-4DA3-B263-56C1A13E2CDA}"/>
                </a:ext>
              </a:extLst>
            </p:cNvPr>
            <p:cNvSpPr/>
            <p:nvPr/>
          </p:nvSpPr>
          <p:spPr>
            <a:xfrm>
              <a:off x="5768196" y="4368721"/>
              <a:ext cx="242817" cy="242591"/>
            </a:xfrm>
            <a:custGeom>
              <a:avLst/>
              <a:gdLst>
                <a:gd name="connsiteX0" fmla="*/ 121409 w 242817"/>
                <a:gd name="connsiteY0" fmla="*/ 0 h 242591"/>
                <a:gd name="connsiteX1" fmla="*/ 0 w 242817"/>
                <a:gd name="connsiteY1" fmla="*/ 121296 h 242591"/>
                <a:gd name="connsiteX2" fmla="*/ 121409 w 242817"/>
                <a:gd name="connsiteY2" fmla="*/ 242591 h 242591"/>
                <a:gd name="connsiteX3" fmla="*/ 242818 w 242817"/>
                <a:gd name="connsiteY3" fmla="*/ 121296 h 242591"/>
                <a:gd name="connsiteX4" fmla="*/ 121409 w 242817"/>
                <a:gd name="connsiteY4" fmla="*/ 0 h 242591"/>
                <a:gd name="connsiteX5" fmla="*/ 121409 w 242817"/>
                <a:gd name="connsiteY5" fmla="*/ 0 h 242591"/>
                <a:gd name="connsiteX6" fmla="*/ 121409 w 242817"/>
                <a:gd name="connsiteY6" fmla="*/ 229185 h 242591"/>
                <a:gd name="connsiteX7" fmla="*/ 12780 w 242817"/>
                <a:gd name="connsiteY7" fmla="*/ 120657 h 242591"/>
                <a:gd name="connsiteX8" fmla="*/ 121409 w 242817"/>
                <a:gd name="connsiteY8" fmla="*/ 12129 h 242591"/>
                <a:gd name="connsiteX9" fmla="*/ 230038 w 242817"/>
                <a:gd name="connsiteY9" fmla="*/ 120657 h 242591"/>
                <a:gd name="connsiteX10" fmla="*/ 230038 w 242817"/>
                <a:gd name="connsiteY10" fmla="*/ 120657 h 242591"/>
                <a:gd name="connsiteX11" fmla="*/ 121409 w 242817"/>
                <a:gd name="connsiteY11" fmla="*/ 229185 h 242591"/>
                <a:gd name="connsiteX12" fmla="*/ 121409 w 242817"/>
                <a:gd name="connsiteY12" fmla="*/ 229185 h 242591"/>
                <a:gd name="connsiteX13" fmla="*/ 121409 w 242817"/>
                <a:gd name="connsiteY13" fmla="*/ 229185 h 24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817" h="242591">
                  <a:moveTo>
                    <a:pt x="121409" y="0"/>
                  </a:moveTo>
                  <a:cubicBezTo>
                    <a:pt x="54314" y="0"/>
                    <a:pt x="0" y="54264"/>
                    <a:pt x="0" y="121296"/>
                  </a:cubicBezTo>
                  <a:cubicBezTo>
                    <a:pt x="0" y="188327"/>
                    <a:pt x="54314" y="242591"/>
                    <a:pt x="121409" y="242591"/>
                  </a:cubicBezTo>
                  <a:cubicBezTo>
                    <a:pt x="188503" y="242591"/>
                    <a:pt x="242818" y="188327"/>
                    <a:pt x="242818" y="121296"/>
                  </a:cubicBezTo>
                  <a:cubicBezTo>
                    <a:pt x="242818" y="54264"/>
                    <a:pt x="188503" y="0"/>
                    <a:pt x="121409" y="0"/>
                  </a:cubicBezTo>
                  <a:lnTo>
                    <a:pt x="121409" y="0"/>
                  </a:lnTo>
                  <a:close/>
                  <a:moveTo>
                    <a:pt x="121409" y="229185"/>
                  </a:moveTo>
                  <a:cubicBezTo>
                    <a:pt x="61343" y="229185"/>
                    <a:pt x="12780" y="180667"/>
                    <a:pt x="12780" y="120657"/>
                  </a:cubicBezTo>
                  <a:cubicBezTo>
                    <a:pt x="12780" y="60648"/>
                    <a:pt x="61343" y="12129"/>
                    <a:pt x="121409" y="12129"/>
                  </a:cubicBezTo>
                  <a:cubicBezTo>
                    <a:pt x="181474" y="12129"/>
                    <a:pt x="230038" y="60648"/>
                    <a:pt x="230038" y="120657"/>
                  </a:cubicBezTo>
                  <a:lnTo>
                    <a:pt x="230038" y="120657"/>
                  </a:lnTo>
                  <a:cubicBezTo>
                    <a:pt x="230038" y="180667"/>
                    <a:pt x="181474" y="229185"/>
                    <a:pt x="121409" y="229185"/>
                  </a:cubicBezTo>
                  <a:lnTo>
                    <a:pt x="121409" y="229185"/>
                  </a:lnTo>
                  <a:lnTo>
                    <a:pt x="121409" y="229185"/>
                  </a:lnTo>
                  <a:close/>
                </a:path>
              </a:pathLst>
            </a:custGeom>
            <a:grpFill/>
            <a:ln w="6390" cap="flat">
              <a:noFill/>
              <a:prstDash val="solid"/>
              <a:miter/>
            </a:ln>
          </p:spPr>
          <p:txBody>
            <a:bodyPr rtlCol="0" anchor="ctr"/>
            <a:lstStyle/>
            <a:p>
              <a:endParaRPr lang="en-US"/>
            </a:p>
          </p:txBody>
        </p:sp>
        <p:sp>
          <p:nvSpPr>
            <p:cNvPr id="56" name="Graphic 4">
              <a:extLst>
                <a:ext uri="{FF2B5EF4-FFF2-40B4-BE49-F238E27FC236}">
                  <a16:creationId xmlns:a16="http://schemas.microsoft.com/office/drawing/2014/main" id="{F181921E-90AF-4545-9C8E-59A53012AEEA}"/>
                </a:ext>
              </a:extLst>
            </p:cNvPr>
            <p:cNvSpPr/>
            <p:nvPr/>
          </p:nvSpPr>
          <p:spPr>
            <a:xfrm>
              <a:off x="5825356" y="4433489"/>
              <a:ext cx="103227" cy="70572"/>
            </a:xfrm>
            <a:custGeom>
              <a:avLst/>
              <a:gdLst>
                <a:gd name="connsiteX0" fmla="*/ 92364 w 103227"/>
                <a:gd name="connsiteY0" fmla="*/ 27161 h 70572"/>
                <a:gd name="connsiteX1" fmla="*/ 64249 w 103227"/>
                <a:gd name="connsiteY1" fmla="*/ 55251 h 70572"/>
                <a:gd name="connsiteX2" fmla="*/ 11212 w 103227"/>
                <a:gd name="connsiteY2" fmla="*/ 2264 h 70572"/>
                <a:gd name="connsiteX3" fmla="*/ 2266 w 103227"/>
                <a:gd name="connsiteY3" fmla="*/ 1625 h 70572"/>
                <a:gd name="connsiteX4" fmla="*/ 1627 w 103227"/>
                <a:gd name="connsiteY4" fmla="*/ 10563 h 70572"/>
                <a:gd name="connsiteX5" fmla="*/ 2266 w 103227"/>
                <a:gd name="connsiteY5" fmla="*/ 11201 h 70572"/>
                <a:gd name="connsiteX6" fmla="*/ 59776 w 103227"/>
                <a:gd name="connsiteY6" fmla="*/ 68657 h 70572"/>
                <a:gd name="connsiteX7" fmla="*/ 68722 w 103227"/>
                <a:gd name="connsiteY7" fmla="*/ 68657 h 70572"/>
                <a:gd name="connsiteX8" fmla="*/ 68722 w 103227"/>
                <a:gd name="connsiteY8" fmla="*/ 68657 h 70572"/>
                <a:gd name="connsiteX9" fmla="*/ 101310 w 103227"/>
                <a:gd name="connsiteY9" fmla="*/ 36099 h 70572"/>
                <a:gd name="connsiteX10" fmla="*/ 101310 w 103227"/>
                <a:gd name="connsiteY10" fmla="*/ 27161 h 70572"/>
                <a:gd name="connsiteX11" fmla="*/ 92364 w 103227"/>
                <a:gd name="connsiteY11" fmla="*/ 27161 h 70572"/>
                <a:gd name="connsiteX12" fmla="*/ 92364 w 103227"/>
                <a:gd name="connsiteY12" fmla="*/ 27161 h 7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227" h="70572">
                  <a:moveTo>
                    <a:pt x="92364" y="27161"/>
                  </a:moveTo>
                  <a:lnTo>
                    <a:pt x="64249" y="55251"/>
                  </a:lnTo>
                  <a:lnTo>
                    <a:pt x="11212" y="2264"/>
                  </a:lnTo>
                  <a:cubicBezTo>
                    <a:pt x="8656" y="-290"/>
                    <a:pt x="4822" y="-928"/>
                    <a:pt x="2266" y="1625"/>
                  </a:cubicBezTo>
                  <a:cubicBezTo>
                    <a:pt x="-290" y="4179"/>
                    <a:pt x="-929" y="8009"/>
                    <a:pt x="1627" y="10563"/>
                  </a:cubicBezTo>
                  <a:cubicBezTo>
                    <a:pt x="1627" y="10563"/>
                    <a:pt x="2266" y="11201"/>
                    <a:pt x="2266" y="11201"/>
                  </a:cubicBezTo>
                  <a:lnTo>
                    <a:pt x="59776" y="68657"/>
                  </a:lnTo>
                  <a:cubicBezTo>
                    <a:pt x="62332" y="71211"/>
                    <a:pt x="66166" y="71211"/>
                    <a:pt x="68722" y="68657"/>
                  </a:cubicBezTo>
                  <a:cubicBezTo>
                    <a:pt x="68722" y="68657"/>
                    <a:pt x="68722" y="68657"/>
                    <a:pt x="68722" y="68657"/>
                  </a:cubicBezTo>
                  <a:lnTo>
                    <a:pt x="101310" y="36099"/>
                  </a:lnTo>
                  <a:cubicBezTo>
                    <a:pt x="103866" y="33545"/>
                    <a:pt x="103866" y="29715"/>
                    <a:pt x="101310" y="27161"/>
                  </a:cubicBezTo>
                  <a:cubicBezTo>
                    <a:pt x="99393" y="24608"/>
                    <a:pt x="95559" y="24608"/>
                    <a:pt x="92364" y="27161"/>
                  </a:cubicBezTo>
                  <a:cubicBezTo>
                    <a:pt x="93003" y="26523"/>
                    <a:pt x="92364" y="27161"/>
                    <a:pt x="92364" y="27161"/>
                  </a:cubicBezTo>
                  <a:close/>
                </a:path>
              </a:pathLst>
            </a:custGeom>
            <a:grpFill/>
            <a:ln w="6390" cap="flat">
              <a:noFill/>
              <a:prstDash val="solid"/>
              <a:miter/>
            </a:ln>
          </p:spPr>
          <p:txBody>
            <a:bodyPr rtlCol="0" anchor="ctr"/>
            <a:lstStyle/>
            <a:p>
              <a:endParaRPr lang="en-US"/>
            </a:p>
          </p:txBody>
        </p:sp>
        <p:sp>
          <p:nvSpPr>
            <p:cNvPr id="57" name="Graphic 4">
              <a:extLst>
                <a:ext uri="{FF2B5EF4-FFF2-40B4-BE49-F238E27FC236}">
                  <a16:creationId xmlns:a16="http://schemas.microsoft.com/office/drawing/2014/main" id="{33BF0338-4421-4EFA-90A7-5AB74EF039FE}"/>
                </a:ext>
              </a:extLst>
            </p:cNvPr>
            <p:cNvSpPr/>
            <p:nvPr/>
          </p:nvSpPr>
          <p:spPr>
            <a:xfrm>
              <a:off x="5883215" y="4401279"/>
              <a:ext cx="12779" cy="21067"/>
            </a:xfrm>
            <a:custGeom>
              <a:avLst/>
              <a:gdLst>
                <a:gd name="connsiteX0" fmla="*/ 6390 w 12779"/>
                <a:gd name="connsiteY0" fmla="*/ 21067 h 21067"/>
                <a:gd name="connsiteX1" fmla="*/ 12780 w 12779"/>
                <a:gd name="connsiteY1" fmla="*/ 14683 h 21067"/>
                <a:gd name="connsiteX2" fmla="*/ 12780 w 12779"/>
                <a:gd name="connsiteY2" fmla="*/ 6384 h 21067"/>
                <a:gd name="connsiteX3" fmla="*/ 6390 w 12779"/>
                <a:gd name="connsiteY3" fmla="*/ 0 h 21067"/>
                <a:gd name="connsiteX4" fmla="*/ 0 w 12779"/>
                <a:gd name="connsiteY4" fmla="*/ 6384 h 21067"/>
                <a:gd name="connsiteX5" fmla="*/ 0 w 12779"/>
                <a:gd name="connsiteY5" fmla="*/ 14683 h 21067"/>
                <a:gd name="connsiteX6" fmla="*/ 6390 w 12779"/>
                <a:gd name="connsiteY6" fmla="*/ 21067 h 2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21067">
                  <a:moveTo>
                    <a:pt x="6390" y="21067"/>
                  </a:moveTo>
                  <a:cubicBezTo>
                    <a:pt x="10224" y="21067"/>
                    <a:pt x="12780" y="18514"/>
                    <a:pt x="12780" y="14683"/>
                  </a:cubicBezTo>
                  <a:lnTo>
                    <a:pt x="12780" y="6384"/>
                  </a:lnTo>
                  <a:cubicBezTo>
                    <a:pt x="12780" y="2554"/>
                    <a:pt x="10224" y="0"/>
                    <a:pt x="6390" y="0"/>
                  </a:cubicBezTo>
                  <a:cubicBezTo>
                    <a:pt x="2556" y="0"/>
                    <a:pt x="0" y="2554"/>
                    <a:pt x="0" y="6384"/>
                  </a:cubicBezTo>
                  <a:lnTo>
                    <a:pt x="0" y="14683"/>
                  </a:lnTo>
                  <a:cubicBezTo>
                    <a:pt x="0" y="17875"/>
                    <a:pt x="3195" y="21067"/>
                    <a:pt x="6390" y="21067"/>
                  </a:cubicBezTo>
                  <a:close/>
                </a:path>
              </a:pathLst>
            </a:custGeom>
            <a:grpFill/>
            <a:ln w="6390" cap="flat">
              <a:noFill/>
              <a:prstDash val="solid"/>
              <a:miter/>
            </a:ln>
          </p:spPr>
          <p:txBody>
            <a:bodyPr rtlCol="0" anchor="ctr"/>
            <a:lstStyle/>
            <a:p>
              <a:endParaRPr lang="en-US"/>
            </a:p>
          </p:txBody>
        </p:sp>
        <p:sp>
          <p:nvSpPr>
            <p:cNvPr id="58" name="Graphic 4">
              <a:extLst>
                <a:ext uri="{FF2B5EF4-FFF2-40B4-BE49-F238E27FC236}">
                  <a16:creationId xmlns:a16="http://schemas.microsoft.com/office/drawing/2014/main" id="{8C8D9EB7-9B0E-4E39-AF79-71BE2AE06D35}"/>
                </a:ext>
              </a:extLst>
            </p:cNvPr>
            <p:cNvSpPr/>
            <p:nvPr/>
          </p:nvSpPr>
          <p:spPr>
            <a:xfrm>
              <a:off x="5883215" y="4557049"/>
              <a:ext cx="12779" cy="21067"/>
            </a:xfrm>
            <a:custGeom>
              <a:avLst/>
              <a:gdLst>
                <a:gd name="connsiteX0" fmla="*/ 6390 w 12779"/>
                <a:gd name="connsiteY0" fmla="*/ 0 h 21067"/>
                <a:gd name="connsiteX1" fmla="*/ 0 w 12779"/>
                <a:gd name="connsiteY1" fmla="*/ 6384 h 21067"/>
                <a:gd name="connsiteX2" fmla="*/ 0 w 12779"/>
                <a:gd name="connsiteY2" fmla="*/ 14683 h 21067"/>
                <a:gd name="connsiteX3" fmla="*/ 6390 w 12779"/>
                <a:gd name="connsiteY3" fmla="*/ 21067 h 21067"/>
                <a:gd name="connsiteX4" fmla="*/ 12780 w 12779"/>
                <a:gd name="connsiteY4" fmla="*/ 14683 h 21067"/>
                <a:gd name="connsiteX5" fmla="*/ 12780 w 12779"/>
                <a:gd name="connsiteY5" fmla="*/ 6384 h 21067"/>
                <a:gd name="connsiteX6" fmla="*/ 6390 w 12779"/>
                <a:gd name="connsiteY6" fmla="*/ 0 h 2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79" h="21067">
                  <a:moveTo>
                    <a:pt x="6390" y="0"/>
                  </a:moveTo>
                  <a:cubicBezTo>
                    <a:pt x="2556" y="0"/>
                    <a:pt x="0" y="2553"/>
                    <a:pt x="0" y="6384"/>
                  </a:cubicBezTo>
                  <a:lnTo>
                    <a:pt x="0" y="14683"/>
                  </a:lnTo>
                  <a:cubicBezTo>
                    <a:pt x="0" y="18513"/>
                    <a:pt x="2556" y="21067"/>
                    <a:pt x="6390" y="21067"/>
                  </a:cubicBezTo>
                  <a:cubicBezTo>
                    <a:pt x="10224" y="21067"/>
                    <a:pt x="12780" y="18513"/>
                    <a:pt x="12780" y="14683"/>
                  </a:cubicBezTo>
                  <a:lnTo>
                    <a:pt x="12780" y="6384"/>
                  </a:lnTo>
                  <a:cubicBezTo>
                    <a:pt x="12780" y="2553"/>
                    <a:pt x="10224" y="0"/>
                    <a:pt x="6390" y="0"/>
                  </a:cubicBezTo>
                  <a:close/>
                </a:path>
              </a:pathLst>
            </a:custGeom>
            <a:grpFill/>
            <a:ln w="6390" cap="flat">
              <a:noFill/>
              <a:prstDash val="solid"/>
              <a:miter/>
            </a:ln>
          </p:spPr>
          <p:txBody>
            <a:bodyPr rtlCol="0" anchor="ctr"/>
            <a:lstStyle/>
            <a:p>
              <a:endParaRPr lang="en-US"/>
            </a:p>
          </p:txBody>
        </p:sp>
        <p:sp>
          <p:nvSpPr>
            <p:cNvPr id="59" name="Graphic 4">
              <a:extLst>
                <a:ext uri="{FF2B5EF4-FFF2-40B4-BE49-F238E27FC236}">
                  <a16:creationId xmlns:a16="http://schemas.microsoft.com/office/drawing/2014/main" id="{DE72772D-49CC-4061-B6FD-210658F93F8E}"/>
                </a:ext>
              </a:extLst>
            </p:cNvPr>
            <p:cNvSpPr/>
            <p:nvPr/>
          </p:nvSpPr>
          <p:spPr>
            <a:xfrm>
              <a:off x="5956699" y="4482994"/>
              <a:ext cx="21086" cy="12767"/>
            </a:xfrm>
            <a:custGeom>
              <a:avLst/>
              <a:gdLst>
                <a:gd name="connsiteX0" fmla="*/ 14697 w 21086"/>
                <a:gd name="connsiteY0" fmla="*/ 0 h 12767"/>
                <a:gd name="connsiteX1" fmla="*/ 6390 w 21086"/>
                <a:gd name="connsiteY1" fmla="*/ 0 h 12767"/>
                <a:gd name="connsiteX2" fmla="*/ 0 w 21086"/>
                <a:gd name="connsiteY2" fmla="*/ 6384 h 12767"/>
                <a:gd name="connsiteX3" fmla="*/ 6390 w 21086"/>
                <a:gd name="connsiteY3" fmla="*/ 12768 h 12767"/>
                <a:gd name="connsiteX4" fmla="*/ 14697 w 21086"/>
                <a:gd name="connsiteY4" fmla="*/ 12768 h 12767"/>
                <a:gd name="connsiteX5" fmla="*/ 21087 w 21086"/>
                <a:gd name="connsiteY5" fmla="*/ 6384 h 12767"/>
                <a:gd name="connsiteX6" fmla="*/ 14697 w 21086"/>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6" h="12767">
                  <a:moveTo>
                    <a:pt x="14697" y="0"/>
                  </a:moveTo>
                  <a:lnTo>
                    <a:pt x="6390" y="0"/>
                  </a:lnTo>
                  <a:cubicBezTo>
                    <a:pt x="2556" y="0"/>
                    <a:pt x="0" y="2554"/>
                    <a:pt x="0" y="6384"/>
                  </a:cubicBezTo>
                  <a:cubicBezTo>
                    <a:pt x="0" y="10215"/>
                    <a:pt x="2556" y="12768"/>
                    <a:pt x="6390" y="12768"/>
                  </a:cubicBezTo>
                  <a:lnTo>
                    <a:pt x="14697" y="12768"/>
                  </a:lnTo>
                  <a:cubicBezTo>
                    <a:pt x="18531" y="12768"/>
                    <a:pt x="21087" y="10215"/>
                    <a:pt x="21087" y="6384"/>
                  </a:cubicBezTo>
                  <a:cubicBezTo>
                    <a:pt x="21087" y="2554"/>
                    <a:pt x="18531" y="0"/>
                    <a:pt x="14697" y="0"/>
                  </a:cubicBezTo>
                  <a:close/>
                </a:path>
              </a:pathLst>
            </a:custGeom>
            <a:grpFill/>
            <a:ln w="6390" cap="flat">
              <a:noFill/>
              <a:prstDash val="solid"/>
              <a:miter/>
            </a:ln>
          </p:spPr>
          <p:txBody>
            <a:bodyPr rtlCol="0" anchor="ctr"/>
            <a:lstStyle/>
            <a:p>
              <a:endParaRPr lang="en-US"/>
            </a:p>
          </p:txBody>
        </p:sp>
        <p:sp>
          <p:nvSpPr>
            <p:cNvPr id="60" name="Graphic 4">
              <a:extLst>
                <a:ext uri="{FF2B5EF4-FFF2-40B4-BE49-F238E27FC236}">
                  <a16:creationId xmlns:a16="http://schemas.microsoft.com/office/drawing/2014/main" id="{FA3C315B-8DC1-4ACD-B76C-8DE5F4569B7C}"/>
                </a:ext>
              </a:extLst>
            </p:cNvPr>
            <p:cNvSpPr/>
            <p:nvPr/>
          </p:nvSpPr>
          <p:spPr>
            <a:xfrm>
              <a:off x="5801424" y="4482994"/>
              <a:ext cx="21086" cy="12767"/>
            </a:xfrm>
            <a:custGeom>
              <a:avLst/>
              <a:gdLst>
                <a:gd name="connsiteX0" fmla="*/ 14697 w 21086"/>
                <a:gd name="connsiteY0" fmla="*/ 0 h 12767"/>
                <a:gd name="connsiteX1" fmla="*/ 6390 w 21086"/>
                <a:gd name="connsiteY1" fmla="*/ 0 h 12767"/>
                <a:gd name="connsiteX2" fmla="*/ 0 w 21086"/>
                <a:gd name="connsiteY2" fmla="*/ 6384 h 12767"/>
                <a:gd name="connsiteX3" fmla="*/ 6390 w 21086"/>
                <a:gd name="connsiteY3" fmla="*/ 12768 h 12767"/>
                <a:gd name="connsiteX4" fmla="*/ 14697 w 21086"/>
                <a:gd name="connsiteY4" fmla="*/ 12768 h 12767"/>
                <a:gd name="connsiteX5" fmla="*/ 21087 w 21086"/>
                <a:gd name="connsiteY5" fmla="*/ 6384 h 12767"/>
                <a:gd name="connsiteX6" fmla="*/ 14697 w 21086"/>
                <a:gd name="connsiteY6" fmla="*/ 0 h 1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86" h="12767">
                  <a:moveTo>
                    <a:pt x="14697" y="0"/>
                  </a:moveTo>
                  <a:lnTo>
                    <a:pt x="6390" y="0"/>
                  </a:lnTo>
                  <a:cubicBezTo>
                    <a:pt x="2556" y="0"/>
                    <a:pt x="0" y="2554"/>
                    <a:pt x="0" y="6384"/>
                  </a:cubicBezTo>
                  <a:cubicBezTo>
                    <a:pt x="0" y="10215"/>
                    <a:pt x="2556" y="12768"/>
                    <a:pt x="6390" y="12768"/>
                  </a:cubicBezTo>
                  <a:lnTo>
                    <a:pt x="14697" y="12768"/>
                  </a:lnTo>
                  <a:cubicBezTo>
                    <a:pt x="18531" y="12768"/>
                    <a:pt x="21087" y="10215"/>
                    <a:pt x="21087" y="6384"/>
                  </a:cubicBezTo>
                  <a:cubicBezTo>
                    <a:pt x="21087" y="2554"/>
                    <a:pt x="17892" y="0"/>
                    <a:pt x="14697" y="0"/>
                  </a:cubicBezTo>
                  <a:close/>
                </a:path>
              </a:pathLst>
            </a:custGeom>
            <a:grpFill/>
            <a:ln w="6390" cap="flat">
              <a:noFill/>
              <a:prstDash val="solid"/>
              <a:miter/>
            </a:ln>
          </p:spPr>
          <p:txBody>
            <a:bodyPr rtlCol="0" anchor="ctr"/>
            <a:lstStyle/>
            <a:p>
              <a:endParaRPr lang="en-US"/>
            </a:p>
          </p:txBody>
        </p:sp>
      </p:grpSp>
      <p:grpSp>
        <p:nvGrpSpPr>
          <p:cNvPr id="61" name="Group 60">
            <a:extLst>
              <a:ext uri="{FF2B5EF4-FFF2-40B4-BE49-F238E27FC236}">
                <a16:creationId xmlns:a16="http://schemas.microsoft.com/office/drawing/2014/main" id="{38885A61-E2E9-4849-8C52-CC816A133D1F}"/>
              </a:ext>
            </a:extLst>
          </p:cNvPr>
          <p:cNvGrpSpPr/>
          <p:nvPr/>
        </p:nvGrpSpPr>
        <p:grpSpPr>
          <a:xfrm>
            <a:off x="1398231" y="1815437"/>
            <a:ext cx="640080" cy="661627"/>
            <a:chOff x="2548385" y="5890819"/>
            <a:chExt cx="640080" cy="661627"/>
          </a:xfrm>
        </p:grpSpPr>
        <p:sp>
          <p:nvSpPr>
            <p:cNvPr id="62" name="Graphic 5">
              <a:extLst>
                <a:ext uri="{FF2B5EF4-FFF2-40B4-BE49-F238E27FC236}">
                  <a16:creationId xmlns:a16="http://schemas.microsoft.com/office/drawing/2014/main" id="{7FB08BE1-F842-413A-9E4B-81101F4A1914}"/>
                </a:ext>
              </a:extLst>
            </p:cNvPr>
            <p:cNvSpPr/>
            <p:nvPr/>
          </p:nvSpPr>
          <p:spPr>
            <a:xfrm>
              <a:off x="2548385" y="5890819"/>
              <a:ext cx="640080" cy="640080"/>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181474 w 362309"/>
                <a:gd name="connsiteY6" fmla="*/ 349204 h 361971"/>
                <a:gd name="connsiteX7" fmla="*/ 12780 w 362309"/>
                <a:gd name="connsiteY7" fmla="*/ 181305 h 361971"/>
                <a:gd name="connsiteX8" fmla="*/ 180835 w 362309"/>
                <a:gd name="connsiteY8" fmla="*/ 12768 h 361971"/>
                <a:gd name="connsiteX9" fmla="*/ 349530 w 362309"/>
                <a:gd name="connsiteY9" fmla="*/ 180667 h 361971"/>
                <a:gd name="connsiteX10" fmla="*/ 349530 w 362309"/>
                <a:gd name="connsiteY10" fmla="*/ 180667 h 361971"/>
                <a:gd name="connsiteX11" fmla="*/ 181474 w 362309"/>
                <a:gd name="connsiteY11" fmla="*/ 349204 h 361971"/>
                <a:gd name="connsiteX12" fmla="*/ 181474 w 362309"/>
                <a:gd name="connsiteY12" fmla="*/ 349204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309" h="361971">
                  <a:moveTo>
                    <a:pt x="181474" y="0"/>
                  </a:moveTo>
                  <a:cubicBezTo>
                    <a:pt x="81152" y="0"/>
                    <a:pt x="0" y="81076"/>
                    <a:pt x="0" y="180667"/>
                  </a:cubicBezTo>
                  <a:cubicBezTo>
                    <a:pt x="0" y="280895"/>
                    <a:pt x="81152" y="361971"/>
                    <a:pt x="180835" y="361971"/>
                  </a:cubicBezTo>
                  <a:cubicBezTo>
                    <a:pt x="281157" y="361971"/>
                    <a:pt x="362310" y="280895"/>
                    <a:pt x="362310" y="181305"/>
                  </a:cubicBezTo>
                  <a:cubicBezTo>
                    <a:pt x="362310" y="181305"/>
                    <a:pt x="362310" y="181305"/>
                    <a:pt x="362310" y="181305"/>
                  </a:cubicBezTo>
                  <a:cubicBezTo>
                    <a:pt x="362310" y="81076"/>
                    <a:pt x="281157" y="0"/>
                    <a:pt x="181474" y="0"/>
                  </a:cubicBezTo>
                  <a:close/>
                  <a:moveTo>
                    <a:pt x="181474" y="349204"/>
                  </a:moveTo>
                  <a:cubicBezTo>
                    <a:pt x="88181" y="349204"/>
                    <a:pt x="12780" y="273873"/>
                    <a:pt x="12780" y="181305"/>
                  </a:cubicBezTo>
                  <a:cubicBezTo>
                    <a:pt x="12780" y="88099"/>
                    <a:pt x="88181" y="12768"/>
                    <a:pt x="180835" y="12768"/>
                  </a:cubicBezTo>
                  <a:cubicBezTo>
                    <a:pt x="274128" y="12768"/>
                    <a:pt x="349530" y="88099"/>
                    <a:pt x="349530" y="180667"/>
                  </a:cubicBezTo>
                  <a:cubicBezTo>
                    <a:pt x="349530" y="180667"/>
                    <a:pt x="349530" y="180667"/>
                    <a:pt x="349530" y="180667"/>
                  </a:cubicBezTo>
                  <a:cubicBezTo>
                    <a:pt x="349530" y="273873"/>
                    <a:pt x="274128" y="349204"/>
                    <a:pt x="181474" y="349204"/>
                  </a:cubicBezTo>
                  <a:lnTo>
                    <a:pt x="181474" y="349204"/>
                  </a:lnTo>
                  <a:close/>
                </a:path>
              </a:pathLst>
            </a:custGeom>
            <a:solidFill>
              <a:srgbClr val="A0DCFF"/>
            </a:solidFill>
            <a:ln w="6390" cap="flat">
              <a:noFill/>
              <a:prstDash val="solid"/>
              <a:miter/>
            </a:ln>
          </p:spPr>
          <p:txBody>
            <a:bodyPr rtlCol="0" anchor="ctr"/>
            <a:lstStyle/>
            <a:p>
              <a:endParaRPr lang="en-US"/>
            </a:p>
          </p:txBody>
        </p:sp>
        <p:sp>
          <p:nvSpPr>
            <p:cNvPr id="63" name="TextBox 62">
              <a:extLst>
                <a:ext uri="{FF2B5EF4-FFF2-40B4-BE49-F238E27FC236}">
                  <a16:creationId xmlns:a16="http://schemas.microsoft.com/office/drawing/2014/main" id="{BC54CA28-F002-4DCB-AE24-F9E5E0C66F55}"/>
                </a:ext>
              </a:extLst>
            </p:cNvPr>
            <p:cNvSpPr txBox="1"/>
            <p:nvPr/>
          </p:nvSpPr>
          <p:spPr>
            <a:xfrm>
              <a:off x="2693670" y="5906115"/>
              <a:ext cx="392083" cy="646331"/>
            </a:xfrm>
            <a:prstGeom prst="rect">
              <a:avLst/>
            </a:prstGeom>
            <a:noFill/>
          </p:spPr>
          <p:txBody>
            <a:bodyPr wrap="square" rtlCol="0">
              <a:spAutoFit/>
            </a:bodyPr>
            <a:lstStyle/>
            <a:p>
              <a:r>
                <a:rPr lang="en-US" sz="3600">
                  <a:solidFill>
                    <a:srgbClr val="A0DCFF"/>
                  </a:solidFill>
                  <a:latin typeface="Open Sans" panose="020B0606030504020204" pitchFamily="34" charset="0"/>
                  <a:ea typeface="Open Sans" panose="020B0606030504020204" pitchFamily="34" charset="0"/>
                  <a:cs typeface="Open Sans" panose="020B0606030504020204" pitchFamily="34" charset="0"/>
                </a:rPr>
                <a:t>?</a:t>
              </a:r>
            </a:p>
          </p:txBody>
        </p:sp>
      </p:grpSp>
    </p:spTree>
    <p:extLst>
      <p:ext uri="{BB962C8B-B14F-4D97-AF65-F5344CB8AC3E}">
        <p14:creationId xmlns:p14="http://schemas.microsoft.com/office/powerpoint/2010/main" val="839296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
            <a:extLst>
              <a:ext uri="{FF2B5EF4-FFF2-40B4-BE49-F238E27FC236}">
                <a16:creationId xmlns:a16="http://schemas.microsoft.com/office/drawing/2014/main" id="{0E7888B3-D649-4A50-95B9-EAD1209E5B58}"/>
              </a:ext>
            </a:extLst>
          </p:cNvPr>
          <p:cNvSpPr txBox="1">
            <a:spLocks/>
          </p:cNvSpPr>
          <p:nvPr/>
        </p:nvSpPr>
        <p:spPr>
          <a:xfrm>
            <a:off x="653576" y="1180123"/>
            <a:ext cx="10362880" cy="475488"/>
          </a:xfrm>
          <a:prstGeom prst="rect">
            <a:avLst/>
          </a:prstGeom>
          <a:ln>
            <a:noFill/>
          </a:ln>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US"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200"/>
              </a:spcBef>
              <a:spcAft>
                <a:spcPts val="0"/>
              </a:spcAft>
              <a:buClrTx/>
              <a:buSzPct val="100000"/>
              <a:buFont typeface="Arial" panose="020B0604020202020204" pitchFamily="34" charset="0"/>
              <a:buNone/>
              <a:tabLst/>
              <a:defRPr/>
            </a:pPr>
            <a:endParaRPr kumimoji="0" lang="en-US" sz="1200" b="0" i="0" u="none" strike="noStrike" kern="1200" cap="none" spc="0" normalizeH="0" baseline="0" noProof="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9" name="Title 2">
            <a:extLst>
              <a:ext uri="{FF2B5EF4-FFF2-40B4-BE49-F238E27FC236}">
                <a16:creationId xmlns:a16="http://schemas.microsoft.com/office/drawing/2014/main" id="{D72F4BF1-86FF-42A0-940A-F2F1C952C6E6}"/>
              </a:ext>
            </a:extLst>
          </p:cNvPr>
          <p:cNvSpPr txBox="1">
            <a:spLocks/>
          </p:cNvSpPr>
          <p:nvPr/>
        </p:nvSpPr>
        <p:spPr>
          <a:xfrm>
            <a:off x="646544" y="532982"/>
            <a:ext cx="11354956" cy="594360"/>
          </a:xfrm>
          <a:prstGeom prst="rect">
            <a:avLst/>
          </a:prstGeom>
        </p:spPr>
        <p:txBody>
          <a:bodyPr vert="horz" lIns="0" tIns="45720" rIns="0" bIns="0" rtlCol="0" anchor="b" anchorCtr="0">
            <a:noAutofit/>
          </a:bodyPr>
          <a:lstStyle>
            <a:lvl1pPr algn="l" defTabSz="914400" rtl="0" eaLnBrk="1" latinLnBrk="0" hangingPunct="1">
              <a:lnSpc>
                <a:spcPct val="90000"/>
              </a:lnSpc>
              <a:spcBef>
                <a:spcPct val="0"/>
              </a:spcBef>
              <a:buNone/>
              <a:defRPr lang="en-US" sz="3600" kern="1200" spc="-75"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75"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Key tasks</a:t>
            </a:r>
          </a:p>
        </p:txBody>
      </p:sp>
      <p:cxnSp>
        <p:nvCxnSpPr>
          <p:cNvPr id="30" name="Straight Connector 29">
            <a:extLst>
              <a:ext uri="{FF2B5EF4-FFF2-40B4-BE49-F238E27FC236}">
                <a16:creationId xmlns:a16="http://schemas.microsoft.com/office/drawing/2014/main" id="{F0583CDC-68A4-4E96-AE7C-28BD94A5692F}"/>
              </a:ext>
            </a:extLst>
          </p:cNvPr>
          <p:cNvCxnSpPr>
            <a:cxnSpLocks/>
          </p:cNvCxnSpPr>
          <p:nvPr/>
        </p:nvCxnSpPr>
        <p:spPr>
          <a:xfrm>
            <a:off x="653576" y="1138781"/>
            <a:ext cx="5577840" cy="0"/>
          </a:xfrm>
          <a:prstGeom prst="line">
            <a:avLst/>
          </a:prstGeom>
          <a:ln w="57150">
            <a:solidFill>
              <a:srgbClr val="003399"/>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E44B2339-4938-4A7B-870A-29E7324EB7F2}"/>
              </a:ext>
            </a:extLst>
          </p:cNvPr>
          <p:cNvSpPr txBox="1">
            <a:spLocks/>
          </p:cNvSpPr>
          <p:nvPr/>
        </p:nvSpPr>
        <p:spPr>
          <a:xfrm>
            <a:off x="696108" y="1200281"/>
            <a:ext cx="10362880" cy="475488"/>
          </a:xfrm>
          <a:prstGeom prst="rect">
            <a:avLst/>
          </a:prstGeom>
          <a:ln>
            <a:noFill/>
          </a:ln>
        </p:spPr>
        <p:txBody>
          <a:bodyPr/>
          <a:lstStyle>
            <a:lvl1pPr marL="0" indent="0" algn="l" defTabSz="1219170" rtl="0" eaLnBrk="1" latinLnBrk="0" hangingPunct="1">
              <a:spcBef>
                <a:spcPts val="0"/>
              </a:spcBef>
              <a:spcAft>
                <a:spcPts val="1333"/>
              </a:spcAft>
              <a:buSzPct val="100000"/>
              <a:buFontTx/>
              <a:buNone/>
              <a:defRPr sz="1200" b="0" kern="1200">
                <a:solidFill>
                  <a:schemeClr val="tx1"/>
                </a:solidFill>
                <a:latin typeface="+mn-lt"/>
                <a:ea typeface="+mn-ea"/>
                <a:cs typeface="+mn-cs"/>
              </a:defRPr>
            </a:lvl1pPr>
            <a:lvl2pPr marL="127000" indent="-127000" algn="l" defTabSz="1219170" rtl="0" eaLnBrk="1" latinLnBrk="0" hangingPunct="1">
              <a:spcBef>
                <a:spcPts val="0"/>
              </a:spcBef>
              <a:spcAft>
                <a:spcPts val="1333"/>
              </a:spcAft>
              <a:buClrTx/>
              <a:buSzPct val="100000"/>
              <a:buFont typeface="Arial" panose="020B0604020202020204" pitchFamily="34" charset="0"/>
              <a:buChar char="•"/>
              <a:defRPr lang="en-US" sz="1200" b="0" kern="1200" dirty="0" smtClean="0">
                <a:solidFill>
                  <a:schemeClr val="tx1"/>
                </a:solidFill>
                <a:latin typeface="+mn-lt"/>
                <a:ea typeface="+mn-ea"/>
                <a:cs typeface="+mn-cs"/>
              </a:defRPr>
            </a:lvl2pPr>
            <a:lvl3pPr marL="2794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31800" indent="-127000" algn="l" defTabSz="1219170" rtl="0" eaLnBrk="1" latinLnBrk="0" hangingPunct="1">
              <a:spcBef>
                <a:spcPts val="0"/>
              </a:spcBef>
              <a:spcAft>
                <a:spcPts val="1333"/>
              </a:spcAft>
              <a:buClrTx/>
              <a:buSzPct val="100000"/>
              <a:buFont typeface="Arial" panose="020B0604020202020204" pitchFamily="34" charset="0"/>
              <a:buChar char="◦"/>
              <a:defRPr lang="en-US" sz="1200" kern="1200" baseline="0" dirty="0" smtClean="0">
                <a:solidFill>
                  <a:schemeClr val="tx1"/>
                </a:solidFill>
                <a:latin typeface="+mn-lt"/>
                <a:ea typeface="+mn-ea"/>
                <a:cs typeface="+mn-cs"/>
              </a:defRPr>
            </a:lvl4pPr>
            <a:lvl5pPr marL="584200" indent="-127000" algn="l" defTabSz="1064657" rtl="0" eaLnBrk="1" latinLnBrk="0" hangingPunct="1">
              <a:spcBef>
                <a:spcPts val="0"/>
              </a:spcBef>
              <a:spcAft>
                <a:spcPts val="1333"/>
              </a:spcAft>
              <a:buClrTx/>
              <a:buSzPct val="100000"/>
              <a:buFont typeface="Arial" panose="020B060402020202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1333"/>
              </a:spcAft>
              <a:buClrTx/>
              <a:buSzPct val="100000"/>
              <a:buFontTx/>
              <a:buNone/>
              <a:tabLst/>
              <a:defRPr/>
            </a:pPr>
            <a:endParaRPr kumimoji="0" lang="en-US" sz="1200" b="0" i="0" u="none" strike="noStrike" kern="1200" cap="none" spc="0" normalizeH="0" baseline="0" noProof="0">
              <a:ln>
                <a:noFill/>
              </a:ln>
              <a:solidFill>
                <a:srgbClr val="000000"/>
              </a:solidFill>
              <a:effectLst/>
              <a:uLnTx/>
              <a:uFillTx/>
              <a:latin typeface="Open Sans"/>
              <a:ea typeface="+mn-ea"/>
              <a:cs typeface="+mn-cs"/>
            </a:endParaRPr>
          </a:p>
        </p:txBody>
      </p:sp>
      <p:grpSp>
        <p:nvGrpSpPr>
          <p:cNvPr id="17" name="Group 16">
            <a:extLst>
              <a:ext uri="{FF2B5EF4-FFF2-40B4-BE49-F238E27FC236}">
                <a16:creationId xmlns:a16="http://schemas.microsoft.com/office/drawing/2014/main" id="{3912982D-83B9-4B3B-8FBE-F36F370C9262}"/>
              </a:ext>
            </a:extLst>
          </p:cNvPr>
          <p:cNvGrpSpPr/>
          <p:nvPr/>
        </p:nvGrpSpPr>
        <p:grpSpPr>
          <a:xfrm>
            <a:off x="696108" y="2266099"/>
            <a:ext cx="10741770" cy="2776670"/>
            <a:chOff x="1377099" y="2204665"/>
            <a:chExt cx="9975010" cy="2776670"/>
          </a:xfrm>
        </p:grpSpPr>
        <p:sp>
          <p:nvSpPr>
            <p:cNvPr id="18" name="Rectangle 17">
              <a:extLst>
                <a:ext uri="{FF2B5EF4-FFF2-40B4-BE49-F238E27FC236}">
                  <a16:creationId xmlns:a16="http://schemas.microsoft.com/office/drawing/2014/main" id="{A82AE87D-4EA2-4546-9299-56C4A2E223C4}"/>
                </a:ext>
              </a:extLst>
            </p:cNvPr>
            <p:cNvSpPr/>
            <p:nvPr/>
          </p:nvSpPr>
          <p:spPr bwMode="gray">
            <a:xfrm>
              <a:off x="8469159" y="2206914"/>
              <a:ext cx="2809214" cy="502209"/>
            </a:xfrm>
            <a:prstGeom prst="rect">
              <a:avLst/>
            </a:prstGeom>
            <a:solidFill>
              <a:schemeClr val="bg1"/>
            </a:solidFill>
            <a:ln w="19050" algn="ctr">
              <a:noFill/>
              <a:miter lim="800000"/>
              <a:headEnd/>
              <a:tailEnd/>
            </a:ln>
          </p:spPr>
          <p:txBody>
            <a:bodyPr wrap="square" lIns="0" tIns="44450" rIns="0" bIns="44450" rtlCol="0" anchor="ctr"/>
            <a:lstStyle/>
            <a:p>
              <a:pPr marL="114300" marR="0" lvl="0" indent="0" algn="l" defTabSz="914400" rtl="0" eaLnBrk="1" fontAlgn="auto" latinLnBrk="0" hangingPunct="1">
                <a:lnSpc>
                  <a:spcPct val="100000"/>
                </a:lnSpc>
                <a:spcBef>
                  <a:spcPts val="200"/>
                </a:spcBef>
                <a:spcAft>
                  <a:spcPts val="600"/>
                </a:spcAft>
                <a:buClrTx/>
                <a:buSzPct val="100000"/>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Coordination</a:t>
              </a:r>
            </a:p>
          </p:txBody>
        </p:sp>
        <p:sp>
          <p:nvSpPr>
            <p:cNvPr id="19" name="Rectangle 18">
              <a:extLst>
                <a:ext uri="{FF2B5EF4-FFF2-40B4-BE49-F238E27FC236}">
                  <a16:creationId xmlns:a16="http://schemas.microsoft.com/office/drawing/2014/main" id="{73C493F6-DAFB-4226-BC7E-CF74C030126F}"/>
                </a:ext>
              </a:extLst>
            </p:cNvPr>
            <p:cNvSpPr/>
            <p:nvPr/>
          </p:nvSpPr>
          <p:spPr bwMode="gray">
            <a:xfrm>
              <a:off x="8167876" y="2291729"/>
              <a:ext cx="308983" cy="332580"/>
            </a:xfrm>
            <a:prstGeom prst="rect">
              <a:avLst/>
            </a:prstGeom>
            <a:solidFill>
              <a:srgbClr val="004D70"/>
            </a:solidFill>
            <a:ln w="19050" algn="ctr">
              <a:noFill/>
              <a:miter lim="800000"/>
              <a:headEnd/>
              <a:tailEnd/>
            </a:ln>
          </p:spPr>
          <p:txBody>
            <a:bodyPr wrap="square" lIns="44450" tIns="44450" rIns="44450" bIns="44450" rtlCol="0" anchor="ctr"/>
            <a:lstStyle/>
            <a:p>
              <a:pPr marL="0" marR="0" lvl="0" indent="0" algn="ctr" defTabSz="914400" rtl="0" eaLnBrk="1" fontAlgn="auto" latinLnBrk="0" hangingPunct="1">
                <a:lnSpc>
                  <a:spcPct val="100000"/>
                </a:lnSpc>
                <a:spcBef>
                  <a:spcPts val="400"/>
                </a:spcBef>
                <a:spcAft>
                  <a:spcPts val="0"/>
                </a:spcAft>
                <a:buClrTx/>
                <a:buSzTx/>
                <a:buFont typeface="Wingdings 2" pitchFamily="18" charset="2"/>
                <a:buNone/>
                <a:tabLst/>
                <a:defRPr/>
              </a:pPr>
              <a:endParaRPr kumimoji="0" lang="en-US" sz="1400" b="1" i="0" u="none" strike="noStrike" kern="1200" cap="none" spc="0" normalizeH="0" baseline="0" noProof="0">
                <a:ln>
                  <a:noFill/>
                </a:ln>
                <a:solidFill>
                  <a:prstClr val="white"/>
                </a:solidFill>
                <a:effectLst/>
                <a:uLnTx/>
                <a:uFillTx/>
                <a:latin typeface="Frutiger Next Pro Light Italic" panose="020B0303040204020203" pitchFamily="34" charset="0"/>
                <a:ea typeface="+mn-ea"/>
                <a:cs typeface="+mn-cs"/>
              </a:endParaRPr>
            </a:p>
          </p:txBody>
        </p:sp>
        <p:sp>
          <p:nvSpPr>
            <p:cNvPr id="20" name="Freeform 39">
              <a:extLst>
                <a:ext uri="{FF2B5EF4-FFF2-40B4-BE49-F238E27FC236}">
                  <a16:creationId xmlns:a16="http://schemas.microsoft.com/office/drawing/2014/main" id="{601C0CBE-C420-426E-A22B-26E0DF091FD7}"/>
                </a:ext>
              </a:extLst>
            </p:cNvPr>
            <p:cNvSpPr/>
            <p:nvPr/>
          </p:nvSpPr>
          <p:spPr>
            <a:xfrm>
              <a:off x="8167875" y="2741905"/>
              <a:ext cx="3184234" cy="2237160"/>
            </a:xfrm>
            <a:custGeom>
              <a:avLst/>
              <a:gdLst>
                <a:gd name="connsiteX0" fmla="*/ 0 w 2035629"/>
                <a:gd name="connsiteY0" fmla="*/ 0 h 4169228"/>
                <a:gd name="connsiteX1" fmla="*/ 2035629 w 2035629"/>
                <a:gd name="connsiteY1" fmla="*/ 0 h 4169228"/>
                <a:gd name="connsiteX2" fmla="*/ 2035629 w 2035629"/>
                <a:gd name="connsiteY2" fmla="*/ 4169228 h 4169228"/>
              </a:gdLst>
              <a:ahLst/>
              <a:cxnLst>
                <a:cxn ang="0">
                  <a:pos x="connsiteX0" y="connsiteY0"/>
                </a:cxn>
                <a:cxn ang="0">
                  <a:pos x="connsiteX1" y="connsiteY1"/>
                </a:cxn>
                <a:cxn ang="0">
                  <a:pos x="connsiteX2" y="connsiteY2"/>
                </a:cxn>
              </a:cxnLst>
              <a:rect l="l" t="t" r="r" b="b"/>
              <a:pathLst>
                <a:path w="2035629" h="4169228">
                  <a:moveTo>
                    <a:pt x="0" y="0"/>
                  </a:moveTo>
                  <a:lnTo>
                    <a:pt x="2035629" y="0"/>
                  </a:lnTo>
                  <a:lnTo>
                    <a:pt x="2035629" y="4169228"/>
                  </a:lnTo>
                </a:path>
              </a:pathLst>
            </a:custGeom>
            <a:noFill/>
            <a:ln w="19050">
              <a:solidFill>
                <a:srgbClr val="004D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bject 4">
              <a:extLst>
                <a:ext uri="{FF2B5EF4-FFF2-40B4-BE49-F238E27FC236}">
                  <a16:creationId xmlns:a16="http://schemas.microsoft.com/office/drawing/2014/main" id="{F92F6094-E489-4FE0-A225-806A7C215B31}"/>
                </a:ext>
              </a:extLst>
            </p:cNvPr>
            <p:cNvSpPr txBox="1">
              <a:spLocks/>
            </p:cNvSpPr>
            <p:nvPr/>
          </p:nvSpPr>
          <p:spPr>
            <a:xfrm>
              <a:off x="8379027" y="2930656"/>
              <a:ext cx="2973082" cy="1077218"/>
            </a:xfrm>
            <a:prstGeom prst="rect">
              <a:avLst/>
            </a:prstGeom>
          </p:spPr>
          <p:txBody>
            <a:bodyPr vert="horz" wrap="square" lIns="45720" tIns="0" rIns="0" bIns="0" rtlCol="0">
              <a:spAutoFit/>
            </a:bodyPr>
            <a:lstStyle/>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Helping to coordinate the development of applications and work with jurisdictions to develop a proactive approach to pursuing discretionary funds</a:t>
              </a:r>
              <a:endParaRPr kumimoji="0" lang="en-US" sz="1400" b="1" i="0" u="none" strike="noStrike" kern="1200" cap="none" spc="0" normalizeH="0" baseline="0" noProof="0">
                <a:ln>
                  <a:noFill/>
                </a:ln>
                <a:solidFill>
                  <a:srgbClr val="000000"/>
                </a:solidFill>
                <a:effectLst/>
                <a:uLnTx/>
                <a:uFillTx/>
                <a:latin typeface="Open Sans"/>
                <a:ea typeface="+mn-ea"/>
                <a:cs typeface="+mn-cs"/>
              </a:endParaRPr>
            </a:p>
          </p:txBody>
        </p:sp>
        <p:sp>
          <p:nvSpPr>
            <p:cNvPr id="26" name="Rectangle 25">
              <a:extLst>
                <a:ext uri="{FF2B5EF4-FFF2-40B4-BE49-F238E27FC236}">
                  <a16:creationId xmlns:a16="http://schemas.microsoft.com/office/drawing/2014/main" id="{238C8DFA-9FA6-49E0-A6A3-C5097137E357}"/>
                </a:ext>
              </a:extLst>
            </p:cNvPr>
            <p:cNvSpPr/>
            <p:nvPr/>
          </p:nvSpPr>
          <p:spPr bwMode="gray">
            <a:xfrm>
              <a:off x="5072237" y="2204665"/>
              <a:ext cx="2809214" cy="511247"/>
            </a:xfrm>
            <a:prstGeom prst="rect">
              <a:avLst/>
            </a:prstGeom>
            <a:solidFill>
              <a:schemeClr val="bg1"/>
            </a:solidFill>
            <a:ln w="19050" algn="ctr">
              <a:noFill/>
              <a:miter lim="800000"/>
              <a:headEnd/>
              <a:tailEnd/>
            </a:ln>
          </p:spPr>
          <p:txBody>
            <a:bodyPr wrap="square" lIns="0" tIns="44450" rIns="0" bIns="44450" rtlCol="0" anchor="ctr"/>
            <a:lstStyle/>
            <a:p>
              <a:pPr marL="114300" marR="0" lvl="0" indent="0" algn="l" defTabSz="914400" rtl="0" eaLnBrk="1" fontAlgn="auto" latinLnBrk="0" hangingPunct="1">
                <a:lnSpc>
                  <a:spcPct val="100000"/>
                </a:lnSpc>
                <a:spcBef>
                  <a:spcPts val="200"/>
                </a:spcBef>
                <a:spcAft>
                  <a:spcPts val="600"/>
                </a:spcAft>
                <a:buClrTx/>
                <a:buSzPct val="100000"/>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Project Sourcing</a:t>
              </a:r>
            </a:p>
          </p:txBody>
        </p:sp>
        <p:sp>
          <p:nvSpPr>
            <p:cNvPr id="27" name="Rectangle 26">
              <a:extLst>
                <a:ext uri="{FF2B5EF4-FFF2-40B4-BE49-F238E27FC236}">
                  <a16:creationId xmlns:a16="http://schemas.microsoft.com/office/drawing/2014/main" id="{0C94FC68-EAA9-45B5-A2D4-7277251921E1}"/>
                </a:ext>
              </a:extLst>
            </p:cNvPr>
            <p:cNvSpPr/>
            <p:nvPr/>
          </p:nvSpPr>
          <p:spPr bwMode="gray">
            <a:xfrm>
              <a:off x="4772490" y="2291006"/>
              <a:ext cx="308983" cy="338566"/>
            </a:xfrm>
            <a:prstGeom prst="rect">
              <a:avLst/>
            </a:prstGeom>
            <a:solidFill>
              <a:srgbClr val="0076A8"/>
            </a:solidFill>
            <a:ln w="19050" algn="ctr">
              <a:noFill/>
              <a:miter lim="800000"/>
              <a:headEnd/>
              <a:tailEnd/>
            </a:ln>
          </p:spPr>
          <p:txBody>
            <a:bodyPr wrap="square" lIns="44450" tIns="44450" rIns="44450" bIns="44450" rtlCol="0" anchor="ctr"/>
            <a:lstStyle/>
            <a:p>
              <a:pPr marL="0" marR="0" lvl="0" indent="0" algn="ctr" defTabSz="914400" rtl="0" eaLnBrk="1" fontAlgn="auto" latinLnBrk="0" hangingPunct="1">
                <a:lnSpc>
                  <a:spcPct val="100000"/>
                </a:lnSpc>
                <a:spcBef>
                  <a:spcPts val="400"/>
                </a:spcBef>
                <a:spcAft>
                  <a:spcPts val="0"/>
                </a:spcAft>
                <a:buClrTx/>
                <a:buSzTx/>
                <a:buFont typeface="Wingdings 2" pitchFamily="18" charset="2"/>
                <a:buNone/>
                <a:tabLst/>
                <a:defRPr/>
              </a:pPr>
              <a:endParaRPr kumimoji="0" lang="en-US" sz="1400" b="1" i="0" u="none" strike="noStrike" kern="1200" cap="none" spc="0" normalizeH="0" baseline="0" noProof="0">
                <a:ln>
                  <a:noFill/>
                </a:ln>
                <a:solidFill>
                  <a:prstClr val="white"/>
                </a:solidFill>
                <a:effectLst/>
                <a:uLnTx/>
                <a:uFillTx/>
                <a:latin typeface="Frutiger Next Pro Light Italic" panose="020B0303040204020203" pitchFamily="34" charset="0"/>
                <a:ea typeface="+mn-ea"/>
                <a:cs typeface="+mn-cs"/>
              </a:endParaRPr>
            </a:p>
          </p:txBody>
        </p:sp>
        <p:sp>
          <p:nvSpPr>
            <p:cNvPr id="34" name="Freeform 38">
              <a:extLst>
                <a:ext uri="{FF2B5EF4-FFF2-40B4-BE49-F238E27FC236}">
                  <a16:creationId xmlns:a16="http://schemas.microsoft.com/office/drawing/2014/main" id="{7920435B-565B-4E2B-B332-27CA06CDD322}"/>
                </a:ext>
              </a:extLst>
            </p:cNvPr>
            <p:cNvSpPr/>
            <p:nvPr/>
          </p:nvSpPr>
          <p:spPr>
            <a:xfrm>
              <a:off x="4772487" y="2744174"/>
              <a:ext cx="3184234" cy="2237161"/>
            </a:xfrm>
            <a:custGeom>
              <a:avLst/>
              <a:gdLst>
                <a:gd name="connsiteX0" fmla="*/ 0 w 2035629"/>
                <a:gd name="connsiteY0" fmla="*/ 0 h 4169228"/>
                <a:gd name="connsiteX1" fmla="*/ 2035629 w 2035629"/>
                <a:gd name="connsiteY1" fmla="*/ 0 h 4169228"/>
                <a:gd name="connsiteX2" fmla="*/ 2035629 w 2035629"/>
                <a:gd name="connsiteY2" fmla="*/ 4169228 h 4169228"/>
              </a:gdLst>
              <a:ahLst/>
              <a:cxnLst>
                <a:cxn ang="0">
                  <a:pos x="connsiteX0" y="connsiteY0"/>
                </a:cxn>
                <a:cxn ang="0">
                  <a:pos x="connsiteX1" y="connsiteY1"/>
                </a:cxn>
                <a:cxn ang="0">
                  <a:pos x="connsiteX2" y="connsiteY2"/>
                </a:cxn>
              </a:cxnLst>
              <a:rect l="l" t="t" r="r" b="b"/>
              <a:pathLst>
                <a:path w="2035629" h="4169228">
                  <a:moveTo>
                    <a:pt x="0" y="0"/>
                  </a:moveTo>
                  <a:lnTo>
                    <a:pt x="2035629" y="0"/>
                  </a:lnTo>
                  <a:lnTo>
                    <a:pt x="2035629" y="4169228"/>
                  </a:lnTo>
                </a:path>
              </a:pathLst>
            </a:custGeom>
            <a:noFill/>
            <a:ln w="19050">
              <a:solidFill>
                <a:srgbClr val="0076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object 4">
              <a:extLst>
                <a:ext uri="{FF2B5EF4-FFF2-40B4-BE49-F238E27FC236}">
                  <a16:creationId xmlns:a16="http://schemas.microsoft.com/office/drawing/2014/main" id="{0DE676DB-66A6-49A8-AAE5-C800746DCA26}"/>
                </a:ext>
              </a:extLst>
            </p:cNvPr>
            <p:cNvSpPr txBox="1">
              <a:spLocks/>
            </p:cNvSpPr>
            <p:nvPr/>
          </p:nvSpPr>
          <p:spPr>
            <a:xfrm>
              <a:off x="5014766" y="2930656"/>
              <a:ext cx="2740287" cy="1077218"/>
            </a:xfrm>
            <a:prstGeom prst="rect">
              <a:avLst/>
            </a:prstGeom>
          </p:spPr>
          <p:txBody>
            <a:bodyPr vert="horz" wrap="square" lIns="45720" tIns="0" rIns="0" bIns="0" rtlCol="0">
              <a:spAutoFit/>
            </a:bodyPr>
            <a:lstStyle/>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1400" b="0" i="0" u="none" strike="noStrike" kern="1200" cap="none" spc="0" normalizeH="0" baseline="0" noProof="0">
                  <a:ln>
                    <a:noFill/>
                  </a:ln>
                  <a:solidFill>
                    <a:prstClr val="black"/>
                  </a:solidFill>
                  <a:effectLst/>
                  <a:uLnTx/>
                  <a:uFillTx/>
                  <a:latin typeface="Open Sans"/>
                  <a:ea typeface="+mn-ea"/>
                  <a:cs typeface="+mn-cs"/>
                </a:rPr>
                <a:t>Helping to identify regional project opportunities, including multijurisdictional opportunities, that align with the federal criteria for priority IIJA programs</a:t>
              </a:r>
              <a:endParaRPr kumimoji="0" lang="en-US" sz="1400" b="1" i="0" u="none" strike="noStrike" kern="1200" cap="none" spc="0" normalizeH="0" baseline="0" noProof="0">
                <a:ln>
                  <a:noFill/>
                </a:ln>
                <a:solidFill>
                  <a:srgbClr val="000000"/>
                </a:solidFill>
                <a:effectLst/>
                <a:uLnTx/>
                <a:uFillTx/>
                <a:latin typeface="Open Sans"/>
                <a:ea typeface="+mn-ea"/>
                <a:cs typeface="+mn-cs"/>
              </a:endParaRPr>
            </a:p>
          </p:txBody>
        </p:sp>
        <p:sp>
          <p:nvSpPr>
            <p:cNvPr id="36" name="Rectangle 35">
              <a:extLst>
                <a:ext uri="{FF2B5EF4-FFF2-40B4-BE49-F238E27FC236}">
                  <a16:creationId xmlns:a16="http://schemas.microsoft.com/office/drawing/2014/main" id="{7342EA05-BDA0-46F9-9124-CFBE89F509D2}"/>
                </a:ext>
              </a:extLst>
            </p:cNvPr>
            <p:cNvSpPr/>
            <p:nvPr/>
          </p:nvSpPr>
          <p:spPr bwMode="gray">
            <a:xfrm>
              <a:off x="1686082" y="2206914"/>
              <a:ext cx="2809214" cy="502209"/>
            </a:xfrm>
            <a:prstGeom prst="rect">
              <a:avLst/>
            </a:prstGeom>
            <a:solidFill>
              <a:schemeClr val="bg1"/>
            </a:solidFill>
            <a:ln w="19050" algn="ctr">
              <a:noFill/>
              <a:miter lim="800000"/>
              <a:headEnd/>
              <a:tailEnd/>
            </a:ln>
          </p:spPr>
          <p:txBody>
            <a:bodyPr wrap="square" lIns="0" tIns="44450" rIns="0" bIns="44450" rtlCol="0" anchor="ctr"/>
            <a:lstStyle/>
            <a:p>
              <a:pPr marL="114300" marR="0" lvl="0" indent="0" algn="l" defTabSz="914400" rtl="0" eaLnBrk="1" fontAlgn="auto" latinLnBrk="0" hangingPunct="1">
                <a:lnSpc>
                  <a:spcPct val="100000"/>
                </a:lnSpc>
                <a:spcBef>
                  <a:spcPts val="200"/>
                </a:spcBef>
                <a:spcAft>
                  <a:spcPts val="600"/>
                </a:spcAft>
                <a:buClrTx/>
                <a:buSzPct val="100000"/>
                <a:buFontTx/>
                <a:buNone/>
                <a:tabLst/>
                <a:defRPr/>
              </a:pPr>
              <a:r>
                <a:rPr kumimoji="0" lang="en-US" sz="1600" b="1" i="0" u="none" strike="noStrike" kern="1200" cap="none" spc="0" normalizeH="0" baseline="0" noProof="0">
                  <a:ln>
                    <a:noFill/>
                  </a:ln>
                  <a:solidFill>
                    <a:prstClr val="black"/>
                  </a:solidFill>
                  <a:effectLst/>
                  <a:uLnTx/>
                  <a:uFillTx/>
                  <a:latin typeface="Open Sans"/>
                  <a:ea typeface="+mn-ea"/>
                  <a:cs typeface="+mn-cs"/>
                </a:rPr>
                <a:t>Grant Prioritization</a:t>
              </a:r>
            </a:p>
          </p:txBody>
        </p:sp>
        <p:sp>
          <p:nvSpPr>
            <p:cNvPr id="40" name="Rectangle 39">
              <a:extLst>
                <a:ext uri="{FF2B5EF4-FFF2-40B4-BE49-F238E27FC236}">
                  <a16:creationId xmlns:a16="http://schemas.microsoft.com/office/drawing/2014/main" id="{5E4C66A4-F056-4F32-8B76-5EA0C33C1632}"/>
                </a:ext>
              </a:extLst>
            </p:cNvPr>
            <p:cNvSpPr/>
            <p:nvPr/>
          </p:nvSpPr>
          <p:spPr bwMode="gray">
            <a:xfrm>
              <a:off x="1377099" y="2291729"/>
              <a:ext cx="308983" cy="332580"/>
            </a:xfrm>
            <a:prstGeom prst="rect">
              <a:avLst/>
            </a:prstGeom>
            <a:solidFill>
              <a:srgbClr val="62B5E5"/>
            </a:solidFill>
            <a:ln w="19050" algn="ctr">
              <a:noFill/>
              <a:miter lim="800000"/>
              <a:headEnd/>
              <a:tailEnd/>
            </a:ln>
          </p:spPr>
          <p:txBody>
            <a:bodyPr wrap="square" lIns="44450" tIns="44450" rIns="44450" bIns="44450" rtlCol="0" anchor="ctr"/>
            <a:lstStyle/>
            <a:p>
              <a:pPr marL="0" marR="0" lvl="0" indent="0" algn="ctr" defTabSz="914400" rtl="0" eaLnBrk="1" fontAlgn="auto" latinLnBrk="0" hangingPunct="1">
                <a:lnSpc>
                  <a:spcPct val="100000"/>
                </a:lnSpc>
                <a:spcBef>
                  <a:spcPts val="400"/>
                </a:spcBef>
                <a:spcAft>
                  <a:spcPts val="0"/>
                </a:spcAft>
                <a:buClrTx/>
                <a:buSzTx/>
                <a:buFont typeface="Wingdings 2" pitchFamily="18" charset="2"/>
                <a:buNone/>
                <a:tabLst/>
                <a:defRPr/>
              </a:pPr>
              <a:endParaRPr kumimoji="0" lang="en-US" sz="1400" b="1" i="0" u="none" strike="noStrike" kern="1200" cap="none" spc="0" normalizeH="0" baseline="0" noProof="0">
                <a:ln>
                  <a:noFill/>
                </a:ln>
                <a:solidFill>
                  <a:prstClr val="white"/>
                </a:solidFill>
                <a:effectLst/>
                <a:uLnTx/>
                <a:uFillTx/>
                <a:latin typeface="Frutiger Next Pro Light Italic" panose="020B0303040204020203" pitchFamily="34" charset="0"/>
                <a:ea typeface="+mn-ea"/>
                <a:cs typeface="+mn-cs"/>
              </a:endParaRPr>
            </a:p>
          </p:txBody>
        </p:sp>
        <p:sp>
          <p:nvSpPr>
            <p:cNvPr id="41" name="object 4">
              <a:extLst>
                <a:ext uri="{FF2B5EF4-FFF2-40B4-BE49-F238E27FC236}">
                  <a16:creationId xmlns:a16="http://schemas.microsoft.com/office/drawing/2014/main" id="{BD63D22A-A3B2-4EA3-A892-8AA7D546CAEA}"/>
                </a:ext>
              </a:extLst>
            </p:cNvPr>
            <p:cNvSpPr txBox="1">
              <a:spLocks/>
            </p:cNvSpPr>
            <p:nvPr/>
          </p:nvSpPr>
          <p:spPr>
            <a:xfrm>
              <a:off x="1602376" y="2930656"/>
              <a:ext cx="2388138" cy="1292662"/>
            </a:xfrm>
            <a:prstGeom prst="rect">
              <a:avLst/>
            </a:prstGeom>
          </p:spPr>
          <p:txBody>
            <a:bodyPr vert="horz" wrap="square" lIns="45720" tIns="0" rIns="0" bIns="0" rtlCol="0">
              <a:spAutoFit/>
            </a:bodyPr>
            <a:lstStyle/>
            <a:p>
              <a:pPr marL="0" marR="0" lvl="0" indent="0" algn="l" defTabSz="914400" rtl="0" eaLnBrk="1" fontAlgn="auto" latinLnBrk="0" hangingPunct="1">
                <a:lnSpc>
                  <a:spcPct val="100000"/>
                </a:lnSpc>
                <a:spcBef>
                  <a:spcPts val="200"/>
                </a:spcBef>
                <a:spcAft>
                  <a:spcPts val="0"/>
                </a:spcAft>
                <a:buClrTx/>
                <a:buSzPct val="100000"/>
                <a:buFontTx/>
                <a:buNone/>
                <a:tabLst/>
                <a:defRPr/>
              </a:pPr>
              <a:r>
                <a:rPr kumimoji="0" lang="en-US" sz="1400" b="0" i="0" u="none" strike="noStrike" kern="1200" cap="none" spc="0" normalizeH="0" baseline="0" noProof="0" dirty="0">
                  <a:ln>
                    <a:noFill/>
                  </a:ln>
                  <a:solidFill>
                    <a:prstClr val="black"/>
                  </a:solidFill>
                  <a:effectLst/>
                  <a:uLnTx/>
                  <a:uFillTx/>
                  <a:latin typeface="Open Sans"/>
                  <a:ea typeface="+mn-ea"/>
                  <a:cs typeface="+mn-cs"/>
                </a:rPr>
                <a:t>Helping to develop criteria that can narrow the focus of coordination efforts on those IIJA grants that are most closely aligned with the priorities of the region</a:t>
              </a:r>
              <a:endParaRPr kumimoji="0" lang="en-US" sz="1400" b="1" i="0" u="none" strike="noStrike" kern="1200" cap="none" spc="0" normalizeH="0" baseline="0" noProof="0" dirty="0">
                <a:ln>
                  <a:noFill/>
                </a:ln>
                <a:solidFill>
                  <a:prstClr val="black"/>
                </a:solidFill>
                <a:effectLst/>
                <a:uLnTx/>
                <a:uFillTx/>
                <a:latin typeface="Open Sans"/>
                <a:ea typeface="+mn-ea"/>
                <a:cs typeface="+mn-cs"/>
              </a:endParaRPr>
            </a:p>
          </p:txBody>
        </p:sp>
        <p:sp>
          <p:nvSpPr>
            <p:cNvPr id="42" name="Freeform 31">
              <a:extLst>
                <a:ext uri="{FF2B5EF4-FFF2-40B4-BE49-F238E27FC236}">
                  <a16:creationId xmlns:a16="http://schemas.microsoft.com/office/drawing/2014/main" id="{0D57AB79-FD4F-4A58-820D-91F69EE10802}"/>
                </a:ext>
              </a:extLst>
            </p:cNvPr>
            <p:cNvSpPr/>
            <p:nvPr/>
          </p:nvSpPr>
          <p:spPr>
            <a:xfrm>
              <a:off x="1377099" y="2765612"/>
              <a:ext cx="3184234" cy="2213453"/>
            </a:xfrm>
            <a:custGeom>
              <a:avLst/>
              <a:gdLst>
                <a:gd name="connsiteX0" fmla="*/ 0 w 2035629"/>
                <a:gd name="connsiteY0" fmla="*/ 0 h 4169228"/>
                <a:gd name="connsiteX1" fmla="*/ 2035629 w 2035629"/>
                <a:gd name="connsiteY1" fmla="*/ 0 h 4169228"/>
                <a:gd name="connsiteX2" fmla="*/ 2035629 w 2035629"/>
                <a:gd name="connsiteY2" fmla="*/ 4169228 h 4169228"/>
              </a:gdLst>
              <a:ahLst/>
              <a:cxnLst>
                <a:cxn ang="0">
                  <a:pos x="connsiteX0" y="connsiteY0"/>
                </a:cxn>
                <a:cxn ang="0">
                  <a:pos x="connsiteX1" y="connsiteY1"/>
                </a:cxn>
                <a:cxn ang="0">
                  <a:pos x="connsiteX2" y="connsiteY2"/>
                </a:cxn>
              </a:cxnLst>
              <a:rect l="l" t="t" r="r" b="b"/>
              <a:pathLst>
                <a:path w="2035629" h="4169228">
                  <a:moveTo>
                    <a:pt x="0" y="0"/>
                  </a:moveTo>
                  <a:lnTo>
                    <a:pt x="2035629" y="0"/>
                  </a:lnTo>
                  <a:lnTo>
                    <a:pt x="2035629" y="4169228"/>
                  </a:lnTo>
                </a:path>
              </a:pathLst>
            </a:custGeom>
            <a:noFill/>
            <a:ln w="19050">
              <a:solidFill>
                <a:srgbClr val="62B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55575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B6EF-3AB2-0145-A3FE-3FE01E037281}"/>
              </a:ext>
            </a:extLst>
          </p:cNvPr>
          <p:cNvSpPr>
            <a:spLocks noGrp="1"/>
          </p:cNvSpPr>
          <p:nvPr>
            <p:ph type="title"/>
          </p:nvPr>
        </p:nvSpPr>
        <p:spPr>
          <a:xfrm>
            <a:off x="551687" y="1581632"/>
            <a:ext cx="5401437" cy="327611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SMART Grant </a:t>
            </a:r>
            <a:r>
              <a:rPr lang="en-US"/>
              <a:t>P</a:t>
            </a:r>
            <a:r>
              <a:rPr kumimoji="0" lang="en-US" sz="4800" b="0" i="0" u="none" strike="noStrike" kern="1200" cap="none" spc="0" normalizeH="0" baseline="0" noProof="0" err="1">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lanning</a:t>
            </a:r>
            <a:r>
              <a:rPr kumimoji="0" lang="en-US" sz="4800" b="0"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 </a:t>
            </a:r>
            <a:r>
              <a:rPr lang="en-US"/>
              <a:t>P</a:t>
            </a:r>
            <a:r>
              <a:rPr kumimoji="0" lang="en-US" sz="4800" b="0" i="0" u="none" strike="noStrike" kern="1200" cap="none" spc="0" normalizeH="0" baseline="0" noProof="0" err="1">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rPr>
              <a:t>ilot</a:t>
            </a:r>
            <a:endParaRPr kumimoji="0" lang="en-US" sz="4800" b="0" i="0" u="none" strike="noStrike" kern="1200" cap="none" spc="0" normalizeH="0" baseline="0" noProof="0">
              <a:ln>
                <a:noFill/>
              </a:ln>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06514413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KsOTpaM.Q4i.SuVrzlpHp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d1tZWD7qS6OXcux7cNoFx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d1tZWD7qS6OXcux7cNoFx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d1tZWD7qS6OXcux7cNoFx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d1tZWD7qS6OXcux7cNoFx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d1tZWD7qS6OXcux7cNoF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fYzwamWJRxav7sz7hdJ6M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qPPmGYhpSSikv7HB.7qRn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Consulting Scrapbook">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spAutoFit/>
      </a:bodyPr>
      <a:lstStyle>
        <a:defPPr>
          <a:spcBef>
            <a:spcPts val="200"/>
          </a:spcBef>
          <a:buSzPct val="100000"/>
          <a:defRPr sz="1200" dirty="0" smtClean="0"/>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_CommercialOrg_template_2020" id="{D32F86C5-6E97-174B-AF1F-49E790DA0834}" vid="{A6D12DED-5EF3-5249-A518-6826C0E517DB}"/>
    </a:ext>
  </a:extLst>
</a:theme>
</file>

<file path=ppt/theme/theme2.xml><?xml version="1.0" encoding="utf-8"?>
<a:theme xmlns:a="http://schemas.openxmlformats.org/drawingml/2006/main" name="DD Template Aug 2017 16x9">
  <a:themeElements>
    <a:clrScheme name="Custom 1">
      <a:dk1>
        <a:sysClr val="windowText" lastClr="000000"/>
      </a:dk1>
      <a:lt1>
        <a:sysClr val="window" lastClr="FFFFFF"/>
      </a:lt1>
      <a:dk2>
        <a:srgbClr val="D0D0CE"/>
      </a:dk2>
      <a:lt2>
        <a:srgbClr val="53565A"/>
      </a:lt2>
      <a:accent1>
        <a:srgbClr val="1A7874"/>
      </a:accent1>
      <a:accent2>
        <a:srgbClr val="20AEA6"/>
      </a:accent2>
      <a:accent3>
        <a:srgbClr val="E4781E"/>
      </a:accent3>
      <a:accent4>
        <a:srgbClr val="F8A21F"/>
      </a:accent4>
      <a:accent5>
        <a:srgbClr val="ECEEED"/>
      </a:accent5>
      <a:accent6>
        <a:srgbClr val="95A8A1"/>
      </a:accent6>
      <a:hlink>
        <a:srgbClr val="DFE5E3"/>
      </a:hlink>
      <a:folHlink>
        <a:srgbClr val="5E6C75"/>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Read-Only]" id="{F4DEA35F-B07D-45DB-99EA-8AA529E3EEB2}" vid="{4C7C3E16-F7EF-4413-A2AE-4637C4AA947D}"/>
    </a:ext>
  </a:extLst>
</a:theme>
</file>

<file path=ppt/theme/theme3.xml><?xml version="1.0" encoding="utf-8"?>
<a:theme xmlns:a="http://schemas.openxmlformats.org/drawingml/2006/main" name="1_DD Template Jan 2018 16x9">
  <a:themeElements>
    <a:clrScheme name="DD Rebrand Dec 2016">
      <a:dk1>
        <a:srgbClr val="000000"/>
      </a:dk1>
      <a:lt1>
        <a:srgbClr val="FFFFFF"/>
      </a:lt1>
      <a:dk2>
        <a:srgbClr val="000000"/>
      </a:dk2>
      <a:lt2>
        <a:srgbClr val="F7F5F3"/>
      </a:lt2>
      <a:accent1>
        <a:srgbClr val="86F200"/>
      </a:accent1>
      <a:accent2>
        <a:srgbClr val="34F0FF"/>
      </a:accent2>
      <a:accent3>
        <a:srgbClr val="FDD300"/>
      </a:accent3>
      <a:accent4>
        <a:srgbClr val="3EFAC5"/>
      </a:accent4>
      <a:accent5>
        <a:srgbClr val="787878"/>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FEF94515-3BAE-4235-BCE1-1ABB924272E1}" vid="{9ADB99F9-2657-4FDE-A3D6-9C31E6376348}"/>
    </a:ext>
  </a:extLst>
</a:theme>
</file>

<file path=ppt/theme/theme4.xml><?xml version="1.0" encoding="utf-8"?>
<a:theme xmlns:a="http://schemas.openxmlformats.org/drawingml/2006/main" name="Deloitte Brand Theme">
  <a:themeElements>
    <a:clrScheme name="Custom 3">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9108-Presentation_16x9_Timesaver_PPT_011822.pptx  -  Read-Only" id="{268C482D-DF2D-429A-8E51-342A464ECBD0}" vid="{4549077E-903E-428C-85FE-452272C7FC6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d4407c5-edc4-491a-8e95-2d0fdf516ee8">
      <UserInfo>
        <DisplayName>Armeni, Damon</DisplayName>
        <AccountId>17</AccountId>
        <AccountType/>
      </UserInfo>
      <UserInfo>
        <DisplayName>Bartleet, Matthew</DisplayName>
        <AccountId>9</AccountId>
        <AccountType/>
      </UserInfo>
      <UserInfo>
        <DisplayName>Powalisz, Lauren</DisplayName>
        <AccountId>16</AccountId>
        <AccountType/>
      </UserInfo>
      <UserInfo>
        <DisplayName>Tomlinson, Christopher</DisplayName>
        <AccountId>21</AccountId>
        <AccountType/>
      </UserInfo>
      <UserInfo>
        <DisplayName>Worth, Deidre</DisplayName>
        <AccountId>14</AccountId>
        <AccountType/>
      </UserInfo>
      <UserInfo>
        <DisplayName>Patel, Deven</DisplayName>
        <AccountId>13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D30ED5134BEC546B8E408512A4CDB00" ma:contentTypeVersion="6" ma:contentTypeDescription="Create a new document." ma:contentTypeScope="" ma:versionID="08cd6ee5ed49a47afdc318cd6c77a320">
  <xsd:schema xmlns:xsd="http://www.w3.org/2001/XMLSchema" xmlns:xs="http://www.w3.org/2001/XMLSchema" xmlns:p="http://schemas.microsoft.com/office/2006/metadata/properties" xmlns:ns2="32bc552d-17b5-4aac-b2a2-a9a27e65d1e4" xmlns:ns3="5d4407c5-edc4-491a-8e95-2d0fdf516ee8" targetNamespace="http://schemas.microsoft.com/office/2006/metadata/properties" ma:root="true" ma:fieldsID="0cb30f9d1cac5adaaf2756b7098e74cb" ns2:_="" ns3:_="">
    <xsd:import namespace="32bc552d-17b5-4aac-b2a2-a9a27e65d1e4"/>
    <xsd:import namespace="5d4407c5-edc4-491a-8e95-2d0fdf516e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bc552d-17b5-4aac-b2a2-a9a27e65d1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d4407c5-edc4-491a-8e95-2d0fdf516e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12872D-DA65-4B51-BE88-49DE882FCC6E}">
  <ds:schemaRefs>
    <ds:schemaRef ds:uri="32bc552d-17b5-4aac-b2a2-a9a27e65d1e4"/>
    <ds:schemaRef ds:uri="5d4407c5-edc4-491a-8e95-2d0fdf516e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B1C52E1-631D-4048-8CEE-2112973565DA}">
  <ds:schemaRefs>
    <ds:schemaRef ds:uri="http://schemas.microsoft.com/sharepoint/v3/contenttype/forms"/>
  </ds:schemaRefs>
</ds:datastoreItem>
</file>

<file path=customXml/itemProps3.xml><?xml version="1.0" encoding="utf-8"?>
<ds:datastoreItem xmlns:ds="http://schemas.openxmlformats.org/officeDocument/2006/customXml" ds:itemID="{E6007878-0BE4-41CA-AAA8-907302CA40A0}">
  <ds:schemaRefs>
    <ds:schemaRef ds:uri="32bc552d-17b5-4aac-b2a2-a9a27e65d1e4"/>
    <ds:schemaRef ds:uri="5d4407c5-edc4-491a-8e95-2d0fdf516e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60</TotalTime>
  <Words>2782</Words>
  <Application>Microsoft Office PowerPoint</Application>
  <PresentationFormat>Widescreen</PresentationFormat>
  <Paragraphs>285</Paragraphs>
  <Slides>23</Slides>
  <Notes>11</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23</vt:i4>
      </vt:variant>
    </vt:vector>
  </HeadingPairs>
  <TitlesOfParts>
    <vt:vector size="40" baseType="lpstr">
      <vt:lpstr>Arial</vt:lpstr>
      <vt:lpstr>Calibri</vt:lpstr>
      <vt:lpstr>Calibri Light</vt:lpstr>
      <vt:lpstr>Chronicle Display</vt:lpstr>
      <vt:lpstr>Chronicle Display Black</vt:lpstr>
      <vt:lpstr>Frutiger Next Pro Light Italic</vt:lpstr>
      <vt:lpstr>Open Sans</vt:lpstr>
      <vt:lpstr>Open Sans Light</vt:lpstr>
      <vt:lpstr>Open Sans Semibold</vt:lpstr>
      <vt:lpstr>Verdana</vt:lpstr>
      <vt:lpstr>Wingdings</vt:lpstr>
      <vt:lpstr>Wingdings 2</vt:lpstr>
      <vt:lpstr>Deloitte Consulting Scrapbook</vt:lpstr>
      <vt:lpstr>DD Template Aug 2017 16x9</vt:lpstr>
      <vt:lpstr>1_DD Template Jan 2018 16x9</vt:lpstr>
      <vt:lpstr>Deloitte Brand Theme</vt:lpstr>
      <vt:lpstr>think-cell Slide</vt:lpstr>
      <vt:lpstr>PowerPoint Presentation</vt:lpstr>
      <vt:lpstr>Agenda</vt:lpstr>
      <vt:lpstr>Overview and Recap</vt:lpstr>
      <vt:lpstr>PowerPoint Presentation</vt:lpstr>
      <vt:lpstr>ARC’s  Proposed Win Plan</vt:lpstr>
      <vt:lpstr>Infrastructure Consortium</vt:lpstr>
      <vt:lpstr>PowerPoint Presentation</vt:lpstr>
      <vt:lpstr>PowerPoint Presentation</vt:lpstr>
      <vt:lpstr>SMART Grant Planning Pilot</vt:lpstr>
      <vt:lpstr>PowerPoint Presentation</vt:lpstr>
      <vt:lpstr>PowerPoint Presentation</vt:lpstr>
      <vt:lpstr>Program Summary</vt:lpstr>
      <vt:lpstr>Eligible Activities</vt:lpstr>
      <vt:lpstr>Program Priorities</vt:lpstr>
      <vt:lpstr>Use Cases </vt:lpstr>
      <vt:lpstr>Use Cases </vt:lpstr>
      <vt:lpstr>Next steps</vt:lpstr>
      <vt:lpstr>PowerPoint Presentation</vt:lpstr>
      <vt:lpstr>PowerPoint Presentation</vt:lpstr>
      <vt:lpstr>TCC input for the consortium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Patel, Deven</dc:creator>
  <cp:lastModifiedBy>David Haynes</cp:lastModifiedBy>
  <cp:revision>5</cp:revision>
  <dcterms:created xsi:type="dcterms:W3CDTF">2022-08-09T14:24:38Z</dcterms:created>
  <dcterms:modified xsi:type="dcterms:W3CDTF">2022-10-06T13:53:32Z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2022-08-09T14:24:38Z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7b65d691-622a-4805-a407-b8e04d7616e5</vt:lpwstr>
  </property>
  <property fmtid="{D5CDD505-2E9C-101B-9397-08002B2CF9AE}" pid="8" name="MSIP_Label_ea60d57e-af5b-4752-ac57-3e4f28ca11dc_ContentBits">
    <vt:lpwstr>0</vt:lpwstr>
  </property>
  <property fmtid="{D5CDD505-2E9C-101B-9397-08002B2CF9AE}" pid="9" name="ContentTypeId">
    <vt:lpwstr>0x010100ED30ED5134BEC546B8E408512A4CDB00</vt:lpwstr>
  </property>
</Properties>
</file>