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5" r:id="rId5"/>
    <p:sldId id="760" r:id="rId6"/>
    <p:sldId id="711" r:id="rId7"/>
    <p:sldId id="792" r:id="rId8"/>
    <p:sldId id="726" r:id="rId9"/>
    <p:sldId id="694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0801E5-402A-A5C6-8C9A-14EB81EC5868}" name="Frank Gross" initials="FG" userId="S::FGross@vhb.com::f2c674fc-2e46-47c3-a5ba-b32cc132ef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solo, Nicole" initials="FN" lastIdx="3" clrIdx="0">
    <p:extLst>
      <p:ext uri="{19B8F6BF-5375-455C-9EA6-DF929625EA0E}">
        <p15:presenceInfo xmlns:p15="http://schemas.microsoft.com/office/powerpoint/2012/main" userId="S::NFresolo@vhb.com::2a953bb9-4402-4cd4-ac4c-4b2b011a68c6" providerId="AD"/>
      </p:ext>
    </p:extLst>
  </p:cmAuthor>
  <p:cmAuthor id="2" name="Gross, Frank" initials="GF" lastIdx="17" clrIdx="1">
    <p:extLst>
      <p:ext uri="{19B8F6BF-5375-455C-9EA6-DF929625EA0E}">
        <p15:presenceInfo xmlns:p15="http://schemas.microsoft.com/office/powerpoint/2012/main" userId="S::FGross@vhb.com::f2c674fc-2e46-47c3-a5ba-b32cc132ef9e" providerId="AD"/>
      </p:ext>
    </p:extLst>
  </p:cmAuthor>
  <p:cmAuthor id="3" name="Cross, Amanda" initials="CA" lastIdx="6" clrIdx="2">
    <p:extLst>
      <p:ext uri="{19B8F6BF-5375-455C-9EA6-DF929625EA0E}">
        <p15:presenceInfo xmlns:p15="http://schemas.microsoft.com/office/powerpoint/2012/main" userId="S::amandacross@vhb.com::8edc4a03-eef0-43e9-be70-7607828d4b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874"/>
    <a:srgbClr val="10537D"/>
    <a:srgbClr val="92A144"/>
    <a:srgbClr val="F0F2E5"/>
    <a:srgbClr val="479774"/>
    <a:srgbClr val="D1E4E3"/>
    <a:srgbClr val="7DF2EF"/>
    <a:srgbClr val="0F7776"/>
    <a:srgbClr val="00325A"/>
    <a:srgbClr val="297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5109" autoAdjust="0"/>
  </p:normalViewPr>
  <p:slideViewPr>
    <p:cSldViewPr snapToGrid="0">
      <p:cViewPr varScale="1">
        <p:scale>
          <a:sx n="84" d="100"/>
          <a:sy n="84" d="100"/>
        </p:scale>
        <p:origin x="69" y="123"/>
      </p:cViewPr>
      <p:guideLst>
        <p:guide orient="horz" pos="1560"/>
        <p:guide pos="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notesViewPr>
    <p:cSldViewPr snapToGrid="0">
      <p:cViewPr varScale="1">
        <p:scale>
          <a:sx n="87" d="100"/>
          <a:sy n="87" d="100"/>
        </p:scale>
        <p:origin x="37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5EDFE-FE98-46BA-904C-2FA9FCDBA297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98932-6D43-4810-973C-1B9951B67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79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FE36F3-1519-4854-B52E-4C69D2FC846B}" type="datetimeFigureOut">
              <a:rPr lang="en-US"/>
              <a:pPr>
                <a:defRPr/>
              </a:pPr>
              <a:t>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F97AEA-DAC4-4BF9-BD5F-5DF3E0BDD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93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0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Vision Zero has been part of several previously adopted plans, including the current RTP. The plan clearly reaffirms it and sets us on a better path to achieve it.</a:t>
            </a:r>
          </a:p>
          <a:p>
            <a:endParaRPr lang="en-US" dirty="0"/>
          </a:p>
          <a:p>
            <a:r>
              <a:rPr lang="en-US" dirty="0"/>
              <a:t>5% reduction will be based on most recent historical data, so it will reset each year as prior year’s crash data and VMT are updated.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2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9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/>
              <a:t>The RSS includes complementary regional and local components to provide guidance for action at both levels.</a:t>
            </a:r>
          </a:p>
          <a:p>
            <a:endParaRPr lang="en-US" sz="2800" dirty="0"/>
          </a:p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The </a:t>
            </a:r>
            <a:r>
              <a:rPr lang="en-US" sz="1800" b="1" i="0" u="none" strike="noStrike" baseline="0" dirty="0">
                <a:solidFill>
                  <a:srgbClr val="211D1E"/>
                </a:solidFill>
                <a:latin typeface="DIN 2014 Extra Bold"/>
              </a:rPr>
              <a:t>regional components of the RSS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serve as a coordinated approach for ARC and other state and regional partners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Shift to a more proactive approach to safety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Develop regional goals and plans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Establish and monitor federal safety performance targets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Evaluate and prioritize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Allocate funds </a:t>
            </a:r>
          </a:p>
          <a:p>
            <a:endParaRPr lang="en-US" sz="1800" b="0" i="0" u="none" strike="noStrike" baseline="0" dirty="0">
              <a:solidFill>
                <a:srgbClr val="211D1E"/>
              </a:solidFill>
              <a:latin typeface="DIN 2014"/>
            </a:endParaRPr>
          </a:p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The </a:t>
            </a:r>
            <a:r>
              <a:rPr lang="en-US" sz="1800" b="1" i="0" u="none" strike="noStrike" baseline="0" dirty="0">
                <a:solidFill>
                  <a:srgbClr val="211D1E"/>
                </a:solidFill>
                <a:latin typeface="DIN 2014 Extra Bold"/>
              </a:rPr>
              <a:t>local components of the RSS 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serve as non-regulatory guidance for local agencies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Improve safety in their own communities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Integrate safety in project planning and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Identify safety issues and project locations using a proactive, risk-based approach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Target risk factors with proven safety countermeasures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11D1E"/>
                </a:solidFill>
                <a:latin typeface="DIN 2014"/>
              </a:rPr>
              <a:t>Prioritize projects and strategies for funding and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8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8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233363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43754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d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8" y="1600155"/>
            <a:ext cx="5472092" cy="403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64825" y="1604963"/>
            <a:ext cx="5827183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1912EB-B756-4953-A649-AABA376C25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5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7ED7-20E3-4B63-9195-9F04887CAD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2933700"/>
            <a:ext cx="8005503" cy="2926773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EF36C-7A1D-49EB-B2ED-965A90E6C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83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2814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53731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38875908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0"/>
            <a:ext cx="5954232" cy="34236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3561908"/>
            <a:ext cx="5940049" cy="32960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23813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7768" y="2636874"/>
            <a:ext cx="3118883" cy="17012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73295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2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37768" y="2646399"/>
            <a:ext cx="3118883" cy="17023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621A8-BCEC-4046-94DD-5559A4B53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6237768" y="2640413"/>
            <a:ext cx="3132429" cy="170830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410325" y="3238500"/>
            <a:ext cx="2781300" cy="619125"/>
          </a:xfr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insert caption here ]</a:t>
            </a:r>
          </a:p>
        </p:txBody>
      </p:sp>
    </p:spTree>
    <p:extLst>
      <p:ext uri="{BB962C8B-B14F-4D97-AF65-F5344CB8AC3E}">
        <p14:creationId xmlns:p14="http://schemas.microsoft.com/office/powerpoint/2010/main" val="10918846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329302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3742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2"/>
            <a:ext cx="10374284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6" r:id="rId2"/>
    <p:sldLayoutId id="2147483698" r:id="rId3"/>
    <p:sldLayoutId id="2147483722" r:id="rId4"/>
    <p:sldLayoutId id="2147483715" r:id="rId5"/>
    <p:sldLayoutId id="2147483701" r:id="rId6"/>
    <p:sldLayoutId id="2147483702" r:id="rId7"/>
    <p:sldLayoutId id="2147483717" r:id="rId8"/>
    <p:sldLayoutId id="2147483720" r:id="rId9"/>
  </p:sldLayoutIdLst>
  <p:transition>
    <p:fade/>
  </p:transition>
  <p:hf hdr="0" ftr="0" dt="0"/>
  <p:txStyles>
    <p:titleStyle>
      <a:lvl1pPr marL="233363" indent="0" algn="l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00325A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233363" indent="-233363" algn="l" rtl="0" eaLnBrk="1" fontAlgn="base" hangingPunct="1">
        <a:spcBef>
          <a:spcPts val="1200"/>
        </a:spcBef>
        <a:spcAft>
          <a:spcPct val="0"/>
        </a:spcAft>
        <a:buClr>
          <a:schemeClr val="accent3"/>
        </a:buClr>
        <a:buSzPct val="85000"/>
        <a:buFont typeface="Wingdings" pitchFamily="2" charset="2"/>
        <a:buChar char="§"/>
        <a:defRPr sz="2000" kern="1200">
          <a:solidFill>
            <a:srgbClr val="00325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17525" indent="-223838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–"/>
        <a:defRPr sz="1800" kern="1200">
          <a:solidFill>
            <a:srgbClr val="00325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90563" indent="-174625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defRPr sz="1600" kern="1200">
          <a:solidFill>
            <a:srgbClr val="00325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Tkotak@atlantaregional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rushing@atlantaregional.org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327435" y="1049867"/>
            <a:ext cx="5008854" cy="568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1825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403225" indent="-4763">
              <a:spcBef>
                <a:spcPts val="600"/>
              </a:spcBef>
              <a:buClr>
                <a:srgbClr val="92D050"/>
              </a:buClr>
              <a:defRPr/>
            </a:pPr>
            <a:r>
              <a:rPr lang="en-US" sz="1400" b="1" spc="150" dirty="0">
                <a:solidFill>
                  <a:srgbClr val="92A14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 BOARD &amp; TRANSPORTATION </a:t>
            </a:r>
            <a:br>
              <a:rPr lang="en-US" sz="1400" b="1" spc="150" dirty="0">
                <a:solidFill>
                  <a:srgbClr val="92A14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1" spc="150" dirty="0">
                <a:solidFill>
                  <a:srgbClr val="92A14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AIR QUALITY COMMITTEE (TAQC)</a:t>
            </a:r>
          </a:p>
          <a:p>
            <a:pPr marL="403225" indent="-4763">
              <a:spcBef>
                <a:spcPts val="1200"/>
              </a:spcBef>
              <a:buClr>
                <a:srgbClr val="92D050"/>
              </a:buClr>
              <a:defRPr/>
            </a:pPr>
            <a:r>
              <a:rPr lang="en-US" sz="4000" dirty="0">
                <a:solidFill>
                  <a:srgbClr val="187874"/>
                </a:solidFill>
                <a:cs typeface="Segoe UI Semibold" panose="020B0702040204020203" pitchFamily="34" charset="0"/>
              </a:rPr>
              <a:t>ARC’s Regional Safety Strategy</a:t>
            </a:r>
          </a:p>
          <a:p>
            <a:pPr marL="403225" indent="-4763">
              <a:spcBef>
                <a:spcPts val="1200"/>
              </a:spcBef>
              <a:buClr>
                <a:srgbClr val="92D050"/>
              </a:buClr>
              <a:defRPr/>
            </a:pPr>
            <a:r>
              <a:rPr lang="en-US" sz="4000">
                <a:solidFill>
                  <a:srgbClr val="187874"/>
                </a:solidFill>
                <a:cs typeface="Segoe UI Semibold" panose="020B0702040204020203" pitchFamily="34" charset="0"/>
              </a:rPr>
              <a:t>Final </a:t>
            </a:r>
            <a:r>
              <a:rPr lang="en-US" sz="4000" dirty="0">
                <a:solidFill>
                  <a:srgbClr val="187874"/>
                </a:solidFill>
                <a:cs typeface="Segoe UI Semibold" panose="020B0702040204020203" pitchFamily="34" charset="0"/>
              </a:rPr>
              <a:t>Review and Action</a:t>
            </a:r>
            <a:br>
              <a:rPr lang="en-US" sz="4000" dirty="0"/>
            </a:br>
            <a:endParaRPr lang="en-US" sz="1400" cap="small" dirty="0">
              <a:solidFill>
                <a:srgbClr val="ED5D40"/>
              </a:solidFill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B23C2-194D-4A20-93CD-FC9EBC217201}"/>
              </a:ext>
            </a:extLst>
          </p:cNvPr>
          <p:cNvSpPr/>
          <p:nvPr/>
        </p:nvSpPr>
        <p:spPr>
          <a:xfrm>
            <a:off x="744927" y="4545373"/>
            <a:ext cx="2071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January 13, 2023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FACE92-F7F6-496C-A0E5-7BF98603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58" y="-153027"/>
            <a:ext cx="10374283" cy="1143000"/>
          </a:xfrm>
        </p:spPr>
        <p:txBody>
          <a:bodyPr/>
          <a:lstStyle/>
          <a:p>
            <a:r>
              <a:rPr lang="en-US" dirty="0">
                <a:solidFill>
                  <a:srgbClr val="10537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is the Regional Safety Strategy (RSS)?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99D2D32-6B62-4308-9F96-35AF5A838E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661" y="895897"/>
            <a:ext cx="4549284" cy="46468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92A144"/>
              </a:buClr>
              <a:buNone/>
            </a:pPr>
            <a:r>
              <a:rPr lang="en-US" b="1" dirty="0">
                <a:solidFill>
                  <a:srgbClr val="10537D"/>
                </a:solidFill>
              </a:rPr>
              <a:t>Regional strategy </a:t>
            </a:r>
            <a:r>
              <a:rPr lang="en-US" dirty="0">
                <a:solidFill>
                  <a:srgbClr val="10537D"/>
                </a:solidFill>
              </a:rPr>
              <a:t>to guide ARC and its partners in proactively achieving safety goals and building a safe transportation system for all users in the Atlanta region: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92A144"/>
              </a:buClr>
            </a:pPr>
            <a:r>
              <a:rPr lang="en-US" sz="2200" dirty="0">
                <a:solidFill>
                  <a:srgbClr val="10537D"/>
                </a:solidFill>
              </a:rPr>
              <a:t>Advances safety in a unified way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92A144"/>
              </a:buClr>
            </a:pPr>
            <a:r>
              <a:rPr lang="en-US" sz="2200" dirty="0">
                <a:solidFill>
                  <a:srgbClr val="10537D"/>
                </a:solidFill>
              </a:rPr>
              <a:t>Shifts towards more proactive approach, rather than reacting to past trends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92A144"/>
              </a:buClr>
            </a:pPr>
            <a:r>
              <a:rPr lang="en-US" sz="2200" dirty="0">
                <a:solidFill>
                  <a:srgbClr val="10537D"/>
                </a:solidFill>
              </a:rPr>
              <a:t>Address rising severe crash trends and maximize impact  of increased funding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92A144"/>
              </a:buClr>
            </a:pPr>
            <a:r>
              <a:rPr lang="en-US" sz="2200" dirty="0">
                <a:solidFill>
                  <a:srgbClr val="10537D"/>
                </a:solidFill>
              </a:rPr>
              <a:t>Prior review with policymakers in March, July, Nov., December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63723-C399-4BCF-A01F-E3ADA3D00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24" y="1086525"/>
            <a:ext cx="6715104" cy="51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433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1EE2-4B67-4FEF-B1A0-DD9B2F34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537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Vision Zero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7E5D0-5B92-4137-A098-731CD620C2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1682" y="1600156"/>
            <a:ext cx="5066231" cy="27376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rgbClr val="10537D"/>
                </a:solidFill>
              </a:rPr>
              <a:t>Vision Zero:</a:t>
            </a:r>
            <a:r>
              <a:rPr lang="en-US" sz="2800" dirty="0">
                <a:solidFill>
                  <a:srgbClr val="10537D"/>
                </a:solidFill>
              </a:rPr>
              <a:t> pro-active goal for </a:t>
            </a:r>
            <a:r>
              <a:rPr lang="en-US" sz="2800" i="1" dirty="0">
                <a:solidFill>
                  <a:srgbClr val="10537D"/>
                </a:solidFill>
              </a:rPr>
              <a:t>zero</a:t>
            </a:r>
            <a:r>
              <a:rPr lang="en-US" sz="2800" dirty="0">
                <a:solidFill>
                  <a:srgbClr val="10537D"/>
                </a:solidFill>
              </a:rPr>
              <a:t> fatalities &amp; serious injuries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10537D"/>
                </a:solidFill>
              </a:rPr>
              <a:t>ARC will adopt </a:t>
            </a:r>
            <a:r>
              <a:rPr lang="en-US" sz="2800" b="1" dirty="0">
                <a:solidFill>
                  <a:srgbClr val="10537D"/>
                </a:solidFill>
              </a:rPr>
              <a:t>5% reduction </a:t>
            </a:r>
            <a:r>
              <a:rPr lang="en-US" sz="2800" dirty="0">
                <a:solidFill>
                  <a:srgbClr val="10537D"/>
                </a:solidFill>
              </a:rPr>
              <a:t>each year for all safety targets.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EBE3A-D5EB-4E55-8159-1DE35253E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16"/>
          <a:stretch/>
        </p:blipFill>
        <p:spPr>
          <a:xfrm>
            <a:off x="2686755" y="5060299"/>
            <a:ext cx="9505245" cy="1815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25482-236B-4251-860F-C2713AA0E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090" y="234176"/>
            <a:ext cx="4015906" cy="217676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0024E9A-74E4-424C-B78D-932CC3E29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3068" y="2587948"/>
            <a:ext cx="5807628" cy="27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180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190B-9201-1FAA-D62E-4620A896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537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2023 Safety Targets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7863F90-BD50-26D3-7F7C-F787236F8705}"/>
              </a:ext>
            </a:extLst>
          </p:cNvPr>
          <p:cNvGraphicFramePr>
            <a:graphicFrameLocks noGrp="1"/>
          </p:cNvGraphicFramePr>
          <p:nvPr/>
        </p:nvGraphicFramePr>
        <p:xfrm>
          <a:off x="2444139" y="1690688"/>
          <a:ext cx="6988096" cy="3230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6484">
                  <a:extLst>
                    <a:ext uri="{9D8B030D-6E8A-4147-A177-3AD203B41FA5}">
                      <a16:colId xmlns:a16="http://schemas.microsoft.com/office/drawing/2014/main" val="3455695077"/>
                    </a:ext>
                  </a:extLst>
                </a:gridCol>
                <a:gridCol w="2002934">
                  <a:extLst>
                    <a:ext uri="{9D8B030D-6E8A-4147-A177-3AD203B41FA5}">
                      <a16:colId xmlns:a16="http://schemas.microsoft.com/office/drawing/2014/main" val="4160980119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val="2938740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Performance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2023 Statewide 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2023 ARC Target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39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Fatalities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319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Serious 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8,966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2,719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32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Fatality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0.998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30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Serious Injury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7.697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4.557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76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Non-Motorized Fatalities and Serious Injuries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70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37A826-D428-DFF4-1737-98883BE7C458}"/>
              </a:ext>
            </a:extLst>
          </p:cNvPr>
          <p:cNvSpPr txBox="1"/>
          <p:nvPr/>
        </p:nvSpPr>
        <p:spPr>
          <a:xfrm>
            <a:off x="2444139" y="5336129"/>
            <a:ext cx="698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*These ARC targets represent: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Crash &amp; traffic data from just MPO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5% reduction across the line from previous year</a:t>
            </a:r>
          </a:p>
        </p:txBody>
      </p:sp>
    </p:spTree>
    <p:extLst>
      <p:ext uri="{BB962C8B-B14F-4D97-AF65-F5344CB8AC3E}">
        <p14:creationId xmlns:p14="http://schemas.microsoft.com/office/powerpoint/2010/main" val="16463161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FACE92-F7F6-496C-A0E5-7BF98603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537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Regional &amp; Local Partnerships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0E3A4-3F74-4832-BC8F-EBF2C59B83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8" y="1600155"/>
            <a:ext cx="3883240" cy="403587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10537D"/>
                </a:solidFill>
                <a:latin typeface="Segoe UI"/>
                <a:cs typeface="Segoe UI"/>
              </a:rPr>
              <a:t>Regional components </a:t>
            </a:r>
            <a:r>
              <a:rPr lang="en-US" sz="2400" dirty="0">
                <a:solidFill>
                  <a:srgbClr val="10537D"/>
                </a:solidFill>
                <a:latin typeface="Segoe UI"/>
                <a:cs typeface="Segoe UI"/>
              </a:rPr>
              <a:t>serve as coordinated approach for ARC and partners to: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  <a:latin typeface="Segoe UI"/>
                <a:cs typeface="Segoe UI"/>
              </a:rPr>
              <a:t>Shift to proactive approach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  <a:latin typeface="Segoe UI"/>
                <a:cs typeface="Segoe UI"/>
              </a:rPr>
              <a:t>Develop regional goals/plans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  <a:latin typeface="Segoe UI"/>
                <a:cs typeface="Segoe UI"/>
              </a:rPr>
              <a:t>Establish/monitor safety performance targets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  <a:latin typeface="Segoe UI"/>
                <a:cs typeface="Segoe UI"/>
              </a:rPr>
              <a:t>Evaluate/prioritize projects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</a:rPr>
              <a:t>Allocate funds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FF7C87-42FF-4502-9B1D-3C9978871E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11" r="55455" b="17850"/>
          <a:stretch/>
        </p:blipFill>
        <p:spPr>
          <a:xfrm>
            <a:off x="4374341" y="1215361"/>
            <a:ext cx="2844800" cy="576561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088B3F-6FAB-40AD-916F-C51D27AA8B68}"/>
              </a:ext>
            </a:extLst>
          </p:cNvPr>
          <p:cNvSpPr txBox="1">
            <a:spLocks/>
          </p:cNvSpPr>
          <p:nvPr/>
        </p:nvSpPr>
        <p:spPr bwMode="auto">
          <a:xfrm>
            <a:off x="7315199" y="1597330"/>
            <a:ext cx="4543425" cy="365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Wingdings" pitchFamily="2" charset="2"/>
              <a:buChar char="§"/>
              <a:defRPr sz="2000" kern="1200">
                <a:solidFill>
                  <a:srgbClr val="00325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17525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–"/>
              <a:defRPr sz="1800" kern="1200">
                <a:solidFill>
                  <a:srgbClr val="00325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905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  <a:defRPr sz="1600" kern="1200">
                <a:solidFill>
                  <a:srgbClr val="00325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dirty="0">
                <a:solidFill>
                  <a:srgbClr val="10537D"/>
                </a:solidFill>
                <a:latin typeface="Segoe UI"/>
                <a:cs typeface="Segoe UI"/>
              </a:rPr>
              <a:t>Local components </a:t>
            </a:r>
            <a:r>
              <a:rPr lang="en-US" sz="2400" dirty="0">
                <a:solidFill>
                  <a:srgbClr val="10537D"/>
                </a:solidFill>
                <a:latin typeface="Segoe UI"/>
                <a:cs typeface="Segoe UI"/>
              </a:rPr>
              <a:t>serve as guidance for local agencies to: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  <a:latin typeface="Segoe UI"/>
                <a:cs typeface="Segoe UI"/>
              </a:rPr>
              <a:t>Improve safety in their communities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</a:rPr>
              <a:t>Integrate safety in project planning and development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  <a:latin typeface="Segoe UI"/>
                <a:cs typeface="Segoe UI"/>
              </a:rPr>
              <a:t>Identify safety issues proactively</a:t>
            </a: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  <a:latin typeface="Segoe UI"/>
                <a:cs typeface="Segoe UI"/>
              </a:rPr>
              <a:t>Address safety issues with proven safety countermeasures</a:t>
            </a:r>
            <a:endParaRPr lang="en-US" dirty="0">
              <a:solidFill>
                <a:srgbClr val="10537D"/>
              </a:solidFill>
            </a:endParaRPr>
          </a:p>
          <a:p>
            <a:pPr marL="233045" indent="-233045">
              <a:buClr>
                <a:srgbClr val="92A144"/>
              </a:buClr>
            </a:pPr>
            <a:r>
              <a:rPr lang="en-US" dirty="0">
                <a:solidFill>
                  <a:srgbClr val="10537D"/>
                </a:solidFill>
              </a:rPr>
              <a:t>Prioritize projects and strategies for funding and implementation</a:t>
            </a:r>
          </a:p>
          <a:p>
            <a:pPr marL="233045" indent="-233045"/>
            <a:endParaRPr lang="en-US" dirty="0">
              <a:solidFill>
                <a:srgbClr val="1053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9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1AF2C520-1161-4C70-AF3D-C572743184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1138"/>
            <a:ext cx="12192000" cy="17351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AF4488-CC1D-497A-B4F9-F2C75C4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537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 and thanks to….</a:t>
            </a:r>
            <a:endParaRPr lang="en-US" dirty="0">
              <a:solidFill>
                <a:srgbClr val="10537D"/>
              </a:solidFill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1E1BF9A-FBA7-4F13-90D3-86D80ACCB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587" y="6400800"/>
            <a:ext cx="1066413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C916A6-7CD9-4678-8026-CB816CC4A15B}"/>
              </a:ext>
            </a:extLst>
          </p:cNvPr>
          <p:cNvSpPr/>
          <p:nvPr/>
        </p:nvSpPr>
        <p:spPr>
          <a:xfrm>
            <a:off x="609600" y="3429000"/>
            <a:ext cx="11582400" cy="2249213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Byron Rushing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RSS Project Manager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Atlanta Regional Commission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470-378-1628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brushing@atlantaregional.org</a:t>
            </a: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Tejas Kotak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RSS Deputy Project Manager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Atlanta Regional Commission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470-378-1560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Tkotak@atlantaregional.org</a:t>
            </a:r>
            <a:r>
              <a:rPr lang="en-US" dirty="0">
                <a:solidFill>
                  <a:srgbClr val="1053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2388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1" dirty="0" smtClean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C6E913A-4010-4EA5-97F9-C272B85D1CEF}" vid="{0492BEA3-5C5B-4585-9B14-70718F65ED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3335E68B0B8749B5B155205866AEB6" ma:contentTypeVersion="13" ma:contentTypeDescription="Create a new document." ma:contentTypeScope="" ma:versionID="b169666ecee7af44741f37a49d019b54">
  <xsd:schema xmlns:xsd="http://www.w3.org/2001/XMLSchema" xmlns:xs="http://www.w3.org/2001/XMLSchema" xmlns:p="http://schemas.microsoft.com/office/2006/metadata/properties" xmlns:ns3="c4d5707a-8bf2-46f8-9f6d-a955dee5c8f5" xmlns:ns4="ee89027b-61d2-466a-bf0b-1d353d8b67ba" targetNamespace="http://schemas.microsoft.com/office/2006/metadata/properties" ma:root="true" ma:fieldsID="f1bac747854671091292fdfb4d09583d" ns3:_="" ns4:_="">
    <xsd:import namespace="c4d5707a-8bf2-46f8-9f6d-a955dee5c8f5"/>
    <xsd:import namespace="ee89027b-61d2-466a-bf0b-1d353d8b67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5707a-8bf2-46f8-9f6d-a955dee5c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9027b-61d2-466a-bf0b-1d353d8b6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BB275-6B07-4D77-89EB-F7F73DC6D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d5707a-8bf2-46f8-9f6d-a955dee5c8f5"/>
    <ds:schemaRef ds:uri="ee89027b-61d2-466a-bf0b-1d353d8b6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97CE3C-6ABB-408B-A5C0-9D03928A4EA6}">
  <ds:schemaRefs>
    <ds:schemaRef ds:uri="http://www.w3.org/XML/1998/namespace"/>
    <ds:schemaRef ds:uri="c4d5707a-8bf2-46f8-9f6d-a955dee5c8f5"/>
    <ds:schemaRef ds:uri="ee89027b-61d2-466a-bf0b-1d353d8b67ba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5096A3-1392-418D-8214-262550B6E7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VHB_PPT_Template_2020</Template>
  <TotalTime>7643</TotalTime>
  <Words>483</Words>
  <Application>Microsoft Office PowerPoint</Application>
  <PresentationFormat>Widescreen</PresentationFormat>
  <Paragraphs>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DIN 2014</vt:lpstr>
      <vt:lpstr>DIN 2014 Extra Bold</vt:lpstr>
      <vt:lpstr>Segoe UI</vt:lpstr>
      <vt:lpstr>Segoe UI Light</vt:lpstr>
      <vt:lpstr>Segoe UI Semibold</vt:lpstr>
      <vt:lpstr>Segoe UI Semilight</vt:lpstr>
      <vt:lpstr>Wingdings</vt:lpstr>
      <vt:lpstr>Title and content</vt:lpstr>
      <vt:lpstr>PowerPoint Presentation</vt:lpstr>
      <vt:lpstr>What is the Regional Safety Strategy (RSS)?</vt:lpstr>
      <vt:lpstr>Vision Zero Goal</vt:lpstr>
      <vt:lpstr>2023 Safety Targets</vt:lpstr>
      <vt:lpstr>Regional &amp; Local Partnerships</vt:lpstr>
      <vt:lpstr>Questions and thanks to….</vt:lpstr>
    </vt:vector>
  </TitlesOfParts>
  <Company>Vanasse Hangen Brustlin,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Cross, Amanda</dc:creator>
  <cp:lastModifiedBy>John Orr</cp:lastModifiedBy>
  <cp:revision>752</cp:revision>
  <dcterms:created xsi:type="dcterms:W3CDTF">2021-01-08T16:03:12Z</dcterms:created>
  <dcterms:modified xsi:type="dcterms:W3CDTF">2023-01-13T00:44:04Z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0x0101008E3335E68B0B8749B5B155205866AEB6</vt:lpwstr>
  </property>
</Properties>
</file>