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4"/>
  </p:sldMasterIdLst>
  <p:notesMasterIdLst>
    <p:notesMasterId r:id="rId45"/>
  </p:notesMasterIdLst>
  <p:sldIdLst>
    <p:sldId id="362" r:id="rId5"/>
    <p:sldId id="378" r:id="rId6"/>
    <p:sldId id="386" r:id="rId7"/>
    <p:sldId id="379" r:id="rId8"/>
    <p:sldId id="380" r:id="rId9"/>
    <p:sldId id="286" r:id="rId10"/>
    <p:sldId id="312" r:id="rId11"/>
    <p:sldId id="930" r:id="rId12"/>
    <p:sldId id="381" r:id="rId13"/>
    <p:sldId id="382" r:id="rId14"/>
    <p:sldId id="383" r:id="rId15"/>
    <p:sldId id="384" r:id="rId16"/>
    <p:sldId id="390" r:id="rId17"/>
    <p:sldId id="391" r:id="rId18"/>
    <p:sldId id="385" r:id="rId19"/>
    <p:sldId id="388" r:id="rId20"/>
    <p:sldId id="387" r:id="rId21"/>
    <p:sldId id="389" r:id="rId22"/>
    <p:sldId id="374" r:id="rId23"/>
    <p:sldId id="322" r:id="rId24"/>
    <p:sldId id="259" r:id="rId25"/>
    <p:sldId id="392" r:id="rId26"/>
    <p:sldId id="317" r:id="rId27"/>
    <p:sldId id="912" r:id="rId28"/>
    <p:sldId id="914" r:id="rId29"/>
    <p:sldId id="888" r:id="rId30"/>
    <p:sldId id="889" r:id="rId31"/>
    <p:sldId id="924" r:id="rId32"/>
    <p:sldId id="921" r:id="rId33"/>
    <p:sldId id="923" r:id="rId34"/>
    <p:sldId id="926" r:id="rId35"/>
    <p:sldId id="585" r:id="rId36"/>
    <p:sldId id="551" r:id="rId37"/>
    <p:sldId id="393" r:id="rId38"/>
    <p:sldId id="403" r:id="rId39"/>
    <p:sldId id="595" r:id="rId40"/>
    <p:sldId id="577" r:id="rId41"/>
    <p:sldId id="927" r:id="rId42"/>
    <p:sldId id="928" r:id="rId43"/>
    <p:sldId id="929"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Rothhaar" initials="JR" lastIdx="1" clrIdx="0">
    <p:extLst>
      <p:ext uri="{19B8F6BF-5375-455C-9EA6-DF929625EA0E}">
        <p15:presenceInfo xmlns:p15="http://schemas.microsoft.com/office/powerpoint/2012/main" userId="e95f51172ce4c97e" providerId="Windows Live"/>
      </p:ext>
    </p:extLst>
  </p:cmAuthor>
  <p:cmAuthor id="2" name="Caitlin Cook" initials="CC" lastIdx="4" clrIdx="1">
    <p:extLst>
      <p:ext uri="{19B8F6BF-5375-455C-9EA6-DF929625EA0E}">
        <p15:presenceInfo xmlns:p15="http://schemas.microsoft.com/office/powerpoint/2012/main" userId="S::ccook@ampo.org::bc6d0ece-a978-48ff-a8bc-37641a3fb130" providerId="AD"/>
      </p:ext>
    </p:extLst>
  </p:cmAuthor>
  <p:cmAuthor id="3" name="abigail@scottiepa.com" initials="ab" lastIdx="1" clrIdx="2">
    <p:extLst>
      <p:ext uri="{19B8F6BF-5375-455C-9EA6-DF929625EA0E}">
        <p15:presenceInfo xmlns:p15="http://schemas.microsoft.com/office/powerpoint/2012/main" userId="S::urn:spo:guest#abigail@scottiepa.com::" providerId="AD"/>
      </p:ext>
    </p:extLst>
  </p:cmAuthor>
  <p:cmAuthor id="4" name="jessica@scottiepa.com" initials="je" lastIdx="1" clrIdx="3">
    <p:extLst>
      <p:ext uri="{19B8F6BF-5375-455C-9EA6-DF929625EA0E}">
        <p15:presenceInfo xmlns:p15="http://schemas.microsoft.com/office/powerpoint/2012/main" userId="S::urn:spo:guest#jessica@scottiepa.com::" providerId="AD"/>
      </p:ext>
    </p:extLst>
  </p:cmAuthor>
  <p:cmAuthor id="5" name="Bill Keyrouze" initials="BK" lastIdx="16" clrIdx="4">
    <p:extLst>
      <p:ext uri="{19B8F6BF-5375-455C-9EA6-DF929625EA0E}">
        <p15:presenceInfo xmlns:p15="http://schemas.microsoft.com/office/powerpoint/2012/main" userId="S::bkeyrouze@ampo.org::854a8019-ea2a-45d6-a24e-7bda91a16e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9AD"/>
    <a:srgbClr val="FFFFFF"/>
    <a:srgbClr val="0082A9"/>
    <a:srgbClr val="FF3F3F"/>
    <a:srgbClr val="FFC629"/>
    <a:srgbClr val="E1674A"/>
    <a:srgbClr val="D3D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4" autoAdjust="0"/>
    <p:restoredTop sz="67768" autoAdjust="0"/>
  </p:normalViewPr>
  <p:slideViewPr>
    <p:cSldViewPr snapToGrid="0">
      <p:cViewPr>
        <p:scale>
          <a:sx n="87" d="100"/>
          <a:sy n="87" d="100"/>
        </p:scale>
        <p:origin x="516" y="5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44FB128-4AE8-CB45-8FE3-D9CFB9CE83A3}" type="datetimeFigureOut">
              <a:rPr lang="en-US" smtClean="0"/>
              <a:t>10/6/2022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0F5DA13-1614-804E-A6F4-79A76933A23D}" type="slidenum">
              <a:rPr lang="en-US" smtClean="0"/>
              <a:t>‹#›</a:t>
            </a:fld>
            <a:endParaRPr lang="en-US"/>
          </a:p>
        </p:txBody>
      </p:sp>
    </p:spTree>
    <p:extLst>
      <p:ext uri="{BB962C8B-B14F-4D97-AF65-F5344CB8AC3E}">
        <p14:creationId xmlns:p14="http://schemas.microsoft.com/office/powerpoint/2010/main" val="167943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manual that describes how TIP projects are evaluated and chosen.</a:t>
            </a:r>
          </a:p>
          <a:p>
            <a:endParaRPr lang="en-US" dirty="0"/>
          </a:p>
          <a:p>
            <a:r>
              <a:rPr lang="en-US" dirty="0"/>
              <a:t>Source: https://cdn.atlantaregional.org/wp-content/uploads/project-eval-documentation-2019.pdf</a:t>
            </a:r>
          </a:p>
        </p:txBody>
      </p:sp>
      <p:sp>
        <p:nvSpPr>
          <p:cNvPr id="4" name="Slide Number Placeholder 3"/>
          <p:cNvSpPr>
            <a:spLocks noGrp="1"/>
          </p:cNvSpPr>
          <p:nvPr>
            <p:ph type="sldNum" sz="quarter" idx="5"/>
          </p:nvPr>
        </p:nvSpPr>
        <p:spPr/>
        <p:txBody>
          <a:bodyPr/>
          <a:lstStyle/>
          <a:p>
            <a:fld id="{D44B93F1-A56F-4A49-BF2B-2F82B6F16283}" type="slidenum">
              <a:rPr lang="en-US" smtClean="0"/>
              <a:t>20</a:t>
            </a:fld>
            <a:endParaRPr lang="en-US"/>
          </a:p>
        </p:txBody>
      </p:sp>
    </p:spTree>
    <p:extLst>
      <p:ext uri="{BB962C8B-B14F-4D97-AF65-F5344CB8AC3E}">
        <p14:creationId xmlns:p14="http://schemas.microsoft.com/office/powerpoint/2010/main" val="68417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funding is in a couple of programs that focus on traditional large-scale investments (Local and Regional Project Assistance Grants (RAISE) has $15 billion, and same amount for National Infrastructure Project Assistance (Megaprojects)).  These are smaller programs but highlight the priorities of the administration.  May want to point out that no money was actually appropriated for the Healthy Streets Program in FY 2022, despite the fact that the law authorized up to $100M each year.  SS4A NOFO is currently open.</a:t>
            </a:r>
          </a:p>
        </p:txBody>
      </p:sp>
      <p:sp>
        <p:nvSpPr>
          <p:cNvPr id="4" name="Slide Number Placeholder 3"/>
          <p:cNvSpPr>
            <a:spLocks noGrp="1"/>
          </p:cNvSpPr>
          <p:nvPr>
            <p:ph type="sldNum" sz="quarter" idx="5"/>
          </p:nvPr>
        </p:nvSpPr>
        <p:spPr/>
        <p:txBody>
          <a:bodyPr/>
          <a:lstStyle/>
          <a:p>
            <a:fld id="{70F5DA13-1614-804E-A6F4-79A76933A23D}" type="slidenum">
              <a:rPr lang="en-US" smtClean="0"/>
              <a:t>30</a:t>
            </a:fld>
            <a:endParaRPr lang="en-US"/>
          </a:p>
        </p:txBody>
      </p:sp>
    </p:spTree>
    <p:extLst>
      <p:ext uri="{BB962C8B-B14F-4D97-AF65-F5344CB8AC3E}">
        <p14:creationId xmlns:p14="http://schemas.microsoft.com/office/powerpoint/2010/main" val="401545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small sample of dozens of programs to strengthen our existing energy grid, promote clean energy alternatives and improve the safety of our water supply and distribution system.  Senator </a:t>
            </a:r>
            <a:r>
              <a:rPr lang="en-US" dirty="0" err="1"/>
              <a:t>Ossoff</a:t>
            </a:r>
            <a:r>
              <a:rPr lang="en-US" dirty="0"/>
              <a:t> is making major push for Georgia to secure one of the four hydrogen hubs. A letter signed by dozens of state officials was sent to the DOE Secretary earlier this week.  </a:t>
            </a:r>
          </a:p>
        </p:txBody>
      </p:sp>
      <p:sp>
        <p:nvSpPr>
          <p:cNvPr id="4" name="Slide Number Placeholder 3"/>
          <p:cNvSpPr>
            <a:spLocks noGrp="1"/>
          </p:cNvSpPr>
          <p:nvPr>
            <p:ph type="sldNum" sz="quarter" idx="5"/>
          </p:nvPr>
        </p:nvSpPr>
        <p:spPr/>
        <p:txBody>
          <a:bodyPr/>
          <a:lstStyle/>
          <a:p>
            <a:fld id="{70F5DA13-1614-804E-A6F4-79A76933A23D}" type="slidenum">
              <a:rPr lang="en-US" smtClean="0"/>
              <a:t>31</a:t>
            </a:fld>
            <a:endParaRPr lang="en-US"/>
          </a:p>
        </p:txBody>
      </p:sp>
    </p:spTree>
    <p:extLst>
      <p:ext uri="{BB962C8B-B14F-4D97-AF65-F5344CB8AC3E}">
        <p14:creationId xmlns:p14="http://schemas.microsoft.com/office/powerpoint/2010/main" val="3501710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35</a:t>
            </a:fld>
            <a:endParaRPr lang="en-US"/>
          </a:p>
        </p:txBody>
      </p:sp>
    </p:spTree>
    <p:extLst>
      <p:ext uri="{BB962C8B-B14F-4D97-AF65-F5344CB8AC3E}">
        <p14:creationId xmlns:p14="http://schemas.microsoft.com/office/powerpoint/2010/main" val="397612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37</a:t>
            </a:fld>
            <a:endParaRPr lang="en-US"/>
          </a:p>
        </p:txBody>
      </p:sp>
    </p:spTree>
    <p:extLst>
      <p:ext uri="{BB962C8B-B14F-4D97-AF65-F5344CB8AC3E}">
        <p14:creationId xmlns:p14="http://schemas.microsoft.com/office/powerpoint/2010/main" val="499485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38</a:t>
            </a:fld>
            <a:endParaRPr lang="en-US"/>
          </a:p>
        </p:txBody>
      </p:sp>
    </p:spTree>
    <p:extLst>
      <p:ext uri="{BB962C8B-B14F-4D97-AF65-F5344CB8AC3E}">
        <p14:creationId xmlns:p14="http://schemas.microsoft.com/office/powerpoint/2010/main" val="73693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major criteria based on evolution of ARC and </a:t>
            </a:r>
            <a:r>
              <a:rPr lang="en-US"/>
              <a:t>federal priorities</a:t>
            </a:r>
            <a:endParaRPr lang="en-US" dirty="0"/>
          </a:p>
        </p:txBody>
      </p:sp>
      <p:sp>
        <p:nvSpPr>
          <p:cNvPr id="4" name="Slide Number Placeholder 3"/>
          <p:cNvSpPr>
            <a:spLocks noGrp="1"/>
          </p:cNvSpPr>
          <p:nvPr>
            <p:ph type="sldNum" sz="quarter" idx="5"/>
          </p:nvPr>
        </p:nvSpPr>
        <p:spPr/>
        <p:txBody>
          <a:bodyPr/>
          <a:lstStyle/>
          <a:p>
            <a:fld id="{476069B1-9F1E-4196-A3D7-A8735F93D000}" type="slidenum">
              <a:rPr lang="en-US" smtClean="0"/>
              <a:t>21</a:t>
            </a:fld>
            <a:endParaRPr lang="en-US"/>
          </a:p>
        </p:txBody>
      </p:sp>
    </p:spTree>
    <p:extLst>
      <p:ext uri="{BB962C8B-B14F-4D97-AF65-F5344CB8AC3E}">
        <p14:creationId xmlns:p14="http://schemas.microsoft.com/office/powerpoint/2010/main" val="295211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major criteria based on evolution of ARC and </a:t>
            </a:r>
            <a:r>
              <a:rPr lang="en-US"/>
              <a:t>federal priorities</a:t>
            </a:r>
            <a:endParaRPr lang="en-US" dirty="0"/>
          </a:p>
        </p:txBody>
      </p:sp>
      <p:sp>
        <p:nvSpPr>
          <p:cNvPr id="4" name="Slide Number Placeholder 3"/>
          <p:cNvSpPr>
            <a:spLocks noGrp="1"/>
          </p:cNvSpPr>
          <p:nvPr>
            <p:ph type="sldNum" sz="quarter" idx="5"/>
          </p:nvPr>
        </p:nvSpPr>
        <p:spPr/>
        <p:txBody>
          <a:bodyPr/>
          <a:lstStyle/>
          <a:p>
            <a:fld id="{476069B1-9F1E-4196-A3D7-A8735F93D000}" type="slidenum">
              <a:rPr lang="en-US" smtClean="0"/>
              <a:t>22</a:t>
            </a:fld>
            <a:endParaRPr lang="en-US"/>
          </a:p>
        </p:txBody>
      </p:sp>
    </p:spTree>
    <p:extLst>
      <p:ext uri="{BB962C8B-B14F-4D97-AF65-F5344CB8AC3E}">
        <p14:creationId xmlns:p14="http://schemas.microsoft.com/office/powerpoint/2010/main" val="380709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5DA13-1614-804E-A6F4-79A76933A23D}" type="slidenum">
              <a:rPr lang="en-US" smtClean="0"/>
              <a:t>24</a:t>
            </a:fld>
            <a:endParaRPr lang="en-US"/>
          </a:p>
        </p:txBody>
      </p:sp>
    </p:spTree>
    <p:extLst>
      <p:ext uri="{BB962C8B-B14F-4D97-AF65-F5344CB8AC3E}">
        <p14:creationId xmlns:p14="http://schemas.microsoft.com/office/powerpoint/2010/main" val="156990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5DA13-1614-804E-A6F4-79A76933A23D}" type="slidenum">
              <a:rPr lang="en-US" smtClean="0"/>
              <a:t>25</a:t>
            </a:fld>
            <a:endParaRPr lang="en-US"/>
          </a:p>
        </p:txBody>
      </p:sp>
    </p:spTree>
    <p:extLst>
      <p:ext uri="{BB962C8B-B14F-4D97-AF65-F5344CB8AC3E}">
        <p14:creationId xmlns:p14="http://schemas.microsoft.com/office/powerpoint/2010/main" val="276888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5DA13-1614-804E-A6F4-79A76933A23D}" type="slidenum">
              <a:rPr lang="en-US" smtClean="0"/>
              <a:t>26</a:t>
            </a:fld>
            <a:endParaRPr lang="en-US"/>
          </a:p>
        </p:txBody>
      </p:sp>
    </p:spTree>
    <p:extLst>
      <p:ext uri="{BB962C8B-B14F-4D97-AF65-F5344CB8AC3E}">
        <p14:creationId xmlns:p14="http://schemas.microsoft.com/office/powerpoint/2010/main" val="369450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5DA13-1614-804E-A6F4-79A76933A23D}" type="slidenum">
              <a:rPr lang="en-US" smtClean="0"/>
              <a:t>27</a:t>
            </a:fld>
            <a:endParaRPr lang="en-US"/>
          </a:p>
        </p:txBody>
      </p:sp>
    </p:spTree>
    <p:extLst>
      <p:ext uri="{BB962C8B-B14F-4D97-AF65-F5344CB8AC3E}">
        <p14:creationId xmlns:p14="http://schemas.microsoft.com/office/powerpoint/2010/main" val="95953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5DA13-1614-804E-A6F4-79A76933A23D}" type="slidenum">
              <a:rPr lang="en-US" smtClean="0"/>
              <a:t>28</a:t>
            </a:fld>
            <a:endParaRPr lang="en-US"/>
          </a:p>
        </p:txBody>
      </p:sp>
    </p:spTree>
    <p:extLst>
      <p:ext uri="{BB962C8B-B14F-4D97-AF65-F5344CB8AC3E}">
        <p14:creationId xmlns:p14="http://schemas.microsoft.com/office/powerpoint/2010/main" val="147969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programs are all new to IIJA.  Largest discretionary program is for bridges ($15.5 billion), which is in addition to a formula program for the same purpose that has $26.7 billion.  Another large program is INFRA ($15.0 billion).  The PROTECT program also has a formula component with $7.3 billion.  The Reconnecting Communities Program is a big priority for Senator Warnock…what happened to the Sweet Auburn community when the Downtown Connector was built has shaped his views on this.</a:t>
            </a:r>
          </a:p>
        </p:txBody>
      </p:sp>
      <p:sp>
        <p:nvSpPr>
          <p:cNvPr id="4" name="Slide Number Placeholder 3"/>
          <p:cNvSpPr>
            <a:spLocks noGrp="1"/>
          </p:cNvSpPr>
          <p:nvPr>
            <p:ph type="sldNum" sz="quarter" idx="5"/>
          </p:nvPr>
        </p:nvSpPr>
        <p:spPr/>
        <p:txBody>
          <a:bodyPr/>
          <a:lstStyle/>
          <a:p>
            <a:fld id="{70F5DA13-1614-804E-A6F4-79A76933A23D}" type="slidenum">
              <a:rPr lang="en-US" smtClean="0"/>
              <a:t>29</a:t>
            </a:fld>
            <a:endParaRPr lang="en-US"/>
          </a:p>
        </p:txBody>
      </p:sp>
    </p:spTree>
    <p:extLst>
      <p:ext uri="{BB962C8B-B14F-4D97-AF65-F5344CB8AC3E}">
        <p14:creationId xmlns:p14="http://schemas.microsoft.com/office/powerpoint/2010/main" val="1072305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DA70-7F19-453E-B1F4-81035C88A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89DA96-5FF7-4F57-9376-22BBAC956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D5B466-E766-4577-AC66-CA04D6E73092}"/>
              </a:ext>
            </a:extLst>
          </p:cNvPr>
          <p:cNvSpPr>
            <a:spLocks noGrp="1"/>
          </p:cNvSpPr>
          <p:nvPr>
            <p:ph type="dt" sz="half" idx="10"/>
          </p:nvPr>
        </p:nvSpPr>
        <p:spPr/>
        <p:txBody>
          <a:bodyPr/>
          <a:lstStyle/>
          <a:p>
            <a:fld id="{B9E95030-D4A1-4429-B5CA-59036BA8AF4E}" type="datetime1">
              <a:rPr lang="en-US" smtClean="0"/>
              <a:t>10/6/2022</a:t>
            </a:fld>
            <a:endParaRPr lang="en-US"/>
          </a:p>
        </p:txBody>
      </p:sp>
      <p:sp>
        <p:nvSpPr>
          <p:cNvPr id="5" name="Footer Placeholder 4">
            <a:extLst>
              <a:ext uri="{FF2B5EF4-FFF2-40B4-BE49-F238E27FC236}">
                <a16:creationId xmlns:a16="http://schemas.microsoft.com/office/drawing/2014/main" id="{95DE4DA3-9BB2-444E-AA02-5D4B4034C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F21B4-44E9-430B-9021-9F13930A0950}"/>
              </a:ext>
            </a:extLst>
          </p:cNvPr>
          <p:cNvSpPr>
            <a:spLocks noGrp="1"/>
          </p:cNvSpPr>
          <p:nvPr>
            <p:ph type="sldNum" sz="quarter" idx="12"/>
          </p:nvPr>
        </p:nvSpPr>
        <p:spPr/>
        <p:txBody>
          <a:bodyPr/>
          <a:lstStyle/>
          <a:p>
            <a:fld id="{AC2174BF-D3CC-4BE7-9A67-12336C11BEF5}" type="slidenum">
              <a:rPr lang="en-US" smtClean="0"/>
              <a:t>‹#›</a:t>
            </a:fld>
            <a:endParaRPr lang="en-US"/>
          </a:p>
        </p:txBody>
      </p:sp>
      <p:pic>
        <p:nvPicPr>
          <p:cNvPr id="7" name="Picture 6">
            <a:extLst>
              <a:ext uri="{FF2B5EF4-FFF2-40B4-BE49-F238E27FC236}">
                <a16:creationId xmlns:a16="http://schemas.microsoft.com/office/drawing/2014/main" id="{9007F998-E3F3-4501-96F3-DCA9FF9DC3BA}"/>
              </a:ext>
            </a:extLst>
          </p:cNvPr>
          <p:cNvPicPr>
            <a:picLocks noChangeAspect="1"/>
          </p:cNvPicPr>
          <p:nvPr userDrawn="1"/>
        </p:nvPicPr>
        <p:blipFill rotWithShape="1">
          <a:blip r:embed="rId2"/>
          <a:srcRect b="1169"/>
          <a:stretch/>
        </p:blipFill>
        <p:spPr>
          <a:xfrm>
            <a:off x="11234057" y="6349990"/>
            <a:ext cx="957943" cy="508010"/>
          </a:xfrm>
          <a:prstGeom prst="rect">
            <a:avLst/>
          </a:prstGeom>
        </p:spPr>
      </p:pic>
      <p:sp>
        <p:nvSpPr>
          <p:cNvPr id="8" name="Rectangle 7">
            <a:extLst>
              <a:ext uri="{FF2B5EF4-FFF2-40B4-BE49-F238E27FC236}">
                <a16:creationId xmlns:a16="http://schemas.microsoft.com/office/drawing/2014/main" id="{81A90F54-9484-465A-8826-287B0647179D}"/>
              </a:ext>
            </a:extLst>
          </p:cNvPr>
          <p:cNvSpPr/>
          <p:nvPr userDrawn="1"/>
        </p:nvSpPr>
        <p:spPr>
          <a:xfrm>
            <a:off x="0" y="6349990"/>
            <a:ext cx="11234057" cy="508010"/>
          </a:xfrm>
          <a:prstGeom prst="rect">
            <a:avLst/>
          </a:prstGeom>
          <a:solidFill>
            <a:srgbClr val="EBA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AEBBA66-A0B8-4043-95DE-D5FC5EE9405A}"/>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b="26828"/>
          <a:stretch/>
        </p:blipFill>
        <p:spPr>
          <a:xfrm>
            <a:off x="-113212" y="6401356"/>
            <a:ext cx="1216751" cy="405278"/>
          </a:xfrm>
          <a:prstGeom prst="rect">
            <a:avLst/>
          </a:prstGeom>
        </p:spPr>
      </p:pic>
    </p:spTree>
    <p:extLst>
      <p:ext uri="{BB962C8B-B14F-4D97-AF65-F5344CB8AC3E}">
        <p14:creationId xmlns:p14="http://schemas.microsoft.com/office/powerpoint/2010/main" val="180817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CF6-E097-45B9-87FA-DE9BEAE6B6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2252D1-D3B0-4F7B-B160-AC02F47A0A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E70AC-ED98-4907-B65E-AA8EDC82D3B7}"/>
              </a:ext>
            </a:extLst>
          </p:cNvPr>
          <p:cNvSpPr>
            <a:spLocks noGrp="1"/>
          </p:cNvSpPr>
          <p:nvPr>
            <p:ph type="dt" sz="half" idx="10"/>
          </p:nvPr>
        </p:nvSpPr>
        <p:spPr/>
        <p:txBody>
          <a:bodyPr/>
          <a:lstStyle/>
          <a:p>
            <a:fld id="{D975E7F8-1AD8-44C7-9B31-25B33C716E75}" type="datetime1">
              <a:rPr lang="en-US" smtClean="0"/>
              <a:t>10/6/2022</a:t>
            </a:fld>
            <a:endParaRPr lang="en-US"/>
          </a:p>
        </p:txBody>
      </p:sp>
      <p:sp>
        <p:nvSpPr>
          <p:cNvPr id="5" name="Footer Placeholder 4">
            <a:extLst>
              <a:ext uri="{FF2B5EF4-FFF2-40B4-BE49-F238E27FC236}">
                <a16:creationId xmlns:a16="http://schemas.microsoft.com/office/drawing/2014/main" id="{D2672149-CA83-4894-8F14-D335A2743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33E-467C-4F7F-B9DF-DDEC1998BCCB}"/>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367531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C6578-FA67-4784-87A0-D73B095C2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07CEE8-3A9C-4F8D-926F-84D9FCB35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2C220-284A-4C7C-9CD3-DB521019BDFF}"/>
              </a:ext>
            </a:extLst>
          </p:cNvPr>
          <p:cNvSpPr>
            <a:spLocks noGrp="1"/>
          </p:cNvSpPr>
          <p:nvPr>
            <p:ph type="dt" sz="half" idx="10"/>
          </p:nvPr>
        </p:nvSpPr>
        <p:spPr/>
        <p:txBody>
          <a:bodyPr/>
          <a:lstStyle/>
          <a:p>
            <a:fld id="{CAC09156-BAED-4302-94C9-9EEF4A4FD610}" type="datetime1">
              <a:rPr lang="en-US" smtClean="0"/>
              <a:t>10/6/2022</a:t>
            </a:fld>
            <a:endParaRPr lang="en-US"/>
          </a:p>
        </p:txBody>
      </p:sp>
      <p:sp>
        <p:nvSpPr>
          <p:cNvPr id="5" name="Footer Placeholder 4">
            <a:extLst>
              <a:ext uri="{FF2B5EF4-FFF2-40B4-BE49-F238E27FC236}">
                <a16:creationId xmlns:a16="http://schemas.microsoft.com/office/drawing/2014/main" id="{3A01D096-D1B0-42B5-9824-0CBCEACF4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C36E-9630-4F44-AC88-640DA1761896}"/>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319778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D253-F625-4465-BDEF-4C73DA83E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D7C24-1655-4BBA-9AE7-8DD30B15E5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3427C-0977-4E2E-96D7-52ACA063AAF4}"/>
              </a:ext>
            </a:extLst>
          </p:cNvPr>
          <p:cNvSpPr>
            <a:spLocks noGrp="1"/>
          </p:cNvSpPr>
          <p:nvPr>
            <p:ph type="dt" sz="half" idx="10"/>
          </p:nvPr>
        </p:nvSpPr>
        <p:spPr/>
        <p:txBody>
          <a:bodyPr/>
          <a:lstStyle/>
          <a:p>
            <a:fld id="{DA6D3010-AA2C-4132-99B0-CB48E52FD69F}" type="datetime1">
              <a:rPr lang="en-US" smtClean="0"/>
              <a:t>10/6/2022</a:t>
            </a:fld>
            <a:endParaRPr lang="en-US"/>
          </a:p>
        </p:txBody>
      </p:sp>
      <p:sp>
        <p:nvSpPr>
          <p:cNvPr id="5" name="Footer Placeholder 4">
            <a:extLst>
              <a:ext uri="{FF2B5EF4-FFF2-40B4-BE49-F238E27FC236}">
                <a16:creationId xmlns:a16="http://schemas.microsoft.com/office/drawing/2014/main" id="{14F555AE-0013-4F51-9736-C78EC8A20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9F47D-A547-4166-A78D-183046BA6399}"/>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364968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91BA-603C-4F62-BCD4-2730CEF402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58233C-EF11-4904-9E73-2D5545643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3A6FB-3DE3-4628-BAA2-20C475C5F563}"/>
              </a:ext>
            </a:extLst>
          </p:cNvPr>
          <p:cNvSpPr>
            <a:spLocks noGrp="1"/>
          </p:cNvSpPr>
          <p:nvPr>
            <p:ph type="dt" sz="half" idx="10"/>
          </p:nvPr>
        </p:nvSpPr>
        <p:spPr/>
        <p:txBody>
          <a:bodyPr/>
          <a:lstStyle/>
          <a:p>
            <a:fld id="{E72CF270-B642-4BBE-B86D-0770223B8BB4}" type="datetime1">
              <a:rPr lang="en-US" smtClean="0"/>
              <a:t>10/6/2022</a:t>
            </a:fld>
            <a:endParaRPr lang="en-US"/>
          </a:p>
        </p:txBody>
      </p:sp>
      <p:sp>
        <p:nvSpPr>
          <p:cNvPr id="5" name="Footer Placeholder 4">
            <a:extLst>
              <a:ext uri="{FF2B5EF4-FFF2-40B4-BE49-F238E27FC236}">
                <a16:creationId xmlns:a16="http://schemas.microsoft.com/office/drawing/2014/main" id="{6ED20D4F-F3DB-4D8A-B134-F70F142B3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A424B-87B8-44B8-A865-08A2ACC48841}"/>
              </a:ext>
            </a:extLst>
          </p:cNvPr>
          <p:cNvSpPr>
            <a:spLocks noGrp="1"/>
          </p:cNvSpPr>
          <p:nvPr>
            <p:ph type="sldNum" sz="quarter" idx="12"/>
          </p:nvPr>
        </p:nvSpPr>
        <p:spPr/>
        <p:txBody>
          <a:bodyPr/>
          <a:lstStyle/>
          <a:p>
            <a:fld id="{AC2174BF-D3CC-4BE7-9A67-12336C11BEF5}" type="slidenum">
              <a:rPr lang="en-US" smtClean="0"/>
              <a:t>‹#›</a:t>
            </a:fld>
            <a:endParaRPr lang="en-US"/>
          </a:p>
        </p:txBody>
      </p:sp>
      <p:pic>
        <p:nvPicPr>
          <p:cNvPr id="7" name="Picture 6">
            <a:extLst>
              <a:ext uri="{FF2B5EF4-FFF2-40B4-BE49-F238E27FC236}">
                <a16:creationId xmlns:a16="http://schemas.microsoft.com/office/drawing/2014/main" id="{B3807DA5-BBEB-4F10-BFE7-4AB5B5B0CE48}"/>
              </a:ext>
            </a:extLst>
          </p:cNvPr>
          <p:cNvPicPr>
            <a:picLocks noChangeAspect="1"/>
          </p:cNvPicPr>
          <p:nvPr userDrawn="1"/>
        </p:nvPicPr>
        <p:blipFill rotWithShape="1">
          <a:blip r:embed="rId2"/>
          <a:srcRect b="1169"/>
          <a:stretch/>
        </p:blipFill>
        <p:spPr>
          <a:xfrm>
            <a:off x="11234057" y="6349990"/>
            <a:ext cx="957943" cy="508010"/>
          </a:xfrm>
          <a:prstGeom prst="rect">
            <a:avLst/>
          </a:prstGeom>
        </p:spPr>
      </p:pic>
      <p:sp>
        <p:nvSpPr>
          <p:cNvPr id="8" name="Rectangle 7">
            <a:extLst>
              <a:ext uri="{FF2B5EF4-FFF2-40B4-BE49-F238E27FC236}">
                <a16:creationId xmlns:a16="http://schemas.microsoft.com/office/drawing/2014/main" id="{E52A30F1-79BF-4D89-AB11-C1D2FD749191}"/>
              </a:ext>
            </a:extLst>
          </p:cNvPr>
          <p:cNvSpPr/>
          <p:nvPr userDrawn="1"/>
        </p:nvSpPr>
        <p:spPr>
          <a:xfrm>
            <a:off x="0" y="6349990"/>
            <a:ext cx="11234057" cy="508010"/>
          </a:xfrm>
          <a:prstGeom prst="rect">
            <a:avLst/>
          </a:prstGeom>
          <a:solidFill>
            <a:srgbClr val="EBA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E83E036-3239-455C-A66B-7BFE72792223}"/>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b="26828"/>
          <a:stretch/>
        </p:blipFill>
        <p:spPr>
          <a:xfrm>
            <a:off x="-113212" y="6401356"/>
            <a:ext cx="1216751" cy="405278"/>
          </a:xfrm>
          <a:prstGeom prst="rect">
            <a:avLst/>
          </a:prstGeom>
        </p:spPr>
      </p:pic>
    </p:spTree>
    <p:extLst>
      <p:ext uri="{BB962C8B-B14F-4D97-AF65-F5344CB8AC3E}">
        <p14:creationId xmlns:p14="http://schemas.microsoft.com/office/powerpoint/2010/main" val="366955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DA2D-727D-4FE7-8CFC-8FE9CDF75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31D89-6B77-4032-8631-49905DE88A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2675D-359B-4CAA-A678-3B1158DB1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F7170-3EB3-47CE-BBF5-0BB9A17F2ED6}"/>
              </a:ext>
            </a:extLst>
          </p:cNvPr>
          <p:cNvSpPr>
            <a:spLocks noGrp="1"/>
          </p:cNvSpPr>
          <p:nvPr>
            <p:ph type="dt" sz="half" idx="10"/>
          </p:nvPr>
        </p:nvSpPr>
        <p:spPr/>
        <p:txBody>
          <a:bodyPr/>
          <a:lstStyle/>
          <a:p>
            <a:fld id="{0BF0F239-88FB-41CA-90E9-03BBB3313ADD}" type="datetime1">
              <a:rPr lang="en-US" smtClean="0"/>
              <a:t>10/6/2022</a:t>
            </a:fld>
            <a:endParaRPr lang="en-US"/>
          </a:p>
        </p:txBody>
      </p:sp>
      <p:sp>
        <p:nvSpPr>
          <p:cNvPr id="6" name="Footer Placeholder 5">
            <a:extLst>
              <a:ext uri="{FF2B5EF4-FFF2-40B4-BE49-F238E27FC236}">
                <a16:creationId xmlns:a16="http://schemas.microsoft.com/office/drawing/2014/main" id="{E91BB15C-03C0-443D-8983-B198559EC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8FEE8-FA2F-4F58-A846-D2F335C561F6}"/>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117880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097D-1FAE-4494-AA43-C57EF1FB66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95CB80-BB11-4F08-B7BE-7E9784D07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580011-0C92-4A5A-A2B1-29617CC0E8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D3EE0-8C7B-4D36-9186-27D45E51C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7F7C0-0440-47D6-A12F-D32FCC57A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9192D8-ECD6-447C-9FD0-BB1086C689DC}"/>
              </a:ext>
            </a:extLst>
          </p:cNvPr>
          <p:cNvSpPr>
            <a:spLocks noGrp="1"/>
          </p:cNvSpPr>
          <p:nvPr>
            <p:ph type="dt" sz="half" idx="10"/>
          </p:nvPr>
        </p:nvSpPr>
        <p:spPr/>
        <p:txBody>
          <a:bodyPr/>
          <a:lstStyle/>
          <a:p>
            <a:fld id="{C3328AA4-3882-46EA-8550-B7D42CBC0674}" type="datetime1">
              <a:rPr lang="en-US" smtClean="0"/>
              <a:t>10/6/2022</a:t>
            </a:fld>
            <a:endParaRPr lang="en-US"/>
          </a:p>
        </p:txBody>
      </p:sp>
      <p:sp>
        <p:nvSpPr>
          <p:cNvPr id="8" name="Footer Placeholder 7">
            <a:extLst>
              <a:ext uri="{FF2B5EF4-FFF2-40B4-BE49-F238E27FC236}">
                <a16:creationId xmlns:a16="http://schemas.microsoft.com/office/drawing/2014/main" id="{40B59F0C-F827-4F22-B988-D3555B002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CF17D3-3568-4B18-BD7E-884F2AEFB1E4}"/>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113835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D817-4839-447B-8D16-E9BFE73FF7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772AAB-DBB7-4E0F-981C-4B76B0EF8DEB}"/>
              </a:ext>
            </a:extLst>
          </p:cNvPr>
          <p:cNvSpPr>
            <a:spLocks noGrp="1"/>
          </p:cNvSpPr>
          <p:nvPr>
            <p:ph type="dt" sz="half" idx="10"/>
          </p:nvPr>
        </p:nvSpPr>
        <p:spPr/>
        <p:txBody>
          <a:bodyPr/>
          <a:lstStyle/>
          <a:p>
            <a:fld id="{BC835D61-338D-4275-9E97-AB394B926918}" type="datetime1">
              <a:rPr lang="en-US" smtClean="0"/>
              <a:t>10/6/2022</a:t>
            </a:fld>
            <a:endParaRPr lang="en-US"/>
          </a:p>
        </p:txBody>
      </p:sp>
      <p:sp>
        <p:nvSpPr>
          <p:cNvPr id="4" name="Footer Placeholder 3">
            <a:extLst>
              <a:ext uri="{FF2B5EF4-FFF2-40B4-BE49-F238E27FC236}">
                <a16:creationId xmlns:a16="http://schemas.microsoft.com/office/drawing/2014/main" id="{AB3F33F2-8772-4B97-B872-BD1DFE4C4A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C0C512-BBFB-4F04-9516-D5546B5BCEAD}"/>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294662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8B4F1-BAFD-4E2F-895A-E5612C36B283}"/>
              </a:ext>
            </a:extLst>
          </p:cNvPr>
          <p:cNvSpPr>
            <a:spLocks noGrp="1"/>
          </p:cNvSpPr>
          <p:nvPr>
            <p:ph type="dt" sz="half" idx="10"/>
          </p:nvPr>
        </p:nvSpPr>
        <p:spPr/>
        <p:txBody>
          <a:bodyPr/>
          <a:lstStyle/>
          <a:p>
            <a:fld id="{06A7CA7F-C023-4F6B-89E6-E5828FE9850F}" type="datetime1">
              <a:rPr lang="en-US" smtClean="0"/>
              <a:t>10/6/2022</a:t>
            </a:fld>
            <a:endParaRPr lang="en-US"/>
          </a:p>
        </p:txBody>
      </p:sp>
      <p:sp>
        <p:nvSpPr>
          <p:cNvPr id="3" name="Footer Placeholder 2">
            <a:extLst>
              <a:ext uri="{FF2B5EF4-FFF2-40B4-BE49-F238E27FC236}">
                <a16:creationId xmlns:a16="http://schemas.microsoft.com/office/drawing/2014/main" id="{9C88D60D-E9DA-4B95-879F-F48393D364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5FFBC-AF8D-440E-B902-4D38FC200B88}"/>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143395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1EE2-9777-44CE-8AD3-AF314F284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18F48-3948-4C3B-81D0-75CBE73AB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C4F0A-1529-4CE9-957F-A699F46DE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EFC92-B129-42C0-AF8F-62980CDC9EF4}"/>
              </a:ext>
            </a:extLst>
          </p:cNvPr>
          <p:cNvSpPr>
            <a:spLocks noGrp="1"/>
          </p:cNvSpPr>
          <p:nvPr>
            <p:ph type="dt" sz="half" idx="10"/>
          </p:nvPr>
        </p:nvSpPr>
        <p:spPr/>
        <p:txBody>
          <a:bodyPr/>
          <a:lstStyle/>
          <a:p>
            <a:fld id="{5D9C5342-873C-441C-9EBE-3A357229DBF1}" type="datetime1">
              <a:rPr lang="en-US" smtClean="0"/>
              <a:t>10/6/2022</a:t>
            </a:fld>
            <a:endParaRPr lang="en-US"/>
          </a:p>
        </p:txBody>
      </p:sp>
      <p:sp>
        <p:nvSpPr>
          <p:cNvPr id="6" name="Footer Placeholder 5">
            <a:extLst>
              <a:ext uri="{FF2B5EF4-FFF2-40B4-BE49-F238E27FC236}">
                <a16:creationId xmlns:a16="http://schemas.microsoft.com/office/drawing/2014/main" id="{405D58D6-38C4-44CA-BB84-D92C7D299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7DA7C-B578-46E0-AD78-9B3BB3F3F871}"/>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277262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947C-E7DB-4405-AEB3-96BC7AC78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722781-F3D7-4188-86BC-A28F433A4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D8FDB2-FDB6-41EB-85D3-589B28B80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28421-B60C-4A74-8AA9-DE719836AC2D}"/>
              </a:ext>
            </a:extLst>
          </p:cNvPr>
          <p:cNvSpPr>
            <a:spLocks noGrp="1"/>
          </p:cNvSpPr>
          <p:nvPr>
            <p:ph type="dt" sz="half" idx="10"/>
          </p:nvPr>
        </p:nvSpPr>
        <p:spPr/>
        <p:txBody>
          <a:bodyPr/>
          <a:lstStyle/>
          <a:p>
            <a:fld id="{D4EFCA51-B3F2-48E8-A94D-B3269A28E896}" type="datetime1">
              <a:rPr lang="en-US" smtClean="0"/>
              <a:t>10/6/2022</a:t>
            </a:fld>
            <a:endParaRPr lang="en-US"/>
          </a:p>
        </p:txBody>
      </p:sp>
      <p:sp>
        <p:nvSpPr>
          <p:cNvPr id="6" name="Footer Placeholder 5">
            <a:extLst>
              <a:ext uri="{FF2B5EF4-FFF2-40B4-BE49-F238E27FC236}">
                <a16:creationId xmlns:a16="http://schemas.microsoft.com/office/drawing/2014/main" id="{EA9654B0-7595-4CC0-B656-A12B8165C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6C2BD-2DCC-4EB7-85AB-CBF7C7A7DF99}"/>
              </a:ext>
            </a:extLst>
          </p:cNvPr>
          <p:cNvSpPr>
            <a:spLocks noGrp="1"/>
          </p:cNvSpPr>
          <p:nvPr>
            <p:ph type="sldNum" sz="quarter" idx="12"/>
          </p:nvPr>
        </p:nvSpPr>
        <p:spPr/>
        <p:txBody>
          <a:bodyPr/>
          <a:lstStyle/>
          <a:p>
            <a:fld id="{AC2174BF-D3CC-4BE7-9A67-12336C11BEF5}" type="slidenum">
              <a:rPr lang="en-US" smtClean="0"/>
              <a:t>‹#›</a:t>
            </a:fld>
            <a:endParaRPr lang="en-US"/>
          </a:p>
        </p:txBody>
      </p:sp>
    </p:spTree>
    <p:extLst>
      <p:ext uri="{BB962C8B-B14F-4D97-AF65-F5344CB8AC3E}">
        <p14:creationId xmlns:p14="http://schemas.microsoft.com/office/powerpoint/2010/main" val="334940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8A653-AE57-4338-9375-7D306E3F85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03FF2C-E987-4C06-B67B-EAF41212B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DDB77-12EF-4756-BE8A-8F9DEDF01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4AE6E-F208-4F68-A399-D85B37711743}" type="datetime1">
              <a:rPr lang="en-US" smtClean="0"/>
              <a:t>10/6/2022</a:t>
            </a:fld>
            <a:endParaRPr lang="en-US"/>
          </a:p>
        </p:txBody>
      </p:sp>
      <p:sp>
        <p:nvSpPr>
          <p:cNvPr id="5" name="Footer Placeholder 4">
            <a:extLst>
              <a:ext uri="{FF2B5EF4-FFF2-40B4-BE49-F238E27FC236}">
                <a16:creationId xmlns:a16="http://schemas.microsoft.com/office/drawing/2014/main" id="{BAF5F6E3-721A-40CF-87E8-AB571536C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67C08F-4991-4E76-B446-306B4570B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174BF-D3CC-4BE7-9A67-12336C11BEF5}" type="slidenum">
              <a:rPr lang="en-US" smtClean="0"/>
              <a:t>‹#›</a:t>
            </a:fld>
            <a:endParaRPr lang="en-US"/>
          </a:p>
        </p:txBody>
      </p:sp>
      <p:pic>
        <p:nvPicPr>
          <p:cNvPr id="14" name="Picture 13">
            <a:extLst>
              <a:ext uri="{FF2B5EF4-FFF2-40B4-BE49-F238E27FC236}">
                <a16:creationId xmlns:a16="http://schemas.microsoft.com/office/drawing/2014/main" id="{ED18C020-D2D3-458D-9CEB-F53DBA0CC452}"/>
              </a:ext>
            </a:extLst>
          </p:cNvPr>
          <p:cNvPicPr>
            <a:picLocks noChangeAspect="1"/>
          </p:cNvPicPr>
          <p:nvPr userDrawn="1"/>
        </p:nvPicPr>
        <p:blipFill rotWithShape="1">
          <a:blip r:embed="rId13"/>
          <a:srcRect b="1169"/>
          <a:stretch/>
        </p:blipFill>
        <p:spPr>
          <a:xfrm>
            <a:off x="11234057" y="6349990"/>
            <a:ext cx="957943" cy="508010"/>
          </a:xfrm>
          <a:prstGeom prst="rect">
            <a:avLst/>
          </a:prstGeom>
        </p:spPr>
      </p:pic>
      <p:sp>
        <p:nvSpPr>
          <p:cNvPr id="15" name="Rectangle 14">
            <a:extLst>
              <a:ext uri="{FF2B5EF4-FFF2-40B4-BE49-F238E27FC236}">
                <a16:creationId xmlns:a16="http://schemas.microsoft.com/office/drawing/2014/main" id="{E3FA6B5D-A692-400F-B1E5-21BC372DD9C4}"/>
              </a:ext>
            </a:extLst>
          </p:cNvPr>
          <p:cNvSpPr/>
          <p:nvPr userDrawn="1"/>
        </p:nvSpPr>
        <p:spPr>
          <a:xfrm>
            <a:off x="0" y="6349990"/>
            <a:ext cx="11234057" cy="508010"/>
          </a:xfrm>
          <a:prstGeom prst="rect">
            <a:avLst/>
          </a:prstGeom>
          <a:solidFill>
            <a:srgbClr val="EBA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5FE5E86C-502F-43CC-AE21-4F4F1973AC81}"/>
              </a:ext>
            </a:extLst>
          </p:cNvPr>
          <p:cNvPicPr>
            <a:picLocks noChangeAspect="1"/>
          </p:cNvPicPr>
          <p:nvPr userDrawn="1"/>
        </p:nvPicPr>
        <p:blipFill rotWithShape="1">
          <a:blip r:embed="rId14">
            <a:biLevel thresh="25000"/>
            <a:extLst>
              <a:ext uri="{28A0092B-C50C-407E-A947-70E740481C1C}">
                <a14:useLocalDpi xmlns:a14="http://schemas.microsoft.com/office/drawing/2010/main" val="0"/>
              </a:ext>
            </a:extLst>
          </a:blip>
          <a:srcRect b="26828"/>
          <a:stretch/>
        </p:blipFill>
        <p:spPr>
          <a:xfrm>
            <a:off x="-113212" y="6401356"/>
            <a:ext cx="1216751" cy="405278"/>
          </a:xfrm>
          <a:prstGeom prst="rect">
            <a:avLst/>
          </a:prstGeom>
        </p:spPr>
      </p:pic>
    </p:spTree>
    <p:extLst>
      <p:ext uri="{BB962C8B-B14F-4D97-AF65-F5344CB8AC3E}">
        <p14:creationId xmlns:p14="http://schemas.microsoft.com/office/powerpoint/2010/main" val="55418601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www.atlantaregional.org/iij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6.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67.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dhaynes@atlantaregional.org" TargetMode="External"/><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hyperlink" Target="http://www.atlantaregional.org/" TargetMode="Externa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ACB73-3816-47F6-A44E-B8939C229E2B}"/>
              </a:ext>
            </a:extLst>
          </p:cNvPr>
          <p:cNvPicPr>
            <a:picLocks noChangeAspect="1"/>
          </p:cNvPicPr>
          <p:nvPr/>
        </p:nvPicPr>
        <p:blipFill>
          <a:blip r:embed="rId2"/>
          <a:stretch>
            <a:fillRect/>
          </a:stretch>
        </p:blipFill>
        <p:spPr>
          <a:xfrm>
            <a:off x="0" y="2024109"/>
            <a:ext cx="12192000" cy="4321803"/>
          </a:xfrm>
          <a:prstGeom prst="rect">
            <a:avLst/>
          </a:prstGeom>
        </p:spPr>
      </p:pic>
      <p:sp>
        <p:nvSpPr>
          <p:cNvPr id="4" name="TextBox 3">
            <a:extLst>
              <a:ext uri="{FF2B5EF4-FFF2-40B4-BE49-F238E27FC236}">
                <a16:creationId xmlns:a16="http://schemas.microsoft.com/office/drawing/2014/main" id="{33C97C29-A1B4-E99C-F690-E9782B6DE2B6}"/>
              </a:ext>
            </a:extLst>
          </p:cNvPr>
          <p:cNvSpPr txBox="1"/>
          <p:nvPr/>
        </p:nvSpPr>
        <p:spPr>
          <a:xfrm>
            <a:off x="257452" y="203334"/>
            <a:ext cx="9161482" cy="2246769"/>
          </a:xfrm>
          <a:prstGeom prst="rect">
            <a:avLst/>
          </a:prstGeom>
          <a:noFill/>
        </p:spPr>
        <p:txBody>
          <a:bodyPr wrap="none" rtlCol="0">
            <a:spAutoFit/>
          </a:bodyPr>
          <a:lstStyle/>
          <a:p>
            <a:r>
              <a:rPr lang="en-US" sz="3200" b="1" u="sng" dirty="0">
                <a:latin typeface="Century Gothic" panose="020B0502020202020204" pitchFamily="34" charset="0"/>
              </a:rPr>
              <a:t>Overview of Regional Transportation Planning</a:t>
            </a:r>
          </a:p>
          <a:p>
            <a:endParaRPr lang="en-US" dirty="0">
              <a:latin typeface="Century Gothic" panose="020B0502020202020204" pitchFamily="34" charset="0"/>
            </a:endParaRPr>
          </a:p>
          <a:p>
            <a:r>
              <a:rPr lang="en-US" b="1" dirty="0">
                <a:latin typeface="Century Gothic" panose="020B0502020202020204" pitchFamily="34" charset="0"/>
              </a:rPr>
              <a:t>CP6850C / EH584 – Public Health and Built Environment</a:t>
            </a:r>
          </a:p>
          <a:p>
            <a:r>
              <a:rPr lang="en-US" b="1" dirty="0">
                <a:latin typeface="Century Gothic" panose="020B0502020202020204" pitchFamily="34" charset="0"/>
              </a:rPr>
              <a:t>October 7, 2022</a:t>
            </a:r>
          </a:p>
          <a:p>
            <a:endParaRPr lang="en-US" b="1" dirty="0">
              <a:latin typeface="Century Gothic" panose="020B0502020202020204" pitchFamily="34" charset="0"/>
            </a:endParaRPr>
          </a:p>
          <a:p>
            <a:r>
              <a:rPr lang="en-US" b="1" dirty="0">
                <a:latin typeface="Century Gothic" panose="020B0502020202020204" pitchFamily="34" charset="0"/>
              </a:rPr>
              <a:t>David Haynes</a:t>
            </a:r>
          </a:p>
          <a:p>
            <a:r>
              <a:rPr lang="en-US" b="1" dirty="0">
                <a:latin typeface="Century Gothic" panose="020B0502020202020204" pitchFamily="34" charset="0"/>
              </a:rPr>
              <a:t>Atlanta Regional Commission</a:t>
            </a:r>
          </a:p>
        </p:txBody>
      </p:sp>
    </p:spTree>
    <p:extLst>
      <p:ext uri="{BB962C8B-B14F-4D97-AF65-F5344CB8AC3E}">
        <p14:creationId xmlns:p14="http://schemas.microsoft.com/office/powerpoint/2010/main" val="2899506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02C8B3-7FB8-2CB6-5A84-1F376682043D}"/>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4E3B04-85A6-3A29-50F3-5F38299AAE38}"/>
              </a:ext>
            </a:extLst>
          </p:cNvPr>
          <p:cNvSpPr txBox="1"/>
          <p:nvPr/>
        </p:nvSpPr>
        <p:spPr>
          <a:xfrm>
            <a:off x="268131" y="144305"/>
            <a:ext cx="11475849"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Healthy livable communities goals and objectives</a:t>
            </a:r>
          </a:p>
        </p:txBody>
      </p:sp>
      <p:pic>
        <p:nvPicPr>
          <p:cNvPr id="8" name="Picture 7">
            <a:extLst>
              <a:ext uri="{FF2B5EF4-FFF2-40B4-BE49-F238E27FC236}">
                <a16:creationId xmlns:a16="http://schemas.microsoft.com/office/drawing/2014/main" id="{2C86333E-9B11-B63F-B39E-DECDD397BE6E}"/>
              </a:ext>
            </a:extLst>
          </p:cNvPr>
          <p:cNvPicPr>
            <a:picLocks noChangeAspect="1"/>
          </p:cNvPicPr>
          <p:nvPr/>
        </p:nvPicPr>
        <p:blipFill rotWithShape="1">
          <a:blip r:embed="rId2"/>
          <a:srcRect t="93" b="812"/>
          <a:stretch/>
        </p:blipFill>
        <p:spPr>
          <a:xfrm>
            <a:off x="2048566" y="1151256"/>
            <a:ext cx="7299086" cy="4768645"/>
          </a:xfrm>
          <a:prstGeom prst="rect">
            <a:avLst/>
          </a:prstGeom>
          <a:ln w="28575">
            <a:solidFill>
              <a:schemeClr val="tx1"/>
            </a:solidFill>
          </a:ln>
        </p:spPr>
      </p:pic>
    </p:spTree>
    <p:extLst>
      <p:ext uri="{BB962C8B-B14F-4D97-AF65-F5344CB8AC3E}">
        <p14:creationId xmlns:p14="http://schemas.microsoft.com/office/powerpoint/2010/main" val="63845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62E8E2-CBC9-A478-B227-6BA996F0497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DAEF76-5C6D-446F-004F-BD18D6852655}"/>
              </a:ext>
            </a:extLst>
          </p:cNvPr>
          <p:cNvPicPr>
            <a:picLocks noChangeAspect="1"/>
          </p:cNvPicPr>
          <p:nvPr/>
        </p:nvPicPr>
        <p:blipFill>
          <a:blip r:embed="rId2"/>
          <a:stretch>
            <a:fillRect/>
          </a:stretch>
        </p:blipFill>
        <p:spPr>
          <a:xfrm>
            <a:off x="2114667" y="1066146"/>
            <a:ext cx="7029333" cy="5023075"/>
          </a:xfrm>
          <a:prstGeom prst="rect">
            <a:avLst/>
          </a:prstGeom>
          <a:ln w="28575">
            <a:solidFill>
              <a:schemeClr val="tx1"/>
            </a:solidFill>
          </a:ln>
        </p:spPr>
      </p:pic>
      <p:sp>
        <p:nvSpPr>
          <p:cNvPr id="10" name="TextBox 9">
            <a:extLst>
              <a:ext uri="{FF2B5EF4-FFF2-40B4-BE49-F238E27FC236}">
                <a16:creationId xmlns:a16="http://schemas.microsoft.com/office/drawing/2014/main" id="{04327966-7979-0E10-A4F2-50EBAF34F3F1}"/>
              </a:ext>
            </a:extLst>
          </p:cNvPr>
          <p:cNvSpPr txBox="1"/>
          <p:nvPr/>
        </p:nvSpPr>
        <p:spPr>
          <a:xfrm>
            <a:off x="268131" y="144305"/>
            <a:ext cx="11784322"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Healthy livable communities goals and objectives (cont’d)</a:t>
            </a:r>
          </a:p>
        </p:txBody>
      </p:sp>
    </p:spTree>
    <p:extLst>
      <p:ext uri="{BB962C8B-B14F-4D97-AF65-F5344CB8AC3E}">
        <p14:creationId xmlns:p14="http://schemas.microsoft.com/office/powerpoint/2010/main" val="326147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28D60E-9364-EA5A-085E-E01031635AFB}"/>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0445B3-7EE0-5897-CD81-DA3682BB2C29}"/>
              </a:ext>
            </a:extLst>
          </p:cNvPr>
          <p:cNvPicPr>
            <a:picLocks noChangeAspect="1"/>
          </p:cNvPicPr>
          <p:nvPr/>
        </p:nvPicPr>
        <p:blipFill>
          <a:blip r:embed="rId2"/>
          <a:stretch>
            <a:fillRect/>
          </a:stretch>
        </p:blipFill>
        <p:spPr>
          <a:xfrm>
            <a:off x="2670438" y="990341"/>
            <a:ext cx="6851123" cy="5177188"/>
          </a:xfrm>
          <a:prstGeom prst="rect">
            <a:avLst/>
          </a:prstGeom>
        </p:spPr>
      </p:pic>
      <p:sp>
        <p:nvSpPr>
          <p:cNvPr id="6" name="TextBox 5">
            <a:extLst>
              <a:ext uri="{FF2B5EF4-FFF2-40B4-BE49-F238E27FC236}">
                <a16:creationId xmlns:a16="http://schemas.microsoft.com/office/drawing/2014/main" id="{C977BC2E-C16C-3759-CE52-AC6B28D1AA4F}"/>
              </a:ext>
            </a:extLst>
          </p:cNvPr>
          <p:cNvSpPr txBox="1"/>
          <p:nvPr/>
        </p:nvSpPr>
        <p:spPr>
          <a:xfrm>
            <a:off x="268132" y="144305"/>
            <a:ext cx="8160516"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Air quality planning boundaries</a:t>
            </a:r>
          </a:p>
        </p:txBody>
      </p:sp>
    </p:spTree>
    <p:extLst>
      <p:ext uri="{BB962C8B-B14F-4D97-AF65-F5344CB8AC3E}">
        <p14:creationId xmlns:p14="http://schemas.microsoft.com/office/powerpoint/2010/main" val="238862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29C880-1819-3D99-B1BC-F12E2C41F07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91871BE3-6C5C-8666-EBBD-FDDD1550F7FE}"/>
              </a:ext>
            </a:extLst>
          </p:cNvPr>
          <p:cNvSpPr>
            <a:spLocks noGrp="1"/>
          </p:cNvSpPr>
          <p:nvPr>
            <p:ph type="sldNum" sz="quarter" idx="12"/>
          </p:nvPr>
        </p:nvSpPr>
        <p:spPr/>
        <p:txBody>
          <a:bodyPr/>
          <a:lstStyle/>
          <a:p>
            <a:fld id="{AC2174BF-D3CC-4BE7-9A67-12336C11BEF5}" type="slidenum">
              <a:rPr lang="en-US" smtClean="0"/>
              <a:t>13</a:t>
            </a:fld>
            <a:endParaRPr lang="en-US"/>
          </a:p>
        </p:txBody>
      </p:sp>
      <p:sp>
        <p:nvSpPr>
          <p:cNvPr id="7" name="TextBox 6">
            <a:extLst>
              <a:ext uri="{FF2B5EF4-FFF2-40B4-BE49-F238E27FC236}">
                <a16:creationId xmlns:a16="http://schemas.microsoft.com/office/drawing/2014/main" id="{B48C54B3-48E4-4094-A399-B9188C9ED846}"/>
              </a:ext>
            </a:extLst>
          </p:cNvPr>
          <p:cNvSpPr txBox="1"/>
          <p:nvPr/>
        </p:nvSpPr>
        <p:spPr>
          <a:xfrm>
            <a:off x="268131" y="144305"/>
            <a:ext cx="10550433"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Air quality conformity process (greatly simplified)</a:t>
            </a:r>
          </a:p>
        </p:txBody>
      </p:sp>
      <p:pic>
        <p:nvPicPr>
          <p:cNvPr id="9" name="Picture 8">
            <a:extLst>
              <a:ext uri="{FF2B5EF4-FFF2-40B4-BE49-F238E27FC236}">
                <a16:creationId xmlns:a16="http://schemas.microsoft.com/office/drawing/2014/main" id="{ED559128-3AFA-E2AE-D1DC-DBCE7F93E691}"/>
              </a:ext>
            </a:extLst>
          </p:cNvPr>
          <p:cNvPicPr>
            <a:picLocks noChangeAspect="1"/>
          </p:cNvPicPr>
          <p:nvPr/>
        </p:nvPicPr>
        <p:blipFill>
          <a:blip r:embed="rId2"/>
          <a:stretch>
            <a:fillRect/>
          </a:stretch>
        </p:blipFill>
        <p:spPr>
          <a:xfrm>
            <a:off x="1721926" y="1168117"/>
            <a:ext cx="7090263" cy="4749196"/>
          </a:xfrm>
          <a:prstGeom prst="rect">
            <a:avLst/>
          </a:prstGeom>
        </p:spPr>
      </p:pic>
    </p:spTree>
    <p:extLst>
      <p:ext uri="{BB962C8B-B14F-4D97-AF65-F5344CB8AC3E}">
        <p14:creationId xmlns:p14="http://schemas.microsoft.com/office/powerpoint/2010/main" val="1425713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0FE46-1839-C914-B13A-B73CC9728D8C}"/>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92FA49-775B-B4B1-4AAF-D4FD13AF37DE}"/>
              </a:ext>
            </a:extLst>
          </p:cNvPr>
          <p:cNvPicPr>
            <a:picLocks noChangeAspect="1"/>
          </p:cNvPicPr>
          <p:nvPr/>
        </p:nvPicPr>
        <p:blipFill>
          <a:blip r:embed="rId2"/>
          <a:stretch>
            <a:fillRect/>
          </a:stretch>
        </p:blipFill>
        <p:spPr>
          <a:xfrm>
            <a:off x="2002181" y="1173284"/>
            <a:ext cx="8187638" cy="4511431"/>
          </a:xfrm>
          <a:prstGeom prst="rect">
            <a:avLst/>
          </a:prstGeom>
        </p:spPr>
      </p:pic>
      <p:sp>
        <p:nvSpPr>
          <p:cNvPr id="6" name="TextBox 5">
            <a:extLst>
              <a:ext uri="{FF2B5EF4-FFF2-40B4-BE49-F238E27FC236}">
                <a16:creationId xmlns:a16="http://schemas.microsoft.com/office/drawing/2014/main" id="{75943B7C-1C54-841C-4811-06DE914EA1FA}"/>
              </a:ext>
            </a:extLst>
          </p:cNvPr>
          <p:cNvSpPr txBox="1"/>
          <p:nvPr/>
        </p:nvSpPr>
        <p:spPr>
          <a:xfrm>
            <a:off x="268131" y="144305"/>
            <a:ext cx="9730447"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Components of the emissions budget</a:t>
            </a:r>
          </a:p>
        </p:txBody>
      </p:sp>
    </p:spTree>
    <p:extLst>
      <p:ext uri="{BB962C8B-B14F-4D97-AF65-F5344CB8AC3E}">
        <p14:creationId xmlns:p14="http://schemas.microsoft.com/office/powerpoint/2010/main" val="187038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DB46F-542C-2BBA-8A96-FFAE1EA40C2F}"/>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095952-E769-B40F-9A40-D1E826B32B77}"/>
              </a:ext>
            </a:extLst>
          </p:cNvPr>
          <p:cNvPicPr>
            <a:picLocks noChangeAspect="1"/>
          </p:cNvPicPr>
          <p:nvPr/>
        </p:nvPicPr>
        <p:blipFill rotWithShape="1">
          <a:blip r:embed="rId2"/>
          <a:srcRect r="291"/>
          <a:stretch/>
        </p:blipFill>
        <p:spPr>
          <a:xfrm>
            <a:off x="268132" y="1091821"/>
            <a:ext cx="10921449" cy="4674357"/>
          </a:xfrm>
          <a:prstGeom prst="rect">
            <a:avLst/>
          </a:prstGeom>
        </p:spPr>
      </p:pic>
      <p:sp>
        <p:nvSpPr>
          <p:cNvPr id="7" name="TextBox 6">
            <a:extLst>
              <a:ext uri="{FF2B5EF4-FFF2-40B4-BE49-F238E27FC236}">
                <a16:creationId xmlns:a16="http://schemas.microsoft.com/office/drawing/2014/main" id="{B2C04A0E-F3FE-AC0D-2435-12FD6E56870C}"/>
              </a:ext>
            </a:extLst>
          </p:cNvPr>
          <p:cNvSpPr txBox="1"/>
          <p:nvPr/>
        </p:nvSpPr>
        <p:spPr>
          <a:xfrm>
            <a:off x="268131" y="144305"/>
            <a:ext cx="11299579"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Most recent air quality conformity analysis (Nov 2021)</a:t>
            </a:r>
          </a:p>
        </p:txBody>
      </p:sp>
    </p:spTree>
    <p:extLst>
      <p:ext uri="{BB962C8B-B14F-4D97-AF65-F5344CB8AC3E}">
        <p14:creationId xmlns:p14="http://schemas.microsoft.com/office/powerpoint/2010/main" val="2250738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BEBD2D-2141-3873-2764-85B92FAF22F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3B9571-5D22-3C10-1E5B-F1A316687037}"/>
              </a:ext>
            </a:extLst>
          </p:cNvPr>
          <p:cNvPicPr>
            <a:picLocks noChangeAspect="1"/>
          </p:cNvPicPr>
          <p:nvPr/>
        </p:nvPicPr>
        <p:blipFill>
          <a:blip r:embed="rId2"/>
          <a:stretch>
            <a:fillRect/>
          </a:stretch>
        </p:blipFill>
        <p:spPr>
          <a:xfrm>
            <a:off x="268131" y="1151043"/>
            <a:ext cx="6562327" cy="4832508"/>
          </a:xfrm>
          <a:prstGeom prst="rect">
            <a:avLst/>
          </a:prstGeom>
        </p:spPr>
      </p:pic>
      <p:sp>
        <p:nvSpPr>
          <p:cNvPr id="6" name="TextBox 5">
            <a:extLst>
              <a:ext uri="{FF2B5EF4-FFF2-40B4-BE49-F238E27FC236}">
                <a16:creationId xmlns:a16="http://schemas.microsoft.com/office/drawing/2014/main" id="{4DCA11C4-D98C-B9E8-4FFC-D2DF2B98F6A8}"/>
              </a:ext>
            </a:extLst>
          </p:cNvPr>
          <p:cNvSpPr txBox="1"/>
          <p:nvPr/>
        </p:nvSpPr>
        <p:spPr>
          <a:xfrm>
            <a:off x="268131" y="144305"/>
            <a:ext cx="11189411"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Air quality has improved since the 1990s</a:t>
            </a:r>
          </a:p>
        </p:txBody>
      </p:sp>
      <p:pic>
        <p:nvPicPr>
          <p:cNvPr id="8" name="Picture 3">
            <a:extLst>
              <a:ext uri="{FF2B5EF4-FFF2-40B4-BE49-F238E27FC236}">
                <a16:creationId xmlns:a16="http://schemas.microsoft.com/office/drawing/2014/main" id="{3A410394-4399-30A8-A56E-A66FA370A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002" y="1151043"/>
            <a:ext cx="4525165" cy="339387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00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5DE7B7-650D-22FF-8313-A980998EA428}"/>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36948E-2F0C-11B0-5655-1EA6F7690737}"/>
              </a:ext>
            </a:extLst>
          </p:cNvPr>
          <p:cNvPicPr>
            <a:picLocks noChangeAspect="1"/>
          </p:cNvPicPr>
          <p:nvPr/>
        </p:nvPicPr>
        <p:blipFill>
          <a:blip r:embed="rId2"/>
          <a:stretch>
            <a:fillRect/>
          </a:stretch>
        </p:blipFill>
        <p:spPr>
          <a:xfrm>
            <a:off x="1404723" y="735991"/>
            <a:ext cx="7537254" cy="5386018"/>
          </a:xfrm>
          <a:prstGeom prst="rect">
            <a:avLst/>
          </a:prstGeom>
        </p:spPr>
      </p:pic>
      <p:sp>
        <p:nvSpPr>
          <p:cNvPr id="6" name="TextBox 5">
            <a:extLst>
              <a:ext uri="{FF2B5EF4-FFF2-40B4-BE49-F238E27FC236}">
                <a16:creationId xmlns:a16="http://schemas.microsoft.com/office/drawing/2014/main" id="{FD06886D-4E61-53AA-2BEF-E30770711269}"/>
              </a:ext>
            </a:extLst>
          </p:cNvPr>
          <p:cNvSpPr txBox="1"/>
          <p:nvPr/>
        </p:nvSpPr>
        <p:spPr>
          <a:xfrm>
            <a:off x="268132" y="144305"/>
            <a:ext cx="10836870"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Air quality has improved since the 1990s (cont’d)</a:t>
            </a:r>
          </a:p>
        </p:txBody>
      </p:sp>
    </p:spTree>
    <p:extLst>
      <p:ext uri="{BB962C8B-B14F-4D97-AF65-F5344CB8AC3E}">
        <p14:creationId xmlns:p14="http://schemas.microsoft.com/office/powerpoint/2010/main" val="2918244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078739-FA18-7402-C844-D0D1109C0237}"/>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515F30-ED0A-B783-FE0C-20F2A347D094}"/>
              </a:ext>
            </a:extLst>
          </p:cNvPr>
          <p:cNvPicPr>
            <a:picLocks noChangeAspect="1"/>
          </p:cNvPicPr>
          <p:nvPr/>
        </p:nvPicPr>
        <p:blipFill>
          <a:blip r:embed="rId2"/>
          <a:stretch>
            <a:fillRect/>
          </a:stretch>
        </p:blipFill>
        <p:spPr>
          <a:xfrm>
            <a:off x="780516" y="911666"/>
            <a:ext cx="9021510" cy="5034667"/>
          </a:xfrm>
          <a:prstGeom prst="rect">
            <a:avLst/>
          </a:prstGeom>
        </p:spPr>
      </p:pic>
      <p:sp>
        <p:nvSpPr>
          <p:cNvPr id="6" name="TextBox 5">
            <a:extLst>
              <a:ext uri="{FF2B5EF4-FFF2-40B4-BE49-F238E27FC236}">
                <a16:creationId xmlns:a16="http://schemas.microsoft.com/office/drawing/2014/main" id="{9DA3AB99-5A3C-ECBF-0F3B-CB9EF21CB0BB}"/>
              </a:ext>
            </a:extLst>
          </p:cNvPr>
          <p:cNvSpPr txBox="1"/>
          <p:nvPr/>
        </p:nvSpPr>
        <p:spPr>
          <a:xfrm>
            <a:off x="268132" y="144305"/>
            <a:ext cx="10043656"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Good news!  We now meet the ozone standard</a:t>
            </a:r>
          </a:p>
        </p:txBody>
      </p:sp>
    </p:spTree>
    <p:extLst>
      <p:ext uri="{BB962C8B-B14F-4D97-AF65-F5344CB8AC3E}">
        <p14:creationId xmlns:p14="http://schemas.microsoft.com/office/powerpoint/2010/main" val="5809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AD5AC2-C81D-03B4-3623-E3F8ED2914C5}"/>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6840AA65-85F6-4B79-9A55-6A6DA6368FFF}"/>
              </a:ext>
            </a:extLst>
          </p:cNvPr>
          <p:cNvGraphicFramePr>
            <a:graphicFrameLocks noGrp="1"/>
          </p:cNvGraphicFramePr>
          <p:nvPr>
            <p:extLst>
              <p:ext uri="{D42A27DB-BD31-4B8C-83A1-F6EECF244321}">
                <p14:modId xmlns:p14="http://schemas.microsoft.com/office/powerpoint/2010/main" val="3931713533"/>
              </p:ext>
            </p:extLst>
          </p:nvPr>
        </p:nvGraphicFramePr>
        <p:xfrm>
          <a:off x="344515" y="1174908"/>
          <a:ext cx="9679702" cy="3932376"/>
        </p:xfrm>
        <a:graphic>
          <a:graphicData uri="http://schemas.openxmlformats.org/drawingml/2006/table">
            <a:tbl>
              <a:tblPr firstRow="1" bandRow="1">
                <a:tableStyleId>{5C22544A-7EE6-4342-B048-85BDC9FD1C3A}</a:tableStyleId>
              </a:tblPr>
              <a:tblGrid>
                <a:gridCol w="4839851">
                  <a:extLst>
                    <a:ext uri="{9D8B030D-6E8A-4147-A177-3AD203B41FA5}">
                      <a16:colId xmlns:a16="http://schemas.microsoft.com/office/drawing/2014/main" val="1337305185"/>
                    </a:ext>
                  </a:extLst>
                </a:gridCol>
                <a:gridCol w="4839851">
                  <a:extLst>
                    <a:ext uri="{9D8B030D-6E8A-4147-A177-3AD203B41FA5}">
                      <a16:colId xmlns:a16="http://schemas.microsoft.com/office/drawing/2014/main" val="3343907738"/>
                    </a:ext>
                  </a:extLst>
                </a:gridCol>
              </a:tblGrid>
              <a:tr h="762276">
                <a:tc>
                  <a:txBody>
                    <a:bodyPr/>
                    <a:lstStyle/>
                    <a:p>
                      <a:pPr algn="ctr"/>
                      <a:r>
                        <a:rPr lang="en-US" sz="2100" dirty="0"/>
                        <a:t>Federal Highway Administration (FHWA) Program</a:t>
                      </a:r>
                    </a:p>
                  </a:txBody>
                  <a:tcPr marL="108897" marR="108897" marT="54448" marB="54448"/>
                </a:tc>
                <a:tc>
                  <a:txBody>
                    <a:bodyPr/>
                    <a:lstStyle/>
                    <a:p>
                      <a:pPr algn="ctr"/>
                      <a:r>
                        <a:rPr lang="en-US" sz="2100" dirty="0"/>
                        <a:t>Annual Federal Funding Amount - ARC</a:t>
                      </a:r>
                    </a:p>
                  </a:txBody>
                  <a:tcPr marL="108897" marR="108897" marT="54448" marB="54448"/>
                </a:tc>
                <a:extLst>
                  <a:ext uri="{0D108BD9-81ED-4DB2-BD59-A6C34878D82A}">
                    <a16:rowId xmlns:a16="http://schemas.microsoft.com/office/drawing/2014/main" val="1773577998"/>
                  </a:ext>
                </a:extLst>
              </a:tr>
              <a:tr h="762276">
                <a:tc>
                  <a:txBody>
                    <a:bodyPr/>
                    <a:lstStyle/>
                    <a:p>
                      <a:r>
                        <a:rPr lang="en-US" sz="2100" dirty="0"/>
                        <a:t>Surface Transportation Block Grant (STBG) Program</a:t>
                      </a:r>
                    </a:p>
                  </a:txBody>
                  <a:tcPr marL="108897" marR="108897" marT="54448" marB="54448"/>
                </a:tc>
                <a:tc>
                  <a:txBody>
                    <a:bodyPr/>
                    <a:lstStyle/>
                    <a:p>
                      <a:pPr lvl="0" algn="r"/>
                      <a:r>
                        <a:rPr lang="en-US" sz="2100" dirty="0"/>
                        <a:t>$99,000,000</a:t>
                      </a:r>
                    </a:p>
                  </a:txBody>
                  <a:tcPr marL="108897" marR="108897" marT="54448" marB="54448"/>
                </a:tc>
                <a:extLst>
                  <a:ext uri="{0D108BD9-81ED-4DB2-BD59-A6C34878D82A}">
                    <a16:rowId xmlns:a16="http://schemas.microsoft.com/office/drawing/2014/main" val="3717881440"/>
                  </a:ext>
                </a:extLst>
              </a:tr>
              <a:tr h="762276">
                <a:tc>
                  <a:txBody>
                    <a:bodyPr/>
                    <a:lstStyle/>
                    <a:p>
                      <a:r>
                        <a:rPr lang="en-US" sz="2100" dirty="0"/>
                        <a:t>Congestion Mitigation and Air Quality (CMAQ) Program</a:t>
                      </a:r>
                    </a:p>
                  </a:txBody>
                  <a:tcPr marL="108897" marR="108897" marT="54448" marB="54448"/>
                </a:tc>
                <a:tc>
                  <a:txBody>
                    <a:bodyPr/>
                    <a:lstStyle/>
                    <a:p>
                      <a:pPr lvl="0" algn="r"/>
                      <a:r>
                        <a:rPr lang="en-US" sz="2100" dirty="0"/>
                        <a:t>$29,000,000</a:t>
                      </a:r>
                    </a:p>
                  </a:txBody>
                  <a:tcPr marL="108897" marR="108897" marT="54448" marB="54448"/>
                </a:tc>
                <a:extLst>
                  <a:ext uri="{0D108BD9-81ED-4DB2-BD59-A6C34878D82A}">
                    <a16:rowId xmlns:a16="http://schemas.microsoft.com/office/drawing/2014/main" val="1727904281"/>
                  </a:ext>
                </a:extLst>
              </a:tr>
              <a:tr h="762276">
                <a:tc>
                  <a:txBody>
                    <a:bodyPr/>
                    <a:lstStyle/>
                    <a:p>
                      <a:r>
                        <a:rPr lang="en-US" sz="2100" dirty="0"/>
                        <a:t>Transportation Alternatives Program (TAP)</a:t>
                      </a:r>
                    </a:p>
                  </a:txBody>
                  <a:tcPr marL="108897" marR="108897" marT="54448" marB="54448"/>
                </a:tc>
                <a:tc>
                  <a:txBody>
                    <a:bodyPr/>
                    <a:lstStyle/>
                    <a:p>
                      <a:pPr lvl="0" algn="r"/>
                      <a:r>
                        <a:rPr lang="en-US" sz="2100" dirty="0"/>
                        <a:t>$15,000,000</a:t>
                      </a:r>
                    </a:p>
                  </a:txBody>
                  <a:tcPr marL="108897" marR="108897" marT="54448" marB="54448"/>
                </a:tc>
                <a:extLst>
                  <a:ext uri="{0D108BD9-81ED-4DB2-BD59-A6C34878D82A}">
                    <a16:rowId xmlns:a16="http://schemas.microsoft.com/office/drawing/2014/main" val="1171255416"/>
                  </a:ext>
                </a:extLst>
              </a:tr>
              <a:tr h="441636">
                <a:tc>
                  <a:txBody>
                    <a:bodyPr/>
                    <a:lstStyle/>
                    <a:p>
                      <a:r>
                        <a:rPr lang="en-US" sz="2100" dirty="0"/>
                        <a:t>Carbon Reduction Program (new)</a:t>
                      </a:r>
                    </a:p>
                  </a:txBody>
                  <a:tcPr marL="108897" marR="108897" marT="54448" marB="54448"/>
                </a:tc>
                <a:tc>
                  <a:txBody>
                    <a:bodyPr/>
                    <a:lstStyle/>
                    <a:p>
                      <a:pPr lvl="0" algn="r"/>
                      <a:r>
                        <a:rPr lang="en-US" sz="2100" dirty="0"/>
                        <a:t>$12,000,000</a:t>
                      </a:r>
                    </a:p>
                  </a:txBody>
                  <a:tcPr marL="108897" marR="108897" marT="54448" marB="54448"/>
                </a:tc>
                <a:extLst>
                  <a:ext uri="{0D108BD9-81ED-4DB2-BD59-A6C34878D82A}">
                    <a16:rowId xmlns:a16="http://schemas.microsoft.com/office/drawing/2014/main" val="3496437641"/>
                  </a:ext>
                </a:extLst>
              </a:tr>
              <a:tr h="441636">
                <a:tc>
                  <a:txBody>
                    <a:bodyPr/>
                    <a:lstStyle/>
                    <a:p>
                      <a:pPr lvl="2"/>
                      <a:r>
                        <a:rPr lang="en-US" sz="2100" b="1" dirty="0"/>
                        <a:t>Total MPO-Directed Funds</a:t>
                      </a:r>
                    </a:p>
                  </a:txBody>
                  <a:tcPr marL="108897" marR="108897" marT="54448" marB="54448"/>
                </a:tc>
                <a:tc>
                  <a:txBody>
                    <a:bodyPr/>
                    <a:lstStyle/>
                    <a:p>
                      <a:pPr lvl="0" algn="r"/>
                      <a:r>
                        <a:rPr lang="en-US" sz="2100" b="1" dirty="0"/>
                        <a:t>$155,000,000</a:t>
                      </a:r>
                    </a:p>
                  </a:txBody>
                  <a:tcPr marL="108897" marR="108897" marT="54448" marB="54448"/>
                </a:tc>
                <a:extLst>
                  <a:ext uri="{0D108BD9-81ED-4DB2-BD59-A6C34878D82A}">
                    <a16:rowId xmlns:a16="http://schemas.microsoft.com/office/drawing/2014/main" val="201209593"/>
                  </a:ext>
                </a:extLst>
              </a:tr>
            </a:tbl>
          </a:graphicData>
        </a:graphic>
      </p:graphicFrame>
      <p:sp>
        <p:nvSpPr>
          <p:cNvPr id="5" name="TextBox 4">
            <a:extLst>
              <a:ext uri="{FF2B5EF4-FFF2-40B4-BE49-F238E27FC236}">
                <a16:creationId xmlns:a16="http://schemas.microsoft.com/office/drawing/2014/main" id="{5E59927C-ABF8-4325-9BA7-281FF0E92BAB}"/>
              </a:ext>
            </a:extLst>
          </p:cNvPr>
          <p:cNvSpPr txBox="1"/>
          <p:nvPr/>
        </p:nvSpPr>
        <p:spPr>
          <a:xfrm>
            <a:off x="268132" y="5331707"/>
            <a:ext cx="10159843" cy="400110"/>
          </a:xfrm>
          <a:prstGeom prst="rect">
            <a:avLst/>
          </a:prstGeom>
          <a:noFill/>
        </p:spPr>
        <p:txBody>
          <a:bodyPr wrap="square" rtlCol="0">
            <a:spAutoFit/>
          </a:bodyPr>
          <a:lstStyle/>
          <a:p>
            <a:r>
              <a:rPr lang="en-US" sz="2000" b="1" dirty="0"/>
              <a:t>Note: Approximately $1.5 billion allocated additionally through GDOT  </a:t>
            </a:r>
          </a:p>
        </p:txBody>
      </p:sp>
      <p:sp>
        <p:nvSpPr>
          <p:cNvPr id="6" name="TextBox 5">
            <a:extLst>
              <a:ext uri="{FF2B5EF4-FFF2-40B4-BE49-F238E27FC236}">
                <a16:creationId xmlns:a16="http://schemas.microsoft.com/office/drawing/2014/main" id="{1B21D6BC-C37F-7549-782B-028F5CC4F9EC}"/>
              </a:ext>
            </a:extLst>
          </p:cNvPr>
          <p:cNvSpPr txBox="1"/>
          <p:nvPr/>
        </p:nvSpPr>
        <p:spPr>
          <a:xfrm>
            <a:off x="268132" y="144305"/>
            <a:ext cx="10605516"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ARC directs some federal transportation spending</a:t>
            </a:r>
          </a:p>
        </p:txBody>
      </p:sp>
    </p:spTree>
    <p:extLst>
      <p:ext uri="{BB962C8B-B14F-4D97-AF65-F5344CB8AC3E}">
        <p14:creationId xmlns:p14="http://schemas.microsoft.com/office/powerpoint/2010/main" val="231734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018FA-1B5A-6247-93B2-0BE2C24F35C3}"/>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8B5CD2-5261-6E82-7DB8-07B94375B27D}"/>
              </a:ext>
            </a:extLst>
          </p:cNvPr>
          <p:cNvPicPr>
            <a:picLocks noChangeAspect="1"/>
          </p:cNvPicPr>
          <p:nvPr/>
        </p:nvPicPr>
        <p:blipFill>
          <a:blip r:embed="rId2"/>
          <a:stretch>
            <a:fillRect/>
          </a:stretch>
        </p:blipFill>
        <p:spPr>
          <a:xfrm>
            <a:off x="388349" y="1159774"/>
            <a:ext cx="8432590" cy="4743332"/>
          </a:xfrm>
          <a:prstGeom prst="roundRect">
            <a:avLst/>
          </a:prstGeom>
          <a:ln w="28575">
            <a:solidFill>
              <a:schemeClr val="tx1"/>
            </a:solidFill>
          </a:ln>
        </p:spPr>
      </p:pic>
      <p:sp>
        <p:nvSpPr>
          <p:cNvPr id="6" name="TextBox 5">
            <a:extLst>
              <a:ext uri="{FF2B5EF4-FFF2-40B4-BE49-F238E27FC236}">
                <a16:creationId xmlns:a16="http://schemas.microsoft.com/office/drawing/2014/main" id="{C62ECB27-08CC-23C3-C7CD-EB367EA1FBF5}"/>
              </a:ext>
            </a:extLst>
          </p:cNvPr>
          <p:cNvSpPr txBox="1"/>
          <p:nvPr/>
        </p:nvSpPr>
        <p:spPr>
          <a:xfrm>
            <a:off x="199034" y="136525"/>
            <a:ext cx="9370969"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Today’s Agenda</a:t>
            </a:r>
          </a:p>
        </p:txBody>
      </p:sp>
    </p:spTree>
    <p:extLst>
      <p:ext uri="{BB962C8B-B14F-4D97-AF65-F5344CB8AC3E}">
        <p14:creationId xmlns:p14="http://schemas.microsoft.com/office/powerpoint/2010/main" val="2411984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C4EFFC-B915-3202-E831-01AF0EC8EA9D}"/>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F5BCC76-58C1-4E43-B949-56616A4AA587}"/>
              </a:ext>
            </a:extLst>
          </p:cNvPr>
          <p:cNvGrpSpPr/>
          <p:nvPr/>
        </p:nvGrpSpPr>
        <p:grpSpPr>
          <a:xfrm>
            <a:off x="3382177" y="907063"/>
            <a:ext cx="4219461" cy="5210971"/>
            <a:chOff x="3195783" y="129357"/>
            <a:chExt cx="4996873" cy="6599285"/>
          </a:xfrm>
        </p:grpSpPr>
        <p:pic>
          <p:nvPicPr>
            <p:cNvPr id="6" name="Picture 5">
              <a:extLst>
                <a:ext uri="{FF2B5EF4-FFF2-40B4-BE49-F238E27FC236}">
                  <a16:creationId xmlns:a16="http://schemas.microsoft.com/office/drawing/2014/main" id="{DF9B293E-DDAB-4DA7-9E50-B8931E62987A}"/>
                </a:ext>
              </a:extLst>
            </p:cNvPr>
            <p:cNvPicPr>
              <a:picLocks noChangeAspect="1"/>
            </p:cNvPicPr>
            <p:nvPr/>
          </p:nvPicPr>
          <p:blipFill rotWithShape="1">
            <a:blip r:embed="rId3"/>
            <a:srcRect l="1958" t="2625" r="4778" b="2017"/>
            <a:stretch/>
          </p:blipFill>
          <p:spPr>
            <a:xfrm>
              <a:off x="3195783" y="129357"/>
              <a:ext cx="4996873" cy="6599285"/>
            </a:xfrm>
            <a:prstGeom prst="rect">
              <a:avLst/>
            </a:prstGeom>
          </p:spPr>
        </p:pic>
        <p:pic>
          <p:nvPicPr>
            <p:cNvPr id="3" name="Picture 2">
              <a:extLst>
                <a:ext uri="{FF2B5EF4-FFF2-40B4-BE49-F238E27FC236}">
                  <a16:creationId xmlns:a16="http://schemas.microsoft.com/office/drawing/2014/main" id="{C723D10A-83C1-4235-92F3-3A1E40D1288B}"/>
                </a:ext>
              </a:extLst>
            </p:cNvPr>
            <p:cNvPicPr>
              <a:picLocks noChangeAspect="1"/>
            </p:cNvPicPr>
            <p:nvPr/>
          </p:nvPicPr>
          <p:blipFill>
            <a:blip r:embed="rId4"/>
            <a:stretch>
              <a:fillRect/>
            </a:stretch>
          </p:blipFill>
          <p:spPr>
            <a:xfrm>
              <a:off x="6951967" y="361949"/>
              <a:ext cx="1240689" cy="6366693"/>
            </a:xfrm>
            <a:prstGeom prst="rect">
              <a:avLst/>
            </a:prstGeom>
          </p:spPr>
        </p:pic>
      </p:grpSp>
      <p:sp>
        <p:nvSpPr>
          <p:cNvPr id="2" name="TextBox 1">
            <a:extLst>
              <a:ext uri="{FF2B5EF4-FFF2-40B4-BE49-F238E27FC236}">
                <a16:creationId xmlns:a16="http://schemas.microsoft.com/office/drawing/2014/main" id="{10696690-C12A-6190-00E7-FA78D3AF7B17}"/>
              </a:ext>
            </a:extLst>
          </p:cNvPr>
          <p:cNvSpPr txBox="1"/>
          <p:nvPr/>
        </p:nvSpPr>
        <p:spPr>
          <a:xfrm>
            <a:off x="268132" y="144305"/>
            <a:ext cx="11828388"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How decisions are made on ARC directed funds</a:t>
            </a:r>
          </a:p>
        </p:txBody>
      </p:sp>
    </p:spTree>
    <p:extLst>
      <p:ext uri="{BB962C8B-B14F-4D97-AF65-F5344CB8AC3E}">
        <p14:creationId xmlns:p14="http://schemas.microsoft.com/office/powerpoint/2010/main" val="2202428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57AC38-5990-8A32-DE50-B62DBC7B9B38}"/>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45B5FF0-B182-47E1-8A22-2C8201B1F5BB}"/>
              </a:ext>
            </a:extLst>
          </p:cNvPr>
          <p:cNvSpPr/>
          <p:nvPr/>
        </p:nvSpPr>
        <p:spPr>
          <a:xfrm>
            <a:off x="6208136" y="1944412"/>
            <a:ext cx="2399252" cy="914400"/>
          </a:xfrm>
          <a:prstGeom prst="roundRect">
            <a:avLst/>
          </a:prstGeom>
          <a:solidFill>
            <a:schemeClr val="accent5">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Trebuchet MS" panose="020B0603020202020204" pitchFamily="34" charset="0"/>
              </a:rPr>
              <a:t>Safety</a:t>
            </a:r>
          </a:p>
        </p:txBody>
      </p:sp>
      <p:sp>
        <p:nvSpPr>
          <p:cNvPr id="9" name="Rectangle: Rounded Corners 8">
            <a:extLst>
              <a:ext uri="{FF2B5EF4-FFF2-40B4-BE49-F238E27FC236}">
                <a16:creationId xmlns:a16="http://schemas.microsoft.com/office/drawing/2014/main" id="{70CD48AE-5C3D-4D92-8048-4179546219E2}"/>
              </a:ext>
            </a:extLst>
          </p:cNvPr>
          <p:cNvSpPr/>
          <p:nvPr/>
        </p:nvSpPr>
        <p:spPr>
          <a:xfrm>
            <a:off x="8919757" y="1944412"/>
            <a:ext cx="2399252" cy="91440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rebuchet MS" panose="020B0603020202020204" pitchFamily="34" charset="0"/>
              </a:rPr>
              <a:t>Resiliency</a:t>
            </a:r>
          </a:p>
        </p:txBody>
      </p:sp>
      <p:sp>
        <p:nvSpPr>
          <p:cNvPr id="10" name="Rectangle: Rounded Corners 9">
            <a:extLst>
              <a:ext uri="{FF2B5EF4-FFF2-40B4-BE49-F238E27FC236}">
                <a16:creationId xmlns:a16="http://schemas.microsoft.com/office/drawing/2014/main" id="{9C6F64DC-6450-441F-AA93-003B356DE827}"/>
              </a:ext>
            </a:extLst>
          </p:cNvPr>
          <p:cNvSpPr/>
          <p:nvPr/>
        </p:nvSpPr>
        <p:spPr>
          <a:xfrm>
            <a:off x="3496515" y="1944412"/>
            <a:ext cx="2399252" cy="914400"/>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tx1"/>
                </a:solidFill>
                <a:latin typeface="Trebuchet MS" panose="020B0603020202020204" pitchFamily="34" charset="0"/>
              </a:rPr>
              <a:t>Equity</a:t>
            </a:r>
          </a:p>
        </p:txBody>
      </p:sp>
      <p:sp>
        <p:nvSpPr>
          <p:cNvPr id="11" name="Rectangle: Rounded Corners 10">
            <a:extLst>
              <a:ext uri="{FF2B5EF4-FFF2-40B4-BE49-F238E27FC236}">
                <a16:creationId xmlns:a16="http://schemas.microsoft.com/office/drawing/2014/main" id="{9151B50D-D004-4906-8BF0-887F685FCB2D}"/>
              </a:ext>
            </a:extLst>
          </p:cNvPr>
          <p:cNvSpPr/>
          <p:nvPr/>
        </p:nvSpPr>
        <p:spPr>
          <a:xfrm>
            <a:off x="711069" y="1944412"/>
            <a:ext cx="2399252" cy="914400"/>
          </a:xfrm>
          <a:prstGeom prst="roundRect">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tx1"/>
                </a:solidFill>
                <a:latin typeface="Trebuchet MS" panose="020B0603020202020204" pitchFamily="34" charset="0"/>
              </a:rPr>
              <a:t>Mobility &amp; Access</a:t>
            </a:r>
          </a:p>
        </p:txBody>
      </p:sp>
      <p:sp>
        <p:nvSpPr>
          <p:cNvPr id="4" name="TextBox 3">
            <a:extLst>
              <a:ext uri="{FF2B5EF4-FFF2-40B4-BE49-F238E27FC236}">
                <a16:creationId xmlns:a16="http://schemas.microsoft.com/office/drawing/2014/main" id="{1F3A93EB-98BF-4978-A388-E1A3ABD92DEE}"/>
              </a:ext>
            </a:extLst>
          </p:cNvPr>
          <p:cNvSpPr txBox="1"/>
          <p:nvPr/>
        </p:nvSpPr>
        <p:spPr>
          <a:xfrm>
            <a:off x="3569617" y="3072430"/>
            <a:ext cx="239925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EJ Analysis</a:t>
            </a:r>
            <a:br>
              <a:rPr lang="en-US" b="1" dirty="0"/>
            </a:br>
            <a:endParaRPr lang="en-US" b="1" dirty="0"/>
          </a:p>
          <a:p>
            <a:pPr marL="285750" indent="-285750">
              <a:buFont typeface="Arial" panose="020B0604020202020204" pitchFamily="34" charset="0"/>
              <a:buChar char="•"/>
            </a:pPr>
            <a:r>
              <a:rPr lang="en-US" b="1" dirty="0"/>
              <a:t>Proximity to subsidized housing</a:t>
            </a:r>
          </a:p>
        </p:txBody>
      </p:sp>
      <p:sp>
        <p:nvSpPr>
          <p:cNvPr id="5" name="TextBox 4">
            <a:extLst>
              <a:ext uri="{FF2B5EF4-FFF2-40B4-BE49-F238E27FC236}">
                <a16:creationId xmlns:a16="http://schemas.microsoft.com/office/drawing/2014/main" id="{A4206A25-E97F-4815-B3A5-B7DC09846A9B}"/>
              </a:ext>
            </a:extLst>
          </p:cNvPr>
          <p:cNvSpPr txBox="1"/>
          <p:nvPr/>
        </p:nvSpPr>
        <p:spPr>
          <a:xfrm>
            <a:off x="6267898" y="3072430"/>
            <a:ext cx="233949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Safe systems design</a:t>
            </a:r>
            <a:br>
              <a:rPr lang="en-US" b="1" dirty="0"/>
            </a:br>
            <a:endParaRPr lang="en-US" b="1" dirty="0"/>
          </a:p>
          <a:p>
            <a:pPr marL="285750" indent="-285750">
              <a:buFont typeface="Arial" panose="020B0604020202020204" pitchFamily="34" charset="0"/>
              <a:buChar char="•"/>
            </a:pPr>
            <a:r>
              <a:rPr lang="en-US" b="1" dirty="0"/>
              <a:t>Addresses causes of historical crashes</a:t>
            </a:r>
          </a:p>
        </p:txBody>
      </p:sp>
      <p:sp>
        <p:nvSpPr>
          <p:cNvPr id="6" name="TextBox 5">
            <a:extLst>
              <a:ext uri="{FF2B5EF4-FFF2-40B4-BE49-F238E27FC236}">
                <a16:creationId xmlns:a16="http://schemas.microsoft.com/office/drawing/2014/main" id="{65C9FA8B-7A7F-4383-AD7C-436386967575}"/>
              </a:ext>
            </a:extLst>
          </p:cNvPr>
          <p:cNvSpPr txBox="1"/>
          <p:nvPr/>
        </p:nvSpPr>
        <p:spPr>
          <a:xfrm>
            <a:off x="9014310" y="3072430"/>
            <a:ext cx="2339490"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Improves air quality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Stormwater adaptation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Asset management</a:t>
            </a:r>
          </a:p>
        </p:txBody>
      </p:sp>
      <p:sp>
        <p:nvSpPr>
          <p:cNvPr id="7" name="TextBox 6">
            <a:extLst>
              <a:ext uri="{FF2B5EF4-FFF2-40B4-BE49-F238E27FC236}">
                <a16:creationId xmlns:a16="http://schemas.microsoft.com/office/drawing/2014/main" id="{805EFC52-EA47-4EB2-9E0C-CC847BFC4A3B}"/>
              </a:ext>
            </a:extLst>
          </p:cNvPr>
          <p:cNvSpPr txBox="1"/>
          <p:nvPr/>
        </p:nvSpPr>
        <p:spPr>
          <a:xfrm>
            <a:off x="711070" y="3072430"/>
            <a:ext cx="2559518"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Improves congestion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Multimodal design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On priority networks</a:t>
            </a:r>
          </a:p>
        </p:txBody>
      </p:sp>
      <p:sp>
        <p:nvSpPr>
          <p:cNvPr id="14" name="TextBox 13">
            <a:extLst>
              <a:ext uri="{FF2B5EF4-FFF2-40B4-BE49-F238E27FC236}">
                <a16:creationId xmlns:a16="http://schemas.microsoft.com/office/drawing/2014/main" id="{AE7D57D7-B1FD-F7E6-D482-7BDCA9465A10}"/>
              </a:ext>
            </a:extLst>
          </p:cNvPr>
          <p:cNvSpPr txBox="1"/>
          <p:nvPr/>
        </p:nvSpPr>
        <p:spPr>
          <a:xfrm>
            <a:off x="268132" y="144305"/>
            <a:ext cx="9192062"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Project evaluation criteria</a:t>
            </a:r>
          </a:p>
        </p:txBody>
      </p:sp>
    </p:spTree>
    <p:extLst>
      <p:ext uri="{BB962C8B-B14F-4D97-AF65-F5344CB8AC3E}">
        <p14:creationId xmlns:p14="http://schemas.microsoft.com/office/powerpoint/2010/main" val="38041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C7F017-F103-EC53-FDB4-67039A18C076}"/>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7D57D7-B1FD-F7E6-D482-7BDCA9465A10}"/>
              </a:ext>
            </a:extLst>
          </p:cNvPr>
          <p:cNvSpPr txBox="1"/>
          <p:nvPr/>
        </p:nvSpPr>
        <p:spPr>
          <a:xfrm>
            <a:off x="268131" y="144305"/>
            <a:ext cx="10925005"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Potential projects are identified in numerous ways</a:t>
            </a:r>
          </a:p>
        </p:txBody>
      </p:sp>
      <p:pic>
        <p:nvPicPr>
          <p:cNvPr id="12" name="Picture 11">
            <a:extLst>
              <a:ext uri="{FF2B5EF4-FFF2-40B4-BE49-F238E27FC236}">
                <a16:creationId xmlns:a16="http://schemas.microsoft.com/office/drawing/2014/main" id="{3ECFB7A0-52CE-F079-015B-23C63B0D7172}"/>
              </a:ext>
            </a:extLst>
          </p:cNvPr>
          <p:cNvPicPr>
            <a:picLocks noChangeAspect="1"/>
          </p:cNvPicPr>
          <p:nvPr/>
        </p:nvPicPr>
        <p:blipFill>
          <a:blip r:embed="rId3"/>
          <a:stretch>
            <a:fillRect/>
          </a:stretch>
        </p:blipFill>
        <p:spPr>
          <a:xfrm>
            <a:off x="388969" y="886858"/>
            <a:ext cx="3424276" cy="4169884"/>
          </a:xfrm>
          <a:prstGeom prst="rect">
            <a:avLst/>
          </a:prstGeom>
          <a:ln w="28575">
            <a:solidFill>
              <a:schemeClr val="tx1"/>
            </a:solidFill>
          </a:ln>
        </p:spPr>
      </p:pic>
      <p:pic>
        <p:nvPicPr>
          <p:cNvPr id="13" name="Picture 12">
            <a:extLst>
              <a:ext uri="{FF2B5EF4-FFF2-40B4-BE49-F238E27FC236}">
                <a16:creationId xmlns:a16="http://schemas.microsoft.com/office/drawing/2014/main" id="{97831BBA-7D40-7FEA-4697-5680EDAEB81D}"/>
              </a:ext>
            </a:extLst>
          </p:cNvPr>
          <p:cNvPicPr>
            <a:picLocks noChangeAspect="1"/>
          </p:cNvPicPr>
          <p:nvPr/>
        </p:nvPicPr>
        <p:blipFill rotWithShape="1">
          <a:blip r:embed="rId4"/>
          <a:srcRect l="27106" t="16317" r="15752" b="4702"/>
          <a:stretch/>
        </p:blipFill>
        <p:spPr>
          <a:xfrm>
            <a:off x="4273748" y="886858"/>
            <a:ext cx="4240821" cy="4169884"/>
          </a:xfrm>
          <a:prstGeom prst="rect">
            <a:avLst/>
          </a:prstGeom>
          <a:ln w="28575">
            <a:solidFill>
              <a:schemeClr val="tx1"/>
            </a:solidFill>
          </a:ln>
        </p:spPr>
      </p:pic>
      <p:sp>
        <p:nvSpPr>
          <p:cNvPr id="15" name="Rectangle 14">
            <a:extLst>
              <a:ext uri="{FF2B5EF4-FFF2-40B4-BE49-F238E27FC236}">
                <a16:creationId xmlns:a16="http://schemas.microsoft.com/office/drawing/2014/main" id="{70513D49-307F-F981-BD3C-060C744AA9D3}"/>
              </a:ext>
            </a:extLst>
          </p:cNvPr>
          <p:cNvSpPr/>
          <p:nvPr/>
        </p:nvSpPr>
        <p:spPr>
          <a:xfrm>
            <a:off x="8726091" y="877808"/>
            <a:ext cx="3205176" cy="4247317"/>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b="1" u="sng" dirty="0"/>
              <a:t>At the county level</a:t>
            </a:r>
            <a:r>
              <a:rPr lang="en-US" sz="2000" dirty="0"/>
              <a:t>  Comprehensive Transportation Planning Program</a:t>
            </a:r>
          </a:p>
          <a:p>
            <a:pPr marL="342900" indent="-342900">
              <a:spcBef>
                <a:spcPts val="600"/>
              </a:spcBef>
              <a:spcAft>
                <a:spcPts val="600"/>
              </a:spcAft>
              <a:buFont typeface="Arial" panose="020B0604020202020204" pitchFamily="34" charset="0"/>
              <a:buChar char="•"/>
            </a:pPr>
            <a:r>
              <a:rPr lang="en-US" sz="2000" b="1" u="sng" dirty="0"/>
              <a:t>At the community level</a:t>
            </a:r>
            <a:r>
              <a:rPr lang="en-US" sz="2000" dirty="0"/>
              <a:t>          Livable Centers Initiative Planning Program</a:t>
            </a:r>
          </a:p>
          <a:p>
            <a:pPr marL="341313">
              <a:spcBef>
                <a:spcPts val="600"/>
              </a:spcBef>
              <a:spcAft>
                <a:spcPts val="600"/>
              </a:spcAft>
            </a:pPr>
            <a:r>
              <a:rPr lang="en-US" sz="2000" dirty="0"/>
              <a:t>Freight Cluster Area Planning Program</a:t>
            </a:r>
          </a:p>
          <a:p>
            <a:pPr marL="342900" indent="-342900">
              <a:spcBef>
                <a:spcPts val="600"/>
              </a:spcBef>
              <a:spcAft>
                <a:spcPts val="600"/>
              </a:spcAft>
              <a:buFont typeface="Arial" panose="020B0604020202020204" pitchFamily="34" charset="0"/>
              <a:buChar char="•"/>
            </a:pPr>
            <a:r>
              <a:rPr lang="en-US" sz="2000" b="1" u="sng" dirty="0"/>
              <a:t>At the problem level </a:t>
            </a:r>
            <a:r>
              <a:rPr lang="en-US" sz="2000" dirty="0"/>
              <a:t>                   Regional Transportation Planning Studies Program</a:t>
            </a:r>
          </a:p>
        </p:txBody>
      </p:sp>
      <p:pic>
        <p:nvPicPr>
          <p:cNvPr id="16" name="Picture 15">
            <a:extLst>
              <a:ext uri="{FF2B5EF4-FFF2-40B4-BE49-F238E27FC236}">
                <a16:creationId xmlns:a16="http://schemas.microsoft.com/office/drawing/2014/main" id="{B9B5C748-3002-28AD-E4F5-179CD34AA66D}"/>
              </a:ext>
            </a:extLst>
          </p:cNvPr>
          <p:cNvPicPr>
            <a:picLocks noChangeAspect="1"/>
          </p:cNvPicPr>
          <p:nvPr/>
        </p:nvPicPr>
        <p:blipFill rotWithShape="1">
          <a:blip r:embed="rId5"/>
          <a:srcRect l="5685" t="16060" r="6497" b="5591"/>
          <a:stretch/>
        </p:blipFill>
        <p:spPr>
          <a:xfrm>
            <a:off x="1569627" y="3248823"/>
            <a:ext cx="4910279" cy="2920622"/>
          </a:xfrm>
          <a:prstGeom prst="rect">
            <a:avLst/>
          </a:prstGeom>
          <a:ln w="28575">
            <a:solidFill>
              <a:schemeClr val="tx1"/>
            </a:solidFill>
          </a:ln>
        </p:spPr>
      </p:pic>
    </p:spTree>
    <p:extLst>
      <p:ext uri="{BB962C8B-B14F-4D97-AF65-F5344CB8AC3E}">
        <p14:creationId xmlns:p14="http://schemas.microsoft.com/office/powerpoint/2010/main" val="3168334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3747BA-43E3-3EAC-FAF6-0B348571ABDB}"/>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048665-8F52-45F0-A090-7E0A92AE931E}"/>
              </a:ext>
            </a:extLst>
          </p:cNvPr>
          <p:cNvPicPr>
            <a:picLocks noChangeAspect="1"/>
          </p:cNvPicPr>
          <p:nvPr/>
        </p:nvPicPr>
        <p:blipFill rotWithShape="1">
          <a:blip r:embed="rId2"/>
          <a:srcRect l="8512" t="15451" r="39949" b="10920"/>
          <a:stretch/>
        </p:blipFill>
        <p:spPr>
          <a:xfrm>
            <a:off x="497231" y="1110129"/>
            <a:ext cx="3898499" cy="3894903"/>
          </a:xfrm>
          <a:prstGeom prst="rect">
            <a:avLst/>
          </a:prstGeom>
          <a:ln w="28575">
            <a:solidFill>
              <a:schemeClr val="tx1"/>
            </a:solidFill>
          </a:ln>
        </p:spPr>
      </p:pic>
      <p:sp>
        <p:nvSpPr>
          <p:cNvPr id="4" name="TextBox 3">
            <a:extLst>
              <a:ext uri="{FF2B5EF4-FFF2-40B4-BE49-F238E27FC236}">
                <a16:creationId xmlns:a16="http://schemas.microsoft.com/office/drawing/2014/main" id="{0168CDC4-14B2-621D-5386-EA0102A67AC0}"/>
              </a:ext>
            </a:extLst>
          </p:cNvPr>
          <p:cNvSpPr txBox="1"/>
          <p:nvPr/>
        </p:nvSpPr>
        <p:spPr>
          <a:xfrm>
            <a:off x="268131" y="144305"/>
            <a:ext cx="11530933"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Projects are also identified based on issues and modes</a:t>
            </a:r>
          </a:p>
        </p:txBody>
      </p:sp>
      <p:pic>
        <p:nvPicPr>
          <p:cNvPr id="7" name="Picture 6">
            <a:extLst>
              <a:ext uri="{FF2B5EF4-FFF2-40B4-BE49-F238E27FC236}">
                <a16:creationId xmlns:a16="http://schemas.microsoft.com/office/drawing/2014/main" id="{403342DA-A488-7E1D-E6EB-05C62817E3CD}"/>
              </a:ext>
            </a:extLst>
          </p:cNvPr>
          <p:cNvPicPr>
            <a:picLocks noChangeAspect="1"/>
          </p:cNvPicPr>
          <p:nvPr/>
        </p:nvPicPr>
        <p:blipFill>
          <a:blip r:embed="rId3"/>
          <a:stretch>
            <a:fillRect/>
          </a:stretch>
        </p:blipFill>
        <p:spPr>
          <a:xfrm>
            <a:off x="4620279" y="1110129"/>
            <a:ext cx="3466876" cy="3894903"/>
          </a:xfrm>
          <a:prstGeom prst="rect">
            <a:avLst/>
          </a:prstGeom>
          <a:ln w="28575">
            <a:solidFill>
              <a:schemeClr val="tx1"/>
            </a:solidFill>
          </a:ln>
        </p:spPr>
      </p:pic>
      <p:pic>
        <p:nvPicPr>
          <p:cNvPr id="10" name="Picture 9">
            <a:extLst>
              <a:ext uri="{FF2B5EF4-FFF2-40B4-BE49-F238E27FC236}">
                <a16:creationId xmlns:a16="http://schemas.microsoft.com/office/drawing/2014/main" id="{252D84A8-E210-7ABA-6258-029535A6FD8F}"/>
              </a:ext>
            </a:extLst>
          </p:cNvPr>
          <p:cNvPicPr>
            <a:picLocks noChangeAspect="1"/>
          </p:cNvPicPr>
          <p:nvPr/>
        </p:nvPicPr>
        <p:blipFill>
          <a:blip r:embed="rId4"/>
          <a:stretch>
            <a:fillRect/>
          </a:stretch>
        </p:blipFill>
        <p:spPr>
          <a:xfrm>
            <a:off x="8311705" y="1134919"/>
            <a:ext cx="2982607" cy="3870114"/>
          </a:xfrm>
          <a:prstGeom prst="rect">
            <a:avLst/>
          </a:prstGeom>
          <a:ln w="28575">
            <a:solidFill>
              <a:schemeClr val="tx1"/>
            </a:solidFill>
          </a:ln>
        </p:spPr>
      </p:pic>
    </p:spTree>
    <p:extLst>
      <p:ext uri="{BB962C8B-B14F-4D97-AF65-F5344CB8AC3E}">
        <p14:creationId xmlns:p14="http://schemas.microsoft.com/office/powerpoint/2010/main" val="2302226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B128F2-DD17-4542-B1BA-1C483629916E}"/>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8F9FEB-2E8D-4377-B11A-3C97A7488FD2}"/>
              </a:ext>
            </a:extLst>
          </p:cNvPr>
          <p:cNvSpPr/>
          <p:nvPr/>
        </p:nvSpPr>
        <p:spPr>
          <a:xfrm>
            <a:off x="505097" y="71519"/>
            <a:ext cx="11686903"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Infrastructure Investment and Jobs Act (IIJA)</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E0ED84F8-708A-40F5-B947-6BB400F1F3AB}"/>
              </a:ext>
            </a:extLst>
          </p:cNvPr>
          <p:cNvSpPr/>
          <p:nvPr/>
        </p:nvSpPr>
        <p:spPr>
          <a:xfrm>
            <a:off x="461554" y="1351144"/>
            <a:ext cx="7534476" cy="4524315"/>
          </a:xfrm>
          <a:prstGeom prst="rect">
            <a:avLst/>
          </a:prstGeom>
        </p:spPr>
        <p:txBody>
          <a:bodyPr wrap="square">
            <a:spAutoFit/>
          </a:bodyPr>
          <a:lstStyle/>
          <a:p>
            <a:pPr marL="457200" indent="-457200">
              <a:buFont typeface="Arial" panose="020B0604020202020204" pitchFamily="34" charset="0"/>
              <a:buChar char="•"/>
            </a:pPr>
            <a:r>
              <a:rPr lang="en-US" sz="2400" dirty="0"/>
              <a:t>Signed into law (PL 117-58) on November 15, 2021</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Commonly referred to as the Bipartisan Infrastructure Law</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Covers five fiscal years (FY 2022-2026)</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$1.2 trillion authorized for a wide variety of infrastructure, including about half for transportation</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Roughly 400 programs, over half of which will be awarded through nationwide competitive processes</a:t>
            </a:r>
          </a:p>
        </p:txBody>
      </p:sp>
      <p:pic>
        <p:nvPicPr>
          <p:cNvPr id="7" name="Graphic 6" descr="Signature with solid fill">
            <a:extLst>
              <a:ext uri="{FF2B5EF4-FFF2-40B4-BE49-F238E27FC236}">
                <a16:creationId xmlns:a16="http://schemas.microsoft.com/office/drawing/2014/main" id="{4FBBBE59-BA0D-4492-83B7-F9BE3C522C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5090" y="2160331"/>
            <a:ext cx="2905943" cy="2905943"/>
          </a:xfrm>
          <a:prstGeom prst="rect">
            <a:avLst/>
          </a:prstGeom>
        </p:spPr>
      </p:pic>
    </p:spTree>
    <p:extLst>
      <p:ext uri="{BB962C8B-B14F-4D97-AF65-F5344CB8AC3E}">
        <p14:creationId xmlns:p14="http://schemas.microsoft.com/office/powerpoint/2010/main" val="3295630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7B04083-773D-46A4-8D19-069966097761}"/>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21E45D-F1AF-4900-B7C8-FAC3BC1B26FA}"/>
              </a:ext>
            </a:extLst>
          </p:cNvPr>
          <p:cNvPicPr>
            <a:picLocks noChangeAspect="1"/>
          </p:cNvPicPr>
          <p:nvPr/>
        </p:nvPicPr>
        <p:blipFill>
          <a:blip r:embed="rId3"/>
          <a:stretch>
            <a:fillRect/>
          </a:stretch>
        </p:blipFill>
        <p:spPr>
          <a:xfrm>
            <a:off x="527808" y="4857225"/>
            <a:ext cx="893296" cy="893296"/>
          </a:xfrm>
          <a:prstGeom prst="rect">
            <a:avLst/>
          </a:prstGeom>
        </p:spPr>
      </p:pic>
      <p:sp>
        <p:nvSpPr>
          <p:cNvPr id="5" name="TextBox 4">
            <a:extLst>
              <a:ext uri="{FF2B5EF4-FFF2-40B4-BE49-F238E27FC236}">
                <a16:creationId xmlns:a16="http://schemas.microsoft.com/office/drawing/2014/main" id="{66091165-3FCE-4841-A87E-BC27C401FA11}"/>
              </a:ext>
            </a:extLst>
          </p:cNvPr>
          <p:cNvSpPr txBox="1"/>
          <p:nvPr/>
        </p:nvSpPr>
        <p:spPr>
          <a:xfrm>
            <a:off x="1535186" y="4857225"/>
            <a:ext cx="8330267" cy="830997"/>
          </a:xfrm>
          <a:prstGeom prst="rect">
            <a:avLst/>
          </a:prstGeom>
          <a:noFill/>
        </p:spPr>
        <p:txBody>
          <a:bodyPr wrap="square" rtlCol="0">
            <a:spAutoFit/>
          </a:bodyPr>
          <a:lstStyle/>
          <a:p>
            <a:r>
              <a:rPr lang="en-US" sz="2400" i="1" dirty="0"/>
              <a:t>Implementation guidance from agencies will be critical in the coming months and years</a:t>
            </a:r>
          </a:p>
        </p:txBody>
      </p:sp>
      <p:pic>
        <p:nvPicPr>
          <p:cNvPr id="6" name="Picture 5">
            <a:extLst>
              <a:ext uri="{FF2B5EF4-FFF2-40B4-BE49-F238E27FC236}">
                <a16:creationId xmlns:a16="http://schemas.microsoft.com/office/drawing/2014/main" id="{93D6E29F-648A-430D-8744-DB22FEFE7BA3}"/>
              </a:ext>
            </a:extLst>
          </p:cNvPr>
          <p:cNvPicPr>
            <a:picLocks noChangeAspect="1"/>
          </p:cNvPicPr>
          <p:nvPr/>
        </p:nvPicPr>
        <p:blipFill>
          <a:blip r:embed="rId4"/>
          <a:stretch>
            <a:fillRect/>
          </a:stretch>
        </p:blipFill>
        <p:spPr>
          <a:xfrm>
            <a:off x="632274" y="1820952"/>
            <a:ext cx="2127448" cy="2127448"/>
          </a:xfrm>
          <a:prstGeom prst="rect">
            <a:avLst/>
          </a:prstGeom>
        </p:spPr>
      </p:pic>
      <p:pic>
        <p:nvPicPr>
          <p:cNvPr id="7" name="Picture 6">
            <a:extLst>
              <a:ext uri="{FF2B5EF4-FFF2-40B4-BE49-F238E27FC236}">
                <a16:creationId xmlns:a16="http://schemas.microsoft.com/office/drawing/2014/main" id="{711A4878-D05E-4042-AC31-43849991498D}"/>
              </a:ext>
            </a:extLst>
          </p:cNvPr>
          <p:cNvPicPr>
            <a:picLocks noChangeAspect="1"/>
          </p:cNvPicPr>
          <p:nvPr/>
        </p:nvPicPr>
        <p:blipFill>
          <a:blip r:embed="rId5"/>
          <a:stretch>
            <a:fillRect/>
          </a:stretch>
        </p:blipFill>
        <p:spPr>
          <a:xfrm>
            <a:off x="4440646" y="1889267"/>
            <a:ext cx="2051691" cy="2051691"/>
          </a:xfrm>
          <a:prstGeom prst="rect">
            <a:avLst/>
          </a:prstGeom>
        </p:spPr>
      </p:pic>
      <p:pic>
        <p:nvPicPr>
          <p:cNvPr id="8" name="Picture 7">
            <a:extLst>
              <a:ext uri="{FF2B5EF4-FFF2-40B4-BE49-F238E27FC236}">
                <a16:creationId xmlns:a16="http://schemas.microsoft.com/office/drawing/2014/main" id="{C734C714-5E89-4DDB-A93C-8FE81C67840A}"/>
              </a:ext>
            </a:extLst>
          </p:cNvPr>
          <p:cNvPicPr>
            <a:picLocks noChangeAspect="1"/>
          </p:cNvPicPr>
          <p:nvPr/>
        </p:nvPicPr>
        <p:blipFill>
          <a:blip r:embed="rId6"/>
          <a:stretch>
            <a:fillRect/>
          </a:stretch>
        </p:blipFill>
        <p:spPr>
          <a:xfrm>
            <a:off x="8545599" y="1659138"/>
            <a:ext cx="2543808" cy="2543808"/>
          </a:xfrm>
          <a:prstGeom prst="rect">
            <a:avLst/>
          </a:prstGeom>
        </p:spPr>
      </p:pic>
      <p:sp>
        <p:nvSpPr>
          <p:cNvPr id="9" name="TextBox 8">
            <a:extLst>
              <a:ext uri="{FF2B5EF4-FFF2-40B4-BE49-F238E27FC236}">
                <a16:creationId xmlns:a16="http://schemas.microsoft.com/office/drawing/2014/main" id="{4D2B046B-5DBD-4A1F-8016-A7DC5D449E8A}"/>
              </a:ext>
            </a:extLst>
          </p:cNvPr>
          <p:cNvSpPr txBox="1"/>
          <p:nvPr/>
        </p:nvSpPr>
        <p:spPr>
          <a:xfrm>
            <a:off x="1013431" y="1395022"/>
            <a:ext cx="1294200" cy="523220"/>
          </a:xfrm>
          <a:prstGeom prst="rect">
            <a:avLst/>
          </a:prstGeom>
          <a:noFill/>
        </p:spPr>
        <p:txBody>
          <a:bodyPr wrap="none" rtlCol="0">
            <a:spAutoFit/>
          </a:bodyPr>
          <a:lstStyle/>
          <a:p>
            <a:r>
              <a:rPr lang="en-US" sz="2800" b="1" dirty="0"/>
              <a:t>EQUITY</a:t>
            </a:r>
          </a:p>
        </p:txBody>
      </p:sp>
      <p:sp>
        <p:nvSpPr>
          <p:cNvPr id="10" name="TextBox 9">
            <a:extLst>
              <a:ext uri="{FF2B5EF4-FFF2-40B4-BE49-F238E27FC236}">
                <a16:creationId xmlns:a16="http://schemas.microsoft.com/office/drawing/2014/main" id="{A8087925-3C78-4401-9D59-36046260B91E}"/>
              </a:ext>
            </a:extLst>
          </p:cNvPr>
          <p:cNvSpPr txBox="1"/>
          <p:nvPr/>
        </p:nvSpPr>
        <p:spPr>
          <a:xfrm>
            <a:off x="4051995" y="1395022"/>
            <a:ext cx="2838406" cy="523220"/>
          </a:xfrm>
          <a:prstGeom prst="rect">
            <a:avLst/>
          </a:prstGeom>
          <a:noFill/>
        </p:spPr>
        <p:txBody>
          <a:bodyPr wrap="none" rtlCol="0">
            <a:spAutoFit/>
          </a:bodyPr>
          <a:lstStyle/>
          <a:p>
            <a:pPr algn="ctr"/>
            <a:r>
              <a:rPr lang="en-US" sz="2800" b="1" dirty="0"/>
              <a:t>CLIMATE CHANGE</a:t>
            </a:r>
          </a:p>
        </p:txBody>
      </p:sp>
      <p:sp>
        <p:nvSpPr>
          <p:cNvPr id="11" name="TextBox 10">
            <a:extLst>
              <a:ext uri="{FF2B5EF4-FFF2-40B4-BE49-F238E27FC236}">
                <a16:creationId xmlns:a16="http://schemas.microsoft.com/office/drawing/2014/main" id="{5F5F7C7D-413E-44D8-BAB5-68DCF7016F74}"/>
              </a:ext>
            </a:extLst>
          </p:cNvPr>
          <p:cNvSpPr txBox="1"/>
          <p:nvPr/>
        </p:nvSpPr>
        <p:spPr>
          <a:xfrm>
            <a:off x="8535735" y="1264977"/>
            <a:ext cx="2454646" cy="954107"/>
          </a:xfrm>
          <a:prstGeom prst="rect">
            <a:avLst/>
          </a:prstGeom>
          <a:noFill/>
        </p:spPr>
        <p:txBody>
          <a:bodyPr wrap="none" rtlCol="0">
            <a:spAutoFit/>
          </a:bodyPr>
          <a:lstStyle/>
          <a:p>
            <a:pPr algn="ctr"/>
            <a:r>
              <a:rPr lang="en-US" sz="2800" b="1" dirty="0"/>
              <a:t>WORKFORCE</a:t>
            </a:r>
          </a:p>
          <a:p>
            <a:pPr algn="ctr"/>
            <a:r>
              <a:rPr lang="en-US" sz="2800" b="1" dirty="0"/>
              <a:t>DEVELOPMENT</a:t>
            </a:r>
          </a:p>
        </p:txBody>
      </p:sp>
      <p:sp>
        <p:nvSpPr>
          <p:cNvPr id="13" name="Rectangle 12">
            <a:extLst>
              <a:ext uri="{FF2B5EF4-FFF2-40B4-BE49-F238E27FC236}">
                <a16:creationId xmlns:a16="http://schemas.microsoft.com/office/drawing/2014/main" id="{B6477362-4A43-47F5-B9B9-568BE5D53F12}"/>
              </a:ext>
            </a:extLst>
          </p:cNvPr>
          <p:cNvSpPr/>
          <p:nvPr/>
        </p:nvSpPr>
        <p:spPr>
          <a:xfrm>
            <a:off x="505097" y="71519"/>
            <a:ext cx="11268891"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Key administration objectives</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31155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9067201-E38C-448C-9E96-6E40EF54B1C8}"/>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6DC7DB-1B08-4116-97A8-74F093E1A208}"/>
              </a:ext>
            </a:extLst>
          </p:cNvPr>
          <p:cNvSpPr/>
          <p:nvPr/>
        </p:nvSpPr>
        <p:spPr>
          <a:xfrm>
            <a:off x="505097" y="71519"/>
            <a:ext cx="11268891"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Relevance of IIJA programs to the Atlanta Region</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DC137456-7EF5-4A4B-A3B8-95C5FEF69C0B}"/>
              </a:ext>
            </a:extLst>
          </p:cNvPr>
          <p:cNvSpPr/>
          <p:nvPr/>
        </p:nvSpPr>
        <p:spPr>
          <a:xfrm>
            <a:off x="505096" y="5143498"/>
            <a:ext cx="11268891" cy="1200329"/>
          </a:xfrm>
          <a:prstGeom prst="rect">
            <a:avLst/>
          </a:prstGeom>
        </p:spPr>
        <p:txBody>
          <a:bodyPr wrap="square">
            <a:spAutoFit/>
          </a:bodyPr>
          <a:lstStyle/>
          <a:p>
            <a:pPr marL="285750" indent="-285750">
              <a:buFont typeface="Arial" panose="020B0604020202020204" pitchFamily="34" charset="0"/>
              <a:buChar char="•"/>
            </a:pPr>
            <a:r>
              <a:rPr lang="en-US" i="1" dirty="0"/>
              <a:t>The initial count of 404 distinct programs is subject to change as ARC continues to review and organize information from multiple sources.  Each program’s relevance to the region may also change as official guidance and details become available. For more information, visit </a:t>
            </a:r>
            <a:r>
              <a:rPr lang="en-US" i="1" dirty="0">
                <a:hlinkClick r:id="rId3"/>
              </a:rPr>
              <a:t>www.atlantaregional.org/iija</a:t>
            </a:r>
            <a:r>
              <a:rPr lang="en-US" i="1" dirty="0"/>
              <a:t>. </a:t>
            </a:r>
          </a:p>
          <a:p>
            <a:endParaRPr lang="en-US" i="1" dirty="0"/>
          </a:p>
        </p:txBody>
      </p:sp>
      <p:pic>
        <p:nvPicPr>
          <p:cNvPr id="7" name="Picture 6">
            <a:extLst>
              <a:ext uri="{FF2B5EF4-FFF2-40B4-BE49-F238E27FC236}">
                <a16:creationId xmlns:a16="http://schemas.microsoft.com/office/drawing/2014/main" id="{A2B2E323-D4D8-4432-9180-0A3AAC14FED3}"/>
              </a:ext>
            </a:extLst>
          </p:cNvPr>
          <p:cNvPicPr>
            <a:picLocks noChangeAspect="1"/>
          </p:cNvPicPr>
          <p:nvPr/>
        </p:nvPicPr>
        <p:blipFill>
          <a:blip r:embed="rId4"/>
          <a:stretch>
            <a:fillRect/>
          </a:stretch>
        </p:blipFill>
        <p:spPr>
          <a:xfrm>
            <a:off x="9383680" y="2636612"/>
            <a:ext cx="1930667" cy="1930667"/>
          </a:xfrm>
          <a:prstGeom prst="rect">
            <a:avLst/>
          </a:prstGeom>
        </p:spPr>
      </p:pic>
      <p:sp>
        <p:nvSpPr>
          <p:cNvPr id="8" name="Rectangle 7">
            <a:extLst>
              <a:ext uri="{FF2B5EF4-FFF2-40B4-BE49-F238E27FC236}">
                <a16:creationId xmlns:a16="http://schemas.microsoft.com/office/drawing/2014/main" id="{5F6A9ADC-E8DF-4728-AC97-B4E85677A586}"/>
              </a:ext>
            </a:extLst>
          </p:cNvPr>
          <p:cNvSpPr/>
          <p:nvPr/>
        </p:nvSpPr>
        <p:spPr>
          <a:xfrm>
            <a:off x="625643" y="1434164"/>
            <a:ext cx="4129237" cy="347472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FA6E1D-9AE2-4749-BA0F-6FE2945687E7}"/>
              </a:ext>
            </a:extLst>
          </p:cNvPr>
          <p:cNvSpPr/>
          <p:nvPr/>
        </p:nvSpPr>
        <p:spPr>
          <a:xfrm>
            <a:off x="4754880" y="1434164"/>
            <a:ext cx="3089709" cy="3474720"/>
          </a:xfrm>
          <a:prstGeom prst="rect">
            <a:avLst/>
          </a:prstGeom>
          <a:solidFill>
            <a:srgbClr val="D3D6D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9A978E-881F-425D-B50B-71267E8AEDF9}"/>
              </a:ext>
            </a:extLst>
          </p:cNvPr>
          <p:cNvSpPr txBox="1"/>
          <p:nvPr/>
        </p:nvSpPr>
        <p:spPr>
          <a:xfrm>
            <a:off x="1334330" y="1640408"/>
            <a:ext cx="2760820" cy="523220"/>
          </a:xfrm>
          <a:prstGeom prst="rect">
            <a:avLst/>
          </a:prstGeom>
          <a:noFill/>
        </p:spPr>
        <p:txBody>
          <a:bodyPr wrap="none" rtlCol="0">
            <a:spAutoFit/>
          </a:bodyPr>
          <a:lstStyle/>
          <a:p>
            <a:r>
              <a:rPr lang="en-US" sz="2800" b="1" dirty="0"/>
              <a:t>HIGH RELEVANCE</a:t>
            </a:r>
          </a:p>
        </p:txBody>
      </p:sp>
      <p:sp>
        <p:nvSpPr>
          <p:cNvPr id="13" name="TextBox 12">
            <a:extLst>
              <a:ext uri="{FF2B5EF4-FFF2-40B4-BE49-F238E27FC236}">
                <a16:creationId xmlns:a16="http://schemas.microsoft.com/office/drawing/2014/main" id="{3A0D832D-E206-4E73-85DB-5DB508660FD7}"/>
              </a:ext>
            </a:extLst>
          </p:cNvPr>
          <p:cNvSpPr txBox="1"/>
          <p:nvPr/>
        </p:nvSpPr>
        <p:spPr>
          <a:xfrm>
            <a:off x="1501908" y="2255331"/>
            <a:ext cx="2425664" cy="1862048"/>
          </a:xfrm>
          <a:prstGeom prst="rect">
            <a:avLst/>
          </a:prstGeom>
          <a:noFill/>
        </p:spPr>
        <p:txBody>
          <a:bodyPr wrap="none" rtlCol="0">
            <a:spAutoFit/>
          </a:bodyPr>
          <a:lstStyle/>
          <a:p>
            <a:r>
              <a:rPr lang="en-US" sz="11500" b="1" dirty="0"/>
              <a:t>236</a:t>
            </a:r>
          </a:p>
        </p:txBody>
      </p:sp>
      <p:sp>
        <p:nvSpPr>
          <p:cNvPr id="14" name="TextBox 13">
            <a:extLst>
              <a:ext uri="{FF2B5EF4-FFF2-40B4-BE49-F238E27FC236}">
                <a16:creationId xmlns:a16="http://schemas.microsoft.com/office/drawing/2014/main" id="{66DD0967-8660-40A2-8228-4B71112BA526}"/>
              </a:ext>
            </a:extLst>
          </p:cNvPr>
          <p:cNvSpPr txBox="1"/>
          <p:nvPr/>
        </p:nvSpPr>
        <p:spPr>
          <a:xfrm>
            <a:off x="5086902" y="2221022"/>
            <a:ext cx="2425664" cy="1862048"/>
          </a:xfrm>
          <a:prstGeom prst="rect">
            <a:avLst/>
          </a:prstGeom>
          <a:noFill/>
        </p:spPr>
        <p:txBody>
          <a:bodyPr wrap="none" rtlCol="0">
            <a:spAutoFit/>
          </a:bodyPr>
          <a:lstStyle/>
          <a:p>
            <a:r>
              <a:rPr lang="en-US" sz="11500" b="1" dirty="0"/>
              <a:t>168</a:t>
            </a:r>
          </a:p>
        </p:txBody>
      </p:sp>
      <p:sp>
        <p:nvSpPr>
          <p:cNvPr id="15" name="TextBox 14">
            <a:extLst>
              <a:ext uri="{FF2B5EF4-FFF2-40B4-BE49-F238E27FC236}">
                <a16:creationId xmlns:a16="http://schemas.microsoft.com/office/drawing/2014/main" id="{3D9421AC-1AEF-4FF5-8BD7-5009FA7D2AE7}"/>
              </a:ext>
            </a:extLst>
          </p:cNvPr>
          <p:cNvSpPr txBox="1"/>
          <p:nvPr/>
        </p:nvSpPr>
        <p:spPr>
          <a:xfrm>
            <a:off x="5309431" y="1537286"/>
            <a:ext cx="1980607" cy="954107"/>
          </a:xfrm>
          <a:prstGeom prst="rect">
            <a:avLst/>
          </a:prstGeom>
          <a:noFill/>
        </p:spPr>
        <p:txBody>
          <a:bodyPr wrap="none" rtlCol="0">
            <a:spAutoFit/>
          </a:bodyPr>
          <a:lstStyle/>
          <a:p>
            <a:pPr algn="ctr"/>
            <a:r>
              <a:rPr lang="en-US" sz="2800" b="1" dirty="0"/>
              <a:t>LOW OR NO</a:t>
            </a:r>
          </a:p>
          <a:p>
            <a:pPr algn="ctr"/>
            <a:r>
              <a:rPr lang="en-US" sz="2800" b="1" dirty="0"/>
              <a:t>RELEVANCE</a:t>
            </a:r>
          </a:p>
        </p:txBody>
      </p:sp>
      <p:sp>
        <p:nvSpPr>
          <p:cNvPr id="16" name="TextBox 15">
            <a:extLst>
              <a:ext uri="{FF2B5EF4-FFF2-40B4-BE49-F238E27FC236}">
                <a16:creationId xmlns:a16="http://schemas.microsoft.com/office/drawing/2014/main" id="{D2981B3C-9B9A-436B-80D5-44B06883E1C4}"/>
              </a:ext>
            </a:extLst>
          </p:cNvPr>
          <p:cNvSpPr txBox="1"/>
          <p:nvPr/>
        </p:nvSpPr>
        <p:spPr>
          <a:xfrm>
            <a:off x="5116629" y="3819685"/>
            <a:ext cx="2858704" cy="954107"/>
          </a:xfrm>
          <a:prstGeom prst="rect">
            <a:avLst/>
          </a:prstGeom>
          <a:noFill/>
        </p:spPr>
        <p:txBody>
          <a:bodyPr wrap="square" rtlCol="0">
            <a:spAutoFit/>
          </a:bodyPr>
          <a:lstStyle/>
          <a:p>
            <a:r>
              <a:rPr lang="en-US" sz="1400" b="1" dirty="0"/>
              <a:t>Examples:  tribal, ferry, rural, mining, and marine programs; programs directed to specific agencies or geographic areas </a:t>
            </a:r>
          </a:p>
        </p:txBody>
      </p:sp>
      <p:sp>
        <p:nvSpPr>
          <p:cNvPr id="17" name="TextBox 16">
            <a:extLst>
              <a:ext uri="{FF2B5EF4-FFF2-40B4-BE49-F238E27FC236}">
                <a16:creationId xmlns:a16="http://schemas.microsoft.com/office/drawing/2014/main" id="{EB6B38BE-3B17-4217-8CCA-5E284A54AF9D}"/>
              </a:ext>
            </a:extLst>
          </p:cNvPr>
          <p:cNvSpPr txBox="1"/>
          <p:nvPr/>
        </p:nvSpPr>
        <p:spPr>
          <a:xfrm>
            <a:off x="8768615" y="1436283"/>
            <a:ext cx="2968294" cy="1200329"/>
          </a:xfrm>
          <a:prstGeom prst="rect">
            <a:avLst/>
          </a:prstGeom>
          <a:noFill/>
        </p:spPr>
        <p:txBody>
          <a:bodyPr wrap="square" rtlCol="0">
            <a:spAutoFit/>
          </a:bodyPr>
          <a:lstStyle/>
          <a:p>
            <a:pPr algn="ctr"/>
            <a:r>
              <a:rPr lang="en-US" sz="3600" b="1" dirty="0"/>
              <a:t>404 TOTAL PROGRAMS*</a:t>
            </a:r>
          </a:p>
        </p:txBody>
      </p:sp>
      <p:sp>
        <p:nvSpPr>
          <p:cNvPr id="18" name="Rectangle 17">
            <a:extLst>
              <a:ext uri="{FF2B5EF4-FFF2-40B4-BE49-F238E27FC236}">
                <a16:creationId xmlns:a16="http://schemas.microsoft.com/office/drawing/2014/main" id="{FD7F022B-D7C6-45F9-AC10-9ACBF359207C}"/>
              </a:ext>
            </a:extLst>
          </p:cNvPr>
          <p:cNvSpPr/>
          <p:nvPr/>
        </p:nvSpPr>
        <p:spPr>
          <a:xfrm>
            <a:off x="625643" y="1436283"/>
            <a:ext cx="4129237" cy="3474720"/>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17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2ED42C3-EB86-4845-A74E-408D1877BBFC}"/>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DC4F0D70-98AF-4D9A-B368-82DE90DEB392}"/>
              </a:ext>
            </a:extLst>
          </p:cNvPr>
          <p:cNvSpPr/>
          <p:nvPr/>
        </p:nvSpPr>
        <p:spPr>
          <a:xfrm>
            <a:off x="628356" y="2926080"/>
            <a:ext cx="4434531" cy="2898056"/>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B89173A-DCD9-4D18-8066-8CCAC33AFF31}"/>
              </a:ext>
            </a:extLst>
          </p:cNvPr>
          <p:cNvSpPr/>
          <p:nvPr/>
        </p:nvSpPr>
        <p:spPr>
          <a:xfrm>
            <a:off x="505097" y="71519"/>
            <a:ext cx="11268891"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IIJA programs relevant to the Atlanta Region</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48985343-552C-4ACB-9591-514AC6F8BBEA}"/>
              </a:ext>
            </a:extLst>
          </p:cNvPr>
          <p:cNvSpPr/>
          <p:nvPr/>
        </p:nvSpPr>
        <p:spPr>
          <a:xfrm>
            <a:off x="625643" y="1434163"/>
            <a:ext cx="1934677" cy="1491917"/>
          </a:xfrm>
          <a:prstGeom prst="rect">
            <a:avLst/>
          </a:prstGeom>
          <a:solidFill>
            <a:srgbClr val="0033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01014B3-8DAF-41A7-88DE-74E657600E6B}"/>
              </a:ext>
            </a:extLst>
          </p:cNvPr>
          <p:cNvSpPr/>
          <p:nvPr/>
        </p:nvSpPr>
        <p:spPr>
          <a:xfrm>
            <a:off x="2560320" y="1434163"/>
            <a:ext cx="2502568" cy="1491917"/>
          </a:xfrm>
          <a:prstGeom prst="rect">
            <a:avLst/>
          </a:prstGeom>
          <a:solidFill>
            <a:srgbClr val="BC79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4223A1-689C-4FA7-B275-EE3EDF9AE5EE}"/>
              </a:ext>
            </a:extLst>
          </p:cNvPr>
          <p:cNvSpPr/>
          <p:nvPr/>
        </p:nvSpPr>
        <p:spPr>
          <a:xfrm>
            <a:off x="5062888" y="1434163"/>
            <a:ext cx="2338939" cy="4389973"/>
          </a:xfrm>
          <a:prstGeom prst="rect">
            <a:avLst/>
          </a:prstGeom>
          <a:solidFill>
            <a:srgbClr val="0B9D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6AAAEB1-67B5-4778-B94D-F430829B1FF7}"/>
              </a:ext>
            </a:extLst>
          </p:cNvPr>
          <p:cNvSpPr txBox="1"/>
          <p:nvPr/>
        </p:nvSpPr>
        <p:spPr>
          <a:xfrm>
            <a:off x="412329" y="1434163"/>
            <a:ext cx="2361306"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Broadband &amp; Cybersecurity</a:t>
            </a:r>
          </a:p>
        </p:txBody>
      </p:sp>
      <p:sp>
        <p:nvSpPr>
          <p:cNvPr id="11" name="TextBox 10">
            <a:extLst>
              <a:ext uri="{FF2B5EF4-FFF2-40B4-BE49-F238E27FC236}">
                <a16:creationId xmlns:a16="http://schemas.microsoft.com/office/drawing/2014/main" id="{4BDEFC8D-6519-4818-A1B4-8D06924AF4B5}"/>
              </a:ext>
            </a:extLst>
          </p:cNvPr>
          <p:cNvSpPr txBox="1"/>
          <p:nvPr/>
        </p:nvSpPr>
        <p:spPr>
          <a:xfrm>
            <a:off x="1978000" y="3873990"/>
            <a:ext cx="1473480"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110</a:t>
            </a:r>
          </a:p>
        </p:txBody>
      </p:sp>
      <p:sp>
        <p:nvSpPr>
          <p:cNvPr id="12" name="TextBox 11">
            <a:extLst>
              <a:ext uri="{FF2B5EF4-FFF2-40B4-BE49-F238E27FC236}">
                <a16:creationId xmlns:a16="http://schemas.microsoft.com/office/drawing/2014/main" id="{C8E198E1-DF60-47E9-9E90-C10AA00ADFDB}"/>
              </a:ext>
            </a:extLst>
          </p:cNvPr>
          <p:cNvSpPr txBox="1"/>
          <p:nvPr/>
        </p:nvSpPr>
        <p:spPr>
          <a:xfrm>
            <a:off x="2594925" y="1592835"/>
            <a:ext cx="2361306"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Other*</a:t>
            </a:r>
          </a:p>
        </p:txBody>
      </p:sp>
      <p:sp>
        <p:nvSpPr>
          <p:cNvPr id="13" name="TextBox 12">
            <a:extLst>
              <a:ext uri="{FF2B5EF4-FFF2-40B4-BE49-F238E27FC236}">
                <a16:creationId xmlns:a16="http://schemas.microsoft.com/office/drawing/2014/main" id="{D1063397-0ABC-4713-B1DB-E06DC3237633}"/>
              </a:ext>
            </a:extLst>
          </p:cNvPr>
          <p:cNvSpPr txBox="1"/>
          <p:nvPr/>
        </p:nvSpPr>
        <p:spPr>
          <a:xfrm>
            <a:off x="5075126" y="2572137"/>
            <a:ext cx="2361306"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Climate, Energy &amp; Environment</a:t>
            </a:r>
          </a:p>
        </p:txBody>
      </p:sp>
      <p:sp>
        <p:nvSpPr>
          <p:cNvPr id="14" name="TextBox 13">
            <a:extLst>
              <a:ext uri="{FF2B5EF4-FFF2-40B4-BE49-F238E27FC236}">
                <a16:creationId xmlns:a16="http://schemas.microsoft.com/office/drawing/2014/main" id="{F153E9B8-9C2E-48E4-B5B3-F0BBCDDC85F3}"/>
              </a:ext>
            </a:extLst>
          </p:cNvPr>
          <p:cNvSpPr txBox="1"/>
          <p:nvPr/>
        </p:nvSpPr>
        <p:spPr>
          <a:xfrm>
            <a:off x="1534087" y="3429000"/>
            <a:ext cx="2361306"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Transportation</a:t>
            </a:r>
          </a:p>
        </p:txBody>
      </p:sp>
      <p:sp>
        <p:nvSpPr>
          <p:cNvPr id="15" name="TextBox 14">
            <a:extLst>
              <a:ext uri="{FF2B5EF4-FFF2-40B4-BE49-F238E27FC236}">
                <a16:creationId xmlns:a16="http://schemas.microsoft.com/office/drawing/2014/main" id="{B574281E-FBEF-437C-A70F-0B105A33781E}"/>
              </a:ext>
            </a:extLst>
          </p:cNvPr>
          <p:cNvSpPr txBox="1"/>
          <p:nvPr/>
        </p:nvSpPr>
        <p:spPr>
          <a:xfrm>
            <a:off x="1071044" y="1923845"/>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15</a:t>
            </a:r>
          </a:p>
        </p:txBody>
      </p:sp>
      <p:sp>
        <p:nvSpPr>
          <p:cNvPr id="16" name="TextBox 15">
            <a:extLst>
              <a:ext uri="{FF2B5EF4-FFF2-40B4-BE49-F238E27FC236}">
                <a16:creationId xmlns:a16="http://schemas.microsoft.com/office/drawing/2014/main" id="{9423B0B3-C57B-43D8-B12E-F5CF5B1AE31F}"/>
              </a:ext>
            </a:extLst>
          </p:cNvPr>
          <p:cNvSpPr txBox="1"/>
          <p:nvPr/>
        </p:nvSpPr>
        <p:spPr>
          <a:xfrm>
            <a:off x="3253640" y="1893650"/>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20</a:t>
            </a:r>
          </a:p>
        </p:txBody>
      </p:sp>
      <p:sp>
        <p:nvSpPr>
          <p:cNvPr id="17" name="TextBox 16">
            <a:extLst>
              <a:ext uri="{FF2B5EF4-FFF2-40B4-BE49-F238E27FC236}">
                <a16:creationId xmlns:a16="http://schemas.microsoft.com/office/drawing/2014/main" id="{669C2981-CC11-405C-A7E2-D5BDACE8410B}"/>
              </a:ext>
            </a:extLst>
          </p:cNvPr>
          <p:cNvSpPr txBox="1"/>
          <p:nvPr/>
        </p:nvSpPr>
        <p:spPr>
          <a:xfrm>
            <a:off x="5710419" y="3319992"/>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91</a:t>
            </a:r>
          </a:p>
        </p:txBody>
      </p:sp>
      <p:sp>
        <p:nvSpPr>
          <p:cNvPr id="18" name="Rectangle 17">
            <a:extLst>
              <a:ext uri="{FF2B5EF4-FFF2-40B4-BE49-F238E27FC236}">
                <a16:creationId xmlns:a16="http://schemas.microsoft.com/office/drawing/2014/main" id="{3C223DE0-A3A8-40B9-863C-B513F775C19A}"/>
              </a:ext>
            </a:extLst>
          </p:cNvPr>
          <p:cNvSpPr/>
          <p:nvPr/>
        </p:nvSpPr>
        <p:spPr>
          <a:xfrm>
            <a:off x="7952626" y="3231704"/>
            <a:ext cx="4120361" cy="2031325"/>
          </a:xfrm>
          <a:prstGeom prst="rect">
            <a:avLst/>
          </a:prstGeom>
        </p:spPr>
        <p:txBody>
          <a:bodyPr wrap="square">
            <a:spAutoFit/>
          </a:bodyPr>
          <a:lstStyle/>
          <a:p>
            <a:pPr marL="231775" indent="-231775"/>
            <a:r>
              <a:rPr lang="en-US" i="1" dirty="0"/>
              <a:t>* 	Examples:  Natural Gas Distribution Infrastructure Safety and Modernization Grants; Emergency Preparedness Grants; Appalachian Regional Commission Funds; National Geological And Geophysical Data Preservation Program</a:t>
            </a:r>
          </a:p>
        </p:txBody>
      </p:sp>
      <p:sp>
        <p:nvSpPr>
          <p:cNvPr id="21" name="TextBox 20">
            <a:extLst>
              <a:ext uri="{FF2B5EF4-FFF2-40B4-BE49-F238E27FC236}">
                <a16:creationId xmlns:a16="http://schemas.microsoft.com/office/drawing/2014/main" id="{5BC6FBFF-88BC-4DEE-8480-FA9DC4E1C4B2}"/>
              </a:ext>
            </a:extLst>
          </p:cNvPr>
          <p:cNvSpPr txBox="1"/>
          <p:nvPr/>
        </p:nvSpPr>
        <p:spPr>
          <a:xfrm>
            <a:off x="8206933" y="1502863"/>
            <a:ext cx="2968294" cy="1200329"/>
          </a:xfrm>
          <a:prstGeom prst="rect">
            <a:avLst/>
          </a:prstGeom>
          <a:noFill/>
        </p:spPr>
        <p:txBody>
          <a:bodyPr wrap="square" rtlCol="0">
            <a:spAutoFit/>
          </a:bodyPr>
          <a:lstStyle/>
          <a:p>
            <a:pPr algn="ctr"/>
            <a:r>
              <a:rPr lang="en-US" sz="3600" b="1" dirty="0"/>
              <a:t>236 TOTAL PROGRAMS</a:t>
            </a:r>
          </a:p>
        </p:txBody>
      </p:sp>
    </p:spTree>
    <p:extLst>
      <p:ext uri="{BB962C8B-B14F-4D97-AF65-F5344CB8AC3E}">
        <p14:creationId xmlns:p14="http://schemas.microsoft.com/office/powerpoint/2010/main" val="193318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C4654D-85C3-4B92-8C35-EC167069D1E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53CEFE-DFB5-4E96-B086-D3FD02647974}"/>
              </a:ext>
            </a:extLst>
          </p:cNvPr>
          <p:cNvSpPr/>
          <p:nvPr/>
        </p:nvSpPr>
        <p:spPr>
          <a:xfrm>
            <a:off x="628356" y="2926080"/>
            <a:ext cx="3866641" cy="2898056"/>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92E40FB-890F-4215-8C1E-8954A6302DA3}"/>
              </a:ext>
            </a:extLst>
          </p:cNvPr>
          <p:cNvSpPr/>
          <p:nvPr/>
        </p:nvSpPr>
        <p:spPr>
          <a:xfrm>
            <a:off x="505097" y="71519"/>
            <a:ext cx="11268891"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IIJA discretionary programs relevant to region</a:t>
            </a:r>
            <a:endParaRPr lang="en-US" sz="3600" b="1" dirty="0">
              <a:latin typeface="Century Gothic" panose="020B0502020202020204" pitchFamily="34" charset="0"/>
            </a:endParaRPr>
          </a:p>
        </p:txBody>
      </p:sp>
      <p:sp>
        <p:nvSpPr>
          <p:cNvPr id="7" name="Rectangle 6">
            <a:extLst>
              <a:ext uri="{FF2B5EF4-FFF2-40B4-BE49-F238E27FC236}">
                <a16:creationId xmlns:a16="http://schemas.microsoft.com/office/drawing/2014/main" id="{3E8B023B-0B58-44D1-9930-B445E9EC8FD9}"/>
              </a:ext>
            </a:extLst>
          </p:cNvPr>
          <p:cNvSpPr/>
          <p:nvPr/>
        </p:nvSpPr>
        <p:spPr>
          <a:xfrm>
            <a:off x="625643" y="1434163"/>
            <a:ext cx="1934677" cy="1491917"/>
          </a:xfrm>
          <a:prstGeom prst="rect">
            <a:avLst/>
          </a:prstGeom>
          <a:solidFill>
            <a:srgbClr val="0033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EB719AD-C266-4357-BE16-1172C7782442}"/>
              </a:ext>
            </a:extLst>
          </p:cNvPr>
          <p:cNvSpPr/>
          <p:nvPr/>
        </p:nvSpPr>
        <p:spPr>
          <a:xfrm>
            <a:off x="2560320" y="1434163"/>
            <a:ext cx="1934677" cy="1491917"/>
          </a:xfrm>
          <a:prstGeom prst="rect">
            <a:avLst/>
          </a:prstGeom>
          <a:solidFill>
            <a:srgbClr val="BC79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95E1B0-84CE-4212-8194-20F419B36EBF}"/>
              </a:ext>
            </a:extLst>
          </p:cNvPr>
          <p:cNvSpPr/>
          <p:nvPr/>
        </p:nvSpPr>
        <p:spPr>
          <a:xfrm>
            <a:off x="4464266" y="1434163"/>
            <a:ext cx="2937562" cy="4389973"/>
          </a:xfrm>
          <a:prstGeom prst="rect">
            <a:avLst/>
          </a:prstGeom>
          <a:solidFill>
            <a:srgbClr val="0B9D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80D6A74-92D0-4AEB-9EB9-944CFE73897B}"/>
              </a:ext>
            </a:extLst>
          </p:cNvPr>
          <p:cNvSpPr txBox="1"/>
          <p:nvPr/>
        </p:nvSpPr>
        <p:spPr>
          <a:xfrm>
            <a:off x="412329" y="1434163"/>
            <a:ext cx="2361306"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Broadband &amp; Cybersecurity</a:t>
            </a:r>
          </a:p>
        </p:txBody>
      </p:sp>
      <p:sp>
        <p:nvSpPr>
          <p:cNvPr id="11" name="TextBox 10">
            <a:extLst>
              <a:ext uri="{FF2B5EF4-FFF2-40B4-BE49-F238E27FC236}">
                <a16:creationId xmlns:a16="http://schemas.microsoft.com/office/drawing/2014/main" id="{1C8CCFB9-C363-44A6-B596-2A731E332CB8}"/>
              </a:ext>
            </a:extLst>
          </p:cNvPr>
          <p:cNvSpPr txBox="1"/>
          <p:nvPr/>
        </p:nvSpPr>
        <p:spPr>
          <a:xfrm>
            <a:off x="1978000" y="3873990"/>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69</a:t>
            </a:r>
          </a:p>
        </p:txBody>
      </p:sp>
      <p:sp>
        <p:nvSpPr>
          <p:cNvPr id="12" name="TextBox 11">
            <a:extLst>
              <a:ext uri="{FF2B5EF4-FFF2-40B4-BE49-F238E27FC236}">
                <a16:creationId xmlns:a16="http://schemas.microsoft.com/office/drawing/2014/main" id="{E6A87FB6-64A8-439C-887C-1F0F10EE78D8}"/>
              </a:ext>
            </a:extLst>
          </p:cNvPr>
          <p:cNvSpPr txBox="1"/>
          <p:nvPr/>
        </p:nvSpPr>
        <p:spPr>
          <a:xfrm>
            <a:off x="2316273" y="1592835"/>
            <a:ext cx="2361306"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Other</a:t>
            </a:r>
          </a:p>
        </p:txBody>
      </p:sp>
      <p:sp>
        <p:nvSpPr>
          <p:cNvPr id="13" name="TextBox 12">
            <a:extLst>
              <a:ext uri="{FF2B5EF4-FFF2-40B4-BE49-F238E27FC236}">
                <a16:creationId xmlns:a16="http://schemas.microsoft.com/office/drawing/2014/main" id="{2BCD451A-04F8-415C-99B7-CA5380BC24F1}"/>
              </a:ext>
            </a:extLst>
          </p:cNvPr>
          <p:cNvSpPr txBox="1"/>
          <p:nvPr/>
        </p:nvSpPr>
        <p:spPr>
          <a:xfrm>
            <a:off x="4735929" y="2572137"/>
            <a:ext cx="2361306"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Climate, Energy &amp; Environment</a:t>
            </a:r>
          </a:p>
        </p:txBody>
      </p:sp>
      <p:sp>
        <p:nvSpPr>
          <p:cNvPr id="14" name="TextBox 13">
            <a:extLst>
              <a:ext uri="{FF2B5EF4-FFF2-40B4-BE49-F238E27FC236}">
                <a16:creationId xmlns:a16="http://schemas.microsoft.com/office/drawing/2014/main" id="{84AD20E8-16FB-4A4F-B9F6-24C5203DCA28}"/>
              </a:ext>
            </a:extLst>
          </p:cNvPr>
          <p:cNvSpPr txBox="1"/>
          <p:nvPr/>
        </p:nvSpPr>
        <p:spPr>
          <a:xfrm>
            <a:off x="1297855" y="3429000"/>
            <a:ext cx="2361306"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Transportation</a:t>
            </a:r>
          </a:p>
        </p:txBody>
      </p:sp>
      <p:sp>
        <p:nvSpPr>
          <p:cNvPr id="15" name="TextBox 14">
            <a:extLst>
              <a:ext uri="{FF2B5EF4-FFF2-40B4-BE49-F238E27FC236}">
                <a16:creationId xmlns:a16="http://schemas.microsoft.com/office/drawing/2014/main" id="{D7182F30-0E56-46D3-AF03-4A38575CEB55}"/>
              </a:ext>
            </a:extLst>
          </p:cNvPr>
          <p:cNvSpPr txBox="1"/>
          <p:nvPr/>
        </p:nvSpPr>
        <p:spPr>
          <a:xfrm>
            <a:off x="1071044" y="1923845"/>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10</a:t>
            </a:r>
          </a:p>
        </p:txBody>
      </p:sp>
      <p:sp>
        <p:nvSpPr>
          <p:cNvPr id="16" name="TextBox 15">
            <a:extLst>
              <a:ext uri="{FF2B5EF4-FFF2-40B4-BE49-F238E27FC236}">
                <a16:creationId xmlns:a16="http://schemas.microsoft.com/office/drawing/2014/main" id="{060CFCD2-6ED8-4997-886C-4616F5E94EF2}"/>
              </a:ext>
            </a:extLst>
          </p:cNvPr>
          <p:cNvSpPr txBox="1"/>
          <p:nvPr/>
        </p:nvSpPr>
        <p:spPr>
          <a:xfrm>
            <a:off x="2974988" y="1893650"/>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11</a:t>
            </a:r>
          </a:p>
        </p:txBody>
      </p:sp>
      <p:sp>
        <p:nvSpPr>
          <p:cNvPr id="17" name="TextBox 16">
            <a:extLst>
              <a:ext uri="{FF2B5EF4-FFF2-40B4-BE49-F238E27FC236}">
                <a16:creationId xmlns:a16="http://schemas.microsoft.com/office/drawing/2014/main" id="{8FAC6F18-85A2-4212-B925-647963790E14}"/>
              </a:ext>
            </a:extLst>
          </p:cNvPr>
          <p:cNvSpPr txBox="1"/>
          <p:nvPr/>
        </p:nvSpPr>
        <p:spPr>
          <a:xfrm>
            <a:off x="5371222" y="3319992"/>
            <a:ext cx="1043876" cy="1107996"/>
          </a:xfrm>
          <a:prstGeom prst="rect">
            <a:avLst/>
          </a:prstGeom>
          <a:noFill/>
        </p:spPr>
        <p:txBody>
          <a:bodyPr wrap="none" rtlCol="0">
            <a:spAutoFit/>
          </a:bodyPr>
          <a:lstStyle/>
          <a:p>
            <a:r>
              <a:rPr lang="en-US" sz="6600" b="1" dirty="0">
                <a:solidFill>
                  <a:schemeClr val="bg1"/>
                </a:solidFill>
                <a:effectLst>
                  <a:outerShdw blurRad="38100" dist="38100" dir="2700000" algn="tl">
                    <a:srgbClr val="000000">
                      <a:alpha val="43137"/>
                    </a:srgbClr>
                  </a:outerShdw>
                </a:effectLst>
              </a:rPr>
              <a:t>78</a:t>
            </a:r>
          </a:p>
        </p:txBody>
      </p:sp>
      <p:sp>
        <p:nvSpPr>
          <p:cNvPr id="20" name="TextBox 19">
            <a:extLst>
              <a:ext uri="{FF2B5EF4-FFF2-40B4-BE49-F238E27FC236}">
                <a16:creationId xmlns:a16="http://schemas.microsoft.com/office/drawing/2014/main" id="{F34739BD-CC11-43D0-ADF5-6B6F628CC0EA}"/>
              </a:ext>
            </a:extLst>
          </p:cNvPr>
          <p:cNvSpPr txBox="1"/>
          <p:nvPr/>
        </p:nvSpPr>
        <p:spPr>
          <a:xfrm>
            <a:off x="8206933" y="2423585"/>
            <a:ext cx="2968294" cy="2308324"/>
          </a:xfrm>
          <a:prstGeom prst="rect">
            <a:avLst/>
          </a:prstGeom>
          <a:noFill/>
        </p:spPr>
        <p:txBody>
          <a:bodyPr wrap="square" rtlCol="0">
            <a:spAutoFit/>
          </a:bodyPr>
          <a:lstStyle/>
          <a:p>
            <a:pPr algn="ctr"/>
            <a:r>
              <a:rPr lang="en-US" sz="3600" b="1" dirty="0"/>
              <a:t>168 TOTAL PROGRAMS</a:t>
            </a:r>
          </a:p>
          <a:p>
            <a:pPr algn="ctr"/>
            <a:endParaRPr lang="en-US" sz="3600" b="1" dirty="0"/>
          </a:p>
          <a:p>
            <a:pPr algn="ctr"/>
            <a:r>
              <a:rPr lang="en-US" sz="3600" b="1" dirty="0"/>
              <a:t>$332 billion</a:t>
            </a:r>
          </a:p>
        </p:txBody>
      </p:sp>
    </p:spTree>
    <p:extLst>
      <p:ext uri="{BB962C8B-B14F-4D97-AF65-F5344CB8AC3E}">
        <p14:creationId xmlns:p14="http://schemas.microsoft.com/office/powerpoint/2010/main" val="35398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D89225-8E19-4B0E-9CC0-7569B2ADA8DD}"/>
              </a:ext>
            </a:extLst>
          </p:cNvPr>
          <p:cNvSpPr/>
          <p:nvPr/>
        </p:nvSpPr>
        <p:spPr>
          <a:xfrm>
            <a:off x="4311064" y="4121465"/>
            <a:ext cx="357966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A3F9353-FEB4-4889-8ADC-3F22CA4F0C9A}"/>
              </a:ext>
            </a:extLst>
          </p:cNvPr>
          <p:cNvSpPr/>
          <p:nvPr/>
        </p:nvSpPr>
        <p:spPr>
          <a:xfrm>
            <a:off x="8110454" y="4121464"/>
            <a:ext cx="358797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29B36F-2DD3-4FBC-A026-59ED7FFB6CB8}"/>
              </a:ext>
            </a:extLst>
          </p:cNvPr>
          <p:cNvSpPr/>
          <p:nvPr/>
        </p:nvSpPr>
        <p:spPr>
          <a:xfrm>
            <a:off x="493568" y="4121466"/>
            <a:ext cx="357966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0D496B4-FBCF-4E4B-99AB-2DE399789E08}"/>
              </a:ext>
            </a:extLst>
          </p:cNvPr>
          <p:cNvPicPr>
            <a:picLocks noChangeAspect="1"/>
          </p:cNvPicPr>
          <p:nvPr/>
        </p:nvPicPr>
        <p:blipFill>
          <a:blip r:embed="rId3"/>
          <a:stretch>
            <a:fillRect/>
          </a:stretch>
        </p:blipFill>
        <p:spPr>
          <a:xfrm>
            <a:off x="8124423" y="1921741"/>
            <a:ext cx="3562480" cy="2196610"/>
          </a:xfrm>
          <a:prstGeom prst="rect">
            <a:avLst/>
          </a:prstGeom>
          <a:ln w="19050">
            <a:solidFill>
              <a:schemeClr val="tx1"/>
            </a:solidFill>
          </a:ln>
        </p:spPr>
      </p:pic>
      <p:pic>
        <p:nvPicPr>
          <p:cNvPr id="18" name="Picture 17">
            <a:extLst>
              <a:ext uri="{FF2B5EF4-FFF2-40B4-BE49-F238E27FC236}">
                <a16:creationId xmlns:a16="http://schemas.microsoft.com/office/drawing/2014/main" id="{4A27A808-5ADF-4994-91C6-2DB9C4D2CDE5}"/>
              </a:ext>
            </a:extLst>
          </p:cNvPr>
          <p:cNvPicPr>
            <a:picLocks noChangeAspect="1"/>
          </p:cNvPicPr>
          <p:nvPr/>
        </p:nvPicPr>
        <p:blipFill>
          <a:blip r:embed="rId4"/>
          <a:stretch>
            <a:fillRect/>
          </a:stretch>
        </p:blipFill>
        <p:spPr>
          <a:xfrm>
            <a:off x="505095" y="1924856"/>
            <a:ext cx="3562480" cy="2196610"/>
          </a:xfrm>
          <a:prstGeom prst="rect">
            <a:avLst/>
          </a:prstGeom>
          <a:ln w="19050">
            <a:solidFill>
              <a:schemeClr val="tx1"/>
            </a:solidFill>
          </a:ln>
        </p:spPr>
      </p:pic>
      <p:pic>
        <p:nvPicPr>
          <p:cNvPr id="2" name="Picture 1">
            <a:extLst>
              <a:ext uri="{FF2B5EF4-FFF2-40B4-BE49-F238E27FC236}">
                <a16:creationId xmlns:a16="http://schemas.microsoft.com/office/drawing/2014/main" id="{54814982-D182-49C4-889D-A137DDE331F9}"/>
              </a:ext>
            </a:extLst>
          </p:cNvPr>
          <p:cNvPicPr>
            <a:picLocks noChangeAspect="1"/>
          </p:cNvPicPr>
          <p:nvPr/>
        </p:nvPicPr>
        <p:blipFill>
          <a:blip r:embed="rId5"/>
          <a:stretch>
            <a:fillRect/>
          </a:stretch>
        </p:blipFill>
        <p:spPr>
          <a:xfrm>
            <a:off x="4314760" y="1924856"/>
            <a:ext cx="3562480" cy="2196610"/>
          </a:xfrm>
          <a:prstGeom prst="rect">
            <a:avLst/>
          </a:prstGeom>
          <a:ln w="19050">
            <a:solidFill>
              <a:schemeClr val="tx1"/>
            </a:solidFill>
          </a:ln>
        </p:spPr>
      </p:pic>
      <p:sp>
        <p:nvSpPr>
          <p:cNvPr id="6" name="Rectangle 5">
            <a:extLst>
              <a:ext uri="{FF2B5EF4-FFF2-40B4-BE49-F238E27FC236}">
                <a16:creationId xmlns:a16="http://schemas.microsoft.com/office/drawing/2014/main" id="{46C67FAD-1814-4E95-A76E-A9E2F2CD408D}"/>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C53471-2D7D-4D52-80C5-D606D9299EBD}"/>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Selected USDOT discretionary programs</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
        <p:nvSpPr>
          <p:cNvPr id="10" name="Rectangle 9">
            <a:extLst>
              <a:ext uri="{FF2B5EF4-FFF2-40B4-BE49-F238E27FC236}">
                <a16:creationId xmlns:a16="http://schemas.microsoft.com/office/drawing/2014/main" id="{68801AF5-D55C-4D9D-8D11-3762668F7969}"/>
              </a:ext>
            </a:extLst>
          </p:cNvPr>
          <p:cNvSpPr/>
          <p:nvPr/>
        </p:nvSpPr>
        <p:spPr>
          <a:xfrm>
            <a:off x="606991" y="4236248"/>
            <a:ext cx="3358688" cy="584775"/>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Reconnecting Communities Pilot Program</a:t>
            </a:r>
          </a:p>
        </p:txBody>
      </p:sp>
      <p:sp>
        <p:nvSpPr>
          <p:cNvPr id="11" name="TextBox 10">
            <a:extLst>
              <a:ext uri="{FF2B5EF4-FFF2-40B4-BE49-F238E27FC236}">
                <a16:creationId xmlns:a16="http://schemas.microsoft.com/office/drawing/2014/main" id="{ACF761EC-071A-4483-92FA-F2C3A9E1F97C}"/>
              </a:ext>
            </a:extLst>
          </p:cNvPr>
          <p:cNvSpPr txBox="1"/>
          <p:nvPr/>
        </p:nvSpPr>
        <p:spPr>
          <a:xfrm>
            <a:off x="1049762" y="5293703"/>
            <a:ext cx="2473147" cy="584775"/>
          </a:xfrm>
          <a:prstGeom prst="rect">
            <a:avLst/>
          </a:prstGeom>
          <a:noFill/>
        </p:spPr>
        <p:txBody>
          <a:bodyPr wrap="square">
            <a:spAutoFit/>
          </a:bodyPr>
          <a:lstStyle/>
          <a:p>
            <a:pPr algn="ctr"/>
            <a:r>
              <a:rPr lang="en-US" sz="3200" b="1" dirty="0">
                <a:latin typeface="Century Gothic" panose="020B0502020202020204" pitchFamily="34" charset="0"/>
              </a:rPr>
              <a:t>$1.0 Billion</a:t>
            </a:r>
          </a:p>
        </p:txBody>
      </p:sp>
      <p:sp>
        <p:nvSpPr>
          <p:cNvPr id="13" name="Rectangle 12">
            <a:extLst>
              <a:ext uri="{FF2B5EF4-FFF2-40B4-BE49-F238E27FC236}">
                <a16:creationId xmlns:a16="http://schemas.microsoft.com/office/drawing/2014/main" id="{D92FB272-BB14-4C24-9143-29F58ACB7C53}"/>
              </a:ext>
            </a:extLst>
          </p:cNvPr>
          <p:cNvSpPr/>
          <p:nvPr/>
        </p:nvSpPr>
        <p:spPr>
          <a:xfrm>
            <a:off x="4223985" y="4236249"/>
            <a:ext cx="3653255" cy="584775"/>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Charging and Fueling Infrastructure Grants</a:t>
            </a:r>
          </a:p>
        </p:txBody>
      </p:sp>
      <p:sp>
        <p:nvSpPr>
          <p:cNvPr id="15" name="Rectangle 14">
            <a:extLst>
              <a:ext uri="{FF2B5EF4-FFF2-40B4-BE49-F238E27FC236}">
                <a16:creationId xmlns:a16="http://schemas.microsoft.com/office/drawing/2014/main" id="{FF215FFD-5503-4621-A8D0-858F82B6FF5E}"/>
              </a:ext>
            </a:extLst>
          </p:cNvPr>
          <p:cNvSpPr/>
          <p:nvPr/>
        </p:nvSpPr>
        <p:spPr>
          <a:xfrm>
            <a:off x="8079035" y="4121466"/>
            <a:ext cx="3653255" cy="830997"/>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Promoting Resilient Operations for Transformative, Efficient, and Cost-Saving Transportation (PROTECT)</a:t>
            </a:r>
          </a:p>
        </p:txBody>
      </p:sp>
      <p:sp>
        <p:nvSpPr>
          <p:cNvPr id="16" name="TextBox 15">
            <a:extLst>
              <a:ext uri="{FF2B5EF4-FFF2-40B4-BE49-F238E27FC236}">
                <a16:creationId xmlns:a16="http://schemas.microsoft.com/office/drawing/2014/main" id="{3BCDCAA5-EF01-4607-9717-1678E2A330BE}"/>
              </a:ext>
            </a:extLst>
          </p:cNvPr>
          <p:cNvSpPr txBox="1"/>
          <p:nvPr/>
        </p:nvSpPr>
        <p:spPr>
          <a:xfrm>
            <a:off x="4859426" y="5293702"/>
            <a:ext cx="2473147" cy="584775"/>
          </a:xfrm>
          <a:prstGeom prst="rect">
            <a:avLst/>
          </a:prstGeom>
          <a:noFill/>
        </p:spPr>
        <p:txBody>
          <a:bodyPr wrap="square">
            <a:spAutoFit/>
          </a:bodyPr>
          <a:lstStyle/>
          <a:p>
            <a:pPr algn="ctr"/>
            <a:r>
              <a:rPr lang="en-US" sz="3200" b="1" dirty="0">
                <a:latin typeface="Century Gothic" panose="020B0502020202020204" pitchFamily="34" charset="0"/>
              </a:rPr>
              <a:t>$2.5 Billion</a:t>
            </a:r>
          </a:p>
        </p:txBody>
      </p:sp>
      <p:sp>
        <p:nvSpPr>
          <p:cNvPr id="17" name="TextBox 16">
            <a:extLst>
              <a:ext uri="{FF2B5EF4-FFF2-40B4-BE49-F238E27FC236}">
                <a16:creationId xmlns:a16="http://schemas.microsoft.com/office/drawing/2014/main" id="{39ACEE55-7CB7-4E9E-B7BA-B9D19E56EC34}"/>
              </a:ext>
            </a:extLst>
          </p:cNvPr>
          <p:cNvSpPr txBox="1"/>
          <p:nvPr/>
        </p:nvSpPr>
        <p:spPr>
          <a:xfrm>
            <a:off x="8669090" y="5293701"/>
            <a:ext cx="2473147" cy="584775"/>
          </a:xfrm>
          <a:prstGeom prst="rect">
            <a:avLst/>
          </a:prstGeom>
          <a:noFill/>
        </p:spPr>
        <p:txBody>
          <a:bodyPr wrap="square">
            <a:spAutoFit/>
          </a:bodyPr>
          <a:lstStyle/>
          <a:p>
            <a:pPr algn="ctr"/>
            <a:r>
              <a:rPr lang="en-US" sz="3200" b="1" dirty="0">
                <a:latin typeface="Century Gothic" panose="020B0502020202020204" pitchFamily="34" charset="0"/>
              </a:rPr>
              <a:t>$1.4 Billion</a:t>
            </a:r>
          </a:p>
        </p:txBody>
      </p:sp>
    </p:spTree>
    <p:extLst>
      <p:ext uri="{BB962C8B-B14F-4D97-AF65-F5344CB8AC3E}">
        <p14:creationId xmlns:p14="http://schemas.microsoft.com/office/powerpoint/2010/main" val="31657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46BD88-4C12-D82E-0C34-D486B6D86722}"/>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8F75BC-3BEF-E7B3-C891-063D81473C76}"/>
              </a:ext>
            </a:extLst>
          </p:cNvPr>
          <p:cNvSpPr txBox="1"/>
          <p:nvPr/>
        </p:nvSpPr>
        <p:spPr>
          <a:xfrm>
            <a:off x="199034" y="136525"/>
            <a:ext cx="9370969"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Georgia’s Regional Commissions</a:t>
            </a:r>
          </a:p>
        </p:txBody>
      </p:sp>
      <p:pic>
        <p:nvPicPr>
          <p:cNvPr id="11" name="Picture 10">
            <a:extLst>
              <a:ext uri="{FF2B5EF4-FFF2-40B4-BE49-F238E27FC236}">
                <a16:creationId xmlns:a16="http://schemas.microsoft.com/office/drawing/2014/main" id="{50C870C6-E149-F93A-3321-33301C177BC6}"/>
              </a:ext>
            </a:extLst>
          </p:cNvPr>
          <p:cNvPicPr>
            <a:picLocks noChangeAspect="1"/>
          </p:cNvPicPr>
          <p:nvPr/>
        </p:nvPicPr>
        <p:blipFill>
          <a:blip r:embed="rId2"/>
          <a:stretch>
            <a:fillRect/>
          </a:stretch>
        </p:blipFill>
        <p:spPr>
          <a:xfrm>
            <a:off x="3087710" y="1091796"/>
            <a:ext cx="5230026" cy="5033462"/>
          </a:xfrm>
          <a:prstGeom prst="rect">
            <a:avLst/>
          </a:prstGeom>
        </p:spPr>
      </p:pic>
    </p:spTree>
    <p:extLst>
      <p:ext uri="{BB962C8B-B14F-4D97-AF65-F5344CB8AC3E}">
        <p14:creationId xmlns:p14="http://schemas.microsoft.com/office/powerpoint/2010/main" val="3241752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7C78882-BA1C-4DC4-9853-3D003DEAA9C0}"/>
              </a:ext>
            </a:extLst>
          </p:cNvPr>
          <p:cNvSpPr/>
          <p:nvPr/>
        </p:nvSpPr>
        <p:spPr>
          <a:xfrm>
            <a:off x="8110454" y="4121464"/>
            <a:ext cx="358797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D26CEC6-F6B8-4400-8194-2EFAF8A191BF}"/>
              </a:ext>
            </a:extLst>
          </p:cNvPr>
          <p:cNvSpPr/>
          <p:nvPr/>
        </p:nvSpPr>
        <p:spPr>
          <a:xfrm>
            <a:off x="493568" y="4121466"/>
            <a:ext cx="357966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C7F5FC-0580-41BB-B759-DF127DE1DD04}"/>
              </a:ext>
            </a:extLst>
          </p:cNvPr>
          <p:cNvPicPr>
            <a:picLocks noChangeAspect="1"/>
          </p:cNvPicPr>
          <p:nvPr/>
        </p:nvPicPr>
        <p:blipFill>
          <a:blip r:embed="rId3"/>
          <a:stretch>
            <a:fillRect/>
          </a:stretch>
        </p:blipFill>
        <p:spPr>
          <a:xfrm>
            <a:off x="8124424" y="1921741"/>
            <a:ext cx="3567391" cy="2190337"/>
          </a:xfrm>
          <a:prstGeom prst="rect">
            <a:avLst/>
          </a:prstGeom>
          <a:ln w="19050">
            <a:solidFill>
              <a:schemeClr val="tx1"/>
            </a:solidFill>
          </a:ln>
        </p:spPr>
      </p:pic>
      <p:pic>
        <p:nvPicPr>
          <p:cNvPr id="18" name="Picture 17">
            <a:extLst>
              <a:ext uri="{FF2B5EF4-FFF2-40B4-BE49-F238E27FC236}">
                <a16:creationId xmlns:a16="http://schemas.microsoft.com/office/drawing/2014/main" id="{CE5C0CA2-CB81-4252-A1B9-790D2CF74169}"/>
              </a:ext>
            </a:extLst>
          </p:cNvPr>
          <p:cNvPicPr>
            <a:picLocks noChangeAspect="1"/>
          </p:cNvPicPr>
          <p:nvPr/>
        </p:nvPicPr>
        <p:blipFill rotWithShape="1">
          <a:blip r:embed="rId4"/>
          <a:srcRect t="6847" b="10756"/>
          <a:stretch/>
        </p:blipFill>
        <p:spPr>
          <a:xfrm>
            <a:off x="505097" y="1924899"/>
            <a:ext cx="3554528" cy="2190336"/>
          </a:xfrm>
          <a:prstGeom prst="rect">
            <a:avLst/>
          </a:prstGeom>
          <a:ln w="19050">
            <a:solidFill>
              <a:schemeClr val="tx1"/>
            </a:solidFill>
          </a:ln>
        </p:spPr>
      </p:pic>
      <p:sp>
        <p:nvSpPr>
          <p:cNvPr id="6" name="Rectangle 5">
            <a:extLst>
              <a:ext uri="{FF2B5EF4-FFF2-40B4-BE49-F238E27FC236}">
                <a16:creationId xmlns:a16="http://schemas.microsoft.com/office/drawing/2014/main" id="{86E1DA99-9E40-4F28-86C0-E557CA8148B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C53471-2D7D-4D52-80C5-D606D9299EBD}"/>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Selected USDOT discretionary programs</a:t>
            </a:r>
            <a:endParaRPr lang="en-US" sz="3600" b="1" dirty="0">
              <a:effectLst>
                <a:outerShdw blurRad="38100" dist="38100" dir="2700000" algn="tl">
                  <a:srgbClr val="000000">
                    <a:alpha val="43137"/>
                  </a:srgbClr>
                </a:outerShdw>
              </a:effectLst>
              <a:latin typeface="Century Gothic" panose="020B0502020202020204" pitchFamily="34" charset="0"/>
            </a:endParaRPr>
          </a:p>
        </p:txBody>
      </p:sp>
      <p:sp>
        <p:nvSpPr>
          <p:cNvPr id="10" name="Rectangle 9">
            <a:extLst>
              <a:ext uri="{FF2B5EF4-FFF2-40B4-BE49-F238E27FC236}">
                <a16:creationId xmlns:a16="http://schemas.microsoft.com/office/drawing/2014/main" id="{D1297287-14FE-4C73-A43E-2695EA39EFC6}"/>
              </a:ext>
            </a:extLst>
          </p:cNvPr>
          <p:cNvSpPr/>
          <p:nvPr/>
        </p:nvSpPr>
        <p:spPr>
          <a:xfrm>
            <a:off x="606991" y="4359359"/>
            <a:ext cx="3358688" cy="338554"/>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Safe Streets and Roads for All</a:t>
            </a:r>
          </a:p>
        </p:txBody>
      </p:sp>
      <p:sp>
        <p:nvSpPr>
          <p:cNvPr id="11" name="TextBox 10">
            <a:extLst>
              <a:ext uri="{FF2B5EF4-FFF2-40B4-BE49-F238E27FC236}">
                <a16:creationId xmlns:a16="http://schemas.microsoft.com/office/drawing/2014/main" id="{A516488C-B1E5-4076-83AC-A65F8B8B2B36}"/>
              </a:ext>
            </a:extLst>
          </p:cNvPr>
          <p:cNvSpPr txBox="1"/>
          <p:nvPr/>
        </p:nvSpPr>
        <p:spPr>
          <a:xfrm>
            <a:off x="1049762" y="5293703"/>
            <a:ext cx="2473147" cy="584775"/>
          </a:xfrm>
          <a:prstGeom prst="rect">
            <a:avLst/>
          </a:prstGeom>
          <a:noFill/>
        </p:spPr>
        <p:txBody>
          <a:bodyPr wrap="square">
            <a:spAutoFit/>
          </a:bodyPr>
          <a:lstStyle/>
          <a:p>
            <a:pPr algn="ctr"/>
            <a:r>
              <a:rPr lang="en-US" sz="3200" b="1" dirty="0">
                <a:latin typeface="Century Gothic" panose="020B0502020202020204" pitchFamily="34" charset="0"/>
              </a:rPr>
              <a:t>$6.0 Billion</a:t>
            </a:r>
          </a:p>
        </p:txBody>
      </p:sp>
      <p:sp>
        <p:nvSpPr>
          <p:cNvPr id="15" name="Rectangle 14">
            <a:extLst>
              <a:ext uri="{FF2B5EF4-FFF2-40B4-BE49-F238E27FC236}">
                <a16:creationId xmlns:a16="http://schemas.microsoft.com/office/drawing/2014/main" id="{FCD109A0-F7B2-4F1D-A1B2-4313B2F84910}"/>
              </a:ext>
            </a:extLst>
          </p:cNvPr>
          <p:cNvSpPr/>
          <p:nvPr/>
        </p:nvSpPr>
        <p:spPr>
          <a:xfrm>
            <a:off x="8283838" y="4359359"/>
            <a:ext cx="3301171" cy="338554"/>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Healthy Streets Program</a:t>
            </a:r>
          </a:p>
        </p:txBody>
      </p:sp>
      <p:sp>
        <p:nvSpPr>
          <p:cNvPr id="17" name="TextBox 16">
            <a:extLst>
              <a:ext uri="{FF2B5EF4-FFF2-40B4-BE49-F238E27FC236}">
                <a16:creationId xmlns:a16="http://schemas.microsoft.com/office/drawing/2014/main" id="{F35A7FE2-180B-43DC-9C4E-1BFC5CCC28A7}"/>
              </a:ext>
            </a:extLst>
          </p:cNvPr>
          <p:cNvSpPr txBox="1"/>
          <p:nvPr/>
        </p:nvSpPr>
        <p:spPr>
          <a:xfrm>
            <a:off x="8669090" y="5293701"/>
            <a:ext cx="2473147" cy="584775"/>
          </a:xfrm>
          <a:prstGeom prst="rect">
            <a:avLst/>
          </a:prstGeom>
          <a:noFill/>
        </p:spPr>
        <p:txBody>
          <a:bodyPr wrap="square">
            <a:spAutoFit/>
          </a:bodyPr>
          <a:lstStyle/>
          <a:p>
            <a:pPr algn="ctr"/>
            <a:r>
              <a:rPr lang="en-US" sz="3200" b="1" dirty="0">
                <a:latin typeface="Century Gothic" panose="020B0502020202020204" pitchFamily="34" charset="0"/>
              </a:rPr>
              <a:t>$500 Million</a:t>
            </a:r>
          </a:p>
        </p:txBody>
      </p:sp>
      <p:sp>
        <p:nvSpPr>
          <p:cNvPr id="4" name="Rectangle 3">
            <a:extLst>
              <a:ext uri="{FF2B5EF4-FFF2-40B4-BE49-F238E27FC236}">
                <a16:creationId xmlns:a16="http://schemas.microsoft.com/office/drawing/2014/main" id="{643F0412-216B-EE6C-CC6E-05BC1E096FD7}"/>
              </a:ext>
            </a:extLst>
          </p:cNvPr>
          <p:cNvSpPr/>
          <p:nvPr/>
        </p:nvSpPr>
        <p:spPr>
          <a:xfrm>
            <a:off x="4311064" y="4121465"/>
            <a:ext cx="3579668" cy="875899"/>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A78057-176E-B497-A585-338140FA1C9D}"/>
              </a:ext>
            </a:extLst>
          </p:cNvPr>
          <p:cNvSpPr/>
          <p:nvPr/>
        </p:nvSpPr>
        <p:spPr>
          <a:xfrm>
            <a:off x="4310750" y="1921741"/>
            <a:ext cx="3562480" cy="21966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42AD75-56BC-C3C3-240B-92052B2D137A}"/>
              </a:ext>
            </a:extLst>
          </p:cNvPr>
          <p:cNvSpPr/>
          <p:nvPr/>
        </p:nvSpPr>
        <p:spPr>
          <a:xfrm>
            <a:off x="4223985" y="4359359"/>
            <a:ext cx="3653255" cy="338554"/>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Low or No Emission Bus Grants</a:t>
            </a:r>
          </a:p>
        </p:txBody>
      </p:sp>
      <p:sp>
        <p:nvSpPr>
          <p:cNvPr id="9" name="TextBox 8">
            <a:extLst>
              <a:ext uri="{FF2B5EF4-FFF2-40B4-BE49-F238E27FC236}">
                <a16:creationId xmlns:a16="http://schemas.microsoft.com/office/drawing/2014/main" id="{8A23B4AB-6A06-4284-2F6B-B29861ACEC2E}"/>
              </a:ext>
            </a:extLst>
          </p:cNvPr>
          <p:cNvSpPr txBox="1"/>
          <p:nvPr/>
        </p:nvSpPr>
        <p:spPr>
          <a:xfrm>
            <a:off x="4859426" y="5293702"/>
            <a:ext cx="2473147" cy="584775"/>
          </a:xfrm>
          <a:prstGeom prst="rect">
            <a:avLst/>
          </a:prstGeom>
          <a:noFill/>
        </p:spPr>
        <p:txBody>
          <a:bodyPr wrap="square">
            <a:spAutoFit/>
          </a:bodyPr>
          <a:lstStyle/>
          <a:p>
            <a:pPr algn="ctr"/>
            <a:r>
              <a:rPr lang="en-US" sz="3200" b="1" dirty="0">
                <a:latin typeface="Century Gothic" panose="020B0502020202020204" pitchFamily="34" charset="0"/>
              </a:rPr>
              <a:t>$5.6 Billion</a:t>
            </a:r>
          </a:p>
        </p:txBody>
      </p:sp>
      <p:pic>
        <p:nvPicPr>
          <p:cNvPr id="12" name="Picture 11">
            <a:extLst>
              <a:ext uri="{FF2B5EF4-FFF2-40B4-BE49-F238E27FC236}">
                <a16:creationId xmlns:a16="http://schemas.microsoft.com/office/drawing/2014/main" id="{8DE36398-BC45-8EE4-4997-DA4411A44CB1}"/>
              </a:ext>
            </a:extLst>
          </p:cNvPr>
          <p:cNvPicPr>
            <a:picLocks noChangeAspect="1"/>
          </p:cNvPicPr>
          <p:nvPr/>
        </p:nvPicPr>
        <p:blipFill>
          <a:blip r:embed="rId5"/>
          <a:stretch>
            <a:fillRect/>
          </a:stretch>
        </p:blipFill>
        <p:spPr>
          <a:xfrm>
            <a:off x="4322854" y="1921742"/>
            <a:ext cx="3562478" cy="2195692"/>
          </a:xfrm>
          <a:prstGeom prst="rect">
            <a:avLst/>
          </a:prstGeom>
          <a:ln w="19050">
            <a:solidFill>
              <a:schemeClr val="tx1"/>
            </a:solidFill>
          </a:ln>
        </p:spPr>
      </p:pic>
    </p:spTree>
    <p:extLst>
      <p:ext uri="{BB962C8B-B14F-4D97-AF65-F5344CB8AC3E}">
        <p14:creationId xmlns:p14="http://schemas.microsoft.com/office/powerpoint/2010/main" val="112438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B688C3-FCC6-C5C1-41BF-0C969ED2988C}"/>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E17F1A4-1C82-4F99-9643-F264B61A7CA9}"/>
              </a:ext>
            </a:extLst>
          </p:cNvPr>
          <p:cNvPicPr>
            <a:picLocks noChangeAspect="1"/>
          </p:cNvPicPr>
          <p:nvPr/>
        </p:nvPicPr>
        <p:blipFill>
          <a:blip r:embed="rId3"/>
          <a:stretch>
            <a:fillRect/>
          </a:stretch>
        </p:blipFill>
        <p:spPr>
          <a:xfrm>
            <a:off x="8124088" y="1924855"/>
            <a:ext cx="3563903" cy="2196609"/>
          </a:xfrm>
          <a:prstGeom prst="rect">
            <a:avLst/>
          </a:prstGeom>
          <a:ln w="19050">
            <a:solidFill>
              <a:schemeClr val="tx1"/>
            </a:solidFill>
          </a:ln>
        </p:spPr>
      </p:pic>
      <p:pic>
        <p:nvPicPr>
          <p:cNvPr id="3" name="Picture 2">
            <a:extLst>
              <a:ext uri="{FF2B5EF4-FFF2-40B4-BE49-F238E27FC236}">
                <a16:creationId xmlns:a16="http://schemas.microsoft.com/office/drawing/2014/main" id="{06DDC37C-345C-4B81-82C3-0F59C1FF5F33}"/>
              </a:ext>
            </a:extLst>
          </p:cNvPr>
          <p:cNvPicPr>
            <a:picLocks noChangeAspect="1"/>
          </p:cNvPicPr>
          <p:nvPr/>
        </p:nvPicPr>
        <p:blipFill>
          <a:blip r:embed="rId4"/>
          <a:stretch>
            <a:fillRect/>
          </a:stretch>
        </p:blipFill>
        <p:spPr>
          <a:xfrm>
            <a:off x="4320619" y="1924855"/>
            <a:ext cx="3554086" cy="2209843"/>
          </a:xfrm>
          <a:prstGeom prst="rect">
            <a:avLst/>
          </a:prstGeom>
          <a:ln w="19050">
            <a:solidFill>
              <a:schemeClr val="tx1"/>
            </a:solidFill>
          </a:ln>
        </p:spPr>
      </p:pic>
      <p:pic>
        <p:nvPicPr>
          <p:cNvPr id="2" name="Picture 1">
            <a:extLst>
              <a:ext uri="{FF2B5EF4-FFF2-40B4-BE49-F238E27FC236}">
                <a16:creationId xmlns:a16="http://schemas.microsoft.com/office/drawing/2014/main" id="{D3A54741-7311-4E18-8D4F-683C69E083F5}"/>
              </a:ext>
            </a:extLst>
          </p:cNvPr>
          <p:cNvPicPr>
            <a:picLocks noChangeAspect="1"/>
          </p:cNvPicPr>
          <p:nvPr/>
        </p:nvPicPr>
        <p:blipFill rotWithShape="1">
          <a:blip r:embed="rId5"/>
          <a:srcRect l="15617" r="4538"/>
          <a:stretch/>
        </p:blipFill>
        <p:spPr>
          <a:xfrm>
            <a:off x="506027" y="1924856"/>
            <a:ext cx="3559946" cy="2203261"/>
          </a:xfrm>
          <a:prstGeom prst="rect">
            <a:avLst/>
          </a:prstGeom>
          <a:ln w="19050">
            <a:solidFill>
              <a:schemeClr val="tx1"/>
            </a:solidFill>
          </a:ln>
        </p:spPr>
      </p:pic>
      <p:sp>
        <p:nvSpPr>
          <p:cNvPr id="19" name="Rectangle 18">
            <a:extLst>
              <a:ext uri="{FF2B5EF4-FFF2-40B4-BE49-F238E27FC236}">
                <a16:creationId xmlns:a16="http://schemas.microsoft.com/office/drawing/2014/main" id="{BDE8A578-6011-4857-98A3-5660B50022C7}"/>
              </a:ext>
            </a:extLst>
          </p:cNvPr>
          <p:cNvSpPr/>
          <p:nvPr/>
        </p:nvSpPr>
        <p:spPr>
          <a:xfrm>
            <a:off x="8110454" y="4121464"/>
            <a:ext cx="3587978" cy="875899"/>
          </a:xfrm>
          <a:prstGeom prst="rect">
            <a:avLst/>
          </a:prstGeom>
          <a:solidFill>
            <a:srgbClr val="0B9D3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7702E7-EFE5-41F9-AA6E-C2E019EEF612}"/>
              </a:ext>
            </a:extLst>
          </p:cNvPr>
          <p:cNvSpPr/>
          <p:nvPr/>
        </p:nvSpPr>
        <p:spPr>
          <a:xfrm>
            <a:off x="7964551" y="4145719"/>
            <a:ext cx="3813127" cy="830997"/>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Water Infrastructure Improvements for the Nation’s Small and Underserved Communities</a:t>
            </a:r>
          </a:p>
        </p:txBody>
      </p:sp>
      <p:sp>
        <p:nvSpPr>
          <p:cNvPr id="18" name="Rectangle 17">
            <a:extLst>
              <a:ext uri="{FF2B5EF4-FFF2-40B4-BE49-F238E27FC236}">
                <a16:creationId xmlns:a16="http://schemas.microsoft.com/office/drawing/2014/main" id="{54341C49-4C3B-47E9-8365-D7B9FC765062}"/>
              </a:ext>
            </a:extLst>
          </p:cNvPr>
          <p:cNvSpPr/>
          <p:nvPr/>
        </p:nvSpPr>
        <p:spPr>
          <a:xfrm>
            <a:off x="4311064" y="4121465"/>
            <a:ext cx="3579668" cy="875899"/>
          </a:xfrm>
          <a:prstGeom prst="rect">
            <a:avLst/>
          </a:prstGeom>
          <a:solidFill>
            <a:srgbClr val="0B9D3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EE3D12-B47B-498B-9337-336F78449F2A}"/>
              </a:ext>
            </a:extLst>
          </p:cNvPr>
          <p:cNvSpPr/>
          <p:nvPr/>
        </p:nvSpPr>
        <p:spPr>
          <a:xfrm>
            <a:off x="493568" y="4121466"/>
            <a:ext cx="3579668" cy="875899"/>
          </a:xfrm>
          <a:prstGeom prst="rect">
            <a:avLst/>
          </a:prstGeom>
          <a:solidFill>
            <a:srgbClr val="0B9D3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AA3E14-36C8-4B9E-84EC-FA3FE555F6C2}"/>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Selected USDOE and EPA discretionary programs</a:t>
            </a:r>
            <a:endParaRPr lang="en-US" sz="3600" b="1" dirty="0">
              <a:latin typeface="Century Gothic" panose="020B0502020202020204" pitchFamily="34" charset="0"/>
            </a:endParaRPr>
          </a:p>
        </p:txBody>
      </p:sp>
      <p:sp>
        <p:nvSpPr>
          <p:cNvPr id="9" name="Rectangle 8">
            <a:extLst>
              <a:ext uri="{FF2B5EF4-FFF2-40B4-BE49-F238E27FC236}">
                <a16:creationId xmlns:a16="http://schemas.microsoft.com/office/drawing/2014/main" id="{A43D9B42-ACBE-4724-8F4C-3E93EAEC0F41}"/>
              </a:ext>
            </a:extLst>
          </p:cNvPr>
          <p:cNvSpPr/>
          <p:nvPr/>
        </p:nvSpPr>
        <p:spPr>
          <a:xfrm>
            <a:off x="414322" y="4358976"/>
            <a:ext cx="3744029" cy="338554"/>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Regional Clean Hydrogen Hubs</a:t>
            </a:r>
          </a:p>
        </p:txBody>
      </p:sp>
      <p:sp>
        <p:nvSpPr>
          <p:cNvPr id="10" name="TextBox 9">
            <a:extLst>
              <a:ext uri="{FF2B5EF4-FFF2-40B4-BE49-F238E27FC236}">
                <a16:creationId xmlns:a16="http://schemas.microsoft.com/office/drawing/2014/main" id="{56D57077-8ABD-43C2-BD93-AC60614008A4}"/>
              </a:ext>
            </a:extLst>
          </p:cNvPr>
          <p:cNvSpPr txBox="1"/>
          <p:nvPr/>
        </p:nvSpPr>
        <p:spPr>
          <a:xfrm>
            <a:off x="1049762" y="5293703"/>
            <a:ext cx="2473147" cy="584775"/>
          </a:xfrm>
          <a:prstGeom prst="rect">
            <a:avLst/>
          </a:prstGeom>
          <a:noFill/>
        </p:spPr>
        <p:txBody>
          <a:bodyPr wrap="square">
            <a:spAutoFit/>
          </a:bodyPr>
          <a:lstStyle/>
          <a:p>
            <a:pPr algn="ctr"/>
            <a:r>
              <a:rPr lang="en-US" sz="3200" b="1" dirty="0">
                <a:latin typeface="Century Gothic" panose="020B0502020202020204" pitchFamily="34" charset="0"/>
              </a:rPr>
              <a:t>$8.0 Billion</a:t>
            </a:r>
          </a:p>
        </p:txBody>
      </p:sp>
      <p:sp>
        <p:nvSpPr>
          <p:cNvPr id="13" name="Rectangle 12">
            <a:extLst>
              <a:ext uri="{FF2B5EF4-FFF2-40B4-BE49-F238E27FC236}">
                <a16:creationId xmlns:a16="http://schemas.microsoft.com/office/drawing/2014/main" id="{4CA8E5F6-91DB-40B4-A55D-B1BE989B70D7}"/>
              </a:ext>
            </a:extLst>
          </p:cNvPr>
          <p:cNvSpPr/>
          <p:nvPr/>
        </p:nvSpPr>
        <p:spPr>
          <a:xfrm>
            <a:off x="4223985" y="4263408"/>
            <a:ext cx="3653255" cy="584775"/>
          </a:xfrm>
          <a:prstGeom prst="rect">
            <a:avLst/>
          </a:prstGeom>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Battery Manufacturing and Recycling Grants</a:t>
            </a:r>
          </a:p>
        </p:txBody>
      </p:sp>
      <p:sp>
        <p:nvSpPr>
          <p:cNvPr id="16" name="TextBox 15">
            <a:extLst>
              <a:ext uri="{FF2B5EF4-FFF2-40B4-BE49-F238E27FC236}">
                <a16:creationId xmlns:a16="http://schemas.microsoft.com/office/drawing/2014/main" id="{B42CE605-D893-47BA-AE83-5F0663CB4CC5}"/>
              </a:ext>
            </a:extLst>
          </p:cNvPr>
          <p:cNvSpPr txBox="1"/>
          <p:nvPr/>
        </p:nvSpPr>
        <p:spPr>
          <a:xfrm>
            <a:off x="4859426" y="5293702"/>
            <a:ext cx="2473147" cy="584775"/>
          </a:xfrm>
          <a:prstGeom prst="rect">
            <a:avLst/>
          </a:prstGeom>
          <a:noFill/>
        </p:spPr>
        <p:txBody>
          <a:bodyPr wrap="square">
            <a:spAutoFit/>
          </a:bodyPr>
          <a:lstStyle/>
          <a:p>
            <a:pPr algn="ctr"/>
            <a:r>
              <a:rPr lang="en-US" sz="3200" b="1" dirty="0">
                <a:latin typeface="Century Gothic" panose="020B0502020202020204" pitchFamily="34" charset="0"/>
              </a:rPr>
              <a:t>$3.0 Billion</a:t>
            </a:r>
          </a:p>
        </p:txBody>
      </p:sp>
      <p:sp>
        <p:nvSpPr>
          <p:cNvPr id="17" name="TextBox 16">
            <a:extLst>
              <a:ext uri="{FF2B5EF4-FFF2-40B4-BE49-F238E27FC236}">
                <a16:creationId xmlns:a16="http://schemas.microsoft.com/office/drawing/2014/main" id="{8D79B6BE-79FA-460C-B6AD-2F36F77FC05F}"/>
              </a:ext>
            </a:extLst>
          </p:cNvPr>
          <p:cNvSpPr txBox="1"/>
          <p:nvPr/>
        </p:nvSpPr>
        <p:spPr>
          <a:xfrm>
            <a:off x="8669090" y="5293701"/>
            <a:ext cx="2473147" cy="584775"/>
          </a:xfrm>
          <a:prstGeom prst="rect">
            <a:avLst/>
          </a:prstGeom>
          <a:noFill/>
        </p:spPr>
        <p:txBody>
          <a:bodyPr wrap="square">
            <a:spAutoFit/>
          </a:bodyPr>
          <a:lstStyle/>
          <a:p>
            <a:pPr algn="ctr"/>
            <a:r>
              <a:rPr lang="en-US" sz="3200" b="1" dirty="0">
                <a:latin typeface="Century Gothic" panose="020B0502020202020204" pitchFamily="34" charset="0"/>
              </a:rPr>
              <a:t>$5.0 Billion</a:t>
            </a:r>
          </a:p>
        </p:txBody>
      </p:sp>
    </p:spTree>
    <p:extLst>
      <p:ext uri="{BB962C8B-B14F-4D97-AF65-F5344CB8AC3E}">
        <p14:creationId xmlns:p14="http://schemas.microsoft.com/office/powerpoint/2010/main" val="751367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F90C9-FCD3-4C3E-B038-B653AE72F036}"/>
              </a:ext>
            </a:extLst>
          </p:cNvPr>
          <p:cNvPicPr>
            <a:picLocks noChangeAspect="1"/>
          </p:cNvPicPr>
          <p:nvPr/>
        </p:nvPicPr>
        <p:blipFill>
          <a:blip r:embed="rId2"/>
          <a:stretch>
            <a:fillRect/>
          </a:stretch>
        </p:blipFill>
        <p:spPr>
          <a:xfrm>
            <a:off x="3607336" y="1645125"/>
            <a:ext cx="8287982" cy="3736499"/>
          </a:xfrm>
          <a:prstGeom prst="roundRect">
            <a:avLst/>
          </a:prstGeom>
          <a:ln w="28575">
            <a:solidFill>
              <a:schemeClr val="tx1"/>
            </a:solidFill>
          </a:ln>
        </p:spPr>
      </p:pic>
      <p:sp>
        <p:nvSpPr>
          <p:cNvPr id="2" name="Rectangle 1">
            <a:extLst>
              <a:ext uri="{FF2B5EF4-FFF2-40B4-BE49-F238E27FC236}">
                <a16:creationId xmlns:a16="http://schemas.microsoft.com/office/drawing/2014/main" id="{8DE11D2C-4954-780F-FB11-A1EB99D4B7C1}"/>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859454-AFA8-3F18-7D04-DD84E7797164}"/>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There are many variables on the path to the future</a:t>
            </a:r>
            <a:endParaRPr lang="en-US" sz="3600" b="1" dirty="0">
              <a:latin typeface="Century Gothic" panose="020B0502020202020204" pitchFamily="34" charset="0"/>
            </a:endParaRPr>
          </a:p>
        </p:txBody>
      </p:sp>
      <p:pic>
        <p:nvPicPr>
          <p:cNvPr id="6" name="Picture 5">
            <a:extLst>
              <a:ext uri="{FF2B5EF4-FFF2-40B4-BE49-F238E27FC236}">
                <a16:creationId xmlns:a16="http://schemas.microsoft.com/office/drawing/2014/main" id="{32A1E1C5-6435-44AB-4B82-EE5023471C15}"/>
              </a:ext>
            </a:extLst>
          </p:cNvPr>
          <p:cNvPicPr>
            <a:picLocks noChangeAspect="1"/>
          </p:cNvPicPr>
          <p:nvPr/>
        </p:nvPicPr>
        <p:blipFill>
          <a:blip r:embed="rId3"/>
          <a:stretch>
            <a:fillRect/>
          </a:stretch>
        </p:blipFill>
        <p:spPr>
          <a:xfrm>
            <a:off x="404723" y="1645125"/>
            <a:ext cx="2887295" cy="3736499"/>
          </a:xfrm>
          <a:prstGeom prst="rect">
            <a:avLst/>
          </a:prstGeom>
          <a:ln w="28575">
            <a:solidFill>
              <a:schemeClr val="tx1"/>
            </a:solidFill>
          </a:ln>
        </p:spPr>
      </p:pic>
      <p:sp>
        <p:nvSpPr>
          <p:cNvPr id="7" name="TextBox 6">
            <a:extLst>
              <a:ext uri="{FF2B5EF4-FFF2-40B4-BE49-F238E27FC236}">
                <a16:creationId xmlns:a16="http://schemas.microsoft.com/office/drawing/2014/main" id="{A2BB6382-E13B-1CD1-06BD-ECA419321ED6}"/>
              </a:ext>
            </a:extLst>
          </p:cNvPr>
          <p:cNvSpPr txBox="1"/>
          <p:nvPr/>
        </p:nvSpPr>
        <p:spPr>
          <a:xfrm>
            <a:off x="8119432" y="1719447"/>
            <a:ext cx="1237839" cy="523220"/>
          </a:xfrm>
          <a:prstGeom prst="rect">
            <a:avLst/>
          </a:prstGeom>
          <a:noFill/>
        </p:spPr>
        <p:txBody>
          <a:bodyPr wrap="none" rtlCol="0">
            <a:spAutoFit/>
          </a:bodyPr>
          <a:lstStyle/>
          <a:p>
            <a:r>
              <a:rPr lang="en-US" sz="2800" b="1" dirty="0"/>
              <a:t>VISION</a:t>
            </a:r>
          </a:p>
        </p:txBody>
      </p:sp>
    </p:spTree>
    <p:extLst>
      <p:ext uri="{BB962C8B-B14F-4D97-AF65-F5344CB8AC3E}">
        <p14:creationId xmlns:p14="http://schemas.microsoft.com/office/powerpoint/2010/main" val="2108880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AAD81-5C98-7D09-A55E-BEF71AE40014}"/>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tson-filtered.png"/>
          <p:cNvPicPr/>
          <p:nvPr/>
        </p:nvPicPr>
        <p:blipFill>
          <a:blip r:embed="rId2"/>
          <a:stretch>
            <a:fillRect/>
          </a:stretch>
        </p:blipFill>
        <p:spPr>
          <a:xfrm>
            <a:off x="1991945" y="1661951"/>
            <a:ext cx="3272080" cy="3272031"/>
          </a:xfrm>
          <a:prstGeom prst="rect">
            <a:avLst/>
          </a:prstGeom>
          <a:ln>
            <a:noFill/>
          </a:ln>
          <a:effectLst>
            <a:reflection stA="29553" endPos="40000" dir="5400000" sy="-100000" algn="bl" rotWithShape="0"/>
          </a:effectLst>
        </p:spPr>
      </p:pic>
      <p:sp>
        <p:nvSpPr>
          <p:cNvPr id="6" name="Shape 180"/>
          <p:cNvSpPr/>
          <p:nvPr/>
        </p:nvSpPr>
        <p:spPr>
          <a:xfrm>
            <a:off x="1991945" y="1661951"/>
            <a:ext cx="3272080" cy="327203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63500" cap="flat">
            <a:solidFill>
              <a:schemeClr val="tx1"/>
            </a:solidFill>
            <a:prstDash val="solid"/>
            <a:round/>
          </a:ln>
        </p:spPr>
        <p:txBody>
          <a:bodyPr/>
          <a:lstStyle/>
          <a:p>
            <a:pPr lvl="0"/>
            <a:endParaRPr dirty="0"/>
          </a:p>
        </p:txBody>
      </p:sp>
      <p:sp>
        <p:nvSpPr>
          <p:cNvPr id="7" name="Shape 182"/>
          <p:cNvSpPr/>
          <p:nvPr/>
        </p:nvSpPr>
        <p:spPr>
          <a:xfrm>
            <a:off x="5333695" y="2026041"/>
            <a:ext cx="5369659" cy="2292935"/>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lvl="1">
              <a:buClr>
                <a:srgbClr val="FFFFFF"/>
              </a:buClr>
              <a:defRPr sz="1800">
                <a:solidFill>
                  <a:srgbClr val="000000"/>
                </a:solidFill>
                <a:uFillTx/>
              </a:defRPr>
            </a:pPr>
            <a:r>
              <a:rPr sz="3600" b="1" dirty="0">
                <a:uFill>
                  <a:solidFill>
                    <a:srgbClr val="899AA5"/>
                  </a:solidFill>
                </a:uFill>
                <a:latin typeface="Arial" panose="020B0604020202020204" pitchFamily="34" charset="0"/>
                <a:ea typeface="Montserrat-Regular"/>
                <a:cs typeface="Montserrat-Regular"/>
                <a:sym typeface="Montserrat-Regular"/>
              </a:rPr>
              <a:t>“I think there is a world</a:t>
            </a:r>
            <a:r>
              <a:rPr lang="en-US" sz="3600" b="1" dirty="0">
                <a:uFill>
                  <a:solidFill>
                    <a:srgbClr val="899AA5"/>
                  </a:solidFill>
                </a:uFill>
                <a:latin typeface="Arial" panose="020B0604020202020204" pitchFamily="34" charset="0"/>
                <a:ea typeface="Montserrat-Regular"/>
                <a:cs typeface="Montserrat-Regular"/>
                <a:sym typeface="Montserrat-Regular"/>
              </a:rPr>
              <a:t> </a:t>
            </a:r>
            <a:r>
              <a:rPr sz="3600" b="1" dirty="0">
                <a:uFill>
                  <a:solidFill>
                    <a:srgbClr val="899AA5"/>
                  </a:solidFill>
                </a:uFill>
                <a:latin typeface="Arial" panose="020B0604020202020204" pitchFamily="34" charset="0"/>
                <a:ea typeface="Montserrat-Regular"/>
                <a:cs typeface="Montserrat-Regular"/>
                <a:sym typeface="Montserrat-Regular"/>
              </a:rPr>
              <a:t>market for maybe</a:t>
            </a:r>
            <a:r>
              <a:rPr lang="en-US" sz="3600" b="1" dirty="0">
                <a:uFill>
                  <a:solidFill>
                    <a:srgbClr val="899AA5"/>
                  </a:solidFill>
                </a:uFill>
                <a:latin typeface="Arial" panose="020B0604020202020204" pitchFamily="34" charset="0"/>
                <a:ea typeface="Montserrat-Regular"/>
                <a:cs typeface="Montserrat-Regular"/>
                <a:sym typeface="Montserrat-Regular"/>
              </a:rPr>
              <a:t> </a:t>
            </a:r>
            <a:r>
              <a:rPr sz="3600" b="1" dirty="0">
                <a:uFill>
                  <a:solidFill>
                    <a:srgbClr val="899AA5"/>
                  </a:solidFill>
                </a:uFill>
                <a:latin typeface="Arial" panose="020B0604020202020204" pitchFamily="34" charset="0"/>
                <a:ea typeface="Montserrat-Regular"/>
                <a:cs typeface="Montserrat-Regular"/>
                <a:sym typeface="Montserrat-Regular"/>
              </a:rPr>
              <a:t>five computers</a:t>
            </a:r>
            <a:r>
              <a:rPr lang="en-US" sz="3600" b="1" dirty="0">
                <a:uFill>
                  <a:solidFill>
                    <a:srgbClr val="899AA5"/>
                  </a:solidFill>
                </a:uFill>
                <a:latin typeface="Arial" panose="020B0604020202020204" pitchFamily="34" charset="0"/>
                <a:ea typeface="Montserrat-Regular"/>
                <a:cs typeface="Montserrat-Regular"/>
                <a:sym typeface="Montserrat-Regular"/>
              </a:rPr>
              <a:t>.</a:t>
            </a:r>
            <a:r>
              <a:rPr sz="3600" b="1" dirty="0">
                <a:uFill>
                  <a:solidFill>
                    <a:srgbClr val="899AA5"/>
                  </a:solidFill>
                </a:uFill>
                <a:latin typeface="Arial" panose="020B0604020202020204" pitchFamily="34" charset="0"/>
                <a:ea typeface="Montserrat-Regular"/>
                <a:cs typeface="Montserrat-Regular"/>
                <a:sym typeface="Montserrat-Regular"/>
              </a:rPr>
              <a:t>”</a:t>
            </a:r>
          </a:p>
        </p:txBody>
      </p:sp>
      <p:sp>
        <p:nvSpPr>
          <p:cNvPr id="10" name="TextBox 9"/>
          <p:cNvSpPr txBox="1"/>
          <p:nvPr/>
        </p:nvSpPr>
        <p:spPr>
          <a:xfrm>
            <a:off x="5815421" y="4594770"/>
            <a:ext cx="4209294" cy="707886"/>
          </a:xfrm>
          <a:prstGeom prst="rect">
            <a:avLst/>
          </a:prstGeom>
          <a:noFill/>
        </p:spPr>
        <p:txBody>
          <a:bodyPr wrap="none" rtlCol="0">
            <a:spAutoFit/>
          </a:bodyPr>
          <a:lstStyle/>
          <a:p>
            <a:pPr marL="285750" indent="-285750">
              <a:buFontTx/>
              <a:buChar char="-"/>
            </a:pPr>
            <a:r>
              <a:rPr lang="en-US" dirty="0"/>
              <a:t>Thomas Watson, IBM Chairman (1943)*</a:t>
            </a:r>
          </a:p>
          <a:p>
            <a:endParaRPr lang="en-US" sz="400" dirty="0"/>
          </a:p>
          <a:p>
            <a:pPr>
              <a:tabLst>
                <a:tab pos="287338" algn="l"/>
              </a:tabLst>
            </a:pPr>
            <a:r>
              <a:rPr lang="en-US" dirty="0"/>
              <a:t>	</a:t>
            </a:r>
            <a:r>
              <a:rPr lang="en-US" sz="1200" i="1" dirty="0"/>
              <a:t>* Maybe?</a:t>
            </a:r>
          </a:p>
        </p:txBody>
      </p:sp>
      <p:sp>
        <p:nvSpPr>
          <p:cNvPr id="8" name="Rectangle 7">
            <a:extLst>
              <a:ext uri="{FF2B5EF4-FFF2-40B4-BE49-F238E27FC236}">
                <a16:creationId xmlns:a16="http://schemas.microsoft.com/office/drawing/2014/main" id="{FD931941-0C6F-ECDC-7859-00A54408B759}"/>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Predicting the future is not easy</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1519453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398FAF-F232-58F4-A8BD-B5A177134E98}"/>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991155" y="917459"/>
            <a:ext cx="1984441" cy="5181602"/>
          </a:xfrm>
          <a:prstGeom prst="round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736256" y="1179510"/>
            <a:ext cx="2852583" cy="45699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753064" y="2753064"/>
            <a:ext cx="655029" cy="6550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64425" y="1231915"/>
            <a:ext cx="3133726" cy="338554"/>
          </a:xfrm>
          <a:prstGeom prst="rect">
            <a:avLst/>
          </a:prstGeom>
          <a:noFill/>
        </p:spPr>
        <p:txBody>
          <a:bodyPr wrap="square" rtlCol="0">
            <a:spAutoFit/>
          </a:bodyPr>
          <a:lstStyle/>
          <a:p>
            <a:r>
              <a:rPr lang="en-US" sz="1600" b="1" dirty="0">
                <a:cs typeface="DIN Offc Pro" panose="020B0504020101020102" pitchFamily="34" charset="0"/>
              </a:rPr>
              <a:t>Universe of Drivers of Change</a:t>
            </a:r>
          </a:p>
        </p:txBody>
      </p:sp>
      <p:pic>
        <p:nvPicPr>
          <p:cNvPr id="9" name="Picture 2" descr="http://simpleicon.com/wp-content/uploads/bomb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575" y="1040319"/>
            <a:ext cx="729372" cy="72937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4753064" y="5139179"/>
            <a:ext cx="655029" cy="6550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53064" y="4331719"/>
            <a:ext cx="655029" cy="6550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024346" y="1937731"/>
            <a:ext cx="1242392" cy="584775"/>
          </a:xfrm>
          <a:prstGeom prst="rect">
            <a:avLst/>
          </a:prstGeom>
          <a:noFill/>
        </p:spPr>
        <p:txBody>
          <a:bodyPr wrap="square" rtlCol="0">
            <a:spAutoFit/>
          </a:bodyPr>
          <a:lstStyle/>
          <a:p>
            <a:r>
              <a:rPr lang="en-US" sz="3200" b="1" dirty="0">
                <a:cs typeface="DIN Offc Pro" panose="020B0504020101020102" pitchFamily="34" charset="0"/>
              </a:rPr>
              <a:t>S</a:t>
            </a:r>
            <a:r>
              <a:rPr lang="en-US" sz="1400" b="1" dirty="0">
                <a:cs typeface="DIN Offc Pro" panose="020B0504020101020102" pitchFamily="34" charset="0"/>
              </a:rPr>
              <a:t>OCIAL</a:t>
            </a:r>
          </a:p>
        </p:txBody>
      </p:sp>
      <p:sp>
        <p:nvSpPr>
          <p:cNvPr id="17" name="TextBox 16"/>
          <p:cNvSpPr txBox="1"/>
          <p:nvPr/>
        </p:nvSpPr>
        <p:spPr>
          <a:xfrm>
            <a:off x="3024347" y="2729861"/>
            <a:ext cx="1583221" cy="584775"/>
          </a:xfrm>
          <a:prstGeom prst="rect">
            <a:avLst/>
          </a:prstGeom>
          <a:noFill/>
        </p:spPr>
        <p:txBody>
          <a:bodyPr wrap="square" rtlCol="0">
            <a:spAutoFit/>
          </a:bodyPr>
          <a:lstStyle/>
          <a:p>
            <a:r>
              <a:rPr lang="en-US" sz="3200" b="1" dirty="0">
                <a:cs typeface="DIN Offc Pro" panose="020B0504020101020102" pitchFamily="34" charset="0"/>
              </a:rPr>
              <a:t>T</a:t>
            </a:r>
            <a:r>
              <a:rPr lang="en-US" sz="1400" b="1" dirty="0">
                <a:cs typeface="DIN Offc Pro" panose="020B0504020101020102" pitchFamily="34" charset="0"/>
              </a:rPr>
              <a:t>ECHNOLOGY</a:t>
            </a:r>
          </a:p>
        </p:txBody>
      </p:sp>
      <p:sp>
        <p:nvSpPr>
          <p:cNvPr id="18" name="TextBox 17"/>
          <p:cNvSpPr txBox="1"/>
          <p:nvPr/>
        </p:nvSpPr>
        <p:spPr>
          <a:xfrm>
            <a:off x="3024347" y="3521991"/>
            <a:ext cx="1583221" cy="584775"/>
          </a:xfrm>
          <a:prstGeom prst="rect">
            <a:avLst/>
          </a:prstGeom>
          <a:noFill/>
        </p:spPr>
        <p:txBody>
          <a:bodyPr wrap="square" rtlCol="0">
            <a:spAutoFit/>
          </a:bodyPr>
          <a:lstStyle/>
          <a:p>
            <a:r>
              <a:rPr lang="en-US" sz="3200" b="1" dirty="0">
                <a:cs typeface="DIN Offc Pro" panose="020B0504020101020102" pitchFamily="34" charset="0"/>
              </a:rPr>
              <a:t>E</a:t>
            </a:r>
            <a:r>
              <a:rPr lang="en-US" sz="1400" b="1" dirty="0">
                <a:cs typeface="DIN Offc Pro" panose="020B0504020101020102" pitchFamily="34" charset="0"/>
              </a:rPr>
              <a:t>CONOMIC</a:t>
            </a:r>
          </a:p>
        </p:txBody>
      </p:sp>
      <p:sp>
        <p:nvSpPr>
          <p:cNvPr id="19" name="TextBox 18"/>
          <p:cNvSpPr txBox="1"/>
          <p:nvPr/>
        </p:nvSpPr>
        <p:spPr>
          <a:xfrm>
            <a:off x="3024347" y="4323452"/>
            <a:ext cx="1756697" cy="584775"/>
          </a:xfrm>
          <a:prstGeom prst="rect">
            <a:avLst/>
          </a:prstGeom>
          <a:noFill/>
        </p:spPr>
        <p:txBody>
          <a:bodyPr wrap="square" rtlCol="0">
            <a:spAutoFit/>
          </a:bodyPr>
          <a:lstStyle/>
          <a:p>
            <a:r>
              <a:rPr lang="en-US" sz="3200" b="1" dirty="0">
                <a:cs typeface="DIN Offc Pro" panose="020B0504020101020102" pitchFamily="34" charset="0"/>
              </a:rPr>
              <a:t>E</a:t>
            </a:r>
            <a:r>
              <a:rPr lang="en-US" sz="1400" b="1" dirty="0">
                <a:cs typeface="DIN Offc Pro" panose="020B0504020101020102" pitchFamily="34" charset="0"/>
              </a:rPr>
              <a:t>NVIRONMENTAL</a:t>
            </a:r>
          </a:p>
        </p:txBody>
      </p:sp>
      <p:sp>
        <p:nvSpPr>
          <p:cNvPr id="20" name="TextBox 19"/>
          <p:cNvSpPr txBox="1"/>
          <p:nvPr/>
        </p:nvSpPr>
        <p:spPr>
          <a:xfrm>
            <a:off x="3024347" y="5134243"/>
            <a:ext cx="1583221" cy="584775"/>
          </a:xfrm>
          <a:prstGeom prst="rect">
            <a:avLst/>
          </a:prstGeom>
          <a:noFill/>
        </p:spPr>
        <p:txBody>
          <a:bodyPr wrap="square" rtlCol="0">
            <a:spAutoFit/>
          </a:bodyPr>
          <a:lstStyle/>
          <a:p>
            <a:r>
              <a:rPr lang="en-US" sz="3200" b="1" dirty="0">
                <a:cs typeface="DIN Offc Pro" panose="020B0504020101020102" pitchFamily="34" charset="0"/>
              </a:rPr>
              <a:t>P</a:t>
            </a:r>
            <a:r>
              <a:rPr lang="en-US" sz="1400" b="1" dirty="0">
                <a:cs typeface="DIN Offc Pro" panose="020B0504020101020102" pitchFamily="34" charset="0"/>
              </a:rPr>
              <a:t>OLITICAL</a:t>
            </a:r>
          </a:p>
        </p:txBody>
      </p:sp>
      <p:grpSp>
        <p:nvGrpSpPr>
          <p:cNvPr id="21" name="Group 20"/>
          <p:cNvGrpSpPr/>
          <p:nvPr/>
        </p:nvGrpSpPr>
        <p:grpSpPr>
          <a:xfrm>
            <a:off x="4753064" y="1965255"/>
            <a:ext cx="655029" cy="655029"/>
            <a:chOff x="2446088" y="1987076"/>
            <a:chExt cx="738627" cy="738627"/>
          </a:xfrm>
        </p:grpSpPr>
        <p:sp>
          <p:nvSpPr>
            <p:cNvPr id="22" name="Oval 21"/>
            <p:cNvSpPr/>
            <p:nvPr/>
          </p:nvSpPr>
          <p:spPr>
            <a:xfrm>
              <a:off x="2446088" y="1987076"/>
              <a:ext cx="738627" cy="73862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cdn.flaticon.com/png/256/1430.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1072" y="2105495"/>
              <a:ext cx="457201" cy="457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4753064" y="3561490"/>
            <a:ext cx="655029" cy="655029"/>
            <a:chOff x="2446972" y="3797915"/>
            <a:chExt cx="738627" cy="738627"/>
          </a:xfrm>
        </p:grpSpPr>
        <p:sp>
          <p:nvSpPr>
            <p:cNvPr id="25" name="Oval 24"/>
            <p:cNvSpPr/>
            <p:nvPr/>
          </p:nvSpPr>
          <p:spPr>
            <a:xfrm>
              <a:off x="2446972" y="3797915"/>
              <a:ext cx="738627" cy="73862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http://www.motionpub.com/wp-content/uploads/2016/01/money.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59455" y="3915991"/>
              <a:ext cx="465778" cy="4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Straight Arrow Connector 30"/>
          <p:cNvCxnSpPr/>
          <p:nvPr/>
        </p:nvCxnSpPr>
        <p:spPr>
          <a:xfrm>
            <a:off x="5568332" y="2274060"/>
            <a:ext cx="1005774"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582004" y="5476869"/>
            <a:ext cx="997338"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575694" y="3060541"/>
            <a:ext cx="1005774"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575694" y="3903734"/>
            <a:ext cx="1005774" cy="0"/>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75694" y="4693886"/>
            <a:ext cx="1005774" cy="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6810763" y="2136870"/>
            <a:ext cx="1554113" cy="4008843"/>
          </a:xfrm>
          <a:prstGeom prst="round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925784" y="2864018"/>
            <a:ext cx="1343025" cy="2554545"/>
          </a:xfrm>
          <a:prstGeom prst="rect">
            <a:avLst/>
          </a:prstGeom>
          <a:noFill/>
        </p:spPr>
        <p:txBody>
          <a:bodyPr wrap="square" rtlCol="0">
            <a:spAutoFit/>
          </a:bodyPr>
          <a:lstStyle/>
          <a:p>
            <a:pPr algn="ctr"/>
            <a:r>
              <a:rPr lang="en-US" sz="1600" b="1" dirty="0">
                <a:cs typeface="DIN Offc Pro" panose="020B0504020101020102" pitchFamily="34" charset="0"/>
              </a:rPr>
              <a:t>National Expert Review Process</a:t>
            </a:r>
          </a:p>
          <a:p>
            <a:pPr algn="ctr"/>
            <a:endParaRPr lang="en-US" sz="1600" b="1" dirty="0">
              <a:cs typeface="DIN Offc Pro" panose="020B0504020101020102" pitchFamily="34" charset="0"/>
            </a:endParaRPr>
          </a:p>
          <a:p>
            <a:pPr algn="ctr"/>
            <a:r>
              <a:rPr lang="en-US" sz="1600" b="1" dirty="0">
                <a:cs typeface="DIN Offc Pro" panose="020B0504020101020102" pitchFamily="34" charset="0"/>
              </a:rPr>
              <a:t>Stakeholder Survey</a:t>
            </a:r>
          </a:p>
          <a:p>
            <a:pPr algn="ctr"/>
            <a:endParaRPr lang="en-US" sz="1600" b="1" dirty="0">
              <a:cs typeface="DIN Offc Pro" panose="020B0504020101020102" pitchFamily="34" charset="0"/>
            </a:endParaRPr>
          </a:p>
          <a:p>
            <a:pPr algn="ctr"/>
            <a:r>
              <a:rPr lang="en-US" sz="1600" b="1" dirty="0">
                <a:cs typeface="DIN Offc Pro" panose="020B0504020101020102" pitchFamily="34" charset="0"/>
              </a:rPr>
              <a:t>ARC Board Work Session</a:t>
            </a:r>
          </a:p>
        </p:txBody>
      </p:sp>
      <p:pic>
        <p:nvPicPr>
          <p:cNvPr id="2" name="Picture 1"/>
          <p:cNvPicPr>
            <a:picLocks noChangeAspect="1"/>
          </p:cNvPicPr>
          <p:nvPr/>
        </p:nvPicPr>
        <p:blipFill>
          <a:blip r:embed="rId5">
            <a:duotone>
              <a:schemeClr val="accent2">
                <a:shade val="45000"/>
                <a:satMod val="135000"/>
              </a:schemeClr>
              <a:prstClr val="white"/>
            </a:duotone>
          </a:blip>
          <a:stretch>
            <a:fillRect/>
          </a:stretch>
        </p:blipFill>
        <p:spPr>
          <a:xfrm>
            <a:off x="4872769" y="2840694"/>
            <a:ext cx="391040" cy="391040"/>
          </a:xfrm>
          <a:prstGeom prst="rect">
            <a:avLst/>
          </a:prstGeom>
        </p:spPr>
      </p:pic>
      <p:pic>
        <p:nvPicPr>
          <p:cNvPr id="12" name="Picture 10" descr="https://image.freepik.com/free-icon/simple-earth-sketch_318-11156.jpg"/>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98096" y="4396695"/>
            <a:ext cx="548576" cy="54857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thumbs up"/>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3275" y="5250394"/>
            <a:ext cx="404409" cy="4044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73334DD-E59D-CD30-1AB0-5BFA8274EC52}"/>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ARC’s scenario planning process (2015-2017)</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1128290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704324"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ounded Rectangle 76"/>
          <p:cNvSpPr/>
          <p:nvPr/>
        </p:nvSpPr>
        <p:spPr>
          <a:xfrm>
            <a:off x="4722423"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a:off x="4686225"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a:off x="7666773"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a:off x="7684872"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7648674"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ounded Rectangle 73"/>
          <p:cNvSpPr/>
          <p:nvPr/>
        </p:nvSpPr>
        <p:spPr>
          <a:xfrm>
            <a:off x="1741875"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1759974"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p:cNvSpPr/>
          <p:nvPr/>
        </p:nvSpPr>
        <p:spPr>
          <a:xfrm>
            <a:off x="1723776"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2604893" y="1365962"/>
            <a:ext cx="2065282" cy="769441"/>
          </a:xfrm>
          <a:prstGeom prst="rect">
            <a:avLst/>
          </a:prstGeom>
          <a:noFill/>
        </p:spPr>
        <p:txBody>
          <a:bodyPr wrap="square" rtlCol="0">
            <a:spAutoFit/>
          </a:bodyPr>
          <a:lstStyle/>
          <a:p>
            <a:r>
              <a:rPr lang="en-US" sz="2200" b="1" dirty="0">
                <a:cs typeface="Aharoni" panose="02010803020104030203" pitchFamily="2" charset="-79"/>
              </a:rPr>
              <a:t>Autonomous Vehicles</a:t>
            </a:r>
          </a:p>
        </p:txBody>
      </p:sp>
      <p:sp>
        <p:nvSpPr>
          <p:cNvPr id="65" name="TextBox 64"/>
          <p:cNvSpPr txBox="1"/>
          <p:nvPr/>
        </p:nvSpPr>
        <p:spPr>
          <a:xfrm>
            <a:off x="2604893" y="2906422"/>
            <a:ext cx="2065282" cy="769441"/>
          </a:xfrm>
          <a:prstGeom prst="rect">
            <a:avLst/>
          </a:prstGeom>
          <a:noFill/>
        </p:spPr>
        <p:txBody>
          <a:bodyPr wrap="square" rtlCol="0">
            <a:spAutoFit/>
          </a:bodyPr>
          <a:lstStyle/>
          <a:p>
            <a:r>
              <a:rPr lang="en-US" sz="2200" b="1" dirty="0">
                <a:cs typeface="Aharoni" panose="02010803020104030203" pitchFamily="2" charset="-79"/>
              </a:rPr>
              <a:t>Aging of the Population</a:t>
            </a:r>
          </a:p>
        </p:txBody>
      </p:sp>
      <p:sp>
        <p:nvSpPr>
          <p:cNvPr id="66" name="TextBox 65"/>
          <p:cNvSpPr txBox="1"/>
          <p:nvPr/>
        </p:nvSpPr>
        <p:spPr>
          <a:xfrm>
            <a:off x="2604893" y="4446881"/>
            <a:ext cx="2065282" cy="1107996"/>
          </a:xfrm>
          <a:prstGeom prst="rect">
            <a:avLst/>
          </a:prstGeom>
          <a:noFill/>
        </p:spPr>
        <p:txBody>
          <a:bodyPr wrap="square" rtlCol="0">
            <a:spAutoFit/>
          </a:bodyPr>
          <a:lstStyle/>
          <a:p>
            <a:r>
              <a:rPr lang="en-US" sz="2200" b="1" dirty="0">
                <a:cs typeface="Aharoni" panose="02010803020104030203" pitchFamily="2" charset="-79"/>
              </a:rPr>
              <a:t>Intelligent Infrastructure &amp; Technology</a:t>
            </a:r>
          </a:p>
        </p:txBody>
      </p:sp>
      <p:sp>
        <p:nvSpPr>
          <p:cNvPr id="67" name="TextBox 66"/>
          <p:cNvSpPr txBox="1"/>
          <p:nvPr/>
        </p:nvSpPr>
        <p:spPr>
          <a:xfrm>
            <a:off x="5660324" y="1345277"/>
            <a:ext cx="2065282" cy="1107996"/>
          </a:xfrm>
          <a:prstGeom prst="rect">
            <a:avLst/>
          </a:prstGeom>
          <a:noFill/>
        </p:spPr>
        <p:txBody>
          <a:bodyPr wrap="square" rtlCol="0">
            <a:spAutoFit/>
          </a:bodyPr>
          <a:lstStyle/>
          <a:p>
            <a:r>
              <a:rPr lang="en-US" sz="2200" b="1" dirty="0">
                <a:cs typeface="Aharoni" panose="02010803020104030203" pitchFamily="2" charset="-79"/>
              </a:rPr>
              <a:t>Spatial, Racial and Economic Equity</a:t>
            </a:r>
          </a:p>
        </p:txBody>
      </p:sp>
      <p:sp>
        <p:nvSpPr>
          <p:cNvPr id="68" name="TextBox 67"/>
          <p:cNvSpPr txBox="1"/>
          <p:nvPr/>
        </p:nvSpPr>
        <p:spPr>
          <a:xfrm>
            <a:off x="5660324" y="2885737"/>
            <a:ext cx="2065282" cy="1107996"/>
          </a:xfrm>
          <a:prstGeom prst="rect">
            <a:avLst/>
          </a:prstGeom>
          <a:noFill/>
        </p:spPr>
        <p:txBody>
          <a:bodyPr wrap="square" rtlCol="0">
            <a:spAutoFit/>
          </a:bodyPr>
          <a:lstStyle/>
          <a:p>
            <a:r>
              <a:rPr lang="en-US" sz="2200" b="1" dirty="0">
                <a:cs typeface="Aharoni" panose="02010803020104030203" pitchFamily="2" charset="-79"/>
              </a:rPr>
              <a:t>Transportation Finance Structure</a:t>
            </a:r>
          </a:p>
        </p:txBody>
      </p:sp>
      <p:sp>
        <p:nvSpPr>
          <p:cNvPr id="69" name="TextBox 68"/>
          <p:cNvSpPr txBox="1"/>
          <p:nvPr/>
        </p:nvSpPr>
        <p:spPr>
          <a:xfrm>
            <a:off x="5660324" y="4426198"/>
            <a:ext cx="2065282" cy="769441"/>
          </a:xfrm>
          <a:prstGeom prst="rect">
            <a:avLst/>
          </a:prstGeom>
          <a:noFill/>
        </p:spPr>
        <p:txBody>
          <a:bodyPr wrap="square" rtlCol="0">
            <a:spAutoFit/>
          </a:bodyPr>
          <a:lstStyle/>
          <a:p>
            <a:r>
              <a:rPr lang="en-US" sz="2200" b="1" dirty="0" err="1">
                <a:cs typeface="Aharoni" panose="02010803020104030203" pitchFamily="2" charset="-79"/>
              </a:rPr>
              <a:t>Ridehailing</a:t>
            </a:r>
            <a:r>
              <a:rPr lang="en-US" sz="2200" b="1" dirty="0">
                <a:cs typeface="Aharoni" panose="02010803020104030203" pitchFamily="2" charset="-79"/>
              </a:rPr>
              <a:t> Services</a:t>
            </a:r>
          </a:p>
        </p:txBody>
      </p:sp>
      <p:sp>
        <p:nvSpPr>
          <p:cNvPr id="70" name="TextBox 69"/>
          <p:cNvSpPr txBox="1"/>
          <p:nvPr/>
        </p:nvSpPr>
        <p:spPr>
          <a:xfrm>
            <a:off x="8632114" y="1356079"/>
            <a:ext cx="2065282" cy="1107996"/>
          </a:xfrm>
          <a:prstGeom prst="rect">
            <a:avLst/>
          </a:prstGeom>
          <a:noFill/>
        </p:spPr>
        <p:txBody>
          <a:bodyPr wrap="square" rtlCol="0">
            <a:spAutoFit/>
          </a:bodyPr>
          <a:lstStyle/>
          <a:p>
            <a:r>
              <a:rPr lang="en-US" sz="2200" b="1" dirty="0">
                <a:cs typeface="Aharoni" panose="02010803020104030203" pitchFamily="2" charset="-79"/>
              </a:rPr>
              <a:t>Climate</a:t>
            </a:r>
          </a:p>
          <a:p>
            <a:r>
              <a:rPr lang="en-US" sz="2200" b="1" dirty="0">
                <a:cs typeface="Aharoni" panose="02010803020104030203" pitchFamily="2" charset="-79"/>
              </a:rPr>
              <a:t>Change Regulations</a:t>
            </a:r>
          </a:p>
        </p:txBody>
      </p:sp>
      <p:sp>
        <p:nvSpPr>
          <p:cNvPr id="71" name="TextBox 70"/>
          <p:cNvSpPr txBox="1"/>
          <p:nvPr/>
        </p:nvSpPr>
        <p:spPr>
          <a:xfrm>
            <a:off x="8632114" y="2896540"/>
            <a:ext cx="2065282" cy="769441"/>
          </a:xfrm>
          <a:prstGeom prst="rect">
            <a:avLst/>
          </a:prstGeom>
          <a:noFill/>
        </p:spPr>
        <p:txBody>
          <a:bodyPr wrap="square" rtlCol="0">
            <a:spAutoFit/>
          </a:bodyPr>
          <a:lstStyle/>
          <a:p>
            <a:r>
              <a:rPr lang="en-US" sz="2200" b="1" dirty="0">
                <a:cs typeface="Aharoni" panose="02010803020104030203" pitchFamily="2" charset="-79"/>
              </a:rPr>
              <a:t>Water</a:t>
            </a:r>
          </a:p>
          <a:p>
            <a:r>
              <a:rPr lang="en-US" sz="2200" b="1" dirty="0">
                <a:cs typeface="Aharoni" panose="02010803020104030203" pitchFamily="2" charset="-79"/>
              </a:rPr>
              <a:t>Supply</a:t>
            </a:r>
          </a:p>
        </p:txBody>
      </p:sp>
      <p:sp>
        <p:nvSpPr>
          <p:cNvPr id="72" name="TextBox 71"/>
          <p:cNvSpPr txBox="1"/>
          <p:nvPr/>
        </p:nvSpPr>
        <p:spPr>
          <a:xfrm>
            <a:off x="8632114" y="4437000"/>
            <a:ext cx="2065282" cy="769441"/>
          </a:xfrm>
          <a:prstGeom prst="rect">
            <a:avLst/>
          </a:prstGeom>
          <a:noFill/>
        </p:spPr>
        <p:txBody>
          <a:bodyPr wrap="square" rtlCol="0">
            <a:spAutoFit/>
          </a:bodyPr>
          <a:lstStyle/>
          <a:p>
            <a:r>
              <a:rPr lang="en-US" sz="2200" b="1" dirty="0">
                <a:cs typeface="Aharoni" panose="02010803020104030203" pitchFamily="2" charset="-79"/>
              </a:rPr>
              <a:t>Port</a:t>
            </a:r>
          </a:p>
          <a:p>
            <a:r>
              <a:rPr lang="en-US" sz="2200" b="1" dirty="0">
                <a:cs typeface="Aharoni" panose="02010803020104030203" pitchFamily="2" charset="-79"/>
              </a:rPr>
              <a:t>Traffic</a:t>
            </a:r>
          </a:p>
        </p:txBody>
      </p:sp>
      <p:pic>
        <p:nvPicPr>
          <p:cNvPr id="31" name="Picture 30"/>
          <p:cNvPicPr>
            <a:picLocks noChangeAspect="1"/>
          </p:cNvPicPr>
          <p:nvPr/>
        </p:nvPicPr>
        <p:blipFill>
          <a:blip r:embed="rId3"/>
          <a:stretch>
            <a:fillRect/>
          </a:stretch>
        </p:blipFill>
        <p:spPr>
          <a:xfrm>
            <a:off x="1862382" y="1409283"/>
            <a:ext cx="679161" cy="679161"/>
          </a:xfrm>
          <a:prstGeom prst="rect">
            <a:avLst/>
          </a:prstGeom>
        </p:spPr>
      </p:pic>
      <p:pic>
        <p:nvPicPr>
          <p:cNvPr id="32" name="Picture 31"/>
          <p:cNvPicPr>
            <a:picLocks noChangeAspect="1"/>
          </p:cNvPicPr>
          <p:nvPr/>
        </p:nvPicPr>
        <p:blipFill>
          <a:blip r:embed="rId4"/>
          <a:stretch>
            <a:fillRect/>
          </a:stretch>
        </p:blipFill>
        <p:spPr>
          <a:xfrm>
            <a:off x="1872778" y="2961517"/>
            <a:ext cx="658369" cy="676657"/>
          </a:xfrm>
          <a:prstGeom prst="rect">
            <a:avLst/>
          </a:prstGeom>
        </p:spPr>
      </p:pic>
      <p:pic>
        <p:nvPicPr>
          <p:cNvPr id="33" name="Picture 32"/>
          <p:cNvPicPr>
            <a:picLocks noChangeAspect="1"/>
          </p:cNvPicPr>
          <p:nvPr/>
        </p:nvPicPr>
        <p:blipFill>
          <a:blip r:embed="rId5"/>
          <a:stretch>
            <a:fillRect/>
          </a:stretch>
        </p:blipFill>
        <p:spPr>
          <a:xfrm>
            <a:off x="7859287" y="1409282"/>
            <a:ext cx="676656" cy="676656"/>
          </a:xfrm>
          <a:prstGeom prst="rect">
            <a:avLst/>
          </a:prstGeom>
        </p:spPr>
      </p:pic>
      <p:pic>
        <p:nvPicPr>
          <p:cNvPr id="34" name="Picture 33"/>
          <p:cNvPicPr>
            <a:picLocks noChangeAspect="1"/>
          </p:cNvPicPr>
          <p:nvPr/>
        </p:nvPicPr>
        <p:blipFill>
          <a:blip r:embed="rId6"/>
          <a:stretch>
            <a:fillRect/>
          </a:stretch>
        </p:blipFill>
        <p:spPr>
          <a:xfrm>
            <a:off x="1863633" y="4514169"/>
            <a:ext cx="676656" cy="676656"/>
          </a:xfrm>
          <a:prstGeom prst="rect">
            <a:avLst/>
          </a:prstGeom>
        </p:spPr>
      </p:pic>
      <p:pic>
        <p:nvPicPr>
          <p:cNvPr id="35" name="Picture 34"/>
          <p:cNvPicPr>
            <a:picLocks noChangeAspect="1"/>
          </p:cNvPicPr>
          <p:nvPr/>
        </p:nvPicPr>
        <p:blipFill>
          <a:blip r:embed="rId7"/>
          <a:stretch>
            <a:fillRect/>
          </a:stretch>
        </p:blipFill>
        <p:spPr>
          <a:xfrm>
            <a:off x="7859287" y="4514169"/>
            <a:ext cx="676656" cy="676656"/>
          </a:xfrm>
          <a:prstGeom prst="rect">
            <a:avLst/>
          </a:prstGeom>
        </p:spPr>
      </p:pic>
      <p:pic>
        <p:nvPicPr>
          <p:cNvPr id="36" name="Picture 35"/>
          <p:cNvPicPr>
            <a:picLocks noChangeAspect="1"/>
          </p:cNvPicPr>
          <p:nvPr/>
        </p:nvPicPr>
        <p:blipFill>
          <a:blip r:embed="rId8"/>
          <a:stretch>
            <a:fillRect/>
          </a:stretch>
        </p:blipFill>
        <p:spPr>
          <a:xfrm>
            <a:off x="4872083" y="4514169"/>
            <a:ext cx="676656" cy="676656"/>
          </a:xfrm>
          <a:prstGeom prst="rect">
            <a:avLst/>
          </a:prstGeom>
        </p:spPr>
      </p:pic>
      <p:pic>
        <p:nvPicPr>
          <p:cNvPr id="37" name="Picture 36"/>
          <p:cNvPicPr>
            <a:picLocks noChangeAspect="1"/>
          </p:cNvPicPr>
          <p:nvPr/>
        </p:nvPicPr>
        <p:blipFill>
          <a:blip r:embed="rId9"/>
          <a:stretch>
            <a:fillRect/>
          </a:stretch>
        </p:blipFill>
        <p:spPr>
          <a:xfrm>
            <a:off x="4872083" y="1409282"/>
            <a:ext cx="676656" cy="676656"/>
          </a:xfrm>
          <a:prstGeom prst="rect">
            <a:avLst/>
          </a:prstGeom>
        </p:spPr>
      </p:pic>
      <p:pic>
        <p:nvPicPr>
          <p:cNvPr id="38" name="Picture 37"/>
          <p:cNvPicPr>
            <a:picLocks noChangeAspect="1"/>
          </p:cNvPicPr>
          <p:nvPr/>
        </p:nvPicPr>
        <p:blipFill>
          <a:blip r:embed="rId10"/>
          <a:stretch>
            <a:fillRect/>
          </a:stretch>
        </p:blipFill>
        <p:spPr>
          <a:xfrm>
            <a:off x="4872083" y="2961516"/>
            <a:ext cx="676656" cy="676656"/>
          </a:xfrm>
          <a:prstGeom prst="rect">
            <a:avLst/>
          </a:prstGeom>
        </p:spPr>
      </p:pic>
      <p:pic>
        <p:nvPicPr>
          <p:cNvPr id="39" name="Picture 38"/>
          <p:cNvPicPr>
            <a:picLocks noChangeAspect="1"/>
          </p:cNvPicPr>
          <p:nvPr/>
        </p:nvPicPr>
        <p:blipFill>
          <a:blip r:embed="rId11"/>
          <a:stretch>
            <a:fillRect/>
          </a:stretch>
        </p:blipFill>
        <p:spPr>
          <a:xfrm>
            <a:off x="7853192" y="2961517"/>
            <a:ext cx="688849" cy="688849"/>
          </a:xfrm>
          <a:prstGeom prst="rect">
            <a:avLst/>
          </a:prstGeom>
        </p:spPr>
      </p:pic>
      <p:sp>
        <p:nvSpPr>
          <p:cNvPr id="2" name="Rectangle 1">
            <a:extLst>
              <a:ext uri="{FF2B5EF4-FFF2-40B4-BE49-F238E27FC236}">
                <a16:creationId xmlns:a16="http://schemas.microsoft.com/office/drawing/2014/main" id="{9DAC1131-FF2E-ADF8-069E-6905C9572DBC}"/>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425D717-6046-B51A-EE34-C9FF34F6B27D}"/>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The Atlanta Region’s key drivers of change (2017)</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4260494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D8F8D2-0558-4471-A514-1E077533A929}"/>
              </a:ext>
            </a:extLst>
          </p:cNvPr>
          <p:cNvCxnSpPr/>
          <p:nvPr/>
        </p:nvCxnSpPr>
        <p:spPr>
          <a:xfrm>
            <a:off x="4458627" y="3977632"/>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 name="Freeform 29">
            <a:extLst>
              <a:ext uri="{FF2B5EF4-FFF2-40B4-BE49-F238E27FC236}">
                <a16:creationId xmlns:a16="http://schemas.microsoft.com/office/drawing/2014/main" id="{6A7ED53A-B2D2-4C32-9B9A-CFED641EF1A0}"/>
              </a:ext>
            </a:extLst>
          </p:cNvPr>
          <p:cNvSpPr/>
          <p:nvPr/>
        </p:nvSpPr>
        <p:spPr>
          <a:xfrm>
            <a:off x="2821459" y="2302175"/>
            <a:ext cx="3278749" cy="3108960"/>
          </a:xfrm>
          <a:custGeom>
            <a:avLst/>
            <a:gdLst>
              <a:gd name="connsiteX0" fmla="*/ 14068 w 4881489"/>
              <a:gd name="connsiteY0" fmla="*/ 0 h 3108960"/>
              <a:gd name="connsiteX1" fmla="*/ 3305908 w 4881489"/>
              <a:gd name="connsiteY1" fmla="*/ 0 h 3108960"/>
              <a:gd name="connsiteX2" fmla="*/ 3305908 w 4881489"/>
              <a:gd name="connsiteY2" fmla="*/ 1603717 h 3108960"/>
              <a:gd name="connsiteX3" fmla="*/ 0 w 4881489"/>
              <a:gd name="connsiteY3" fmla="*/ 1603717 h 3108960"/>
              <a:gd name="connsiteX4" fmla="*/ 0 w 4881489"/>
              <a:gd name="connsiteY4" fmla="*/ 3108960 h 3108960"/>
              <a:gd name="connsiteX5" fmla="*/ 4881489 w 4881489"/>
              <a:gd name="connsiteY5" fmla="*/ 3108960 h 3108960"/>
              <a:gd name="connsiteX0" fmla="*/ 14068 w 3305908"/>
              <a:gd name="connsiteY0" fmla="*/ 0 h 3108960"/>
              <a:gd name="connsiteX1" fmla="*/ 3305908 w 3305908"/>
              <a:gd name="connsiteY1" fmla="*/ 0 h 3108960"/>
              <a:gd name="connsiteX2" fmla="*/ 3305908 w 3305908"/>
              <a:gd name="connsiteY2" fmla="*/ 1603717 h 3108960"/>
              <a:gd name="connsiteX3" fmla="*/ 0 w 3305908"/>
              <a:gd name="connsiteY3" fmla="*/ 1603717 h 3108960"/>
              <a:gd name="connsiteX4" fmla="*/ 0 w 3305908"/>
              <a:gd name="connsiteY4" fmla="*/ 3108960 h 3108960"/>
              <a:gd name="connsiteX5" fmla="*/ 3241532 w 3305908"/>
              <a:gd name="connsiteY5" fmla="*/ 3099021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908" h="3108960">
                <a:moveTo>
                  <a:pt x="14068" y="0"/>
                </a:moveTo>
                <a:lnTo>
                  <a:pt x="3305908" y="0"/>
                </a:lnTo>
                <a:lnTo>
                  <a:pt x="3305908" y="1603717"/>
                </a:lnTo>
                <a:lnTo>
                  <a:pt x="0" y="1603717"/>
                </a:lnTo>
                <a:lnTo>
                  <a:pt x="0" y="3108960"/>
                </a:lnTo>
                <a:lnTo>
                  <a:pt x="3241532" y="3099021"/>
                </a:lnTo>
              </a:path>
            </a:pathLst>
          </a:custGeom>
          <a:noFill/>
          <a:ln w="15240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B1E40CD-BC06-4621-A16B-35559BEFC7C1}"/>
              </a:ext>
            </a:extLst>
          </p:cNvPr>
          <p:cNvCxnSpPr/>
          <p:nvPr/>
        </p:nvCxnSpPr>
        <p:spPr>
          <a:xfrm>
            <a:off x="4458627" y="2378318"/>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7A6BF6C-7835-4B9B-9317-68A830C430C2}"/>
              </a:ext>
            </a:extLst>
          </p:cNvPr>
          <p:cNvCxnSpPr/>
          <p:nvPr/>
        </p:nvCxnSpPr>
        <p:spPr>
          <a:xfrm>
            <a:off x="6100207" y="4031947"/>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81FD3BA-39D1-4818-A315-45DD550A34BB}"/>
              </a:ext>
            </a:extLst>
          </p:cNvPr>
          <p:cNvCxnSpPr/>
          <p:nvPr/>
        </p:nvCxnSpPr>
        <p:spPr>
          <a:xfrm>
            <a:off x="2830512" y="2378318"/>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3F5D6F9-2D65-4C5B-B99A-A968E2E50830}"/>
              </a:ext>
            </a:extLst>
          </p:cNvPr>
          <p:cNvSpPr/>
          <p:nvPr/>
        </p:nvSpPr>
        <p:spPr>
          <a:xfrm>
            <a:off x="3999815" y="1878489"/>
            <a:ext cx="898738" cy="9261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A34AC0-2D74-4454-9EEB-CA51C685429D}"/>
              </a:ext>
            </a:extLst>
          </p:cNvPr>
          <p:cNvSpPr/>
          <p:nvPr/>
        </p:nvSpPr>
        <p:spPr>
          <a:xfrm>
            <a:off x="5640309" y="1841172"/>
            <a:ext cx="905961" cy="967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FDEE5C-D2A5-491B-8F5B-6EE1FBAC002D}"/>
              </a:ext>
            </a:extLst>
          </p:cNvPr>
          <p:cNvSpPr/>
          <p:nvPr/>
        </p:nvSpPr>
        <p:spPr>
          <a:xfrm>
            <a:off x="5640308" y="3424127"/>
            <a:ext cx="837271" cy="9342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43C0AE-2A9C-4356-9A60-8B0F6A0BEB0A}"/>
              </a:ext>
            </a:extLst>
          </p:cNvPr>
          <p:cNvSpPr/>
          <p:nvPr/>
        </p:nvSpPr>
        <p:spPr>
          <a:xfrm>
            <a:off x="3982341" y="3424344"/>
            <a:ext cx="951853" cy="9340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725D75-105E-4FDD-885E-0BF021FED8F0}"/>
              </a:ext>
            </a:extLst>
          </p:cNvPr>
          <p:cNvSpPr/>
          <p:nvPr/>
        </p:nvSpPr>
        <p:spPr>
          <a:xfrm>
            <a:off x="2466534" y="3351354"/>
            <a:ext cx="858246" cy="10070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E79007-8D91-44A2-9E95-CBEE888F6507}"/>
              </a:ext>
            </a:extLst>
          </p:cNvPr>
          <p:cNvSpPr/>
          <p:nvPr/>
        </p:nvSpPr>
        <p:spPr>
          <a:xfrm>
            <a:off x="2381088" y="4928461"/>
            <a:ext cx="912612" cy="927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444327-F1A2-47D6-9E4F-1B6C8C81D5F1}"/>
              </a:ext>
            </a:extLst>
          </p:cNvPr>
          <p:cNvSpPr/>
          <p:nvPr/>
        </p:nvSpPr>
        <p:spPr>
          <a:xfrm>
            <a:off x="3999815" y="4992165"/>
            <a:ext cx="934379" cy="7973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8970A1-1D19-406D-8AF3-CECDA8B6C911}"/>
              </a:ext>
            </a:extLst>
          </p:cNvPr>
          <p:cNvSpPr/>
          <p:nvPr/>
        </p:nvSpPr>
        <p:spPr>
          <a:xfrm>
            <a:off x="5640307" y="4973739"/>
            <a:ext cx="937944" cy="861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E5E12E-31FA-4248-912A-D512319F3AE8}"/>
              </a:ext>
            </a:extLst>
          </p:cNvPr>
          <p:cNvSpPr/>
          <p:nvPr/>
        </p:nvSpPr>
        <p:spPr>
          <a:xfrm>
            <a:off x="2374120" y="1919688"/>
            <a:ext cx="919580" cy="861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8406F36-D908-4D32-AB90-9A71FAF5FE9C}"/>
              </a:ext>
            </a:extLst>
          </p:cNvPr>
          <p:cNvPicPr>
            <a:picLocks noChangeAspect="1"/>
          </p:cNvPicPr>
          <p:nvPr/>
        </p:nvPicPr>
        <p:blipFill>
          <a:blip r:embed="rId2"/>
          <a:stretch>
            <a:fillRect/>
          </a:stretch>
        </p:blipFill>
        <p:spPr>
          <a:xfrm>
            <a:off x="2500708" y="1992883"/>
            <a:ext cx="679161" cy="679161"/>
          </a:xfrm>
          <a:prstGeom prst="rect">
            <a:avLst/>
          </a:prstGeom>
        </p:spPr>
      </p:pic>
      <p:pic>
        <p:nvPicPr>
          <p:cNvPr id="18" name="Picture 17">
            <a:extLst>
              <a:ext uri="{FF2B5EF4-FFF2-40B4-BE49-F238E27FC236}">
                <a16:creationId xmlns:a16="http://schemas.microsoft.com/office/drawing/2014/main" id="{E6939E2F-46E9-4C8B-8A7B-544843F212C2}"/>
              </a:ext>
            </a:extLst>
          </p:cNvPr>
          <p:cNvPicPr>
            <a:picLocks noChangeAspect="1"/>
          </p:cNvPicPr>
          <p:nvPr/>
        </p:nvPicPr>
        <p:blipFill>
          <a:blip r:embed="rId3"/>
          <a:stretch>
            <a:fillRect/>
          </a:stretch>
        </p:blipFill>
        <p:spPr>
          <a:xfrm>
            <a:off x="2511104" y="3545117"/>
            <a:ext cx="658369" cy="676657"/>
          </a:xfrm>
          <a:prstGeom prst="rect">
            <a:avLst/>
          </a:prstGeom>
        </p:spPr>
      </p:pic>
      <p:pic>
        <p:nvPicPr>
          <p:cNvPr id="19" name="Picture 18">
            <a:extLst>
              <a:ext uri="{FF2B5EF4-FFF2-40B4-BE49-F238E27FC236}">
                <a16:creationId xmlns:a16="http://schemas.microsoft.com/office/drawing/2014/main" id="{9FC1CF15-9966-4BBD-A6F4-06EE09E47CD2}"/>
              </a:ext>
            </a:extLst>
          </p:cNvPr>
          <p:cNvPicPr>
            <a:picLocks noChangeAspect="1"/>
          </p:cNvPicPr>
          <p:nvPr/>
        </p:nvPicPr>
        <p:blipFill>
          <a:blip r:embed="rId4"/>
          <a:stretch>
            <a:fillRect/>
          </a:stretch>
        </p:blipFill>
        <p:spPr>
          <a:xfrm>
            <a:off x="5757137" y="1992882"/>
            <a:ext cx="676656" cy="676656"/>
          </a:xfrm>
          <a:prstGeom prst="rect">
            <a:avLst/>
          </a:prstGeom>
        </p:spPr>
      </p:pic>
      <p:pic>
        <p:nvPicPr>
          <p:cNvPr id="20" name="Picture 19">
            <a:extLst>
              <a:ext uri="{FF2B5EF4-FFF2-40B4-BE49-F238E27FC236}">
                <a16:creationId xmlns:a16="http://schemas.microsoft.com/office/drawing/2014/main" id="{E65AFFC5-9FCE-4314-9424-E0B96606393E}"/>
              </a:ext>
            </a:extLst>
          </p:cNvPr>
          <p:cNvPicPr>
            <a:picLocks noChangeAspect="1"/>
          </p:cNvPicPr>
          <p:nvPr/>
        </p:nvPicPr>
        <p:blipFill>
          <a:blip r:embed="rId5"/>
          <a:stretch>
            <a:fillRect/>
          </a:stretch>
        </p:blipFill>
        <p:spPr>
          <a:xfrm>
            <a:off x="2501959" y="5097769"/>
            <a:ext cx="676656" cy="676656"/>
          </a:xfrm>
          <a:prstGeom prst="rect">
            <a:avLst/>
          </a:prstGeom>
        </p:spPr>
      </p:pic>
      <p:pic>
        <p:nvPicPr>
          <p:cNvPr id="21" name="Picture 20">
            <a:extLst>
              <a:ext uri="{FF2B5EF4-FFF2-40B4-BE49-F238E27FC236}">
                <a16:creationId xmlns:a16="http://schemas.microsoft.com/office/drawing/2014/main" id="{69A46771-B8F9-41BB-85CA-732F3E49EBB2}"/>
              </a:ext>
            </a:extLst>
          </p:cNvPr>
          <p:cNvPicPr>
            <a:picLocks noChangeAspect="1"/>
          </p:cNvPicPr>
          <p:nvPr/>
        </p:nvPicPr>
        <p:blipFill>
          <a:blip r:embed="rId6"/>
          <a:stretch>
            <a:fillRect/>
          </a:stretch>
        </p:blipFill>
        <p:spPr>
          <a:xfrm>
            <a:off x="5757137" y="5097769"/>
            <a:ext cx="676656" cy="676656"/>
          </a:xfrm>
          <a:prstGeom prst="rect">
            <a:avLst/>
          </a:prstGeom>
        </p:spPr>
      </p:pic>
      <p:pic>
        <p:nvPicPr>
          <p:cNvPr id="22" name="Picture 21">
            <a:extLst>
              <a:ext uri="{FF2B5EF4-FFF2-40B4-BE49-F238E27FC236}">
                <a16:creationId xmlns:a16="http://schemas.microsoft.com/office/drawing/2014/main" id="{4490B2A0-A85F-4C9C-AB8B-200CD1A77DB4}"/>
              </a:ext>
            </a:extLst>
          </p:cNvPr>
          <p:cNvPicPr>
            <a:picLocks noChangeAspect="1"/>
          </p:cNvPicPr>
          <p:nvPr/>
        </p:nvPicPr>
        <p:blipFill>
          <a:blip r:embed="rId7"/>
          <a:stretch>
            <a:fillRect/>
          </a:stretch>
        </p:blipFill>
        <p:spPr>
          <a:xfrm>
            <a:off x="4125361" y="5097769"/>
            <a:ext cx="676656" cy="676656"/>
          </a:xfrm>
          <a:prstGeom prst="rect">
            <a:avLst/>
          </a:prstGeom>
        </p:spPr>
      </p:pic>
      <p:pic>
        <p:nvPicPr>
          <p:cNvPr id="23" name="Picture 22">
            <a:extLst>
              <a:ext uri="{FF2B5EF4-FFF2-40B4-BE49-F238E27FC236}">
                <a16:creationId xmlns:a16="http://schemas.microsoft.com/office/drawing/2014/main" id="{82373586-54C0-4428-99A7-0A60892405DD}"/>
              </a:ext>
            </a:extLst>
          </p:cNvPr>
          <p:cNvPicPr>
            <a:picLocks noChangeAspect="1"/>
          </p:cNvPicPr>
          <p:nvPr/>
        </p:nvPicPr>
        <p:blipFill>
          <a:blip r:embed="rId8"/>
          <a:stretch>
            <a:fillRect/>
          </a:stretch>
        </p:blipFill>
        <p:spPr>
          <a:xfrm>
            <a:off x="4125361" y="1992882"/>
            <a:ext cx="676656" cy="676656"/>
          </a:xfrm>
          <a:prstGeom prst="rect">
            <a:avLst/>
          </a:prstGeom>
        </p:spPr>
      </p:pic>
      <p:pic>
        <p:nvPicPr>
          <p:cNvPr id="24" name="Picture 23">
            <a:extLst>
              <a:ext uri="{FF2B5EF4-FFF2-40B4-BE49-F238E27FC236}">
                <a16:creationId xmlns:a16="http://schemas.microsoft.com/office/drawing/2014/main" id="{5228577D-EF8E-4782-B574-644326B19DCF}"/>
              </a:ext>
            </a:extLst>
          </p:cNvPr>
          <p:cNvPicPr>
            <a:picLocks noChangeAspect="1"/>
          </p:cNvPicPr>
          <p:nvPr/>
        </p:nvPicPr>
        <p:blipFill>
          <a:blip r:embed="rId9"/>
          <a:stretch>
            <a:fillRect/>
          </a:stretch>
        </p:blipFill>
        <p:spPr>
          <a:xfrm>
            <a:off x="4125361" y="3545116"/>
            <a:ext cx="676656" cy="676656"/>
          </a:xfrm>
          <a:prstGeom prst="rect">
            <a:avLst/>
          </a:prstGeom>
        </p:spPr>
      </p:pic>
      <p:pic>
        <p:nvPicPr>
          <p:cNvPr id="25" name="Picture 24">
            <a:extLst>
              <a:ext uri="{FF2B5EF4-FFF2-40B4-BE49-F238E27FC236}">
                <a16:creationId xmlns:a16="http://schemas.microsoft.com/office/drawing/2014/main" id="{D748904D-5F67-4C3E-833A-D77F9BA27D9D}"/>
              </a:ext>
            </a:extLst>
          </p:cNvPr>
          <p:cNvPicPr>
            <a:picLocks noChangeAspect="1"/>
          </p:cNvPicPr>
          <p:nvPr/>
        </p:nvPicPr>
        <p:blipFill>
          <a:blip r:embed="rId10"/>
          <a:stretch>
            <a:fillRect/>
          </a:stretch>
        </p:blipFill>
        <p:spPr>
          <a:xfrm>
            <a:off x="5751042" y="3545117"/>
            <a:ext cx="688849" cy="688849"/>
          </a:xfrm>
          <a:prstGeom prst="rect">
            <a:avLst/>
          </a:prstGeom>
        </p:spPr>
      </p:pic>
      <p:sp>
        <p:nvSpPr>
          <p:cNvPr id="26" name="Right Arrow 22">
            <a:extLst>
              <a:ext uri="{FF2B5EF4-FFF2-40B4-BE49-F238E27FC236}">
                <a16:creationId xmlns:a16="http://schemas.microsoft.com/office/drawing/2014/main" id="{1A124E53-E97E-497D-BB0B-51C2F09A7707}"/>
              </a:ext>
            </a:extLst>
          </p:cNvPr>
          <p:cNvSpPr/>
          <p:nvPr/>
        </p:nvSpPr>
        <p:spPr>
          <a:xfrm>
            <a:off x="6751233" y="3130002"/>
            <a:ext cx="1000897" cy="1449766"/>
          </a:xfrm>
          <a:prstGeom prst="rightArrow">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8FFE12-7905-47CF-BA17-854DD8CA2EC5}"/>
              </a:ext>
            </a:extLst>
          </p:cNvPr>
          <p:cNvPicPr>
            <a:picLocks noChangeAspect="1"/>
          </p:cNvPicPr>
          <p:nvPr/>
        </p:nvPicPr>
        <p:blipFill rotWithShape="1">
          <a:blip r:embed="rId11"/>
          <a:srcRect l="10339" r="49946"/>
          <a:stretch/>
        </p:blipFill>
        <p:spPr>
          <a:xfrm>
            <a:off x="8235849" y="1981768"/>
            <a:ext cx="1888455" cy="3746234"/>
          </a:xfrm>
          <a:prstGeom prst="rect">
            <a:avLst/>
          </a:prstGeom>
          <a:ln>
            <a:solidFill>
              <a:schemeClr val="tx1"/>
            </a:solidFill>
          </a:ln>
          <a:effectLst>
            <a:outerShdw blurRad="50800" dist="38100" dir="2700000" algn="tl" rotWithShape="0">
              <a:prstClr val="black">
                <a:alpha val="40000"/>
              </a:prstClr>
            </a:outerShdw>
          </a:effectLst>
        </p:spPr>
      </p:pic>
      <p:cxnSp>
        <p:nvCxnSpPr>
          <p:cNvPr id="28" name="Straight Connector 27">
            <a:extLst>
              <a:ext uri="{FF2B5EF4-FFF2-40B4-BE49-F238E27FC236}">
                <a16:creationId xmlns:a16="http://schemas.microsoft.com/office/drawing/2014/main" id="{9CAC45CC-6950-4742-8DB8-4658957EE30F}"/>
              </a:ext>
            </a:extLst>
          </p:cNvPr>
          <p:cNvCxnSpPr/>
          <p:nvPr/>
        </p:nvCxnSpPr>
        <p:spPr>
          <a:xfrm>
            <a:off x="3185948" y="2690241"/>
            <a:ext cx="930524" cy="855719"/>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42C7745-2F89-4C1B-A285-3849EF910D20}"/>
              </a:ext>
            </a:extLst>
          </p:cNvPr>
          <p:cNvCxnSpPr/>
          <p:nvPr/>
        </p:nvCxnSpPr>
        <p:spPr>
          <a:xfrm>
            <a:off x="4830608" y="4229044"/>
            <a:ext cx="930524" cy="855719"/>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B829853-F4C5-4DE1-896C-C2C3CD1A20A0}"/>
              </a:ext>
            </a:extLst>
          </p:cNvPr>
          <p:cNvCxnSpPr/>
          <p:nvPr/>
        </p:nvCxnSpPr>
        <p:spPr>
          <a:xfrm flipH="1">
            <a:off x="4822586" y="2669399"/>
            <a:ext cx="923138" cy="881045"/>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BD48E62-5A53-49B6-ADC1-05622FD4C10D}"/>
              </a:ext>
            </a:extLst>
          </p:cNvPr>
          <p:cNvCxnSpPr/>
          <p:nvPr/>
        </p:nvCxnSpPr>
        <p:spPr>
          <a:xfrm flipH="1">
            <a:off x="3179868" y="4179706"/>
            <a:ext cx="923138" cy="881045"/>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199D375B-96CC-4399-ABFB-C6B43D8113A2}"/>
              </a:ext>
            </a:extLst>
          </p:cNvPr>
          <p:cNvSpPr txBox="1"/>
          <p:nvPr/>
        </p:nvSpPr>
        <p:spPr>
          <a:xfrm>
            <a:off x="8383371" y="1273357"/>
            <a:ext cx="1593409" cy="646331"/>
          </a:xfrm>
          <a:prstGeom prst="rect">
            <a:avLst/>
          </a:prstGeom>
          <a:noFill/>
        </p:spPr>
        <p:txBody>
          <a:bodyPr wrap="square" rtlCol="0">
            <a:spAutoFit/>
          </a:bodyPr>
          <a:lstStyle/>
          <a:p>
            <a:pPr algn="ctr"/>
            <a:r>
              <a:rPr lang="en-US" b="1" dirty="0"/>
              <a:t>ALTERNATE FUTURES</a:t>
            </a:r>
          </a:p>
        </p:txBody>
      </p:sp>
      <p:sp>
        <p:nvSpPr>
          <p:cNvPr id="2" name="Rectangle 1">
            <a:extLst>
              <a:ext uri="{FF2B5EF4-FFF2-40B4-BE49-F238E27FC236}">
                <a16:creationId xmlns:a16="http://schemas.microsoft.com/office/drawing/2014/main" id="{59AF768E-4F22-1053-A390-6706B6EE5CB6}"/>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711039-2487-90E7-A2D9-02BCAAEF77A3}"/>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Building alternate futures</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3795878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75">
            <a:extLst>
              <a:ext uri="{FF2B5EF4-FFF2-40B4-BE49-F238E27FC236}">
                <a16:creationId xmlns:a16="http://schemas.microsoft.com/office/drawing/2014/main" id="{77661244-8721-4CE8-B407-970D40BF9896}"/>
              </a:ext>
            </a:extLst>
          </p:cNvPr>
          <p:cNvSpPr/>
          <p:nvPr/>
        </p:nvSpPr>
        <p:spPr>
          <a:xfrm>
            <a:off x="4704324"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76">
            <a:extLst>
              <a:ext uri="{FF2B5EF4-FFF2-40B4-BE49-F238E27FC236}">
                <a16:creationId xmlns:a16="http://schemas.microsoft.com/office/drawing/2014/main" id="{9EA3D03B-2083-4170-9EA5-97C26E1639F3}"/>
              </a:ext>
            </a:extLst>
          </p:cNvPr>
          <p:cNvSpPr/>
          <p:nvPr/>
        </p:nvSpPr>
        <p:spPr>
          <a:xfrm>
            <a:off x="4722423"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77">
            <a:extLst>
              <a:ext uri="{FF2B5EF4-FFF2-40B4-BE49-F238E27FC236}">
                <a16:creationId xmlns:a16="http://schemas.microsoft.com/office/drawing/2014/main" id="{6F86D48C-1968-427F-B477-3CD519E344BD}"/>
              </a:ext>
            </a:extLst>
          </p:cNvPr>
          <p:cNvSpPr/>
          <p:nvPr/>
        </p:nvSpPr>
        <p:spPr>
          <a:xfrm>
            <a:off x="4686225"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78">
            <a:extLst>
              <a:ext uri="{FF2B5EF4-FFF2-40B4-BE49-F238E27FC236}">
                <a16:creationId xmlns:a16="http://schemas.microsoft.com/office/drawing/2014/main" id="{7A217E96-4F31-4603-AF6E-FE7F4FA276A9}"/>
              </a:ext>
            </a:extLst>
          </p:cNvPr>
          <p:cNvSpPr/>
          <p:nvPr/>
        </p:nvSpPr>
        <p:spPr>
          <a:xfrm>
            <a:off x="7666773"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79">
            <a:extLst>
              <a:ext uri="{FF2B5EF4-FFF2-40B4-BE49-F238E27FC236}">
                <a16:creationId xmlns:a16="http://schemas.microsoft.com/office/drawing/2014/main" id="{63E254FC-5932-49AB-BA17-3E54786BFA74}"/>
              </a:ext>
            </a:extLst>
          </p:cNvPr>
          <p:cNvSpPr/>
          <p:nvPr/>
        </p:nvSpPr>
        <p:spPr>
          <a:xfrm>
            <a:off x="7684872"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80">
            <a:extLst>
              <a:ext uri="{FF2B5EF4-FFF2-40B4-BE49-F238E27FC236}">
                <a16:creationId xmlns:a16="http://schemas.microsoft.com/office/drawing/2014/main" id="{29DA4074-6B52-4D33-98F7-98E1550B9D34}"/>
              </a:ext>
            </a:extLst>
          </p:cNvPr>
          <p:cNvSpPr/>
          <p:nvPr/>
        </p:nvSpPr>
        <p:spPr>
          <a:xfrm>
            <a:off x="7648674"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73">
            <a:extLst>
              <a:ext uri="{FF2B5EF4-FFF2-40B4-BE49-F238E27FC236}">
                <a16:creationId xmlns:a16="http://schemas.microsoft.com/office/drawing/2014/main" id="{FA0DBAEB-BB58-44DB-ABD4-460D31507BA5}"/>
              </a:ext>
            </a:extLst>
          </p:cNvPr>
          <p:cNvSpPr/>
          <p:nvPr/>
        </p:nvSpPr>
        <p:spPr>
          <a:xfrm>
            <a:off x="1741875"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74">
            <a:extLst>
              <a:ext uri="{FF2B5EF4-FFF2-40B4-BE49-F238E27FC236}">
                <a16:creationId xmlns:a16="http://schemas.microsoft.com/office/drawing/2014/main" id="{BE94A2A1-2384-401A-9DC3-B5AFBD72A25E}"/>
              </a:ext>
            </a:extLst>
          </p:cNvPr>
          <p:cNvSpPr/>
          <p:nvPr/>
        </p:nvSpPr>
        <p:spPr>
          <a:xfrm>
            <a:off x="1759974"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72">
            <a:extLst>
              <a:ext uri="{FF2B5EF4-FFF2-40B4-BE49-F238E27FC236}">
                <a16:creationId xmlns:a16="http://schemas.microsoft.com/office/drawing/2014/main" id="{31F05C3E-F7B0-4C96-B7E1-065ACB180B6E}"/>
              </a:ext>
            </a:extLst>
          </p:cNvPr>
          <p:cNvSpPr/>
          <p:nvPr/>
        </p:nvSpPr>
        <p:spPr>
          <a:xfrm>
            <a:off x="1723776"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FF79D2E-36D9-4E70-8A0F-B9A6961F8AAA}"/>
              </a:ext>
            </a:extLst>
          </p:cNvPr>
          <p:cNvSpPr txBox="1"/>
          <p:nvPr/>
        </p:nvSpPr>
        <p:spPr>
          <a:xfrm>
            <a:off x="2604893" y="1365962"/>
            <a:ext cx="2065282" cy="769441"/>
          </a:xfrm>
          <a:prstGeom prst="rect">
            <a:avLst/>
          </a:prstGeom>
          <a:noFill/>
        </p:spPr>
        <p:txBody>
          <a:bodyPr wrap="square" rtlCol="0">
            <a:spAutoFit/>
          </a:bodyPr>
          <a:lstStyle/>
          <a:p>
            <a:r>
              <a:rPr lang="en-US" sz="2200" b="1" dirty="0">
                <a:cs typeface="Aharoni" panose="02010803020104030203" pitchFamily="2" charset="-79"/>
              </a:rPr>
              <a:t>Autonomous Vehicles</a:t>
            </a:r>
          </a:p>
        </p:txBody>
      </p:sp>
      <p:sp>
        <p:nvSpPr>
          <p:cNvPr id="52" name="TextBox 51">
            <a:extLst>
              <a:ext uri="{FF2B5EF4-FFF2-40B4-BE49-F238E27FC236}">
                <a16:creationId xmlns:a16="http://schemas.microsoft.com/office/drawing/2014/main" id="{D79D3E64-1217-4E65-96F1-7D3CB26A66E8}"/>
              </a:ext>
            </a:extLst>
          </p:cNvPr>
          <p:cNvSpPr txBox="1"/>
          <p:nvPr/>
        </p:nvSpPr>
        <p:spPr>
          <a:xfrm>
            <a:off x="2604893" y="2906422"/>
            <a:ext cx="2065282" cy="769441"/>
          </a:xfrm>
          <a:prstGeom prst="rect">
            <a:avLst/>
          </a:prstGeom>
          <a:noFill/>
        </p:spPr>
        <p:txBody>
          <a:bodyPr wrap="square" rtlCol="0">
            <a:spAutoFit/>
          </a:bodyPr>
          <a:lstStyle/>
          <a:p>
            <a:r>
              <a:rPr lang="en-US" sz="2200" b="1" dirty="0">
                <a:cs typeface="Aharoni" panose="02010803020104030203" pitchFamily="2" charset="-79"/>
              </a:rPr>
              <a:t>Aging of the Population</a:t>
            </a:r>
          </a:p>
        </p:txBody>
      </p:sp>
      <p:sp>
        <p:nvSpPr>
          <p:cNvPr id="53" name="TextBox 52">
            <a:extLst>
              <a:ext uri="{FF2B5EF4-FFF2-40B4-BE49-F238E27FC236}">
                <a16:creationId xmlns:a16="http://schemas.microsoft.com/office/drawing/2014/main" id="{819DFF51-A5F2-4209-825A-0A4CE3D13691}"/>
              </a:ext>
            </a:extLst>
          </p:cNvPr>
          <p:cNvSpPr txBox="1"/>
          <p:nvPr/>
        </p:nvSpPr>
        <p:spPr>
          <a:xfrm>
            <a:off x="2604893" y="4446881"/>
            <a:ext cx="2065282" cy="1107996"/>
          </a:xfrm>
          <a:prstGeom prst="rect">
            <a:avLst/>
          </a:prstGeom>
          <a:noFill/>
        </p:spPr>
        <p:txBody>
          <a:bodyPr wrap="square" rtlCol="0">
            <a:spAutoFit/>
          </a:bodyPr>
          <a:lstStyle/>
          <a:p>
            <a:r>
              <a:rPr lang="en-US" sz="2200" b="1" dirty="0">
                <a:cs typeface="Aharoni" panose="02010803020104030203" pitchFamily="2" charset="-79"/>
              </a:rPr>
              <a:t>Intelligent Infrastructure &amp; Technology</a:t>
            </a:r>
          </a:p>
        </p:txBody>
      </p:sp>
      <p:sp>
        <p:nvSpPr>
          <p:cNvPr id="54" name="TextBox 53">
            <a:extLst>
              <a:ext uri="{FF2B5EF4-FFF2-40B4-BE49-F238E27FC236}">
                <a16:creationId xmlns:a16="http://schemas.microsoft.com/office/drawing/2014/main" id="{B509EF31-E6BF-48EF-B444-536E204881AB}"/>
              </a:ext>
            </a:extLst>
          </p:cNvPr>
          <p:cNvSpPr txBox="1"/>
          <p:nvPr/>
        </p:nvSpPr>
        <p:spPr>
          <a:xfrm>
            <a:off x="5660324" y="1345277"/>
            <a:ext cx="2065282" cy="1107996"/>
          </a:xfrm>
          <a:prstGeom prst="rect">
            <a:avLst/>
          </a:prstGeom>
          <a:noFill/>
        </p:spPr>
        <p:txBody>
          <a:bodyPr wrap="square" rtlCol="0">
            <a:spAutoFit/>
          </a:bodyPr>
          <a:lstStyle/>
          <a:p>
            <a:r>
              <a:rPr lang="en-US" sz="2200" b="1" dirty="0">
                <a:cs typeface="Aharoni" panose="02010803020104030203" pitchFamily="2" charset="-79"/>
              </a:rPr>
              <a:t>Spatial, Racial and Economic Equity</a:t>
            </a:r>
          </a:p>
        </p:txBody>
      </p:sp>
      <p:sp>
        <p:nvSpPr>
          <p:cNvPr id="55" name="TextBox 54">
            <a:extLst>
              <a:ext uri="{FF2B5EF4-FFF2-40B4-BE49-F238E27FC236}">
                <a16:creationId xmlns:a16="http://schemas.microsoft.com/office/drawing/2014/main" id="{6FFD7063-62CB-4669-98D3-540ECCEE8A6E}"/>
              </a:ext>
            </a:extLst>
          </p:cNvPr>
          <p:cNvSpPr txBox="1"/>
          <p:nvPr/>
        </p:nvSpPr>
        <p:spPr>
          <a:xfrm>
            <a:off x="5660324" y="2885737"/>
            <a:ext cx="2065282" cy="1107996"/>
          </a:xfrm>
          <a:prstGeom prst="rect">
            <a:avLst/>
          </a:prstGeom>
          <a:noFill/>
        </p:spPr>
        <p:txBody>
          <a:bodyPr wrap="square" rtlCol="0">
            <a:spAutoFit/>
          </a:bodyPr>
          <a:lstStyle/>
          <a:p>
            <a:r>
              <a:rPr lang="en-US" sz="2200" b="1" dirty="0">
                <a:cs typeface="Aharoni" panose="02010803020104030203" pitchFamily="2" charset="-79"/>
              </a:rPr>
              <a:t>Transportation Finance Structure</a:t>
            </a:r>
          </a:p>
        </p:txBody>
      </p:sp>
      <p:sp>
        <p:nvSpPr>
          <p:cNvPr id="56" name="TextBox 55">
            <a:extLst>
              <a:ext uri="{FF2B5EF4-FFF2-40B4-BE49-F238E27FC236}">
                <a16:creationId xmlns:a16="http://schemas.microsoft.com/office/drawing/2014/main" id="{9AB321CA-0FD0-481E-8BBA-1CBD996ACD52}"/>
              </a:ext>
            </a:extLst>
          </p:cNvPr>
          <p:cNvSpPr txBox="1"/>
          <p:nvPr/>
        </p:nvSpPr>
        <p:spPr>
          <a:xfrm>
            <a:off x="5660324" y="4426198"/>
            <a:ext cx="2065282" cy="769441"/>
          </a:xfrm>
          <a:prstGeom prst="rect">
            <a:avLst/>
          </a:prstGeom>
          <a:noFill/>
        </p:spPr>
        <p:txBody>
          <a:bodyPr wrap="square" rtlCol="0">
            <a:spAutoFit/>
          </a:bodyPr>
          <a:lstStyle/>
          <a:p>
            <a:r>
              <a:rPr lang="en-US" sz="2200" b="1" dirty="0" err="1">
                <a:cs typeface="Aharoni" panose="02010803020104030203" pitchFamily="2" charset="-79"/>
              </a:rPr>
              <a:t>Ridehailing</a:t>
            </a:r>
            <a:r>
              <a:rPr lang="en-US" sz="2200" b="1" dirty="0">
                <a:cs typeface="Aharoni" panose="02010803020104030203" pitchFamily="2" charset="-79"/>
              </a:rPr>
              <a:t> Services</a:t>
            </a:r>
          </a:p>
        </p:txBody>
      </p:sp>
      <p:sp>
        <p:nvSpPr>
          <p:cNvPr id="57" name="TextBox 56">
            <a:extLst>
              <a:ext uri="{FF2B5EF4-FFF2-40B4-BE49-F238E27FC236}">
                <a16:creationId xmlns:a16="http://schemas.microsoft.com/office/drawing/2014/main" id="{3027EB6E-2877-412C-9805-7140E123F307}"/>
              </a:ext>
            </a:extLst>
          </p:cNvPr>
          <p:cNvSpPr txBox="1"/>
          <p:nvPr/>
        </p:nvSpPr>
        <p:spPr>
          <a:xfrm>
            <a:off x="8632114" y="1356079"/>
            <a:ext cx="2065282" cy="1107996"/>
          </a:xfrm>
          <a:prstGeom prst="rect">
            <a:avLst/>
          </a:prstGeom>
          <a:noFill/>
        </p:spPr>
        <p:txBody>
          <a:bodyPr wrap="square" rtlCol="0">
            <a:spAutoFit/>
          </a:bodyPr>
          <a:lstStyle/>
          <a:p>
            <a:r>
              <a:rPr lang="en-US" sz="2200" b="1" dirty="0">
                <a:cs typeface="Aharoni" panose="02010803020104030203" pitchFamily="2" charset="-79"/>
              </a:rPr>
              <a:t>Climate</a:t>
            </a:r>
          </a:p>
          <a:p>
            <a:r>
              <a:rPr lang="en-US" sz="2200" b="1" dirty="0">
                <a:cs typeface="Aharoni" panose="02010803020104030203" pitchFamily="2" charset="-79"/>
              </a:rPr>
              <a:t>Change Regulations</a:t>
            </a:r>
          </a:p>
        </p:txBody>
      </p:sp>
      <p:sp>
        <p:nvSpPr>
          <p:cNvPr id="58" name="TextBox 57">
            <a:extLst>
              <a:ext uri="{FF2B5EF4-FFF2-40B4-BE49-F238E27FC236}">
                <a16:creationId xmlns:a16="http://schemas.microsoft.com/office/drawing/2014/main" id="{4376F924-5A6C-425B-82B8-3BE3199C112C}"/>
              </a:ext>
            </a:extLst>
          </p:cNvPr>
          <p:cNvSpPr txBox="1"/>
          <p:nvPr/>
        </p:nvSpPr>
        <p:spPr>
          <a:xfrm>
            <a:off x="8632114" y="2896540"/>
            <a:ext cx="2065282" cy="769441"/>
          </a:xfrm>
          <a:prstGeom prst="rect">
            <a:avLst/>
          </a:prstGeom>
          <a:noFill/>
        </p:spPr>
        <p:txBody>
          <a:bodyPr wrap="square" rtlCol="0">
            <a:spAutoFit/>
          </a:bodyPr>
          <a:lstStyle/>
          <a:p>
            <a:r>
              <a:rPr lang="en-US" sz="2200" b="1" dirty="0">
                <a:cs typeface="Aharoni" panose="02010803020104030203" pitchFamily="2" charset="-79"/>
              </a:rPr>
              <a:t>Water</a:t>
            </a:r>
          </a:p>
          <a:p>
            <a:r>
              <a:rPr lang="en-US" sz="2200" b="1" dirty="0">
                <a:cs typeface="Aharoni" panose="02010803020104030203" pitchFamily="2" charset="-79"/>
              </a:rPr>
              <a:t>Supply</a:t>
            </a:r>
          </a:p>
        </p:txBody>
      </p:sp>
      <p:sp>
        <p:nvSpPr>
          <p:cNvPr id="59" name="TextBox 58">
            <a:extLst>
              <a:ext uri="{FF2B5EF4-FFF2-40B4-BE49-F238E27FC236}">
                <a16:creationId xmlns:a16="http://schemas.microsoft.com/office/drawing/2014/main" id="{6E7BD9F9-975A-49AE-8995-CC8065729608}"/>
              </a:ext>
            </a:extLst>
          </p:cNvPr>
          <p:cNvSpPr txBox="1"/>
          <p:nvPr/>
        </p:nvSpPr>
        <p:spPr>
          <a:xfrm>
            <a:off x="8632114" y="4437000"/>
            <a:ext cx="2065282" cy="769441"/>
          </a:xfrm>
          <a:prstGeom prst="rect">
            <a:avLst/>
          </a:prstGeom>
          <a:noFill/>
        </p:spPr>
        <p:txBody>
          <a:bodyPr wrap="square" rtlCol="0">
            <a:spAutoFit/>
          </a:bodyPr>
          <a:lstStyle/>
          <a:p>
            <a:r>
              <a:rPr lang="en-US" sz="2200" b="1" dirty="0">
                <a:cs typeface="Aharoni" panose="02010803020104030203" pitchFamily="2" charset="-79"/>
              </a:rPr>
              <a:t>Port</a:t>
            </a:r>
          </a:p>
          <a:p>
            <a:r>
              <a:rPr lang="en-US" sz="2200" b="1" dirty="0">
                <a:cs typeface="Aharoni" panose="02010803020104030203" pitchFamily="2" charset="-79"/>
              </a:rPr>
              <a:t>Traffic</a:t>
            </a:r>
          </a:p>
        </p:txBody>
      </p:sp>
      <p:pic>
        <p:nvPicPr>
          <p:cNvPr id="60" name="Picture 59">
            <a:extLst>
              <a:ext uri="{FF2B5EF4-FFF2-40B4-BE49-F238E27FC236}">
                <a16:creationId xmlns:a16="http://schemas.microsoft.com/office/drawing/2014/main" id="{E9E38793-2F17-4EF5-9F85-E68B7A8630AE}"/>
              </a:ext>
            </a:extLst>
          </p:cNvPr>
          <p:cNvPicPr>
            <a:picLocks noChangeAspect="1"/>
          </p:cNvPicPr>
          <p:nvPr/>
        </p:nvPicPr>
        <p:blipFill>
          <a:blip r:embed="rId3"/>
          <a:stretch>
            <a:fillRect/>
          </a:stretch>
        </p:blipFill>
        <p:spPr>
          <a:xfrm>
            <a:off x="1862382" y="1409283"/>
            <a:ext cx="679161" cy="679161"/>
          </a:xfrm>
          <a:prstGeom prst="rect">
            <a:avLst/>
          </a:prstGeom>
        </p:spPr>
      </p:pic>
      <p:pic>
        <p:nvPicPr>
          <p:cNvPr id="61" name="Picture 60">
            <a:extLst>
              <a:ext uri="{FF2B5EF4-FFF2-40B4-BE49-F238E27FC236}">
                <a16:creationId xmlns:a16="http://schemas.microsoft.com/office/drawing/2014/main" id="{D082FC86-15B0-4250-9453-6BB3BAF2D1EF}"/>
              </a:ext>
            </a:extLst>
          </p:cNvPr>
          <p:cNvPicPr>
            <a:picLocks noChangeAspect="1"/>
          </p:cNvPicPr>
          <p:nvPr/>
        </p:nvPicPr>
        <p:blipFill>
          <a:blip r:embed="rId4"/>
          <a:stretch>
            <a:fillRect/>
          </a:stretch>
        </p:blipFill>
        <p:spPr>
          <a:xfrm>
            <a:off x="1872778" y="2961517"/>
            <a:ext cx="658369" cy="676657"/>
          </a:xfrm>
          <a:prstGeom prst="rect">
            <a:avLst/>
          </a:prstGeom>
        </p:spPr>
      </p:pic>
      <p:pic>
        <p:nvPicPr>
          <p:cNvPr id="62" name="Picture 61">
            <a:extLst>
              <a:ext uri="{FF2B5EF4-FFF2-40B4-BE49-F238E27FC236}">
                <a16:creationId xmlns:a16="http://schemas.microsoft.com/office/drawing/2014/main" id="{BB3AE54F-703D-4812-99BD-1ADB41F07867}"/>
              </a:ext>
            </a:extLst>
          </p:cNvPr>
          <p:cNvPicPr>
            <a:picLocks noChangeAspect="1"/>
          </p:cNvPicPr>
          <p:nvPr/>
        </p:nvPicPr>
        <p:blipFill>
          <a:blip r:embed="rId5"/>
          <a:stretch>
            <a:fillRect/>
          </a:stretch>
        </p:blipFill>
        <p:spPr>
          <a:xfrm>
            <a:off x="7859287" y="1409282"/>
            <a:ext cx="676656" cy="676656"/>
          </a:xfrm>
          <a:prstGeom prst="rect">
            <a:avLst/>
          </a:prstGeom>
        </p:spPr>
      </p:pic>
      <p:pic>
        <p:nvPicPr>
          <p:cNvPr id="63" name="Picture 62">
            <a:extLst>
              <a:ext uri="{FF2B5EF4-FFF2-40B4-BE49-F238E27FC236}">
                <a16:creationId xmlns:a16="http://schemas.microsoft.com/office/drawing/2014/main" id="{C35E1F38-BC6D-4C25-8E9A-C9CFC1AD5F65}"/>
              </a:ext>
            </a:extLst>
          </p:cNvPr>
          <p:cNvPicPr>
            <a:picLocks noChangeAspect="1"/>
          </p:cNvPicPr>
          <p:nvPr/>
        </p:nvPicPr>
        <p:blipFill>
          <a:blip r:embed="rId6"/>
          <a:stretch>
            <a:fillRect/>
          </a:stretch>
        </p:blipFill>
        <p:spPr>
          <a:xfrm>
            <a:off x="1863633" y="4514169"/>
            <a:ext cx="676656" cy="676656"/>
          </a:xfrm>
          <a:prstGeom prst="rect">
            <a:avLst/>
          </a:prstGeom>
        </p:spPr>
      </p:pic>
      <p:pic>
        <p:nvPicPr>
          <p:cNvPr id="82" name="Picture 81">
            <a:extLst>
              <a:ext uri="{FF2B5EF4-FFF2-40B4-BE49-F238E27FC236}">
                <a16:creationId xmlns:a16="http://schemas.microsoft.com/office/drawing/2014/main" id="{C45F1B0D-BC62-42AB-9286-EC86E42130E7}"/>
              </a:ext>
            </a:extLst>
          </p:cNvPr>
          <p:cNvPicPr>
            <a:picLocks noChangeAspect="1"/>
          </p:cNvPicPr>
          <p:nvPr/>
        </p:nvPicPr>
        <p:blipFill>
          <a:blip r:embed="rId7"/>
          <a:stretch>
            <a:fillRect/>
          </a:stretch>
        </p:blipFill>
        <p:spPr>
          <a:xfrm>
            <a:off x="7859287" y="4514169"/>
            <a:ext cx="676656" cy="676656"/>
          </a:xfrm>
          <a:prstGeom prst="rect">
            <a:avLst/>
          </a:prstGeom>
        </p:spPr>
      </p:pic>
      <p:pic>
        <p:nvPicPr>
          <p:cNvPr id="83" name="Picture 82">
            <a:extLst>
              <a:ext uri="{FF2B5EF4-FFF2-40B4-BE49-F238E27FC236}">
                <a16:creationId xmlns:a16="http://schemas.microsoft.com/office/drawing/2014/main" id="{E8D0CE60-76ED-48E9-AD52-0E24966DAE40}"/>
              </a:ext>
            </a:extLst>
          </p:cNvPr>
          <p:cNvPicPr>
            <a:picLocks noChangeAspect="1"/>
          </p:cNvPicPr>
          <p:nvPr/>
        </p:nvPicPr>
        <p:blipFill>
          <a:blip r:embed="rId8"/>
          <a:stretch>
            <a:fillRect/>
          </a:stretch>
        </p:blipFill>
        <p:spPr>
          <a:xfrm>
            <a:off x="4872083" y="4514169"/>
            <a:ext cx="676656" cy="676656"/>
          </a:xfrm>
          <a:prstGeom prst="rect">
            <a:avLst/>
          </a:prstGeom>
        </p:spPr>
      </p:pic>
      <p:pic>
        <p:nvPicPr>
          <p:cNvPr id="84" name="Picture 83">
            <a:extLst>
              <a:ext uri="{FF2B5EF4-FFF2-40B4-BE49-F238E27FC236}">
                <a16:creationId xmlns:a16="http://schemas.microsoft.com/office/drawing/2014/main" id="{DC230516-91FC-42EF-A92F-EAD10DB97BBB}"/>
              </a:ext>
            </a:extLst>
          </p:cNvPr>
          <p:cNvPicPr>
            <a:picLocks noChangeAspect="1"/>
          </p:cNvPicPr>
          <p:nvPr/>
        </p:nvPicPr>
        <p:blipFill>
          <a:blip r:embed="rId9"/>
          <a:stretch>
            <a:fillRect/>
          </a:stretch>
        </p:blipFill>
        <p:spPr>
          <a:xfrm>
            <a:off x="4872083" y="1409282"/>
            <a:ext cx="676656" cy="676656"/>
          </a:xfrm>
          <a:prstGeom prst="rect">
            <a:avLst/>
          </a:prstGeom>
        </p:spPr>
      </p:pic>
      <p:pic>
        <p:nvPicPr>
          <p:cNvPr id="85" name="Picture 84">
            <a:extLst>
              <a:ext uri="{FF2B5EF4-FFF2-40B4-BE49-F238E27FC236}">
                <a16:creationId xmlns:a16="http://schemas.microsoft.com/office/drawing/2014/main" id="{EF5C118E-B143-4ACC-AC0E-76163CDF6651}"/>
              </a:ext>
            </a:extLst>
          </p:cNvPr>
          <p:cNvPicPr>
            <a:picLocks noChangeAspect="1"/>
          </p:cNvPicPr>
          <p:nvPr/>
        </p:nvPicPr>
        <p:blipFill>
          <a:blip r:embed="rId10"/>
          <a:stretch>
            <a:fillRect/>
          </a:stretch>
        </p:blipFill>
        <p:spPr>
          <a:xfrm>
            <a:off x="4872083" y="2961516"/>
            <a:ext cx="676656" cy="676656"/>
          </a:xfrm>
          <a:prstGeom prst="rect">
            <a:avLst/>
          </a:prstGeom>
        </p:spPr>
      </p:pic>
      <p:pic>
        <p:nvPicPr>
          <p:cNvPr id="86" name="Picture 85">
            <a:extLst>
              <a:ext uri="{FF2B5EF4-FFF2-40B4-BE49-F238E27FC236}">
                <a16:creationId xmlns:a16="http://schemas.microsoft.com/office/drawing/2014/main" id="{5CF185E9-B215-4877-9BE0-279867CC3CB3}"/>
              </a:ext>
            </a:extLst>
          </p:cNvPr>
          <p:cNvPicPr>
            <a:picLocks noChangeAspect="1"/>
          </p:cNvPicPr>
          <p:nvPr/>
        </p:nvPicPr>
        <p:blipFill>
          <a:blip r:embed="rId11"/>
          <a:stretch>
            <a:fillRect/>
          </a:stretch>
        </p:blipFill>
        <p:spPr>
          <a:xfrm>
            <a:off x="7853192" y="2961517"/>
            <a:ext cx="688849" cy="688849"/>
          </a:xfrm>
          <a:prstGeom prst="rect">
            <a:avLst/>
          </a:prstGeom>
        </p:spPr>
      </p:pic>
      <p:grpSp>
        <p:nvGrpSpPr>
          <p:cNvPr id="2" name="Group 1">
            <a:extLst>
              <a:ext uri="{FF2B5EF4-FFF2-40B4-BE49-F238E27FC236}">
                <a16:creationId xmlns:a16="http://schemas.microsoft.com/office/drawing/2014/main" id="{AE97CF55-0727-41F9-A8B6-6C51E7493413}"/>
              </a:ext>
            </a:extLst>
          </p:cNvPr>
          <p:cNvGrpSpPr/>
          <p:nvPr/>
        </p:nvGrpSpPr>
        <p:grpSpPr>
          <a:xfrm>
            <a:off x="3138283" y="927111"/>
            <a:ext cx="5831546" cy="5831546"/>
            <a:chOff x="1614283" y="927111"/>
            <a:chExt cx="5831546" cy="5831546"/>
          </a:xfrm>
        </p:grpSpPr>
        <p:pic>
          <p:nvPicPr>
            <p:cNvPr id="1028" name="Picture 4" descr="Free Icon | Paint splash">
              <a:extLst>
                <a:ext uri="{FF2B5EF4-FFF2-40B4-BE49-F238E27FC236}">
                  <a16:creationId xmlns:a16="http://schemas.microsoft.com/office/drawing/2014/main" id="{6EF773CE-134A-47DF-A598-4C91AB909B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4283" y="927111"/>
              <a:ext cx="5831546" cy="58315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2029258-1B3F-497D-8AC6-8252BB25D598}"/>
                </a:ext>
              </a:extLst>
            </p:cNvPr>
            <p:cNvGrpSpPr/>
            <p:nvPr/>
          </p:nvGrpSpPr>
          <p:grpSpPr>
            <a:xfrm>
              <a:off x="3790048" y="3167111"/>
              <a:ext cx="1446217" cy="1743966"/>
              <a:chOff x="3875314" y="3422469"/>
              <a:chExt cx="1184366" cy="1428205"/>
            </a:xfrm>
          </p:grpSpPr>
          <p:pic>
            <p:nvPicPr>
              <p:cNvPr id="1030" name="Picture 6" descr="Wear face masks symbol sign, 100mm dia. Circle">
                <a:extLst>
                  <a:ext uri="{FF2B5EF4-FFF2-40B4-BE49-F238E27FC236}">
                    <a16:creationId xmlns:a16="http://schemas.microsoft.com/office/drawing/2014/main" id="{DE5935DD-4772-460F-8542-AE431054770D}"/>
                  </a:ext>
                </a:extLst>
              </p:cNvPr>
              <p:cNvPicPr>
                <a:picLocks noChangeAspect="1" noChangeArrowheads="1"/>
              </p:cNvPicPr>
              <p:nvPr/>
            </p:nvPicPr>
            <p:blipFill rotWithShape="1">
              <a:blip r:embed="rId13">
                <a:clrChange>
                  <a:clrFrom>
                    <a:srgbClr val="0C5293"/>
                  </a:clrFrom>
                  <a:clrTo>
                    <a:srgbClr val="0C5293">
                      <a:alpha val="0"/>
                    </a:srgbClr>
                  </a:clrTo>
                </a:clrChange>
                <a:extLst>
                  <a:ext uri="{28A0092B-C50C-407E-A947-70E740481C1C}">
                    <a14:useLocalDpi xmlns:a14="http://schemas.microsoft.com/office/drawing/2010/main" val="0"/>
                  </a:ext>
                </a:extLst>
              </a:blip>
              <a:srcRect l="16107" t="8324" r="12650" b="7445"/>
              <a:stretch/>
            </p:blipFill>
            <p:spPr bwMode="auto">
              <a:xfrm>
                <a:off x="3900088" y="3489452"/>
                <a:ext cx="1128593" cy="133434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D5188C24-90B3-44AF-9D06-633871540E71}"/>
                  </a:ext>
                </a:extLst>
              </p:cNvPr>
              <p:cNvSpPr/>
              <p:nvPr/>
            </p:nvSpPr>
            <p:spPr>
              <a:xfrm>
                <a:off x="4650377" y="3439886"/>
                <a:ext cx="409303" cy="1410788"/>
              </a:xfrm>
              <a:custGeom>
                <a:avLst/>
                <a:gdLst>
                  <a:gd name="connsiteX0" fmla="*/ 0 w 409303"/>
                  <a:gd name="connsiteY0" fmla="*/ 8708 h 1410788"/>
                  <a:gd name="connsiteX1" fmla="*/ 0 w 409303"/>
                  <a:gd name="connsiteY1" fmla="*/ 8708 h 1410788"/>
                  <a:gd name="connsiteX2" fmla="*/ 139337 w 409303"/>
                  <a:gd name="connsiteY2" fmla="*/ 8708 h 1410788"/>
                  <a:gd name="connsiteX3" fmla="*/ 409303 w 409303"/>
                  <a:gd name="connsiteY3" fmla="*/ 0 h 1410788"/>
                  <a:gd name="connsiteX4" fmla="*/ 409303 w 409303"/>
                  <a:gd name="connsiteY4" fmla="*/ 1410788 h 1410788"/>
                  <a:gd name="connsiteX5" fmla="*/ 296092 w 409303"/>
                  <a:gd name="connsiteY5" fmla="*/ 1410788 h 1410788"/>
                  <a:gd name="connsiteX6" fmla="*/ 0 w 409303"/>
                  <a:gd name="connsiteY6" fmla="*/ 1402080 h 1410788"/>
                  <a:gd name="connsiteX7" fmla="*/ 357052 w 409303"/>
                  <a:gd name="connsiteY7" fmla="*/ 870857 h 1410788"/>
                  <a:gd name="connsiteX8" fmla="*/ 296092 w 409303"/>
                  <a:gd name="connsiteY8" fmla="*/ 296091 h 1410788"/>
                  <a:gd name="connsiteX9" fmla="*/ 0 w 409303"/>
                  <a:gd name="connsiteY9" fmla="*/ 8708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303" h="1410788">
                    <a:moveTo>
                      <a:pt x="0" y="8708"/>
                    </a:moveTo>
                    <a:lnTo>
                      <a:pt x="0" y="8708"/>
                    </a:lnTo>
                    <a:lnTo>
                      <a:pt x="139337" y="8708"/>
                    </a:lnTo>
                    <a:lnTo>
                      <a:pt x="409303" y="0"/>
                    </a:lnTo>
                    <a:lnTo>
                      <a:pt x="409303" y="1410788"/>
                    </a:lnTo>
                    <a:lnTo>
                      <a:pt x="296092" y="1410788"/>
                    </a:lnTo>
                    <a:lnTo>
                      <a:pt x="0" y="1402080"/>
                    </a:lnTo>
                    <a:lnTo>
                      <a:pt x="357052" y="870857"/>
                    </a:lnTo>
                    <a:lnTo>
                      <a:pt x="296092" y="296091"/>
                    </a:lnTo>
                    <a:lnTo>
                      <a:pt x="0" y="8708"/>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AAC10AC-3C5F-4508-99D0-1BF20A9D9628}"/>
                  </a:ext>
                </a:extLst>
              </p:cNvPr>
              <p:cNvSpPr/>
              <p:nvPr/>
            </p:nvSpPr>
            <p:spPr>
              <a:xfrm>
                <a:off x="3875314" y="3422469"/>
                <a:ext cx="339635" cy="1428205"/>
              </a:xfrm>
              <a:custGeom>
                <a:avLst/>
                <a:gdLst>
                  <a:gd name="connsiteX0" fmla="*/ 339635 w 339635"/>
                  <a:gd name="connsiteY0" fmla="*/ 1428205 h 1428205"/>
                  <a:gd name="connsiteX1" fmla="*/ 0 w 339635"/>
                  <a:gd name="connsiteY1" fmla="*/ 1419497 h 1428205"/>
                  <a:gd name="connsiteX2" fmla="*/ 0 w 339635"/>
                  <a:gd name="connsiteY2" fmla="*/ 0 h 1428205"/>
                  <a:gd name="connsiteX3" fmla="*/ 287383 w 339635"/>
                  <a:gd name="connsiteY3" fmla="*/ 17417 h 1428205"/>
                  <a:gd name="connsiteX4" fmla="*/ 278675 w 339635"/>
                  <a:gd name="connsiteY4" fmla="*/ 87085 h 1428205"/>
                  <a:gd name="connsiteX5" fmla="*/ 95795 w 339635"/>
                  <a:gd name="connsiteY5" fmla="*/ 278674 h 1428205"/>
                  <a:gd name="connsiteX6" fmla="*/ 60960 w 339635"/>
                  <a:gd name="connsiteY6" fmla="*/ 470262 h 1428205"/>
                  <a:gd name="connsiteX7" fmla="*/ 78377 w 339635"/>
                  <a:gd name="connsiteY7" fmla="*/ 1097280 h 1428205"/>
                  <a:gd name="connsiteX8" fmla="*/ 339635 w 339635"/>
                  <a:gd name="connsiteY8" fmla="*/ 1428205 h 142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35" h="1428205">
                    <a:moveTo>
                      <a:pt x="339635" y="1428205"/>
                    </a:moveTo>
                    <a:lnTo>
                      <a:pt x="0" y="1419497"/>
                    </a:lnTo>
                    <a:lnTo>
                      <a:pt x="0" y="0"/>
                    </a:lnTo>
                    <a:lnTo>
                      <a:pt x="287383" y="17417"/>
                    </a:lnTo>
                    <a:lnTo>
                      <a:pt x="278675" y="87085"/>
                    </a:lnTo>
                    <a:lnTo>
                      <a:pt x="95795" y="278674"/>
                    </a:lnTo>
                    <a:lnTo>
                      <a:pt x="60960" y="470262"/>
                    </a:lnTo>
                    <a:lnTo>
                      <a:pt x="78377" y="1097280"/>
                    </a:lnTo>
                    <a:lnTo>
                      <a:pt x="339635" y="1428205"/>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B2AE2CB8-203A-42D6-A799-10A089B1129D}"/>
                </a:ext>
              </a:extLst>
            </p:cNvPr>
            <p:cNvSpPr txBox="1"/>
            <p:nvPr/>
          </p:nvSpPr>
          <p:spPr>
            <a:xfrm>
              <a:off x="3529383" y="4723820"/>
              <a:ext cx="1893270" cy="523220"/>
            </a:xfrm>
            <a:prstGeom prst="rect">
              <a:avLst/>
            </a:prstGeom>
            <a:noFill/>
          </p:spPr>
          <p:txBody>
            <a:bodyPr wrap="square" rtlCol="0">
              <a:spAutoFit/>
            </a:bodyPr>
            <a:lstStyle/>
            <a:p>
              <a:pPr algn="ctr"/>
              <a:r>
                <a:rPr lang="en-US" sz="2800" b="1" dirty="0">
                  <a:solidFill>
                    <a:schemeClr val="bg1"/>
                  </a:solidFill>
                  <a:cs typeface="Aharoni" panose="02010803020104030203" pitchFamily="2" charset="-79"/>
                </a:rPr>
                <a:t>COVID-19</a:t>
              </a:r>
            </a:p>
          </p:txBody>
        </p:sp>
      </p:grpSp>
      <p:sp>
        <p:nvSpPr>
          <p:cNvPr id="3" name="Rectangle 2">
            <a:extLst>
              <a:ext uri="{FF2B5EF4-FFF2-40B4-BE49-F238E27FC236}">
                <a16:creationId xmlns:a16="http://schemas.microsoft.com/office/drawing/2014/main" id="{EB9D3A26-5223-7CA6-A1E5-D33639FCE2E7}"/>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B24647-6BB4-C94F-28EE-8FE12D8824E2}"/>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Oops…</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236900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75">
            <a:extLst>
              <a:ext uri="{FF2B5EF4-FFF2-40B4-BE49-F238E27FC236}">
                <a16:creationId xmlns:a16="http://schemas.microsoft.com/office/drawing/2014/main" id="{77661244-8721-4CE8-B407-970D40BF9896}"/>
              </a:ext>
            </a:extLst>
          </p:cNvPr>
          <p:cNvSpPr/>
          <p:nvPr/>
        </p:nvSpPr>
        <p:spPr>
          <a:xfrm>
            <a:off x="4704324"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76">
            <a:extLst>
              <a:ext uri="{FF2B5EF4-FFF2-40B4-BE49-F238E27FC236}">
                <a16:creationId xmlns:a16="http://schemas.microsoft.com/office/drawing/2014/main" id="{9EA3D03B-2083-4170-9EA5-97C26E1639F3}"/>
              </a:ext>
            </a:extLst>
          </p:cNvPr>
          <p:cNvSpPr/>
          <p:nvPr/>
        </p:nvSpPr>
        <p:spPr>
          <a:xfrm>
            <a:off x="4722423" y="4386636"/>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77">
            <a:extLst>
              <a:ext uri="{FF2B5EF4-FFF2-40B4-BE49-F238E27FC236}">
                <a16:creationId xmlns:a16="http://schemas.microsoft.com/office/drawing/2014/main" id="{6F86D48C-1968-427F-B477-3CD519E344BD}"/>
              </a:ext>
            </a:extLst>
          </p:cNvPr>
          <p:cNvSpPr/>
          <p:nvPr/>
        </p:nvSpPr>
        <p:spPr>
          <a:xfrm>
            <a:off x="4686225" y="1267722"/>
            <a:ext cx="2819196" cy="1452283"/>
          </a:xfrm>
          <a:prstGeom prst="roundRect">
            <a:avLst/>
          </a:prstGeom>
          <a:solidFill>
            <a:schemeClr val="bg2"/>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78">
            <a:extLst>
              <a:ext uri="{FF2B5EF4-FFF2-40B4-BE49-F238E27FC236}">
                <a16:creationId xmlns:a16="http://schemas.microsoft.com/office/drawing/2014/main" id="{7A217E96-4F31-4603-AF6E-FE7F4FA276A9}"/>
              </a:ext>
            </a:extLst>
          </p:cNvPr>
          <p:cNvSpPr/>
          <p:nvPr/>
        </p:nvSpPr>
        <p:spPr>
          <a:xfrm>
            <a:off x="7666773" y="2827179"/>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79">
            <a:extLst>
              <a:ext uri="{FF2B5EF4-FFF2-40B4-BE49-F238E27FC236}">
                <a16:creationId xmlns:a16="http://schemas.microsoft.com/office/drawing/2014/main" id="{63E254FC-5932-49AB-BA17-3E54786BFA74}"/>
              </a:ext>
            </a:extLst>
          </p:cNvPr>
          <p:cNvSpPr/>
          <p:nvPr/>
        </p:nvSpPr>
        <p:spPr>
          <a:xfrm>
            <a:off x="7684872" y="4386636"/>
            <a:ext cx="2819196" cy="1452283"/>
          </a:xfrm>
          <a:prstGeom prst="roundRect">
            <a:avLst/>
          </a:prstGeom>
          <a:solidFill>
            <a:schemeClr val="bg2"/>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80">
            <a:extLst>
              <a:ext uri="{FF2B5EF4-FFF2-40B4-BE49-F238E27FC236}">
                <a16:creationId xmlns:a16="http://schemas.microsoft.com/office/drawing/2014/main" id="{29DA4074-6B52-4D33-98F7-98E1550B9D34}"/>
              </a:ext>
            </a:extLst>
          </p:cNvPr>
          <p:cNvSpPr/>
          <p:nvPr/>
        </p:nvSpPr>
        <p:spPr>
          <a:xfrm>
            <a:off x="7648674"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73">
            <a:extLst>
              <a:ext uri="{FF2B5EF4-FFF2-40B4-BE49-F238E27FC236}">
                <a16:creationId xmlns:a16="http://schemas.microsoft.com/office/drawing/2014/main" id="{FA0DBAEB-BB58-44DB-ABD4-460D31507BA5}"/>
              </a:ext>
            </a:extLst>
          </p:cNvPr>
          <p:cNvSpPr/>
          <p:nvPr/>
        </p:nvSpPr>
        <p:spPr>
          <a:xfrm>
            <a:off x="1741875" y="2827179"/>
            <a:ext cx="2819196" cy="1452283"/>
          </a:xfrm>
          <a:prstGeom prst="roundRect">
            <a:avLst/>
          </a:prstGeom>
          <a:solidFill>
            <a:schemeClr val="bg2"/>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74">
            <a:extLst>
              <a:ext uri="{FF2B5EF4-FFF2-40B4-BE49-F238E27FC236}">
                <a16:creationId xmlns:a16="http://schemas.microsoft.com/office/drawing/2014/main" id="{BE94A2A1-2384-401A-9DC3-B5AFBD72A25E}"/>
              </a:ext>
            </a:extLst>
          </p:cNvPr>
          <p:cNvSpPr/>
          <p:nvPr/>
        </p:nvSpPr>
        <p:spPr>
          <a:xfrm>
            <a:off x="1759974" y="4386636"/>
            <a:ext cx="2819196" cy="1452283"/>
          </a:xfrm>
          <a:prstGeom prst="roundRect">
            <a:avLst/>
          </a:prstGeom>
          <a:solidFill>
            <a:schemeClr val="bg2"/>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72">
            <a:extLst>
              <a:ext uri="{FF2B5EF4-FFF2-40B4-BE49-F238E27FC236}">
                <a16:creationId xmlns:a16="http://schemas.microsoft.com/office/drawing/2014/main" id="{31F05C3E-F7B0-4C96-B7E1-065ACB180B6E}"/>
              </a:ext>
            </a:extLst>
          </p:cNvPr>
          <p:cNvSpPr/>
          <p:nvPr/>
        </p:nvSpPr>
        <p:spPr>
          <a:xfrm>
            <a:off x="1723776" y="1267722"/>
            <a:ext cx="2819196" cy="145228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FF79D2E-36D9-4E70-8A0F-B9A6961F8AAA}"/>
              </a:ext>
            </a:extLst>
          </p:cNvPr>
          <p:cNvSpPr txBox="1"/>
          <p:nvPr/>
        </p:nvSpPr>
        <p:spPr>
          <a:xfrm>
            <a:off x="2604893" y="1365962"/>
            <a:ext cx="2065282" cy="769441"/>
          </a:xfrm>
          <a:prstGeom prst="rect">
            <a:avLst/>
          </a:prstGeom>
          <a:noFill/>
        </p:spPr>
        <p:txBody>
          <a:bodyPr wrap="square" rtlCol="0">
            <a:spAutoFit/>
          </a:bodyPr>
          <a:lstStyle/>
          <a:p>
            <a:r>
              <a:rPr lang="en-US" sz="2200" b="1" dirty="0">
                <a:solidFill>
                  <a:srgbClr val="A2A9AD"/>
                </a:solidFill>
                <a:cs typeface="Aharoni" panose="02010803020104030203" pitchFamily="2" charset="-79"/>
              </a:rPr>
              <a:t>Autonomous Vehicles</a:t>
            </a:r>
          </a:p>
        </p:txBody>
      </p:sp>
      <p:sp>
        <p:nvSpPr>
          <p:cNvPr id="52" name="TextBox 51">
            <a:extLst>
              <a:ext uri="{FF2B5EF4-FFF2-40B4-BE49-F238E27FC236}">
                <a16:creationId xmlns:a16="http://schemas.microsoft.com/office/drawing/2014/main" id="{D79D3E64-1217-4E65-96F1-7D3CB26A66E8}"/>
              </a:ext>
            </a:extLst>
          </p:cNvPr>
          <p:cNvSpPr txBox="1"/>
          <p:nvPr/>
        </p:nvSpPr>
        <p:spPr>
          <a:xfrm>
            <a:off x="2604893" y="2906422"/>
            <a:ext cx="2065282" cy="769441"/>
          </a:xfrm>
          <a:prstGeom prst="rect">
            <a:avLst/>
          </a:prstGeom>
          <a:noFill/>
        </p:spPr>
        <p:txBody>
          <a:bodyPr wrap="square" rtlCol="0">
            <a:spAutoFit/>
          </a:bodyPr>
          <a:lstStyle/>
          <a:p>
            <a:r>
              <a:rPr lang="en-US" sz="2200" b="1" dirty="0">
                <a:cs typeface="Aharoni" panose="02010803020104030203" pitchFamily="2" charset="-79"/>
              </a:rPr>
              <a:t>Aging of the Population</a:t>
            </a:r>
          </a:p>
        </p:txBody>
      </p:sp>
      <p:sp>
        <p:nvSpPr>
          <p:cNvPr id="53" name="TextBox 52">
            <a:extLst>
              <a:ext uri="{FF2B5EF4-FFF2-40B4-BE49-F238E27FC236}">
                <a16:creationId xmlns:a16="http://schemas.microsoft.com/office/drawing/2014/main" id="{819DFF51-A5F2-4209-825A-0A4CE3D13691}"/>
              </a:ext>
            </a:extLst>
          </p:cNvPr>
          <p:cNvSpPr txBox="1"/>
          <p:nvPr/>
        </p:nvSpPr>
        <p:spPr>
          <a:xfrm>
            <a:off x="2604893" y="4446881"/>
            <a:ext cx="2065282" cy="1107996"/>
          </a:xfrm>
          <a:prstGeom prst="rect">
            <a:avLst/>
          </a:prstGeom>
          <a:noFill/>
        </p:spPr>
        <p:txBody>
          <a:bodyPr wrap="square" rtlCol="0">
            <a:spAutoFit/>
          </a:bodyPr>
          <a:lstStyle/>
          <a:p>
            <a:r>
              <a:rPr lang="en-US" sz="2200" b="1" dirty="0">
                <a:cs typeface="Aharoni" panose="02010803020104030203" pitchFamily="2" charset="-79"/>
              </a:rPr>
              <a:t>Intelligent Infrastructure &amp; Technology</a:t>
            </a:r>
          </a:p>
        </p:txBody>
      </p:sp>
      <p:sp>
        <p:nvSpPr>
          <p:cNvPr id="54" name="TextBox 53">
            <a:extLst>
              <a:ext uri="{FF2B5EF4-FFF2-40B4-BE49-F238E27FC236}">
                <a16:creationId xmlns:a16="http://schemas.microsoft.com/office/drawing/2014/main" id="{B509EF31-E6BF-48EF-B444-536E204881AB}"/>
              </a:ext>
            </a:extLst>
          </p:cNvPr>
          <p:cNvSpPr txBox="1"/>
          <p:nvPr/>
        </p:nvSpPr>
        <p:spPr>
          <a:xfrm>
            <a:off x="5660324" y="1345277"/>
            <a:ext cx="2065282" cy="1107996"/>
          </a:xfrm>
          <a:prstGeom prst="rect">
            <a:avLst/>
          </a:prstGeom>
          <a:noFill/>
        </p:spPr>
        <p:txBody>
          <a:bodyPr wrap="square" rtlCol="0">
            <a:spAutoFit/>
          </a:bodyPr>
          <a:lstStyle/>
          <a:p>
            <a:r>
              <a:rPr lang="en-US" sz="2200" b="1" dirty="0">
                <a:cs typeface="Aharoni" panose="02010803020104030203" pitchFamily="2" charset="-79"/>
              </a:rPr>
              <a:t>Spatial, Racial and Economic Equity</a:t>
            </a:r>
          </a:p>
        </p:txBody>
      </p:sp>
      <p:sp>
        <p:nvSpPr>
          <p:cNvPr id="55" name="TextBox 54">
            <a:extLst>
              <a:ext uri="{FF2B5EF4-FFF2-40B4-BE49-F238E27FC236}">
                <a16:creationId xmlns:a16="http://schemas.microsoft.com/office/drawing/2014/main" id="{6FFD7063-62CB-4669-98D3-540ECCEE8A6E}"/>
              </a:ext>
            </a:extLst>
          </p:cNvPr>
          <p:cNvSpPr txBox="1"/>
          <p:nvPr/>
        </p:nvSpPr>
        <p:spPr>
          <a:xfrm>
            <a:off x="5660324" y="2885737"/>
            <a:ext cx="2065282" cy="1107996"/>
          </a:xfrm>
          <a:prstGeom prst="rect">
            <a:avLst/>
          </a:prstGeom>
          <a:noFill/>
        </p:spPr>
        <p:txBody>
          <a:bodyPr wrap="square" rtlCol="0">
            <a:spAutoFit/>
          </a:bodyPr>
          <a:lstStyle/>
          <a:p>
            <a:r>
              <a:rPr lang="en-US" sz="2200" b="1" dirty="0">
                <a:solidFill>
                  <a:srgbClr val="A2A9AD"/>
                </a:solidFill>
                <a:cs typeface="Aharoni" panose="02010803020104030203" pitchFamily="2" charset="-79"/>
              </a:rPr>
              <a:t>Transportation Finance Structure</a:t>
            </a:r>
          </a:p>
        </p:txBody>
      </p:sp>
      <p:sp>
        <p:nvSpPr>
          <p:cNvPr id="56" name="TextBox 55">
            <a:extLst>
              <a:ext uri="{FF2B5EF4-FFF2-40B4-BE49-F238E27FC236}">
                <a16:creationId xmlns:a16="http://schemas.microsoft.com/office/drawing/2014/main" id="{9AB321CA-0FD0-481E-8BBA-1CBD996ACD52}"/>
              </a:ext>
            </a:extLst>
          </p:cNvPr>
          <p:cNvSpPr txBox="1"/>
          <p:nvPr/>
        </p:nvSpPr>
        <p:spPr>
          <a:xfrm>
            <a:off x="5660324" y="4426198"/>
            <a:ext cx="2065282" cy="769441"/>
          </a:xfrm>
          <a:prstGeom prst="rect">
            <a:avLst/>
          </a:prstGeom>
          <a:noFill/>
        </p:spPr>
        <p:txBody>
          <a:bodyPr wrap="square" rtlCol="0">
            <a:spAutoFit/>
          </a:bodyPr>
          <a:lstStyle/>
          <a:p>
            <a:r>
              <a:rPr lang="en-US" sz="2200" b="1" dirty="0" err="1">
                <a:solidFill>
                  <a:srgbClr val="A2A9AD"/>
                </a:solidFill>
                <a:cs typeface="Aharoni" panose="02010803020104030203" pitchFamily="2" charset="-79"/>
              </a:rPr>
              <a:t>Ridehailing</a:t>
            </a:r>
            <a:r>
              <a:rPr lang="en-US" sz="2200" b="1" dirty="0">
                <a:solidFill>
                  <a:srgbClr val="A2A9AD"/>
                </a:solidFill>
                <a:cs typeface="Aharoni" panose="02010803020104030203" pitchFamily="2" charset="-79"/>
              </a:rPr>
              <a:t> Services</a:t>
            </a:r>
          </a:p>
        </p:txBody>
      </p:sp>
      <p:sp>
        <p:nvSpPr>
          <p:cNvPr id="57" name="TextBox 56">
            <a:extLst>
              <a:ext uri="{FF2B5EF4-FFF2-40B4-BE49-F238E27FC236}">
                <a16:creationId xmlns:a16="http://schemas.microsoft.com/office/drawing/2014/main" id="{3027EB6E-2877-412C-9805-7140E123F307}"/>
              </a:ext>
            </a:extLst>
          </p:cNvPr>
          <p:cNvSpPr txBox="1"/>
          <p:nvPr/>
        </p:nvSpPr>
        <p:spPr>
          <a:xfrm>
            <a:off x="8632114" y="1356079"/>
            <a:ext cx="2065282" cy="1107996"/>
          </a:xfrm>
          <a:prstGeom prst="rect">
            <a:avLst/>
          </a:prstGeom>
          <a:noFill/>
        </p:spPr>
        <p:txBody>
          <a:bodyPr wrap="square" rtlCol="0">
            <a:spAutoFit/>
          </a:bodyPr>
          <a:lstStyle/>
          <a:p>
            <a:r>
              <a:rPr lang="en-US" sz="2200" b="1" dirty="0">
                <a:solidFill>
                  <a:srgbClr val="A2A9AD"/>
                </a:solidFill>
                <a:cs typeface="Aharoni" panose="02010803020104030203" pitchFamily="2" charset="-79"/>
              </a:rPr>
              <a:t>Climate</a:t>
            </a:r>
          </a:p>
          <a:p>
            <a:r>
              <a:rPr lang="en-US" sz="2200" b="1" dirty="0">
                <a:solidFill>
                  <a:srgbClr val="A2A9AD"/>
                </a:solidFill>
                <a:cs typeface="Aharoni" panose="02010803020104030203" pitchFamily="2" charset="-79"/>
              </a:rPr>
              <a:t>Change Regulations</a:t>
            </a:r>
          </a:p>
        </p:txBody>
      </p:sp>
      <p:sp>
        <p:nvSpPr>
          <p:cNvPr id="58" name="TextBox 57">
            <a:extLst>
              <a:ext uri="{FF2B5EF4-FFF2-40B4-BE49-F238E27FC236}">
                <a16:creationId xmlns:a16="http://schemas.microsoft.com/office/drawing/2014/main" id="{4376F924-5A6C-425B-82B8-3BE3199C112C}"/>
              </a:ext>
            </a:extLst>
          </p:cNvPr>
          <p:cNvSpPr txBox="1"/>
          <p:nvPr/>
        </p:nvSpPr>
        <p:spPr>
          <a:xfrm>
            <a:off x="8632114" y="2896540"/>
            <a:ext cx="2065282" cy="769441"/>
          </a:xfrm>
          <a:prstGeom prst="rect">
            <a:avLst/>
          </a:prstGeom>
          <a:noFill/>
        </p:spPr>
        <p:txBody>
          <a:bodyPr wrap="square" rtlCol="0">
            <a:spAutoFit/>
          </a:bodyPr>
          <a:lstStyle/>
          <a:p>
            <a:r>
              <a:rPr lang="en-US" sz="2200" b="1" dirty="0">
                <a:solidFill>
                  <a:srgbClr val="A2A9AD"/>
                </a:solidFill>
                <a:cs typeface="Aharoni" panose="02010803020104030203" pitchFamily="2" charset="-79"/>
              </a:rPr>
              <a:t>Water</a:t>
            </a:r>
          </a:p>
          <a:p>
            <a:r>
              <a:rPr lang="en-US" sz="2200" b="1" dirty="0">
                <a:solidFill>
                  <a:srgbClr val="A2A9AD"/>
                </a:solidFill>
                <a:cs typeface="Aharoni" panose="02010803020104030203" pitchFamily="2" charset="-79"/>
              </a:rPr>
              <a:t>Supply</a:t>
            </a:r>
          </a:p>
        </p:txBody>
      </p:sp>
      <p:sp>
        <p:nvSpPr>
          <p:cNvPr id="59" name="TextBox 58">
            <a:extLst>
              <a:ext uri="{FF2B5EF4-FFF2-40B4-BE49-F238E27FC236}">
                <a16:creationId xmlns:a16="http://schemas.microsoft.com/office/drawing/2014/main" id="{6E7BD9F9-975A-49AE-8995-CC8065729608}"/>
              </a:ext>
            </a:extLst>
          </p:cNvPr>
          <p:cNvSpPr txBox="1"/>
          <p:nvPr/>
        </p:nvSpPr>
        <p:spPr>
          <a:xfrm>
            <a:off x="8632114" y="4437000"/>
            <a:ext cx="2065282" cy="769441"/>
          </a:xfrm>
          <a:prstGeom prst="rect">
            <a:avLst/>
          </a:prstGeom>
          <a:noFill/>
        </p:spPr>
        <p:txBody>
          <a:bodyPr wrap="square" rtlCol="0">
            <a:spAutoFit/>
          </a:bodyPr>
          <a:lstStyle/>
          <a:p>
            <a:r>
              <a:rPr lang="en-US" sz="2200" b="1" dirty="0">
                <a:cs typeface="Aharoni" panose="02010803020104030203" pitchFamily="2" charset="-79"/>
              </a:rPr>
              <a:t>Port</a:t>
            </a:r>
          </a:p>
          <a:p>
            <a:r>
              <a:rPr lang="en-US" sz="2200" b="1" dirty="0">
                <a:cs typeface="Aharoni" panose="02010803020104030203" pitchFamily="2" charset="-79"/>
              </a:rPr>
              <a:t>Traffic</a:t>
            </a:r>
          </a:p>
        </p:txBody>
      </p:sp>
      <p:pic>
        <p:nvPicPr>
          <p:cNvPr id="60" name="Picture 59">
            <a:extLst>
              <a:ext uri="{FF2B5EF4-FFF2-40B4-BE49-F238E27FC236}">
                <a16:creationId xmlns:a16="http://schemas.microsoft.com/office/drawing/2014/main" id="{E9E38793-2F17-4EF5-9F85-E68B7A8630AE}"/>
              </a:ext>
            </a:extLst>
          </p:cNvPr>
          <p:cNvPicPr>
            <a:picLocks noChangeAspect="1"/>
          </p:cNvPicPr>
          <p:nvPr/>
        </p:nvPicPr>
        <p:blipFill>
          <a:blip r:embed="rId3">
            <a:duotone>
              <a:schemeClr val="accent3">
                <a:shade val="45000"/>
                <a:satMod val="135000"/>
              </a:schemeClr>
              <a:prstClr val="white"/>
            </a:duotone>
          </a:blip>
          <a:stretch>
            <a:fillRect/>
          </a:stretch>
        </p:blipFill>
        <p:spPr>
          <a:xfrm>
            <a:off x="1862382" y="1409283"/>
            <a:ext cx="679161" cy="679161"/>
          </a:xfrm>
          <a:prstGeom prst="rect">
            <a:avLst/>
          </a:prstGeom>
        </p:spPr>
      </p:pic>
      <p:pic>
        <p:nvPicPr>
          <p:cNvPr id="61" name="Picture 60">
            <a:extLst>
              <a:ext uri="{FF2B5EF4-FFF2-40B4-BE49-F238E27FC236}">
                <a16:creationId xmlns:a16="http://schemas.microsoft.com/office/drawing/2014/main" id="{D082FC86-15B0-4250-9453-6BB3BAF2D1EF}"/>
              </a:ext>
            </a:extLst>
          </p:cNvPr>
          <p:cNvPicPr>
            <a:picLocks noChangeAspect="1"/>
          </p:cNvPicPr>
          <p:nvPr/>
        </p:nvPicPr>
        <p:blipFill>
          <a:blip r:embed="rId4"/>
          <a:stretch>
            <a:fillRect/>
          </a:stretch>
        </p:blipFill>
        <p:spPr>
          <a:xfrm>
            <a:off x="1872778" y="2961517"/>
            <a:ext cx="658369" cy="676657"/>
          </a:xfrm>
          <a:prstGeom prst="rect">
            <a:avLst/>
          </a:prstGeom>
        </p:spPr>
      </p:pic>
      <p:pic>
        <p:nvPicPr>
          <p:cNvPr id="62" name="Picture 61">
            <a:extLst>
              <a:ext uri="{FF2B5EF4-FFF2-40B4-BE49-F238E27FC236}">
                <a16:creationId xmlns:a16="http://schemas.microsoft.com/office/drawing/2014/main" id="{BB3AE54F-703D-4812-99BD-1ADB41F07867}"/>
              </a:ext>
            </a:extLst>
          </p:cNvPr>
          <p:cNvPicPr>
            <a:picLocks noChangeAspect="1"/>
          </p:cNvPicPr>
          <p:nvPr/>
        </p:nvPicPr>
        <p:blipFill>
          <a:blip r:embed="rId5">
            <a:duotone>
              <a:schemeClr val="accent3">
                <a:shade val="45000"/>
                <a:satMod val="135000"/>
              </a:schemeClr>
              <a:prstClr val="white"/>
            </a:duotone>
          </a:blip>
          <a:stretch>
            <a:fillRect/>
          </a:stretch>
        </p:blipFill>
        <p:spPr>
          <a:xfrm>
            <a:off x="7859287" y="1409282"/>
            <a:ext cx="676656" cy="676656"/>
          </a:xfrm>
          <a:prstGeom prst="rect">
            <a:avLst/>
          </a:prstGeom>
        </p:spPr>
      </p:pic>
      <p:pic>
        <p:nvPicPr>
          <p:cNvPr id="63" name="Picture 62">
            <a:extLst>
              <a:ext uri="{FF2B5EF4-FFF2-40B4-BE49-F238E27FC236}">
                <a16:creationId xmlns:a16="http://schemas.microsoft.com/office/drawing/2014/main" id="{C35E1F38-BC6D-4C25-8E9A-C9CFC1AD5F65}"/>
              </a:ext>
            </a:extLst>
          </p:cNvPr>
          <p:cNvPicPr>
            <a:picLocks noChangeAspect="1"/>
          </p:cNvPicPr>
          <p:nvPr/>
        </p:nvPicPr>
        <p:blipFill>
          <a:blip r:embed="rId6"/>
          <a:stretch>
            <a:fillRect/>
          </a:stretch>
        </p:blipFill>
        <p:spPr>
          <a:xfrm>
            <a:off x="1863633" y="4514169"/>
            <a:ext cx="676656" cy="676656"/>
          </a:xfrm>
          <a:prstGeom prst="rect">
            <a:avLst/>
          </a:prstGeom>
        </p:spPr>
      </p:pic>
      <p:pic>
        <p:nvPicPr>
          <p:cNvPr id="82" name="Picture 81">
            <a:extLst>
              <a:ext uri="{FF2B5EF4-FFF2-40B4-BE49-F238E27FC236}">
                <a16:creationId xmlns:a16="http://schemas.microsoft.com/office/drawing/2014/main" id="{C45F1B0D-BC62-42AB-9286-EC86E42130E7}"/>
              </a:ext>
            </a:extLst>
          </p:cNvPr>
          <p:cNvPicPr>
            <a:picLocks noChangeAspect="1"/>
          </p:cNvPicPr>
          <p:nvPr/>
        </p:nvPicPr>
        <p:blipFill>
          <a:blip r:embed="rId7"/>
          <a:stretch>
            <a:fillRect/>
          </a:stretch>
        </p:blipFill>
        <p:spPr>
          <a:xfrm>
            <a:off x="7859287" y="4514169"/>
            <a:ext cx="676656" cy="676656"/>
          </a:xfrm>
          <a:prstGeom prst="rect">
            <a:avLst/>
          </a:prstGeom>
        </p:spPr>
      </p:pic>
      <p:pic>
        <p:nvPicPr>
          <p:cNvPr id="83" name="Picture 82">
            <a:extLst>
              <a:ext uri="{FF2B5EF4-FFF2-40B4-BE49-F238E27FC236}">
                <a16:creationId xmlns:a16="http://schemas.microsoft.com/office/drawing/2014/main" id="{E8D0CE60-76ED-48E9-AD52-0E24966DAE40}"/>
              </a:ext>
            </a:extLst>
          </p:cNvPr>
          <p:cNvPicPr>
            <a:picLocks noChangeAspect="1"/>
          </p:cNvPicPr>
          <p:nvPr/>
        </p:nvPicPr>
        <p:blipFill>
          <a:blip r:embed="rId8">
            <a:duotone>
              <a:schemeClr val="accent3">
                <a:shade val="45000"/>
                <a:satMod val="135000"/>
              </a:schemeClr>
              <a:prstClr val="white"/>
            </a:duotone>
          </a:blip>
          <a:stretch>
            <a:fillRect/>
          </a:stretch>
        </p:blipFill>
        <p:spPr>
          <a:xfrm>
            <a:off x="4872083" y="4514169"/>
            <a:ext cx="676656" cy="676656"/>
          </a:xfrm>
          <a:prstGeom prst="rect">
            <a:avLst/>
          </a:prstGeom>
        </p:spPr>
      </p:pic>
      <p:pic>
        <p:nvPicPr>
          <p:cNvPr id="84" name="Picture 83">
            <a:extLst>
              <a:ext uri="{FF2B5EF4-FFF2-40B4-BE49-F238E27FC236}">
                <a16:creationId xmlns:a16="http://schemas.microsoft.com/office/drawing/2014/main" id="{DC230516-91FC-42EF-A92F-EAD10DB97BBB}"/>
              </a:ext>
            </a:extLst>
          </p:cNvPr>
          <p:cNvPicPr>
            <a:picLocks noChangeAspect="1"/>
          </p:cNvPicPr>
          <p:nvPr/>
        </p:nvPicPr>
        <p:blipFill>
          <a:blip r:embed="rId9"/>
          <a:stretch>
            <a:fillRect/>
          </a:stretch>
        </p:blipFill>
        <p:spPr>
          <a:xfrm>
            <a:off x="4872083" y="1409282"/>
            <a:ext cx="676656" cy="676656"/>
          </a:xfrm>
          <a:prstGeom prst="rect">
            <a:avLst/>
          </a:prstGeom>
        </p:spPr>
      </p:pic>
      <p:pic>
        <p:nvPicPr>
          <p:cNvPr id="85" name="Picture 84">
            <a:extLst>
              <a:ext uri="{FF2B5EF4-FFF2-40B4-BE49-F238E27FC236}">
                <a16:creationId xmlns:a16="http://schemas.microsoft.com/office/drawing/2014/main" id="{EF5C118E-B143-4ACC-AC0E-76163CDF6651}"/>
              </a:ext>
            </a:extLst>
          </p:cNvPr>
          <p:cNvPicPr>
            <a:picLocks noChangeAspect="1"/>
          </p:cNvPicPr>
          <p:nvPr/>
        </p:nvPicPr>
        <p:blipFill>
          <a:blip r:embed="rId10">
            <a:duotone>
              <a:schemeClr val="accent3">
                <a:shade val="45000"/>
                <a:satMod val="135000"/>
              </a:schemeClr>
              <a:prstClr val="white"/>
            </a:duotone>
          </a:blip>
          <a:stretch>
            <a:fillRect/>
          </a:stretch>
        </p:blipFill>
        <p:spPr>
          <a:xfrm>
            <a:off x="4872083" y="2961516"/>
            <a:ext cx="676656" cy="676656"/>
          </a:xfrm>
          <a:prstGeom prst="rect">
            <a:avLst/>
          </a:prstGeom>
        </p:spPr>
      </p:pic>
      <p:pic>
        <p:nvPicPr>
          <p:cNvPr id="86" name="Picture 85">
            <a:extLst>
              <a:ext uri="{FF2B5EF4-FFF2-40B4-BE49-F238E27FC236}">
                <a16:creationId xmlns:a16="http://schemas.microsoft.com/office/drawing/2014/main" id="{5CF185E9-B215-4877-9BE0-279867CC3CB3}"/>
              </a:ext>
            </a:extLst>
          </p:cNvPr>
          <p:cNvPicPr>
            <a:picLocks noChangeAspect="1"/>
          </p:cNvPicPr>
          <p:nvPr/>
        </p:nvPicPr>
        <p:blipFill>
          <a:blip r:embed="rId11">
            <a:duotone>
              <a:schemeClr val="accent3">
                <a:shade val="45000"/>
                <a:satMod val="135000"/>
              </a:schemeClr>
              <a:prstClr val="white"/>
            </a:duotone>
          </a:blip>
          <a:stretch>
            <a:fillRect/>
          </a:stretch>
        </p:blipFill>
        <p:spPr>
          <a:xfrm>
            <a:off x="7853192" y="2961517"/>
            <a:ext cx="688849" cy="688849"/>
          </a:xfrm>
          <a:prstGeom prst="rect">
            <a:avLst/>
          </a:prstGeom>
        </p:spPr>
      </p:pic>
      <p:sp>
        <p:nvSpPr>
          <p:cNvPr id="3" name="Rectangle 2">
            <a:extLst>
              <a:ext uri="{FF2B5EF4-FFF2-40B4-BE49-F238E27FC236}">
                <a16:creationId xmlns:a16="http://schemas.microsoft.com/office/drawing/2014/main" id="{EB9D3A26-5223-7CA6-A1E5-D33639FCE2E7}"/>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B24647-6BB4-C94F-28EE-8FE12D8824E2}"/>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Well, wait a minute…</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715737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1F5C674B-CB33-802F-D182-38007A5F10E7}"/>
              </a:ext>
            </a:extLst>
          </p:cNvPr>
          <p:cNvPicPr>
            <a:picLocks noChangeAspect="1"/>
          </p:cNvPicPr>
          <p:nvPr/>
        </p:nvPicPr>
        <p:blipFill>
          <a:blip r:embed="rId2"/>
          <a:stretch>
            <a:fillRect/>
          </a:stretch>
        </p:blipFill>
        <p:spPr>
          <a:xfrm>
            <a:off x="7612715" y="4341922"/>
            <a:ext cx="679161" cy="679161"/>
          </a:xfrm>
          <a:prstGeom prst="rect">
            <a:avLst/>
          </a:prstGeom>
        </p:spPr>
      </p:pic>
      <p:pic>
        <p:nvPicPr>
          <p:cNvPr id="35" name="Picture 34">
            <a:extLst>
              <a:ext uri="{FF2B5EF4-FFF2-40B4-BE49-F238E27FC236}">
                <a16:creationId xmlns:a16="http://schemas.microsoft.com/office/drawing/2014/main" id="{368D57B7-EBB9-3DAF-0696-0E2A4FD80816}"/>
              </a:ext>
            </a:extLst>
          </p:cNvPr>
          <p:cNvPicPr>
            <a:picLocks noChangeAspect="1"/>
          </p:cNvPicPr>
          <p:nvPr/>
        </p:nvPicPr>
        <p:blipFill>
          <a:blip r:embed="rId3"/>
          <a:stretch>
            <a:fillRect/>
          </a:stretch>
        </p:blipFill>
        <p:spPr>
          <a:xfrm>
            <a:off x="8293980" y="4334021"/>
            <a:ext cx="688849" cy="688849"/>
          </a:xfrm>
          <a:prstGeom prst="rect">
            <a:avLst/>
          </a:prstGeom>
        </p:spPr>
      </p:pic>
      <p:sp>
        <p:nvSpPr>
          <p:cNvPr id="3" name="Slide Number Placeholder 2">
            <a:extLst>
              <a:ext uri="{FF2B5EF4-FFF2-40B4-BE49-F238E27FC236}">
                <a16:creationId xmlns:a16="http://schemas.microsoft.com/office/drawing/2014/main" id="{5A38CC8B-A570-DC96-6F46-BF321F7D88B0}"/>
              </a:ext>
            </a:extLst>
          </p:cNvPr>
          <p:cNvSpPr>
            <a:spLocks noGrp="1"/>
          </p:cNvSpPr>
          <p:nvPr>
            <p:ph type="sldNum" sz="quarter" idx="12"/>
          </p:nvPr>
        </p:nvSpPr>
        <p:spPr/>
        <p:txBody>
          <a:bodyPr/>
          <a:lstStyle/>
          <a:p>
            <a:fld id="{AC2174BF-D3CC-4BE7-9A67-12336C11BEF5}" type="slidenum">
              <a:rPr lang="en-US" smtClean="0"/>
              <a:t>39</a:t>
            </a:fld>
            <a:endParaRPr lang="en-US"/>
          </a:p>
        </p:txBody>
      </p:sp>
      <p:pic>
        <p:nvPicPr>
          <p:cNvPr id="4" name="Picture 2" descr="COVID | Toledo Lucas County Health Department">
            <a:extLst>
              <a:ext uri="{FF2B5EF4-FFF2-40B4-BE49-F238E27FC236}">
                <a16:creationId xmlns:a16="http://schemas.microsoft.com/office/drawing/2014/main" id="{1C61527A-C6AF-3BEA-B35C-69C394BE71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98303" y="3875250"/>
            <a:ext cx="954157" cy="954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3BB35E-2878-6E1F-9DBD-75E377628F9A}"/>
              </a:ext>
            </a:extLst>
          </p:cNvPr>
          <p:cNvPicPr>
            <a:picLocks noChangeAspect="1"/>
          </p:cNvPicPr>
          <p:nvPr/>
        </p:nvPicPr>
        <p:blipFill>
          <a:blip r:embed="rId6"/>
          <a:stretch>
            <a:fillRect/>
          </a:stretch>
        </p:blipFill>
        <p:spPr>
          <a:xfrm>
            <a:off x="2883070" y="4352329"/>
            <a:ext cx="658369" cy="676657"/>
          </a:xfrm>
          <a:prstGeom prst="rect">
            <a:avLst/>
          </a:prstGeom>
        </p:spPr>
      </p:pic>
      <p:pic>
        <p:nvPicPr>
          <p:cNvPr id="6" name="Picture 5">
            <a:extLst>
              <a:ext uri="{FF2B5EF4-FFF2-40B4-BE49-F238E27FC236}">
                <a16:creationId xmlns:a16="http://schemas.microsoft.com/office/drawing/2014/main" id="{9A5788DC-862D-C64F-DD5F-746B42E9DE10}"/>
              </a:ext>
            </a:extLst>
          </p:cNvPr>
          <p:cNvPicPr>
            <a:picLocks noChangeAspect="1"/>
          </p:cNvPicPr>
          <p:nvPr/>
        </p:nvPicPr>
        <p:blipFill>
          <a:blip r:embed="rId7"/>
          <a:stretch>
            <a:fillRect/>
          </a:stretch>
        </p:blipFill>
        <p:spPr>
          <a:xfrm>
            <a:off x="6950195" y="4352329"/>
            <a:ext cx="676656" cy="676656"/>
          </a:xfrm>
          <a:prstGeom prst="rect">
            <a:avLst/>
          </a:prstGeom>
        </p:spPr>
      </p:pic>
      <p:pic>
        <p:nvPicPr>
          <p:cNvPr id="7" name="Picture 6">
            <a:extLst>
              <a:ext uri="{FF2B5EF4-FFF2-40B4-BE49-F238E27FC236}">
                <a16:creationId xmlns:a16="http://schemas.microsoft.com/office/drawing/2014/main" id="{1D104AC7-3DB4-49D4-04B8-6B5D3B8E885F}"/>
              </a:ext>
            </a:extLst>
          </p:cNvPr>
          <p:cNvPicPr>
            <a:picLocks noChangeAspect="1"/>
          </p:cNvPicPr>
          <p:nvPr/>
        </p:nvPicPr>
        <p:blipFill>
          <a:blip r:embed="rId8"/>
          <a:stretch>
            <a:fillRect/>
          </a:stretch>
        </p:blipFill>
        <p:spPr>
          <a:xfrm>
            <a:off x="3552124" y="4352329"/>
            <a:ext cx="676656" cy="676656"/>
          </a:xfrm>
          <a:prstGeom prst="rect">
            <a:avLst/>
          </a:prstGeom>
        </p:spPr>
      </p:pic>
      <p:pic>
        <p:nvPicPr>
          <p:cNvPr id="8" name="Picture 7">
            <a:extLst>
              <a:ext uri="{FF2B5EF4-FFF2-40B4-BE49-F238E27FC236}">
                <a16:creationId xmlns:a16="http://schemas.microsoft.com/office/drawing/2014/main" id="{D9C10AC7-3748-5E47-318D-3DF23571C7FC}"/>
              </a:ext>
            </a:extLst>
          </p:cNvPr>
          <p:cNvPicPr>
            <a:picLocks noChangeAspect="1"/>
          </p:cNvPicPr>
          <p:nvPr/>
        </p:nvPicPr>
        <p:blipFill>
          <a:blip r:embed="rId9"/>
          <a:stretch>
            <a:fillRect/>
          </a:stretch>
        </p:blipFill>
        <p:spPr>
          <a:xfrm>
            <a:off x="6273539" y="4352329"/>
            <a:ext cx="676656" cy="676656"/>
          </a:xfrm>
          <a:prstGeom prst="rect">
            <a:avLst/>
          </a:prstGeom>
        </p:spPr>
      </p:pic>
      <p:pic>
        <p:nvPicPr>
          <p:cNvPr id="9" name="Picture 8">
            <a:extLst>
              <a:ext uri="{FF2B5EF4-FFF2-40B4-BE49-F238E27FC236}">
                <a16:creationId xmlns:a16="http://schemas.microsoft.com/office/drawing/2014/main" id="{79524C23-8192-BF25-35C3-451E165C2960}"/>
              </a:ext>
            </a:extLst>
          </p:cNvPr>
          <p:cNvPicPr>
            <a:picLocks noChangeAspect="1"/>
          </p:cNvPicPr>
          <p:nvPr/>
        </p:nvPicPr>
        <p:blipFill>
          <a:blip r:embed="rId10"/>
          <a:stretch>
            <a:fillRect/>
          </a:stretch>
        </p:blipFill>
        <p:spPr>
          <a:xfrm>
            <a:off x="5596883" y="4352329"/>
            <a:ext cx="676656" cy="676656"/>
          </a:xfrm>
          <a:prstGeom prst="rect">
            <a:avLst/>
          </a:prstGeom>
        </p:spPr>
      </p:pic>
      <p:pic>
        <p:nvPicPr>
          <p:cNvPr id="10" name="Picture 9">
            <a:extLst>
              <a:ext uri="{FF2B5EF4-FFF2-40B4-BE49-F238E27FC236}">
                <a16:creationId xmlns:a16="http://schemas.microsoft.com/office/drawing/2014/main" id="{CB48F007-B642-9689-FEC1-65CB7C7A1F0A}"/>
              </a:ext>
            </a:extLst>
          </p:cNvPr>
          <p:cNvPicPr>
            <a:picLocks noChangeAspect="1"/>
          </p:cNvPicPr>
          <p:nvPr/>
        </p:nvPicPr>
        <p:blipFill>
          <a:blip r:embed="rId11"/>
          <a:stretch>
            <a:fillRect/>
          </a:stretch>
        </p:blipFill>
        <p:spPr>
          <a:xfrm>
            <a:off x="4920227" y="4352329"/>
            <a:ext cx="676656" cy="676656"/>
          </a:xfrm>
          <a:prstGeom prst="rect">
            <a:avLst/>
          </a:prstGeom>
        </p:spPr>
      </p:pic>
      <p:pic>
        <p:nvPicPr>
          <p:cNvPr id="11" name="Picture 10">
            <a:extLst>
              <a:ext uri="{FF2B5EF4-FFF2-40B4-BE49-F238E27FC236}">
                <a16:creationId xmlns:a16="http://schemas.microsoft.com/office/drawing/2014/main" id="{4E3E4F48-6D2C-07EE-DE10-3438B709063A}"/>
              </a:ext>
            </a:extLst>
          </p:cNvPr>
          <p:cNvPicPr>
            <a:picLocks noChangeAspect="1"/>
          </p:cNvPicPr>
          <p:nvPr/>
        </p:nvPicPr>
        <p:blipFill>
          <a:blip r:embed="rId12"/>
          <a:stretch>
            <a:fillRect/>
          </a:stretch>
        </p:blipFill>
        <p:spPr>
          <a:xfrm>
            <a:off x="4228780" y="4352329"/>
            <a:ext cx="676656" cy="676656"/>
          </a:xfrm>
          <a:prstGeom prst="rect">
            <a:avLst/>
          </a:prstGeom>
        </p:spPr>
      </p:pic>
      <p:sp>
        <p:nvSpPr>
          <p:cNvPr id="12" name="Oval 11">
            <a:extLst>
              <a:ext uri="{FF2B5EF4-FFF2-40B4-BE49-F238E27FC236}">
                <a16:creationId xmlns:a16="http://schemas.microsoft.com/office/drawing/2014/main" id="{B21EF2C7-F41E-C46B-B1C7-8DC93F8CF2A4}"/>
              </a:ext>
            </a:extLst>
          </p:cNvPr>
          <p:cNvSpPr/>
          <p:nvPr/>
        </p:nvSpPr>
        <p:spPr>
          <a:xfrm>
            <a:off x="2880705" y="4352330"/>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225140-10B8-122B-F0F4-F036D25605C4}"/>
              </a:ext>
            </a:extLst>
          </p:cNvPr>
          <p:cNvSpPr/>
          <p:nvPr/>
        </p:nvSpPr>
        <p:spPr>
          <a:xfrm>
            <a:off x="3557361" y="4352328"/>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649A16-B35C-DEBB-F88B-316A2783FC80}"/>
              </a:ext>
            </a:extLst>
          </p:cNvPr>
          <p:cNvSpPr/>
          <p:nvPr/>
        </p:nvSpPr>
        <p:spPr>
          <a:xfrm>
            <a:off x="4234017" y="4352326"/>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B0E028-F11A-0590-B211-B5528EEA4202}"/>
              </a:ext>
            </a:extLst>
          </p:cNvPr>
          <p:cNvSpPr/>
          <p:nvPr/>
        </p:nvSpPr>
        <p:spPr>
          <a:xfrm>
            <a:off x="4910673" y="4352324"/>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2447C9-6BCD-B2D2-687E-5A2CA2470ED3}"/>
              </a:ext>
            </a:extLst>
          </p:cNvPr>
          <p:cNvSpPr/>
          <p:nvPr/>
        </p:nvSpPr>
        <p:spPr>
          <a:xfrm>
            <a:off x="5587329" y="4352322"/>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4A7B13-FDD4-2658-B25C-57289C5A49D4}"/>
              </a:ext>
            </a:extLst>
          </p:cNvPr>
          <p:cNvSpPr/>
          <p:nvPr/>
        </p:nvSpPr>
        <p:spPr>
          <a:xfrm>
            <a:off x="6263985" y="4352320"/>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986BEA-3CFA-4D86-2EE7-B5F2754B823D}"/>
              </a:ext>
            </a:extLst>
          </p:cNvPr>
          <p:cNvSpPr/>
          <p:nvPr/>
        </p:nvSpPr>
        <p:spPr>
          <a:xfrm>
            <a:off x="6940641" y="4352318"/>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3FAF754-0234-55C6-6922-EF4553D648AC}"/>
              </a:ext>
            </a:extLst>
          </p:cNvPr>
          <p:cNvCxnSpPr>
            <a:stCxn id="12" idx="0"/>
          </p:cNvCxnSpPr>
          <p:nvPr/>
        </p:nvCxnSpPr>
        <p:spPr>
          <a:xfrm flipV="1">
            <a:off x="3209890"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3513365-5CED-FB24-26B5-BC76B0BA42B5}"/>
              </a:ext>
            </a:extLst>
          </p:cNvPr>
          <p:cNvCxnSpPr/>
          <p:nvPr/>
        </p:nvCxnSpPr>
        <p:spPr>
          <a:xfrm flipV="1">
            <a:off x="3881410"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6E2A57-09F1-2EBA-C235-5F547F171320}"/>
              </a:ext>
            </a:extLst>
          </p:cNvPr>
          <p:cNvCxnSpPr/>
          <p:nvPr/>
        </p:nvCxnSpPr>
        <p:spPr>
          <a:xfrm flipV="1">
            <a:off x="4558906"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3622C5-4271-05B4-3B06-296250E0821D}"/>
              </a:ext>
            </a:extLst>
          </p:cNvPr>
          <p:cNvCxnSpPr/>
          <p:nvPr/>
        </p:nvCxnSpPr>
        <p:spPr>
          <a:xfrm flipV="1">
            <a:off x="5236402"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3CB924-4C4D-22ED-04B4-B041999985FC}"/>
              </a:ext>
            </a:extLst>
          </p:cNvPr>
          <p:cNvCxnSpPr/>
          <p:nvPr/>
        </p:nvCxnSpPr>
        <p:spPr>
          <a:xfrm flipV="1">
            <a:off x="5913898"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CA0A21-795D-21EC-E434-289C8C955C22}"/>
              </a:ext>
            </a:extLst>
          </p:cNvPr>
          <p:cNvCxnSpPr/>
          <p:nvPr/>
        </p:nvCxnSpPr>
        <p:spPr>
          <a:xfrm flipV="1">
            <a:off x="6585420"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DCB1B3-CD9D-50FC-B461-62A64A87DB2D}"/>
              </a:ext>
            </a:extLst>
          </p:cNvPr>
          <p:cNvCxnSpPr/>
          <p:nvPr/>
        </p:nvCxnSpPr>
        <p:spPr>
          <a:xfrm flipV="1">
            <a:off x="7256940" y="1898143"/>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B86E59-0DA8-79C3-002F-7AE58CBD2162}"/>
              </a:ext>
            </a:extLst>
          </p:cNvPr>
          <p:cNvCxnSpPr>
            <a:cxnSpLocks/>
          </p:cNvCxnSpPr>
          <p:nvPr/>
        </p:nvCxnSpPr>
        <p:spPr>
          <a:xfrm flipV="1">
            <a:off x="1956978" y="1912662"/>
            <a:ext cx="550676" cy="2184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8CF2C73-3C13-14A6-9962-393BEEE79AE7}"/>
              </a:ext>
            </a:extLst>
          </p:cNvPr>
          <p:cNvSpPr/>
          <p:nvPr/>
        </p:nvSpPr>
        <p:spPr>
          <a:xfrm>
            <a:off x="2076508" y="1814473"/>
            <a:ext cx="6875815" cy="981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FAF712A-BD73-BF02-BA20-244125FE0D06}"/>
              </a:ext>
            </a:extLst>
          </p:cNvPr>
          <p:cNvSpPr/>
          <p:nvPr/>
        </p:nvSpPr>
        <p:spPr>
          <a:xfrm>
            <a:off x="7617297" y="4334023"/>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F64E81-1821-AF84-D48A-722EBFDEE67D}"/>
              </a:ext>
            </a:extLst>
          </p:cNvPr>
          <p:cNvSpPr/>
          <p:nvPr/>
        </p:nvSpPr>
        <p:spPr>
          <a:xfrm>
            <a:off x="8293953" y="4334021"/>
            <a:ext cx="658370" cy="6583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083B7BA-1505-F074-014D-636E5DEEBF98}"/>
              </a:ext>
            </a:extLst>
          </p:cNvPr>
          <p:cNvCxnSpPr/>
          <p:nvPr/>
        </p:nvCxnSpPr>
        <p:spPr>
          <a:xfrm flipV="1">
            <a:off x="7938732" y="1879846"/>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9DFC57-5C1D-01E5-A170-052790529CF1}"/>
              </a:ext>
            </a:extLst>
          </p:cNvPr>
          <p:cNvCxnSpPr/>
          <p:nvPr/>
        </p:nvCxnSpPr>
        <p:spPr>
          <a:xfrm flipV="1">
            <a:off x="8610252" y="1879846"/>
            <a:ext cx="0" cy="245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C9E0DB2-2C24-2857-85BF-0DED8414CAA0}"/>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93AC9C4-5872-F8CF-A59C-FFFDF18EC8D5}"/>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Increase focus on the impacts of system shocks</a:t>
            </a:r>
            <a:endParaRPr lang="en-US" sz="3600" b="1" dirty="0">
              <a:latin typeface="Century Gothic" panose="020B0502020202020204" pitchFamily="34" charset="0"/>
            </a:endParaRPr>
          </a:p>
        </p:txBody>
      </p:sp>
    </p:spTree>
    <p:extLst>
      <p:ext uri="{BB962C8B-B14F-4D97-AF65-F5344CB8AC3E}">
        <p14:creationId xmlns:p14="http://schemas.microsoft.com/office/powerpoint/2010/main" val="167884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6B4C69-6156-6AA7-4136-D6185A8EBFA0}"/>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D8CBE7-7301-856B-ECAB-A5DB5AC7B909}"/>
              </a:ext>
            </a:extLst>
          </p:cNvPr>
          <p:cNvSpPr txBox="1"/>
          <p:nvPr/>
        </p:nvSpPr>
        <p:spPr>
          <a:xfrm>
            <a:off x="199034" y="136525"/>
            <a:ext cx="11258508"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The Many Roles of the Atlanta Regional Commission</a:t>
            </a:r>
          </a:p>
        </p:txBody>
      </p:sp>
      <p:pic>
        <p:nvPicPr>
          <p:cNvPr id="7" name="Picture 6">
            <a:extLst>
              <a:ext uri="{FF2B5EF4-FFF2-40B4-BE49-F238E27FC236}">
                <a16:creationId xmlns:a16="http://schemas.microsoft.com/office/drawing/2014/main" id="{B432C207-4304-E159-896D-7B5490935020}"/>
              </a:ext>
            </a:extLst>
          </p:cNvPr>
          <p:cNvPicPr>
            <a:picLocks noChangeAspect="1"/>
          </p:cNvPicPr>
          <p:nvPr/>
        </p:nvPicPr>
        <p:blipFill>
          <a:blip r:embed="rId2"/>
          <a:stretch>
            <a:fillRect/>
          </a:stretch>
        </p:blipFill>
        <p:spPr>
          <a:xfrm>
            <a:off x="358403" y="919264"/>
            <a:ext cx="10853687" cy="5082702"/>
          </a:xfrm>
          <a:prstGeom prst="rect">
            <a:avLst/>
          </a:prstGeom>
        </p:spPr>
      </p:pic>
    </p:spTree>
    <p:extLst>
      <p:ext uri="{BB962C8B-B14F-4D97-AF65-F5344CB8AC3E}">
        <p14:creationId xmlns:p14="http://schemas.microsoft.com/office/powerpoint/2010/main" val="2640642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ACFAA8-6B42-9AAE-0050-6611B62A7F04}"/>
              </a:ext>
            </a:extLst>
          </p:cNvPr>
          <p:cNvSpPr>
            <a:spLocks noGrp="1"/>
          </p:cNvSpPr>
          <p:nvPr>
            <p:ph type="sldNum" sz="quarter" idx="12"/>
          </p:nvPr>
        </p:nvSpPr>
        <p:spPr/>
        <p:txBody>
          <a:bodyPr/>
          <a:lstStyle/>
          <a:p>
            <a:fld id="{AC2174BF-D3CC-4BE7-9A67-12336C11BEF5}" type="slidenum">
              <a:rPr lang="en-US" smtClean="0"/>
              <a:t>40</a:t>
            </a:fld>
            <a:endParaRPr lang="en-US"/>
          </a:p>
        </p:txBody>
      </p:sp>
      <p:sp>
        <p:nvSpPr>
          <p:cNvPr id="4" name="Rectangle 3">
            <a:extLst>
              <a:ext uri="{FF2B5EF4-FFF2-40B4-BE49-F238E27FC236}">
                <a16:creationId xmlns:a16="http://schemas.microsoft.com/office/drawing/2014/main" id="{908B35CD-D91F-3712-CBC5-0661961BD89F}"/>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1F5C33-EF89-6193-D042-A6DEB7134B45}"/>
              </a:ext>
            </a:extLst>
          </p:cNvPr>
          <p:cNvSpPr/>
          <p:nvPr/>
        </p:nvSpPr>
        <p:spPr>
          <a:xfrm>
            <a:off x="505097" y="71519"/>
            <a:ext cx="11478356" cy="1061829"/>
          </a:xfrm>
          <a:prstGeom prst="rect">
            <a:avLst/>
          </a:prstGeom>
        </p:spPr>
        <p:txBody>
          <a:bodyPr wrap="square" bIns="457200">
            <a:spAutoFit/>
          </a:bodyPr>
          <a:lstStyle/>
          <a:p>
            <a:r>
              <a:rPr lang="en-US" sz="3600" b="1" dirty="0">
                <a:solidFill>
                  <a:schemeClr val="bg1"/>
                </a:solidFill>
                <a:latin typeface="Century Gothic" panose="020B0502020202020204" pitchFamily="34" charset="0"/>
              </a:rPr>
              <a:t>Thanks for listening!</a:t>
            </a:r>
            <a:endParaRPr lang="en-US" sz="3600" b="1" dirty="0">
              <a:latin typeface="Century Gothic" panose="020B0502020202020204" pitchFamily="34" charset="0"/>
            </a:endParaRPr>
          </a:p>
        </p:txBody>
      </p:sp>
      <p:pic>
        <p:nvPicPr>
          <p:cNvPr id="8" name="Picture 7">
            <a:extLst>
              <a:ext uri="{FF2B5EF4-FFF2-40B4-BE49-F238E27FC236}">
                <a16:creationId xmlns:a16="http://schemas.microsoft.com/office/drawing/2014/main" id="{FBAB3BA3-2824-4EB4-53B4-74E128D35D82}"/>
              </a:ext>
            </a:extLst>
          </p:cNvPr>
          <p:cNvPicPr>
            <a:picLocks noChangeAspect="1"/>
          </p:cNvPicPr>
          <p:nvPr/>
        </p:nvPicPr>
        <p:blipFill>
          <a:blip r:embed="rId2"/>
          <a:stretch>
            <a:fillRect/>
          </a:stretch>
        </p:blipFill>
        <p:spPr>
          <a:xfrm>
            <a:off x="6096000" y="3756519"/>
            <a:ext cx="4602125" cy="1437208"/>
          </a:xfrm>
          <a:prstGeom prst="rect">
            <a:avLst/>
          </a:prstGeom>
        </p:spPr>
      </p:pic>
      <p:sp>
        <p:nvSpPr>
          <p:cNvPr id="9" name="Rectangle 8">
            <a:extLst>
              <a:ext uri="{FF2B5EF4-FFF2-40B4-BE49-F238E27FC236}">
                <a16:creationId xmlns:a16="http://schemas.microsoft.com/office/drawing/2014/main" id="{FB3D5543-8A3F-089E-E0EB-4EBDDA598663}"/>
              </a:ext>
            </a:extLst>
          </p:cNvPr>
          <p:cNvSpPr/>
          <p:nvPr/>
        </p:nvSpPr>
        <p:spPr>
          <a:xfrm>
            <a:off x="6002514" y="1523268"/>
            <a:ext cx="5495424" cy="1692771"/>
          </a:xfrm>
          <a:prstGeom prst="rect">
            <a:avLst/>
          </a:prstGeom>
        </p:spPr>
        <p:txBody>
          <a:bodyPr wrap="square">
            <a:spAutoFit/>
          </a:bodyPr>
          <a:lstStyle/>
          <a:p>
            <a:r>
              <a:rPr lang="en-US" sz="3200" b="1" dirty="0"/>
              <a:t>David W. Haynes</a:t>
            </a:r>
          </a:p>
          <a:p>
            <a:r>
              <a:rPr lang="en-US" sz="2400" dirty="0"/>
              <a:t>Long Range Transportation Plan Manager</a:t>
            </a:r>
          </a:p>
          <a:p>
            <a:r>
              <a:rPr lang="en-US" sz="2400" dirty="0">
                <a:hlinkClick r:id="rId3"/>
              </a:rPr>
              <a:t>dhaynes@atlantaregional.org</a:t>
            </a:r>
            <a:endParaRPr lang="en-US" sz="2400" dirty="0"/>
          </a:p>
          <a:p>
            <a:r>
              <a:rPr lang="en-US" sz="2400" dirty="0"/>
              <a:t>470.378.1571</a:t>
            </a:r>
          </a:p>
        </p:txBody>
      </p:sp>
      <p:pic>
        <p:nvPicPr>
          <p:cNvPr id="10" name="Picture 9">
            <a:extLst>
              <a:ext uri="{FF2B5EF4-FFF2-40B4-BE49-F238E27FC236}">
                <a16:creationId xmlns:a16="http://schemas.microsoft.com/office/drawing/2014/main" id="{FDE9DF57-45E9-B75A-FB98-B3303358D313}"/>
              </a:ext>
            </a:extLst>
          </p:cNvPr>
          <p:cNvPicPr>
            <a:picLocks noChangeAspect="1"/>
          </p:cNvPicPr>
          <p:nvPr/>
        </p:nvPicPr>
        <p:blipFill rotWithShape="1">
          <a:blip r:embed="rId4"/>
          <a:srcRect l="10307" r="10163"/>
          <a:stretch/>
        </p:blipFill>
        <p:spPr>
          <a:xfrm>
            <a:off x="374572" y="1506524"/>
            <a:ext cx="4758511" cy="3988861"/>
          </a:xfrm>
          <a:prstGeom prst="rect">
            <a:avLst/>
          </a:prstGeom>
        </p:spPr>
      </p:pic>
      <p:sp>
        <p:nvSpPr>
          <p:cNvPr id="6" name="Rectangle 5">
            <a:extLst>
              <a:ext uri="{FF2B5EF4-FFF2-40B4-BE49-F238E27FC236}">
                <a16:creationId xmlns:a16="http://schemas.microsoft.com/office/drawing/2014/main" id="{56B56C95-D9BE-6EAF-C0D8-CC28186EE669}"/>
              </a:ext>
            </a:extLst>
          </p:cNvPr>
          <p:cNvSpPr/>
          <p:nvPr/>
        </p:nvSpPr>
        <p:spPr>
          <a:xfrm>
            <a:off x="8280232" y="5128707"/>
            <a:ext cx="2741988" cy="646331"/>
          </a:xfrm>
          <a:prstGeom prst="rect">
            <a:avLst/>
          </a:prstGeom>
        </p:spPr>
        <p:txBody>
          <a:bodyPr wrap="square">
            <a:spAutoFit/>
          </a:bodyPr>
          <a:lstStyle/>
          <a:p>
            <a:r>
              <a:rPr lang="en-US" b="1" dirty="0">
                <a:hlinkClick r:id="rId5"/>
              </a:rPr>
              <a:t>www.atlantaregional.org</a:t>
            </a:r>
            <a:endParaRPr lang="en-US" b="1" dirty="0"/>
          </a:p>
          <a:p>
            <a:endParaRPr lang="en-US" b="1" dirty="0"/>
          </a:p>
        </p:txBody>
      </p:sp>
    </p:spTree>
    <p:extLst>
      <p:ext uri="{BB962C8B-B14F-4D97-AF65-F5344CB8AC3E}">
        <p14:creationId xmlns:p14="http://schemas.microsoft.com/office/powerpoint/2010/main" val="72597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9294A1-2E67-06CC-6F7C-9B80EAEC8E7C}"/>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1E7DFB-94E1-4778-16F8-4B3F8E44F5A6}"/>
              </a:ext>
            </a:extLst>
          </p:cNvPr>
          <p:cNvPicPr>
            <a:picLocks noChangeAspect="1"/>
          </p:cNvPicPr>
          <p:nvPr/>
        </p:nvPicPr>
        <p:blipFill>
          <a:blip r:embed="rId2"/>
          <a:stretch>
            <a:fillRect/>
          </a:stretch>
        </p:blipFill>
        <p:spPr>
          <a:xfrm>
            <a:off x="2367973" y="1252491"/>
            <a:ext cx="7456054" cy="4761389"/>
          </a:xfrm>
          <a:prstGeom prst="rect">
            <a:avLst/>
          </a:prstGeom>
        </p:spPr>
      </p:pic>
      <p:sp>
        <p:nvSpPr>
          <p:cNvPr id="6" name="TextBox 5">
            <a:extLst>
              <a:ext uri="{FF2B5EF4-FFF2-40B4-BE49-F238E27FC236}">
                <a16:creationId xmlns:a16="http://schemas.microsoft.com/office/drawing/2014/main" id="{435B270E-AE3B-A3B5-1B6E-666A6F5A4192}"/>
              </a:ext>
            </a:extLst>
          </p:cNvPr>
          <p:cNvSpPr txBox="1"/>
          <p:nvPr/>
        </p:nvSpPr>
        <p:spPr>
          <a:xfrm>
            <a:off x="199034" y="136525"/>
            <a:ext cx="11456812"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ARC’s Metropolitan Planning Organization (MPO) Area</a:t>
            </a:r>
          </a:p>
        </p:txBody>
      </p:sp>
    </p:spTree>
    <p:extLst>
      <p:ext uri="{BB962C8B-B14F-4D97-AF65-F5344CB8AC3E}">
        <p14:creationId xmlns:p14="http://schemas.microsoft.com/office/powerpoint/2010/main" val="382521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C8AABF-9B8C-5670-FE65-B8A138E60720}"/>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9034" y="1085140"/>
            <a:ext cx="7418007" cy="4708981"/>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Required by the Federal-Aid Highway Act of 1962 for any urbanized area with a population greater than 50,000.</a:t>
            </a:r>
          </a:p>
          <a:p>
            <a:pPr marL="342900" indent="-342900">
              <a:spcBef>
                <a:spcPts val="600"/>
              </a:spcBef>
              <a:spcAft>
                <a:spcPts val="600"/>
              </a:spcAft>
              <a:buFont typeface="Arial" panose="020B0604020202020204" pitchFamily="34" charset="0"/>
              <a:buChar char="•"/>
            </a:pPr>
            <a:r>
              <a:rPr lang="en-US" sz="2000" dirty="0"/>
              <a:t>Urbanized area boundaries are established based on decennial census data for population/housing density</a:t>
            </a:r>
          </a:p>
          <a:p>
            <a:pPr marL="342900" indent="-342900">
              <a:spcBef>
                <a:spcPts val="600"/>
              </a:spcBef>
              <a:spcAft>
                <a:spcPts val="600"/>
              </a:spcAft>
              <a:buFont typeface="Arial" panose="020B0604020202020204" pitchFamily="34" charset="0"/>
              <a:buChar char="•"/>
            </a:pPr>
            <a:r>
              <a:rPr lang="en-US" sz="2000" dirty="0"/>
              <a:t>Planning area must include any additional area expected to become urbanized over the next 20 years </a:t>
            </a:r>
          </a:p>
          <a:p>
            <a:pPr marL="342900" indent="-342900">
              <a:spcBef>
                <a:spcPts val="600"/>
              </a:spcBef>
              <a:spcAft>
                <a:spcPts val="600"/>
              </a:spcAft>
              <a:buFont typeface="Arial" panose="020B0604020202020204" pitchFamily="34" charset="0"/>
              <a:buChar char="•"/>
            </a:pPr>
            <a:r>
              <a:rPr lang="en-US" sz="2000" dirty="0"/>
              <a:t>ARC is designated by the Governor and the region’s elected officials as the MPO for the Atlanta region.</a:t>
            </a:r>
          </a:p>
          <a:p>
            <a:pPr marL="342900" indent="-342900">
              <a:spcBef>
                <a:spcPts val="600"/>
              </a:spcBef>
              <a:spcAft>
                <a:spcPts val="600"/>
              </a:spcAft>
              <a:buFont typeface="Arial" panose="020B0604020202020204" pitchFamily="34" charset="0"/>
              <a:buChar char="•"/>
            </a:pPr>
            <a:r>
              <a:rPr lang="en-US" sz="2000" dirty="0"/>
              <a:t>GDOT, transit operators and any government in the Atlanta region cannot receive federal transportation funds unless federal planning requirements are met, and the project is listed in the Transportation Improvement Program (TIP) and the Regional Transportation Plan (RTP).  </a:t>
            </a:r>
          </a:p>
        </p:txBody>
      </p:sp>
      <p:sp>
        <p:nvSpPr>
          <p:cNvPr id="4" name="TextBox 3">
            <a:extLst>
              <a:ext uri="{FF2B5EF4-FFF2-40B4-BE49-F238E27FC236}">
                <a16:creationId xmlns:a16="http://schemas.microsoft.com/office/drawing/2014/main" id="{4B6854E2-1B6B-E885-B5F1-76149ECA1C55}"/>
              </a:ext>
            </a:extLst>
          </p:cNvPr>
          <p:cNvSpPr txBox="1"/>
          <p:nvPr/>
        </p:nvSpPr>
        <p:spPr>
          <a:xfrm>
            <a:off x="199034" y="136525"/>
            <a:ext cx="9370969"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The Role of an MPO</a:t>
            </a:r>
          </a:p>
        </p:txBody>
      </p:sp>
      <p:pic>
        <p:nvPicPr>
          <p:cNvPr id="5" name="Picture 4">
            <a:extLst>
              <a:ext uri="{FF2B5EF4-FFF2-40B4-BE49-F238E27FC236}">
                <a16:creationId xmlns:a16="http://schemas.microsoft.com/office/drawing/2014/main" id="{C0554765-6984-683D-D35E-399A2D5F8C06}"/>
              </a:ext>
            </a:extLst>
          </p:cNvPr>
          <p:cNvPicPr>
            <a:picLocks noChangeAspect="1"/>
          </p:cNvPicPr>
          <p:nvPr/>
        </p:nvPicPr>
        <p:blipFill rotWithShape="1">
          <a:blip r:embed="rId2"/>
          <a:srcRect l="18772" r="18507"/>
          <a:stretch/>
        </p:blipFill>
        <p:spPr>
          <a:xfrm>
            <a:off x="7732451" y="1085140"/>
            <a:ext cx="4030462" cy="2816880"/>
          </a:xfrm>
          <a:prstGeom prst="rect">
            <a:avLst/>
          </a:prstGeom>
          <a:ln w="28575">
            <a:solidFill>
              <a:schemeClr val="tx1"/>
            </a:solidFill>
          </a:ln>
        </p:spPr>
      </p:pic>
    </p:spTree>
    <p:extLst>
      <p:ext uri="{BB962C8B-B14F-4D97-AF65-F5344CB8AC3E}">
        <p14:creationId xmlns:p14="http://schemas.microsoft.com/office/powerpoint/2010/main" val="92357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DF2773-E907-0980-BA57-08C89020BA8A}"/>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8132" y="144305"/>
            <a:ext cx="8160516"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Regional Transportation Plan (RTP)   </a:t>
            </a:r>
          </a:p>
        </p:txBody>
      </p:sp>
      <p:pic>
        <p:nvPicPr>
          <p:cNvPr id="9" name="Picture 8">
            <a:extLst>
              <a:ext uri="{FF2B5EF4-FFF2-40B4-BE49-F238E27FC236}">
                <a16:creationId xmlns:a16="http://schemas.microsoft.com/office/drawing/2014/main" id="{74F93DC1-4B02-1E91-0C6B-C6661EB06A7D}"/>
              </a:ext>
            </a:extLst>
          </p:cNvPr>
          <p:cNvPicPr>
            <a:picLocks noChangeAspect="1"/>
          </p:cNvPicPr>
          <p:nvPr/>
        </p:nvPicPr>
        <p:blipFill>
          <a:blip r:embed="rId2"/>
          <a:stretch>
            <a:fillRect/>
          </a:stretch>
        </p:blipFill>
        <p:spPr>
          <a:xfrm>
            <a:off x="404722" y="1101093"/>
            <a:ext cx="3770671" cy="4879692"/>
          </a:xfrm>
          <a:prstGeom prst="rect">
            <a:avLst/>
          </a:prstGeom>
          <a:ln w="28575">
            <a:solidFill>
              <a:schemeClr val="tx1"/>
            </a:solidFill>
          </a:ln>
        </p:spPr>
      </p:pic>
      <p:sp>
        <p:nvSpPr>
          <p:cNvPr id="10" name="Rectangle 9">
            <a:extLst>
              <a:ext uri="{FF2B5EF4-FFF2-40B4-BE49-F238E27FC236}">
                <a16:creationId xmlns:a16="http://schemas.microsoft.com/office/drawing/2014/main" id="{9A58AAD0-FF5F-37A0-2D9C-B0E366CDCA8F}"/>
              </a:ext>
            </a:extLst>
          </p:cNvPr>
          <p:cNvSpPr/>
          <p:nvPr/>
        </p:nvSpPr>
        <p:spPr>
          <a:xfrm>
            <a:off x="4696286" y="1085140"/>
            <a:ext cx="7090992" cy="4401205"/>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Multimodal (roads, transit, bicycling, walking, etc.)</a:t>
            </a:r>
          </a:p>
          <a:p>
            <a:pPr marL="342900" indent="-342900">
              <a:spcBef>
                <a:spcPts val="600"/>
              </a:spcBef>
              <a:spcAft>
                <a:spcPts val="600"/>
              </a:spcAft>
              <a:buFont typeface="Arial" panose="020B0604020202020204" pitchFamily="34" charset="0"/>
              <a:buChar char="•"/>
            </a:pPr>
            <a:r>
              <a:rPr lang="en-US" sz="2000" dirty="0"/>
              <a:t>Horizon year must be at least 20 years in the future (2050)</a:t>
            </a:r>
          </a:p>
          <a:p>
            <a:pPr marL="342900" indent="-342900">
              <a:spcBef>
                <a:spcPts val="600"/>
              </a:spcBef>
              <a:spcAft>
                <a:spcPts val="600"/>
              </a:spcAft>
              <a:buFont typeface="Arial" panose="020B0604020202020204" pitchFamily="34" charset="0"/>
              <a:buChar char="•"/>
            </a:pPr>
            <a:r>
              <a:rPr lang="en-US" sz="2000" dirty="0"/>
              <a:t>Can consider multiple future scenarios, but official plan must use official population and employment forecasts</a:t>
            </a:r>
          </a:p>
          <a:p>
            <a:pPr marL="342900" indent="-342900">
              <a:spcBef>
                <a:spcPts val="600"/>
              </a:spcBef>
              <a:spcAft>
                <a:spcPts val="600"/>
              </a:spcAft>
              <a:buFont typeface="Arial" panose="020B0604020202020204" pitchFamily="34" charset="0"/>
              <a:buChar char="•"/>
            </a:pPr>
            <a:r>
              <a:rPr lang="en-US" sz="2000" dirty="0"/>
              <a:t>Fiscally constrained ($173 billion)</a:t>
            </a:r>
          </a:p>
          <a:p>
            <a:pPr marL="342900" indent="-342900">
              <a:spcBef>
                <a:spcPts val="600"/>
              </a:spcBef>
              <a:spcAft>
                <a:spcPts val="600"/>
              </a:spcAft>
              <a:buFont typeface="Arial" panose="020B0604020202020204" pitchFamily="34" charset="0"/>
              <a:buChar char="•"/>
            </a:pPr>
            <a:r>
              <a:rPr lang="en-US" sz="2000" dirty="0"/>
              <a:t>Meets all federal air quality conformity requirements</a:t>
            </a:r>
          </a:p>
          <a:p>
            <a:pPr marL="342900" indent="-342900">
              <a:spcBef>
                <a:spcPts val="600"/>
              </a:spcBef>
              <a:spcAft>
                <a:spcPts val="600"/>
              </a:spcAft>
              <a:buFont typeface="Arial" panose="020B0604020202020204" pitchFamily="34" charset="0"/>
              <a:buChar char="•"/>
            </a:pPr>
            <a:r>
              <a:rPr lang="en-US" sz="2000" dirty="0"/>
              <a:t>The Transportation Improvement Program (TIP) is the first six years of the RTP and identifies project scopes, schedules, costs and funding sources with more precision</a:t>
            </a:r>
          </a:p>
          <a:p>
            <a:pPr marL="342900" indent="-342900">
              <a:spcBef>
                <a:spcPts val="600"/>
              </a:spcBef>
              <a:spcAft>
                <a:spcPts val="600"/>
              </a:spcAft>
              <a:buFont typeface="Arial" panose="020B0604020202020204" pitchFamily="34" charset="0"/>
              <a:buChar char="•"/>
            </a:pPr>
            <a:r>
              <a:rPr lang="en-US" sz="2000" dirty="0"/>
              <a:t>Comprehensive update required at least every four years (but plan may be amended at any time)</a:t>
            </a:r>
          </a:p>
        </p:txBody>
      </p:sp>
    </p:spTree>
    <p:extLst>
      <p:ext uri="{BB962C8B-B14F-4D97-AF65-F5344CB8AC3E}">
        <p14:creationId xmlns:p14="http://schemas.microsoft.com/office/powerpoint/2010/main" val="42896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67F17E-4E93-C4EE-1B55-B3ECB3328F3D}"/>
              </a:ext>
            </a:extLst>
          </p:cNvPr>
          <p:cNvPicPr>
            <a:picLocks noChangeAspect="1"/>
          </p:cNvPicPr>
          <p:nvPr/>
        </p:nvPicPr>
        <p:blipFill>
          <a:blip r:embed="rId2"/>
          <a:stretch>
            <a:fillRect/>
          </a:stretch>
        </p:blipFill>
        <p:spPr>
          <a:xfrm>
            <a:off x="3436577" y="958468"/>
            <a:ext cx="5318845" cy="5222782"/>
          </a:xfrm>
          <a:prstGeom prst="rect">
            <a:avLst/>
          </a:prstGeom>
        </p:spPr>
      </p:pic>
      <p:sp>
        <p:nvSpPr>
          <p:cNvPr id="6" name="Rectangle 5">
            <a:extLst>
              <a:ext uri="{FF2B5EF4-FFF2-40B4-BE49-F238E27FC236}">
                <a16:creationId xmlns:a16="http://schemas.microsoft.com/office/drawing/2014/main" id="{AFAABC88-479E-B2E0-FBDC-8737F6AA7DAA}"/>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E27615-EF8D-704A-0C44-F7DCEF348173}"/>
              </a:ext>
            </a:extLst>
          </p:cNvPr>
          <p:cNvSpPr txBox="1"/>
          <p:nvPr/>
        </p:nvSpPr>
        <p:spPr>
          <a:xfrm>
            <a:off x="268131" y="144305"/>
            <a:ext cx="10925005"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The RTP is one component of The Atlanta Region’s Plan</a:t>
            </a:r>
          </a:p>
        </p:txBody>
      </p:sp>
    </p:spTree>
    <p:extLst>
      <p:ext uri="{BB962C8B-B14F-4D97-AF65-F5344CB8AC3E}">
        <p14:creationId xmlns:p14="http://schemas.microsoft.com/office/powerpoint/2010/main" val="2803799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42E38-66A5-EE35-2BF7-8472F177F243}"/>
              </a:ext>
            </a:extLst>
          </p:cNvPr>
          <p:cNvSpPr/>
          <p:nvPr/>
        </p:nvSpPr>
        <p:spPr>
          <a:xfrm>
            <a:off x="0" y="1"/>
            <a:ext cx="12192000" cy="7880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504B93-61F5-8A15-6BF2-A8D7B1AF8A2A}"/>
              </a:ext>
            </a:extLst>
          </p:cNvPr>
          <p:cNvPicPr>
            <a:picLocks noChangeAspect="1"/>
          </p:cNvPicPr>
          <p:nvPr/>
        </p:nvPicPr>
        <p:blipFill rotWithShape="1">
          <a:blip r:embed="rId2"/>
          <a:srcRect l="16009" t="17603" r="18273" b="11311"/>
          <a:stretch/>
        </p:blipFill>
        <p:spPr>
          <a:xfrm>
            <a:off x="6206109" y="1322774"/>
            <a:ext cx="5531511" cy="3988911"/>
          </a:xfrm>
          <a:prstGeom prst="rect">
            <a:avLst/>
          </a:prstGeom>
          <a:ln w="28575">
            <a:solidFill>
              <a:schemeClr val="tx1"/>
            </a:solidFill>
          </a:ln>
        </p:spPr>
      </p:pic>
      <p:sp>
        <p:nvSpPr>
          <p:cNvPr id="6" name="TextBox 5">
            <a:extLst>
              <a:ext uri="{FF2B5EF4-FFF2-40B4-BE49-F238E27FC236}">
                <a16:creationId xmlns:a16="http://schemas.microsoft.com/office/drawing/2014/main" id="{7B806D3E-3ED4-52BC-AE26-2DC4AC1755CC}"/>
              </a:ext>
            </a:extLst>
          </p:cNvPr>
          <p:cNvSpPr txBox="1"/>
          <p:nvPr/>
        </p:nvSpPr>
        <p:spPr>
          <a:xfrm>
            <a:off x="268132" y="144305"/>
            <a:ext cx="10319078"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Our current policy framework (under revision)</a:t>
            </a:r>
          </a:p>
        </p:txBody>
      </p:sp>
      <p:pic>
        <p:nvPicPr>
          <p:cNvPr id="7" name="Picture 6">
            <a:extLst>
              <a:ext uri="{FF2B5EF4-FFF2-40B4-BE49-F238E27FC236}">
                <a16:creationId xmlns:a16="http://schemas.microsoft.com/office/drawing/2014/main" id="{39AA67FF-93B2-C15D-318F-F568B40D8D09}"/>
              </a:ext>
            </a:extLst>
          </p:cNvPr>
          <p:cNvPicPr>
            <a:picLocks noChangeAspect="1"/>
          </p:cNvPicPr>
          <p:nvPr/>
        </p:nvPicPr>
        <p:blipFill rotWithShape="1">
          <a:blip r:embed="rId3"/>
          <a:srcRect l="15110" t="17379" r="15576" b="4271"/>
          <a:stretch/>
        </p:blipFill>
        <p:spPr>
          <a:xfrm>
            <a:off x="516251" y="1322774"/>
            <a:ext cx="5307499" cy="3999743"/>
          </a:xfrm>
          <a:prstGeom prst="rect">
            <a:avLst/>
          </a:prstGeom>
          <a:ln w="28575">
            <a:solidFill>
              <a:schemeClr val="tx1"/>
            </a:solidFill>
          </a:ln>
        </p:spPr>
      </p:pic>
    </p:spTree>
    <p:extLst>
      <p:ext uri="{BB962C8B-B14F-4D97-AF65-F5344CB8AC3E}">
        <p14:creationId xmlns:p14="http://schemas.microsoft.com/office/powerpoint/2010/main" val="3419213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1478D9045CC4A97625BA49AE8FD77" ma:contentTypeVersion="12" ma:contentTypeDescription="Create a new document." ma:contentTypeScope="" ma:versionID="840065690866350ed4b094b4ef54cda8">
  <xsd:schema xmlns:xsd="http://www.w3.org/2001/XMLSchema" xmlns:xs="http://www.w3.org/2001/XMLSchema" xmlns:p="http://schemas.microsoft.com/office/2006/metadata/properties" xmlns:ns3="19b32fe1-8c3c-4c58-bf0e-01652af3dc1f" xmlns:ns4="c971b38d-20e2-41d5-aed4-2262730b6e7b" targetNamespace="http://schemas.microsoft.com/office/2006/metadata/properties" ma:root="true" ma:fieldsID="cdbfa44ce5bb07d6fe6edd82efbb9878" ns3:_="" ns4:_="">
    <xsd:import namespace="19b32fe1-8c3c-4c58-bf0e-01652af3dc1f"/>
    <xsd:import namespace="c971b38d-20e2-41d5-aed4-2262730b6e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b32fe1-8c3c-4c58-bf0e-01652af3d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71b38d-20e2-41d5-aed4-2262730b6e7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9CECEA-63C1-4E25-9629-EEA4C8839467}">
  <ds:schemaRefs>
    <ds:schemaRef ds:uri="19b32fe1-8c3c-4c58-bf0e-01652af3dc1f"/>
    <ds:schemaRef ds:uri="c971b38d-20e2-41d5-aed4-2262730b6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E4D529-1171-46CE-854E-F4E607548DAA}">
  <ds:schemaRefs>
    <ds:schemaRef ds:uri="http://schemas.microsoft.com/sharepoint/v3/contenttype/forms"/>
  </ds:schemaRefs>
</ds:datastoreItem>
</file>

<file path=customXml/itemProps3.xml><?xml version="1.0" encoding="utf-8"?>
<ds:datastoreItem xmlns:ds="http://schemas.openxmlformats.org/officeDocument/2006/customXml" ds:itemID="{5BEC3988-BC5E-4079-B665-728AA54170F5}">
  <ds:schemaRefs>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www.w3.org/XML/1998/namespace"/>
    <ds:schemaRef ds:uri="c971b38d-20e2-41d5-aed4-2262730b6e7b"/>
    <ds:schemaRef ds:uri="19b32fe1-8c3c-4c58-bf0e-01652af3dc1f"/>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14900</TotalTime>
  <Words>1410</Words>
  <Application>Microsoft Office PowerPoint</Application>
  <PresentationFormat>Widescreen</PresentationFormat>
  <Paragraphs>238</Paragraphs>
  <Slides>40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Century Gothic</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 Lundell</dc:creator>
  <cp:lastModifiedBy>David Haynes</cp:lastModifiedBy>
  <cp:revision>51</cp:revision>
  <cp:lastPrinted>2022-03-22T13:39:12Z</cp:lastPrinted>
  <dcterms:created xsi:type="dcterms:W3CDTF">2019-12-03T02:59:46Z</dcterms:created>
  <dcterms:modified xsi:type="dcterms:W3CDTF">2022-10-06T19:46:35Z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0x0101004F61478D9045CC4A97625BA49AE8FD77</vt:lpwstr>
  </property>
</Properties>
</file>