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8" r:id="rId3"/>
    <p:sldId id="260" r:id="rId4"/>
    <p:sldId id="266" r:id="rId5"/>
    <p:sldId id="315" r:id="rId6"/>
    <p:sldId id="281" r:id="rId7"/>
    <p:sldId id="2147375541" r:id="rId8"/>
    <p:sldId id="2147375538" r:id="rId9"/>
    <p:sldId id="2147375542" r:id="rId10"/>
    <p:sldId id="214737554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509202-E8DA-8E21-E231-2240CC6567FE}" name="Malika R. Wilkins" initials="MRW" userId="S::Mwilkins@atlantaregional.org::2f208f91-5ca8-4121-9847-22ce9fe0cf07" providerId="AD"/>
  <p188:author id="{3F44AD21-F636-85E7-2505-EC09953DBBDE}" name="Mike Alexander" initials="MA" userId="S::MAlexander@atlantaregional.org::764e1fef-9987-423e-b1c7-23271814a41d" providerId="AD"/>
  <p188:author id="{7BE403D7-65A0-6E92-83FD-D2FCB7845DBD}" name="John Orr" initials="JO" userId="S::JOrr@atlantaregional.org::b8090f33-e419-4d5f-bff2-7d279933df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614"/>
    <a:srgbClr val="FFFFFF"/>
    <a:srgbClr val="F26927"/>
    <a:srgbClr val="FCB613"/>
    <a:srgbClr val="004C71"/>
    <a:srgbClr val="194178"/>
    <a:srgbClr val="91A53B"/>
    <a:srgbClr val="002D9C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0A91BA-D5F6-44E8-9922-42EACF11F70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413935F-9BDE-4C43-A680-626E45F3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935F-9BDE-4C43-A680-626E45F31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935F-9BDE-4C43-A680-626E45F31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28AD-4538-4B02-B235-FB47186FF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995B-06D4-4F0F-AE4E-FEC54322B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3BFA-D255-4055-AFF3-D7AF8E5D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CAB8-4F01-47D4-8777-E32B2A03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019D8-1000-4537-BF8D-7B0DED30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36C66-CAD2-DF7E-A5E2-22E8E827D385}"/>
              </a:ext>
            </a:extLst>
          </p:cNvPr>
          <p:cNvSpPr txBox="1"/>
          <p:nvPr userDrawn="1"/>
        </p:nvSpPr>
        <p:spPr>
          <a:xfrm rot="19839007">
            <a:off x="5543833" y="2443053"/>
            <a:ext cx="238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7457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D011-EA3F-454C-ADE7-E883BBE7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F6E7D-F852-488F-8796-F745CD805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64603-D57D-4DD9-8DB3-0A01E5E5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8D588-AF21-4B19-A136-4878135B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CBA5-876C-46E3-9A67-B18E14BC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CCF64-8641-4C5B-B6D0-5FB900670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B9FBE-955F-4847-BBE1-3AE3AEB1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5EAB-2161-42D8-B775-BA594F60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EB1B8-2678-4C96-8B46-E0F5CD91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3142-F5A2-4FA1-BD32-3F7C6DEE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6291071"/>
            <a:ext cx="928116" cy="397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100" y="1313434"/>
            <a:ext cx="4980305" cy="477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03923" y="2182495"/>
            <a:ext cx="4645025" cy="344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8647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"/>
            <a:ext cx="12191999" cy="68544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9376" y="888237"/>
            <a:ext cx="7781290" cy="782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4290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6291071"/>
            <a:ext cx="928116" cy="397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7033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6291071"/>
            <a:ext cx="928116" cy="397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100" y="1313434"/>
            <a:ext cx="4980305" cy="477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03923" y="2182495"/>
            <a:ext cx="4645025" cy="344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4831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33899" y="3994848"/>
            <a:ext cx="10160" cy="42545"/>
          </a:xfrm>
          <a:custGeom>
            <a:avLst/>
            <a:gdLst/>
            <a:ahLst/>
            <a:cxnLst/>
            <a:rect l="l" t="t" r="r" b="b"/>
            <a:pathLst>
              <a:path w="10159" h="42545">
                <a:moveTo>
                  <a:pt x="203" y="876"/>
                </a:moveTo>
                <a:lnTo>
                  <a:pt x="0" y="0"/>
                </a:lnTo>
                <a:lnTo>
                  <a:pt x="0" y="2082"/>
                </a:lnTo>
                <a:lnTo>
                  <a:pt x="203" y="876"/>
                </a:lnTo>
                <a:close/>
              </a:path>
              <a:path w="10159" h="42545">
                <a:moveTo>
                  <a:pt x="2400" y="40551"/>
                </a:moveTo>
                <a:lnTo>
                  <a:pt x="1600" y="39801"/>
                </a:lnTo>
                <a:lnTo>
                  <a:pt x="1600" y="42164"/>
                </a:lnTo>
                <a:lnTo>
                  <a:pt x="2400" y="40551"/>
                </a:lnTo>
                <a:close/>
              </a:path>
              <a:path w="10159" h="42545">
                <a:moveTo>
                  <a:pt x="10045" y="6972"/>
                </a:moveTo>
                <a:lnTo>
                  <a:pt x="9906" y="6096"/>
                </a:lnTo>
                <a:lnTo>
                  <a:pt x="9906" y="7531"/>
                </a:lnTo>
                <a:lnTo>
                  <a:pt x="10045" y="697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4122" y="392621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62" y="2371"/>
                </a:moveTo>
                <a:lnTo>
                  <a:pt x="862" y="0"/>
                </a:lnTo>
                <a:lnTo>
                  <a:pt x="0" y="1509"/>
                </a:lnTo>
                <a:lnTo>
                  <a:pt x="862" y="237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38987" y="4039497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055"/>
                </a:moveTo>
                <a:lnTo>
                  <a:pt x="809" y="1619"/>
                </a:lnTo>
                <a:lnTo>
                  <a:pt x="809" y="0"/>
                </a:lnTo>
                <a:lnTo>
                  <a:pt x="0" y="0"/>
                </a:lnTo>
                <a:lnTo>
                  <a:pt x="0" y="3055"/>
                </a:lnTo>
                <a:close/>
              </a:path>
              <a:path w="1270" h="3175">
                <a:moveTo>
                  <a:pt x="0" y="0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081748" y="391310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54" y="2321"/>
                </a:moveTo>
                <a:lnTo>
                  <a:pt x="754" y="0"/>
                </a:lnTo>
                <a:lnTo>
                  <a:pt x="0" y="704"/>
                </a:lnTo>
                <a:lnTo>
                  <a:pt x="754" y="232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246229" y="405179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872"/>
                </a:moveTo>
                <a:lnTo>
                  <a:pt x="798" y="754"/>
                </a:lnTo>
                <a:lnTo>
                  <a:pt x="0" y="0"/>
                </a:lnTo>
                <a:lnTo>
                  <a:pt x="0" y="187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080884" y="3905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62" y="2479"/>
                </a:moveTo>
                <a:lnTo>
                  <a:pt x="862" y="0"/>
                </a:lnTo>
                <a:lnTo>
                  <a:pt x="0" y="862"/>
                </a:lnTo>
                <a:lnTo>
                  <a:pt x="862" y="247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49435" y="4057406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755"/>
                </a:moveTo>
                <a:lnTo>
                  <a:pt x="809" y="755"/>
                </a:lnTo>
                <a:lnTo>
                  <a:pt x="0" y="0"/>
                </a:lnTo>
                <a:lnTo>
                  <a:pt x="0" y="755"/>
                </a:lnTo>
                <a:close/>
              </a:path>
              <a:path w="1270" h="3810">
                <a:moveTo>
                  <a:pt x="0" y="3353"/>
                </a:moveTo>
                <a:lnTo>
                  <a:pt x="809" y="2374"/>
                </a:lnTo>
                <a:lnTo>
                  <a:pt x="809" y="755"/>
                </a:lnTo>
                <a:lnTo>
                  <a:pt x="0" y="755"/>
                </a:lnTo>
                <a:lnTo>
                  <a:pt x="0" y="3353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080129" y="389783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54" y="2371"/>
                </a:moveTo>
                <a:lnTo>
                  <a:pt x="754" y="0"/>
                </a:lnTo>
                <a:lnTo>
                  <a:pt x="0" y="754"/>
                </a:lnTo>
                <a:lnTo>
                  <a:pt x="754" y="237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028702" y="3995696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269" y="3346"/>
                </a:moveTo>
                <a:lnTo>
                  <a:pt x="269" y="0"/>
                </a:lnTo>
                <a:lnTo>
                  <a:pt x="0" y="1616"/>
                </a:lnTo>
                <a:lnTo>
                  <a:pt x="269" y="334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080129" y="3861612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54" y="2993"/>
                </a:moveTo>
                <a:lnTo>
                  <a:pt x="754" y="0"/>
                </a:lnTo>
                <a:lnTo>
                  <a:pt x="0" y="514"/>
                </a:lnTo>
                <a:lnTo>
                  <a:pt x="754" y="299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65510" y="4098632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4" h="24129">
                <a:moveTo>
                  <a:pt x="800" y="863"/>
                </a:moveTo>
                <a:lnTo>
                  <a:pt x="0" y="0"/>
                </a:lnTo>
                <a:lnTo>
                  <a:pt x="0" y="3175"/>
                </a:lnTo>
                <a:lnTo>
                  <a:pt x="800" y="2476"/>
                </a:lnTo>
                <a:lnTo>
                  <a:pt x="800" y="863"/>
                </a:lnTo>
                <a:close/>
              </a:path>
              <a:path w="6984" h="24129">
                <a:moveTo>
                  <a:pt x="6705" y="21145"/>
                </a:moveTo>
                <a:lnTo>
                  <a:pt x="5626" y="20383"/>
                </a:lnTo>
                <a:lnTo>
                  <a:pt x="5626" y="23622"/>
                </a:lnTo>
                <a:lnTo>
                  <a:pt x="6705" y="21145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333564" y="3986289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4500"/>
                </a:moveTo>
                <a:lnTo>
                  <a:pt x="247" y="1301"/>
                </a:lnTo>
                <a:lnTo>
                  <a:pt x="0" y="0"/>
                </a:lnTo>
                <a:lnTo>
                  <a:pt x="0" y="450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73815" y="4130232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432" y="863"/>
                </a:moveTo>
                <a:lnTo>
                  <a:pt x="0" y="0"/>
                </a:lnTo>
                <a:lnTo>
                  <a:pt x="0" y="863"/>
                </a:lnTo>
                <a:lnTo>
                  <a:pt x="432" y="863"/>
                </a:lnTo>
                <a:close/>
              </a:path>
              <a:path w="1270" h="3810">
                <a:moveTo>
                  <a:pt x="0" y="3237"/>
                </a:moveTo>
                <a:lnTo>
                  <a:pt x="809" y="1617"/>
                </a:lnTo>
                <a:lnTo>
                  <a:pt x="432" y="863"/>
                </a:lnTo>
                <a:lnTo>
                  <a:pt x="0" y="863"/>
                </a:lnTo>
                <a:lnTo>
                  <a:pt x="0" y="323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344275" y="398604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88" y="546"/>
                </a:moveTo>
                <a:lnTo>
                  <a:pt x="0" y="0"/>
                </a:lnTo>
                <a:lnTo>
                  <a:pt x="0" y="2222"/>
                </a:lnTo>
                <a:lnTo>
                  <a:pt x="88" y="546"/>
                </a:lnTo>
                <a:close/>
              </a:path>
              <a:path w="11429" h="8889">
                <a:moveTo>
                  <a:pt x="11379" y="7200"/>
                </a:moveTo>
                <a:lnTo>
                  <a:pt x="11341" y="6705"/>
                </a:lnTo>
                <a:lnTo>
                  <a:pt x="11252" y="6108"/>
                </a:lnTo>
                <a:lnTo>
                  <a:pt x="11252" y="8547"/>
                </a:lnTo>
                <a:lnTo>
                  <a:pt x="11379" y="720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053056" y="407846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06" y="6336"/>
                </a:moveTo>
                <a:lnTo>
                  <a:pt x="306" y="0"/>
                </a:lnTo>
                <a:lnTo>
                  <a:pt x="0" y="2272"/>
                </a:lnTo>
                <a:lnTo>
                  <a:pt x="34" y="3017"/>
                </a:lnTo>
                <a:lnTo>
                  <a:pt x="306" y="633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367592" y="3996385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368" y="3606"/>
                </a:moveTo>
                <a:lnTo>
                  <a:pt x="0" y="0"/>
                </a:lnTo>
                <a:lnTo>
                  <a:pt x="0" y="6616"/>
                </a:lnTo>
                <a:lnTo>
                  <a:pt x="368" y="3606"/>
                </a:lnTo>
                <a:close/>
              </a:path>
              <a:path w="13334" h="10160">
                <a:moveTo>
                  <a:pt x="12776" y="5842"/>
                </a:moveTo>
                <a:lnTo>
                  <a:pt x="12319" y="88"/>
                </a:lnTo>
                <a:lnTo>
                  <a:pt x="12319" y="9639"/>
                </a:lnTo>
                <a:lnTo>
                  <a:pt x="12776" y="584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909517" y="399798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409" y="9867"/>
                </a:moveTo>
                <a:lnTo>
                  <a:pt x="409" y="0"/>
                </a:lnTo>
                <a:lnTo>
                  <a:pt x="0" y="6451"/>
                </a:lnTo>
                <a:lnTo>
                  <a:pt x="409" y="9867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80247" y="421514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357"/>
                </a:moveTo>
                <a:lnTo>
                  <a:pt x="809" y="1617"/>
                </a:lnTo>
                <a:lnTo>
                  <a:pt x="0" y="0"/>
                </a:lnTo>
                <a:lnTo>
                  <a:pt x="0" y="335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003040" y="4094691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135" y="3553"/>
                </a:moveTo>
                <a:lnTo>
                  <a:pt x="135" y="0"/>
                </a:lnTo>
                <a:lnTo>
                  <a:pt x="0" y="1592"/>
                </a:lnTo>
                <a:lnTo>
                  <a:pt x="135" y="355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438059" y="398533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23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278640" y="4250745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3893"/>
                </a:moveTo>
                <a:lnTo>
                  <a:pt x="809" y="2695"/>
                </a:lnTo>
                <a:lnTo>
                  <a:pt x="0" y="0"/>
                </a:lnTo>
                <a:lnTo>
                  <a:pt x="0" y="3893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455209" y="3995040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5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269530" y="4311595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458"/>
                </a:moveTo>
                <a:lnTo>
                  <a:pt x="809" y="2371"/>
                </a:lnTo>
                <a:lnTo>
                  <a:pt x="0" y="0"/>
                </a:lnTo>
                <a:lnTo>
                  <a:pt x="0" y="3458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577638" y="3989654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76" y="1155"/>
                </a:moveTo>
                <a:lnTo>
                  <a:pt x="0" y="0"/>
                </a:lnTo>
                <a:lnTo>
                  <a:pt x="0" y="3352"/>
                </a:lnTo>
                <a:lnTo>
                  <a:pt x="76" y="1155"/>
                </a:lnTo>
                <a:close/>
              </a:path>
              <a:path w="25400" h="19685">
                <a:moveTo>
                  <a:pt x="25107" y="16598"/>
                </a:moveTo>
                <a:lnTo>
                  <a:pt x="24917" y="11328"/>
                </a:lnTo>
                <a:lnTo>
                  <a:pt x="24917" y="19177"/>
                </a:lnTo>
                <a:lnTo>
                  <a:pt x="25107" y="16598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656148" y="3991398"/>
            <a:ext cx="635" cy="22860"/>
          </a:xfrm>
          <a:custGeom>
            <a:avLst/>
            <a:gdLst/>
            <a:ahLst/>
            <a:cxnLst/>
            <a:rect l="l" t="t" r="r" b="b"/>
            <a:pathLst>
              <a:path w="634" h="22860">
                <a:moveTo>
                  <a:pt x="0" y="22730"/>
                </a:moveTo>
                <a:lnTo>
                  <a:pt x="434" y="16251"/>
                </a:lnTo>
                <a:lnTo>
                  <a:pt x="0" y="0"/>
                </a:lnTo>
                <a:lnTo>
                  <a:pt x="0" y="2273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493254" y="3557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784216" y="3989483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0" y="23279"/>
                </a:moveTo>
                <a:lnTo>
                  <a:pt x="394" y="14113"/>
                </a:lnTo>
                <a:lnTo>
                  <a:pt x="0" y="0"/>
                </a:lnTo>
                <a:lnTo>
                  <a:pt x="0" y="23279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1528880" y="35444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518337" y="398553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243" y="13970"/>
                </a:moveTo>
                <a:lnTo>
                  <a:pt x="243" y="0"/>
                </a:lnTo>
                <a:lnTo>
                  <a:pt x="0" y="4679"/>
                </a:lnTo>
                <a:lnTo>
                  <a:pt x="243" y="1397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699816" y="350165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0262530" y="3989988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154" y="19220"/>
                </a:moveTo>
                <a:lnTo>
                  <a:pt x="154" y="0"/>
                </a:lnTo>
                <a:lnTo>
                  <a:pt x="0" y="3281"/>
                </a:lnTo>
                <a:lnTo>
                  <a:pt x="154" y="1922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2146184" y="3979986"/>
            <a:ext cx="635" cy="51435"/>
          </a:xfrm>
          <a:custGeom>
            <a:avLst/>
            <a:gdLst/>
            <a:ahLst/>
            <a:cxnLst/>
            <a:rect l="l" t="t" r="r" b="b"/>
            <a:pathLst>
              <a:path w="634" h="51435">
                <a:moveTo>
                  <a:pt x="0" y="51127"/>
                </a:moveTo>
                <a:lnTo>
                  <a:pt x="148" y="47732"/>
                </a:lnTo>
                <a:lnTo>
                  <a:pt x="344" y="9632"/>
                </a:lnTo>
                <a:lnTo>
                  <a:pt x="0" y="0"/>
                </a:lnTo>
                <a:lnTo>
                  <a:pt x="0" y="5112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22730" y="345504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11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270969" y="4351765"/>
            <a:ext cx="635" cy="33020"/>
          </a:xfrm>
          <a:custGeom>
            <a:avLst/>
            <a:gdLst/>
            <a:ahLst/>
            <a:cxnLst/>
            <a:rect l="l" t="t" r="r" b="b"/>
            <a:pathLst>
              <a:path w="634" h="33020">
                <a:moveTo>
                  <a:pt x="565" y="32549"/>
                </a:moveTo>
                <a:lnTo>
                  <a:pt x="565" y="0"/>
                </a:lnTo>
                <a:lnTo>
                  <a:pt x="0" y="12642"/>
                </a:lnTo>
                <a:lnTo>
                  <a:pt x="565" y="3254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097840" y="3989782"/>
            <a:ext cx="635" cy="38100"/>
          </a:xfrm>
          <a:custGeom>
            <a:avLst/>
            <a:gdLst/>
            <a:ahLst/>
            <a:cxnLst/>
            <a:rect l="l" t="t" r="r" b="b"/>
            <a:pathLst>
              <a:path w="634" h="38100">
                <a:moveTo>
                  <a:pt x="362" y="37512"/>
                </a:moveTo>
                <a:lnTo>
                  <a:pt x="362" y="0"/>
                </a:lnTo>
                <a:lnTo>
                  <a:pt x="0" y="28873"/>
                </a:lnTo>
                <a:lnTo>
                  <a:pt x="362" y="37512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206301" y="4376072"/>
            <a:ext cx="635" cy="24765"/>
          </a:xfrm>
          <a:custGeom>
            <a:avLst/>
            <a:gdLst/>
            <a:ahLst/>
            <a:cxnLst/>
            <a:rect l="l" t="t" r="r" b="b"/>
            <a:pathLst>
              <a:path w="634" h="24764">
                <a:moveTo>
                  <a:pt x="368" y="24508"/>
                </a:moveTo>
                <a:lnTo>
                  <a:pt x="368" y="0"/>
                </a:lnTo>
                <a:lnTo>
                  <a:pt x="0" y="11840"/>
                </a:lnTo>
                <a:lnTo>
                  <a:pt x="368" y="24508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036277" y="3986718"/>
            <a:ext cx="635" cy="29845"/>
          </a:xfrm>
          <a:custGeom>
            <a:avLst/>
            <a:gdLst/>
            <a:ahLst/>
            <a:cxnLst/>
            <a:rect l="l" t="t" r="r" b="b"/>
            <a:pathLst>
              <a:path w="634" h="29845">
                <a:moveTo>
                  <a:pt x="299" y="29465"/>
                </a:moveTo>
                <a:lnTo>
                  <a:pt x="299" y="0"/>
                </a:lnTo>
                <a:lnTo>
                  <a:pt x="0" y="12348"/>
                </a:lnTo>
                <a:lnTo>
                  <a:pt x="299" y="29465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0137368" y="4388899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70">
                <a:moveTo>
                  <a:pt x="444" y="26380"/>
                </a:moveTo>
                <a:lnTo>
                  <a:pt x="444" y="0"/>
                </a:lnTo>
                <a:lnTo>
                  <a:pt x="0" y="13055"/>
                </a:lnTo>
                <a:lnTo>
                  <a:pt x="444" y="2638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063957" y="4402816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139" y="10569"/>
                </a:moveTo>
                <a:lnTo>
                  <a:pt x="139" y="0"/>
                </a:lnTo>
                <a:lnTo>
                  <a:pt x="0" y="3716"/>
                </a:lnTo>
                <a:lnTo>
                  <a:pt x="139" y="1056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902616" y="4411459"/>
            <a:ext cx="635" cy="57785"/>
          </a:xfrm>
          <a:custGeom>
            <a:avLst/>
            <a:gdLst/>
            <a:ahLst/>
            <a:cxnLst/>
            <a:rect l="l" t="t" r="r" b="b"/>
            <a:pathLst>
              <a:path w="634" h="57785">
                <a:moveTo>
                  <a:pt x="237" y="57172"/>
                </a:moveTo>
                <a:lnTo>
                  <a:pt x="237" y="0"/>
                </a:lnTo>
                <a:lnTo>
                  <a:pt x="0" y="4544"/>
                </a:lnTo>
                <a:lnTo>
                  <a:pt x="64" y="30740"/>
                </a:lnTo>
                <a:lnTo>
                  <a:pt x="171" y="56140"/>
                </a:lnTo>
                <a:lnTo>
                  <a:pt x="237" y="57172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9404245" y="4434192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306" y="23488"/>
                </a:moveTo>
                <a:lnTo>
                  <a:pt x="306" y="0"/>
                </a:lnTo>
                <a:lnTo>
                  <a:pt x="0" y="7396"/>
                </a:lnTo>
                <a:lnTo>
                  <a:pt x="306" y="23488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953808" y="3967424"/>
            <a:ext cx="635" cy="76835"/>
          </a:xfrm>
          <a:custGeom>
            <a:avLst/>
            <a:gdLst/>
            <a:ahLst/>
            <a:cxnLst/>
            <a:rect l="l" t="t" r="r" b="b"/>
            <a:pathLst>
              <a:path w="634" h="76835">
                <a:moveTo>
                  <a:pt x="361" y="76487"/>
                </a:moveTo>
                <a:lnTo>
                  <a:pt x="361" y="0"/>
                </a:lnTo>
                <a:lnTo>
                  <a:pt x="0" y="21014"/>
                </a:lnTo>
                <a:lnTo>
                  <a:pt x="237" y="71814"/>
                </a:lnTo>
                <a:lnTo>
                  <a:pt x="361" y="76487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825797" y="3986636"/>
            <a:ext cx="635" cy="55880"/>
          </a:xfrm>
          <a:custGeom>
            <a:avLst/>
            <a:gdLst/>
            <a:ahLst/>
            <a:cxnLst/>
            <a:rect l="l" t="t" r="r" b="b"/>
            <a:pathLst>
              <a:path w="634" h="55879">
                <a:moveTo>
                  <a:pt x="261" y="55319"/>
                </a:moveTo>
                <a:lnTo>
                  <a:pt x="261" y="0"/>
                </a:lnTo>
                <a:lnTo>
                  <a:pt x="0" y="19634"/>
                </a:lnTo>
                <a:lnTo>
                  <a:pt x="261" y="5531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234347" y="3980851"/>
            <a:ext cx="635" cy="53975"/>
          </a:xfrm>
          <a:custGeom>
            <a:avLst/>
            <a:gdLst/>
            <a:ahLst/>
            <a:cxnLst/>
            <a:rect l="l" t="t" r="r" b="b"/>
            <a:pathLst>
              <a:path w="634" h="53975">
                <a:moveTo>
                  <a:pt x="160" y="53530"/>
                </a:moveTo>
                <a:lnTo>
                  <a:pt x="160" y="0"/>
                </a:lnTo>
                <a:lnTo>
                  <a:pt x="70" y="4952"/>
                </a:lnTo>
                <a:lnTo>
                  <a:pt x="0" y="43052"/>
                </a:lnTo>
                <a:lnTo>
                  <a:pt x="160" y="5353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84535" y="4252889"/>
            <a:ext cx="635" cy="19050"/>
          </a:xfrm>
          <a:custGeom>
            <a:avLst/>
            <a:gdLst/>
            <a:ahLst/>
            <a:cxnLst/>
            <a:rect l="l" t="t" r="r" b="b"/>
            <a:pathLst>
              <a:path w="634" h="19050">
                <a:moveTo>
                  <a:pt x="169" y="18836"/>
                </a:moveTo>
                <a:lnTo>
                  <a:pt x="169" y="0"/>
                </a:lnTo>
                <a:lnTo>
                  <a:pt x="0" y="10236"/>
                </a:lnTo>
                <a:lnTo>
                  <a:pt x="169" y="1883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056844" y="3949038"/>
            <a:ext cx="635" cy="116205"/>
          </a:xfrm>
          <a:custGeom>
            <a:avLst/>
            <a:gdLst/>
            <a:ahLst/>
            <a:cxnLst/>
            <a:rect l="l" t="t" r="r" b="b"/>
            <a:pathLst>
              <a:path w="634" h="116204">
                <a:moveTo>
                  <a:pt x="389" y="116203"/>
                </a:moveTo>
                <a:lnTo>
                  <a:pt x="389" y="0"/>
                </a:lnTo>
                <a:lnTo>
                  <a:pt x="230" y="8821"/>
                </a:lnTo>
                <a:lnTo>
                  <a:pt x="0" y="34221"/>
                </a:lnTo>
                <a:lnTo>
                  <a:pt x="104" y="97721"/>
                </a:lnTo>
                <a:lnTo>
                  <a:pt x="389" y="11620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832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33899" y="3994848"/>
            <a:ext cx="10160" cy="42545"/>
          </a:xfrm>
          <a:custGeom>
            <a:avLst/>
            <a:gdLst/>
            <a:ahLst/>
            <a:cxnLst/>
            <a:rect l="l" t="t" r="r" b="b"/>
            <a:pathLst>
              <a:path w="10159" h="42545">
                <a:moveTo>
                  <a:pt x="203" y="876"/>
                </a:moveTo>
                <a:lnTo>
                  <a:pt x="0" y="0"/>
                </a:lnTo>
                <a:lnTo>
                  <a:pt x="0" y="2082"/>
                </a:lnTo>
                <a:lnTo>
                  <a:pt x="203" y="876"/>
                </a:lnTo>
                <a:close/>
              </a:path>
              <a:path w="10159" h="42545">
                <a:moveTo>
                  <a:pt x="2400" y="40551"/>
                </a:moveTo>
                <a:lnTo>
                  <a:pt x="1600" y="39801"/>
                </a:lnTo>
                <a:lnTo>
                  <a:pt x="1600" y="42164"/>
                </a:lnTo>
                <a:lnTo>
                  <a:pt x="2400" y="40551"/>
                </a:lnTo>
                <a:close/>
              </a:path>
              <a:path w="10159" h="42545">
                <a:moveTo>
                  <a:pt x="10045" y="6972"/>
                </a:moveTo>
                <a:lnTo>
                  <a:pt x="9906" y="6096"/>
                </a:lnTo>
                <a:lnTo>
                  <a:pt x="9906" y="7531"/>
                </a:lnTo>
                <a:lnTo>
                  <a:pt x="10045" y="697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4122" y="392621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62" y="2371"/>
                </a:moveTo>
                <a:lnTo>
                  <a:pt x="862" y="0"/>
                </a:lnTo>
                <a:lnTo>
                  <a:pt x="0" y="1509"/>
                </a:lnTo>
                <a:lnTo>
                  <a:pt x="862" y="237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38987" y="4039497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055"/>
                </a:moveTo>
                <a:lnTo>
                  <a:pt x="809" y="1619"/>
                </a:lnTo>
                <a:lnTo>
                  <a:pt x="809" y="0"/>
                </a:lnTo>
                <a:lnTo>
                  <a:pt x="0" y="0"/>
                </a:lnTo>
                <a:lnTo>
                  <a:pt x="0" y="3055"/>
                </a:lnTo>
                <a:close/>
              </a:path>
              <a:path w="1270" h="3175">
                <a:moveTo>
                  <a:pt x="0" y="0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081748" y="391310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54" y="2321"/>
                </a:moveTo>
                <a:lnTo>
                  <a:pt x="754" y="0"/>
                </a:lnTo>
                <a:lnTo>
                  <a:pt x="0" y="704"/>
                </a:lnTo>
                <a:lnTo>
                  <a:pt x="754" y="232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246229" y="405179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872"/>
                </a:moveTo>
                <a:lnTo>
                  <a:pt x="798" y="754"/>
                </a:lnTo>
                <a:lnTo>
                  <a:pt x="0" y="0"/>
                </a:lnTo>
                <a:lnTo>
                  <a:pt x="0" y="187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080884" y="3905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62" y="2479"/>
                </a:moveTo>
                <a:lnTo>
                  <a:pt x="862" y="0"/>
                </a:lnTo>
                <a:lnTo>
                  <a:pt x="0" y="862"/>
                </a:lnTo>
                <a:lnTo>
                  <a:pt x="862" y="247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49435" y="4057406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755"/>
                </a:moveTo>
                <a:lnTo>
                  <a:pt x="809" y="755"/>
                </a:lnTo>
                <a:lnTo>
                  <a:pt x="0" y="0"/>
                </a:lnTo>
                <a:lnTo>
                  <a:pt x="0" y="755"/>
                </a:lnTo>
                <a:close/>
              </a:path>
              <a:path w="1270" h="3810">
                <a:moveTo>
                  <a:pt x="0" y="3353"/>
                </a:moveTo>
                <a:lnTo>
                  <a:pt x="809" y="2374"/>
                </a:lnTo>
                <a:lnTo>
                  <a:pt x="809" y="755"/>
                </a:lnTo>
                <a:lnTo>
                  <a:pt x="0" y="755"/>
                </a:lnTo>
                <a:lnTo>
                  <a:pt x="0" y="3353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080129" y="389783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54" y="2371"/>
                </a:moveTo>
                <a:lnTo>
                  <a:pt x="754" y="0"/>
                </a:lnTo>
                <a:lnTo>
                  <a:pt x="0" y="754"/>
                </a:lnTo>
                <a:lnTo>
                  <a:pt x="754" y="2371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028702" y="3995696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269" y="3346"/>
                </a:moveTo>
                <a:lnTo>
                  <a:pt x="269" y="0"/>
                </a:lnTo>
                <a:lnTo>
                  <a:pt x="0" y="1616"/>
                </a:lnTo>
                <a:lnTo>
                  <a:pt x="269" y="334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080129" y="3861612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54" y="2993"/>
                </a:moveTo>
                <a:lnTo>
                  <a:pt x="754" y="0"/>
                </a:lnTo>
                <a:lnTo>
                  <a:pt x="0" y="514"/>
                </a:lnTo>
                <a:lnTo>
                  <a:pt x="754" y="299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65510" y="4098632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4" h="24129">
                <a:moveTo>
                  <a:pt x="800" y="863"/>
                </a:moveTo>
                <a:lnTo>
                  <a:pt x="0" y="0"/>
                </a:lnTo>
                <a:lnTo>
                  <a:pt x="0" y="3175"/>
                </a:lnTo>
                <a:lnTo>
                  <a:pt x="800" y="2476"/>
                </a:lnTo>
                <a:lnTo>
                  <a:pt x="800" y="863"/>
                </a:lnTo>
                <a:close/>
              </a:path>
              <a:path w="6984" h="24129">
                <a:moveTo>
                  <a:pt x="6705" y="21145"/>
                </a:moveTo>
                <a:lnTo>
                  <a:pt x="5626" y="20383"/>
                </a:lnTo>
                <a:lnTo>
                  <a:pt x="5626" y="23622"/>
                </a:lnTo>
                <a:lnTo>
                  <a:pt x="6705" y="21145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333564" y="3986289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4500"/>
                </a:moveTo>
                <a:lnTo>
                  <a:pt x="247" y="1301"/>
                </a:lnTo>
                <a:lnTo>
                  <a:pt x="0" y="0"/>
                </a:lnTo>
                <a:lnTo>
                  <a:pt x="0" y="450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73815" y="4130232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432" y="863"/>
                </a:moveTo>
                <a:lnTo>
                  <a:pt x="0" y="0"/>
                </a:lnTo>
                <a:lnTo>
                  <a:pt x="0" y="863"/>
                </a:lnTo>
                <a:lnTo>
                  <a:pt x="432" y="863"/>
                </a:lnTo>
                <a:close/>
              </a:path>
              <a:path w="1270" h="3810">
                <a:moveTo>
                  <a:pt x="0" y="3237"/>
                </a:moveTo>
                <a:lnTo>
                  <a:pt x="809" y="1617"/>
                </a:lnTo>
                <a:lnTo>
                  <a:pt x="432" y="863"/>
                </a:lnTo>
                <a:lnTo>
                  <a:pt x="0" y="863"/>
                </a:lnTo>
                <a:lnTo>
                  <a:pt x="0" y="323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344275" y="398604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88" y="546"/>
                </a:moveTo>
                <a:lnTo>
                  <a:pt x="0" y="0"/>
                </a:lnTo>
                <a:lnTo>
                  <a:pt x="0" y="2222"/>
                </a:lnTo>
                <a:lnTo>
                  <a:pt x="88" y="546"/>
                </a:lnTo>
                <a:close/>
              </a:path>
              <a:path w="11429" h="8889">
                <a:moveTo>
                  <a:pt x="11379" y="7200"/>
                </a:moveTo>
                <a:lnTo>
                  <a:pt x="11341" y="6705"/>
                </a:lnTo>
                <a:lnTo>
                  <a:pt x="11252" y="6108"/>
                </a:lnTo>
                <a:lnTo>
                  <a:pt x="11252" y="8547"/>
                </a:lnTo>
                <a:lnTo>
                  <a:pt x="11379" y="720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053056" y="407846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06" y="6336"/>
                </a:moveTo>
                <a:lnTo>
                  <a:pt x="306" y="0"/>
                </a:lnTo>
                <a:lnTo>
                  <a:pt x="0" y="2272"/>
                </a:lnTo>
                <a:lnTo>
                  <a:pt x="34" y="3017"/>
                </a:lnTo>
                <a:lnTo>
                  <a:pt x="306" y="633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367592" y="3996385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368" y="3606"/>
                </a:moveTo>
                <a:lnTo>
                  <a:pt x="0" y="0"/>
                </a:lnTo>
                <a:lnTo>
                  <a:pt x="0" y="6616"/>
                </a:lnTo>
                <a:lnTo>
                  <a:pt x="368" y="3606"/>
                </a:lnTo>
                <a:close/>
              </a:path>
              <a:path w="13334" h="10160">
                <a:moveTo>
                  <a:pt x="12776" y="5842"/>
                </a:moveTo>
                <a:lnTo>
                  <a:pt x="12319" y="88"/>
                </a:lnTo>
                <a:lnTo>
                  <a:pt x="12319" y="9639"/>
                </a:lnTo>
                <a:lnTo>
                  <a:pt x="12776" y="5842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909517" y="3997985"/>
            <a:ext cx="635" cy="10160"/>
          </a:xfrm>
          <a:custGeom>
            <a:avLst/>
            <a:gdLst/>
            <a:ahLst/>
            <a:cxnLst/>
            <a:rect l="l" t="t" r="r" b="b"/>
            <a:pathLst>
              <a:path w="634" h="10160">
                <a:moveTo>
                  <a:pt x="409" y="9867"/>
                </a:moveTo>
                <a:lnTo>
                  <a:pt x="409" y="0"/>
                </a:lnTo>
                <a:lnTo>
                  <a:pt x="0" y="6451"/>
                </a:lnTo>
                <a:lnTo>
                  <a:pt x="409" y="9867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80247" y="421514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357"/>
                </a:moveTo>
                <a:lnTo>
                  <a:pt x="809" y="1617"/>
                </a:lnTo>
                <a:lnTo>
                  <a:pt x="0" y="0"/>
                </a:lnTo>
                <a:lnTo>
                  <a:pt x="0" y="335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003040" y="4094691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135" y="3553"/>
                </a:moveTo>
                <a:lnTo>
                  <a:pt x="135" y="0"/>
                </a:lnTo>
                <a:lnTo>
                  <a:pt x="0" y="1592"/>
                </a:lnTo>
                <a:lnTo>
                  <a:pt x="135" y="355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438059" y="398533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23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278640" y="4250745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3893"/>
                </a:moveTo>
                <a:lnTo>
                  <a:pt x="809" y="2695"/>
                </a:lnTo>
                <a:lnTo>
                  <a:pt x="0" y="0"/>
                </a:lnTo>
                <a:lnTo>
                  <a:pt x="0" y="3893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455209" y="3995040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5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269530" y="4311595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458"/>
                </a:moveTo>
                <a:lnTo>
                  <a:pt x="809" y="2371"/>
                </a:lnTo>
                <a:lnTo>
                  <a:pt x="0" y="0"/>
                </a:lnTo>
                <a:lnTo>
                  <a:pt x="0" y="3458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577638" y="3989654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76" y="1155"/>
                </a:moveTo>
                <a:lnTo>
                  <a:pt x="0" y="0"/>
                </a:lnTo>
                <a:lnTo>
                  <a:pt x="0" y="3352"/>
                </a:lnTo>
                <a:lnTo>
                  <a:pt x="76" y="1155"/>
                </a:lnTo>
                <a:close/>
              </a:path>
              <a:path w="25400" h="19685">
                <a:moveTo>
                  <a:pt x="25107" y="16598"/>
                </a:moveTo>
                <a:lnTo>
                  <a:pt x="24917" y="11328"/>
                </a:lnTo>
                <a:lnTo>
                  <a:pt x="24917" y="19177"/>
                </a:lnTo>
                <a:lnTo>
                  <a:pt x="25107" y="16598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656148" y="3991398"/>
            <a:ext cx="635" cy="22860"/>
          </a:xfrm>
          <a:custGeom>
            <a:avLst/>
            <a:gdLst/>
            <a:ahLst/>
            <a:cxnLst/>
            <a:rect l="l" t="t" r="r" b="b"/>
            <a:pathLst>
              <a:path w="634" h="22860">
                <a:moveTo>
                  <a:pt x="0" y="22730"/>
                </a:moveTo>
                <a:lnTo>
                  <a:pt x="434" y="16251"/>
                </a:lnTo>
                <a:lnTo>
                  <a:pt x="0" y="0"/>
                </a:lnTo>
                <a:lnTo>
                  <a:pt x="0" y="22730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493254" y="3557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784216" y="3989483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0" y="23279"/>
                </a:moveTo>
                <a:lnTo>
                  <a:pt x="394" y="14113"/>
                </a:lnTo>
                <a:lnTo>
                  <a:pt x="0" y="0"/>
                </a:lnTo>
                <a:lnTo>
                  <a:pt x="0" y="23279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1528880" y="35444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518337" y="3985531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243" y="13970"/>
                </a:moveTo>
                <a:lnTo>
                  <a:pt x="243" y="0"/>
                </a:lnTo>
                <a:lnTo>
                  <a:pt x="0" y="4679"/>
                </a:lnTo>
                <a:lnTo>
                  <a:pt x="243" y="1397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699816" y="350165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4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0262530" y="3989988"/>
            <a:ext cx="635" cy="19685"/>
          </a:xfrm>
          <a:custGeom>
            <a:avLst/>
            <a:gdLst/>
            <a:ahLst/>
            <a:cxnLst/>
            <a:rect l="l" t="t" r="r" b="b"/>
            <a:pathLst>
              <a:path w="634" h="19685">
                <a:moveTo>
                  <a:pt x="154" y="19220"/>
                </a:moveTo>
                <a:lnTo>
                  <a:pt x="154" y="0"/>
                </a:lnTo>
                <a:lnTo>
                  <a:pt x="0" y="3281"/>
                </a:lnTo>
                <a:lnTo>
                  <a:pt x="154" y="1922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2146184" y="3979986"/>
            <a:ext cx="635" cy="51435"/>
          </a:xfrm>
          <a:custGeom>
            <a:avLst/>
            <a:gdLst/>
            <a:ahLst/>
            <a:cxnLst/>
            <a:rect l="l" t="t" r="r" b="b"/>
            <a:pathLst>
              <a:path w="634" h="51435">
                <a:moveTo>
                  <a:pt x="0" y="51127"/>
                </a:moveTo>
                <a:lnTo>
                  <a:pt x="148" y="47732"/>
                </a:lnTo>
                <a:lnTo>
                  <a:pt x="344" y="9632"/>
                </a:lnTo>
                <a:lnTo>
                  <a:pt x="0" y="0"/>
                </a:lnTo>
                <a:lnTo>
                  <a:pt x="0" y="51127"/>
                </a:ln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22730" y="345504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111"/>
                </a:moveTo>
                <a:close/>
              </a:path>
            </a:pathLst>
          </a:custGeom>
          <a:solidFill>
            <a:srgbClr val="6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270969" y="4351765"/>
            <a:ext cx="635" cy="33020"/>
          </a:xfrm>
          <a:custGeom>
            <a:avLst/>
            <a:gdLst/>
            <a:ahLst/>
            <a:cxnLst/>
            <a:rect l="l" t="t" r="r" b="b"/>
            <a:pathLst>
              <a:path w="634" h="33020">
                <a:moveTo>
                  <a:pt x="565" y="32549"/>
                </a:moveTo>
                <a:lnTo>
                  <a:pt x="565" y="0"/>
                </a:lnTo>
                <a:lnTo>
                  <a:pt x="0" y="12642"/>
                </a:lnTo>
                <a:lnTo>
                  <a:pt x="565" y="3254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097840" y="3989782"/>
            <a:ext cx="635" cy="38100"/>
          </a:xfrm>
          <a:custGeom>
            <a:avLst/>
            <a:gdLst/>
            <a:ahLst/>
            <a:cxnLst/>
            <a:rect l="l" t="t" r="r" b="b"/>
            <a:pathLst>
              <a:path w="634" h="38100">
                <a:moveTo>
                  <a:pt x="362" y="37512"/>
                </a:moveTo>
                <a:lnTo>
                  <a:pt x="362" y="0"/>
                </a:lnTo>
                <a:lnTo>
                  <a:pt x="0" y="28873"/>
                </a:lnTo>
                <a:lnTo>
                  <a:pt x="362" y="37512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206301" y="4376072"/>
            <a:ext cx="635" cy="24765"/>
          </a:xfrm>
          <a:custGeom>
            <a:avLst/>
            <a:gdLst/>
            <a:ahLst/>
            <a:cxnLst/>
            <a:rect l="l" t="t" r="r" b="b"/>
            <a:pathLst>
              <a:path w="634" h="24764">
                <a:moveTo>
                  <a:pt x="368" y="24508"/>
                </a:moveTo>
                <a:lnTo>
                  <a:pt x="368" y="0"/>
                </a:lnTo>
                <a:lnTo>
                  <a:pt x="0" y="11840"/>
                </a:lnTo>
                <a:lnTo>
                  <a:pt x="368" y="24508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036277" y="3986718"/>
            <a:ext cx="635" cy="29845"/>
          </a:xfrm>
          <a:custGeom>
            <a:avLst/>
            <a:gdLst/>
            <a:ahLst/>
            <a:cxnLst/>
            <a:rect l="l" t="t" r="r" b="b"/>
            <a:pathLst>
              <a:path w="634" h="29845">
                <a:moveTo>
                  <a:pt x="299" y="29465"/>
                </a:moveTo>
                <a:lnTo>
                  <a:pt x="299" y="0"/>
                </a:lnTo>
                <a:lnTo>
                  <a:pt x="0" y="12348"/>
                </a:lnTo>
                <a:lnTo>
                  <a:pt x="299" y="29465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0137368" y="4388899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70">
                <a:moveTo>
                  <a:pt x="444" y="26380"/>
                </a:moveTo>
                <a:lnTo>
                  <a:pt x="444" y="0"/>
                </a:lnTo>
                <a:lnTo>
                  <a:pt x="0" y="13055"/>
                </a:lnTo>
                <a:lnTo>
                  <a:pt x="444" y="2638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063957" y="4402816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139" y="10569"/>
                </a:moveTo>
                <a:lnTo>
                  <a:pt x="139" y="0"/>
                </a:lnTo>
                <a:lnTo>
                  <a:pt x="0" y="3716"/>
                </a:lnTo>
                <a:lnTo>
                  <a:pt x="139" y="1056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902616" y="4411459"/>
            <a:ext cx="635" cy="57785"/>
          </a:xfrm>
          <a:custGeom>
            <a:avLst/>
            <a:gdLst/>
            <a:ahLst/>
            <a:cxnLst/>
            <a:rect l="l" t="t" r="r" b="b"/>
            <a:pathLst>
              <a:path w="634" h="57785">
                <a:moveTo>
                  <a:pt x="237" y="57172"/>
                </a:moveTo>
                <a:lnTo>
                  <a:pt x="237" y="0"/>
                </a:lnTo>
                <a:lnTo>
                  <a:pt x="0" y="4544"/>
                </a:lnTo>
                <a:lnTo>
                  <a:pt x="64" y="30740"/>
                </a:lnTo>
                <a:lnTo>
                  <a:pt x="171" y="56140"/>
                </a:lnTo>
                <a:lnTo>
                  <a:pt x="237" y="57172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9404245" y="4434192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306" y="23488"/>
                </a:moveTo>
                <a:lnTo>
                  <a:pt x="306" y="0"/>
                </a:lnTo>
                <a:lnTo>
                  <a:pt x="0" y="7396"/>
                </a:lnTo>
                <a:lnTo>
                  <a:pt x="306" y="23488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953808" y="3967424"/>
            <a:ext cx="635" cy="76835"/>
          </a:xfrm>
          <a:custGeom>
            <a:avLst/>
            <a:gdLst/>
            <a:ahLst/>
            <a:cxnLst/>
            <a:rect l="l" t="t" r="r" b="b"/>
            <a:pathLst>
              <a:path w="634" h="76835">
                <a:moveTo>
                  <a:pt x="361" y="76487"/>
                </a:moveTo>
                <a:lnTo>
                  <a:pt x="361" y="0"/>
                </a:lnTo>
                <a:lnTo>
                  <a:pt x="0" y="21014"/>
                </a:lnTo>
                <a:lnTo>
                  <a:pt x="237" y="71814"/>
                </a:lnTo>
                <a:lnTo>
                  <a:pt x="361" y="76487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825797" y="3986636"/>
            <a:ext cx="635" cy="55880"/>
          </a:xfrm>
          <a:custGeom>
            <a:avLst/>
            <a:gdLst/>
            <a:ahLst/>
            <a:cxnLst/>
            <a:rect l="l" t="t" r="r" b="b"/>
            <a:pathLst>
              <a:path w="634" h="55879">
                <a:moveTo>
                  <a:pt x="261" y="55319"/>
                </a:moveTo>
                <a:lnTo>
                  <a:pt x="261" y="0"/>
                </a:lnTo>
                <a:lnTo>
                  <a:pt x="0" y="19634"/>
                </a:lnTo>
                <a:lnTo>
                  <a:pt x="261" y="55319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234347" y="3980851"/>
            <a:ext cx="635" cy="53975"/>
          </a:xfrm>
          <a:custGeom>
            <a:avLst/>
            <a:gdLst/>
            <a:ahLst/>
            <a:cxnLst/>
            <a:rect l="l" t="t" r="r" b="b"/>
            <a:pathLst>
              <a:path w="634" h="53975">
                <a:moveTo>
                  <a:pt x="160" y="53530"/>
                </a:moveTo>
                <a:lnTo>
                  <a:pt x="160" y="0"/>
                </a:lnTo>
                <a:lnTo>
                  <a:pt x="70" y="4952"/>
                </a:lnTo>
                <a:lnTo>
                  <a:pt x="0" y="43052"/>
                </a:lnTo>
                <a:lnTo>
                  <a:pt x="160" y="53530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84535" y="4252889"/>
            <a:ext cx="635" cy="19050"/>
          </a:xfrm>
          <a:custGeom>
            <a:avLst/>
            <a:gdLst/>
            <a:ahLst/>
            <a:cxnLst/>
            <a:rect l="l" t="t" r="r" b="b"/>
            <a:pathLst>
              <a:path w="634" h="19050">
                <a:moveTo>
                  <a:pt x="169" y="18836"/>
                </a:moveTo>
                <a:lnTo>
                  <a:pt x="169" y="0"/>
                </a:lnTo>
                <a:lnTo>
                  <a:pt x="0" y="10236"/>
                </a:lnTo>
                <a:lnTo>
                  <a:pt x="169" y="18836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056844" y="3949038"/>
            <a:ext cx="635" cy="116205"/>
          </a:xfrm>
          <a:custGeom>
            <a:avLst/>
            <a:gdLst/>
            <a:ahLst/>
            <a:cxnLst/>
            <a:rect l="l" t="t" r="r" b="b"/>
            <a:pathLst>
              <a:path w="634" h="116204">
                <a:moveTo>
                  <a:pt x="389" y="116203"/>
                </a:moveTo>
                <a:lnTo>
                  <a:pt x="389" y="0"/>
                </a:lnTo>
                <a:lnTo>
                  <a:pt x="230" y="8821"/>
                </a:lnTo>
                <a:lnTo>
                  <a:pt x="0" y="34221"/>
                </a:lnTo>
                <a:lnTo>
                  <a:pt x="104" y="97721"/>
                </a:lnTo>
                <a:lnTo>
                  <a:pt x="389" y="116203"/>
                </a:lnTo>
                <a:close/>
              </a:path>
            </a:pathLst>
          </a:custGeom>
          <a:solidFill>
            <a:srgbClr val="00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3960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965303"/>
            <a:ext cx="4407673" cy="897983"/>
          </a:xfrm>
        </p:spPr>
        <p:txBody>
          <a:bodyPr anchor="b" anchorCtr="0"/>
          <a:lstStyle>
            <a:lvl1pPr>
              <a:lnSpc>
                <a:spcPct val="85000"/>
              </a:lnSpc>
              <a:defRPr sz="2800" b="1" baseline="0"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2" y="5940664"/>
            <a:ext cx="4407673" cy="47820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3" lvl="0" indent="-228603">
              <a:lnSpc>
                <a:spcPct val="130000"/>
              </a:lnSpc>
            </a:pPr>
            <a:r>
              <a:rPr lang="en-US"/>
              <a:t>Click to edit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2" y="4585211"/>
            <a:ext cx="4407673" cy="34828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3" lvl="0" indent="-228603"/>
            <a:r>
              <a:rPr lang="en-US"/>
              <a:t>Date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322076" y="0"/>
            <a:ext cx="686992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60565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6D02-867D-4E82-9E8C-8BA653C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6C2B-A37A-421E-B0A2-DB24D8ED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DBE3-31E3-4F4E-BED2-09381326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4AB8-18BA-4D9E-9A8F-84AA11EC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2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D110-39DB-4554-9E3A-E2126A98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DBBC-9BEF-4C06-99B1-504ED2296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A8FA-F093-4EA2-9C0E-67813B4C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F1FE-BFA4-4007-8EEC-6A410804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5F814-E312-40A1-BBD5-48FC093A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76D3D-BBF9-0204-CD83-4C387225B3E0}"/>
              </a:ext>
            </a:extLst>
          </p:cNvPr>
          <p:cNvSpPr txBox="1"/>
          <p:nvPr userDrawn="1"/>
        </p:nvSpPr>
        <p:spPr>
          <a:xfrm rot="19839007">
            <a:off x="5543833" y="2443053"/>
            <a:ext cx="238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000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C994-9F88-4607-A79A-B838960E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E16B-CAC4-4E59-B11B-55596434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8BC8-AA20-4FB9-B077-8A02A622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30F5-D683-4F10-A6B2-EE6E1DDB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C80C-D9F2-4D76-9E9A-5370EA28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AE1-E3EC-43FB-94BF-9A99CF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33452-3843-4770-A2A8-1AC3F8DC6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5D590-717F-4BA1-9EE4-2AD65ECE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5ACF-B7AA-4A95-9557-DBB8C9E18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3FCF5-1A24-4ACB-AC25-869F5831A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4734E-7CF9-4280-92DD-F9B53146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5A9FA-B86B-4ED7-A819-A349014A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EC151-3F52-4013-9B5F-E619AD6A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4143-660A-4E82-B316-53D553EB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57AA8-789C-4CE3-896C-BE074556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0F83F-16BA-48A6-9956-4EECA43A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53C2D-E9C8-45EE-AC13-3BA504FE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2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7A5D8-36BD-46ED-8B2A-B567FF4D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BFD3A-2D1D-445C-87AA-2278E8C1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8BBF9-C416-495E-92CF-68B65B83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1AC6-D14B-4158-9393-40220D8A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5B53-35A7-43FE-A258-59A6C8DD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E2EE-82E7-4F6D-9927-5BD9509B9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1F344-F747-4854-AF87-354101F5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29FA0-3C00-40FC-938A-77742BB9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F6B9-F783-4751-BDD7-45BC2DD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E16D-1878-4B5F-9653-3732E250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46253-A4FE-497D-9401-1670F3028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C06EF-6A62-4CB6-9F70-1023F055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383EA-9EF7-44D1-B29A-65840A0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32BF5-FC4E-4B1A-86A6-9E7D74B3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DEC5F-D79B-4718-B55F-822061D1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4B277-C3DD-4789-8371-2F60BBAF1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FF71-BE6E-4EBC-85E2-120BF0C41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8285-08A0-4EA4-8962-E1B0B087F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58363-1B40-4226-8B64-C6D57E055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D44B-87F6-47C4-A84E-F007E241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928D-A8CE-4D6F-A03D-3A5732585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832" y="270982"/>
            <a:ext cx="10854334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555" y="2496159"/>
            <a:ext cx="5248910" cy="3583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73536" y="6455586"/>
            <a:ext cx="1292859" cy="39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89916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804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itehouse.gov/briefing-ro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986" y="1534414"/>
            <a:ext cx="10490375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800" b="1" spc="-10" dirty="0">
                <a:solidFill>
                  <a:srgbClr val="FFFFFF"/>
                </a:solidFill>
                <a:latin typeface="Open Sans Light"/>
                <a:cs typeface="Open Sans Light"/>
              </a:rPr>
              <a:t>Update and Discussion on IIJA Coordination</a:t>
            </a:r>
            <a:br>
              <a:rPr lang="en-US" sz="4800" b="0" spc="-10" dirty="0">
                <a:solidFill>
                  <a:srgbClr val="FFFFFF"/>
                </a:solidFill>
                <a:latin typeface="Open Sans Light"/>
                <a:cs typeface="Open Sans Light"/>
              </a:rPr>
            </a:br>
            <a:br>
              <a:rPr lang="en-US" sz="4800" b="0" spc="-10" dirty="0">
                <a:solidFill>
                  <a:srgbClr val="FFFFFF"/>
                </a:solidFill>
                <a:latin typeface="Open Sans Light"/>
                <a:cs typeface="Open Sans Light"/>
              </a:rPr>
            </a:br>
            <a:br>
              <a:rPr lang="en-US" sz="4800" b="0" spc="-10" dirty="0">
                <a:solidFill>
                  <a:srgbClr val="FFFFFF"/>
                </a:solidFill>
                <a:latin typeface="Open Sans Light"/>
                <a:cs typeface="Open Sans Light"/>
              </a:rPr>
            </a:br>
            <a:r>
              <a:rPr lang="en-US" sz="32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Transportation Coordinating Committee / IIJA Consortium</a:t>
            </a:r>
            <a:br>
              <a:rPr lang="en-US" sz="3200" b="0" spc="-10" dirty="0">
                <a:solidFill>
                  <a:srgbClr val="FFFFFF"/>
                </a:solidFill>
                <a:latin typeface="Open Sans Light"/>
                <a:cs typeface="Open Sans Light"/>
              </a:rPr>
            </a:br>
            <a:r>
              <a:rPr lang="en-US" sz="32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January 13, 2023</a:t>
            </a:r>
            <a:endParaRPr sz="48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3205" y="6468286"/>
            <a:ext cx="47625" cy="1123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650" spc="-5" dirty="0">
                <a:latin typeface="Open Sans"/>
                <a:cs typeface="Open Sans"/>
              </a:rPr>
              <a:t>5</a:t>
            </a:r>
            <a:endParaRPr sz="6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68683" y="6483096"/>
            <a:ext cx="502920" cy="375285"/>
          </a:xfrm>
          <a:custGeom>
            <a:avLst/>
            <a:gdLst/>
            <a:ahLst/>
            <a:cxnLst/>
            <a:rect l="l" t="t" r="r" b="b"/>
            <a:pathLst>
              <a:path w="502920" h="375284">
                <a:moveTo>
                  <a:pt x="502920" y="0"/>
                </a:moveTo>
                <a:lnTo>
                  <a:pt x="0" y="0"/>
                </a:lnTo>
                <a:lnTo>
                  <a:pt x="0" y="374903"/>
                </a:lnTo>
                <a:lnTo>
                  <a:pt x="502920" y="374903"/>
                </a:lnTo>
                <a:lnTo>
                  <a:pt x="50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6291071"/>
            <a:ext cx="928116" cy="3977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832" y="448149"/>
            <a:ext cx="42907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Strategic</a:t>
            </a:r>
            <a:r>
              <a:rPr spc="-155" dirty="0"/>
              <a:t> </a:t>
            </a:r>
            <a:r>
              <a:rPr spc="-50" dirty="0"/>
              <a:t>Goals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399" y="1527175"/>
            <a:ext cx="9819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Open Sans"/>
                <a:cs typeface="Open Sans"/>
              </a:rPr>
              <a:t>The</a:t>
            </a:r>
            <a:r>
              <a:rPr sz="2000" spc="-30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purpose</a:t>
            </a:r>
            <a:r>
              <a:rPr sz="2000" spc="-1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of</a:t>
            </a:r>
            <a:r>
              <a:rPr sz="2000" spc="-2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this</a:t>
            </a:r>
            <a:r>
              <a:rPr sz="2000" spc="-3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strategy</a:t>
            </a:r>
            <a:r>
              <a:rPr sz="2000" spc="-50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is</a:t>
            </a:r>
            <a:r>
              <a:rPr sz="2000" spc="-20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to</a:t>
            </a:r>
            <a:r>
              <a:rPr sz="2000" spc="-2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develop</a:t>
            </a:r>
            <a:r>
              <a:rPr sz="2000" spc="-4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an</a:t>
            </a:r>
            <a:r>
              <a:rPr sz="2000" spc="-2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implementable</a:t>
            </a:r>
            <a:r>
              <a:rPr sz="2000" spc="-3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plan</a:t>
            </a:r>
            <a:r>
              <a:rPr sz="2000" spc="-30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and</a:t>
            </a:r>
            <a:r>
              <a:rPr sz="2000" spc="-30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approach</a:t>
            </a:r>
            <a:r>
              <a:rPr sz="2000" spc="-45" dirty="0">
                <a:latin typeface="Open Sans"/>
                <a:cs typeface="Open Sans"/>
              </a:rPr>
              <a:t> </a:t>
            </a:r>
            <a:r>
              <a:rPr sz="2000" spc="-25" dirty="0">
                <a:latin typeface="Open Sans"/>
                <a:cs typeface="Open Sans"/>
              </a:rPr>
              <a:t>for </a:t>
            </a:r>
            <a:r>
              <a:rPr sz="2000" dirty="0">
                <a:latin typeface="Open Sans"/>
                <a:cs typeface="Open Sans"/>
              </a:rPr>
              <a:t>ARC</a:t>
            </a:r>
            <a:r>
              <a:rPr sz="2000" spc="-3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to</a:t>
            </a:r>
            <a:r>
              <a:rPr sz="2000" spc="-1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respond</a:t>
            </a:r>
            <a:r>
              <a:rPr sz="2000" spc="-2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to</a:t>
            </a:r>
            <a:r>
              <a:rPr sz="2000" spc="-15" dirty="0">
                <a:latin typeface="Open Sans"/>
                <a:cs typeface="Open Sans"/>
              </a:rPr>
              <a:t> </a:t>
            </a:r>
            <a:r>
              <a:rPr sz="2000" dirty="0">
                <a:latin typeface="Open Sans"/>
                <a:cs typeface="Open Sans"/>
              </a:rPr>
              <a:t>IIJA</a:t>
            </a:r>
            <a:r>
              <a:rPr sz="2000" spc="-25" dirty="0">
                <a:latin typeface="Open Sans"/>
                <a:cs typeface="Open Sans"/>
              </a:rPr>
              <a:t> </a:t>
            </a:r>
            <a:r>
              <a:rPr sz="2000" spc="-10" dirty="0">
                <a:latin typeface="Open Sans"/>
                <a:cs typeface="Open Sans"/>
              </a:rPr>
              <a:t>that:</a:t>
            </a:r>
            <a:endParaRPr sz="2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4651" y="1188719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476" y="0"/>
                </a:lnTo>
              </a:path>
            </a:pathLst>
          </a:custGeom>
          <a:ln w="57150">
            <a:solidFill>
              <a:srgbClr val="051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122" y="2679954"/>
            <a:ext cx="4927600" cy="1271270"/>
          </a:xfrm>
          <a:custGeom>
            <a:avLst/>
            <a:gdLst/>
            <a:ahLst/>
            <a:cxnLst/>
            <a:rect l="l" t="t" r="r" b="b"/>
            <a:pathLst>
              <a:path w="4927600" h="1271270">
                <a:moveTo>
                  <a:pt x="0" y="1271016"/>
                </a:moveTo>
                <a:lnTo>
                  <a:pt x="4927092" y="1271016"/>
                </a:lnTo>
                <a:lnTo>
                  <a:pt x="4927092" y="0"/>
                </a:lnTo>
                <a:lnTo>
                  <a:pt x="0" y="0"/>
                </a:lnTo>
                <a:lnTo>
                  <a:pt x="0" y="1271016"/>
                </a:lnTo>
                <a:close/>
              </a:path>
            </a:pathLst>
          </a:custGeom>
          <a:ln w="19050">
            <a:solidFill>
              <a:srgbClr val="9F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592" y="2956636"/>
            <a:ext cx="478218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Provides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ARC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with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the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structure,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process</a:t>
            </a:r>
            <a:r>
              <a:rPr sz="1800" spc="-25" dirty="0">
                <a:latin typeface="Open Sans"/>
                <a:cs typeface="Open Sans"/>
              </a:rPr>
              <a:t> and </a:t>
            </a:r>
            <a:r>
              <a:rPr sz="1800" dirty="0">
                <a:latin typeface="Open Sans"/>
                <a:cs typeface="Open Sans"/>
              </a:rPr>
              <a:t>information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1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drive</a:t>
            </a:r>
            <a:r>
              <a:rPr sz="1800" b="1" spc="-3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regional</a:t>
            </a:r>
            <a:r>
              <a:rPr sz="1800" b="1" spc="-45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benefit</a:t>
            </a:r>
            <a:r>
              <a:rPr sz="1800" b="1" spc="-20" dirty="0">
                <a:latin typeface="Open Sans"/>
                <a:cs typeface="Open Sans"/>
              </a:rPr>
              <a:t> </a:t>
            </a:r>
            <a:r>
              <a:rPr sz="1800" spc="-20" dirty="0">
                <a:latin typeface="Open Sans"/>
                <a:cs typeface="Open Sans"/>
              </a:rPr>
              <a:t>from </a:t>
            </a:r>
            <a:r>
              <a:rPr sz="1800" dirty="0">
                <a:latin typeface="Open Sans"/>
                <a:cs typeface="Open Sans"/>
              </a:rPr>
              <a:t>IIJA</a:t>
            </a:r>
            <a:r>
              <a:rPr sz="1800" spc="-5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grant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opportunities</a:t>
            </a:r>
            <a:endParaRPr sz="18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0309" y="2679954"/>
            <a:ext cx="4927600" cy="1271270"/>
          </a:xfrm>
          <a:custGeom>
            <a:avLst/>
            <a:gdLst/>
            <a:ahLst/>
            <a:cxnLst/>
            <a:rect l="l" t="t" r="r" b="b"/>
            <a:pathLst>
              <a:path w="4927600" h="1271270">
                <a:moveTo>
                  <a:pt x="0" y="1271016"/>
                </a:moveTo>
                <a:lnTo>
                  <a:pt x="4927092" y="1271016"/>
                </a:lnTo>
                <a:lnTo>
                  <a:pt x="4927092" y="0"/>
                </a:lnTo>
                <a:lnTo>
                  <a:pt x="0" y="0"/>
                </a:lnTo>
                <a:lnTo>
                  <a:pt x="0" y="1271016"/>
                </a:lnTo>
                <a:close/>
              </a:path>
            </a:pathLst>
          </a:custGeom>
          <a:ln w="19050">
            <a:solidFill>
              <a:srgbClr val="61B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4030" y="3052699"/>
            <a:ext cx="4026535" cy="6261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Open Sans"/>
                <a:cs typeface="Open Sans"/>
              </a:rPr>
              <a:t>Helps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ARC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promote</a:t>
            </a:r>
            <a:r>
              <a:rPr sz="1800" spc="-1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and</a:t>
            </a:r>
            <a:r>
              <a:rPr sz="1800" spc="-20" dirty="0">
                <a:latin typeface="Open Sans"/>
                <a:cs typeface="Open Sans"/>
              </a:rPr>
              <a:t> </a:t>
            </a:r>
            <a:r>
              <a:rPr sz="1800" spc="-10" dirty="0">
                <a:latin typeface="Open Sans"/>
                <a:cs typeface="Open Sans"/>
              </a:rPr>
              <a:t>incentivize</a:t>
            </a:r>
            <a:endParaRPr sz="1800">
              <a:latin typeface="Open Sans"/>
              <a:cs typeface="Open Sans"/>
            </a:endParaRPr>
          </a:p>
          <a:p>
            <a:pPr marL="58419" algn="ctr">
              <a:lnSpc>
                <a:spcPct val="100000"/>
              </a:lnSpc>
              <a:spcBef>
                <a:spcPts val="204"/>
              </a:spcBef>
            </a:pPr>
            <a:r>
              <a:rPr sz="1800" b="1" dirty="0">
                <a:latin typeface="Open Sans"/>
                <a:cs typeface="Open Sans"/>
              </a:rPr>
              <a:t>regional</a:t>
            </a:r>
            <a:r>
              <a:rPr sz="1800" b="1" spc="-75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coordination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0882" y="4648961"/>
            <a:ext cx="4927600" cy="1270000"/>
          </a:xfrm>
          <a:custGeom>
            <a:avLst/>
            <a:gdLst/>
            <a:ahLst/>
            <a:cxnLst/>
            <a:rect l="l" t="t" r="r" b="b"/>
            <a:pathLst>
              <a:path w="4927600" h="1270000">
                <a:moveTo>
                  <a:pt x="0" y="1269492"/>
                </a:moveTo>
                <a:lnTo>
                  <a:pt x="4927092" y="1269492"/>
                </a:lnTo>
                <a:lnTo>
                  <a:pt x="4927092" y="0"/>
                </a:lnTo>
                <a:lnTo>
                  <a:pt x="0" y="0"/>
                </a:lnTo>
                <a:lnTo>
                  <a:pt x="0" y="1269492"/>
                </a:lnTo>
                <a:close/>
              </a:path>
            </a:pathLst>
          </a:custGeom>
          <a:ln w="19050">
            <a:solidFill>
              <a:srgbClr val="00A2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62786" y="4985766"/>
            <a:ext cx="3907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Provides</a:t>
            </a:r>
            <a:r>
              <a:rPr sz="1800" spc="-2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local</a:t>
            </a:r>
            <a:r>
              <a:rPr sz="1800" spc="-4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jurisdictions</a:t>
            </a:r>
            <a:r>
              <a:rPr sz="1800" spc="-5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with</a:t>
            </a:r>
            <a:r>
              <a:rPr sz="1800" spc="-30" dirty="0">
                <a:latin typeface="Open Sans"/>
                <a:cs typeface="Open Sans"/>
              </a:rPr>
              <a:t> </a:t>
            </a:r>
            <a:r>
              <a:rPr sz="1800" spc="-25" dirty="0">
                <a:latin typeface="Open Sans"/>
                <a:cs typeface="Open Sans"/>
              </a:rPr>
              <a:t>the </a:t>
            </a:r>
            <a:r>
              <a:rPr sz="1800" dirty="0">
                <a:latin typeface="Open Sans"/>
                <a:cs typeface="Open Sans"/>
              </a:rPr>
              <a:t>information</a:t>
            </a:r>
            <a:r>
              <a:rPr sz="1800" spc="-4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be</a:t>
            </a:r>
            <a:r>
              <a:rPr sz="1800" spc="-1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effective</a:t>
            </a:r>
            <a:r>
              <a:rPr sz="1800" b="1" spc="-15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in </a:t>
            </a:r>
            <a:r>
              <a:rPr sz="1800" b="1" spc="-10" dirty="0">
                <a:latin typeface="Open Sans"/>
                <a:cs typeface="Open Sans"/>
              </a:rPr>
              <a:t>grant applications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05550" y="4648961"/>
            <a:ext cx="4927600" cy="1270000"/>
          </a:xfrm>
          <a:custGeom>
            <a:avLst/>
            <a:gdLst/>
            <a:ahLst/>
            <a:cxnLst/>
            <a:rect l="l" t="t" r="r" b="b"/>
            <a:pathLst>
              <a:path w="4927600" h="1270000">
                <a:moveTo>
                  <a:pt x="0" y="1269492"/>
                </a:moveTo>
                <a:lnTo>
                  <a:pt x="4927092" y="1269492"/>
                </a:lnTo>
                <a:lnTo>
                  <a:pt x="4927092" y="0"/>
                </a:lnTo>
                <a:lnTo>
                  <a:pt x="0" y="0"/>
                </a:lnTo>
                <a:lnTo>
                  <a:pt x="0" y="1269492"/>
                </a:lnTo>
                <a:close/>
              </a:path>
            </a:pathLst>
          </a:custGeom>
          <a:ln w="19050">
            <a:solidFill>
              <a:srgbClr val="0076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66407" y="5107000"/>
            <a:ext cx="4397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Open Sans"/>
                <a:cs typeface="Open Sans"/>
              </a:rPr>
              <a:t>Demonstrates</a:t>
            </a:r>
            <a:r>
              <a:rPr sz="1800" spc="-70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and</a:t>
            </a:r>
            <a:r>
              <a:rPr sz="1800" spc="-6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improves</a:t>
            </a:r>
            <a:r>
              <a:rPr sz="1800" spc="-80" dirty="0">
                <a:latin typeface="Open Sans"/>
                <a:cs typeface="Open Sans"/>
              </a:rPr>
              <a:t> </a:t>
            </a:r>
            <a:r>
              <a:rPr sz="1800" b="1" dirty="0">
                <a:latin typeface="Open Sans"/>
                <a:cs typeface="Open Sans"/>
              </a:rPr>
              <a:t>ARC’s</a:t>
            </a:r>
            <a:r>
              <a:rPr sz="1800" b="1" spc="-80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value</a:t>
            </a:r>
            <a:endParaRPr sz="1800">
              <a:latin typeface="Open Sans"/>
              <a:cs typeface="Open Sans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Open Sans"/>
                <a:cs typeface="Open Sans"/>
              </a:rPr>
              <a:t>add</a:t>
            </a:r>
            <a:r>
              <a:rPr sz="1800" b="1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to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the </a:t>
            </a:r>
            <a:r>
              <a:rPr sz="1800" spc="-10" dirty="0">
                <a:latin typeface="Open Sans"/>
                <a:cs typeface="Open Sans"/>
              </a:rPr>
              <a:t>region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3245" y="2261997"/>
            <a:ext cx="641350" cy="641350"/>
            <a:chOff x="3103245" y="2261997"/>
            <a:chExt cx="641350" cy="641350"/>
          </a:xfrm>
        </p:grpSpPr>
        <p:sp>
          <p:nvSpPr>
            <p:cNvPr id="17" name="object 17"/>
            <p:cNvSpPr/>
            <p:nvPr/>
          </p:nvSpPr>
          <p:spPr>
            <a:xfrm>
              <a:off x="3112770" y="2271522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0895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5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5" y="621791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5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2770" y="2271522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0895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5" y="0"/>
                  </a:lnTo>
                  <a:lnTo>
                    <a:pt x="356838" y="3370"/>
                  </a:lnTo>
                  <a:lnTo>
                    <a:pt x="400687" y="13162"/>
                  </a:lnTo>
                  <a:lnTo>
                    <a:pt x="441962" y="28895"/>
                  </a:lnTo>
                  <a:lnTo>
                    <a:pt x="480182" y="50087"/>
                  </a:lnTo>
                  <a:lnTo>
                    <a:pt x="514866" y="76257"/>
                  </a:lnTo>
                  <a:lnTo>
                    <a:pt x="545534" y="106925"/>
                  </a:lnTo>
                  <a:lnTo>
                    <a:pt x="571704" y="141609"/>
                  </a:lnTo>
                  <a:lnTo>
                    <a:pt x="592896" y="179829"/>
                  </a:lnTo>
                  <a:lnTo>
                    <a:pt x="608629" y="221104"/>
                  </a:lnTo>
                  <a:lnTo>
                    <a:pt x="618421" y="264953"/>
                  </a:lnTo>
                  <a:lnTo>
                    <a:pt x="621792" y="310895"/>
                  </a:lnTo>
                  <a:lnTo>
                    <a:pt x="618421" y="356838"/>
                  </a:lnTo>
                  <a:lnTo>
                    <a:pt x="608629" y="400687"/>
                  </a:lnTo>
                  <a:lnTo>
                    <a:pt x="592896" y="441962"/>
                  </a:lnTo>
                  <a:lnTo>
                    <a:pt x="571704" y="480182"/>
                  </a:lnTo>
                  <a:lnTo>
                    <a:pt x="545534" y="514866"/>
                  </a:lnTo>
                  <a:lnTo>
                    <a:pt x="514866" y="545534"/>
                  </a:lnTo>
                  <a:lnTo>
                    <a:pt x="480182" y="571704"/>
                  </a:lnTo>
                  <a:lnTo>
                    <a:pt x="441962" y="592896"/>
                  </a:lnTo>
                  <a:lnTo>
                    <a:pt x="400687" y="608629"/>
                  </a:lnTo>
                  <a:lnTo>
                    <a:pt x="356838" y="618421"/>
                  </a:lnTo>
                  <a:lnTo>
                    <a:pt x="310895" y="621791"/>
                  </a:lnTo>
                  <a:lnTo>
                    <a:pt x="264953" y="618421"/>
                  </a:lnTo>
                  <a:lnTo>
                    <a:pt x="221104" y="608629"/>
                  </a:lnTo>
                  <a:lnTo>
                    <a:pt x="179829" y="592896"/>
                  </a:lnTo>
                  <a:lnTo>
                    <a:pt x="141609" y="571704"/>
                  </a:lnTo>
                  <a:lnTo>
                    <a:pt x="106925" y="545534"/>
                  </a:lnTo>
                  <a:lnTo>
                    <a:pt x="76257" y="514866"/>
                  </a:lnTo>
                  <a:lnTo>
                    <a:pt x="50087" y="480182"/>
                  </a:lnTo>
                  <a:lnTo>
                    <a:pt x="28895" y="441962"/>
                  </a:lnTo>
                  <a:lnTo>
                    <a:pt x="13162" y="400687"/>
                  </a:lnTo>
                  <a:lnTo>
                    <a:pt x="3370" y="356838"/>
                  </a:lnTo>
                  <a:lnTo>
                    <a:pt x="0" y="310895"/>
                  </a:lnTo>
                  <a:close/>
                </a:path>
              </a:pathLst>
            </a:custGeom>
            <a:ln w="19050">
              <a:solidFill>
                <a:srgbClr val="9F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103245" y="4214240"/>
            <a:ext cx="641350" cy="641350"/>
            <a:chOff x="3103245" y="4214240"/>
            <a:chExt cx="641350" cy="641350"/>
          </a:xfrm>
        </p:grpSpPr>
        <p:sp>
          <p:nvSpPr>
            <p:cNvPr id="20" name="object 20"/>
            <p:cNvSpPr/>
            <p:nvPr/>
          </p:nvSpPr>
          <p:spPr>
            <a:xfrm>
              <a:off x="3112770" y="422376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0895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5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5" y="621791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5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2770" y="422376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0895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5" y="0"/>
                  </a:lnTo>
                  <a:lnTo>
                    <a:pt x="356838" y="3370"/>
                  </a:lnTo>
                  <a:lnTo>
                    <a:pt x="400687" y="13162"/>
                  </a:lnTo>
                  <a:lnTo>
                    <a:pt x="441962" y="28895"/>
                  </a:lnTo>
                  <a:lnTo>
                    <a:pt x="480182" y="50087"/>
                  </a:lnTo>
                  <a:lnTo>
                    <a:pt x="514866" y="76257"/>
                  </a:lnTo>
                  <a:lnTo>
                    <a:pt x="545534" y="106925"/>
                  </a:lnTo>
                  <a:lnTo>
                    <a:pt x="571704" y="141609"/>
                  </a:lnTo>
                  <a:lnTo>
                    <a:pt x="592896" y="179829"/>
                  </a:lnTo>
                  <a:lnTo>
                    <a:pt x="608629" y="221104"/>
                  </a:lnTo>
                  <a:lnTo>
                    <a:pt x="618421" y="264953"/>
                  </a:lnTo>
                  <a:lnTo>
                    <a:pt x="621792" y="310895"/>
                  </a:lnTo>
                  <a:lnTo>
                    <a:pt x="618421" y="356838"/>
                  </a:lnTo>
                  <a:lnTo>
                    <a:pt x="608629" y="400687"/>
                  </a:lnTo>
                  <a:lnTo>
                    <a:pt x="592896" y="441962"/>
                  </a:lnTo>
                  <a:lnTo>
                    <a:pt x="571704" y="480182"/>
                  </a:lnTo>
                  <a:lnTo>
                    <a:pt x="545534" y="514866"/>
                  </a:lnTo>
                  <a:lnTo>
                    <a:pt x="514866" y="545534"/>
                  </a:lnTo>
                  <a:lnTo>
                    <a:pt x="480182" y="571704"/>
                  </a:lnTo>
                  <a:lnTo>
                    <a:pt x="441962" y="592896"/>
                  </a:lnTo>
                  <a:lnTo>
                    <a:pt x="400687" y="608629"/>
                  </a:lnTo>
                  <a:lnTo>
                    <a:pt x="356838" y="618421"/>
                  </a:lnTo>
                  <a:lnTo>
                    <a:pt x="310895" y="621791"/>
                  </a:lnTo>
                  <a:lnTo>
                    <a:pt x="264953" y="618421"/>
                  </a:lnTo>
                  <a:lnTo>
                    <a:pt x="221104" y="608629"/>
                  </a:lnTo>
                  <a:lnTo>
                    <a:pt x="179829" y="592896"/>
                  </a:lnTo>
                  <a:lnTo>
                    <a:pt x="141609" y="571704"/>
                  </a:lnTo>
                  <a:lnTo>
                    <a:pt x="106925" y="545534"/>
                  </a:lnTo>
                  <a:lnTo>
                    <a:pt x="76257" y="514866"/>
                  </a:lnTo>
                  <a:lnTo>
                    <a:pt x="50087" y="480182"/>
                  </a:lnTo>
                  <a:lnTo>
                    <a:pt x="28895" y="441962"/>
                  </a:lnTo>
                  <a:lnTo>
                    <a:pt x="13162" y="400687"/>
                  </a:lnTo>
                  <a:lnTo>
                    <a:pt x="3370" y="356838"/>
                  </a:lnTo>
                  <a:lnTo>
                    <a:pt x="0" y="310895"/>
                  </a:lnTo>
                  <a:close/>
                </a:path>
              </a:pathLst>
            </a:custGeom>
            <a:ln w="19050">
              <a:solidFill>
                <a:srgbClr val="00A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49436" y="2261997"/>
            <a:ext cx="641350" cy="641350"/>
            <a:chOff x="8449436" y="2261997"/>
            <a:chExt cx="641350" cy="641350"/>
          </a:xfrm>
        </p:grpSpPr>
        <p:sp>
          <p:nvSpPr>
            <p:cNvPr id="23" name="object 23"/>
            <p:cNvSpPr/>
            <p:nvPr/>
          </p:nvSpPr>
          <p:spPr>
            <a:xfrm>
              <a:off x="8458961" y="2271522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0896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5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6" y="621791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5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58961" y="2271522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0895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6" y="0"/>
                  </a:lnTo>
                  <a:lnTo>
                    <a:pt x="356838" y="3370"/>
                  </a:lnTo>
                  <a:lnTo>
                    <a:pt x="400687" y="13162"/>
                  </a:lnTo>
                  <a:lnTo>
                    <a:pt x="441962" y="28895"/>
                  </a:lnTo>
                  <a:lnTo>
                    <a:pt x="480182" y="50087"/>
                  </a:lnTo>
                  <a:lnTo>
                    <a:pt x="514866" y="76257"/>
                  </a:lnTo>
                  <a:lnTo>
                    <a:pt x="545534" y="106925"/>
                  </a:lnTo>
                  <a:lnTo>
                    <a:pt x="571704" y="141609"/>
                  </a:lnTo>
                  <a:lnTo>
                    <a:pt x="592896" y="179829"/>
                  </a:lnTo>
                  <a:lnTo>
                    <a:pt x="608629" y="221104"/>
                  </a:lnTo>
                  <a:lnTo>
                    <a:pt x="618421" y="264953"/>
                  </a:lnTo>
                  <a:lnTo>
                    <a:pt x="621792" y="310895"/>
                  </a:lnTo>
                  <a:lnTo>
                    <a:pt x="618421" y="356838"/>
                  </a:lnTo>
                  <a:lnTo>
                    <a:pt x="608629" y="400687"/>
                  </a:lnTo>
                  <a:lnTo>
                    <a:pt x="592896" y="441962"/>
                  </a:lnTo>
                  <a:lnTo>
                    <a:pt x="571704" y="480182"/>
                  </a:lnTo>
                  <a:lnTo>
                    <a:pt x="545534" y="514866"/>
                  </a:lnTo>
                  <a:lnTo>
                    <a:pt x="514866" y="545534"/>
                  </a:lnTo>
                  <a:lnTo>
                    <a:pt x="480182" y="571704"/>
                  </a:lnTo>
                  <a:lnTo>
                    <a:pt x="441962" y="592896"/>
                  </a:lnTo>
                  <a:lnTo>
                    <a:pt x="400687" y="608629"/>
                  </a:lnTo>
                  <a:lnTo>
                    <a:pt x="356838" y="618421"/>
                  </a:lnTo>
                  <a:lnTo>
                    <a:pt x="310896" y="621791"/>
                  </a:lnTo>
                  <a:lnTo>
                    <a:pt x="264953" y="618421"/>
                  </a:lnTo>
                  <a:lnTo>
                    <a:pt x="221104" y="608629"/>
                  </a:lnTo>
                  <a:lnTo>
                    <a:pt x="179829" y="592896"/>
                  </a:lnTo>
                  <a:lnTo>
                    <a:pt x="141609" y="571704"/>
                  </a:lnTo>
                  <a:lnTo>
                    <a:pt x="106925" y="545534"/>
                  </a:lnTo>
                  <a:lnTo>
                    <a:pt x="76257" y="514866"/>
                  </a:lnTo>
                  <a:lnTo>
                    <a:pt x="50087" y="480182"/>
                  </a:lnTo>
                  <a:lnTo>
                    <a:pt x="28895" y="441962"/>
                  </a:lnTo>
                  <a:lnTo>
                    <a:pt x="13162" y="400687"/>
                  </a:lnTo>
                  <a:lnTo>
                    <a:pt x="3370" y="356838"/>
                  </a:lnTo>
                  <a:lnTo>
                    <a:pt x="0" y="310895"/>
                  </a:lnTo>
                  <a:close/>
                </a:path>
              </a:pathLst>
            </a:custGeom>
            <a:ln w="19050">
              <a:solidFill>
                <a:srgbClr val="61B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449436" y="4214240"/>
            <a:ext cx="641350" cy="641350"/>
            <a:chOff x="8449436" y="4214240"/>
            <a:chExt cx="641350" cy="641350"/>
          </a:xfrm>
        </p:grpSpPr>
        <p:sp>
          <p:nvSpPr>
            <p:cNvPr id="26" name="object 26"/>
            <p:cNvSpPr/>
            <p:nvPr/>
          </p:nvSpPr>
          <p:spPr>
            <a:xfrm>
              <a:off x="8458961" y="422376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0896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5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6" y="621791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5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58961" y="422376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0895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6" y="0"/>
                  </a:lnTo>
                  <a:lnTo>
                    <a:pt x="356838" y="3370"/>
                  </a:lnTo>
                  <a:lnTo>
                    <a:pt x="400687" y="13162"/>
                  </a:lnTo>
                  <a:lnTo>
                    <a:pt x="441962" y="28895"/>
                  </a:lnTo>
                  <a:lnTo>
                    <a:pt x="480182" y="50087"/>
                  </a:lnTo>
                  <a:lnTo>
                    <a:pt x="514866" y="76257"/>
                  </a:lnTo>
                  <a:lnTo>
                    <a:pt x="545534" y="106925"/>
                  </a:lnTo>
                  <a:lnTo>
                    <a:pt x="571704" y="141609"/>
                  </a:lnTo>
                  <a:lnTo>
                    <a:pt x="592896" y="179829"/>
                  </a:lnTo>
                  <a:lnTo>
                    <a:pt x="608629" y="221104"/>
                  </a:lnTo>
                  <a:lnTo>
                    <a:pt x="618421" y="264953"/>
                  </a:lnTo>
                  <a:lnTo>
                    <a:pt x="621792" y="310895"/>
                  </a:lnTo>
                  <a:lnTo>
                    <a:pt x="618421" y="356838"/>
                  </a:lnTo>
                  <a:lnTo>
                    <a:pt x="608629" y="400687"/>
                  </a:lnTo>
                  <a:lnTo>
                    <a:pt x="592896" y="441962"/>
                  </a:lnTo>
                  <a:lnTo>
                    <a:pt x="571704" y="480182"/>
                  </a:lnTo>
                  <a:lnTo>
                    <a:pt x="545534" y="514866"/>
                  </a:lnTo>
                  <a:lnTo>
                    <a:pt x="514866" y="545534"/>
                  </a:lnTo>
                  <a:lnTo>
                    <a:pt x="480182" y="571704"/>
                  </a:lnTo>
                  <a:lnTo>
                    <a:pt x="441962" y="592896"/>
                  </a:lnTo>
                  <a:lnTo>
                    <a:pt x="400687" y="608629"/>
                  </a:lnTo>
                  <a:lnTo>
                    <a:pt x="356838" y="618421"/>
                  </a:lnTo>
                  <a:lnTo>
                    <a:pt x="310896" y="621791"/>
                  </a:lnTo>
                  <a:lnTo>
                    <a:pt x="264953" y="618421"/>
                  </a:lnTo>
                  <a:lnTo>
                    <a:pt x="221104" y="608629"/>
                  </a:lnTo>
                  <a:lnTo>
                    <a:pt x="179829" y="592896"/>
                  </a:lnTo>
                  <a:lnTo>
                    <a:pt x="141609" y="571704"/>
                  </a:lnTo>
                  <a:lnTo>
                    <a:pt x="106925" y="545534"/>
                  </a:lnTo>
                  <a:lnTo>
                    <a:pt x="76257" y="514866"/>
                  </a:lnTo>
                  <a:lnTo>
                    <a:pt x="50087" y="480182"/>
                  </a:lnTo>
                  <a:lnTo>
                    <a:pt x="28895" y="441962"/>
                  </a:lnTo>
                  <a:lnTo>
                    <a:pt x="13162" y="400687"/>
                  </a:lnTo>
                  <a:lnTo>
                    <a:pt x="3370" y="356838"/>
                  </a:lnTo>
                  <a:lnTo>
                    <a:pt x="0" y="310895"/>
                  </a:lnTo>
                  <a:close/>
                </a:path>
              </a:pathLst>
            </a:custGeom>
            <a:ln w="19050">
              <a:solidFill>
                <a:srgbClr val="0076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80028" y="2291588"/>
            <a:ext cx="28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Open Sans"/>
                <a:cs typeface="Open Sans"/>
              </a:rPr>
              <a:t>1</a:t>
            </a:r>
            <a:endParaRPr sz="36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3807" y="2278456"/>
            <a:ext cx="287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Open Sans"/>
                <a:cs typeface="Open Sans"/>
              </a:rPr>
              <a:t>2</a:t>
            </a:r>
            <a:endParaRPr sz="36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92855" y="4232275"/>
            <a:ext cx="28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Open Sans"/>
                <a:cs typeface="Open Sans"/>
              </a:rPr>
              <a:t>3</a:t>
            </a:r>
            <a:endParaRPr sz="36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96121" y="4233164"/>
            <a:ext cx="28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Open Sans"/>
                <a:cs typeface="Open Sans"/>
              </a:rPr>
              <a:t>4</a:t>
            </a:r>
            <a:endParaRPr sz="36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6291071"/>
            <a:ext cx="928116" cy="3977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9787" y="71785"/>
            <a:ext cx="10515600" cy="1325563"/>
          </a:xfrm>
          <a:prstGeom prst="rect">
            <a:avLst/>
          </a:prstGeom>
        </p:spPr>
        <p:txBody>
          <a:bodyPr vert="horz" wrap="square" lIns="0" tIns="2478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Federal</a:t>
            </a:r>
            <a:r>
              <a:rPr spc="-105" dirty="0"/>
              <a:t> </a:t>
            </a:r>
            <a:r>
              <a:rPr spc="-75" dirty="0"/>
              <a:t>Implementation</a:t>
            </a:r>
            <a:r>
              <a:rPr spc="-120" dirty="0"/>
              <a:t> </a:t>
            </a:r>
            <a:r>
              <a:rPr spc="-60" dirty="0"/>
              <a:t>Priorities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1947" y="1517726"/>
            <a:ext cx="1406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Workforce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40" dirty="0"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1947" y="3244418"/>
            <a:ext cx="807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Open Sans"/>
                <a:cs typeface="Open Sans"/>
              </a:rPr>
              <a:t>Equity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1947" y="5041519"/>
            <a:ext cx="1262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latin typeface="Open Sans"/>
                <a:cs typeface="Open Sans"/>
              </a:rPr>
              <a:t>Resilience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757" y="1402207"/>
            <a:ext cx="832230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places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focus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on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creating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job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opportunities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with</a:t>
            </a:r>
            <a:r>
              <a:rPr sz="1400" spc="1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fair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wages</a:t>
            </a:r>
            <a:r>
              <a:rPr sz="1400" b="1" spc="-2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and</a:t>
            </a:r>
            <a:r>
              <a:rPr sz="1400" b="1" spc="-1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high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labor</a:t>
            </a:r>
            <a:r>
              <a:rPr sz="1400" b="1" spc="-2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standards</a:t>
            </a:r>
            <a:r>
              <a:rPr sz="1400" dirty="0">
                <a:latin typeface="Open Sans"/>
                <a:cs typeface="Open Sans"/>
              </a:rPr>
              <a:t>.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Certain </a:t>
            </a: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grants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set-aside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funds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specifically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for this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purpose.</a:t>
            </a:r>
            <a:r>
              <a:rPr sz="1400" spc="3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Key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programs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include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1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Workforce </a:t>
            </a:r>
            <a:r>
              <a:rPr sz="1400" dirty="0">
                <a:latin typeface="Open Sans"/>
                <a:cs typeface="Open Sans"/>
              </a:rPr>
              <a:t>Development,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Training,</a:t>
            </a:r>
            <a:r>
              <a:rPr sz="1400" spc="-6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Education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Program;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State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Digital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Equity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Capacity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Grant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Program;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spc="-25" dirty="0">
                <a:latin typeface="Open Sans"/>
                <a:cs typeface="Open Sans"/>
              </a:rPr>
              <a:t>and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Digital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Equity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Competitive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Grant</a:t>
            </a:r>
            <a:r>
              <a:rPr sz="1400" spc="-10" dirty="0">
                <a:latin typeface="Open Sans"/>
                <a:cs typeface="Open Sans"/>
              </a:rPr>
              <a:t> Program.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6757" y="2575941"/>
            <a:ext cx="896239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encourages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funds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to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be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invested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equitably,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including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through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Justice40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initiative,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which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seeks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20" dirty="0">
                <a:latin typeface="Open Sans"/>
                <a:cs typeface="Open Sans"/>
              </a:rPr>
              <a:t>that </a:t>
            </a:r>
            <a:r>
              <a:rPr sz="1400" dirty="0">
                <a:latin typeface="Open Sans"/>
                <a:cs typeface="Open Sans"/>
              </a:rPr>
              <a:t>40%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of</a:t>
            </a:r>
            <a:r>
              <a:rPr sz="1400" spc="-10" dirty="0">
                <a:latin typeface="Open Sans"/>
                <a:cs typeface="Open Sans"/>
              </a:rPr>
              <a:t> overall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benefits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from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federal</a:t>
            </a:r>
            <a:r>
              <a:rPr sz="1400" b="1" spc="-3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investments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in</a:t>
            </a:r>
            <a:r>
              <a:rPr sz="1400" b="1" spc="-2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climate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and</a:t>
            </a:r>
            <a:r>
              <a:rPr sz="1400" b="1" spc="-1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clean</a:t>
            </a:r>
            <a:r>
              <a:rPr sz="1400" b="1" spc="-1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energy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reach</a:t>
            </a:r>
            <a:r>
              <a:rPr sz="1400" b="1" spc="-10" dirty="0">
                <a:latin typeface="Open Sans"/>
                <a:cs typeface="Open Sans"/>
              </a:rPr>
              <a:t> underserved </a:t>
            </a:r>
            <a:r>
              <a:rPr sz="1400" b="1" dirty="0">
                <a:latin typeface="Open Sans"/>
                <a:cs typeface="Open Sans"/>
              </a:rPr>
              <a:t>communities.</a:t>
            </a:r>
            <a:r>
              <a:rPr sz="1400" b="1" spc="29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Federal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agencies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are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taking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steps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to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ensure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that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programs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are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accessible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to</a:t>
            </a:r>
            <a:r>
              <a:rPr sz="1400" spc="-10" dirty="0">
                <a:latin typeface="Open Sans"/>
                <a:cs typeface="Open Sans"/>
              </a:rPr>
              <a:t> underserved </a:t>
            </a:r>
            <a:r>
              <a:rPr sz="1400" dirty="0">
                <a:latin typeface="Open Sans"/>
                <a:cs typeface="Open Sans"/>
              </a:rPr>
              <a:t>communities,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including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by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offering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technical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assistance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simplifying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 funding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process.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Certain </a:t>
            </a:r>
            <a:r>
              <a:rPr sz="1400" dirty="0">
                <a:latin typeface="Open Sans"/>
                <a:cs typeface="Open Sans"/>
              </a:rPr>
              <a:t>programs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have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carved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out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funds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for</a:t>
            </a:r>
            <a:r>
              <a:rPr sz="1400" b="1" spc="-2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disadvantaged</a:t>
            </a:r>
            <a:r>
              <a:rPr sz="1400" b="1" spc="-30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communities</a:t>
            </a:r>
            <a:r>
              <a:rPr sz="1400" spc="-10" dirty="0">
                <a:latin typeface="Open Sans"/>
                <a:cs typeface="Open Sans"/>
              </a:rPr>
              <a:t>.</a:t>
            </a:r>
            <a:endParaRPr sz="1400" dirty="0">
              <a:latin typeface="Open Sans"/>
              <a:cs typeface="Open Sans"/>
            </a:endParaRPr>
          </a:p>
          <a:p>
            <a:pPr marL="12700" marR="457834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Open Sans"/>
                <a:cs typeface="Open Sans"/>
              </a:rPr>
              <a:t>Multiple</a:t>
            </a:r>
            <a:r>
              <a:rPr sz="1400" spc="-7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programs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including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Reconnecting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Communities,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Community</a:t>
            </a:r>
            <a:r>
              <a:rPr sz="1400" spc="-6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Charging,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10" dirty="0">
                <a:latin typeface="Open Sans"/>
                <a:cs typeface="Open Sans"/>
              </a:rPr>
              <a:t> Broadband Equity,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Access,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Deployment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emphasize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equity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goals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their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design.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6757" y="4627626"/>
            <a:ext cx="899414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Open Sans"/>
                <a:cs typeface="Open Sans"/>
              </a:rPr>
              <a:t>IIJA</a:t>
            </a:r>
            <a:r>
              <a:rPr sz="1400" spc="-6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makes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funding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available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to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prioritize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building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resilient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infrastructure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that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can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withstand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the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impacts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spc="-25" dirty="0">
                <a:latin typeface="Open Sans"/>
                <a:cs typeface="Open Sans"/>
              </a:rPr>
              <a:t>of </a:t>
            </a:r>
            <a:r>
              <a:rPr sz="1400" dirty="0">
                <a:latin typeface="Open Sans"/>
                <a:cs typeface="Open Sans"/>
              </a:rPr>
              <a:t>climate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change.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handful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of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programs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within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IIJA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focus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specifically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on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bolstering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resilience,</a:t>
            </a:r>
            <a:r>
              <a:rPr sz="1400" spc="-5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such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as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spc="-25" dirty="0">
                <a:latin typeface="Open Sans"/>
                <a:cs typeface="Open Sans"/>
              </a:rPr>
              <a:t>the </a:t>
            </a:r>
            <a:r>
              <a:rPr sz="1400" spc="-10" dirty="0">
                <a:latin typeface="Open Sans"/>
                <a:cs typeface="Open Sans"/>
              </a:rPr>
              <a:t>PROTECT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program,</a:t>
            </a:r>
            <a:r>
              <a:rPr sz="1400" spc="-6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while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others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support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resiliency</a:t>
            </a:r>
            <a:r>
              <a:rPr sz="1400" spc="-6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through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development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of</a:t>
            </a:r>
            <a:r>
              <a:rPr sz="1400" spc="-1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electric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vehicle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charging infrastructure,</a:t>
            </a:r>
            <a:r>
              <a:rPr sz="1400" spc="-6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new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battery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development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programs,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programs</a:t>
            </a:r>
            <a:r>
              <a:rPr sz="1400" spc="-2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that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promote</a:t>
            </a:r>
            <a:r>
              <a:rPr sz="1400" spc="-4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innovation</a:t>
            </a:r>
            <a:r>
              <a:rPr sz="1400" spc="-3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to</a:t>
            </a:r>
            <a:r>
              <a:rPr sz="1400" spc="-1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advance</a:t>
            </a:r>
            <a:r>
              <a:rPr sz="1400" spc="-3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clean </a:t>
            </a:r>
            <a:r>
              <a:rPr sz="1400" dirty="0">
                <a:latin typeface="Open Sans"/>
                <a:cs typeface="Open Sans"/>
              </a:rPr>
              <a:t>energy</a:t>
            </a:r>
            <a:r>
              <a:rPr sz="1400" spc="-5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technologies</a:t>
            </a:r>
            <a:r>
              <a:rPr sz="1400" spc="-45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and</a:t>
            </a:r>
            <a:r>
              <a:rPr sz="1400" spc="-20" dirty="0">
                <a:latin typeface="Open Sans"/>
                <a:cs typeface="Open Sans"/>
              </a:rPr>
              <a:t> </a:t>
            </a:r>
            <a:r>
              <a:rPr sz="1400" dirty="0">
                <a:latin typeface="Open Sans"/>
                <a:cs typeface="Open Sans"/>
              </a:rPr>
              <a:t>water</a:t>
            </a:r>
            <a:r>
              <a:rPr sz="1400" spc="-5" dirty="0">
                <a:latin typeface="Open Sans"/>
                <a:cs typeface="Open Sans"/>
              </a:rPr>
              <a:t> </a:t>
            </a:r>
            <a:r>
              <a:rPr sz="1400" spc="-10" dirty="0">
                <a:latin typeface="Open Sans"/>
                <a:cs typeface="Open Sans"/>
              </a:rPr>
              <a:t>infrastructure.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4651" y="1188719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5715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7716" y="5768340"/>
            <a:ext cx="10654665" cy="624840"/>
          </a:xfrm>
          <a:prstGeom prst="rect">
            <a:avLst/>
          </a:prstGeom>
          <a:solidFill>
            <a:srgbClr val="3D85B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8265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It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will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be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important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region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account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reflect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federal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priorities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application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development</a:t>
            </a:r>
            <a:r>
              <a:rPr sz="1200" spc="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processes.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Moreover,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there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opportunity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region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2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leverage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IIJA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establish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coordinated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programming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that</a:t>
            </a:r>
            <a:r>
              <a:rPr sz="12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addresses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regional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workforce,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equity,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resilience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challenges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goals.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4796" y="4785359"/>
            <a:ext cx="822960" cy="822960"/>
            <a:chOff x="394796" y="4785359"/>
            <a:chExt cx="822960" cy="822960"/>
          </a:xfrm>
        </p:grpSpPr>
        <p:sp>
          <p:nvSpPr>
            <p:cNvPr id="14" name="object 14"/>
            <p:cNvSpPr/>
            <p:nvPr/>
          </p:nvSpPr>
          <p:spPr>
            <a:xfrm>
              <a:off x="394796" y="4785359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2122" y="0"/>
                  </a:moveTo>
                  <a:lnTo>
                    <a:pt x="364010" y="2768"/>
                  </a:lnTo>
                  <a:lnTo>
                    <a:pt x="317538" y="10867"/>
                  </a:lnTo>
                  <a:lnTo>
                    <a:pt x="273015" y="23986"/>
                  </a:lnTo>
                  <a:lnTo>
                    <a:pt x="230748" y="41814"/>
                  </a:lnTo>
                  <a:lnTo>
                    <a:pt x="191046" y="64040"/>
                  </a:lnTo>
                  <a:lnTo>
                    <a:pt x="154217" y="90353"/>
                  </a:lnTo>
                  <a:lnTo>
                    <a:pt x="120567" y="120443"/>
                  </a:lnTo>
                  <a:lnTo>
                    <a:pt x="90405" y="153999"/>
                  </a:lnTo>
                  <a:lnTo>
                    <a:pt x="64039" y="190710"/>
                  </a:lnTo>
                  <a:lnTo>
                    <a:pt x="41777" y="230266"/>
                  </a:lnTo>
                  <a:lnTo>
                    <a:pt x="23925" y="272355"/>
                  </a:lnTo>
                  <a:lnTo>
                    <a:pt x="10794" y="316667"/>
                  </a:lnTo>
                  <a:lnTo>
                    <a:pt x="2690" y="362886"/>
                  </a:lnTo>
                  <a:lnTo>
                    <a:pt x="0" y="409320"/>
                  </a:lnTo>
                  <a:lnTo>
                    <a:pt x="7" y="412241"/>
                  </a:lnTo>
                  <a:lnTo>
                    <a:pt x="2688" y="458566"/>
                  </a:lnTo>
                  <a:lnTo>
                    <a:pt x="10789" y="504852"/>
                  </a:lnTo>
                  <a:lnTo>
                    <a:pt x="23911" y="549260"/>
                  </a:lnTo>
                  <a:lnTo>
                    <a:pt x="41743" y="591471"/>
                  </a:lnTo>
                  <a:lnTo>
                    <a:pt x="63973" y="631169"/>
                  </a:lnTo>
                  <a:lnTo>
                    <a:pt x="90291" y="668036"/>
                  </a:lnTo>
                  <a:lnTo>
                    <a:pt x="120386" y="701754"/>
                  </a:lnTo>
                  <a:lnTo>
                    <a:pt x="153947" y="732006"/>
                  </a:lnTo>
                  <a:lnTo>
                    <a:pt x="190662" y="758475"/>
                  </a:lnTo>
                  <a:lnTo>
                    <a:pt x="230221" y="780843"/>
                  </a:lnTo>
                  <a:lnTo>
                    <a:pt x="272313" y="798793"/>
                  </a:lnTo>
                  <a:lnTo>
                    <a:pt x="316626" y="812007"/>
                  </a:lnTo>
                  <a:lnTo>
                    <a:pt x="362851" y="820169"/>
                  </a:lnTo>
                  <a:lnTo>
                    <a:pt x="410675" y="822959"/>
                  </a:lnTo>
                  <a:lnTo>
                    <a:pt x="458518" y="820191"/>
                  </a:lnTo>
                  <a:lnTo>
                    <a:pt x="504799" y="812092"/>
                  </a:lnTo>
                  <a:lnTo>
                    <a:pt x="549203" y="798973"/>
                  </a:lnTo>
                  <a:lnTo>
                    <a:pt x="564575" y="792479"/>
                  </a:lnTo>
                  <a:lnTo>
                    <a:pt x="412122" y="792479"/>
                  </a:lnTo>
                  <a:lnTo>
                    <a:pt x="363997" y="789498"/>
                  </a:lnTo>
                  <a:lnTo>
                    <a:pt x="317663" y="780791"/>
                  </a:lnTo>
                  <a:lnTo>
                    <a:pt x="273476" y="766716"/>
                  </a:lnTo>
                  <a:lnTo>
                    <a:pt x="231796" y="747630"/>
                  </a:lnTo>
                  <a:lnTo>
                    <a:pt x="193081" y="723971"/>
                  </a:lnTo>
                  <a:lnTo>
                    <a:pt x="157526" y="695993"/>
                  </a:lnTo>
                  <a:lnTo>
                    <a:pt x="125554" y="664099"/>
                  </a:lnTo>
                  <a:lnTo>
                    <a:pt x="97523" y="628651"/>
                  </a:lnTo>
                  <a:lnTo>
                    <a:pt x="73788" y="590008"/>
                  </a:lnTo>
                  <a:lnTo>
                    <a:pt x="54707" y="548532"/>
                  </a:lnTo>
                  <a:lnTo>
                    <a:pt x="40636" y="504584"/>
                  </a:lnTo>
                  <a:lnTo>
                    <a:pt x="31939" y="458566"/>
                  </a:lnTo>
                  <a:lnTo>
                    <a:pt x="29046" y="412241"/>
                  </a:lnTo>
                  <a:lnTo>
                    <a:pt x="29038" y="409320"/>
                  </a:lnTo>
                  <a:lnTo>
                    <a:pt x="31931" y="362886"/>
                  </a:lnTo>
                  <a:lnTo>
                    <a:pt x="40661" y="316667"/>
                  </a:lnTo>
                  <a:lnTo>
                    <a:pt x="54689" y="272714"/>
                  </a:lnTo>
                  <a:lnTo>
                    <a:pt x="73746" y="231112"/>
                  </a:lnTo>
                  <a:lnTo>
                    <a:pt x="97440" y="192323"/>
                  </a:lnTo>
                  <a:lnTo>
                    <a:pt x="125412" y="156718"/>
                  </a:lnTo>
                  <a:lnTo>
                    <a:pt x="157300" y="124663"/>
                  </a:lnTo>
                  <a:lnTo>
                    <a:pt x="192743" y="96528"/>
                  </a:lnTo>
                  <a:lnTo>
                    <a:pt x="231382" y="72682"/>
                  </a:lnTo>
                  <a:lnTo>
                    <a:pt x="272855" y="53494"/>
                  </a:lnTo>
                  <a:lnTo>
                    <a:pt x="316802" y="39331"/>
                  </a:lnTo>
                  <a:lnTo>
                    <a:pt x="362862" y="30563"/>
                  </a:lnTo>
                  <a:lnTo>
                    <a:pt x="410675" y="27558"/>
                  </a:lnTo>
                  <a:lnTo>
                    <a:pt x="559276" y="27558"/>
                  </a:lnTo>
                  <a:lnTo>
                    <a:pt x="550485" y="23850"/>
                  </a:lnTo>
                  <a:lnTo>
                    <a:pt x="506171" y="10799"/>
                  </a:lnTo>
                  <a:lnTo>
                    <a:pt x="459947" y="2749"/>
                  </a:lnTo>
                  <a:lnTo>
                    <a:pt x="412122" y="0"/>
                  </a:lnTo>
                  <a:close/>
                </a:path>
                <a:path w="822960" h="822960">
                  <a:moveTo>
                    <a:pt x="559276" y="27558"/>
                  </a:moveTo>
                  <a:lnTo>
                    <a:pt x="410675" y="27558"/>
                  </a:lnTo>
                  <a:lnTo>
                    <a:pt x="458796" y="30540"/>
                  </a:lnTo>
                  <a:lnTo>
                    <a:pt x="505118" y="39242"/>
                  </a:lnTo>
                  <a:lnTo>
                    <a:pt x="549283" y="53305"/>
                  </a:lnTo>
                  <a:lnTo>
                    <a:pt x="590935" y="72367"/>
                  </a:lnTo>
                  <a:lnTo>
                    <a:pt x="629717" y="96067"/>
                  </a:lnTo>
                  <a:lnTo>
                    <a:pt x="665272" y="124045"/>
                  </a:lnTo>
                  <a:lnTo>
                    <a:pt x="697243" y="155939"/>
                  </a:lnTo>
                  <a:lnTo>
                    <a:pt x="725275" y="191387"/>
                  </a:lnTo>
                  <a:lnTo>
                    <a:pt x="749009" y="230030"/>
                  </a:lnTo>
                  <a:lnTo>
                    <a:pt x="768090" y="271506"/>
                  </a:lnTo>
                  <a:lnTo>
                    <a:pt x="782162" y="315454"/>
                  </a:lnTo>
                  <a:lnTo>
                    <a:pt x="790866" y="361512"/>
                  </a:lnTo>
                  <a:lnTo>
                    <a:pt x="793846" y="409320"/>
                  </a:lnTo>
                  <a:lnTo>
                    <a:pt x="790866" y="457427"/>
                  </a:lnTo>
                  <a:lnTo>
                    <a:pt x="782167" y="503738"/>
                  </a:lnTo>
                  <a:lnTo>
                    <a:pt x="768108" y="547896"/>
                  </a:lnTo>
                  <a:lnTo>
                    <a:pt x="749051" y="589544"/>
                  </a:lnTo>
                  <a:lnTo>
                    <a:pt x="725357" y="628325"/>
                  </a:lnTo>
                  <a:lnTo>
                    <a:pt x="697386" y="663881"/>
                  </a:lnTo>
                  <a:lnTo>
                    <a:pt x="665498" y="695856"/>
                  </a:lnTo>
                  <a:lnTo>
                    <a:pt x="630054" y="723891"/>
                  </a:lnTo>
                  <a:lnTo>
                    <a:pt x="591327" y="747671"/>
                  </a:lnTo>
                  <a:lnTo>
                    <a:pt x="549889" y="766733"/>
                  </a:lnTo>
                  <a:lnTo>
                    <a:pt x="505968" y="780796"/>
                  </a:lnTo>
                  <a:lnTo>
                    <a:pt x="459925" y="789498"/>
                  </a:lnTo>
                  <a:lnTo>
                    <a:pt x="412122" y="792479"/>
                  </a:lnTo>
                  <a:lnTo>
                    <a:pt x="564575" y="792479"/>
                  </a:lnTo>
                  <a:lnTo>
                    <a:pt x="631104" y="758919"/>
                  </a:lnTo>
                  <a:lnTo>
                    <a:pt x="667967" y="732606"/>
                  </a:lnTo>
                  <a:lnTo>
                    <a:pt x="701682" y="702516"/>
                  </a:lnTo>
                  <a:lnTo>
                    <a:pt x="731932" y="668960"/>
                  </a:lnTo>
                  <a:lnTo>
                    <a:pt x="758399" y="632249"/>
                  </a:lnTo>
                  <a:lnTo>
                    <a:pt x="780765" y="592693"/>
                  </a:lnTo>
                  <a:lnTo>
                    <a:pt x="798714" y="550604"/>
                  </a:lnTo>
                  <a:lnTo>
                    <a:pt x="811927" y="506292"/>
                  </a:lnTo>
                  <a:lnTo>
                    <a:pt x="820088" y="460067"/>
                  </a:lnTo>
                  <a:lnTo>
                    <a:pt x="822879" y="412241"/>
                  </a:lnTo>
                  <a:lnTo>
                    <a:pt x="820109" y="363854"/>
                  </a:lnTo>
                  <a:lnTo>
                    <a:pt x="812008" y="317187"/>
                  </a:lnTo>
                  <a:lnTo>
                    <a:pt x="798886" y="272540"/>
                  </a:lnTo>
                  <a:lnTo>
                    <a:pt x="781078" y="230266"/>
                  </a:lnTo>
                  <a:lnTo>
                    <a:pt x="758824" y="190496"/>
                  </a:lnTo>
                  <a:lnTo>
                    <a:pt x="732506" y="153697"/>
                  </a:lnTo>
                  <a:lnTo>
                    <a:pt x="702411" y="120110"/>
                  </a:lnTo>
                  <a:lnTo>
                    <a:pt x="668851" y="90033"/>
                  </a:lnTo>
                  <a:lnTo>
                    <a:pt x="632135" y="63766"/>
                  </a:lnTo>
                  <a:lnTo>
                    <a:pt x="592576" y="41605"/>
                  </a:lnTo>
                  <a:lnTo>
                    <a:pt x="559276" y="27558"/>
                  </a:lnTo>
                  <a:close/>
                </a:path>
              </a:pathLst>
            </a:custGeom>
            <a:solidFill>
              <a:srgbClr val="007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" y="4974335"/>
              <a:ext cx="97535" cy="975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8639" y="5111495"/>
              <a:ext cx="513715" cy="306705"/>
            </a:xfrm>
            <a:custGeom>
              <a:avLst/>
              <a:gdLst/>
              <a:ahLst/>
              <a:cxnLst/>
              <a:rect l="l" t="t" r="r" b="b"/>
              <a:pathLst>
                <a:path w="513715" h="306704">
                  <a:moveTo>
                    <a:pt x="334632" y="0"/>
                  </a:moveTo>
                  <a:lnTo>
                    <a:pt x="178955" y="0"/>
                  </a:lnTo>
                  <a:lnTo>
                    <a:pt x="173139" y="5841"/>
                  </a:lnTo>
                  <a:lnTo>
                    <a:pt x="173139" y="87121"/>
                  </a:lnTo>
                  <a:lnTo>
                    <a:pt x="40741" y="87121"/>
                  </a:lnTo>
                  <a:lnTo>
                    <a:pt x="34912" y="92963"/>
                  </a:lnTo>
                  <a:lnTo>
                    <a:pt x="34912" y="277240"/>
                  </a:lnTo>
                  <a:lnTo>
                    <a:pt x="5816" y="277240"/>
                  </a:lnTo>
                  <a:lnTo>
                    <a:pt x="0" y="283082"/>
                  </a:lnTo>
                  <a:lnTo>
                    <a:pt x="0" y="300481"/>
                  </a:lnTo>
                  <a:lnTo>
                    <a:pt x="5816" y="306323"/>
                  </a:lnTo>
                  <a:lnTo>
                    <a:pt x="507771" y="306323"/>
                  </a:lnTo>
                  <a:lnTo>
                    <a:pt x="513588" y="300481"/>
                  </a:lnTo>
                  <a:lnTo>
                    <a:pt x="513588" y="283082"/>
                  </a:lnTo>
                  <a:lnTo>
                    <a:pt x="509288" y="278764"/>
                  </a:lnTo>
                  <a:lnTo>
                    <a:pt x="64020" y="278764"/>
                  </a:lnTo>
                  <a:lnTo>
                    <a:pt x="64020" y="117601"/>
                  </a:lnTo>
                  <a:lnTo>
                    <a:pt x="478675" y="117601"/>
                  </a:lnTo>
                  <a:lnTo>
                    <a:pt x="478675" y="92963"/>
                  </a:lnTo>
                  <a:lnTo>
                    <a:pt x="474240" y="88518"/>
                  </a:lnTo>
                  <a:lnTo>
                    <a:pt x="202234" y="88518"/>
                  </a:lnTo>
                  <a:lnTo>
                    <a:pt x="202234" y="30479"/>
                  </a:lnTo>
                  <a:lnTo>
                    <a:pt x="340448" y="30479"/>
                  </a:lnTo>
                  <a:lnTo>
                    <a:pt x="340448" y="5841"/>
                  </a:lnTo>
                  <a:lnTo>
                    <a:pt x="334632" y="0"/>
                  </a:lnTo>
                  <a:close/>
                </a:path>
                <a:path w="513715" h="306704">
                  <a:moveTo>
                    <a:pt x="478675" y="117601"/>
                  </a:moveTo>
                  <a:lnTo>
                    <a:pt x="449567" y="117601"/>
                  </a:lnTo>
                  <a:lnTo>
                    <a:pt x="449567" y="278764"/>
                  </a:lnTo>
                  <a:lnTo>
                    <a:pt x="509288" y="278764"/>
                  </a:lnTo>
                  <a:lnTo>
                    <a:pt x="507771" y="277240"/>
                  </a:lnTo>
                  <a:lnTo>
                    <a:pt x="478675" y="277240"/>
                  </a:lnTo>
                  <a:lnTo>
                    <a:pt x="478675" y="117601"/>
                  </a:lnTo>
                  <a:close/>
                </a:path>
                <a:path w="513715" h="306704">
                  <a:moveTo>
                    <a:pt x="340448" y="30479"/>
                  </a:moveTo>
                  <a:lnTo>
                    <a:pt x="311353" y="30479"/>
                  </a:lnTo>
                  <a:lnTo>
                    <a:pt x="311353" y="88518"/>
                  </a:lnTo>
                  <a:lnTo>
                    <a:pt x="474240" y="88518"/>
                  </a:lnTo>
                  <a:lnTo>
                    <a:pt x="472846" y="87121"/>
                  </a:lnTo>
                  <a:lnTo>
                    <a:pt x="340448" y="87121"/>
                  </a:lnTo>
                  <a:lnTo>
                    <a:pt x="340448" y="30479"/>
                  </a:lnTo>
                  <a:close/>
                </a:path>
              </a:pathLst>
            </a:custGeom>
            <a:solidFill>
              <a:srgbClr val="007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4715" y="1412747"/>
            <a:ext cx="822960" cy="822960"/>
            <a:chOff x="394715" y="1412747"/>
            <a:chExt cx="822960" cy="822960"/>
          </a:xfrm>
        </p:grpSpPr>
        <p:sp>
          <p:nvSpPr>
            <p:cNvPr id="18" name="object 18"/>
            <p:cNvSpPr/>
            <p:nvPr/>
          </p:nvSpPr>
          <p:spPr>
            <a:xfrm>
              <a:off x="394716" y="1412747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653796" y="238887"/>
                  </a:moveTo>
                  <a:lnTo>
                    <a:pt x="647992" y="233045"/>
                  </a:lnTo>
                  <a:lnTo>
                    <a:pt x="639292" y="231648"/>
                  </a:lnTo>
                  <a:lnTo>
                    <a:pt x="386803" y="231648"/>
                  </a:lnTo>
                  <a:lnTo>
                    <a:pt x="381000" y="237490"/>
                  </a:lnTo>
                  <a:lnTo>
                    <a:pt x="381000" y="386842"/>
                  </a:lnTo>
                  <a:lnTo>
                    <a:pt x="386803" y="392684"/>
                  </a:lnTo>
                  <a:lnTo>
                    <a:pt x="404215" y="392684"/>
                  </a:lnTo>
                  <a:lnTo>
                    <a:pt x="410019" y="386842"/>
                  </a:lnTo>
                  <a:lnTo>
                    <a:pt x="410019" y="260604"/>
                  </a:lnTo>
                  <a:lnTo>
                    <a:pt x="624776" y="260604"/>
                  </a:lnTo>
                  <a:lnTo>
                    <a:pt x="624776" y="562356"/>
                  </a:lnTo>
                  <a:lnTo>
                    <a:pt x="410019" y="562356"/>
                  </a:lnTo>
                  <a:lnTo>
                    <a:pt x="410019" y="534797"/>
                  </a:lnTo>
                  <a:lnTo>
                    <a:pt x="404215" y="528955"/>
                  </a:lnTo>
                  <a:lnTo>
                    <a:pt x="386803" y="528955"/>
                  </a:lnTo>
                  <a:lnTo>
                    <a:pt x="381000" y="534797"/>
                  </a:lnTo>
                  <a:lnTo>
                    <a:pt x="381000" y="585470"/>
                  </a:lnTo>
                  <a:lnTo>
                    <a:pt x="386803" y="591312"/>
                  </a:lnTo>
                  <a:lnTo>
                    <a:pt x="647992" y="591312"/>
                  </a:lnTo>
                  <a:lnTo>
                    <a:pt x="653796" y="585470"/>
                  </a:lnTo>
                  <a:lnTo>
                    <a:pt x="653796" y="238887"/>
                  </a:lnTo>
                  <a:close/>
                </a:path>
                <a:path w="822960" h="822960">
                  <a:moveTo>
                    <a:pt x="822960" y="412242"/>
                  </a:moveTo>
                  <a:lnTo>
                    <a:pt x="820178" y="364121"/>
                  </a:lnTo>
                  <a:lnTo>
                    <a:pt x="812088" y="317639"/>
                  </a:lnTo>
                  <a:lnTo>
                    <a:pt x="798957" y="273100"/>
                  </a:lnTo>
                  <a:lnTo>
                    <a:pt x="793927" y="261188"/>
                  </a:lnTo>
                  <a:lnTo>
                    <a:pt x="793927" y="410718"/>
                  </a:lnTo>
                  <a:lnTo>
                    <a:pt x="790943" y="458851"/>
                  </a:lnTo>
                  <a:lnTo>
                    <a:pt x="782243" y="505180"/>
                  </a:lnTo>
                  <a:lnTo>
                    <a:pt x="768184" y="549351"/>
                  </a:lnTo>
                  <a:lnTo>
                    <a:pt x="749122" y="591007"/>
                  </a:lnTo>
                  <a:lnTo>
                    <a:pt x="725436" y="629780"/>
                  </a:lnTo>
                  <a:lnTo>
                    <a:pt x="697458" y="665340"/>
                  </a:lnTo>
                  <a:lnTo>
                    <a:pt x="665568" y="697306"/>
                  </a:lnTo>
                  <a:lnTo>
                    <a:pt x="630123" y="725335"/>
                  </a:lnTo>
                  <a:lnTo>
                    <a:pt x="591388" y="749109"/>
                  </a:lnTo>
                  <a:lnTo>
                    <a:pt x="549960" y="768159"/>
                  </a:lnTo>
                  <a:lnTo>
                    <a:pt x="506044" y="782205"/>
                  </a:lnTo>
                  <a:lnTo>
                    <a:pt x="459994" y="790905"/>
                  </a:lnTo>
                  <a:lnTo>
                    <a:pt x="412203" y="793877"/>
                  </a:lnTo>
                  <a:lnTo>
                    <a:pt x="364070" y="790905"/>
                  </a:lnTo>
                  <a:lnTo>
                    <a:pt x="317741" y="782205"/>
                  </a:lnTo>
                  <a:lnTo>
                    <a:pt x="273545" y="768134"/>
                  </a:lnTo>
                  <a:lnTo>
                    <a:pt x="231863" y="749058"/>
                  </a:lnTo>
                  <a:lnTo>
                    <a:pt x="193154" y="725411"/>
                  </a:lnTo>
                  <a:lnTo>
                    <a:pt x="157594" y="697458"/>
                  </a:lnTo>
                  <a:lnTo>
                    <a:pt x="125628" y="665568"/>
                  </a:lnTo>
                  <a:lnTo>
                    <a:pt x="97599" y="630135"/>
                  </a:lnTo>
                  <a:lnTo>
                    <a:pt x="73850" y="591477"/>
                  </a:lnTo>
                  <a:lnTo>
                    <a:pt x="54787" y="550049"/>
                  </a:lnTo>
                  <a:lnTo>
                    <a:pt x="40716" y="506107"/>
                  </a:lnTo>
                  <a:lnTo>
                    <a:pt x="32004" y="460070"/>
                  </a:lnTo>
                  <a:lnTo>
                    <a:pt x="29032" y="412242"/>
                  </a:lnTo>
                  <a:lnTo>
                    <a:pt x="32004" y="364413"/>
                  </a:lnTo>
                  <a:lnTo>
                    <a:pt x="40703" y="318287"/>
                  </a:lnTo>
                  <a:lnTo>
                    <a:pt x="54762" y="274243"/>
                  </a:lnTo>
                  <a:lnTo>
                    <a:pt x="73825" y="232638"/>
                  </a:lnTo>
                  <a:lnTo>
                    <a:pt x="97510" y="193852"/>
                  </a:lnTo>
                  <a:lnTo>
                    <a:pt x="125488" y="158254"/>
                  </a:lnTo>
                  <a:lnTo>
                    <a:pt x="157378" y="126199"/>
                  </a:lnTo>
                  <a:lnTo>
                    <a:pt x="192824" y="98056"/>
                  </a:lnTo>
                  <a:lnTo>
                    <a:pt x="231457" y="74218"/>
                  </a:lnTo>
                  <a:lnTo>
                    <a:pt x="272935" y="55029"/>
                  </a:lnTo>
                  <a:lnTo>
                    <a:pt x="316877" y="40855"/>
                  </a:lnTo>
                  <a:lnTo>
                    <a:pt x="362940" y="32092"/>
                  </a:lnTo>
                  <a:lnTo>
                    <a:pt x="410756" y="29083"/>
                  </a:lnTo>
                  <a:lnTo>
                    <a:pt x="458876" y="32067"/>
                  </a:lnTo>
                  <a:lnTo>
                    <a:pt x="505193" y="40767"/>
                  </a:lnTo>
                  <a:lnTo>
                    <a:pt x="549363" y="54813"/>
                  </a:lnTo>
                  <a:lnTo>
                    <a:pt x="591007" y="73863"/>
                  </a:lnTo>
                  <a:lnTo>
                    <a:pt x="629793" y="97561"/>
                  </a:lnTo>
                  <a:lnTo>
                    <a:pt x="665353" y="125514"/>
                  </a:lnTo>
                  <a:lnTo>
                    <a:pt x="697318" y="157403"/>
                  </a:lnTo>
                  <a:lnTo>
                    <a:pt x="725347" y="192836"/>
                  </a:lnTo>
                  <a:lnTo>
                    <a:pt x="749084" y="231457"/>
                  </a:lnTo>
                  <a:lnTo>
                    <a:pt x="768159" y="272923"/>
                  </a:lnTo>
                  <a:lnTo>
                    <a:pt x="782231" y="316865"/>
                  </a:lnTo>
                  <a:lnTo>
                    <a:pt x="790943" y="362902"/>
                  </a:lnTo>
                  <a:lnTo>
                    <a:pt x="793927" y="410718"/>
                  </a:lnTo>
                  <a:lnTo>
                    <a:pt x="793927" y="261188"/>
                  </a:lnTo>
                  <a:lnTo>
                    <a:pt x="758901" y="191122"/>
                  </a:lnTo>
                  <a:lnTo>
                    <a:pt x="732586" y="154292"/>
                  </a:lnTo>
                  <a:lnTo>
                    <a:pt x="702487" y="120637"/>
                  </a:lnTo>
                  <a:lnTo>
                    <a:pt x="668921" y="90474"/>
                  </a:lnTo>
                  <a:lnTo>
                    <a:pt x="632206" y="64122"/>
                  </a:lnTo>
                  <a:lnTo>
                    <a:pt x="592569" y="41821"/>
                  </a:lnTo>
                  <a:lnTo>
                    <a:pt x="550506" y="23990"/>
                  </a:lnTo>
                  <a:lnTo>
                    <a:pt x="506222" y="10871"/>
                  </a:lnTo>
                  <a:lnTo>
                    <a:pt x="460006" y="2781"/>
                  </a:lnTo>
                  <a:lnTo>
                    <a:pt x="412203" y="0"/>
                  </a:lnTo>
                  <a:lnTo>
                    <a:pt x="364083" y="2781"/>
                  </a:lnTo>
                  <a:lnTo>
                    <a:pt x="317601" y="10883"/>
                  </a:lnTo>
                  <a:lnTo>
                    <a:pt x="273050" y="24003"/>
                  </a:lnTo>
                  <a:lnTo>
                    <a:pt x="230759" y="41859"/>
                  </a:lnTo>
                  <a:lnTo>
                    <a:pt x="191122" y="64046"/>
                  </a:lnTo>
                  <a:lnTo>
                    <a:pt x="154292" y="90360"/>
                  </a:lnTo>
                  <a:lnTo>
                    <a:pt x="120637" y="120446"/>
                  </a:lnTo>
                  <a:lnTo>
                    <a:pt x="90474" y="154000"/>
                  </a:lnTo>
                  <a:lnTo>
                    <a:pt x="64109" y="190715"/>
                  </a:lnTo>
                  <a:lnTo>
                    <a:pt x="41846" y="230276"/>
                  </a:lnTo>
                  <a:lnTo>
                    <a:pt x="24003" y="272364"/>
                  </a:lnTo>
                  <a:lnTo>
                    <a:pt x="10871" y="316674"/>
                  </a:lnTo>
                  <a:lnTo>
                    <a:pt x="2768" y="362902"/>
                  </a:lnTo>
                  <a:lnTo>
                    <a:pt x="0" y="410718"/>
                  </a:lnTo>
                  <a:lnTo>
                    <a:pt x="2768" y="458571"/>
                  </a:lnTo>
                  <a:lnTo>
                    <a:pt x="10858" y="504863"/>
                  </a:lnTo>
                  <a:lnTo>
                    <a:pt x="24028" y="549351"/>
                  </a:lnTo>
                  <a:lnTo>
                    <a:pt x="41833" y="591515"/>
                  </a:lnTo>
                  <a:lnTo>
                    <a:pt x="64046" y="631177"/>
                  </a:lnTo>
                  <a:lnTo>
                    <a:pt x="90360" y="668045"/>
                  </a:lnTo>
                  <a:lnTo>
                    <a:pt x="120459" y="701763"/>
                  </a:lnTo>
                  <a:lnTo>
                    <a:pt x="154025" y="732015"/>
                  </a:lnTo>
                  <a:lnTo>
                    <a:pt x="190741" y="758482"/>
                  </a:lnTo>
                  <a:lnTo>
                    <a:pt x="230301" y="780846"/>
                  </a:lnTo>
                  <a:lnTo>
                    <a:pt x="272389" y="798804"/>
                  </a:lnTo>
                  <a:lnTo>
                    <a:pt x="316699" y="812012"/>
                  </a:lnTo>
                  <a:lnTo>
                    <a:pt x="362927" y="820178"/>
                  </a:lnTo>
                  <a:lnTo>
                    <a:pt x="410756" y="822960"/>
                  </a:lnTo>
                  <a:lnTo>
                    <a:pt x="458597" y="820191"/>
                  </a:lnTo>
                  <a:lnTo>
                    <a:pt x="504875" y="812101"/>
                  </a:lnTo>
                  <a:lnTo>
                    <a:pt x="549275" y="798982"/>
                  </a:lnTo>
                  <a:lnTo>
                    <a:pt x="561340" y="793877"/>
                  </a:lnTo>
                  <a:lnTo>
                    <a:pt x="591489" y="781151"/>
                  </a:lnTo>
                  <a:lnTo>
                    <a:pt x="631177" y="758926"/>
                  </a:lnTo>
                  <a:lnTo>
                    <a:pt x="668045" y="732612"/>
                  </a:lnTo>
                  <a:lnTo>
                    <a:pt x="701763" y="702525"/>
                  </a:lnTo>
                  <a:lnTo>
                    <a:pt x="732002" y="668972"/>
                  </a:lnTo>
                  <a:lnTo>
                    <a:pt x="758469" y="632256"/>
                  </a:lnTo>
                  <a:lnTo>
                    <a:pt x="780834" y="592696"/>
                  </a:lnTo>
                  <a:lnTo>
                    <a:pt x="798791" y="550608"/>
                  </a:lnTo>
                  <a:lnTo>
                    <a:pt x="811999" y="506298"/>
                  </a:lnTo>
                  <a:lnTo>
                    <a:pt x="820166" y="460070"/>
                  </a:lnTo>
                  <a:lnTo>
                    <a:pt x="822960" y="412242"/>
                  </a:lnTo>
                  <a:close/>
                </a:path>
              </a:pathLst>
            </a:custGeom>
            <a:solidFill>
              <a:srgbClr val="9F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1658111"/>
              <a:ext cx="115824" cy="115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3879" y="1809507"/>
              <a:ext cx="321310" cy="194945"/>
            </a:xfrm>
            <a:custGeom>
              <a:avLst/>
              <a:gdLst/>
              <a:ahLst/>
              <a:cxnLst/>
              <a:rect l="l" t="t" r="r" b="b"/>
              <a:pathLst>
                <a:path w="321309" h="194944">
                  <a:moveTo>
                    <a:pt x="113374" y="0"/>
                  </a:moveTo>
                  <a:lnTo>
                    <a:pt x="61969" y="51"/>
                  </a:lnTo>
                  <a:lnTo>
                    <a:pt x="23919" y="9913"/>
                  </a:lnTo>
                  <a:lnTo>
                    <a:pt x="0" y="24118"/>
                  </a:lnTo>
                  <a:lnTo>
                    <a:pt x="0" y="188710"/>
                  </a:lnTo>
                  <a:lnTo>
                    <a:pt x="5816" y="194552"/>
                  </a:lnTo>
                  <a:lnTo>
                    <a:pt x="23266" y="194552"/>
                  </a:lnTo>
                  <a:lnTo>
                    <a:pt x="29082" y="188710"/>
                  </a:lnTo>
                  <a:lnTo>
                    <a:pt x="29082" y="38596"/>
                  </a:lnTo>
                  <a:lnTo>
                    <a:pt x="58338" y="29075"/>
                  </a:lnTo>
                  <a:lnTo>
                    <a:pt x="88684" y="26626"/>
                  </a:lnTo>
                  <a:lnTo>
                    <a:pt x="175413" y="26626"/>
                  </a:lnTo>
                  <a:lnTo>
                    <a:pt x="170091" y="22594"/>
                  </a:lnTo>
                  <a:lnTo>
                    <a:pt x="113374" y="0"/>
                  </a:lnTo>
                  <a:close/>
                </a:path>
                <a:path w="321309" h="194944">
                  <a:moveTo>
                    <a:pt x="175413" y="26626"/>
                  </a:moveTo>
                  <a:lnTo>
                    <a:pt x="88684" y="26626"/>
                  </a:lnTo>
                  <a:lnTo>
                    <a:pt x="119029" y="31273"/>
                  </a:lnTo>
                  <a:lnTo>
                    <a:pt x="148285" y="43041"/>
                  </a:lnTo>
                  <a:lnTo>
                    <a:pt x="148285" y="188710"/>
                  </a:lnTo>
                  <a:lnTo>
                    <a:pt x="154101" y="194552"/>
                  </a:lnTo>
                  <a:lnTo>
                    <a:pt x="171551" y="194552"/>
                  </a:lnTo>
                  <a:lnTo>
                    <a:pt x="177368" y="188710"/>
                  </a:lnTo>
                  <a:lnTo>
                    <a:pt x="177368" y="63361"/>
                  </a:lnTo>
                  <a:lnTo>
                    <a:pt x="223903" y="63361"/>
                  </a:lnTo>
                  <a:lnTo>
                    <a:pt x="175413" y="26626"/>
                  </a:lnTo>
                  <a:close/>
                </a:path>
                <a:path w="321309" h="194944">
                  <a:moveTo>
                    <a:pt x="223903" y="63361"/>
                  </a:moveTo>
                  <a:lnTo>
                    <a:pt x="177368" y="63361"/>
                  </a:lnTo>
                  <a:lnTo>
                    <a:pt x="234061" y="107176"/>
                  </a:lnTo>
                  <a:lnTo>
                    <a:pt x="236969" y="108573"/>
                  </a:lnTo>
                  <a:lnTo>
                    <a:pt x="239877" y="110097"/>
                  </a:lnTo>
                  <a:lnTo>
                    <a:pt x="247154" y="110097"/>
                  </a:lnTo>
                  <a:lnTo>
                    <a:pt x="250063" y="108573"/>
                  </a:lnTo>
                  <a:lnTo>
                    <a:pt x="252971" y="105652"/>
                  </a:lnTo>
                  <a:lnTo>
                    <a:pt x="280710" y="76569"/>
                  </a:lnTo>
                  <a:lnTo>
                    <a:pt x="241338" y="76569"/>
                  </a:lnTo>
                  <a:lnTo>
                    <a:pt x="223903" y="63361"/>
                  </a:lnTo>
                  <a:close/>
                </a:path>
                <a:path w="321309" h="194944">
                  <a:moveTo>
                    <a:pt x="309664" y="13831"/>
                  </a:moveTo>
                  <a:lnTo>
                    <a:pt x="302399" y="13831"/>
                  </a:lnTo>
                  <a:lnTo>
                    <a:pt x="296583" y="18276"/>
                  </a:lnTo>
                  <a:lnTo>
                    <a:pt x="241338" y="76569"/>
                  </a:lnTo>
                  <a:lnTo>
                    <a:pt x="280710" y="76569"/>
                  </a:lnTo>
                  <a:lnTo>
                    <a:pt x="316928" y="38596"/>
                  </a:lnTo>
                  <a:lnTo>
                    <a:pt x="321297" y="32754"/>
                  </a:lnTo>
                  <a:lnTo>
                    <a:pt x="321297" y="22594"/>
                  </a:lnTo>
                  <a:lnTo>
                    <a:pt x="315480" y="18276"/>
                  </a:lnTo>
                  <a:lnTo>
                    <a:pt x="309664" y="13831"/>
                  </a:lnTo>
                  <a:close/>
                </a:path>
              </a:pathLst>
            </a:custGeom>
            <a:solidFill>
              <a:srgbClr val="9F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94715" y="2977895"/>
            <a:ext cx="822960" cy="822960"/>
            <a:chOff x="394715" y="2977895"/>
            <a:chExt cx="822960" cy="822960"/>
          </a:xfrm>
        </p:grpSpPr>
        <p:sp>
          <p:nvSpPr>
            <p:cNvPr id="22" name="object 22"/>
            <p:cNvSpPr/>
            <p:nvPr/>
          </p:nvSpPr>
          <p:spPr>
            <a:xfrm>
              <a:off x="394716" y="2977895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544068" y="239014"/>
                  </a:moveTo>
                  <a:lnTo>
                    <a:pt x="538251" y="233172"/>
                  </a:lnTo>
                  <a:lnTo>
                    <a:pt x="529526" y="233172"/>
                  </a:lnTo>
                  <a:lnTo>
                    <a:pt x="295376" y="233172"/>
                  </a:lnTo>
                  <a:lnTo>
                    <a:pt x="289560" y="239014"/>
                  </a:lnTo>
                  <a:lnTo>
                    <a:pt x="289560" y="256286"/>
                  </a:lnTo>
                  <a:lnTo>
                    <a:pt x="295376" y="262128"/>
                  </a:lnTo>
                  <a:lnTo>
                    <a:pt x="538251" y="262128"/>
                  </a:lnTo>
                  <a:lnTo>
                    <a:pt x="544068" y="256286"/>
                  </a:lnTo>
                  <a:lnTo>
                    <a:pt x="544068" y="239014"/>
                  </a:lnTo>
                  <a:close/>
                </a:path>
                <a:path w="822960" h="822960">
                  <a:moveTo>
                    <a:pt x="704024" y="457441"/>
                  </a:moveTo>
                  <a:lnTo>
                    <a:pt x="703707" y="447802"/>
                  </a:lnTo>
                  <a:lnTo>
                    <a:pt x="695071" y="319786"/>
                  </a:lnTo>
                  <a:lnTo>
                    <a:pt x="694982" y="318389"/>
                  </a:lnTo>
                  <a:lnTo>
                    <a:pt x="692327" y="308343"/>
                  </a:lnTo>
                  <a:lnTo>
                    <a:pt x="686803" y="300355"/>
                  </a:lnTo>
                  <a:lnTo>
                    <a:pt x="678840" y="294855"/>
                  </a:lnTo>
                  <a:lnTo>
                    <a:pt x="668845" y="292227"/>
                  </a:lnTo>
                  <a:lnTo>
                    <a:pt x="656082" y="293560"/>
                  </a:lnTo>
                  <a:lnTo>
                    <a:pt x="643051" y="299834"/>
                  </a:lnTo>
                  <a:lnTo>
                    <a:pt x="631659" y="311035"/>
                  </a:lnTo>
                  <a:lnTo>
                    <a:pt x="623811" y="327152"/>
                  </a:lnTo>
                  <a:lnTo>
                    <a:pt x="623811" y="328549"/>
                  </a:lnTo>
                  <a:lnTo>
                    <a:pt x="610730" y="439039"/>
                  </a:lnTo>
                  <a:lnTo>
                    <a:pt x="606374" y="440563"/>
                  </a:lnTo>
                  <a:lnTo>
                    <a:pt x="600570" y="441960"/>
                  </a:lnTo>
                  <a:lnTo>
                    <a:pt x="596214" y="443357"/>
                  </a:lnTo>
                  <a:lnTo>
                    <a:pt x="596214" y="212217"/>
                  </a:lnTo>
                  <a:lnTo>
                    <a:pt x="591870" y="190728"/>
                  </a:lnTo>
                  <a:lnTo>
                    <a:pt x="588721" y="186055"/>
                  </a:lnTo>
                  <a:lnTo>
                    <a:pt x="580047" y="173164"/>
                  </a:lnTo>
                  <a:lnTo>
                    <a:pt x="565708" y="163499"/>
                  </a:lnTo>
                  <a:lnTo>
                    <a:pt x="565708" y="212217"/>
                  </a:lnTo>
                  <a:lnTo>
                    <a:pt x="565708" y="462280"/>
                  </a:lnTo>
                  <a:lnTo>
                    <a:pt x="561086" y="467550"/>
                  </a:lnTo>
                  <a:lnTo>
                    <a:pt x="556069" y="472503"/>
                  </a:lnTo>
                  <a:lnTo>
                    <a:pt x="550722" y="477532"/>
                  </a:lnTo>
                  <a:lnTo>
                    <a:pt x="545363" y="482727"/>
                  </a:lnTo>
                  <a:lnTo>
                    <a:pt x="536651" y="482727"/>
                  </a:lnTo>
                  <a:lnTo>
                    <a:pt x="530847" y="484124"/>
                  </a:lnTo>
                  <a:lnTo>
                    <a:pt x="494118" y="493471"/>
                  </a:lnTo>
                  <a:lnTo>
                    <a:pt x="461479" y="511937"/>
                  </a:lnTo>
                  <a:lnTo>
                    <a:pt x="434835" y="538314"/>
                  </a:lnTo>
                  <a:lnTo>
                    <a:pt x="416090" y="571385"/>
                  </a:lnTo>
                  <a:lnTo>
                    <a:pt x="397332" y="538314"/>
                  </a:lnTo>
                  <a:lnTo>
                    <a:pt x="370687" y="511937"/>
                  </a:lnTo>
                  <a:lnTo>
                    <a:pt x="338048" y="493471"/>
                  </a:lnTo>
                  <a:lnTo>
                    <a:pt x="301332" y="484124"/>
                  </a:lnTo>
                  <a:lnTo>
                    <a:pt x="295516" y="484124"/>
                  </a:lnTo>
                  <a:lnTo>
                    <a:pt x="291160" y="482727"/>
                  </a:lnTo>
                  <a:lnTo>
                    <a:pt x="286804" y="482727"/>
                  </a:lnTo>
                  <a:lnTo>
                    <a:pt x="281127" y="477253"/>
                  </a:lnTo>
                  <a:lnTo>
                    <a:pt x="275183" y="471932"/>
                  </a:lnTo>
                  <a:lnTo>
                    <a:pt x="270916" y="468337"/>
                  </a:lnTo>
                  <a:lnTo>
                    <a:pt x="269227" y="466915"/>
                  </a:lnTo>
                  <a:lnTo>
                    <a:pt x="263563" y="462280"/>
                  </a:lnTo>
                  <a:lnTo>
                    <a:pt x="263563" y="443357"/>
                  </a:lnTo>
                  <a:lnTo>
                    <a:pt x="263563" y="186055"/>
                  </a:lnTo>
                  <a:lnTo>
                    <a:pt x="539559" y="186055"/>
                  </a:lnTo>
                  <a:lnTo>
                    <a:pt x="549770" y="188112"/>
                  </a:lnTo>
                  <a:lnTo>
                    <a:pt x="558076" y="193713"/>
                  </a:lnTo>
                  <a:lnTo>
                    <a:pt x="563664" y="202031"/>
                  </a:lnTo>
                  <a:lnTo>
                    <a:pt x="565708" y="212217"/>
                  </a:lnTo>
                  <a:lnTo>
                    <a:pt x="565708" y="163499"/>
                  </a:lnTo>
                  <a:lnTo>
                    <a:pt x="562495" y="161328"/>
                  </a:lnTo>
                  <a:lnTo>
                    <a:pt x="541007" y="156972"/>
                  </a:lnTo>
                  <a:lnTo>
                    <a:pt x="241769" y="156972"/>
                  </a:lnTo>
                  <a:lnTo>
                    <a:pt x="235966" y="162814"/>
                  </a:lnTo>
                  <a:lnTo>
                    <a:pt x="235966" y="443357"/>
                  </a:lnTo>
                  <a:lnTo>
                    <a:pt x="227253" y="440563"/>
                  </a:lnTo>
                  <a:lnTo>
                    <a:pt x="222897" y="439039"/>
                  </a:lnTo>
                  <a:lnTo>
                    <a:pt x="209816" y="328549"/>
                  </a:lnTo>
                  <a:lnTo>
                    <a:pt x="209816" y="327152"/>
                  </a:lnTo>
                  <a:lnTo>
                    <a:pt x="206311" y="319786"/>
                  </a:lnTo>
                  <a:lnTo>
                    <a:pt x="202158" y="311035"/>
                  </a:lnTo>
                  <a:lnTo>
                    <a:pt x="191109" y="299834"/>
                  </a:lnTo>
                  <a:lnTo>
                    <a:pt x="178155" y="293560"/>
                  </a:lnTo>
                  <a:lnTo>
                    <a:pt x="164795" y="292227"/>
                  </a:lnTo>
                  <a:lnTo>
                    <a:pt x="154774" y="294855"/>
                  </a:lnTo>
                  <a:lnTo>
                    <a:pt x="129921" y="447802"/>
                  </a:lnTo>
                  <a:lnTo>
                    <a:pt x="129654" y="457441"/>
                  </a:lnTo>
                  <a:lnTo>
                    <a:pt x="130467" y="465747"/>
                  </a:lnTo>
                  <a:lnTo>
                    <a:pt x="169151" y="577215"/>
                  </a:lnTo>
                  <a:lnTo>
                    <a:pt x="192836" y="614222"/>
                  </a:lnTo>
                  <a:lnTo>
                    <a:pt x="288264" y="684784"/>
                  </a:lnTo>
                  <a:lnTo>
                    <a:pt x="296748" y="691603"/>
                  </a:lnTo>
                  <a:lnTo>
                    <a:pt x="302780" y="698804"/>
                  </a:lnTo>
                  <a:lnTo>
                    <a:pt x="306641" y="706272"/>
                  </a:lnTo>
                  <a:lnTo>
                    <a:pt x="308597" y="713867"/>
                  </a:lnTo>
                  <a:lnTo>
                    <a:pt x="308597" y="721106"/>
                  </a:lnTo>
                  <a:lnTo>
                    <a:pt x="315861" y="726948"/>
                  </a:lnTo>
                  <a:lnTo>
                    <a:pt x="324573" y="726948"/>
                  </a:lnTo>
                  <a:lnTo>
                    <a:pt x="331838" y="725551"/>
                  </a:lnTo>
                  <a:lnTo>
                    <a:pt x="339102" y="719709"/>
                  </a:lnTo>
                  <a:lnTo>
                    <a:pt x="337642" y="710946"/>
                  </a:lnTo>
                  <a:lnTo>
                    <a:pt x="318439" y="672122"/>
                  </a:lnTo>
                  <a:lnTo>
                    <a:pt x="221437" y="600456"/>
                  </a:lnTo>
                  <a:lnTo>
                    <a:pt x="213283" y="593382"/>
                  </a:lnTo>
                  <a:lnTo>
                    <a:pt x="206362" y="585381"/>
                  </a:lnTo>
                  <a:lnTo>
                    <a:pt x="200799" y="576567"/>
                  </a:lnTo>
                  <a:lnTo>
                    <a:pt x="196748" y="567055"/>
                  </a:lnTo>
                  <a:lnTo>
                    <a:pt x="161886" y="472440"/>
                  </a:lnTo>
                  <a:lnTo>
                    <a:pt x="158978" y="465201"/>
                  </a:lnTo>
                  <a:lnTo>
                    <a:pt x="157530" y="456438"/>
                  </a:lnTo>
                  <a:lnTo>
                    <a:pt x="158978" y="449199"/>
                  </a:lnTo>
                  <a:lnTo>
                    <a:pt x="167690" y="319786"/>
                  </a:lnTo>
                  <a:lnTo>
                    <a:pt x="170599" y="319786"/>
                  </a:lnTo>
                  <a:lnTo>
                    <a:pt x="173507" y="321310"/>
                  </a:lnTo>
                  <a:lnTo>
                    <a:pt x="174955" y="322707"/>
                  </a:lnTo>
                  <a:lnTo>
                    <a:pt x="180771" y="325628"/>
                  </a:lnTo>
                  <a:lnTo>
                    <a:pt x="182219" y="332867"/>
                  </a:lnTo>
                  <a:lnTo>
                    <a:pt x="193840" y="439039"/>
                  </a:lnTo>
                  <a:lnTo>
                    <a:pt x="185127" y="441960"/>
                  </a:lnTo>
                  <a:lnTo>
                    <a:pt x="177863" y="446278"/>
                  </a:lnTo>
                  <a:lnTo>
                    <a:pt x="173507" y="452120"/>
                  </a:lnTo>
                  <a:lnTo>
                    <a:pt x="170522" y="457441"/>
                  </a:lnTo>
                  <a:lnTo>
                    <a:pt x="168414" y="465747"/>
                  </a:lnTo>
                  <a:lnTo>
                    <a:pt x="168300" y="466915"/>
                  </a:lnTo>
                  <a:lnTo>
                    <a:pt x="170027" y="478510"/>
                  </a:lnTo>
                  <a:lnTo>
                    <a:pt x="219989" y="543687"/>
                  </a:lnTo>
                  <a:lnTo>
                    <a:pt x="250494" y="568452"/>
                  </a:lnTo>
                  <a:lnTo>
                    <a:pt x="298424" y="591693"/>
                  </a:lnTo>
                  <a:lnTo>
                    <a:pt x="305689" y="594614"/>
                  </a:lnTo>
                  <a:lnTo>
                    <a:pt x="314401" y="591693"/>
                  </a:lnTo>
                  <a:lnTo>
                    <a:pt x="317309" y="585851"/>
                  </a:lnTo>
                  <a:lnTo>
                    <a:pt x="320217" y="580148"/>
                  </a:lnTo>
                  <a:lnTo>
                    <a:pt x="317309" y="569976"/>
                  </a:lnTo>
                  <a:lnTo>
                    <a:pt x="311505" y="567055"/>
                  </a:lnTo>
                  <a:lnTo>
                    <a:pt x="263563" y="543687"/>
                  </a:lnTo>
                  <a:lnTo>
                    <a:pt x="258127" y="540410"/>
                  </a:lnTo>
                  <a:lnTo>
                    <a:pt x="252844" y="536829"/>
                  </a:lnTo>
                  <a:lnTo>
                    <a:pt x="247827" y="532688"/>
                  </a:lnTo>
                  <a:lnTo>
                    <a:pt x="243230" y="527685"/>
                  </a:lnTo>
                  <a:lnTo>
                    <a:pt x="201104" y="475361"/>
                  </a:lnTo>
                  <a:lnTo>
                    <a:pt x="199656" y="473964"/>
                  </a:lnTo>
                  <a:lnTo>
                    <a:pt x="198196" y="471043"/>
                  </a:lnTo>
                  <a:lnTo>
                    <a:pt x="202704" y="469214"/>
                  </a:lnTo>
                  <a:lnTo>
                    <a:pt x="209270" y="468337"/>
                  </a:lnTo>
                  <a:lnTo>
                    <a:pt x="217182" y="468820"/>
                  </a:lnTo>
                  <a:lnTo>
                    <a:pt x="261747" y="496608"/>
                  </a:lnTo>
                  <a:lnTo>
                    <a:pt x="276644" y="510286"/>
                  </a:lnTo>
                  <a:lnTo>
                    <a:pt x="281000" y="511810"/>
                  </a:lnTo>
                  <a:lnTo>
                    <a:pt x="291160" y="511810"/>
                  </a:lnTo>
                  <a:lnTo>
                    <a:pt x="299885" y="513207"/>
                  </a:lnTo>
                  <a:lnTo>
                    <a:pt x="359791" y="539394"/>
                  </a:lnTo>
                  <a:lnTo>
                    <a:pt x="395757" y="596150"/>
                  </a:lnTo>
                  <a:lnTo>
                    <a:pt x="402691" y="638416"/>
                  </a:lnTo>
                  <a:lnTo>
                    <a:pt x="403009" y="655701"/>
                  </a:lnTo>
                  <a:lnTo>
                    <a:pt x="403009" y="664464"/>
                  </a:lnTo>
                  <a:lnTo>
                    <a:pt x="408825" y="670179"/>
                  </a:lnTo>
                  <a:lnTo>
                    <a:pt x="426262" y="670179"/>
                  </a:lnTo>
                  <a:lnTo>
                    <a:pt x="432066" y="664464"/>
                  </a:lnTo>
                  <a:lnTo>
                    <a:pt x="432066" y="655701"/>
                  </a:lnTo>
                  <a:lnTo>
                    <a:pt x="432371" y="638225"/>
                  </a:lnTo>
                  <a:lnTo>
                    <a:pt x="433514" y="623697"/>
                  </a:lnTo>
                  <a:lnTo>
                    <a:pt x="435737" y="610349"/>
                  </a:lnTo>
                  <a:lnTo>
                    <a:pt x="439331" y="596150"/>
                  </a:lnTo>
                  <a:lnTo>
                    <a:pt x="450100" y="571385"/>
                  </a:lnTo>
                  <a:lnTo>
                    <a:pt x="452869" y="564984"/>
                  </a:lnTo>
                  <a:lnTo>
                    <a:pt x="474726" y="539965"/>
                  </a:lnTo>
                  <a:lnTo>
                    <a:pt x="502856" y="522300"/>
                  </a:lnTo>
                  <a:lnTo>
                    <a:pt x="535203" y="513207"/>
                  </a:lnTo>
                  <a:lnTo>
                    <a:pt x="545363" y="511810"/>
                  </a:lnTo>
                  <a:lnTo>
                    <a:pt x="555536" y="511810"/>
                  </a:lnTo>
                  <a:lnTo>
                    <a:pt x="558444" y="510286"/>
                  </a:lnTo>
                  <a:lnTo>
                    <a:pt x="597293" y="477532"/>
                  </a:lnTo>
                  <a:lnTo>
                    <a:pt x="625081" y="467766"/>
                  </a:lnTo>
                  <a:lnTo>
                    <a:pt x="631545" y="468998"/>
                  </a:lnTo>
                  <a:lnTo>
                    <a:pt x="635431" y="471043"/>
                  </a:lnTo>
                  <a:lnTo>
                    <a:pt x="635368" y="472503"/>
                  </a:lnTo>
                  <a:lnTo>
                    <a:pt x="633984" y="473964"/>
                  </a:lnTo>
                  <a:lnTo>
                    <a:pt x="631075" y="476885"/>
                  </a:lnTo>
                  <a:lnTo>
                    <a:pt x="590397" y="527685"/>
                  </a:lnTo>
                  <a:lnTo>
                    <a:pt x="522122" y="567055"/>
                  </a:lnTo>
                  <a:lnTo>
                    <a:pt x="514858" y="569976"/>
                  </a:lnTo>
                  <a:lnTo>
                    <a:pt x="511962" y="578624"/>
                  </a:lnTo>
                  <a:lnTo>
                    <a:pt x="516318" y="585851"/>
                  </a:lnTo>
                  <a:lnTo>
                    <a:pt x="520674" y="593217"/>
                  </a:lnTo>
                  <a:lnTo>
                    <a:pt x="527939" y="596150"/>
                  </a:lnTo>
                  <a:lnTo>
                    <a:pt x="535203" y="591693"/>
                  </a:lnTo>
                  <a:lnTo>
                    <a:pt x="583133" y="568452"/>
                  </a:lnTo>
                  <a:lnTo>
                    <a:pt x="591566" y="563575"/>
                  </a:lnTo>
                  <a:lnTo>
                    <a:pt x="654316" y="492887"/>
                  </a:lnTo>
                  <a:lnTo>
                    <a:pt x="665861" y="467766"/>
                  </a:lnTo>
                  <a:lnTo>
                    <a:pt x="666026" y="466915"/>
                  </a:lnTo>
                  <a:lnTo>
                    <a:pt x="652310" y="443357"/>
                  </a:lnTo>
                  <a:lnTo>
                    <a:pt x="649960" y="441960"/>
                  </a:lnTo>
                  <a:lnTo>
                    <a:pt x="641235" y="439039"/>
                  </a:lnTo>
                  <a:lnTo>
                    <a:pt x="652856" y="332867"/>
                  </a:lnTo>
                  <a:lnTo>
                    <a:pt x="654316" y="325628"/>
                  </a:lnTo>
                  <a:lnTo>
                    <a:pt x="660120" y="322707"/>
                  </a:lnTo>
                  <a:lnTo>
                    <a:pt x="661581" y="321310"/>
                  </a:lnTo>
                  <a:lnTo>
                    <a:pt x="664489" y="319786"/>
                  </a:lnTo>
                  <a:lnTo>
                    <a:pt x="665937" y="319786"/>
                  </a:lnTo>
                  <a:lnTo>
                    <a:pt x="674547" y="447802"/>
                  </a:lnTo>
                  <a:lnTo>
                    <a:pt x="674649" y="465201"/>
                  </a:lnTo>
                  <a:lnTo>
                    <a:pt x="671715" y="472503"/>
                  </a:lnTo>
                  <a:lnTo>
                    <a:pt x="636879" y="567055"/>
                  </a:lnTo>
                  <a:lnTo>
                    <a:pt x="612190" y="600456"/>
                  </a:lnTo>
                  <a:lnTo>
                    <a:pt x="527939" y="661543"/>
                  </a:lnTo>
                  <a:lnTo>
                    <a:pt x="515175" y="672719"/>
                  </a:lnTo>
                  <a:lnTo>
                    <a:pt x="505421" y="684580"/>
                  </a:lnTo>
                  <a:lnTo>
                    <a:pt x="498932" y="697280"/>
                  </a:lnTo>
                  <a:lnTo>
                    <a:pt x="495985" y="710946"/>
                  </a:lnTo>
                  <a:lnTo>
                    <a:pt x="494525" y="718185"/>
                  </a:lnTo>
                  <a:lnTo>
                    <a:pt x="501789" y="725551"/>
                  </a:lnTo>
                  <a:lnTo>
                    <a:pt x="509054" y="726948"/>
                  </a:lnTo>
                  <a:lnTo>
                    <a:pt x="517766" y="726948"/>
                  </a:lnTo>
                  <a:lnTo>
                    <a:pt x="523582" y="721106"/>
                  </a:lnTo>
                  <a:lnTo>
                    <a:pt x="525030" y="713867"/>
                  </a:lnTo>
                  <a:lnTo>
                    <a:pt x="526973" y="706272"/>
                  </a:lnTo>
                  <a:lnTo>
                    <a:pt x="530834" y="698804"/>
                  </a:lnTo>
                  <a:lnTo>
                    <a:pt x="536867" y="691603"/>
                  </a:lnTo>
                  <a:lnTo>
                    <a:pt x="545363" y="684784"/>
                  </a:lnTo>
                  <a:lnTo>
                    <a:pt x="629615" y="623697"/>
                  </a:lnTo>
                  <a:lnTo>
                    <a:pt x="640981" y="614222"/>
                  </a:lnTo>
                  <a:lnTo>
                    <a:pt x="664489" y="577215"/>
                  </a:lnTo>
                  <a:lnTo>
                    <a:pt x="699338" y="482727"/>
                  </a:lnTo>
                  <a:lnTo>
                    <a:pt x="703148" y="466318"/>
                  </a:lnTo>
                  <a:lnTo>
                    <a:pt x="704024" y="457441"/>
                  </a:lnTo>
                  <a:close/>
                </a:path>
                <a:path w="822960" h="822960">
                  <a:moveTo>
                    <a:pt x="822947" y="411480"/>
                  </a:moveTo>
                  <a:lnTo>
                    <a:pt x="820458" y="363321"/>
                  </a:lnTo>
                  <a:lnTo>
                    <a:pt x="812584" y="316839"/>
                  </a:lnTo>
                  <a:lnTo>
                    <a:pt x="799642" y="272326"/>
                  </a:lnTo>
                  <a:lnTo>
                    <a:pt x="793877" y="258584"/>
                  </a:lnTo>
                  <a:lnTo>
                    <a:pt x="793877" y="412877"/>
                  </a:lnTo>
                  <a:lnTo>
                    <a:pt x="791235" y="459397"/>
                  </a:lnTo>
                  <a:lnTo>
                    <a:pt x="782650" y="506450"/>
                  </a:lnTo>
                  <a:lnTo>
                    <a:pt x="768680" y="550367"/>
                  </a:lnTo>
                  <a:lnTo>
                    <a:pt x="749630" y="591870"/>
                  </a:lnTo>
                  <a:lnTo>
                    <a:pt x="725893" y="630580"/>
                  </a:lnTo>
                  <a:lnTo>
                    <a:pt x="697814" y="666140"/>
                  </a:lnTo>
                  <a:lnTo>
                    <a:pt x="665784" y="698157"/>
                  </a:lnTo>
                  <a:lnTo>
                    <a:pt x="630174" y="726287"/>
                  </a:lnTo>
                  <a:lnTo>
                    <a:pt x="591362" y="750125"/>
                  </a:lnTo>
                  <a:lnTo>
                    <a:pt x="549706" y="769327"/>
                  </a:lnTo>
                  <a:lnTo>
                    <a:pt x="505599" y="783501"/>
                  </a:lnTo>
                  <a:lnTo>
                    <a:pt x="459397" y="792276"/>
                  </a:lnTo>
                  <a:lnTo>
                    <a:pt x="411480" y="795274"/>
                  </a:lnTo>
                  <a:lnTo>
                    <a:pt x="363575" y="792302"/>
                  </a:lnTo>
                  <a:lnTo>
                    <a:pt x="317436" y="783590"/>
                  </a:lnTo>
                  <a:lnTo>
                    <a:pt x="273418" y="769505"/>
                  </a:lnTo>
                  <a:lnTo>
                    <a:pt x="231863" y="750430"/>
                  </a:lnTo>
                  <a:lnTo>
                    <a:pt x="193154" y="726706"/>
                  </a:lnTo>
                  <a:lnTo>
                    <a:pt x="157657" y="698690"/>
                  </a:lnTo>
                  <a:lnTo>
                    <a:pt x="125704" y="666750"/>
                  </a:lnTo>
                  <a:lnTo>
                    <a:pt x="97688" y="631253"/>
                  </a:lnTo>
                  <a:lnTo>
                    <a:pt x="73952" y="592543"/>
                  </a:lnTo>
                  <a:lnTo>
                    <a:pt x="54864" y="550989"/>
                  </a:lnTo>
                  <a:lnTo>
                    <a:pt x="40779" y="506958"/>
                  </a:lnTo>
                  <a:lnTo>
                    <a:pt x="32067" y="460806"/>
                  </a:lnTo>
                  <a:lnTo>
                    <a:pt x="29083" y="412877"/>
                  </a:lnTo>
                  <a:lnTo>
                    <a:pt x="32067" y="364985"/>
                  </a:lnTo>
                  <a:lnTo>
                    <a:pt x="40779" y="318846"/>
                  </a:lnTo>
                  <a:lnTo>
                    <a:pt x="54864" y="274828"/>
                  </a:lnTo>
                  <a:lnTo>
                    <a:pt x="73952" y="233286"/>
                  </a:lnTo>
                  <a:lnTo>
                    <a:pt x="97688" y="194576"/>
                  </a:lnTo>
                  <a:lnTo>
                    <a:pt x="125704" y="159067"/>
                  </a:lnTo>
                  <a:lnTo>
                    <a:pt x="157657" y="127127"/>
                  </a:lnTo>
                  <a:lnTo>
                    <a:pt x="193154" y="99098"/>
                  </a:lnTo>
                  <a:lnTo>
                    <a:pt x="231863" y="75361"/>
                  </a:lnTo>
                  <a:lnTo>
                    <a:pt x="273418" y="56273"/>
                  </a:lnTo>
                  <a:lnTo>
                    <a:pt x="317436" y="42189"/>
                  </a:lnTo>
                  <a:lnTo>
                    <a:pt x="363575" y="33477"/>
                  </a:lnTo>
                  <a:lnTo>
                    <a:pt x="411480" y="30480"/>
                  </a:lnTo>
                  <a:lnTo>
                    <a:pt x="459371" y="33477"/>
                  </a:lnTo>
                  <a:lnTo>
                    <a:pt x="505510" y="42189"/>
                  </a:lnTo>
                  <a:lnTo>
                    <a:pt x="549529" y="56273"/>
                  </a:lnTo>
                  <a:lnTo>
                    <a:pt x="591070" y="75361"/>
                  </a:lnTo>
                  <a:lnTo>
                    <a:pt x="629780" y="99098"/>
                  </a:lnTo>
                  <a:lnTo>
                    <a:pt x="665289" y="127127"/>
                  </a:lnTo>
                  <a:lnTo>
                    <a:pt x="697230" y="159067"/>
                  </a:lnTo>
                  <a:lnTo>
                    <a:pt x="725258" y="194576"/>
                  </a:lnTo>
                  <a:lnTo>
                    <a:pt x="748995" y="233286"/>
                  </a:lnTo>
                  <a:lnTo>
                    <a:pt x="768083" y="274828"/>
                  </a:lnTo>
                  <a:lnTo>
                    <a:pt x="782167" y="318846"/>
                  </a:lnTo>
                  <a:lnTo>
                    <a:pt x="790879" y="364985"/>
                  </a:lnTo>
                  <a:lnTo>
                    <a:pt x="793877" y="412877"/>
                  </a:lnTo>
                  <a:lnTo>
                    <a:pt x="793877" y="258584"/>
                  </a:lnTo>
                  <a:lnTo>
                    <a:pt x="759777" y="190474"/>
                  </a:lnTo>
                  <a:lnTo>
                    <a:pt x="733475" y="153720"/>
                  </a:lnTo>
                  <a:lnTo>
                    <a:pt x="703351" y="120167"/>
                  </a:lnTo>
                  <a:lnTo>
                    <a:pt x="669709" y="90093"/>
                  </a:lnTo>
                  <a:lnTo>
                    <a:pt x="632866" y="63830"/>
                  </a:lnTo>
                  <a:lnTo>
                    <a:pt x="593128" y="41656"/>
                  </a:lnTo>
                  <a:lnTo>
                    <a:pt x="550811" y="23888"/>
                  </a:lnTo>
                  <a:lnTo>
                    <a:pt x="506222" y="10820"/>
                  </a:lnTo>
                  <a:lnTo>
                    <a:pt x="459663" y="2755"/>
                  </a:lnTo>
                  <a:lnTo>
                    <a:pt x="411480" y="0"/>
                  </a:lnTo>
                  <a:lnTo>
                    <a:pt x="363296" y="2781"/>
                  </a:lnTo>
                  <a:lnTo>
                    <a:pt x="316801" y="10896"/>
                  </a:lnTo>
                  <a:lnTo>
                    <a:pt x="272288" y="24041"/>
                  </a:lnTo>
                  <a:lnTo>
                    <a:pt x="230060" y="41910"/>
                  </a:lnTo>
                  <a:lnTo>
                    <a:pt x="190423" y="64173"/>
                  </a:lnTo>
                  <a:lnTo>
                    <a:pt x="153682" y="90538"/>
                  </a:lnTo>
                  <a:lnTo>
                    <a:pt x="120129" y="120688"/>
                  </a:lnTo>
                  <a:lnTo>
                    <a:pt x="90068" y="154305"/>
                  </a:lnTo>
                  <a:lnTo>
                    <a:pt x="63804" y="191084"/>
                  </a:lnTo>
                  <a:lnTo>
                    <a:pt x="41643" y="230720"/>
                  </a:lnTo>
                  <a:lnTo>
                    <a:pt x="23876" y="272884"/>
                  </a:lnTo>
                  <a:lnTo>
                    <a:pt x="10807" y="317271"/>
                  </a:lnTo>
                  <a:lnTo>
                    <a:pt x="2794" y="363321"/>
                  </a:lnTo>
                  <a:lnTo>
                    <a:pt x="0" y="411480"/>
                  </a:lnTo>
                  <a:lnTo>
                    <a:pt x="2768" y="459651"/>
                  </a:lnTo>
                  <a:lnTo>
                    <a:pt x="10883" y="506133"/>
                  </a:lnTo>
                  <a:lnTo>
                    <a:pt x="24028" y="550646"/>
                  </a:lnTo>
                  <a:lnTo>
                    <a:pt x="41897" y="592861"/>
                  </a:lnTo>
                  <a:lnTo>
                    <a:pt x="64160" y="632498"/>
                  </a:lnTo>
                  <a:lnTo>
                    <a:pt x="90525" y="669251"/>
                  </a:lnTo>
                  <a:lnTo>
                    <a:pt x="120675" y="702805"/>
                  </a:lnTo>
                  <a:lnTo>
                    <a:pt x="154292" y="732878"/>
                  </a:lnTo>
                  <a:lnTo>
                    <a:pt x="191071" y="759142"/>
                  </a:lnTo>
                  <a:lnTo>
                    <a:pt x="230708" y="781316"/>
                  </a:lnTo>
                  <a:lnTo>
                    <a:pt x="272872" y="799084"/>
                  </a:lnTo>
                  <a:lnTo>
                    <a:pt x="317258" y="812152"/>
                  </a:lnTo>
                  <a:lnTo>
                    <a:pt x="363562" y="820216"/>
                  </a:lnTo>
                  <a:lnTo>
                    <a:pt x="411480" y="822960"/>
                  </a:lnTo>
                  <a:lnTo>
                    <a:pt x="459651" y="820191"/>
                  </a:lnTo>
                  <a:lnTo>
                    <a:pt x="506145" y="812076"/>
                  </a:lnTo>
                  <a:lnTo>
                    <a:pt x="550646" y="798931"/>
                  </a:lnTo>
                  <a:lnTo>
                    <a:pt x="559282" y="795274"/>
                  </a:lnTo>
                  <a:lnTo>
                    <a:pt x="592874" y="781062"/>
                  </a:lnTo>
                  <a:lnTo>
                    <a:pt x="632510" y="758799"/>
                  </a:lnTo>
                  <a:lnTo>
                    <a:pt x="669251" y="732434"/>
                  </a:lnTo>
                  <a:lnTo>
                    <a:pt x="702805" y="702284"/>
                  </a:lnTo>
                  <a:lnTo>
                    <a:pt x="732866" y="668667"/>
                  </a:lnTo>
                  <a:lnTo>
                    <a:pt x="759129" y="631888"/>
                  </a:lnTo>
                  <a:lnTo>
                    <a:pt x="781304" y="592251"/>
                  </a:lnTo>
                  <a:lnTo>
                    <a:pt x="799058" y="550087"/>
                  </a:lnTo>
                  <a:lnTo>
                    <a:pt x="812126" y="505701"/>
                  </a:lnTo>
                  <a:lnTo>
                    <a:pt x="820191" y="459397"/>
                  </a:lnTo>
                  <a:lnTo>
                    <a:pt x="822947" y="411480"/>
                  </a:lnTo>
                  <a:close/>
                </a:path>
              </a:pathLst>
            </a:custGeom>
            <a:solidFill>
              <a:srgbClr val="61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3264407"/>
              <a:ext cx="227075" cy="2255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729855" y="6382308"/>
            <a:ext cx="3401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Open Sans"/>
                <a:cs typeface="Open Sans"/>
              </a:rPr>
              <a:t>Source:</a:t>
            </a:r>
            <a:r>
              <a:rPr sz="1200" i="1" spc="125" dirty="0">
                <a:latin typeface="Open Sans"/>
                <a:cs typeface="Open Sans"/>
              </a:rPr>
              <a:t> 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</a:rPr>
              <a:t>https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</a:rPr>
              <a:t>w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.whit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</a:rPr>
              <a:t>e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house.gov/br</a:t>
            </a:r>
            <a:r>
              <a:rPr sz="1200" i="1" u="sng" spc="-1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</a:rPr>
              <a:t>i</a:t>
            </a:r>
            <a:r>
              <a:rPr sz="1200" i="1" u="sng" spc="-10" dirty="0">
                <a:solidFill>
                  <a:srgbClr val="0563C1"/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efing-</a:t>
            </a:r>
            <a:r>
              <a:rPr sz="1200" i="1" u="sng" spc="-20" dirty="0">
                <a:solidFill>
                  <a:schemeClr val="accent5">
                    <a:lumMod val="75000"/>
                  </a:schemeClr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</a:t>
            </a:r>
            <a:r>
              <a:rPr sz="1200" i="1" spc="-20" dirty="0">
                <a:solidFill>
                  <a:srgbClr val="0563C1"/>
                </a:solidFill>
                <a:latin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4651" y="2473451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88" y="0"/>
                </a:lnTo>
              </a:path>
            </a:pathLst>
          </a:custGeom>
          <a:ln w="57150">
            <a:solidFill>
              <a:srgbClr val="9F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651" y="447903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88" y="0"/>
                </a:lnTo>
              </a:path>
            </a:pathLst>
          </a:custGeom>
          <a:ln w="57150">
            <a:solidFill>
              <a:srgbClr val="189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1161" y="1825162"/>
            <a:ext cx="2466340" cy="3764915"/>
            <a:chOff x="5346191" y="2381757"/>
            <a:chExt cx="2466340" cy="3764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6191" y="2415539"/>
              <a:ext cx="2465832" cy="37307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6191" y="6123177"/>
              <a:ext cx="2465705" cy="12700"/>
            </a:xfrm>
            <a:custGeom>
              <a:avLst/>
              <a:gdLst/>
              <a:ahLst/>
              <a:cxnLst/>
              <a:rect l="l" t="t" r="r" b="b"/>
              <a:pathLst>
                <a:path w="2465704" h="12700">
                  <a:moveTo>
                    <a:pt x="0" y="12700"/>
                  </a:moveTo>
                  <a:lnTo>
                    <a:pt x="2465578" y="12700"/>
                  </a:lnTo>
                  <a:lnTo>
                    <a:pt x="246557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19" y="3311651"/>
              <a:ext cx="2429255" cy="22966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46953" y="2381757"/>
              <a:ext cx="2465705" cy="50800"/>
            </a:xfrm>
            <a:custGeom>
              <a:avLst/>
              <a:gdLst/>
              <a:ahLst/>
              <a:cxnLst/>
              <a:rect l="l" t="t" r="r" b="b"/>
              <a:pathLst>
                <a:path w="2465704" h="50800">
                  <a:moveTo>
                    <a:pt x="0" y="50800"/>
                  </a:moveTo>
                  <a:lnTo>
                    <a:pt x="2465578" y="50800"/>
                  </a:lnTo>
                  <a:lnTo>
                    <a:pt x="2465578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2431" y="-38882"/>
            <a:ext cx="10515600" cy="1325563"/>
          </a:xfrm>
          <a:prstGeom prst="rect">
            <a:avLst/>
          </a:prstGeom>
        </p:spPr>
        <p:txBody>
          <a:bodyPr vert="horz" wrap="square" lIns="0" tIns="281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Grant</a:t>
            </a:r>
            <a:r>
              <a:rPr spc="-145" dirty="0"/>
              <a:t> </a:t>
            </a:r>
            <a:r>
              <a:rPr spc="-10" dirty="0"/>
              <a:t>Prioritization</a:t>
            </a:r>
          </a:p>
          <a:p>
            <a:pPr marL="8255">
              <a:lnSpc>
                <a:spcPct val="100000"/>
              </a:lnSpc>
              <a:spcBef>
                <a:spcPts val="70"/>
              </a:spcBef>
            </a:pPr>
            <a:r>
              <a:rPr sz="1200" dirty="0"/>
              <a:t>The</a:t>
            </a:r>
            <a:r>
              <a:rPr sz="1200" spc="-20" dirty="0"/>
              <a:t> </a:t>
            </a:r>
            <a:r>
              <a:rPr sz="1200" dirty="0"/>
              <a:t>strategy</a:t>
            </a:r>
            <a:r>
              <a:rPr sz="1200" spc="-15" dirty="0"/>
              <a:t> </a:t>
            </a:r>
            <a:r>
              <a:rPr sz="1200" dirty="0"/>
              <a:t>is</a:t>
            </a:r>
            <a:r>
              <a:rPr sz="1200" spc="-10" dirty="0"/>
              <a:t> </a:t>
            </a:r>
            <a:r>
              <a:rPr sz="1200" dirty="0"/>
              <a:t>to</a:t>
            </a:r>
            <a:r>
              <a:rPr sz="1200" spc="-15" dirty="0"/>
              <a:t> </a:t>
            </a:r>
            <a:r>
              <a:rPr sz="1200" dirty="0"/>
              <a:t>focus attention to</a:t>
            </a:r>
            <a:r>
              <a:rPr sz="1200" spc="-10" dirty="0"/>
              <a:t> </a:t>
            </a:r>
            <a:r>
              <a:rPr sz="1200" dirty="0"/>
              <a:t>a</a:t>
            </a:r>
            <a:r>
              <a:rPr sz="1200" spc="-25" dirty="0"/>
              <a:t> </a:t>
            </a:r>
            <a:r>
              <a:rPr sz="1200" dirty="0"/>
              <a:t>set</a:t>
            </a:r>
            <a:r>
              <a:rPr sz="1200" spc="-5" dirty="0"/>
              <a:t> </a:t>
            </a:r>
            <a:r>
              <a:rPr sz="1200" dirty="0"/>
              <a:t>of</a:t>
            </a:r>
            <a:r>
              <a:rPr sz="1200" spc="-5" dirty="0"/>
              <a:t> </a:t>
            </a:r>
            <a:r>
              <a:rPr sz="1200" dirty="0"/>
              <a:t>target</a:t>
            </a:r>
            <a:r>
              <a:rPr sz="1200" spc="-10" dirty="0"/>
              <a:t> </a:t>
            </a:r>
            <a:r>
              <a:rPr sz="1200" dirty="0"/>
              <a:t>grants</a:t>
            </a:r>
            <a:r>
              <a:rPr sz="1200" spc="-15" dirty="0"/>
              <a:t> </a:t>
            </a:r>
            <a:r>
              <a:rPr sz="1200" dirty="0"/>
              <a:t>that</a:t>
            </a:r>
            <a:r>
              <a:rPr sz="1200" spc="-10" dirty="0"/>
              <a:t> </a:t>
            </a:r>
            <a:r>
              <a:rPr sz="1200" dirty="0"/>
              <a:t>yield</a:t>
            </a:r>
            <a:r>
              <a:rPr sz="1200" spc="-15" dirty="0"/>
              <a:t>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dirty="0"/>
              <a:t>biggest</a:t>
            </a:r>
            <a:r>
              <a:rPr sz="1200" spc="5" dirty="0"/>
              <a:t> </a:t>
            </a:r>
            <a:r>
              <a:rPr sz="1200" dirty="0"/>
              <a:t>impacts</a:t>
            </a:r>
            <a:r>
              <a:rPr sz="1200" spc="-25" dirty="0"/>
              <a:t> </a:t>
            </a:r>
            <a:r>
              <a:rPr sz="1200" dirty="0"/>
              <a:t>to</a:t>
            </a:r>
            <a:r>
              <a:rPr sz="1200" spc="-15" dirty="0"/>
              <a:t>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spc="-10" dirty="0"/>
              <a:t>region</a:t>
            </a:r>
            <a:endParaRPr sz="1200" dirty="0"/>
          </a:p>
        </p:txBody>
      </p:sp>
      <p:sp>
        <p:nvSpPr>
          <p:cNvPr id="8" name="object 8"/>
          <p:cNvSpPr/>
          <p:nvPr/>
        </p:nvSpPr>
        <p:spPr>
          <a:xfrm>
            <a:off x="654727" y="1252130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5715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63693" y="1825162"/>
            <a:ext cx="4735830" cy="3747770"/>
            <a:chOff x="458723" y="2381757"/>
            <a:chExt cx="4735830" cy="37477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435351"/>
              <a:ext cx="4733544" cy="3694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9485" y="2381757"/>
              <a:ext cx="4735195" cy="50800"/>
            </a:xfrm>
            <a:custGeom>
              <a:avLst/>
              <a:gdLst/>
              <a:ahLst/>
              <a:cxnLst/>
              <a:rect l="l" t="t" r="r" b="b"/>
              <a:pathLst>
                <a:path w="4735195" h="50800">
                  <a:moveTo>
                    <a:pt x="0" y="50800"/>
                  </a:moveTo>
                  <a:lnTo>
                    <a:pt x="4734814" y="50800"/>
                  </a:lnTo>
                  <a:lnTo>
                    <a:pt x="4734814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9F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7401" y="1397553"/>
            <a:ext cx="212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Open Sans Light"/>
                <a:cs typeface="Open Sans Light"/>
              </a:rPr>
              <a:t>Prioritization</a:t>
            </a:r>
            <a:r>
              <a:rPr sz="1800" b="0" spc="-15" dirty="0">
                <a:latin typeface="Open Sans Light"/>
                <a:cs typeface="Open Sans Light"/>
              </a:rPr>
              <a:t> </a:t>
            </a:r>
            <a:r>
              <a:rPr sz="1800" b="0" spc="-10" dirty="0">
                <a:latin typeface="Open Sans Light"/>
                <a:cs typeface="Open Sans Light"/>
              </a:rPr>
              <a:t>Criteria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690" y="1931030"/>
            <a:ext cx="4598035" cy="336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238125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sz="1050" spc="-10" dirty="0">
                <a:latin typeface="Open Sans"/>
                <a:cs typeface="Open Sans"/>
              </a:rPr>
              <a:t>With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over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250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competitive programs,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smaller priority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set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10" dirty="0">
                <a:latin typeface="Open Sans"/>
                <a:cs typeface="Open Sans"/>
              </a:rPr>
              <a:t> grants need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be</a:t>
            </a:r>
            <a:r>
              <a:rPr sz="1050" spc="-4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identified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focus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region’s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resources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on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5" dirty="0">
                <a:latin typeface="Open Sans"/>
                <a:cs typeface="Open Sans"/>
              </a:rPr>
              <a:t>high-</a:t>
            </a:r>
            <a:r>
              <a:rPr sz="1050" spc="-10" dirty="0">
                <a:latin typeface="Open Sans"/>
                <a:cs typeface="Open Sans"/>
              </a:rPr>
              <a:t>value </a:t>
            </a:r>
            <a:r>
              <a:rPr sz="1050" spc="-20" dirty="0">
                <a:latin typeface="Open Sans"/>
                <a:cs typeface="Open Sans"/>
              </a:rPr>
              <a:t>opportunities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and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benefits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from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IIJA.</a:t>
            </a:r>
            <a:endParaRPr sz="1050" dirty="0">
              <a:latin typeface="Open Sans"/>
              <a:cs typeface="Open Sans"/>
            </a:endParaRPr>
          </a:p>
          <a:p>
            <a:pPr marL="241300" marR="5080" indent="-2286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41300" algn="l"/>
              </a:tabLst>
            </a:pP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graphic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right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displays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criteria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established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by</a:t>
            </a:r>
            <a:r>
              <a:rPr sz="1050" spc="-4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the </a:t>
            </a:r>
            <a:r>
              <a:rPr sz="1050" spc="-20" dirty="0">
                <a:latin typeface="Open Sans"/>
                <a:cs typeface="Open Sans"/>
              </a:rPr>
              <a:t>Infrastructure</a:t>
            </a:r>
            <a:r>
              <a:rPr sz="1050" spc="-6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Consortium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narrows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down</a:t>
            </a:r>
            <a:r>
              <a:rPr sz="1050" spc="-4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total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pool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of </a:t>
            </a:r>
            <a:r>
              <a:rPr sz="1050" spc="-20" dirty="0">
                <a:latin typeface="Open Sans"/>
                <a:cs typeface="Open Sans"/>
              </a:rPr>
              <a:t>competitive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IIJA</a:t>
            </a:r>
            <a:r>
              <a:rPr sz="1050" spc="-5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grants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smaller,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more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meaningful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set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competitive </a:t>
            </a:r>
            <a:r>
              <a:rPr sz="1050" spc="-20" dirty="0">
                <a:latin typeface="Open Sans"/>
                <a:cs typeface="Open Sans"/>
              </a:rPr>
              <a:t>opportunities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that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align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with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region’s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priorities.</a:t>
            </a:r>
            <a:endParaRPr sz="1050" dirty="0">
              <a:latin typeface="Open Sans"/>
              <a:cs typeface="Open Sans"/>
            </a:endParaRPr>
          </a:p>
          <a:p>
            <a:pPr marL="413384" lvl="1" indent="-17272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14020" algn="l"/>
              </a:tabLst>
            </a:pP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Competitive</a:t>
            </a:r>
            <a:r>
              <a:rPr sz="1050" spc="-20" dirty="0">
                <a:latin typeface="Open Sans"/>
                <a:cs typeface="Open Sans"/>
              </a:rPr>
              <a:t>: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Focusing</a:t>
            </a:r>
            <a:r>
              <a:rPr sz="1050" dirty="0">
                <a:latin typeface="Open Sans"/>
                <a:cs typeface="Open Sans"/>
              </a:rPr>
              <a:t> on</a:t>
            </a:r>
            <a:r>
              <a:rPr sz="1050" spc="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competitive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IIJA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grants</a:t>
            </a:r>
            <a:r>
              <a:rPr sz="105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only</a:t>
            </a:r>
            <a:endParaRPr sz="1050" dirty="0">
              <a:latin typeface="Open Sans"/>
              <a:cs typeface="Open Sans"/>
            </a:endParaRPr>
          </a:p>
          <a:p>
            <a:pPr marL="413384" marR="439420" lvl="1" indent="-17272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14020" algn="l"/>
              </a:tabLst>
            </a:pP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Federal</a:t>
            </a:r>
            <a:r>
              <a:rPr sz="1050" u="sng" spc="-4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 </a:t>
            </a: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priorities</a:t>
            </a:r>
            <a:r>
              <a:rPr sz="1050" spc="-20" dirty="0">
                <a:latin typeface="Open Sans"/>
                <a:cs typeface="Open Sans"/>
              </a:rPr>
              <a:t>: Emphasizing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policy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themes </a:t>
            </a:r>
            <a:r>
              <a:rPr sz="1050" dirty="0">
                <a:latin typeface="Open Sans"/>
                <a:cs typeface="Open Sans"/>
              </a:rPr>
              <a:t>such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as</a:t>
            </a:r>
            <a:r>
              <a:rPr sz="1050" spc="-10" dirty="0">
                <a:latin typeface="Open Sans"/>
                <a:cs typeface="Open Sans"/>
              </a:rPr>
              <a:t> equity, </a:t>
            </a:r>
            <a:r>
              <a:rPr sz="1050" spc="-20" dirty="0">
                <a:latin typeface="Open Sans"/>
                <a:cs typeface="Open Sans"/>
              </a:rPr>
              <a:t>resiliency,</a:t>
            </a:r>
            <a:r>
              <a:rPr sz="1050" spc="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sustainability,</a:t>
            </a:r>
            <a:r>
              <a:rPr sz="1050" spc="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and</a:t>
            </a:r>
            <a:r>
              <a:rPr sz="1050" spc="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workforce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development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that</a:t>
            </a:r>
            <a:r>
              <a:rPr sz="1050" spc="3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are </a:t>
            </a:r>
            <a:r>
              <a:rPr sz="1050" spc="-20" dirty="0">
                <a:latin typeface="Open Sans"/>
                <a:cs typeface="Open Sans"/>
              </a:rPr>
              <a:t>embedded</a:t>
            </a:r>
            <a:r>
              <a:rPr sz="1050" spc="-6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IIJA</a:t>
            </a:r>
            <a:endParaRPr sz="1050" dirty="0">
              <a:latin typeface="Open Sans"/>
              <a:cs typeface="Open Sans"/>
            </a:endParaRPr>
          </a:p>
          <a:p>
            <a:pPr marL="413384" marR="42545" lvl="1" indent="-17272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14020" algn="l"/>
              </a:tabLst>
            </a:pP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Eligible</a:t>
            </a:r>
            <a:r>
              <a:rPr sz="1050" spc="-20" dirty="0">
                <a:latin typeface="Open Sans"/>
                <a:cs typeface="Open Sans"/>
              </a:rPr>
              <a:t>: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Further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focusing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on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grant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opportunities </a:t>
            </a:r>
            <a:r>
              <a:rPr sz="1050" dirty="0">
                <a:latin typeface="Open Sans"/>
                <a:cs typeface="Open Sans"/>
              </a:rPr>
              <a:t>that are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targeted </a:t>
            </a:r>
            <a:r>
              <a:rPr sz="1050" spc="-25" dirty="0">
                <a:latin typeface="Open Sans"/>
                <a:cs typeface="Open Sans"/>
              </a:rPr>
              <a:t>to </a:t>
            </a:r>
            <a:r>
              <a:rPr sz="1050" spc="-10" dirty="0">
                <a:latin typeface="Open Sans"/>
                <a:cs typeface="Open Sans"/>
              </a:rPr>
              <a:t>MPOs,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cities,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counties,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and/or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transit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authorities</a:t>
            </a:r>
            <a:endParaRPr sz="1050" dirty="0">
              <a:latin typeface="Open Sans"/>
              <a:cs typeface="Open Sans"/>
            </a:endParaRPr>
          </a:p>
          <a:p>
            <a:pPr marL="413384" lvl="1" indent="-17272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414020" algn="l"/>
              </a:tabLst>
            </a:pP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Regional</a:t>
            </a:r>
            <a:r>
              <a:rPr sz="1050" u="sng" spc="-3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 </a:t>
            </a: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Alignment</a:t>
            </a:r>
            <a:r>
              <a:rPr sz="1050" spc="-10" dirty="0">
                <a:latin typeface="Open Sans"/>
                <a:cs typeface="Open Sans"/>
              </a:rPr>
              <a:t>:</a:t>
            </a:r>
            <a:r>
              <a:rPr sz="1050" spc="-20" dirty="0">
                <a:latin typeface="Open Sans"/>
                <a:cs typeface="Open Sans"/>
              </a:rPr>
              <a:t> Narrowing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on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grant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opportunities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that</a:t>
            </a:r>
            <a:r>
              <a:rPr sz="1050" spc="-10" dirty="0">
                <a:latin typeface="Open Sans"/>
                <a:cs typeface="Open Sans"/>
              </a:rPr>
              <a:t> align</a:t>
            </a:r>
            <a:endParaRPr sz="1050" dirty="0">
              <a:latin typeface="Open Sans"/>
              <a:cs typeface="Open Sans"/>
            </a:endParaRPr>
          </a:p>
          <a:p>
            <a:pPr marL="413384">
              <a:lnSpc>
                <a:spcPct val="100000"/>
              </a:lnSpc>
            </a:pPr>
            <a:r>
              <a:rPr sz="1050" spc="-10" dirty="0">
                <a:latin typeface="Open Sans"/>
                <a:cs typeface="Open Sans"/>
              </a:rPr>
              <a:t>with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objectives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and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policies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contained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region’s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plan</a:t>
            </a:r>
            <a:endParaRPr sz="1050" dirty="0">
              <a:latin typeface="Open Sans"/>
              <a:cs typeface="Open Sans"/>
            </a:endParaRPr>
          </a:p>
          <a:p>
            <a:pPr marL="413384" marR="115570" lvl="1" indent="-172720">
              <a:lnSpc>
                <a:spcPct val="100000"/>
              </a:lnSpc>
              <a:spcBef>
                <a:spcPts val="605"/>
              </a:spcBef>
              <a:buAutoNum type="alphaLcPeriod" startAt="5"/>
              <a:tabLst>
                <a:tab pos="414020" algn="l"/>
              </a:tabLst>
            </a:pPr>
            <a:r>
              <a:rPr sz="1050" u="sng" spc="-2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Transformative</a:t>
            </a:r>
            <a:r>
              <a:rPr sz="1050" spc="-20" dirty="0">
                <a:latin typeface="Open Sans"/>
                <a:cs typeface="Open Sans"/>
              </a:rPr>
              <a:t>:</a:t>
            </a:r>
            <a:r>
              <a:rPr sz="1050" spc="-5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Identifying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subset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such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grants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that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offer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the </a:t>
            </a:r>
            <a:r>
              <a:rPr sz="1050" spc="-10" dirty="0">
                <a:latin typeface="Open Sans"/>
                <a:cs typeface="Open Sans"/>
              </a:rPr>
              <a:t>greatest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potential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positively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impact</a:t>
            </a:r>
            <a:r>
              <a:rPr sz="1050" spc="-4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region,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address </a:t>
            </a:r>
            <a:r>
              <a:rPr sz="1050" spc="-20" dirty="0">
                <a:latin typeface="Open Sans"/>
                <a:cs typeface="Open Sans"/>
              </a:rPr>
              <a:t>infrastructure</a:t>
            </a:r>
            <a:r>
              <a:rPr sz="1050" spc="1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deficiencies,</a:t>
            </a:r>
            <a:r>
              <a:rPr sz="1050" spc="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and</a:t>
            </a:r>
            <a:r>
              <a:rPr sz="1050" spc="30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catalyze</a:t>
            </a:r>
            <a:r>
              <a:rPr sz="1050" spc="2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transformative</a:t>
            </a:r>
            <a:r>
              <a:rPr sz="1050" spc="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projects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3891" y="1397553"/>
            <a:ext cx="259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Open Sans Light"/>
                <a:cs typeface="Open Sans Light"/>
              </a:rPr>
              <a:t>Potential</a:t>
            </a:r>
            <a:r>
              <a:rPr sz="1800" b="0" spc="-10" dirty="0">
                <a:latin typeface="Open Sans Light"/>
                <a:cs typeface="Open Sans Light"/>
              </a:rPr>
              <a:t> </a:t>
            </a:r>
            <a:r>
              <a:rPr sz="1800" b="0" dirty="0">
                <a:latin typeface="Open Sans Light"/>
                <a:cs typeface="Open Sans Light"/>
              </a:rPr>
              <a:t>Priority</a:t>
            </a:r>
            <a:r>
              <a:rPr sz="1800" b="0" spc="-10" dirty="0">
                <a:latin typeface="Open Sans Light"/>
                <a:cs typeface="Open Sans Light"/>
              </a:rPr>
              <a:t> Grants*</a:t>
            </a:r>
            <a:endParaRPr sz="1800">
              <a:latin typeface="Open Sans Light"/>
              <a:cs typeface="Open Sans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57201" y="1825162"/>
            <a:ext cx="3783965" cy="3754120"/>
            <a:chOff x="7952231" y="2381757"/>
            <a:chExt cx="3783965" cy="37541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2231" y="2381757"/>
              <a:ext cx="3783457" cy="37477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952231" y="6129527"/>
              <a:ext cx="3782695" cy="0"/>
            </a:xfrm>
            <a:custGeom>
              <a:avLst/>
              <a:gdLst/>
              <a:ahLst/>
              <a:cxnLst/>
              <a:rect l="l" t="t" r="r" b="b"/>
              <a:pathLst>
                <a:path w="3782695">
                  <a:moveTo>
                    <a:pt x="0" y="0"/>
                  </a:moveTo>
                  <a:lnTo>
                    <a:pt x="3782695" y="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63693" y="5603413"/>
            <a:ext cx="4735195" cy="0"/>
          </a:xfrm>
          <a:custGeom>
            <a:avLst/>
            <a:gdLst/>
            <a:ahLst/>
            <a:cxnLst/>
            <a:rect l="l" t="t" r="r" b="b"/>
            <a:pathLst>
              <a:path w="4735195">
                <a:moveTo>
                  <a:pt x="0" y="0"/>
                </a:moveTo>
                <a:lnTo>
                  <a:pt x="4734814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45390" y="1860316"/>
            <a:ext cx="3706495" cy="4079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7505" indent="-22923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Bridge</a:t>
            </a:r>
            <a:r>
              <a:rPr sz="1100" spc="-5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Investment</a:t>
            </a:r>
            <a:r>
              <a:rPr sz="1100" spc="-5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Program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Capital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Investment</a:t>
            </a:r>
            <a:r>
              <a:rPr sz="1100" spc="-6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Grants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Clean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School</a:t>
            </a:r>
            <a:r>
              <a:rPr sz="1100" spc="-5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Bus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Program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Local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20" dirty="0">
                <a:latin typeface="Open Sans"/>
                <a:cs typeface="Open Sans"/>
              </a:rPr>
              <a:t> Regional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Project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Assistance</a:t>
            </a:r>
            <a:r>
              <a:rPr sz="1100" spc="-10" dirty="0">
                <a:latin typeface="Open Sans"/>
                <a:cs typeface="Open Sans"/>
              </a:rPr>
              <a:t> Grants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(RAISE)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dirty="0">
                <a:latin typeface="Open Sans"/>
                <a:cs typeface="Open Sans"/>
              </a:rPr>
              <a:t>Low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or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No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Emission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(Bus)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Grants</a:t>
            </a:r>
            <a:endParaRPr sz="1100" dirty="0">
              <a:latin typeface="Open Sans"/>
              <a:cs typeface="Open Sans"/>
            </a:endParaRPr>
          </a:p>
          <a:p>
            <a:pPr marL="356870" marR="697865" indent="-228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National</a:t>
            </a:r>
            <a:r>
              <a:rPr sz="1100" spc="-5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Infrastructure</a:t>
            </a:r>
            <a:r>
              <a:rPr sz="110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Project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Assistance (Megaprojects)</a:t>
            </a:r>
            <a:endParaRPr sz="1100" dirty="0">
              <a:latin typeface="Open Sans"/>
              <a:cs typeface="Open Sans"/>
            </a:endParaRPr>
          </a:p>
          <a:p>
            <a:pPr marL="356870" marR="118745" indent="-228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20" dirty="0">
                <a:latin typeface="Open Sans"/>
                <a:cs typeface="Open Sans"/>
              </a:rPr>
              <a:t>Nationally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Significant</a:t>
            </a:r>
            <a:r>
              <a:rPr sz="1100" spc="-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Freight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Highway</a:t>
            </a:r>
            <a:r>
              <a:rPr sz="1100" spc="-3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Projects (INFRA)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Safe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Streets</a:t>
            </a:r>
            <a:r>
              <a:rPr sz="1100" spc="-5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Roads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All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20" dirty="0">
                <a:latin typeface="Open Sans"/>
                <a:cs typeface="Open Sans"/>
              </a:rPr>
              <a:t>Reconnecting</a:t>
            </a:r>
            <a:r>
              <a:rPr sz="1100" spc="3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Communities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20" dirty="0">
                <a:latin typeface="Open Sans"/>
                <a:cs typeface="Open Sans"/>
              </a:rPr>
              <a:t>Regional</a:t>
            </a:r>
            <a:r>
              <a:rPr sz="1100" spc="1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Hydrogen</a:t>
            </a:r>
            <a:endParaRPr sz="1100" dirty="0">
              <a:latin typeface="Open Sans"/>
              <a:cs typeface="Open Sans"/>
            </a:endParaRPr>
          </a:p>
          <a:p>
            <a:pPr marL="356870" marR="5080" indent="-228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10" dirty="0">
                <a:latin typeface="Open Sans"/>
                <a:cs typeface="Open Sans"/>
              </a:rPr>
              <a:t>Promoting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Resilient</a:t>
            </a:r>
            <a:r>
              <a:rPr sz="1100" spc="-5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Operations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for</a:t>
            </a:r>
            <a:r>
              <a:rPr sz="1100" spc="-4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Transformative, Efficient,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-10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Cost-</a:t>
            </a:r>
            <a:r>
              <a:rPr sz="1100" spc="-10" dirty="0">
                <a:latin typeface="Open Sans"/>
                <a:cs typeface="Open Sans"/>
              </a:rPr>
              <a:t>Saving</a:t>
            </a:r>
            <a:r>
              <a:rPr sz="1100" spc="-35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Transportation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(PROTECT</a:t>
            </a:r>
            <a:r>
              <a:rPr sz="1100" dirty="0">
                <a:latin typeface="Open Sans"/>
                <a:cs typeface="Open Sans"/>
              </a:rPr>
              <a:t> </a:t>
            </a:r>
            <a:r>
              <a:rPr sz="1100" spc="-50" dirty="0">
                <a:latin typeface="Open Sans"/>
                <a:cs typeface="Open Sans"/>
              </a:rPr>
              <a:t>)</a:t>
            </a:r>
            <a:endParaRPr sz="1100" dirty="0">
              <a:latin typeface="Open Sans"/>
              <a:cs typeface="Open Sans"/>
            </a:endParaRPr>
          </a:p>
          <a:p>
            <a:pPr marL="357505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7505" algn="l"/>
              </a:tabLst>
            </a:pPr>
            <a:r>
              <a:rPr sz="1100" spc="-20" dirty="0">
                <a:latin typeface="Open Sans"/>
                <a:cs typeface="Open Sans"/>
              </a:rPr>
              <a:t>Strengthening</a:t>
            </a:r>
            <a:r>
              <a:rPr sz="1100" spc="-5" dirty="0">
                <a:latin typeface="Open Sans"/>
                <a:cs typeface="Open Sans"/>
              </a:rPr>
              <a:t> </a:t>
            </a:r>
            <a:r>
              <a:rPr sz="1100" spc="-20" dirty="0">
                <a:latin typeface="Open Sans"/>
                <a:cs typeface="Open Sans"/>
              </a:rPr>
              <a:t>Mobility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and</a:t>
            </a:r>
            <a:r>
              <a:rPr sz="1100" spc="15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Revolutionizing</a:t>
            </a:r>
            <a:endParaRPr sz="1100" dirty="0">
              <a:latin typeface="Open Sans"/>
              <a:cs typeface="Open Sans"/>
            </a:endParaRPr>
          </a:p>
          <a:p>
            <a:pPr marL="356870">
              <a:lnSpc>
                <a:spcPct val="100000"/>
              </a:lnSpc>
            </a:pPr>
            <a:r>
              <a:rPr sz="1100" spc="-20" dirty="0">
                <a:latin typeface="Open Sans"/>
                <a:cs typeface="Open Sans"/>
              </a:rPr>
              <a:t>Transportation</a:t>
            </a:r>
            <a:r>
              <a:rPr sz="1100" spc="50" dirty="0">
                <a:latin typeface="Open Sans"/>
                <a:cs typeface="Open Sans"/>
              </a:rPr>
              <a:t> </a:t>
            </a:r>
            <a:r>
              <a:rPr sz="1100" spc="-10" dirty="0">
                <a:latin typeface="Open Sans"/>
                <a:cs typeface="Open Sans"/>
              </a:rPr>
              <a:t>(SMART)</a:t>
            </a:r>
            <a:endParaRPr sz="1100" dirty="0">
              <a:latin typeface="Open Sans"/>
              <a:cs typeface="Open Sans"/>
            </a:endParaRPr>
          </a:p>
          <a:p>
            <a:pPr marL="12700" marR="485775">
              <a:lnSpc>
                <a:spcPct val="100000"/>
              </a:lnSpc>
              <a:spcBef>
                <a:spcPts val="960"/>
              </a:spcBef>
            </a:pPr>
            <a:r>
              <a:rPr sz="1100" dirty="0">
                <a:latin typeface="Open Sans"/>
                <a:cs typeface="Open Sans"/>
              </a:rPr>
              <a:t>*</a:t>
            </a:r>
            <a:r>
              <a:rPr sz="1100" spc="-2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Illustrative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examples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only</a:t>
            </a:r>
            <a:r>
              <a:rPr sz="1100" spc="-2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–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priority</a:t>
            </a:r>
            <a:r>
              <a:rPr sz="1100" spc="-4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grants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to</a:t>
            </a:r>
            <a:r>
              <a:rPr sz="1100" spc="-10" dirty="0">
                <a:latin typeface="Open Sans"/>
                <a:cs typeface="Open Sans"/>
              </a:rPr>
              <a:t> </a:t>
            </a:r>
            <a:r>
              <a:rPr sz="1100" spc="-25" dirty="0">
                <a:latin typeface="Open Sans"/>
                <a:cs typeface="Open Sans"/>
              </a:rPr>
              <a:t>be </a:t>
            </a:r>
            <a:r>
              <a:rPr sz="1100" dirty="0">
                <a:latin typeface="Open Sans"/>
                <a:cs typeface="Open Sans"/>
              </a:rPr>
              <a:t>confirmed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u="heavy" spc="-75" dirty="0">
                <a:uFill>
                  <a:solidFill>
                    <a:srgbClr val="051E97"/>
                  </a:solidFill>
                </a:uFill>
              </a:rPr>
              <a:t>Application</a:t>
            </a:r>
            <a:r>
              <a:rPr u="heavy" spc="-170" dirty="0">
                <a:uFill>
                  <a:solidFill>
                    <a:srgbClr val="051E97"/>
                  </a:solidFill>
                </a:uFill>
              </a:rPr>
              <a:t> </a:t>
            </a:r>
            <a:r>
              <a:rPr u="heavy" spc="-65" dirty="0">
                <a:uFill>
                  <a:solidFill>
                    <a:srgbClr val="051E97"/>
                  </a:solidFill>
                </a:uFill>
              </a:rPr>
              <a:t>Support</a:t>
            </a:r>
            <a:r>
              <a:rPr u="heavy" spc="-135" dirty="0">
                <a:uFill>
                  <a:solidFill>
                    <a:srgbClr val="051E97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51E97"/>
                  </a:solidFill>
                </a:uFill>
              </a:rPr>
              <a:t>Model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1905" y="2019617"/>
            <a:ext cx="10464165" cy="3784600"/>
            <a:chOff x="771905" y="2019617"/>
            <a:chExt cx="10464165" cy="3784600"/>
          </a:xfrm>
        </p:grpSpPr>
        <p:sp>
          <p:nvSpPr>
            <p:cNvPr id="4" name="object 4"/>
            <p:cNvSpPr/>
            <p:nvPr/>
          </p:nvSpPr>
          <p:spPr>
            <a:xfrm>
              <a:off x="771905" y="2568701"/>
              <a:ext cx="10454640" cy="2664460"/>
            </a:xfrm>
            <a:custGeom>
              <a:avLst/>
              <a:gdLst/>
              <a:ahLst/>
              <a:cxnLst/>
              <a:rect l="l" t="t" r="r" b="b"/>
              <a:pathLst>
                <a:path w="10454640" h="2664460">
                  <a:moveTo>
                    <a:pt x="10262108" y="82296"/>
                  </a:moveTo>
                  <a:lnTo>
                    <a:pt x="6595872" y="82296"/>
                  </a:lnTo>
                </a:path>
                <a:path w="10454640" h="2664460">
                  <a:moveTo>
                    <a:pt x="10454513" y="1359916"/>
                  </a:moveTo>
                  <a:lnTo>
                    <a:pt x="6957060" y="1354836"/>
                  </a:lnTo>
                </a:path>
                <a:path w="10454640" h="2664460">
                  <a:moveTo>
                    <a:pt x="4093082" y="0"/>
                  </a:moveTo>
                  <a:lnTo>
                    <a:pt x="67056" y="0"/>
                  </a:lnTo>
                </a:path>
                <a:path w="10454640" h="2664460">
                  <a:moveTo>
                    <a:pt x="3527932" y="1257300"/>
                  </a:moveTo>
                  <a:lnTo>
                    <a:pt x="0" y="1257300"/>
                  </a:lnTo>
                </a:path>
                <a:path w="10454640" h="2664460">
                  <a:moveTo>
                    <a:pt x="4435602" y="2663952"/>
                  </a:moveTo>
                  <a:lnTo>
                    <a:pt x="50291" y="2663952"/>
                  </a:lnTo>
                </a:path>
              </a:pathLst>
            </a:custGeom>
            <a:ln w="19050">
              <a:solidFill>
                <a:srgbClr val="2E8F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9111" y="2314955"/>
              <a:ext cx="382905" cy="3477895"/>
            </a:xfrm>
            <a:custGeom>
              <a:avLst/>
              <a:gdLst/>
              <a:ahLst/>
              <a:cxnLst/>
              <a:rect l="l" t="t" r="r" b="b"/>
              <a:pathLst>
                <a:path w="382904" h="3477895">
                  <a:moveTo>
                    <a:pt x="191262" y="0"/>
                  </a:moveTo>
                  <a:lnTo>
                    <a:pt x="0" y="163703"/>
                  </a:lnTo>
                  <a:lnTo>
                    <a:pt x="64642" y="163703"/>
                  </a:lnTo>
                  <a:lnTo>
                    <a:pt x="64642" y="3477768"/>
                  </a:lnTo>
                  <a:lnTo>
                    <a:pt x="317880" y="3477768"/>
                  </a:lnTo>
                  <a:lnTo>
                    <a:pt x="317880" y="163703"/>
                  </a:lnTo>
                  <a:lnTo>
                    <a:pt x="382524" y="163703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4226" y="2019617"/>
              <a:ext cx="3941191" cy="3784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62977" y="5061965"/>
              <a:ext cx="4108450" cy="7620"/>
            </a:xfrm>
            <a:custGeom>
              <a:avLst/>
              <a:gdLst/>
              <a:ahLst/>
              <a:cxnLst/>
              <a:rect l="l" t="t" r="r" b="b"/>
              <a:pathLst>
                <a:path w="4108450" h="7620">
                  <a:moveTo>
                    <a:pt x="4107942" y="761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E8F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197" y="49248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8197" y="49248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8575">
              <a:solidFill>
                <a:srgbClr val="2E8F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0241" y="1470787"/>
            <a:ext cx="2556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Open Sans"/>
                <a:cs typeface="Open Sans"/>
              </a:rPr>
              <a:t>Application</a:t>
            </a:r>
            <a:r>
              <a:rPr sz="2000" b="1" spc="-45" dirty="0">
                <a:latin typeface="Open Sans"/>
                <a:cs typeface="Open Sans"/>
              </a:rPr>
              <a:t> </a:t>
            </a:r>
            <a:r>
              <a:rPr sz="2000" b="1" spc="-10" dirty="0">
                <a:latin typeface="Open Sans"/>
                <a:cs typeface="Open Sans"/>
              </a:rPr>
              <a:t>Support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549" y="4930521"/>
            <a:ext cx="385127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Surface</a:t>
            </a:r>
            <a:r>
              <a:rPr sz="1400" b="1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Competitive</a:t>
            </a:r>
            <a:r>
              <a:rPr sz="1400" b="1" spc="-7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Projects</a:t>
            </a:r>
            <a:endParaRPr sz="1400">
              <a:latin typeface="Open Sans"/>
              <a:cs typeface="Open Sans"/>
            </a:endParaRPr>
          </a:p>
          <a:p>
            <a:pPr marL="299085" marR="5080" indent="-287020">
              <a:lnSpc>
                <a:spcPct val="100000"/>
              </a:lnSpc>
              <a:spcBef>
                <a:spcPts val="14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dirty="0">
                <a:latin typeface="Open Sans"/>
                <a:cs typeface="Open Sans"/>
              </a:rPr>
              <a:t>Identify</a:t>
            </a:r>
            <a:r>
              <a:rPr sz="1200" spc="10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potentially-</a:t>
            </a:r>
            <a:r>
              <a:rPr sz="1200" dirty="0">
                <a:latin typeface="Open Sans"/>
                <a:cs typeface="Open Sans"/>
              </a:rPr>
              <a:t>competitive</a:t>
            </a:r>
            <a:r>
              <a:rPr sz="1200" spc="3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projects</a:t>
            </a:r>
            <a:r>
              <a:rPr sz="1200" spc="10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by </a:t>
            </a:r>
            <a:r>
              <a:rPr sz="1200" dirty="0">
                <a:latin typeface="Open Sans"/>
                <a:cs typeface="Open Sans"/>
              </a:rPr>
              <a:t>performing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initial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regional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evaluation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based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on </a:t>
            </a:r>
            <a:r>
              <a:rPr sz="1200" dirty="0">
                <a:latin typeface="Open Sans"/>
                <a:cs typeface="Open Sans"/>
              </a:rPr>
              <a:t>federal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priorities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program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scoring </a:t>
            </a:r>
            <a:r>
              <a:rPr sz="1200" spc="-10" dirty="0">
                <a:latin typeface="Open Sans"/>
                <a:cs typeface="Open Sans"/>
              </a:rPr>
              <a:t>criteria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631" y="3544951"/>
            <a:ext cx="2949575" cy="913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Foster</a:t>
            </a:r>
            <a:r>
              <a:rPr sz="1400" b="1" spc="-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Collaboration</a:t>
            </a:r>
            <a:endParaRPr sz="1400">
              <a:latin typeface="Open Sans"/>
              <a:cs typeface="Open Sans"/>
            </a:endParaRPr>
          </a:p>
          <a:p>
            <a:pPr marL="299085" marR="5080" indent="-28702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dirty="0">
                <a:latin typeface="Open Sans"/>
                <a:cs typeface="Open Sans"/>
              </a:rPr>
              <a:t>Promote</a:t>
            </a:r>
            <a:r>
              <a:rPr sz="1200" spc="-4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collaboration</a:t>
            </a:r>
            <a:r>
              <a:rPr sz="1200" spc="-4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including</a:t>
            </a:r>
            <a:r>
              <a:rPr sz="1200" spc="-25" dirty="0">
                <a:latin typeface="Open Sans"/>
                <a:cs typeface="Open Sans"/>
              </a:rPr>
              <a:t> for </a:t>
            </a:r>
            <a:r>
              <a:rPr sz="1200" spc="-10" dirty="0">
                <a:latin typeface="Open Sans"/>
                <a:cs typeface="Open Sans"/>
              </a:rPr>
              <a:t>multi-</a:t>
            </a:r>
            <a:r>
              <a:rPr sz="1200" dirty="0">
                <a:latin typeface="Open Sans"/>
                <a:cs typeface="Open Sans"/>
              </a:rPr>
              <a:t>jurisdictional</a:t>
            </a:r>
            <a:r>
              <a:rPr sz="1200" spc="-4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opportunities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and </a:t>
            </a:r>
            <a:r>
              <a:rPr sz="1200" spc="-10" dirty="0">
                <a:latin typeface="Open Sans"/>
                <a:cs typeface="Open Sans"/>
              </a:rPr>
              <a:t>projects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309" y="2271141"/>
            <a:ext cx="3211830" cy="746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Identify</a:t>
            </a:r>
            <a:r>
              <a:rPr sz="1400" b="1" spc="-4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and</a:t>
            </a:r>
            <a:r>
              <a:rPr sz="140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20" dirty="0">
                <a:solidFill>
                  <a:srgbClr val="003399"/>
                </a:solidFill>
                <a:latin typeface="Open Sans"/>
                <a:cs typeface="Open Sans"/>
              </a:rPr>
              <a:t>Target</a:t>
            </a:r>
            <a:r>
              <a:rPr sz="1400" b="1" spc="-4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Priority</a:t>
            </a:r>
            <a:r>
              <a:rPr sz="1400" b="1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Grants</a:t>
            </a:r>
            <a:endParaRPr sz="1400" dirty="0">
              <a:latin typeface="Open Sans"/>
              <a:cs typeface="Open Sans"/>
            </a:endParaRPr>
          </a:p>
          <a:p>
            <a:pPr marL="184785" marR="347980" indent="-172720">
              <a:lnSpc>
                <a:spcPct val="100000"/>
              </a:lnSpc>
              <a:spcBef>
                <a:spcPts val="1115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dirty="0">
                <a:latin typeface="Open Sans"/>
                <a:cs typeface="Open Sans"/>
              </a:rPr>
              <a:t>Focus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on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smaller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number of </a:t>
            </a:r>
            <a:r>
              <a:rPr sz="1200" spc="-10" dirty="0">
                <a:latin typeface="Open Sans"/>
                <a:cs typeface="Open Sans"/>
              </a:rPr>
              <a:t>priority </a:t>
            </a:r>
            <a:r>
              <a:rPr sz="1200" dirty="0">
                <a:latin typeface="Open Sans"/>
                <a:cs typeface="Open Sans"/>
              </a:rPr>
              <a:t>grants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to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focus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resources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efforts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7806" y="2290394"/>
            <a:ext cx="3853815" cy="3430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Streamline</a:t>
            </a:r>
            <a:r>
              <a:rPr sz="1400" b="1" spc="-9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Information</a:t>
            </a:r>
            <a:r>
              <a:rPr sz="1400" b="1" spc="-7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20" dirty="0">
                <a:solidFill>
                  <a:srgbClr val="003399"/>
                </a:solidFill>
                <a:latin typeface="Open Sans"/>
                <a:cs typeface="Open Sans"/>
              </a:rPr>
              <a:t>Flows</a:t>
            </a:r>
            <a:endParaRPr sz="1400">
              <a:latin typeface="Open Sans"/>
              <a:cs typeface="Open Sans"/>
            </a:endParaRPr>
          </a:p>
          <a:p>
            <a:pPr marL="299085" marR="328295" indent="-287020">
              <a:lnSpc>
                <a:spcPct val="100000"/>
              </a:lnSpc>
              <a:spcBef>
                <a:spcPts val="14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dirty="0">
                <a:latin typeface="Open Sans"/>
                <a:cs typeface="Open Sans"/>
              </a:rPr>
              <a:t>Provide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frequent updates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on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eligible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projects, </a:t>
            </a:r>
            <a:r>
              <a:rPr sz="1200" dirty="0">
                <a:latin typeface="Open Sans"/>
                <a:cs typeface="Open Sans"/>
              </a:rPr>
              <a:t>evaluation</a:t>
            </a:r>
            <a:r>
              <a:rPr sz="1200" spc="-4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priorities,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deadlines,</a:t>
            </a:r>
            <a:r>
              <a:rPr sz="1200" spc="-20" dirty="0">
                <a:latin typeface="Open Sans"/>
                <a:cs typeface="Open Sans"/>
              </a:rPr>
              <a:t> award</a:t>
            </a:r>
            <a:endParaRPr sz="1200">
              <a:latin typeface="Open Sans"/>
              <a:cs typeface="Open Sans"/>
            </a:endParaRPr>
          </a:p>
          <a:p>
            <a:pPr marL="299085" marR="405130">
              <a:lnSpc>
                <a:spcPct val="100000"/>
              </a:lnSpc>
            </a:pPr>
            <a:r>
              <a:rPr sz="1200" dirty="0">
                <a:latin typeface="Open Sans"/>
                <a:cs typeface="Open Sans"/>
              </a:rPr>
              <a:t>limits,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other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IIJA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program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information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to </a:t>
            </a:r>
            <a:r>
              <a:rPr sz="1200" spc="-10" dirty="0">
                <a:latin typeface="Open Sans"/>
                <a:cs typeface="Open Sans"/>
              </a:rPr>
              <a:t>recipients</a:t>
            </a:r>
            <a:endParaRPr sz="1200">
              <a:latin typeface="Open Sans"/>
              <a:cs typeface="Open Sans"/>
            </a:endParaRPr>
          </a:p>
          <a:p>
            <a:pPr marL="411480">
              <a:lnSpc>
                <a:spcPct val="100000"/>
              </a:lnSpc>
              <a:spcBef>
                <a:spcPts val="1405"/>
              </a:spcBef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Facilitate</a:t>
            </a:r>
            <a:r>
              <a:rPr sz="1400" b="1" spc="-6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Project</a:t>
            </a:r>
            <a:r>
              <a:rPr sz="1400" b="1" spc="-4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Sourcing</a:t>
            </a:r>
            <a:endParaRPr sz="1400">
              <a:latin typeface="Open Sans"/>
              <a:cs typeface="Open Sans"/>
            </a:endParaRPr>
          </a:p>
          <a:p>
            <a:pPr marL="319405" marR="531495" indent="-287020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319405" algn="l"/>
                <a:tab pos="320040" algn="l"/>
              </a:tabLst>
            </a:pPr>
            <a:r>
              <a:rPr sz="1200" dirty="0">
                <a:latin typeface="Open Sans"/>
                <a:cs typeface="Open Sans"/>
              </a:rPr>
              <a:t>Identify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eligible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projects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from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regional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and </a:t>
            </a:r>
            <a:r>
              <a:rPr sz="1200" dirty="0">
                <a:latin typeface="Open Sans"/>
                <a:cs typeface="Open Sans"/>
              </a:rPr>
              <a:t>local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plans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in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collaboration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with</a:t>
            </a:r>
            <a:r>
              <a:rPr sz="1200" spc="-10" dirty="0">
                <a:latin typeface="Open Sans"/>
                <a:cs typeface="Open Sans"/>
              </a:rPr>
              <a:t> local agencies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"/>
            </a:pPr>
            <a:endParaRPr sz="1550">
              <a:latin typeface="Open Sans"/>
              <a:cs typeface="Open Sans"/>
            </a:endParaRPr>
          </a:p>
          <a:p>
            <a:pPr marL="464820">
              <a:lnSpc>
                <a:spcPct val="100000"/>
              </a:lnSpc>
            </a:pP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Assist</a:t>
            </a:r>
            <a:r>
              <a:rPr sz="1400" b="1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with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003399"/>
                </a:solidFill>
                <a:latin typeface="Open Sans"/>
                <a:cs typeface="Open Sans"/>
              </a:rPr>
              <a:t>Grant</a:t>
            </a:r>
            <a:r>
              <a:rPr sz="1400" b="1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Open Sans"/>
                <a:cs typeface="Open Sans"/>
              </a:rPr>
              <a:t>Application</a:t>
            </a:r>
            <a:endParaRPr sz="1400">
              <a:latin typeface="Open Sans"/>
              <a:cs typeface="Open Sans"/>
            </a:endParaRPr>
          </a:p>
          <a:p>
            <a:pPr marL="299085" marR="5080" indent="-287020">
              <a:lnSpc>
                <a:spcPct val="100000"/>
              </a:lnSpc>
              <a:spcBef>
                <a:spcPts val="12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dirty="0">
                <a:latin typeface="Open Sans"/>
                <a:cs typeface="Open Sans"/>
              </a:rPr>
              <a:t>Provide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resources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such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as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grant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writing,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technical </a:t>
            </a:r>
            <a:r>
              <a:rPr sz="1200" dirty="0">
                <a:latin typeface="Open Sans"/>
                <a:cs typeface="Open Sans"/>
              </a:rPr>
              <a:t>support,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support in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identifying</a:t>
            </a:r>
            <a:r>
              <a:rPr sz="1200" spc="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match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funding sources</a:t>
            </a:r>
            <a:endParaRPr sz="1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540F58-92F9-FA4D-BCE6-53A0F3D08E92}"/>
              </a:ext>
            </a:extLst>
          </p:cNvPr>
          <p:cNvSpPr/>
          <p:nvPr/>
        </p:nvSpPr>
        <p:spPr>
          <a:xfrm>
            <a:off x="-33636" y="0"/>
            <a:ext cx="12192000" cy="626165"/>
          </a:xfrm>
          <a:prstGeom prst="rect">
            <a:avLst/>
          </a:prstGeom>
          <a:solidFill>
            <a:srgbClr val="19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B7EB8-AF88-FCEE-5742-3C6295E278E6}"/>
              </a:ext>
            </a:extLst>
          </p:cNvPr>
          <p:cNvSpPr txBox="1"/>
          <p:nvPr/>
        </p:nvSpPr>
        <p:spPr>
          <a:xfrm>
            <a:off x="-3186" y="66860"/>
            <a:ext cx="1218820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Anticipating Q1 NOFO Calendar</a:t>
            </a:r>
            <a:endParaRPr lang="en-US" sz="2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27B37-59DE-8E0D-A060-2CEC0CC8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2" t="21087" r="10515" b="8043"/>
          <a:stretch/>
        </p:blipFill>
        <p:spPr>
          <a:xfrm>
            <a:off x="238540" y="693025"/>
            <a:ext cx="10898256" cy="59345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A5192B-8C9C-AC2E-0B87-085DCA4F4950}"/>
              </a:ext>
            </a:extLst>
          </p:cNvPr>
          <p:cNvSpPr/>
          <p:nvPr/>
        </p:nvSpPr>
        <p:spPr>
          <a:xfrm>
            <a:off x="590939" y="1729273"/>
            <a:ext cx="5244549" cy="2226907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C330DB3E-12A4-4947-7B83-13B6FD28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98" y="911432"/>
            <a:ext cx="6461326" cy="5946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540F58-92F9-FA4D-BCE6-53A0F3D08E92}"/>
              </a:ext>
            </a:extLst>
          </p:cNvPr>
          <p:cNvSpPr/>
          <p:nvPr/>
        </p:nvSpPr>
        <p:spPr>
          <a:xfrm>
            <a:off x="7984" y="-127059"/>
            <a:ext cx="12192000" cy="1056552"/>
          </a:xfrm>
          <a:prstGeom prst="rect">
            <a:avLst/>
          </a:prstGeom>
          <a:solidFill>
            <a:srgbClr val="19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7A027DE-79C3-21CD-3E86-CCDECB5C55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76" r="87568" b="-1235"/>
          <a:stretch/>
        </p:blipFill>
        <p:spPr>
          <a:xfrm>
            <a:off x="491987" y="1419183"/>
            <a:ext cx="541548" cy="58920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BD2CFB4-E4EB-95A3-64E6-FDE8C6007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87" y="2111867"/>
            <a:ext cx="4733896" cy="44589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2DC9F7-CAD5-E414-EED1-A2E040DA85E5}"/>
              </a:ext>
            </a:extLst>
          </p:cNvPr>
          <p:cNvSpPr txBox="1"/>
          <p:nvPr/>
        </p:nvSpPr>
        <p:spPr>
          <a:xfrm>
            <a:off x="937225" y="1359844"/>
            <a:ext cx="44281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open sans"/>
                <a:ea typeface="open sans"/>
                <a:cs typeface="open sans"/>
              </a:rPr>
              <a:t>Primary focus: Preparing for RAISE Grants due on February 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B7EB8-AF88-FCEE-5742-3C6295E278E6}"/>
              </a:ext>
            </a:extLst>
          </p:cNvPr>
          <p:cNvSpPr txBox="1"/>
          <p:nvPr/>
        </p:nvSpPr>
        <p:spPr>
          <a:xfrm>
            <a:off x="129208" y="119863"/>
            <a:ext cx="12054807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Infrastructure Consortium Activities:  January 2023</a:t>
            </a:r>
            <a:endParaRPr lang="en-US" sz="2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1F7C8-878D-8D84-4C78-9998AE828E9E}"/>
              </a:ext>
            </a:extLst>
          </p:cNvPr>
          <p:cNvSpPr/>
          <p:nvPr/>
        </p:nvSpPr>
        <p:spPr>
          <a:xfrm>
            <a:off x="5787278" y="1546602"/>
            <a:ext cx="6039463" cy="7130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460"/>
              </a:lnSpc>
              <a:spcAft>
                <a:spcPts val="1200"/>
              </a:spcAft>
            </a:pPr>
            <a:r>
              <a:rPr lang="en-US" b="1" u="sng" dirty="0">
                <a:latin typeface="open sans"/>
                <a:ea typeface="open sans"/>
                <a:cs typeface="open sans"/>
              </a:rPr>
              <a:t>RAISE Projects of Interest Expressed to ARC staff through December 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1B25D-2784-C654-6704-6D5F1AFFDE63}"/>
              </a:ext>
            </a:extLst>
          </p:cNvPr>
          <p:cNvSpPr/>
          <p:nvPr/>
        </p:nvSpPr>
        <p:spPr>
          <a:xfrm>
            <a:off x="498736" y="2189120"/>
            <a:ext cx="4624886" cy="40472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$1.5 billion available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u="sng" dirty="0">
                <a:latin typeface="open sans"/>
                <a:ea typeface="open sans"/>
                <a:cs typeface="open sans"/>
              </a:rPr>
              <a:t>TAQC/Board briefing:</a:t>
            </a:r>
            <a:r>
              <a:rPr lang="en-US" dirty="0">
                <a:latin typeface="open sans"/>
                <a:ea typeface="open sans"/>
                <a:cs typeface="open sans"/>
              </a:rPr>
              <a:t>  Wednesday, January 13</a:t>
            </a:r>
            <a:endParaRPr lang="en-US" u="sng" dirty="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u="sng" dirty="0">
                <a:latin typeface="open sans"/>
                <a:ea typeface="open sans"/>
                <a:cs typeface="open sans"/>
              </a:rPr>
              <a:t>Consortium meeting</a:t>
            </a:r>
            <a:r>
              <a:rPr lang="en-US" dirty="0">
                <a:latin typeface="open sans"/>
                <a:ea typeface="open sans"/>
                <a:cs typeface="open sans"/>
              </a:rPr>
              <a:t>: In conjunction with TCC on Friday, January 15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Review critical program criteria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Identify and discuss priority applications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Identify resources needed to support sponsors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1DD1AE-185C-F895-F177-06F7D6E9C680}"/>
              </a:ext>
            </a:extLst>
          </p:cNvPr>
          <p:cNvSpPr/>
          <p:nvPr/>
        </p:nvSpPr>
        <p:spPr>
          <a:xfrm>
            <a:off x="6380479" y="2641867"/>
            <a:ext cx="4766257" cy="3572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HUB 404 (Buckhead; MARTA)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Old Highway 5 corridor (Cherokee) - joint application with County and the cities of Woodstock, Holly Springs and Canton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Peachtree Creek Greenway Phase II (Brookhaven)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The Stitch (City of Atlanta) 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158911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C330DB3E-12A4-4947-7B83-13B6FD28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98" y="911432"/>
            <a:ext cx="6461326" cy="5946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540F58-92F9-FA4D-BCE6-53A0F3D08E92}"/>
              </a:ext>
            </a:extLst>
          </p:cNvPr>
          <p:cNvSpPr/>
          <p:nvPr/>
        </p:nvSpPr>
        <p:spPr>
          <a:xfrm>
            <a:off x="7984" y="-127059"/>
            <a:ext cx="12192000" cy="1056552"/>
          </a:xfrm>
          <a:prstGeom prst="rect">
            <a:avLst/>
          </a:prstGeom>
          <a:solidFill>
            <a:srgbClr val="19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7A027DE-79C3-21CD-3E86-CCDECB5C55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76" r="87568" b="-1235"/>
          <a:stretch/>
        </p:blipFill>
        <p:spPr>
          <a:xfrm>
            <a:off x="506904" y="1155543"/>
            <a:ext cx="541548" cy="58920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BD2CFB4-E4EB-95A3-64E6-FDE8C6007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87" y="2111867"/>
            <a:ext cx="4733896" cy="44589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2DC9F7-CAD5-E414-EED1-A2E040DA85E5}"/>
              </a:ext>
            </a:extLst>
          </p:cNvPr>
          <p:cNvSpPr txBox="1"/>
          <p:nvPr/>
        </p:nvSpPr>
        <p:spPr>
          <a:xfrm>
            <a:off x="1033535" y="1096204"/>
            <a:ext cx="45364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open sans"/>
                <a:ea typeface="open sans"/>
                <a:cs typeface="open sans"/>
              </a:rPr>
              <a:t>Primary focus: Early Identification of MEGA and INFRA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B7EB8-AF88-FCEE-5742-3C6295E278E6}"/>
              </a:ext>
            </a:extLst>
          </p:cNvPr>
          <p:cNvSpPr txBox="1"/>
          <p:nvPr/>
        </p:nvSpPr>
        <p:spPr>
          <a:xfrm>
            <a:off x="129208" y="119863"/>
            <a:ext cx="12054807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Infrastructure Consortium and Caucus Activities:  February-March 2023</a:t>
            </a:r>
            <a:endParaRPr lang="en-US" sz="2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1F7C8-878D-8D84-4C78-9998AE828E9E}"/>
              </a:ext>
            </a:extLst>
          </p:cNvPr>
          <p:cNvSpPr/>
          <p:nvPr/>
        </p:nvSpPr>
        <p:spPr>
          <a:xfrm>
            <a:off x="5787278" y="1546602"/>
            <a:ext cx="6039463" cy="3924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460"/>
              </a:lnSpc>
              <a:spcAft>
                <a:spcPts val="1200"/>
              </a:spcAft>
            </a:pPr>
            <a:r>
              <a:rPr lang="en-US" b="1" u="sng" dirty="0">
                <a:latin typeface="open sans"/>
                <a:ea typeface="open sans"/>
                <a:cs typeface="open sans"/>
              </a:rPr>
              <a:t>Pending Near Term Opportunities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1B25D-2784-C654-6704-6D5F1AFFDE63}"/>
              </a:ext>
            </a:extLst>
          </p:cNvPr>
          <p:cNvSpPr/>
          <p:nvPr/>
        </p:nvSpPr>
        <p:spPr>
          <a:xfrm>
            <a:off x="498736" y="2189120"/>
            <a:ext cx="4624886" cy="26109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u="sng" dirty="0">
                <a:latin typeface="open sans"/>
                <a:ea typeface="open sans"/>
                <a:cs typeface="open sans"/>
              </a:rPr>
              <a:t>Future Consortium meetings</a:t>
            </a:r>
            <a:r>
              <a:rPr lang="en-US" dirty="0">
                <a:latin typeface="open sans"/>
                <a:ea typeface="open sans"/>
                <a:cs typeface="open sans"/>
              </a:rPr>
              <a:t>: 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Friday, February 10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Friday, March 10, 2023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Policy maker coordination: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Combine with ARC Board and TAQC meetings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1DD1AE-185C-F895-F177-06F7D6E9C680}"/>
              </a:ext>
            </a:extLst>
          </p:cNvPr>
          <p:cNvSpPr/>
          <p:nvPr/>
        </p:nvSpPr>
        <p:spPr>
          <a:xfrm>
            <a:off x="6423880" y="2277402"/>
            <a:ext cx="5501027" cy="27648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MEGA / INFRA / Rural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Possibly $2.85 billion available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Community / Corridor Electric Vehicle Charging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Possibly $500 million available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PROTECT Program</a:t>
            </a:r>
          </a:p>
          <a:p>
            <a:pPr marL="742950" lvl="1" indent="-285750">
              <a:lnSpc>
                <a:spcPts val="246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Possibly $280 million available</a:t>
            </a:r>
          </a:p>
        </p:txBody>
      </p:sp>
    </p:spTree>
    <p:extLst>
      <p:ext uri="{BB962C8B-B14F-4D97-AF65-F5344CB8AC3E}">
        <p14:creationId xmlns:p14="http://schemas.microsoft.com/office/powerpoint/2010/main" val="122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BFF845-33F8-C39C-4C77-F73791966F05}"/>
              </a:ext>
            </a:extLst>
          </p:cNvPr>
          <p:cNvSpPr/>
          <p:nvPr/>
        </p:nvSpPr>
        <p:spPr>
          <a:xfrm>
            <a:off x="7984" y="-127059"/>
            <a:ext cx="12192000" cy="1056552"/>
          </a:xfrm>
          <a:prstGeom prst="rect">
            <a:avLst/>
          </a:prstGeom>
          <a:solidFill>
            <a:srgbClr val="19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9FB30-FF17-6E6D-799A-4592B63E6763}"/>
              </a:ext>
            </a:extLst>
          </p:cNvPr>
          <p:cNvSpPr txBox="1"/>
          <p:nvPr/>
        </p:nvSpPr>
        <p:spPr>
          <a:xfrm>
            <a:off x="129208" y="119863"/>
            <a:ext cx="12054807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Discussion on ARC Support Roles</a:t>
            </a:r>
            <a:endParaRPr lang="en-US" sz="2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74F08-C30C-B34C-269F-DDC6566C457C}"/>
              </a:ext>
            </a:extLst>
          </p:cNvPr>
          <p:cNvSpPr txBox="1"/>
          <p:nvPr/>
        </p:nvSpPr>
        <p:spPr>
          <a:xfrm>
            <a:off x="303316" y="1470581"/>
            <a:ext cx="106977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Projects for Consideration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Consolidate info on awards to serve as a resource library for future applications?</a:t>
            </a:r>
          </a:p>
          <a:p>
            <a:pPr marL="687388" indent="-225425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Nominations for ARC to assume a lead coordination and/or application role?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Information Sharing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Suggestions for improving the online database and biweekly newsletter?</a:t>
            </a:r>
          </a:p>
          <a:p>
            <a:pPr marL="687388" indent="-225425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GDOT track statewide submissions for major programs (e.g. RAISE and Reconnecting Communities)?</a:t>
            </a:r>
          </a:p>
          <a:p>
            <a:pPr marL="687388" indent="-225425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counties always aware of submissions by cities, CIDs and other entities?</a:t>
            </a:r>
          </a:p>
          <a:p>
            <a:pPr marL="687388" indent="-225425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7388" indent="-225425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better collect, compile and share information on what’s being submitted?</a:t>
            </a:r>
          </a:p>
          <a:p>
            <a:pPr marL="687388" indent="-225425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1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1070</Words>
  <Application>Microsoft Office PowerPoint</Application>
  <PresentationFormat>Widescreen</PresentationFormat>
  <Paragraphs>114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</vt:lpstr>
      <vt:lpstr>Open Sans Light</vt:lpstr>
      <vt:lpstr>Wingdings</vt:lpstr>
      <vt:lpstr>Office Theme</vt:lpstr>
      <vt:lpstr>1_Office Theme</vt:lpstr>
      <vt:lpstr>Update and Discussion on IIJA Coordination   Transportation Coordinating Committee / IIJA Consortium January 13, 2023</vt:lpstr>
      <vt:lpstr>Strategic Goals</vt:lpstr>
      <vt:lpstr>Federal Implementation Priorities</vt:lpstr>
      <vt:lpstr>Grant Prioritization The strategy is to focus attention to a set of target grants that yield the biggest impacts to the region</vt:lpstr>
      <vt:lpstr>Application Support Model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Malika R. Wilkins</dc:creator>
  <cp:lastModifiedBy>David Haynes</cp:lastModifiedBy>
  <cp:revision>13</cp:revision>
  <cp:lastPrinted>2022-10-02T21:48:50Z</cp:lastPrinted>
  <dcterms:created xsi:type="dcterms:W3CDTF">2022-05-10T02:59:59Z</dcterms:created>
  <dcterms:modified xsi:type="dcterms:W3CDTF">2023-01-12T21:52:39Z</dcterms:modified>
</cp:coreProperties>
</file>