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32"/>
  </p:notesMasterIdLst>
  <p:sldIdLst>
    <p:sldId id="390" r:id="rId2"/>
    <p:sldId id="400" r:id="rId3"/>
    <p:sldId id="401" r:id="rId4"/>
    <p:sldId id="398" r:id="rId5"/>
    <p:sldId id="413" r:id="rId6"/>
    <p:sldId id="403" r:id="rId7"/>
    <p:sldId id="301" r:id="rId8"/>
    <p:sldId id="410" r:id="rId9"/>
    <p:sldId id="419" r:id="rId10"/>
    <p:sldId id="420" r:id="rId11"/>
    <p:sldId id="406" r:id="rId12"/>
    <p:sldId id="414" r:id="rId13"/>
    <p:sldId id="417" r:id="rId14"/>
    <p:sldId id="415" r:id="rId15"/>
    <p:sldId id="416" r:id="rId16"/>
    <p:sldId id="425" r:id="rId17"/>
    <p:sldId id="418" r:id="rId18"/>
    <p:sldId id="422" r:id="rId19"/>
    <p:sldId id="424" r:id="rId20"/>
    <p:sldId id="351" r:id="rId21"/>
    <p:sldId id="343" r:id="rId22"/>
    <p:sldId id="339" r:id="rId23"/>
    <p:sldId id="334" r:id="rId24"/>
    <p:sldId id="423" r:id="rId25"/>
    <p:sldId id="313" r:id="rId26"/>
    <p:sldId id="314" r:id="rId27"/>
    <p:sldId id="349" r:id="rId28"/>
    <p:sldId id="361" r:id="rId29"/>
    <p:sldId id="350" r:id="rId30"/>
    <p:sldId id="41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212"/>
    <a:srgbClr val="C13DA5"/>
    <a:srgbClr val="E735C5"/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8452" autoAdjust="0"/>
  </p:normalViewPr>
  <p:slideViewPr>
    <p:cSldViewPr snapToGrid="0">
      <p:cViewPr varScale="1">
        <p:scale>
          <a:sx n="103" d="100"/>
          <a:sy n="103" d="100"/>
        </p:scale>
        <p:origin x="725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30B4-B2EF-4FB1-A9F9-9264F174E81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5EAE6-4C48-43C0-9359-F4A4A8EB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8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5E760-86EB-429B-8857-B56AF9ACA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324-4756-42B5-8079-2C1FD284B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0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EAE6-4C48-43C0-9359-F4A4A8EB66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02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90B43-45ED-4867-9F33-A0A4063C01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54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EAE6-4C48-43C0-9359-F4A4A8EB66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EAE6-4C48-43C0-9359-F4A4A8EB66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7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EAE6-4C48-43C0-9359-F4A4A8EB66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94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EAE6-4C48-43C0-9359-F4A4A8EB66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45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90B43-45ED-4867-9F33-A0A4063C01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4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rhathcock@esri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56" y="1646777"/>
            <a:ext cx="8608630" cy="2926080"/>
          </a:xfrm>
        </p:spPr>
        <p:txBody>
          <a:bodyPr>
            <a:noAutofit/>
          </a:bodyPr>
          <a:lstStyle/>
          <a:p>
            <a:pPr algn="l"/>
            <a:r>
              <a:rPr lang="en-US" sz="54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GIO Update for the</a:t>
            </a:r>
            <a:r>
              <a:rPr lang="en-US" sz="5400" b="0" i="1" dirty="0">
                <a:solidFill>
                  <a:schemeClr val="tx1"/>
                </a:solidFill>
              </a:rPr>
              <a:t> </a:t>
            </a:r>
            <a:r>
              <a:rPr lang="en-US" sz="5400" i="1" dirty="0">
                <a:solidFill>
                  <a:schemeClr val="tx1"/>
                </a:solidFill>
              </a:rPr>
              <a:t>Atlanta Regional Geospatial Community</a:t>
            </a:r>
            <a:br>
              <a:rPr lang="en-US" sz="5400" i="1" dirty="0">
                <a:solidFill>
                  <a:schemeClr val="tx1"/>
                </a:solidFill>
              </a:rPr>
            </a:br>
            <a:endParaRPr lang="en-US" sz="5400" b="0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362" y="4528206"/>
            <a:ext cx="10981038" cy="1823163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chemeClr val="tx1"/>
                </a:solidFill>
              </a:rPr>
              <a:t>Seeing is believing. That’s why visualization technologies – particularly geospatial tools – are indispensable components of Government services. Leveraging these technologies opens the door to better planning, decision-making, economic development, citizen services and public safety. 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834965" y="257137"/>
            <a:ext cx="4270729" cy="3644312"/>
            <a:chOff x="6898105" y="117853"/>
            <a:chExt cx="5149837" cy="4455125"/>
          </a:xfrm>
        </p:grpSpPr>
        <p:grpSp>
          <p:nvGrpSpPr>
            <p:cNvPr id="4" name="Group 3"/>
            <p:cNvGrpSpPr/>
            <p:nvPr/>
          </p:nvGrpSpPr>
          <p:grpSpPr>
            <a:xfrm>
              <a:off x="6898105" y="117853"/>
              <a:ext cx="5149837" cy="4455125"/>
              <a:chOff x="4053517" y="1416286"/>
              <a:chExt cx="4048067" cy="4014921"/>
            </a:xfrm>
          </p:grpSpPr>
          <p:pic>
            <p:nvPicPr>
              <p:cNvPr id="5" name="Picture 4"/>
              <p:cNvPicPr preferRelativeResize="0"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3517" y="1416286"/>
                <a:ext cx="4048067" cy="4014921"/>
              </a:xfrm>
              <a:prstGeom prst="ellipse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155150" y="3441496"/>
                <a:ext cx="692366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 dirty="0"/>
                  <a:t>Public Safety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403522" y="4233978"/>
                <a:ext cx="381387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EMS</a:t>
                </a:r>
                <a:endParaRPr lang="en-US" sz="8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064335" y="4431875"/>
                <a:ext cx="585588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 dirty="0"/>
                  <a:t>Innovation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179607" y="4162052"/>
                <a:ext cx="585588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Engineering</a:t>
                </a:r>
                <a:endParaRPr lang="en-US" sz="8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979386" y="4829115"/>
                <a:ext cx="1073486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Land Management</a:t>
                </a:r>
                <a:endParaRPr lang="en-US" sz="8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099194" y="3888482"/>
                <a:ext cx="1073486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 dirty="0"/>
                  <a:t>Facilities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54568" y="3252515"/>
                <a:ext cx="1073486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 dirty="0"/>
                  <a:t>Social Services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60548" y="2782244"/>
                <a:ext cx="381387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Health</a:t>
                </a:r>
                <a:endParaRPr lang="en-US" sz="8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99005" y="1940625"/>
                <a:ext cx="751649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Transportation</a:t>
                </a:r>
                <a:endParaRPr lang="en-US" sz="8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79386" y="2090174"/>
                <a:ext cx="1290844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Economic Development</a:t>
                </a:r>
                <a:endParaRPr lang="en-US" sz="8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435550" y="2717635"/>
                <a:ext cx="1290844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Community Development</a:t>
                </a:r>
                <a:endParaRPr lang="en-US" sz="8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885254" y="3280750"/>
                <a:ext cx="1073486" cy="2548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800"/>
                  <a:t>Utilites</a:t>
                </a:r>
                <a:endParaRPr lang="en-US" sz="8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163473" y="2696297"/>
              <a:ext cx="381387" cy="25483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800" dirty="0"/>
                <a:t>Fire</a:t>
              </a:r>
            </a:p>
          </p:txBody>
        </p:sp>
      </p:grpSp>
      <p:sp>
        <p:nvSpPr>
          <p:cNvPr id="20" name="Subtitle 2"/>
          <p:cNvSpPr txBox="1">
            <a:spLocks/>
          </p:cNvSpPr>
          <p:nvPr/>
        </p:nvSpPr>
        <p:spPr>
          <a:xfrm>
            <a:off x="1503584" y="5959366"/>
            <a:ext cx="8917830" cy="661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4200" b="1" i="1" dirty="0">
                <a:solidFill>
                  <a:schemeClr val="tx1"/>
                </a:solidFill>
              </a:rPr>
              <a:t>Susan Miller, State Geospatial Information Officer</a:t>
            </a:r>
          </a:p>
        </p:txBody>
      </p:sp>
    </p:spTree>
    <p:extLst>
      <p:ext uri="{BB962C8B-B14F-4D97-AF65-F5344CB8AC3E}">
        <p14:creationId xmlns:p14="http://schemas.microsoft.com/office/powerpoint/2010/main" val="82806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</a:t>
            </a:r>
            <a:r>
              <a:rPr lang="en-US" b="1" dirty="0"/>
              <a:t>Spatial Data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42378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Cadastral</a:t>
            </a:r>
          </a:p>
          <a:p>
            <a:r>
              <a:rPr lang="en-US" sz="2800" dirty="0">
                <a:solidFill>
                  <a:srgbClr val="E735C5"/>
                </a:solidFill>
              </a:rPr>
              <a:t>Transportation (“Map 21”)</a:t>
            </a:r>
          </a:p>
          <a:p>
            <a:r>
              <a:rPr lang="en-US" sz="2800" dirty="0">
                <a:solidFill>
                  <a:srgbClr val="E735C5"/>
                </a:solidFill>
              </a:rPr>
              <a:t>Administrative Boundaries (“BAS”)</a:t>
            </a:r>
          </a:p>
          <a:p>
            <a:r>
              <a:rPr lang="en-US" sz="2800" dirty="0">
                <a:solidFill>
                  <a:srgbClr val="E735C5"/>
                </a:solidFill>
              </a:rPr>
              <a:t>Elevation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Hydrography</a:t>
            </a:r>
          </a:p>
          <a:p>
            <a:r>
              <a:rPr lang="en-US" sz="2800" dirty="0" err="1">
                <a:solidFill>
                  <a:srgbClr val="E735C5"/>
                </a:solidFill>
              </a:rPr>
              <a:t>Orthoimagery</a:t>
            </a:r>
            <a:endParaRPr lang="en-US" sz="2800" dirty="0">
              <a:solidFill>
                <a:srgbClr val="E735C5"/>
              </a:solidFill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Buildings &amp; Structures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Addresses (</a:t>
            </a:r>
            <a:r>
              <a:rPr lang="en-US" sz="2800" dirty="0">
                <a:solidFill>
                  <a:srgbClr val="E735C5"/>
                </a:solidFill>
              </a:rPr>
              <a:t>“LUCA”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Geodetic Controls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en-US" sz="1900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031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</a:t>
            </a:r>
            <a:r>
              <a:rPr lang="en-US" b="1" dirty="0"/>
              <a:t> Remote Sensing Program </a:t>
            </a:r>
            <a:br>
              <a:rPr lang="en-US" dirty="0"/>
            </a:br>
            <a:r>
              <a:rPr lang="en-US" sz="2700" i="1" dirty="0"/>
              <a:t>Includes, but is not limited to acquisition, sharing/hosting, training…</a:t>
            </a:r>
            <a:r>
              <a:rPr lang="en-US" sz="2700" i="1" dirty="0" err="1"/>
              <a:t>etc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Remote sensing</a:t>
            </a:r>
            <a:r>
              <a:rPr lang="en-US" dirty="0"/>
              <a:t> is the </a:t>
            </a:r>
            <a:r>
              <a:rPr lang="en-US" b="1" u="sng" dirty="0"/>
              <a:t>art and science of making measurements of the earth surface</a:t>
            </a:r>
            <a:r>
              <a:rPr lang="en-US" dirty="0"/>
              <a:t> (land, water &amp; atmosphere) using </a:t>
            </a:r>
            <a:r>
              <a:rPr lang="en-US" b="1" dirty="0"/>
              <a:t>sensors</a:t>
            </a:r>
            <a:r>
              <a:rPr lang="en-US" dirty="0"/>
              <a:t> (e.g. cameras, lasers) on airplanes or satellites. These </a:t>
            </a:r>
            <a:r>
              <a:rPr lang="en-US" b="1" dirty="0"/>
              <a:t>sensors</a:t>
            </a:r>
            <a:r>
              <a:rPr lang="en-US" dirty="0"/>
              <a:t> collect data that provide specialized capabilities, which is then integrated into a </a:t>
            </a:r>
            <a:r>
              <a:rPr lang="en-US" b="1" dirty="0"/>
              <a:t>GIS</a:t>
            </a:r>
          </a:p>
          <a:p>
            <a:endParaRPr lang="en-US" sz="600" b="1" dirty="0"/>
          </a:p>
          <a:p>
            <a:pPr marL="45720" indent="0">
              <a:buNone/>
            </a:pPr>
            <a:r>
              <a:rPr lang="en-US" dirty="0"/>
              <a:t>Two major components of our Remote Sensing Program include: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Orthoimagery</a:t>
            </a:r>
            <a:r>
              <a:rPr lang="en-US" dirty="0">
                <a:solidFill>
                  <a:srgbClr val="0070C0"/>
                </a:solidFill>
              </a:rPr>
              <a:t> 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LiDAR (</a:t>
            </a:r>
            <a:r>
              <a:rPr lang="en-US" b="1" dirty="0">
                <a:solidFill>
                  <a:srgbClr val="0070C0"/>
                </a:solidFill>
              </a:rPr>
              <a:t>Li</a:t>
            </a:r>
            <a:r>
              <a:rPr lang="en-US" dirty="0">
                <a:solidFill>
                  <a:srgbClr val="0070C0"/>
                </a:solidFill>
              </a:rPr>
              <a:t>ght </a:t>
            </a:r>
            <a:r>
              <a:rPr lang="en-US" b="1" dirty="0">
                <a:solidFill>
                  <a:srgbClr val="0070C0"/>
                </a:solidFill>
              </a:rPr>
              <a:t>D</a:t>
            </a:r>
            <a:r>
              <a:rPr lang="en-US" dirty="0">
                <a:solidFill>
                  <a:srgbClr val="0070C0"/>
                </a:solidFill>
              </a:rPr>
              <a:t>etection </a:t>
            </a:r>
            <a:r>
              <a:rPr lang="en-US" b="1" dirty="0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0070C0"/>
                </a:solidFill>
              </a:rPr>
              <a:t>nd </a:t>
            </a:r>
            <a:r>
              <a:rPr lang="en-US" b="1" dirty="0">
                <a:solidFill>
                  <a:srgbClr val="0070C0"/>
                </a:solidFill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anging) – used to derive </a:t>
            </a:r>
            <a:r>
              <a:rPr lang="en-US" b="1" dirty="0">
                <a:solidFill>
                  <a:srgbClr val="0070C0"/>
                </a:solidFill>
              </a:rPr>
              <a:t>Elevation</a:t>
            </a:r>
            <a:r>
              <a:rPr lang="en-US" dirty="0">
                <a:solidFill>
                  <a:srgbClr val="0070C0"/>
                </a:solidFill>
              </a:rPr>
              <a:t>, among other things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9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989" y="604007"/>
            <a:ext cx="3236053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Statewide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Orthoimagery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Program</a:t>
            </a:r>
          </a:p>
          <a:p>
            <a:endParaRPr lang="en-US" sz="2000" dirty="0">
              <a:sym typeface="Segoe UI Emoji"/>
            </a:endParaRPr>
          </a:p>
          <a:p>
            <a:endParaRPr lang="en-US" sz="2000" dirty="0">
              <a:sym typeface="Segoe UI Emoji"/>
            </a:endParaRPr>
          </a:p>
          <a:p>
            <a:r>
              <a:rPr lang="en-US" sz="2000" dirty="0">
                <a:sym typeface="Segoe UI Emoji"/>
              </a:rPr>
              <a:t>Huge “Thank You” to </a:t>
            </a:r>
            <a:r>
              <a:rPr lang="en-US" sz="2400" b="1" u="sng" dirty="0">
                <a:solidFill>
                  <a:srgbClr val="C13DA5"/>
                </a:solidFill>
                <a:sym typeface="Segoe UI Emoji"/>
              </a:rPr>
              <a:t>Department of Community Affairs </a:t>
            </a:r>
            <a:r>
              <a:rPr lang="en-US" sz="2000" dirty="0">
                <a:sym typeface="Segoe UI Emoji"/>
              </a:rPr>
              <a:t>for funding this 1</a:t>
            </a:r>
            <a:r>
              <a:rPr lang="en-US" sz="2000" baseline="30000" dirty="0">
                <a:sym typeface="Segoe UI Emoji"/>
              </a:rPr>
              <a:t>st</a:t>
            </a:r>
            <a:r>
              <a:rPr lang="en-US" sz="2000" dirty="0">
                <a:sym typeface="Segoe UI Emoji"/>
              </a:rPr>
              <a:t> round of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statewide pre-packaged imagery </a:t>
            </a:r>
            <a:endParaRPr lang="en-US" sz="2000" dirty="0"/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F3952-2B6C-4254-ACB4-421DF1D77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425198" cy="5706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Imagery Program </a:t>
            </a:r>
          </a:p>
          <a:p>
            <a:pPr marL="342900" indent="-342900"/>
            <a:r>
              <a:rPr lang="en-US" sz="2000" dirty="0"/>
              <a:t>All kinds of imagery can be included – </a:t>
            </a:r>
            <a:r>
              <a:rPr lang="en-US" sz="2000" dirty="0" err="1"/>
              <a:t>orthos</a:t>
            </a:r>
            <a:r>
              <a:rPr lang="en-US" sz="2000" dirty="0"/>
              <a:t> (true color and IR), obliques, UAVs </a:t>
            </a:r>
            <a:r>
              <a:rPr lang="en-US" sz="2000" dirty="0" err="1"/>
              <a:t>etc</a:t>
            </a:r>
            <a:r>
              <a:rPr lang="en-US" sz="2000" dirty="0"/>
              <a:t>….</a:t>
            </a:r>
          </a:p>
          <a:p>
            <a:pPr marL="342900" indent="-342900"/>
            <a:r>
              <a:rPr lang="en-US" sz="2000" dirty="0"/>
              <a:t>For our </a:t>
            </a:r>
            <a:r>
              <a:rPr lang="en-US" sz="2000" u="sng" dirty="0"/>
              <a:t>first effort </a:t>
            </a:r>
            <a:r>
              <a:rPr lang="en-US" sz="2000" dirty="0"/>
              <a:t>through the State Imagery Program we have purchased 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statewide pre-packaged imagery </a:t>
            </a:r>
            <a:r>
              <a:rPr lang="en-US" sz="2000" dirty="0"/>
              <a:t>package for use by all governmental entities 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sz="1800" dirty="0"/>
              <a:t>6-inch 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sz="1800" dirty="0"/>
              <a:t>True Color (IR avail for $$$)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sz="1800" dirty="0"/>
              <a:t>Flown/collected over the last 3 years 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sz="1800" dirty="0"/>
              <a:t>Mix of leaf-on &amp; leaf-off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sz="1800" dirty="0"/>
              <a:t>Available to you via a streaming service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Available to you for </a:t>
            </a:r>
            <a:r>
              <a:rPr lang="en-US" sz="2000" b="1" u="sng" dirty="0">
                <a:solidFill>
                  <a:srgbClr val="C13DA5"/>
                </a:solidFill>
              </a:rPr>
              <a:t>FREE</a:t>
            </a:r>
            <a:r>
              <a:rPr lang="en-US" sz="2000" dirty="0"/>
              <a:t>, for 1-2 </a:t>
            </a:r>
            <a:r>
              <a:rPr lang="en-US" sz="2000" dirty="0" err="1"/>
              <a:t>yrs</a:t>
            </a:r>
            <a:r>
              <a:rPr lang="en-US" sz="2000" dirty="0"/>
              <a:t> as a pilot project – if you find it useful GIO will work to extend the Program &amp; find funding 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BD29CF-361B-4D71-B3B8-D6120BE9D2B7}"/>
              </a:ext>
            </a:extLst>
          </p:cNvPr>
          <p:cNvGrpSpPr/>
          <p:nvPr/>
        </p:nvGrpSpPr>
        <p:grpSpPr>
          <a:xfrm>
            <a:off x="8938054" y="2833816"/>
            <a:ext cx="2356411" cy="1919418"/>
            <a:chOff x="6319256" y="2531708"/>
            <a:chExt cx="5142374" cy="3978467"/>
          </a:xfrm>
        </p:grpSpPr>
        <p:pic>
          <p:nvPicPr>
            <p:cNvPr id="2050" name="Picture 2" descr="Image result for image swiss army knife">
              <a:extLst>
                <a:ext uri="{FF2B5EF4-FFF2-40B4-BE49-F238E27FC236}">
                  <a16:creationId xmlns:a16="http://schemas.microsoft.com/office/drawing/2014/main" id="{3350713F-1463-4419-8B61-6C160B0F4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63" y="3148908"/>
              <a:ext cx="3361267" cy="3361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236B099-7F25-4C1B-AE34-078B87846B73}"/>
                </a:ext>
              </a:extLst>
            </p:cNvPr>
            <p:cNvSpPr/>
            <p:nvPr/>
          </p:nvSpPr>
          <p:spPr>
            <a:xfrm>
              <a:off x="9475281" y="3695364"/>
              <a:ext cx="1376470" cy="791515"/>
            </a:xfrm>
            <a:prstGeom prst="ellipse">
              <a:avLst/>
            </a:prstGeom>
            <a:noFill/>
            <a:ln w="57150">
              <a:solidFill>
                <a:srgbClr val="E73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926A0E3-EE56-4312-88A0-FC40022420D2}"/>
                </a:ext>
              </a:extLst>
            </p:cNvPr>
            <p:cNvCxnSpPr>
              <a:cxnSpLocks/>
            </p:cNvCxnSpPr>
            <p:nvPr/>
          </p:nvCxnSpPr>
          <p:spPr>
            <a:xfrm>
              <a:off x="6319256" y="2531708"/>
              <a:ext cx="3318313" cy="1163657"/>
            </a:xfrm>
            <a:prstGeom prst="straightConnector1">
              <a:avLst/>
            </a:prstGeom>
            <a:ln w="57150">
              <a:solidFill>
                <a:srgbClr val="E735C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65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USAN~1.MIL\AppData\Local\Temp\msohtmlclip1\02\clip_image002.png">
            <a:extLst>
              <a:ext uri="{FF2B5EF4-FFF2-40B4-BE49-F238E27FC236}">
                <a16:creationId xmlns:a16="http://schemas.microsoft.com/office/drawing/2014/main" id="{FF6B3255-D21F-4C95-897F-A0C6BECB8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 r="4956"/>
          <a:stretch/>
        </p:blipFill>
        <p:spPr bwMode="auto">
          <a:xfrm>
            <a:off x="313039" y="926933"/>
            <a:ext cx="5738886" cy="387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USAN~1.MIL\AppData\Local\Temp\msohtmlclip1\02\clip_image001.png">
            <a:extLst>
              <a:ext uri="{FF2B5EF4-FFF2-40B4-BE49-F238E27FC236}">
                <a16:creationId xmlns:a16="http://schemas.microsoft.com/office/drawing/2014/main" id="{29E57787-3EC0-4AD3-BADC-A237B4E97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1764" b="1665"/>
          <a:stretch/>
        </p:blipFill>
        <p:spPr bwMode="auto">
          <a:xfrm>
            <a:off x="6159679" y="928271"/>
            <a:ext cx="5686331" cy="38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B1055-3157-405A-B7C6-3364B5B9C6CF}"/>
              </a:ext>
            </a:extLst>
          </p:cNvPr>
          <p:cNvSpPr txBox="1"/>
          <p:nvPr/>
        </p:nvSpPr>
        <p:spPr>
          <a:xfrm>
            <a:off x="313039" y="543697"/>
            <a:ext cx="5738886" cy="38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1-meter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D6F36-67AB-4225-9046-F1025CC9EC8A}"/>
              </a:ext>
            </a:extLst>
          </p:cNvPr>
          <p:cNvSpPr txBox="1"/>
          <p:nvPr/>
        </p:nvSpPr>
        <p:spPr>
          <a:xfrm>
            <a:off x="6182484" y="547813"/>
            <a:ext cx="5663526" cy="38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6-inch resolution</a:t>
            </a:r>
          </a:p>
        </p:txBody>
      </p:sp>
      <p:pic>
        <p:nvPicPr>
          <p:cNvPr id="3077" name="Picture 5" descr="C:\Users\SUSAN~1.MIL\AppData\Local\Temp\msohtmlclip1\02\clip_image001.png">
            <a:extLst>
              <a:ext uri="{FF2B5EF4-FFF2-40B4-BE49-F238E27FC236}">
                <a16:creationId xmlns:a16="http://schemas.microsoft.com/office/drawing/2014/main" id="{B7C7F1F2-D6E5-4483-BB8E-6C5F282EE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33504" r="42021" b="20674"/>
          <a:stretch/>
        </p:blipFill>
        <p:spPr bwMode="auto">
          <a:xfrm>
            <a:off x="6366165" y="3889775"/>
            <a:ext cx="4211578" cy="2586681"/>
          </a:xfrm>
          <a:prstGeom prst="rect">
            <a:avLst/>
          </a:prstGeom>
          <a:noFill/>
          <a:ln w="38100">
            <a:solidFill>
              <a:srgbClr val="E735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USAN~1.MIL\AppData\Local\Temp\msohtmlclip1\02\clip_image002.png">
            <a:extLst>
              <a:ext uri="{FF2B5EF4-FFF2-40B4-BE49-F238E27FC236}">
                <a16:creationId xmlns:a16="http://schemas.microsoft.com/office/drawing/2014/main" id="{E23E262D-A9F3-4D60-958C-C559579EE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35941" r="52014" b="26194"/>
          <a:stretch/>
        </p:blipFill>
        <p:spPr bwMode="auto">
          <a:xfrm>
            <a:off x="484169" y="3891103"/>
            <a:ext cx="4374291" cy="2589584"/>
          </a:xfrm>
          <a:prstGeom prst="rect">
            <a:avLst/>
          </a:prstGeom>
          <a:noFill/>
          <a:ln w="38100">
            <a:solidFill>
              <a:srgbClr val="E735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8784C4-75E3-4142-9C9C-96723E7C258E}"/>
              </a:ext>
            </a:extLst>
          </p:cNvPr>
          <p:cNvSpPr/>
          <p:nvPr/>
        </p:nvSpPr>
        <p:spPr>
          <a:xfrm>
            <a:off x="617838" y="1416908"/>
            <a:ext cx="1400432" cy="856735"/>
          </a:xfrm>
          <a:prstGeom prst="rect">
            <a:avLst/>
          </a:prstGeom>
          <a:noFill/>
          <a:ln>
            <a:solidFill>
              <a:srgbClr val="E73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CEAF84-BAB9-4E26-B301-5C4EF79490FE}"/>
              </a:ext>
            </a:extLst>
          </p:cNvPr>
          <p:cNvSpPr/>
          <p:nvPr/>
        </p:nvSpPr>
        <p:spPr>
          <a:xfrm>
            <a:off x="6487280" y="1421024"/>
            <a:ext cx="1400432" cy="856735"/>
          </a:xfrm>
          <a:prstGeom prst="rect">
            <a:avLst/>
          </a:prstGeom>
          <a:noFill/>
          <a:ln>
            <a:solidFill>
              <a:srgbClr val="E73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5B2625-8B4D-4067-904A-F2D2D55C534B}"/>
              </a:ext>
            </a:extLst>
          </p:cNvPr>
          <p:cNvCxnSpPr>
            <a:cxnSpLocks/>
          </p:cNvCxnSpPr>
          <p:nvPr/>
        </p:nvCxnSpPr>
        <p:spPr>
          <a:xfrm>
            <a:off x="1318054" y="2273643"/>
            <a:ext cx="1260472" cy="205946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06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34D044-FE5E-415B-83CB-0A27752B6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-1" r="1454"/>
          <a:stretch/>
        </p:blipFill>
        <p:spPr>
          <a:xfrm>
            <a:off x="1636636" y="393011"/>
            <a:ext cx="5117897" cy="4947511"/>
          </a:xfrm>
          <a:prstGeom prst="rect">
            <a:avLst/>
          </a:prstGeom>
        </p:spPr>
      </p:pic>
      <p:pic>
        <p:nvPicPr>
          <p:cNvPr id="3" name="Picture 2" descr="Heatmap - Giza - Google Chrome">
            <a:extLst>
              <a:ext uri="{FF2B5EF4-FFF2-40B4-BE49-F238E27FC236}">
                <a16:creationId xmlns:a16="http://schemas.microsoft.com/office/drawing/2014/main" id="{80842B83-EEE2-45E2-9144-4050EBDC1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94" t="11553" r="28987" b="4354"/>
          <a:stretch/>
        </p:blipFill>
        <p:spPr>
          <a:xfrm>
            <a:off x="445641" y="2347783"/>
            <a:ext cx="3384954" cy="40670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32653D-AD0E-42A4-8346-4440ADE8DD63}"/>
              </a:ext>
            </a:extLst>
          </p:cNvPr>
          <p:cNvSpPr txBox="1">
            <a:spLocks/>
          </p:cNvSpPr>
          <p:nvPr/>
        </p:nvSpPr>
        <p:spPr>
          <a:xfrm>
            <a:off x="7052055" y="716889"/>
            <a:ext cx="3931920" cy="90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Usage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AB41E5-59B9-4D90-A7C9-EA6534B22090}"/>
              </a:ext>
            </a:extLst>
          </p:cNvPr>
          <p:cNvSpPr txBox="1">
            <a:spLocks/>
          </p:cNvSpPr>
          <p:nvPr/>
        </p:nvSpPr>
        <p:spPr>
          <a:xfrm>
            <a:off x="7052055" y="1644337"/>
            <a:ext cx="4690276" cy="4648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Change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Automated data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Engineering design (coarse scale)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Infrastructure development &amp;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Transportation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Emergency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Economic Development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0BD9-FE8E-4AD2-9E17-39CA0998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Contractual Specifications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3746B-3A2F-4262-87BD-63AD3D78A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Imagery is available to all state, regional and local government through streaming service (</a:t>
            </a:r>
            <a:r>
              <a:rPr lang="en-US" i="1" dirty="0"/>
              <a:t>web map tiled service, or “</a:t>
            </a:r>
            <a:r>
              <a:rPr lang="en-US" i="1" dirty="0" err="1"/>
              <a:t>WMTS</a:t>
            </a:r>
            <a:r>
              <a:rPr lang="en-US" i="1" dirty="0"/>
              <a:t>”</a:t>
            </a:r>
            <a:r>
              <a:rPr lang="en-US" dirty="0"/>
              <a:t>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Imagery is available to private consultants working under contract with a governmental entity and who meet specifications under vendor contract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Current purchase is for the imagery available at the time of the purchase, updates (new flights) sold separately </a:t>
            </a:r>
            <a:r>
              <a:rPr lang="en-US" dirty="0">
                <a:sym typeface="Segoe UI Emoji"/>
              </a:rPr>
              <a:t>😊</a:t>
            </a:r>
          </a:p>
          <a:p>
            <a:pPr lvl="0"/>
            <a:endParaRPr lang="en-US" dirty="0">
              <a:sym typeface="Segoe UI Emoji"/>
            </a:endParaRPr>
          </a:p>
          <a:p>
            <a:pPr lvl="0"/>
            <a:endParaRPr lang="en-US" dirty="0">
              <a:sym typeface="Segoe UI Emoj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7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8E4D-D1B4-4114-8889-0B81245D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Technical Specifications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220F7-70AA-4B27-9168-35515A991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Mix of </a:t>
            </a:r>
            <a:r>
              <a:rPr lang="en-US" b="1" dirty="0"/>
              <a:t>leaf-off and leaf-on </a:t>
            </a:r>
            <a:r>
              <a:rPr lang="en-US" dirty="0"/>
              <a:t>statewide imagery flown over the last </a:t>
            </a:r>
            <a:r>
              <a:rPr lang="en-US" b="1" dirty="0"/>
              <a:t>36 months</a:t>
            </a:r>
          </a:p>
          <a:p>
            <a:pPr lvl="0"/>
            <a:r>
              <a:rPr lang="en-US" dirty="0"/>
              <a:t>0.5’ GSD (</a:t>
            </a:r>
            <a:r>
              <a:rPr lang="en-US" b="1" dirty="0"/>
              <a:t>6” pixel resolution</a:t>
            </a:r>
            <a:r>
              <a:rPr lang="en-US" dirty="0"/>
              <a:t>) </a:t>
            </a:r>
            <a:r>
              <a:rPr lang="en-US" b="1" dirty="0"/>
              <a:t>three-band</a:t>
            </a:r>
            <a:r>
              <a:rPr lang="en-US" dirty="0"/>
              <a:t> digital aerial imagery</a:t>
            </a:r>
          </a:p>
          <a:p>
            <a:pPr lvl="0"/>
            <a:r>
              <a:rPr lang="en-US" dirty="0"/>
              <a:t>Fourth band (CIR) is available for purchase</a:t>
            </a:r>
          </a:p>
          <a:p>
            <a:pPr lvl="0"/>
            <a:r>
              <a:rPr lang="en-US" dirty="0"/>
              <a:t>Sun angle &gt; 30 degrees</a:t>
            </a:r>
          </a:p>
          <a:p>
            <a:pPr lvl="0"/>
            <a:r>
              <a:rPr lang="en-US" dirty="0"/>
              <a:t>Ortho-corrected to an auto-correlated Digital Elevation Model (DEM) </a:t>
            </a:r>
          </a:p>
          <a:p>
            <a:pPr lvl="0"/>
            <a:r>
              <a:rPr lang="en-US" dirty="0"/>
              <a:t>Horizontal accuracy meets 1” = 100’ scale mapping standards (positional accuracy of </a:t>
            </a:r>
            <a:r>
              <a:rPr lang="en-US" dirty="0" err="1"/>
              <a:t>CE90</a:t>
            </a:r>
            <a:r>
              <a:rPr lang="en-US" dirty="0"/>
              <a:t> one meter)</a:t>
            </a:r>
          </a:p>
          <a:p>
            <a:pPr lvl="0"/>
            <a:r>
              <a:rPr lang="en-US" dirty="0"/>
              <a:t>No cleanup of routine blemishes typically associated with elevated structures (bridges)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19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989" y="604007"/>
            <a:ext cx="3236053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Statewide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Orthoimagery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Package –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Acquisition  Map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Inline image 1">
            <a:extLst>
              <a:ext uri="{FF2B5EF4-FFF2-40B4-BE49-F238E27FC236}">
                <a16:creationId xmlns:a16="http://schemas.microsoft.com/office/drawing/2014/main" id="{2DBEF429-5BE4-4B75-88AA-930DA6E77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5814" r="16151" b="2525"/>
          <a:stretch/>
        </p:blipFill>
        <p:spPr bwMode="auto">
          <a:xfrm>
            <a:off x="5212763" y="339798"/>
            <a:ext cx="5444067" cy="616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785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989" y="604007"/>
            <a:ext cx="3236053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Statewide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Orthoimagery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Package –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RECAP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4029BC-BB55-4838-AFA0-5453A19B2E12}"/>
              </a:ext>
            </a:extLst>
          </p:cNvPr>
          <p:cNvSpPr/>
          <p:nvPr/>
        </p:nvSpPr>
        <p:spPr>
          <a:xfrm>
            <a:off x="3698789" y="745862"/>
            <a:ext cx="6096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Statewide pre-packaged imagery </a:t>
            </a:r>
            <a:r>
              <a:rPr lang="en-US" sz="2000" dirty="0"/>
              <a:t>package for use by all governmental entities 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dirty="0"/>
              <a:t>6-inch 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dirty="0"/>
              <a:t>True Color (IR avail for $$$)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dirty="0"/>
              <a:t>Flown/collected over the last 3 years 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dirty="0"/>
              <a:t>Mix of leaf-on &amp; leaf-off</a:t>
            </a:r>
          </a:p>
          <a:p>
            <a:pPr marL="571500" lvl="1" indent="-225425">
              <a:buFont typeface="Courier New" panose="02070309020205020404" pitchFamily="49" charset="0"/>
              <a:buChar char="o"/>
            </a:pPr>
            <a:r>
              <a:rPr lang="en-US" dirty="0"/>
              <a:t>Available to you via a streaming service</a:t>
            </a:r>
          </a:p>
          <a:p>
            <a:pPr marL="230188" lvl="1"/>
            <a:endParaRPr lang="en-US" dirty="0"/>
          </a:p>
          <a:p>
            <a:pPr marL="230188" lvl="1"/>
            <a:r>
              <a:rPr lang="en-US" dirty="0"/>
              <a:t>(Its “pre-packaged”, which means you get what you get, with the option to purchase updates, </a:t>
            </a:r>
            <a:r>
              <a:rPr lang="en-US" i="1" dirty="0"/>
              <a:t>IF</a:t>
            </a:r>
            <a:r>
              <a:rPr lang="en-US" dirty="0"/>
              <a:t> they are flown)</a:t>
            </a:r>
          </a:p>
          <a:p>
            <a:pPr marL="346075" lvl="1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B5F413-F35F-4A5F-BF76-9DCC25FCA50C}"/>
              </a:ext>
            </a:extLst>
          </p:cNvPr>
          <p:cNvGrpSpPr/>
          <p:nvPr/>
        </p:nvGrpSpPr>
        <p:grpSpPr>
          <a:xfrm>
            <a:off x="9243152" y="3459296"/>
            <a:ext cx="2273117" cy="1850935"/>
            <a:chOff x="6501027" y="2673656"/>
            <a:chExt cx="4960603" cy="3836519"/>
          </a:xfrm>
        </p:grpSpPr>
        <p:pic>
          <p:nvPicPr>
            <p:cNvPr id="8" name="Picture 2" descr="Image result for image swiss army knife">
              <a:extLst>
                <a:ext uri="{FF2B5EF4-FFF2-40B4-BE49-F238E27FC236}">
                  <a16:creationId xmlns:a16="http://schemas.microsoft.com/office/drawing/2014/main" id="{49324402-B014-4971-B2BF-9E6AAD13B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63" y="3148908"/>
              <a:ext cx="3361267" cy="3361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5BCE1A5-E55E-40B5-88F8-1C2C4C49E843}"/>
                </a:ext>
              </a:extLst>
            </p:cNvPr>
            <p:cNvSpPr/>
            <p:nvPr/>
          </p:nvSpPr>
          <p:spPr>
            <a:xfrm>
              <a:off x="9475281" y="3695364"/>
              <a:ext cx="1376470" cy="791515"/>
            </a:xfrm>
            <a:prstGeom prst="ellipse">
              <a:avLst/>
            </a:prstGeom>
            <a:noFill/>
            <a:ln w="57150">
              <a:solidFill>
                <a:srgbClr val="E73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1D2A305-7D89-4072-9FC3-6949DB5DFD25}"/>
                </a:ext>
              </a:extLst>
            </p:cNvPr>
            <p:cNvCxnSpPr>
              <a:cxnSpLocks/>
            </p:cNvCxnSpPr>
            <p:nvPr/>
          </p:nvCxnSpPr>
          <p:spPr>
            <a:xfrm>
              <a:off x="6501027" y="2673656"/>
              <a:ext cx="3136541" cy="1021709"/>
            </a:xfrm>
            <a:prstGeom prst="straightConnector1">
              <a:avLst/>
            </a:prstGeom>
            <a:ln w="57150">
              <a:solidFill>
                <a:srgbClr val="E735C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 descr="Inline image 1">
            <a:extLst>
              <a:ext uri="{FF2B5EF4-FFF2-40B4-BE49-F238E27FC236}">
                <a16:creationId xmlns:a16="http://schemas.microsoft.com/office/drawing/2014/main" id="{2143C0F3-0726-497C-A299-BD5A7553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5814" r="16151" b="2525"/>
          <a:stretch/>
        </p:blipFill>
        <p:spPr bwMode="auto">
          <a:xfrm>
            <a:off x="9642214" y="311751"/>
            <a:ext cx="2266043" cy="256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USAN~1.MIL\AppData\Local\Temp\msohtmlclip1\02\clip_image001.png">
            <a:extLst>
              <a:ext uri="{FF2B5EF4-FFF2-40B4-BE49-F238E27FC236}">
                <a16:creationId xmlns:a16="http://schemas.microsoft.com/office/drawing/2014/main" id="{6F32EC62-C84C-4F75-A071-2F78F10E8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1764" b="1665"/>
          <a:stretch/>
        </p:blipFill>
        <p:spPr bwMode="auto">
          <a:xfrm>
            <a:off x="3761051" y="3688582"/>
            <a:ext cx="3775110" cy="25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SUSAN~1.MIL\AppData\Local\Temp\msohtmlclip1\02\clip_image001.png">
            <a:extLst>
              <a:ext uri="{FF2B5EF4-FFF2-40B4-BE49-F238E27FC236}">
                <a16:creationId xmlns:a16="http://schemas.microsoft.com/office/drawing/2014/main" id="{DC9F6E1A-C78A-45C9-ABA6-FE09C03EC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33504" r="42021" b="20674"/>
          <a:stretch/>
        </p:blipFill>
        <p:spPr bwMode="auto">
          <a:xfrm>
            <a:off x="4041149" y="4837759"/>
            <a:ext cx="2581799" cy="1585698"/>
          </a:xfrm>
          <a:prstGeom prst="rect">
            <a:avLst/>
          </a:prstGeom>
          <a:noFill/>
          <a:ln w="38100">
            <a:solidFill>
              <a:srgbClr val="E735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6ED1EC5B-7A3C-4F45-8625-E808DAE972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5321" y="745862"/>
            <a:ext cx="1696001" cy="169600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605016-208A-44C9-9819-56621FEE21AD}"/>
              </a:ext>
            </a:extLst>
          </p:cNvPr>
          <p:cNvCxnSpPr>
            <a:cxnSpLocks/>
          </p:cNvCxnSpPr>
          <p:nvPr/>
        </p:nvCxnSpPr>
        <p:spPr>
          <a:xfrm flipV="1">
            <a:off x="2594919" y="1513296"/>
            <a:ext cx="1532238" cy="126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C83046-AC77-4C57-8F45-98B2055CD9F5}"/>
              </a:ext>
            </a:extLst>
          </p:cNvPr>
          <p:cNvSpPr txBox="1"/>
          <p:nvPr/>
        </p:nvSpPr>
        <p:spPr>
          <a:xfrm>
            <a:off x="1962327" y="1312347"/>
            <a:ext cx="75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9900"/>
                </a:solidFill>
              </a:rPr>
              <a:t>#</a:t>
            </a:r>
            <a:r>
              <a:rPr lang="en-US" sz="3200" b="1" dirty="0">
                <a:solidFill>
                  <a:srgbClr val="FF9900"/>
                </a:solidFill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94E0C-19AD-4CEA-B4B8-EE75AC5915F8}"/>
              </a:ext>
            </a:extLst>
          </p:cNvPr>
          <p:cNvSpPr txBox="1"/>
          <p:nvPr/>
        </p:nvSpPr>
        <p:spPr>
          <a:xfrm>
            <a:off x="7749819" y="5824757"/>
            <a:ext cx="4452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TO REGISTER: 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https://georgia-form.appgeo.com/</a:t>
            </a:r>
          </a:p>
        </p:txBody>
      </p:sp>
    </p:spTree>
    <p:extLst>
      <p:ext uri="{BB962C8B-B14F-4D97-AF65-F5344CB8AC3E}">
        <p14:creationId xmlns:p14="http://schemas.microsoft.com/office/powerpoint/2010/main" val="420327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chine generated alternative text:&#10;Add Data &#10;Look i-iome - CncumentsWcGIS &#10;Home - Document5\ArcGIS &#10;Folder Connections &#10;T oolboxes &#10;Database Servers &#10;Database Connections &#10;GIs &#10;MY' Hosted Services &#10;Ready-To•Use Services &#10;Tracking Connections &#10;Show of type &#10;GIS Servers &#10;Datasets, La yes and ">
            <a:extLst>
              <a:ext uri="{FF2B5EF4-FFF2-40B4-BE49-F238E27FC236}">
                <a16:creationId xmlns:a16="http://schemas.microsoft.com/office/drawing/2014/main" id="{BDE9F0D3-7508-4419-A379-452811A6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1" y="601595"/>
            <a:ext cx="5489577" cy="38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achine generated alternative text:&#10;Add WMTS server &#10;. 1. O. ONvMTSCOOitiC%. &#10;h ; 1.0. &#10;h ttp: &#10;*faUt veøn &#10;t (Opomd) ">
            <a:extLst>
              <a:ext uri="{FF2B5EF4-FFF2-40B4-BE49-F238E27FC236}">
                <a16:creationId xmlns:a16="http://schemas.microsoft.com/office/drawing/2014/main" id="{9A4825B9-F32A-434E-B011-63190FBAA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18" y="902788"/>
            <a:ext cx="4902064" cy="48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chine generated alternative text:&#10;Add Data &#10;Look in: GIS Servers &#10;- Add ArcGlS Server &#10;Add Arc1MS Server &#10;Add WCS Server &#10;Add WMS Server &#10;Add Q&quot;MTS &#10;Add WMTS Server &#10;Show of type: ">
            <a:extLst>
              <a:ext uri="{FF2B5EF4-FFF2-40B4-BE49-F238E27FC236}">
                <a16:creationId xmlns:a16="http://schemas.microsoft.com/office/drawing/2014/main" id="{265B0898-AA9C-4E64-9A2F-CE79173E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11" y="2619220"/>
            <a:ext cx="5517116" cy="38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048CE1-39C7-46C6-BC56-618919C0C0C4}"/>
              </a:ext>
            </a:extLst>
          </p:cNvPr>
          <p:cNvSpPr/>
          <p:nvPr/>
        </p:nvSpPr>
        <p:spPr>
          <a:xfrm>
            <a:off x="480892" y="627885"/>
            <a:ext cx="1141012" cy="549805"/>
          </a:xfrm>
          <a:prstGeom prst="ellipse">
            <a:avLst/>
          </a:prstGeom>
          <a:noFill/>
          <a:ln w="76200">
            <a:solidFill>
              <a:srgbClr val="E73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D1160F-9FF9-4C3D-B4B5-3755C7B3D91F}"/>
              </a:ext>
            </a:extLst>
          </p:cNvPr>
          <p:cNvSpPr/>
          <p:nvPr/>
        </p:nvSpPr>
        <p:spPr>
          <a:xfrm>
            <a:off x="1449869" y="3951996"/>
            <a:ext cx="1696226" cy="549805"/>
          </a:xfrm>
          <a:prstGeom prst="ellipse">
            <a:avLst/>
          </a:prstGeom>
          <a:noFill/>
          <a:ln w="76200">
            <a:solidFill>
              <a:srgbClr val="E73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DF6FFF-750C-4E9F-AD31-2FDEE376A879}"/>
              </a:ext>
            </a:extLst>
          </p:cNvPr>
          <p:cNvSpPr/>
          <p:nvPr/>
        </p:nvSpPr>
        <p:spPr>
          <a:xfrm>
            <a:off x="6885308" y="1279504"/>
            <a:ext cx="3695896" cy="293146"/>
          </a:xfrm>
          <a:prstGeom prst="ellipse">
            <a:avLst/>
          </a:prstGeom>
          <a:noFill/>
          <a:ln w="76200">
            <a:solidFill>
              <a:srgbClr val="E73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11F07-5093-451C-A29C-23D2EB3DE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1" t="1814" r="1753"/>
          <a:stretch/>
        </p:blipFill>
        <p:spPr>
          <a:xfrm>
            <a:off x="7366045" y="3289074"/>
            <a:ext cx="4424902" cy="301088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40AE0DD-B26E-4474-8E9D-78274C5B4817}"/>
              </a:ext>
            </a:extLst>
          </p:cNvPr>
          <p:cNvSpPr/>
          <p:nvPr/>
        </p:nvSpPr>
        <p:spPr>
          <a:xfrm>
            <a:off x="7142868" y="3716562"/>
            <a:ext cx="1816821" cy="293146"/>
          </a:xfrm>
          <a:prstGeom prst="ellipse">
            <a:avLst/>
          </a:prstGeom>
          <a:noFill/>
          <a:ln w="76200">
            <a:solidFill>
              <a:srgbClr val="E73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F54C3-0523-4152-8F81-793ECCBE4D78}"/>
              </a:ext>
            </a:extLst>
          </p:cNvPr>
          <p:cNvSpPr txBox="1"/>
          <p:nvPr/>
        </p:nvSpPr>
        <p:spPr>
          <a:xfrm>
            <a:off x="322494" y="118911"/>
            <a:ext cx="426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DF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1912F-5DE8-43C3-8A45-E6313A24DE06}"/>
              </a:ext>
            </a:extLst>
          </p:cNvPr>
          <p:cNvSpPr txBox="1"/>
          <p:nvPr/>
        </p:nvSpPr>
        <p:spPr>
          <a:xfrm>
            <a:off x="1408543" y="3490331"/>
            <a:ext cx="426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DF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15216-A603-4705-A3A0-2FBBB5364448}"/>
              </a:ext>
            </a:extLst>
          </p:cNvPr>
          <p:cNvSpPr txBox="1"/>
          <p:nvPr/>
        </p:nvSpPr>
        <p:spPr>
          <a:xfrm>
            <a:off x="6713260" y="985583"/>
            <a:ext cx="426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DF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78796-14A9-4B78-9EC7-F8E55B135F05}"/>
              </a:ext>
            </a:extLst>
          </p:cNvPr>
          <p:cNvSpPr txBox="1"/>
          <p:nvPr/>
        </p:nvSpPr>
        <p:spPr>
          <a:xfrm>
            <a:off x="6958438" y="3350443"/>
            <a:ext cx="426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DF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F8225-AE70-4BB2-AD98-7D5ABB773927}"/>
              </a:ext>
            </a:extLst>
          </p:cNvPr>
          <p:cNvSpPr txBox="1"/>
          <p:nvPr/>
        </p:nvSpPr>
        <p:spPr>
          <a:xfrm>
            <a:off x="2773063" y="171674"/>
            <a:ext cx="7410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TO REGISTER:  </a:t>
            </a:r>
            <a:r>
              <a:rPr lang="en-US" sz="2000" b="1" dirty="0">
                <a:solidFill>
                  <a:srgbClr val="0070C0"/>
                </a:solidFill>
              </a:rPr>
              <a:t>https://georgia-form.appgeo.com/</a:t>
            </a:r>
          </a:p>
        </p:txBody>
      </p:sp>
    </p:spTree>
    <p:extLst>
      <p:ext uri="{BB962C8B-B14F-4D97-AF65-F5344CB8AC3E}">
        <p14:creationId xmlns:p14="http://schemas.microsoft.com/office/powerpoint/2010/main" val="249989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DEVELOP A 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US" b="0" dirty="0">
                <a:solidFill>
                  <a:schemeClr val="tx1"/>
                </a:solidFill>
              </a:rPr>
              <a:t>eospatial </a:t>
            </a:r>
            <a:r>
              <a:rPr lang="en-US" dirty="0">
                <a:solidFill>
                  <a:srgbClr val="0070C0"/>
                </a:solidFill>
              </a:rPr>
              <a:t>I</a:t>
            </a:r>
            <a:r>
              <a:rPr lang="en-US" b="0" dirty="0">
                <a:solidFill>
                  <a:schemeClr val="tx1"/>
                </a:solidFill>
              </a:rPr>
              <a:t>nformation </a:t>
            </a:r>
            <a:r>
              <a:rPr lang="en-US" dirty="0">
                <a:solidFill>
                  <a:srgbClr val="0070C0"/>
                </a:solidFill>
              </a:rPr>
              <a:t>O</a:t>
            </a:r>
            <a:r>
              <a:rPr lang="en-US" b="0" dirty="0">
                <a:solidFill>
                  <a:schemeClr val="tx1"/>
                </a:solidFill>
              </a:rPr>
              <a:t>ffice  In </a:t>
            </a:r>
            <a:r>
              <a:rPr lang="en-US" dirty="0">
                <a:solidFill>
                  <a:srgbClr val="0070C0"/>
                </a:solidFill>
              </a:rPr>
              <a:t>Georgia?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How did we get here? </a:t>
            </a:r>
          </a:p>
        </p:txBody>
      </p:sp>
    </p:spTree>
    <p:extLst>
      <p:ext uri="{BB962C8B-B14F-4D97-AF65-F5344CB8AC3E}">
        <p14:creationId xmlns:p14="http://schemas.microsoft.com/office/powerpoint/2010/main" val="3626691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FED537-3AF1-4C36-9904-77B6A54D27B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5E112A6-CFF6-4A43-90EE-5082C2189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" t="4429" r="2025" b="7286"/>
          <a:stretch/>
        </p:blipFill>
        <p:spPr>
          <a:xfrm>
            <a:off x="289246" y="410546"/>
            <a:ext cx="11602927" cy="3323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6467B-826B-4AC9-A8B8-F204BFA4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 dirty="0">
                <a:solidFill>
                  <a:srgbClr val="FFFFFF"/>
                </a:solidFill>
              </a:rPr>
              <a:t>LiDAR</a:t>
            </a:r>
          </a:p>
        </p:txBody>
      </p:sp>
    </p:spTree>
    <p:extLst>
      <p:ext uri="{BB962C8B-B14F-4D97-AF65-F5344CB8AC3E}">
        <p14:creationId xmlns:p14="http://schemas.microsoft.com/office/powerpoint/2010/main" val="4062223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are Earth - Google Chrome">
            <a:extLst>
              <a:ext uri="{FF2B5EF4-FFF2-40B4-BE49-F238E27FC236}">
                <a16:creationId xmlns:a16="http://schemas.microsoft.com/office/drawing/2014/main" id="{84E5B00A-6F4F-4C5A-A56A-BC7D57784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8" t="10922" r="1412" b="1261"/>
          <a:stretch/>
        </p:blipFill>
        <p:spPr>
          <a:xfrm>
            <a:off x="961051" y="279918"/>
            <a:ext cx="10297299" cy="6297004"/>
          </a:xfrm>
          <a:prstGeom prst="rect">
            <a:avLst/>
          </a:prstGeom>
        </p:spPr>
      </p:pic>
      <p:pic>
        <p:nvPicPr>
          <p:cNvPr id="2" name="Picture 1" descr="The Bare Earth - Google Chrome">
            <a:extLst>
              <a:ext uri="{FF2B5EF4-FFF2-40B4-BE49-F238E27FC236}">
                <a16:creationId xmlns:a16="http://schemas.microsoft.com/office/drawing/2014/main" id="{841B28BC-497F-4A23-8269-AF10F9B33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1" t="10638" r="1337" b="1021"/>
          <a:stretch/>
        </p:blipFill>
        <p:spPr>
          <a:xfrm>
            <a:off x="961051" y="279918"/>
            <a:ext cx="10297299" cy="6305584"/>
          </a:xfrm>
          <a:prstGeom prst="rect">
            <a:avLst/>
          </a:prstGeom>
        </p:spPr>
      </p:pic>
      <p:pic>
        <p:nvPicPr>
          <p:cNvPr id="4" name="Picture 3" descr="The Bare Earth - Google Chrome">
            <a:extLst>
              <a:ext uri="{FF2B5EF4-FFF2-40B4-BE49-F238E27FC236}">
                <a16:creationId xmlns:a16="http://schemas.microsoft.com/office/drawing/2014/main" id="{D694FECD-5042-4AA5-A8E4-965B2100C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8" t="10922" r="1412" b="1261"/>
          <a:stretch/>
        </p:blipFill>
        <p:spPr>
          <a:xfrm>
            <a:off x="964155" y="279918"/>
            <a:ext cx="10297299" cy="6297004"/>
          </a:xfrm>
          <a:prstGeom prst="rect">
            <a:avLst/>
          </a:prstGeom>
        </p:spPr>
      </p:pic>
      <p:pic>
        <p:nvPicPr>
          <p:cNvPr id="5" name="Picture 4" descr="The Bare Earth - Google Chrome">
            <a:extLst>
              <a:ext uri="{FF2B5EF4-FFF2-40B4-BE49-F238E27FC236}">
                <a16:creationId xmlns:a16="http://schemas.microsoft.com/office/drawing/2014/main" id="{CEEA686A-54B2-48A5-8B82-8E2493609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1" t="10638" r="1337" b="1021"/>
          <a:stretch/>
        </p:blipFill>
        <p:spPr>
          <a:xfrm>
            <a:off x="964155" y="279918"/>
            <a:ext cx="10297299" cy="6305584"/>
          </a:xfrm>
          <a:prstGeom prst="rect">
            <a:avLst/>
          </a:prstGeom>
        </p:spPr>
      </p:pic>
      <p:pic>
        <p:nvPicPr>
          <p:cNvPr id="6" name="Picture 5" descr="The Bare Earth - Google Chrome">
            <a:extLst>
              <a:ext uri="{FF2B5EF4-FFF2-40B4-BE49-F238E27FC236}">
                <a16:creationId xmlns:a16="http://schemas.microsoft.com/office/drawing/2014/main" id="{60141D27-C798-4E03-8E81-90ECE09CA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8" t="10922" r="1412" b="1261"/>
          <a:stretch/>
        </p:blipFill>
        <p:spPr>
          <a:xfrm>
            <a:off x="957928" y="279918"/>
            <a:ext cx="10297299" cy="62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chine generated alternative text:&#10;POINT CLOUD &#10;collection of individual light pulse &quot;returns&quot; &#10;gathered by an aircraft &#10;oblique view &#10;vertical view &#10;colored elevation points with intensity data &#10;TOP SURFACE &#10;&quot;first returns&quot; including trees and structures &#10;interpolated into a continuous surface &#10;BARE EARTH &#10;&quot;last returns&quot; of the bare ground interpolated &#10;into a continuous surface &#10;vertical view &#10;oblique view &#10;vertical view &#10;oblique view &#10;colored elevation surface with shaded relief &#10;colored elevation surface with shaded relief ">
            <a:extLst>
              <a:ext uri="{FF2B5EF4-FFF2-40B4-BE49-F238E27FC236}">
                <a16:creationId xmlns:a16="http://schemas.microsoft.com/office/drawing/2014/main" id="{BAB2109B-BE42-49ED-AE63-052A2B5CE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0" t="37461" r="652" b="16432"/>
          <a:stretch/>
        </p:blipFill>
        <p:spPr bwMode="auto">
          <a:xfrm>
            <a:off x="2224470" y="3837105"/>
            <a:ext cx="7451383" cy="27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achine generated alternative text:&#10;POINT CLOUD &#10;collection of individual light pulse &quot;returns&quot; &#10;gathered by an aircraft &#10;oblique view &#10;vertical view &#10;colored elevation points with intensity data &#10;TOP SURFACE &#10;&quot;first returns&quot; including trees and structures &#10;interpolated into a continuous surface &#10;BARE EARTH &#10;&quot;last returns&quot; of the bare ground interpolated &#10;into a continuous surface &#10;vertical view &#10;oblique view &#10;vertical view &#10;oblique view &#10;colored elevation surface with shaded relief &#10;colored elevation surface with shaded relief ">
            <a:extLst>
              <a:ext uri="{FF2B5EF4-FFF2-40B4-BE49-F238E27FC236}">
                <a16:creationId xmlns:a16="http://schemas.microsoft.com/office/drawing/2014/main" id="{10E2BCA1-C4CF-4EFC-B8BE-5F7CA8FE8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r="69241" b="17575"/>
          <a:stretch/>
        </p:blipFill>
        <p:spPr bwMode="auto">
          <a:xfrm>
            <a:off x="2118577" y="320538"/>
            <a:ext cx="7547213" cy="31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89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08BE1BC-6C95-4685-97A1-24A8A6B8A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6"/>
          <a:stretch/>
        </p:blipFill>
        <p:spPr>
          <a:xfrm>
            <a:off x="833916" y="565573"/>
            <a:ext cx="10519087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9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Conservative </a:t>
            </a:r>
            <a:r>
              <a:rPr lang="en-US" sz="3200" b="1" dirty="0">
                <a:solidFill>
                  <a:schemeClr val="tx1"/>
                </a:solidFill>
              </a:rPr>
              <a:t>benefits estimates </a:t>
            </a:r>
            <a:r>
              <a:rPr lang="en-US" sz="3200" dirty="0">
                <a:solidFill>
                  <a:schemeClr val="tx1"/>
                </a:solidFill>
              </a:rPr>
              <a:t>for the top 10 business uses of LiDAR for Georgia </a:t>
            </a:r>
            <a:r>
              <a:rPr lang="en-US" sz="2400" dirty="0">
                <a:solidFill>
                  <a:schemeClr val="tx1"/>
                </a:solidFill>
              </a:rPr>
              <a:t>(Dewberry, 2011) 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15223" y="1754659"/>
          <a:ext cx="7731073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546">
                  <a:extLst>
                    <a:ext uri="{9D8B030D-6E8A-4147-A177-3AD203B41FA5}">
                      <a16:colId xmlns:a16="http://schemas.microsoft.com/office/drawing/2014/main" val="454572807"/>
                    </a:ext>
                  </a:extLst>
                </a:gridCol>
                <a:gridCol w="5068790">
                  <a:extLst>
                    <a:ext uri="{9D8B030D-6E8A-4147-A177-3AD203B41FA5}">
                      <a16:colId xmlns:a16="http://schemas.microsoft.com/office/drawing/2014/main" val="40796884"/>
                    </a:ext>
                  </a:extLst>
                </a:gridCol>
                <a:gridCol w="1846737">
                  <a:extLst>
                    <a:ext uri="{9D8B030D-6E8A-4147-A177-3AD203B41FA5}">
                      <a16:colId xmlns:a16="http://schemas.microsoft.com/office/drawing/2014/main" val="272454356"/>
                    </a:ext>
                  </a:extLst>
                </a:gridCol>
              </a:tblGrid>
              <a:tr h="62442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Calibri" panose="020F0502020204030204" pitchFamily="34" charset="0"/>
                        </a:rPr>
                        <a:t>Rank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Business 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Annual benefits (millions)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881231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Infrastructure and construction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$2.23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290428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Natural resources conservation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$2.08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67911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Flood risk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$1.84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08273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Agriculture and precision farming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$1.20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657117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Forest resources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$0.46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990262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Water supply and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$0.29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183219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Aviation navigation and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$0.15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836603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Geologic resource assessment and hazard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$0.11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634042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Coastal zone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$0.08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263435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</a:rPr>
                        <a:t>Sea level rise and subsidence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$0.06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491198"/>
                  </a:ext>
                </a:extLst>
              </a:tr>
              <a:tr h="356811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alibri" panose="020F0502020204030204" pitchFamily="34" charset="0"/>
                        </a:rPr>
                        <a:t>$8.50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174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959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43EC4A-BD27-4BB3-9CF9-693D08D33EAC}"/>
              </a:ext>
            </a:extLst>
          </p:cNvPr>
          <p:cNvSpPr txBox="1">
            <a:spLocks/>
          </p:cNvSpPr>
          <p:nvPr/>
        </p:nvSpPr>
        <p:spPr>
          <a:xfrm>
            <a:off x="236989" y="604007"/>
            <a:ext cx="3236053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tx1"/>
              </a:solidFill>
            </a:endParaRPr>
          </a:p>
          <a:p>
            <a:endParaRPr lang="en-US" sz="3600" b="1" dirty="0">
              <a:solidFill>
                <a:schemeClr val="tx1"/>
              </a:solidFill>
            </a:endParaRPr>
          </a:p>
          <a:p>
            <a:endParaRPr lang="en-US" sz="3600" b="1" dirty="0">
              <a:solidFill>
                <a:schemeClr val="tx1"/>
              </a:solidFill>
            </a:endParaRPr>
          </a:p>
          <a:p>
            <a:endParaRPr lang="en-US" sz="3600" b="1" dirty="0">
              <a:solidFill>
                <a:schemeClr val="tx1"/>
              </a:solidFill>
            </a:endParaRPr>
          </a:p>
          <a:p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688" y="2173667"/>
            <a:ext cx="316335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Partnership between: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 NRCS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 EPD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 GIO </a:t>
            </a:r>
          </a:p>
          <a:p>
            <a:endParaRPr lang="en-US" dirty="0"/>
          </a:p>
          <a:p>
            <a:r>
              <a:rPr lang="en-US" dirty="0"/>
              <a:t>Award a U.S. Geologic Survey Grant (called “3DEP”) to acquire high-level LiDAR for </a:t>
            </a:r>
          </a:p>
          <a:p>
            <a:r>
              <a:rPr lang="en-US" b="1" dirty="0"/>
              <a:t>46 Georgia Counties </a:t>
            </a:r>
          </a:p>
          <a:p>
            <a:endParaRPr lang="en-US" dirty="0"/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7606" y="604007"/>
            <a:ext cx="2981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Recap on 2017 </a:t>
            </a:r>
            <a:r>
              <a:rPr lang="en-US" sz="3200" b="1" dirty="0"/>
              <a:t>Collaborative Outcomes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5611" y="208005"/>
            <a:ext cx="5522909" cy="5923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b="916"/>
          <a:stretch/>
        </p:blipFill>
        <p:spPr>
          <a:xfrm>
            <a:off x="4511191" y="226503"/>
            <a:ext cx="6896519" cy="65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8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EB5C345-70FA-4007-A819-0F11698E494E}"/>
              </a:ext>
            </a:extLst>
          </p:cNvPr>
          <p:cNvSpPr txBox="1">
            <a:spLocks/>
          </p:cNvSpPr>
          <p:nvPr/>
        </p:nvSpPr>
        <p:spPr>
          <a:xfrm>
            <a:off x="300619" y="376965"/>
            <a:ext cx="3236053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968" y="2161494"/>
            <a:ext cx="3200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brought $</a:t>
            </a:r>
            <a:r>
              <a:rPr lang="en-US" dirty="0" err="1"/>
              <a:t>1.5M</a:t>
            </a:r>
            <a:r>
              <a:rPr lang="en-US" dirty="0"/>
              <a:t> to the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get $</a:t>
            </a:r>
            <a:r>
              <a:rPr lang="en-US" dirty="0" err="1"/>
              <a:t>5M</a:t>
            </a:r>
            <a:r>
              <a:rPr lang="en-US" dirty="0"/>
              <a:t> in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67 Georgia Counties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Partnership between: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735C5"/>
                </a:solidFill>
              </a:rPr>
              <a:t>NEW: Regional Commissions </a:t>
            </a:r>
            <a:r>
              <a:rPr lang="en-US" dirty="0"/>
              <a:t>30+ Partners ($350,000)</a:t>
            </a:r>
          </a:p>
          <a:p>
            <a:pPr marL="288925"/>
            <a:r>
              <a:rPr lang="en-US" b="1" dirty="0">
                <a:solidFill>
                  <a:srgbClr val="C13DA5"/>
                </a:solidFill>
              </a:rPr>
              <a:t>Faith Bryan (</a:t>
            </a:r>
            <a:r>
              <a:rPr lang="en-US" b="1" dirty="0" err="1">
                <a:solidFill>
                  <a:srgbClr val="C13DA5"/>
                </a:solidFill>
              </a:rPr>
              <a:t>GMRC</a:t>
            </a:r>
            <a:r>
              <a:rPr lang="en-US" b="1" dirty="0">
                <a:solidFill>
                  <a:srgbClr val="C13DA5"/>
                </a:solidFill>
              </a:rPr>
              <a:t>) &amp; Hunter Key (CRC)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GIO (State &amp; Federal partners ($1,150,000) – </a:t>
            </a:r>
            <a:r>
              <a:rPr lang="en-US" b="1" dirty="0">
                <a:solidFill>
                  <a:srgbClr val="C13DA5"/>
                </a:solidFill>
              </a:rPr>
              <a:t>NRCS &amp; EPD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72" y="390405"/>
            <a:ext cx="3279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3D Elevation Grant (3DEP)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200" b="1" dirty="0">
                <a:solidFill>
                  <a:srgbClr val="E735C5"/>
                </a:solidFill>
              </a:rPr>
              <a:t>We WON!!!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5611" y="208005"/>
            <a:ext cx="5522909" cy="5923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5EFE4-F8C3-42F2-A36C-B5F8CC6F2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1127" r="1045" b="1064"/>
          <a:stretch/>
        </p:blipFill>
        <p:spPr>
          <a:xfrm>
            <a:off x="4599992" y="208005"/>
            <a:ext cx="6838474" cy="65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8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43EC4A-BD27-4BB3-9CF9-693D08D33EAC}"/>
              </a:ext>
            </a:extLst>
          </p:cNvPr>
          <p:cNvSpPr txBox="1">
            <a:spLocks/>
          </p:cNvSpPr>
          <p:nvPr/>
        </p:nvSpPr>
        <p:spPr>
          <a:xfrm>
            <a:off x="236990" y="604007"/>
            <a:ext cx="2300938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689" y="2569743"/>
            <a:ext cx="2158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113 Counties will have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QL2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-level LiDAR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10M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120" y="1112627"/>
            <a:ext cx="2181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GIO: State LiDAR Program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5611" y="208005"/>
            <a:ext cx="5522909" cy="5923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18_3DEP_Summary.mxd - ArcMap">
            <a:extLst>
              <a:ext uri="{FF2B5EF4-FFF2-40B4-BE49-F238E27FC236}">
                <a16:creationId xmlns:a16="http://schemas.microsoft.com/office/drawing/2014/main" id="{0403196C-264C-42ED-BFC8-84B4D364A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35" t="10205" r="15139" b="5442"/>
          <a:stretch/>
        </p:blipFill>
        <p:spPr>
          <a:xfrm>
            <a:off x="2261917" y="290621"/>
            <a:ext cx="6550089" cy="632563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9E79505-4C9B-4335-B5DE-CD0E4676D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42432"/>
              </p:ext>
            </p:extLst>
          </p:nvPr>
        </p:nvGraphicFramePr>
        <p:xfrm>
          <a:off x="8612155" y="290621"/>
          <a:ext cx="3303037" cy="638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453">
                  <a:extLst>
                    <a:ext uri="{9D8B030D-6E8A-4147-A177-3AD203B41FA5}">
                      <a16:colId xmlns:a16="http://schemas.microsoft.com/office/drawing/2014/main" val="592668042"/>
                    </a:ext>
                  </a:extLst>
                </a:gridCol>
                <a:gridCol w="1427584">
                  <a:extLst>
                    <a:ext uri="{9D8B030D-6E8A-4147-A177-3AD203B41FA5}">
                      <a16:colId xmlns:a16="http://schemas.microsoft.com/office/drawing/2014/main" val="646790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Regional Commission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Commercial Value of GRANT (aka $$$ saved)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01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288,000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212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Coastal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1,319,000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4641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Savannah River Area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1,085,000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5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Georgia Mountains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632,000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809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Heart of Georgia Altamaha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905,000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8424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477,000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591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Northeast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317,000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587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1,030,000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1334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 Valley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1,235,000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599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981,000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441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1,446,000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427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Three Rivers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429,000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437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9454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     10,144,000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3932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53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43EC4A-BD27-4BB3-9CF9-693D08D33EAC}"/>
              </a:ext>
            </a:extLst>
          </p:cNvPr>
          <p:cNvSpPr txBox="1">
            <a:spLocks/>
          </p:cNvSpPr>
          <p:nvPr/>
        </p:nvSpPr>
        <p:spPr>
          <a:xfrm>
            <a:off x="236989" y="604007"/>
            <a:ext cx="2998579" cy="5754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120" y="4654484"/>
            <a:ext cx="2817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Counties will have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QL2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-level LiDAR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 $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300k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054" y="740838"/>
            <a:ext cx="2948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 to Atlanta Regional Commission </a:t>
            </a:r>
          </a:p>
          <a:p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having a State LiDAR Program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5611" y="208005"/>
            <a:ext cx="5522909" cy="5923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Bullseye">
            <a:extLst>
              <a:ext uri="{FF2B5EF4-FFF2-40B4-BE49-F238E27FC236}">
                <a16:creationId xmlns:a16="http://schemas.microsoft.com/office/drawing/2014/main" id="{4AFAC22F-9023-4BCD-A353-E68EE5872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6856" y="5037069"/>
            <a:ext cx="1696001" cy="16960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1846B0-C672-4B47-8DA0-15E220A7929B}"/>
              </a:ext>
            </a:extLst>
          </p:cNvPr>
          <p:cNvCxnSpPr>
            <a:cxnSpLocks/>
          </p:cNvCxnSpPr>
          <p:nvPr/>
        </p:nvCxnSpPr>
        <p:spPr>
          <a:xfrm flipH="1" flipV="1">
            <a:off x="2679858" y="5488055"/>
            <a:ext cx="585856" cy="3970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DD1242-5B03-444B-83CA-23B81ED8D9C5}"/>
              </a:ext>
            </a:extLst>
          </p:cNvPr>
          <p:cNvSpPr txBox="1"/>
          <p:nvPr/>
        </p:nvSpPr>
        <p:spPr>
          <a:xfrm>
            <a:off x="3123862" y="5603554"/>
            <a:ext cx="75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9900"/>
                </a:solidFill>
              </a:rPr>
              <a:t>#</a:t>
            </a:r>
            <a:r>
              <a:rPr lang="en-US" sz="3200" b="1" dirty="0">
                <a:solidFill>
                  <a:srgbClr val="FF9900"/>
                </a:solidFill>
              </a:rPr>
              <a:t>3</a:t>
            </a:r>
          </a:p>
        </p:txBody>
      </p:sp>
      <p:pic>
        <p:nvPicPr>
          <p:cNvPr id="10" name="Picture 9" descr="2018_3DEP_Summary.mxd - ArcMap">
            <a:extLst>
              <a:ext uri="{FF2B5EF4-FFF2-40B4-BE49-F238E27FC236}">
                <a16:creationId xmlns:a16="http://schemas.microsoft.com/office/drawing/2014/main" id="{2E4FFF94-35C6-408A-B9FC-C9D3A615F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38" t="19036" r="46695" b="55935"/>
          <a:stretch/>
        </p:blipFill>
        <p:spPr>
          <a:xfrm>
            <a:off x="5058222" y="566015"/>
            <a:ext cx="4951700" cy="55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25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89" y="604007"/>
            <a:ext cx="3236053" cy="575484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Summary 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8051800" cy="57398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571500" lvl="1" indent="-342900">
              <a:buFont typeface="Wingdings" panose="05000000000000000000" pitchFamily="2" charset="2"/>
              <a:buChar char="q"/>
            </a:pPr>
            <a:r>
              <a:rPr lang="en-US" sz="2800" dirty="0"/>
              <a:t>Program/Project Development</a:t>
            </a:r>
            <a:endParaRPr lang="en-US" sz="1600" dirty="0"/>
          </a:p>
          <a:p>
            <a:pPr marL="84582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Geospatial </a:t>
            </a:r>
            <a:r>
              <a:rPr lang="en-US" sz="2400" b="1" dirty="0"/>
              <a:t>Software Program</a:t>
            </a:r>
          </a:p>
          <a:p>
            <a:pPr marL="1120140" lvl="3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C13DA5"/>
                </a:solidFill>
              </a:rPr>
              <a:t>Keep Esri Statewide Contract in mind for your members</a:t>
            </a:r>
          </a:p>
          <a:p>
            <a:pPr marL="1120140" lvl="3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C13DA5"/>
                </a:solidFill>
              </a:rPr>
              <a:t>15% off new purchases </a:t>
            </a:r>
          </a:p>
          <a:p>
            <a:pPr marL="84582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Spatial </a:t>
            </a:r>
            <a:r>
              <a:rPr lang="en-US" sz="2400" b="1" dirty="0"/>
              <a:t>Data Program </a:t>
            </a:r>
          </a:p>
          <a:p>
            <a:pPr marL="1120140" lvl="3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C13DA5"/>
                </a:solidFill>
              </a:rPr>
              <a:t>Progress on Transportation, Admin Boundaries, Imagery and Elevation --- </a:t>
            </a:r>
            <a:r>
              <a:rPr lang="en-US" sz="2200" b="1" dirty="0">
                <a:solidFill>
                  <a:srgbClr val="FF9900"/>
                </a:solidFill>
              </a:rPr>
              <a:t>PLEASE PARTICIPATE well in Map 21, BAS, LUCA</a:t>
            </a:r>
          </a:p>
          <a:p>
            <a:pPr marL="845820" lvl="2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Remote Sensing Program </a:t>
            </a:r>
          </a:p>
          <a:p>
            <a:pPr marL="1120140" lvl="3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C13DA5"/>
                </a:solidFill>
              </a:rPr>
              <a:t>Imagery – </a:t>
            </a:r>
            <a:r>
              <a:rPr lang="en-US" sz="2200" dirty="0" err="1">
                <a:solidFill>
                  <a:srgbClr val="C13DA5"/>
                </a:solidFill>
              </a:rPr>
              <a:t>6in</a:t>
            </a:r>
            <a:r>
              <a:rPr lang="en-US" sz="2200" dirty="0">
                <a:solidFill>
                  <a:srgbClr val="C13DA5"/>
                </a:solidFill>
              </a:rPr>
              <a:t> for the State </a:t>
            </a:r>
          </a:p>
          <a:p>
            <a:pPr marL="1120140" lvl="3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C13DA5"/>
                </a:solidFill>
              </a:rPr>
              <a:t>LiDAR – 113 Counties across the State </a:t>
            </a:r>
          </a:p>
        </p:txBody>
      </p:sp>
      <p:pic>
        <p:nvPicPr>
          <p:cNvPr id="4" name="Graphic 3" descr="Bullseye">
            <a:extLst>
              <a:ext uri="{FF2B5EF4-FFF2-40B4-BE49-F238E27FC236}">
                <a16:creationId xmlns:a16="http://schemas.microsoft.com/office/drawing/2014/main" id="{6B8B8E7A-9A05-4228-81CF-5FD3397C0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337" y="3850820"/>
            <a:ext cx="2615976" cy="261597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C34A4D-DDB2-4DCB-A8B2-F1F233BF3D4F}"/>
              </a:ext>
            </a:extLst>
          </p:cNvPr>
          <p:cNvCxnSpPr>
            <a:cxnSpLocks/>
          </p:cNvCxnSpPr>
          <p:nvPr/>
        </p:nvCxnSpPr>
        <p:spPr>
          <a:xfrm flipV="1">
            <a:off x="2314832" y="2652585"/>
            <a:ext cx="2421925" cy="25372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FC5BD9-0BA8-4A94-8F45-AED92558743A}"/>
              </a:ext>
            </a:extLst>
          </p:cNvPr>
          <p:cNvCxnSpPr>
            <a:cxnSpLocks/>
          </p:cNvCxnSpPr>
          <p:nvPr/>
        </p:nvCxnSpPr>
        <p:spPr>
          <a:xfrm flipV="1">
            <a:off x="2314831" y="4505720"/>
            <a:ext cx="2406706" cy="684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102FFE-1FCC-4A0D-B9BF-A3768CF80FC5}"/>
              </a:ext>
            </a:extLst>
          </p:cNvPr>
          <p:cNvCxnSpPr>
            <a:cxnSpLocks/>
          </p:cNvCxnSpPr>
          <p:nvPr/>
        </p:nvCxnSpPr>
        <p:spPr>
          <a:xfrm flipV="1">
            <a:off x="2363166" y="4909751"/>
            <a:ext cx="2358371" cy="280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2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very</a:t>
            </a:r>
            <a:r>
              <a:rPr lang="en-US" dirty="0"/>
              <a:t> </a:t>
            </a:r>
            <a:r>
              <a:rPr lang="en-US" b="1" dirty="0"/>
              <a:t>brief history </a:t>
            </a:r>
            <a:r>
              <a:rPr lang="en-US" sz="2800" dirty="0"/>
              <a:t>of</a:t>
            </a:r>
            <a:r>
              <a:rPr lang="en-US" dirty="0"/>
              <a:t> </a:t>
            </a:r>
            <a:r>
              <a:rPr lang="en-US" b="1" dirty="0"/>
              <a:t>Statewide GIS in Georgia…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45873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1970-90</a:t>
            </a:r>
            <a:r>
              <a:rPr lang="en-US" dirty="0"/>
              <a:t>: </a:t>
            </a:r>
            <a:r>
              <a:rPr lang="en-US" dirty="0">
                <a:solidFill>
                  <a:schemeClr val="accent4"/>
                </a:solidFill>
              </a:rPr>
              <a:t>INNOVATION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Georgia is a national leader: Strong GIS Coordination at State-scale</a:t>
            </a:r>
          </a:p>
          <a:p>
            <a:pPr lvl="2"/>
            <a:r>
              <a:rPr lang="en-US" dirty="0"/>
              <a:t>Remote Sensing </a:t>
            </a:r>
          </a:p>
          <a:p>
            <a:pPr lvl="2"/>
            <a:r>
              <a:rPr lang="en-US" dirty="0"/>
              <a:t>Georgia GIS Data Clearinghouse &amp; statewide data creation (mid </a:t>
            </a:r>
            <a:r>
              <a:rPr lang="en-US" dirty="0" err="1"/>
              <a:t>90’s</a:t>
            </a:r>
            <a:r>
              <a:rPr lang="en-US" dirty="0"/>
              <a:t>) </a:t>
            </a:r>
          </a:p>
          <a:p>
            <a:r>
              <a:rPr lang="en-US" b="1" dirty="0" err="1"/>
              <a:t>2000’s</a:t>
            </a:r>
            <a:r>
              <a:rPr lang="en-US" b="1" dirty="0"/>
              <a:t>-2013</a:t>
            </a:r>
            <a:r>
              <a:rPr lang="en-US" dirty="0"/>
              <a:t>: </a:t>
            </a:r>
            <a:r>
              <a:rPr lang="en-US" dirty="0">
                <a:solidFill>
                  <a:schemeClr val="accent4"/>
                </a:solidFill>
              </a:rPr>
              <a:t>STATE FUNDING ELIMINATED </a:t>
            </a:r>
          </a:p>
          <a:p>
            <a:pPr lvl="1"/>
            <a:r>
              <a:rPr lang="en-US" dirty="0"/>
              <a:t>GIS Professionals continued to do their work, but on their own</a:t>
            </a:r>
          </a:p>
          <a:p>
            <a:pPr lvl="1"/>
            <a:r>
              <a:rPr lang="en-US" dirty="0"/>
              <a:t>Silos, duplication of effort, lack of standards-based data development/maintenance, little data interoperability…</a:t>
            </a:r>
          </a:p>
          <a:p>
            <a:r>
              <a:rPr lang="en-US" b="1" dirty="0"/>
              <a:t>2013-present</a:t>
            </a:r>
            <a:r>
              <a:rPr lang="en-US" dirty="0"/>
              <a:t>: </a:t>
            </a:r>
            <a:r>
              <a:rPr lang="en-US" dirty="0">
                <a:solidFill>
                  <a:schemeClr val="accent4"/>
                </a:solidFill>
              </a:rPr>
              <a:t>COLLABORATIVE PARTNERSHIP BUILDS THE STATE GIO</a:t>
            </a:r>
          </a:p>
          <a:p>
            <a:pPr lvl="1"/>
            <a:r>
              <a:rPr lang="en-US" dirty="0"/>
              <a:t>2013: </a:t>
            </a:r>
            <a:r>
              <a:rPr lang="en-US" i="1" dirty="0"/>
              <a:t>Interagency Task Force </a:t>
            </a:r>
            <a:r>
              <a:rPr lang="en-US" dirty="0"/>
              <a:t>created to assess the need for a Georgia GIO </a:t>
            </a:r>
          </a:p>
          <a:p>
            <a:pPr lvl="1"/>
            <a:r>
              <a:rPr lang="en-US" dirty="0"/>
              <a:t>2014: State commissions a </a:t>
            </a:r>
            <a:r>
              <a:rPr lang="en-US" i="1" dirty="0"/>
              <a:t>GIO Sustainability Study</a:t>
            </a:r>
            <a:r>
              <a:rPr lang="en-US" dirty="0"/>
              <a:t>, which outlines the path to success</a:t>
            </a:r>
          </a:p>
          <a:p>
            <a:pPr lvl="1"/>
            <a:r>
              <a:rPr lang="en-US" dirty="0"/>
              <a:t>2015: </a:t>
            </a:r>
            <a:r>
              <a:rPr lang="en-US" i="1" dirty="0"/>
              <a:t>GARC applies for and receives a U.S. Economic Development Grant and they hire the 1</a:t>
            </a:r>
            <a:r>
              <a:rPr lang="en-US" i="1" baseline="30000" dirty="0"/>
              <a:t>st</a:t>
            </a:r>
            <a:r>
              <a:rPr lang="en-US" i="1" dirty="0"/>
              <a:t> Geospatial Information Officer </a:t>
            </a:r>
            <a:r>
              <a:rPr lang="en-US" dirty="0"/>
              <a:t>as a </a:t>
            </a:r>
            <a:r>
              <a:rPr lang="en-US" i="1" dirty="0"/>
              <a:t>pilot project </a:t>
            </a:r>
            <a:r>
              <a:rPr lang="en-US" dirty="0"/>
              <a:t>(Projects &amp; Programs begin taking shape) </a:t>
            </a:r>
          </a:p>
          <a:p>
            <a:pPr lvl="1"/>
            <a:r>
              <a:rPr lang="en-US" dirty="0"/>
              <a:t>2017: </a:t>
            </a:r>
            <a:r>
              <a:rPr lang="en-US" i="1" dirty="0"/>
              <a:t>Office</a:t>
            </a:r>
            <a:r>
              <a:rPr lang="en-US" dirty="0"/>
              <a:t> becomes permanent &amp; legislation passed to establish a </a:t>
            </a:r>
            <a:r>
              <a:rPr lang="en-US" i="1" dirty="0"/>
              <a:t>Governance body </a:t>
            </a:r>
          </a:p>
        </p:txBody>
      </p:sp>
    </p:spTree>
    <p:extLst>
      <p:ext uri="{BB962C8B-B14F-4D97-AF65-F5344CB8AC3E}">
        <p14:creationId xmlns:p14="http://schemas.microsoft.com/office/powerpoint/2010/main" val="4002072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87258"/>
          </a:xfrm>
        </p:spPr>
        <p:txBody>
          <a:bodyPr>
            <a:normAutofit/>
          </a:bodyPr>
          <a:lstStyle/>
          <a:p>
            <a:r>
              <a:rPr lang="en-US" sz="4800" dirty="0"/>
              <a:t>Thank You,</a:t>
            </a:r>
            <a:br>
              <a:rPr lang="en-US" sz="4800" dirty="0"/>
            </a:br>
            <a:r>
              <a:rPr lang="en-US" sz="4000" b="0" dirty="0"/>
              <a:t>for all that you Do &amp; </a:t>
            </a:r>
            <a:br>
              <a:rPr lang="en-US" sz="4000" b="0" dirty="0"/>
            </a:br>
            <a:r>
              <a:rPr lang="en-US" sz="4000" b="0" dirty="0"/>
              <a:t>for having me here today </a:t>
            </a:r>
            <a:endParaRPr lang="en-US" sz="48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7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973" y="882376"/>
            <a:ext cx="10412627" cy="2816413"/>
          </a:xfrm>
        </p:spPr>
        <p:txBody>
          <a:bodyPr>
            <a:normAutofit/>
          </a:bodyPr>
          <a:lstStyle/>
          <a:p>
            <a:r>
              <a:rPr lang="en-US" sz="5400" b="0" dirty="0">
                <a:solidFill>
                  <a:schemeClr val="tx1"/>
                </a:solidFill>
              </a:rPr>
              <a:t>Georgia’s First </a:t>
            </a:r>
            <a:br>
              <a:rPr lang="en-US" sz="3200" b="0" dirty="0">
                <a:solidFill>
                  <a:schemeClr val="tx1"/>
                </a:solidFill>
              </a:rPr>
            </a:br>
            <a:br>
              <a:rPr lang="en-US" sz="3200" b="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Geospatial Information Office</a:t>
            </a:r>
            <a:endParaRPr lang="en-US" sz="9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827" y="3937686"/>
            <a:ext cx="1025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545212"/>
                </a:solidFill>
              </a:rPr>
              <a:t>Mission….to </a:t>
            </a:r>
            <a:r>
              <a:rPr lang="en-US" sz="2400" b="1" i="1" dirty="0">
                <a:solidFill>
                  <a:srgbClr val="545212"/>
                </a:solidFill>
              </a:rPr>
              <a:t>coordinate</a:t>
            </a:r>
            <a:r>
              <a:rPr lang="en-US" sz="2400" i="1" dirty="0">
                <a:solidFill>
                  <a:srgbClr val="545212"/>
                </a:solidFill>
              </a:rPr>
              <a:t>, </a:t>
            </a:r>
            <a:r>
              <a:rPr lang="en-US" sz="2400" b="1" i="1" dirty="0">
                <a:solidFill>
                  <a:srgbClr val="545212"/>
                </a:solidFill>
              </a:rPr>
              <a:t>promote</a:t>
            </a:r>
            <a:r>
              <a:rPr lang="en-US" sz="2400" i="1" dirty="0">
                <a:solidFill>
                  <a:srgbClr val="545212"/>
                </a:solidFill>
              </a:rPr>
              <a:t> and </a:t>
            </a:r>
            <a:r>
              <a:rPr lang="en-US" sz="2400" b="1" i="1" dirty="0">
                <a:solidFill>
                  <a:srgbClr val="545212"/>
                </a:solidFill>
              </a:rPr>
              <a:t>enhance</a:t>
            </a:r>
            <a:r>
              <a:rPr lang="en-US" sz="2400" i="1" dirty="0">
                <a:solidFill>
                  <a:srgbClr val="545212"/>
                </a:solidFill>
              </a:rPr>
              <a:t> the development, and use in analytics, of geospatial data for the State of Georgia, its </a:t>
            </a:r>
            <a:r>
              <a:rPr lang="en-US" sz="2400" b="1" i="1" dirty="0">
                <a:solidFill>
                  <a:srgbClr val="545212"/>
                </a:solidFill>
              </a:rPr>
              <a:t>agencies</a:t>
            </a:r>
            <a:r>
              <a:rPr lang="en-US" sz="2400" i="1" dirty="0">
                <a:solidFill>
                  <a:srgbClr val="545212"/>
                </a:solidFill>
              </a:rPr>
              <a:t>, </a:t>
            </a:r>
            <a:r>
              <a:rPr lang="en-US" sz="2400" b="1" i="1" dirty="0">
                <a:solidFill>
                  <a:srgbClr val="545212"/>
                </a:solidFill>
              </a:rPr>
              <a:t>authorities</a:t>
            </a:r>
            <a:r>
              <a:rPr lang="en-US" sz="2400" i="1" dirty="0">
                <a:solidFill>
                  <a:srgbClr val="545212"/>
                </a:solidFill>
              </a:rPr>
              <a:t>, </a:t>
            </a:r>
            <a:r>
              <a:rPr lang="en-US" sz="2400" b="1" i="1" dirty="0">
                <a:solidFill>
                  <a:srgbClr val="545212"/>
                </a:solidFill>
              </a:rPr>
              <a:t>regions </a:t>
            </a:r>
            <a:r>
              <a:rPr lang="en-US" sz="2400" i="1" dirty="0">
                <a:solidFill>
                  <a:srgbClr val="545212"/>
                </a:solidFill>
              </a:rPr>
              <a:t>and </a:t>
            </a:r>
            <a:r>
              <a:rPr lang="en-US" sz="2400" b="1" i="1" dirty="0">
                <a:solidFill>
                  <a:srgbClr val="545212"/>
                </a:solidFill>
              </a:rPr>
              <a:t>local governments</a:t>
            </a:r>
            <a:endParaRPr lang="en-US" sz="2400" dirty="0">
              <a:solidFill>
                <a:srgbClr val="545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7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3A4E1-4F98-4B49-A555-4F1DA33B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GIO Clients/Constituents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93DC4-65B4-4B0C-A1D9-A2711465E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Level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8CC24-2BEB-4D89-B5A7-7337CECCD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2721482"/>
            <a:ext cx="4754880" cy="3786409"/>
          </a:xfrm>
        </p:spPr>
        <p:txBody>
          <a:bodyPr>
            <a:normAutofit/>
          </a:bodyPr>
          <a:lstStyle/>
          <a:p>
            <a:pPr fontAlgn="ctr">
              <a:defRPr/>
            </a:pPr>
            <a:r>
              <a:rPr lang="en-US" dirty="0"/>
              <a:t>Georgia’s Cities </a:t>
            </a:r>
          </a:p>
          <a:p>
            <a:pPr fontAlgn="ctr">
              <a:defRPr/>
            </a:pPr>
            <a:r>
              <a:rPr lang="en-US" dirty="0"/>
              <a:t>Georgia’s Counties</a:t>
            </a:r>
          </a:p>
          <a:p>
            <a:pPr fontAlgn="ctr">
              <a:defRPr/>
            </a:pPr>
            <a:r>
              <a:rPr lang="en-US" dirty="0"/>
              <a:t>Regional Government  </a:t>
            </a:r>
          </a:p>
          <a:p>
            <a:pPr fontAlgn="ctr">
              <a:defRPr/>
            </a:pPr>
            <a:r>
              <a:rPr lang="en-US" dirty="0"/>
              <a:t>State Agencies / Authority</a:t>
            </a:r>
          </a:p>
          <a:p>
            <a:pPr fontAlgn="ctr"/>
            <a:r>
              <a:rPr lang="en-US" dirty="0"/>
              <a:t>State Organizations / Groups </a:t>
            </a:r>
          </a:p>
          <a:p>
            <a:pPr fontAlgn="ctr"/>
            <a:r>
              <a:rPr lang="en-US" dirty="0"/>
              <a:t>Political Leadership </a:t>
            </a:r>
          </a:p>
          <a:p>
            <a:pPr fontAlgn="ctr"/>
            <a:r>
              <a:rPr lang="en-US" dirty="0"/>
              <a:t>State Higher Level Education  </a:t>
            </a:r>
          </a:p>
          <a:p>
            <a:pPr fontAlgn="ctr"/>
            <a:r>
              <a:rPr lang="en-US" dirty="0"/>
              <a:t>Private Sector </a:t>
            </a:r>
          </a:p>
          <a:p>
            <a:pPr marL="342900" indent="-342900" fontAlgn="ctr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6A872-EEBE-4480-AA1C-A2B5C2AC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National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93635E-BC2C-4A11-98C9-69EE58DC12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Federal Agencies / Authorities </a:t>
            </a:r>
          </a:p>
          <a:p>
            <a:r>
              <a:rPr lang="en-US" dirty="0"/>
              <a:t>National Organizations / Groups</a:t>
            </a:r>
          </a:p>
          <a:p>
            <a:r>
              <a:rPr lang="en-US" dirty="0"/>
              <a:t>Private Sector </a:t>
            </a:r>
          </a:p>
        </p:txBody>
      </p:sp>
    </p:spTree>
    <p:extLst>
      <p:ext uri="{BB962C8B-B14F-4D97-AF65-F5344CB8AC3E}">
        <p14:creationId xmlns:p14="http://schemas.microsoft.com/office/powerpoint/2010/main" val="19198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Programs/Projects underway within the GIO that will hopefully benefit you and your Communities…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90118"/>
            <a:ext cx="9872871" cy="3805881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GIO Sustainability</a:t>
            </a:r>
          </a:p>
          <a:p>
            <a:r>
              <a:rPr lang="en-US" sz="2800" dirty="0"/>
              <a:t>Geospatial Software Program</a:t>
            </a:r>
          </a:p>
          <a:p>
            <a:r>
              <a:rPr lang="en-US" sz="2800" dirty="0"/>
              <a:t>Spatial Data Program </a:t>
            </a:r>
          </a:p>
          <a:p>
            <a:r>
              <a:rPr lang="en-US" sz="2800" dirty="0"/>
              <a:t>Remote Sensing Program 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Graphic 4" descr="Bullseye">
            <a:extLst>
              <a:ext uri="{FF2B5EF4-FFF2-40B4-BE49-F238E27FC236}">
                <a16:creationId xmlns:a16="http://schemas.microsoft.com/office/drawing/2014/main" id="{34D38911-8202-4628-9A54-2488B83DD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9970" y="1965960"/>
            <a:ext cx="3704616" cy="3704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50A96-374A-4FB7-AE23-2FBABD52783F}"/>
              </a:ext>
            </a:extLst>
          </p:cNvPr>
          <p:cNvSpPr txBox="1"/>
          <p:nvPr/>
        </p:nvSpPr>
        <p:spPr>
          <a:xfrm>
            <a:off x="6862119" y="3476368"/>
            <a:ext cx="2800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THREE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TAKE HOMES</a:t>
            </a:r>
          </a:p>
        </p:txBody>
      </p:sp>
    </p:spTree>
    <p:extLst>
      <p:ext uri="{BB962C8B-B14F-4D97-AF65-F5344CB8AC3E}">
        <p14:creationId xmlns:p14="http://schemas.microsoft.com/office/powerpoint/2010/main" val="346521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89" y="604007"/>
            <a:ext cx="3236053" cy="575484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GIO Sustainability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Secure: Authorization, Authority, &amp; Funding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8051800" cy="5739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 dirty="0"/>
              <a:t>Authorization &amp; Authority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Office became permanent, and is administratively housed with DCA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Georgia House Bill 183 passed 2017 (“Georgia Geospatial Advisory Council”) … 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Its Purpose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Enable the mission of the GIO to advance the use of geospatial sciences/technology throughout Georgia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Its Design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multijurisdictional body, made up of a diverse stakeholder community, which includes Federal, State and Local gov’t as well as the private sector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Responsibilities </a:t>
            </a:r>
          </a:p>
          <a:p>
            <a:pPr lvl="2"/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Governance Council: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secure funding, implement necessary legislation, identify synergies &amp; economies of scale, act as SMEs regarding the business needs of government at all scales --- essentially pave the way and set priorities for the Office to execute on a state-wide strategic plan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support of…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Communities of Practice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 GIS Coordinating Committee): SME’s of GIS/RS, technical advisors, the “do-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and “implementers” – where the rubber meets the road!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0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</a:t>
            </a:r>
            <a:r>
              <a:rPr lang="en-US" b="1" dirty="0"/>
              <a:t>Geospatial Software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423787"/>
          </a:xfrm>
        </p:spPr>
        <p:txBody>
          <a:bodyPr>
            <a:normAutofit/>
          </a:bodyPr>
          <a:lstStyle/>
          <a:p>
            <a:r>
              <a:rPr lang="en-US" sz="2800" dirty="0"/>
              <a:t>New Statewide Contract w/Esri </a:t>
            </a:r>
            <a:r>
              <a:rPr lang="en-US" sz="2000" dirty="0"/>
              <a:t>(“MPA” or Master Purchasing Agreement)</a:t>
            </a:r>
            <a:r>
              <a:rPr lang="en-US" sz="2800" dirty="0"/>
              <a:t> </a:t>
            </a:r>
          </a:p>
          <a:p>
            <a:pPr lvl="1"/>
            <a:r>
              <a:rPr lang="en-US" dirty="0"/>
              <a:t>Procurement vehicle that </a:t>
            </a:r>
            <a:r>
              <a:rPr lang="en-US" b="1" dirty="0"/>
              <a:t>streamlines the purchasing of Esri software and services</a:t>
            </a:r>
            <a:endParaRPr lang="en-US" dirty="0"/>
          </a:p>
          <a:p>
            <a:pPr lvl="1"/>
            <a:r>
              <a:rPr lang="en-US" dirty="0"/>
              <a:t>Available to ALL </a:t>
            </a:r>
            <a:r>
              <a:rPr lang="en-US" b="1" dirty="0"/>
              <a:t>Georgia Governmental Entities</a:t>
            </a:r>
          </a:p>
          <a:p>
            <a:pPr lvl="2"/>
            <a:r>
              <a:rPr lang="en-US" dirty="0"/>
              <a:t>Does NOT negatively impact any existing </a:t>
            </a:r>
            <a:r>
              <a:rPr lang="en-US" dirty="0" err="1"/>
              <a:t>ELA’s</a:t>
            </a:r>
            <a:r>
              <a:rPr lang="en-US" dirty="0"/>
              <a:t> or other contracts with Esri </a:t>
            </a:r>
          </a:p>
          <a:p>
            <a:pPr lvl="2"/>
            <a:r>
              <a:rPr lang="en-US" dirty="0"/>
              <a:t>Provides </a:t>
            </a:r>
            <a:r>
              <a:rPr lang="en-US" b="1" dirty="0"/>
              <a:t>15% price discount </a:t>
            </a:r>
            <a:r>
              <a:rPr lang="en-US" dirty="0"/>
              <a:t>on all </a:t>
            </a:r>
            <a:r>
              <a:rPr lang="en-US" b="1" u="sng" dirty="0"/>
              <a:t>new</a:t>
            </a:r>
            <a:r>
              <a:rPr lang="en-US" b="1" dirty="0"/>
              <a:t> software purchases</a:t>
            </a:r>
          </a:p>
          <a:p>
            <a:pPr lvl="1"/>
            <a:r>
              <a:rPr lang="en-US" dirty="0"/>
              <a:t>MPA will </a:t>
            </a:r>
            <a:r>
              <a:rPr lang="en-US" b="1" dirty="0"/>
              <a:t>last seven (7) years </a:t>
            </a:r>
            <a:r>
              <a:rPr lang="en-US" dirty="0"/>
              <a:t>and be managed by GIO &amp; DOAS </a:t>
            </a:r>
          </a:p>
          <a:p>
            <a:pPr lvl="2"/>
            <a:r>
              <a:rPr lang="en-US" sz="2000" dirty="0"/>
              <a:t>Includes provision to add new, and remove deprecated products</a:t>
            </a:r>
          </a:p>
          <a:p>
            <a:pPr marL="45720" indent="0">
              <a:buNone/>
            </a:pPr>
            <a:endParaRPr lang="en-US" sz="1900" i="1" dirty="0"/>
          </a:p>
          <a:p>
            <a:pPr marL="45720" indent="0">
              <a:buNone/>
            </a:pPr>
            <a:endParaRPr lang="en-US" sz="1900" i="1" dirty="0"/>
          </a:p>
          <a:p>
            <a:pPr marL="45720" indent="0">
              <a:buNone/>
            </a:pPr>
            <a:r>
              <a:rPr lang="en-US" sz="1900" i="1" dirty="0"/>
              <a:t>Full Rollout &amp; Implementation Plan is under development </a:t>
            </a:r>
            <a:r>
              <a:rPr lang="en-US" sz="1800" i="1" dirty="0"/>
              <a:t>(for immediate support </a:t>
            </a:r>
            <a:r>
              <a:rPr lang="en-US" sz="1800" i="1" dirty="0">
                <a:hlinkClick r:id="rId2"/>
              </a:rPr>
              <a:t>Robert Hathcock</a:t>
            </a:r>
            <a:r>
              <a:rPr lang="en-US" sz="1800" i="1" dirty="0"/>
              <a:t>, Esri Local Gov’t Team)</a:t>
            </a:r>
            <a:br>
              <a:rPr lang="en-US" sz="1800" i="1" dirty="0"/>
            </a:br>
            <a:endParaRPr lang="en-US" sz="1900" i="1" dirty="0"/>
          </a:p>
          <a:p>
            <a:endParaRPr lang="en-US" sz="2000" dirty="0"/>
          </a:p>
        </p:txBody>
      </p:sp>
      <p:pic>
        <p:nvPicPr>
          <p:cNvPr id="4" name="Graphic 3" descr="Bullseye">
            <a:extLst>
              <a:ext uri="{FF2B5EF4-FFF2-40B4-BE49-F238E27FC236}">
                <a16:creationId xmlns:a16="http://schemas.microsoft.com/office/drawing/2014/main" id="{48186A1C-5664-40B2-8B26-459282E6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7448" y="3615096"/>
            <a:ext cx="1696001" cy="169600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3A379A-7C8E-40C3-A138-0855E5342AA4}"/>
              </a:ext>
            </a:extLst>
          </p:cNvPr>
          <p:cNvCxnSpPr>
            <a:cxnSpLocks/>
          </p:cNvCxnSpPr>
          <p:nvPr/>
        </p:nvCxnSpPr>
        <p:spPr>
          <a:xfrm flipH="1" flipV="1">
            <a:off x="8040131" y="3731742"/>
            <a:ext cx="1631091" cy="650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8A1108-39AE-4E40-A6B4-0C81C92A97F0}"/>
              </a:ext>
            </a:extLst>
          </p:cNvPr>
          <p:cNvSpPr txBox="1"/>
          <p:nvPr/>
        </p:nvSpPr>
        <p:spPr>
          <a:xfrm>
            <a:off x="9474454" y="4181581"/>
            <a:ext cx="75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9900"/>
                </a:solidFill>
              </a:rPr>
              <a:t>#</a:t>
            </a:r>
            <a:r>
              <a:rPr lang="en-US" sz="3200" b="1" dirty="0">
                <a:solidFill>
                  <a:srgbClr val="FF99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031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</a:t>
            </a:r>
            <a:r>
              <a:rPr lang="en-US" b="1" dirty="0"/>
              <a:t>Spatial Data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42378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Cadastral </a:t>
            </a:r>
          </a:p>
          <a:p>
            <a:r>
              <a:rPr lang="en-US" sz="2800" dirty="0"/>
              <a:t>Transportation</a:t>
            </a:r>
          </a:p>
          <a:p>
            <a:r>
              <a:rPr lang="en-US" sz="2800" dirty="0"/>
              <a:t>Administrative Boundaries</a:t>
            </a:r>
            <a:endParaRPr lang="en-US" dirty="0"/>
          </a:p>
          <a:p>
            <a:r>
              <a:rPr lang="en-US" sz="2800" dirty="0"/>
              <a:t>Elevation</a:t>
            </a:r>
          </a:p>
          <a:p>
            <a:r>
              <a:rPr lang="en-US" sz="2800" dirty="0"/>
              <a:t>Hydrography</a:t>
            </a:r>
          </a:p>
          <a:p>
            <a:r>
              <a:rPr lang="en-US" sz="2800" dirty="0" err="1"/>
              <a:t>Orthoimagery</a:t>
            </a:r>
            <a:endParaRPr lang="en-US" sz="2800" dirty="0"/>
          </a:p>
          <a:p>
            <a:r>
              <a:rPr lang="en-US" sz="2800" dirty="0"/>
              <a:t>Buildings &amp; Structures</a:t>
            </a:r>
          </a:p>
          <a:p>
            <a:r>
              <a:rPr lang="en-US" sz="2800" dirty="0"/>
              <a:t>Addresses</a:t>
            </a:r>
          </a:p>
          <a:p>
            <a:r>
              <a:rPr lang="en-US" sz="2800" dirty="0"/>
              <a:t>Geodetic Controls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en-US" sz="1900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507316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40727</TotalTime>
  <Words>1458</Words>
  <Application>Microsoft Office PowerPoint</Application>
  <PresentationFormat>Widescreen</PresentationFormat>
  <Paragraphs>297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Corbel</vt:lpstr>
      <vt:lpstr>Courier New</vt:lpstr>
      <vt:lpstr>Segoe UI Emoji</vt:lpstr>
      <vt:lpstr>Wingdings</vt:lpstr>
      <vt:lpstr>Basis</vt:lpstr>
      <vt:lpstr>GIO Update for the Atlanta Regional Geospatial Community </vt:lpstr>
      <vt:lpstr>Why DEVELOP A Geospatial Information Office  In Georgia? </vt:lpstr>
      <vt:lpstr>A very brief history of Statewide GIS in Georgia… </vt:lpstr>
      <vt:lpstr>Georgia’s First   Geospatial Information Office</vt:lpstr>
      <vt:lpstr>GIO Clients/Constituents </vt:lpstr>
      <vt:lpstr>Programs/Projects underway within the GIO that will hopefully benefit you and your Communities… </vt:lpstr>
      <vt:lpstr>GIO Sustainability  Secure: Authorization, Authority, &amp; Funding </vt:lpstr>
      <vt:lpstr>State Geospatial Software Program</vt:lpstr>
      <vt:lpstr>State Spatial Data Program </vt:lpstr>
      <vt:lpstr>State Spatial Data Program </vt:lpstr>
      <vt:lpstr>State Remote Sensing Program  Includes, but is not limited to acquisition, sharing/hosting, training…etc</vt:lpstr>
      <vt:lpstr>PowerPoint Presentation</vt:lpstr>
      <vt:lpstr>PowerPoint Presentation</vt:lpstr>
      <vt:lpstr>PowerPoint Presentation</vt:lpstr>
      <vt:lpstr>Contractual Specifications</vt:lpstr>
      <vt:lpstr>Technical Specifications</vt:lpstr>
      <vt:lpstr>PowerPoint Presentation</vt:lpstr>
      <vt:lpstr>PowerPoint Presentation</vt:lpstr>
      <vt:lpstr>PowerPoint Presentation</vt:lpstr>
      <vt:lpstr>LiDAR</vt:lpstr>
      <vt:lpstr>PowerPoint Presentation</vt:lpstr>
      <vt:lpstr>PowerPoint Presentation</vt:lpstr>
      <vt:lpstr>PowerPoint Presentation</vt:lpstr>
      <vt:lpstr>Conservative benefits estimates for the top 10 business uses of LiDAR for Georgia (Dewberry, 2011) </vt:lpstr>
      <vt:lpstr>PowerPoint Presentation</vt:lpstr>
      <vt:lpstr>PowerPoint Presentation</vt:lpstr>
      <vt:lpstr>PowerPoint Presentation</vt:lpstr>
      <vt:lpstr>PowerPoint Presentation</vt:lpstr>
      <vt:lpstr>Summary </vt:lpstr>
      <vt:lpstr>Thank You, for all that you Do &amp;  for having me here today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Georgia’s got a</dc:title>
  <dc:creator>Susan Miller</dc:creator>
  <cp:lastModifiedBy>Ryan Barrett</cp:lastModifiedBy>
  <cp:revision>314</cp:revision>
  <dcterms:created xsi:type="dcterms:W3CDTF">2016-03-02T14:02:13Z</dcterms:created>
  <dcterms:modified xsi:type="dcterms:W3CDTF">2018-03-08T15:43:17Z</dcterms:modified>
</cp:coreProperties>
</file>